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68" r:id="rId2"/>
    <p:sldId id="257" r:id="rId3"/>
    <p:sldId id="274" r:id="rId4"/>
    <p:sldId id="275" r:id="rId5"/>
    <p:sldId id="276" r:id="rId6"/>
  </p:sldIdLst>
  <p:sldSz cx="9144000" cy="6858000" type="screen4x3"/>
  <p:notesSz cx="7099300" cy="10234613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סגנון בהיר 3 - הדגשה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סגנון ביניים 4 - הדגשה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301" autoAdjust="0"/>
    <p:restoredTop sz="94660"/>
  </p:normalViewPr>
  <p:slideViewPr>
    <p:cSldViewPr>
      <p:cViewPr>
        <p:scale>
          <a:sx n="70" d="100"/>
          <a:sy n="70" d="100"/>
        </p:scale>
        <p:origin x="-438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22937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1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64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1"/>
          <a:lstStyle>
            <a:lvl1pPr algn="l">
              <a:defRPr sz="1300"/>
            </a:lvl1pPr>
          </a:lstStyle>
          <a:p>
            <a:fld id="{74E4C979-429E-46E2-B84A-C4C2C491F1ED}" type="datetimeFigureOut">
              <a:rPr lang="he-IL" smtClean="0"/>
              <a:pPr/>
              <a:t>כ"ח/אלול/תשע"ז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022937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1" anchor="b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64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1" anchor="b"/>
          <a:lstStyle>
            <a:lvl1pPr algn="l">
              <a:defRPr sz="1300"/>
            </a:lvl1pPr>
          </a:lstStyle>
          <a:p>
            <a:fld id="{7E971217-4F97-4588-A3AB-805B712A869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3323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71217-4F97-4588-A3AB-805B712A8693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71217-4F97-4588-A3AB-805B712A8693}" type="slidenum">
              <a:rPr lang="he-IL" smtClean="0"/>
              <a:pPr/>
              <a:t>3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71217-4F97-4588-A3AB-805B712A8693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71217-4F97-4588-A3AB-805B712A8693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563E-BE0B-4DB9-9F31-B3F06D3CC698}" type="datetimeFigureOut">
              <a:rPr lang="he-IL" smtClean="0"/>
              <a:pPr/>
              <a:t>כ"ח/אלול/תשע"ז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4A3C-F503-4FBC-8E0D-3FD776103D4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563E-BE0B-4DB9-9F31-B3F06D3CC698}" type="datetimeFigureOut">
              <a:rPr lang="he-IL" smtClean="0"/>
              <a:pPr/>
              <a:t>כ"ח/אלול/תשע"ז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4A3C-F503-4FBC-8E0D-3FD776103D4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563E-BE0B-4DB9-9F31-B3F06D3CC698}" type="datetimeFigureOut">
              <a:rPr lang="he-IL" smtClean="0"/>
              <a:pPr/>
              <a:t>כ"ח/אלול/תשע"ז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4A3C-F503-4FBC-8E0D-3FD776103D4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563E-BE0B-4DB9-9F31-B3F06D3CC698}" type="datetimeFigureOut">
              <a:rPr lang="he-IL" smtClean="0"/>
              <a:pPr/>
              <a:t>כ"ח/אלול/תשע"ז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4A3C-F503-4FBC-8E0D-3FD776103D4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563E-BE0B-4DB9-9F31-B3F06D3CC698}" type="datetimeFigureOut">
              <a:rPr lang="he-IL" smtClean="0"/>
              <a:pPr/>
              <a:t>כ"ח/אלול/תשע"ז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4A3C-F503-4FBC-8E0D-3FD776103D4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563E-BE0B-4DB9-9F31-B3F06D3CC698}" type="datetimeFigureOut">
              <a:rPr lang="he-IL" smtClean="0"/>
              <a:pPr/>
              <a:t>כ"ח/אלול/תשע"ז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4A3C-F503-4FBC-8E0D-3FD776103D4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563E-BE0B-4DB9-9F31-B3F06D3CC698}" type="datetimeFigureOut">
              <a:rPr lang="he-IL" smtClean="0"/>
              <a:pPr/>
              <a:t>כ"ח/אלול/תשע"ז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4A3C-F503-4FBC-8E0D-3FD776103D4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563E-BE0B-4DB9-9F31-B3F06D3CC698}" type="datetimeFigureOut">
              <a:rPr lang="he-IL" smtClean="0"/>
              <a:pPr/>
              <a:t>כ"ח/אלול/תשע"ז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4A3C-F503-4FBC-8E0D-3FD776103D4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563E-BE0B-4DB9-9F31-B3F06D3CC698}" type="datetimeFigureOut">
              <a:rPr lang="he-IL" smtClean="0"/>
              <a:pPr/>
              <a:t>כ"ח/אלול/תשע"ז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4A3C-F503-4FBC-8E0D-3FD776103D4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563E-BE0B-4DB9-9F31-B3F06D3CC698}" type="datetimeFigureOut">
              <a:rPr lang="he-IL" smtClean="0"/>
              <a:pPr/>
              <a:t>כ"ח/אלול/תשע"ז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4A3C-F503-4FBC-8E0D-3FD776103D4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563E-BE0B-4DB9-9F31-B3F06D3CC698}" type="datetimeFigureOut">
              <a:rPr lang="he-IL" smtClean="0"/>
              <a:pPr/>
              <a:t>כ"ח/אלול/תשע"ז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4A3C-F503-4FBC-8E0D-3FD776103D4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9563E-BE0B-4DB9-9F31-B3F06D3CC698}" type="datetimeFigureOut">
              <a:rPr lang="he-IL" smtClean="0"/>
              <a:pPr/>
              <a:t>כ"ח/אלול/תשע"ז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F4A3C-F503-4FBC-8E0D-3FD776103D41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הצעה לתכנית בית הספר  לשלטון מקומי</a:t>
            </a:r>
            <a:endParaRPr lang="he-IL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e-IL" sz="7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מדעי החברה והרוח</a:t>
            </a:r>
          </a:p>
          <a:p>
            <a:pPr marL="0" indent="0" algn="ctr">
              <a:buNone/>
            </a:pPr>
            <a:r>
              <a:rPr lang="he-IL" sz="7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שפרעם</a:t>
            </a:r>
            <a:endParaRPr lang="he-IL" sz="7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39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he-IL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תכנית לימודים שפרעם 2016 א– מדעי החברה והרוח</a:t>
            </a:r>
            <a:endParaRPr lang="he-IL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3146580"/>
              </p:ext>
            </p:extLst>
          </p:nvPr>
        </p:nvGraphicFramePr>
        <p:xfrm>
          <a:off x="2051720" y="908720"/>
          <a:ext cx="5450771" cy="4937760"/>
        </p:xfrm>
        <a:graphic>
          <a:graphicData uri="http://schemas.openxmlformats.org/drawingml/2006/table">
            <a:tbl>
              <a:tblPr rtl="1" firstRow="1" firstCol="1" bandRow="1">
                <a:tableStyleId>{69CF1AB2-1976-4502-BF36-3FF5EA218861}</a:tableStyleId>
              </a:tblPr>
              <a:tblGrid>
                <a:gridCol w="930049"/>
                <a:gridCol w="3329369"/>
                <a:gridCol w="889756"/>
                <a:gridCol w="301597"/>
              </a:tblGrid>
              <a:tr h="360040"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400" b="1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שנה</a:t>
                      </a:r>
                      <a:r>
                        <a:rPr lang="he-IL" sz="2400" b="1" u="none" baseline="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א'</a:t>
                      </a:r>
                      <a:endParaRPr lang="en-US" sz="2400" b="1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</a:tr>
              <a:tr h="360040"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סמסטר א'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</a:tr>
              <a:tr h="3600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0" dirty="0">
                          <a:solidFill>
                            <a:srgbClr val="002060"/>
                          </a:solidFill>
                          <a:effectLst/>
                        </a:rPr>
                        <a:t>10437</a:t>
                      </a:r>
                      <a:endParaRPr lang="en-US" sz="1600" b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0" dirty="0">
                          <a:solidFill>
                            <a:srgbClr val="002060"/>
                          </a:solidFill>
                          <a:effectLst/>
                        </a:rPr>
                        <a:t> יסודות המנהל הציבורי</a:t>
                      </a:r>
                      <a:endParaRPr lang="en-US" sz="1600" b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0" dirty="0" smtClean="0">
                          <a:solidFill>
                            <a:srgbClr val="002060"/>
                          </a:solidFill>
                          <a:effectLst/>
                        </a:rPr>
                        <a:t>רגיל</a:t>
                      </a:r>
                      <a:endParaRPr lang="en-US" sz="1600" b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0" dirty="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en-US" sz="1600" b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</a:tr>
              <a:tr h="3600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0" dirty="0">
                          <a:solidFill>
                            <a:srgbClr val="002060"/>
                          </a:solidFill>
                          <a:effectLst/>
                        </a:rPr>
                        <a:t>96297</a:t>
                      </a:r>
                      <a:endParaRPr lang="en-US" sz="1600" b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solidFill>
                            <a:srgbClr val="002060"/>
                          </a:solidFill>
                          <a:effectLst/>
                        </a:rPr>
                        <a:t>סדנה לכתיבה </a:t>
                      </a:r>
                      <a:r>
                        <a:rPr lang="he-IL" sz="1600" dirty="0" smtClean="0">
                          <a:solidFill>
                            <a:srgbClr val="002060"/>
                          </a:solidFill>
                          <a:effectLst/>
                        </a:rPr>
                        <a:t>- ממטלה </a:t>
                      </a:r>
                      <a:r>
                        <a:rPr lang="he-IL" sz="1600" dirty="0">
                          <a:solidFill>
                            <a:srgbClr val="002060"/>
                          </a:solidFill>
                          <a:effectLst/>
                        </a:rPr>
                        <a:t>לבחינה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</a:tr>
              <a:tr h="3600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0" dirty="0">
                          <a:solidFill>
                            <a:srgbClr val="002060"/>
                          </a:solidFill>
                          <a:effectLst/>
                        </a:rPr>
                        <a:t>10723</a:t>
                      </a:r>
                      <a:endParaRPr lang="en-US" sz="1600" b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solidFill>
                            <a:srgbClr val="002060"/>
                          </a:solidFill>
                          <a:effectLst/>
                        </a:rPr>
                        <a:t>מדיניות ציבורית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solidFill>
                            <a:srgbClr val="002060"/>
                          </a:solidFill>
                          <a:effectLst/>
                        </a:rPr>
                        <a:t>רגיל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</a:tr>
              <a:tr h="360040"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סמסטר ב'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0" dirty="0">
                          <a:solidFill>
                            <a:srgbClr val="002060"/>
                          </a:solidFill>
                          <a:effectLst/>
                        </a:rPr>
                        <a:t>10459</a:t>
                      </a:r>
                      <a:endParaRPr lang="en-US" sz="1600" b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0" dirty="0" smtClean="0">
                          <a:solidFill>
                            <a:srgbClr val="002060"/>
                          </a:solidFill>
                          <a:effectLst/>
                        </a:rPr>
                        <a:t>יסודות השלטון המקומי</a:t>
                      </a:r>
                      <a:endParaRPr lang="en-US" sz="1600" b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solidFill>
                            <a:srgbClr val="002060"/>
                          </a:solidFill>
                          <a:effectLst/>
                        </a:rPr>
                        <a:t>רגיל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</a:tr>
              <a:tr h="25551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0" dirty="0">
                          <a:solidFill>
                            <a:srgbClr val="002060"/>
                          </a:solidFill>
                          <a:effectLst/>
                        </a:rPr>
                        <a:t>10406</a:t>
                      </a:r>
                      <a:endParaRPr lang="en-US" sz="1600" b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ממשל</a:t>
                      </a:r>
                      <a:r>
                        <a:rPr lang="he-IL" sz="1600" b="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ופוליטיקה במדינת ישראל</a:t>
                      </a:r>
                      <a:endParaRPr lang="en-US" sz="1600" b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solidFill>
                            <a:srgbClr val="002060"/>
                          </a:solidFill>
                          <a:effectLst/>
                        </a:rPr>
                        <a:t>רגיל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</a:tr>
              <a:tr h="25551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סדנת</a:t>
                      </a:r>
                      <a:r>
                        <a:rPr lang="he-IL" sz="16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גישור באנגלית (בהתאם למבחן מיון)</a:t>
                      </a:r>
                      <a:endParaRPr lang="en-US" sz="1600" b="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23" marR="52123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</a:tr>
              <a:tr h="255516">
                <a:tc grid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סמסטר ג'</a:t>
                      </a:r>
                      <a:endParaRPr lang="en-US" sz="1600" b="1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 hMerge="1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23" marR="52123" marT="0" marB="0" anchor="b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</a:tr>
              <a:tr h="272069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10664</a:t>
                      </a:r>
                      <a:endParaRPr lang="en-US" sz="1600" b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ג'נוסייד  </a:t>
                      </a:r>
                      <a:endParaRPr lang="en-US" sz="16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רגיל</a:t>
                      </a:r>
                      <a:endParaRPr lang="en-US" sz="1600" b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6</a:t>
                      </a:r>
                      <a:endParaRPr lang="en-US" sz="1600" b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he-IL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תכנית לימודים – מדעי החברה והרוח</a:t>
            </a:r>
            <a:endParaRPr lang="he-IL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3651804"/>
              </p:ext>
            </p:extLst>
          </p:nvPr>
        </p:nvGraphicFramePr>
        <p:xfrm>
          <a:off x="1860004" y="980728"/>
          <a:ext cx="5664324" cy="4693920"/>
        </p:xfrm>
        <a:graphic>
          <a:graphicData uri="http://schemas.openxmlformats.org/drawingml/2006/table">
            <a:tbl>
              <a:tblPr rtl="1" firstRow="1" firstCol="1" bandRow="1">
                <a:tableStyleId>{69CF1AB2-1976-4502-BF36-3FF5EA218861}</a:tableStyleId>
              </a:tblPr>
              <a:tblGrid>
                <a:gridCol w="785694"/>
                <a:gridCol w="3547698"/>
                <a:gridCol w="948103"/>
                <a:gridCol w="382829"/>
              </a:tblGrid>
              <a:tr h="360040"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400" b="1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שנה</a:t>
                      </a:r>
                      <a:r>
                        <a:rPr lang="he-IL" sz="2400" b="1" u="none" baseline="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ב'</a:t>
                      </a:r>
                      <a:endParaRPr lang="en-US" sz="2400" b="1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</a:tr>
              <a:tr h="360040"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סמסטר א'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</a:tr>
              <a:tr h="3600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10660</a:t>
                      </a:r>
                      <a:endParaRPr lang="en-US" sz="16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דמוקרטיות ודיקטטורות: פוליטיקה השוואתית</a:t>
                      </a: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רגיל</a:t>
                      </a: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10609</a:t>
                      </a:r>
                      <a:endParaRPr lang="en-US" sz="16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סדנה: מדיניות מרחבית, קרקע ותכנון</a:t>
                      </a:r>
                      <a:r>
                        <a:rPr lang="en-US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רגיל</a:t>
                      </a: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23" marR="52123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אנגלית טרום בסיסי א ואנגלית טרום בסיסי ב</a:t>
                      </a:r>
                      <a:endParaRPr lang="en-US" sz="160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23" marR="5212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23" marR="5212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23" marR="52123" marT="0" marB="0"/>
                </a:tc>
              </a:tr>
              <a:tr h="360040"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סמסטר ב'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10607</a:t>
                      </a:r>
                      <a:endParaRPr lang="en-US" sz="16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סדנה במדיניות ציבורית בעידן הגלובלי‏</a:t>
                      </a: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רגיל</a:t>
                      </a:r>
                      <a:endParaRPr lang="en-US" sz="160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5551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10661</a:t>
                      </a:r>
                      <a:endParaRPr lang="en-US" sz="16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23" marR="5212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משטרים דמוקרטיים</a:t>
                      </a: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23" marR="52123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רגיל</a:t>
                      </a: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23" marR="5212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23" marR="52123" marT="0" marB="0"/>
                </a:tc>
              </a:tr>
              <a:tr h="25551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23" marR="52123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אנגלית</a:t>
                      </a:r>
                      <a:r>
                        <a:rPr lang="he-IL" sz="16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בסיסי</a:t>
                      </a:r>
                      <a:endParaRPr lang="en-US" sz="160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23" marR="52123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23" marR="5212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23" marR="52123" marT="0" marB="0"/>
                </a:tc>
              </a:tr>
              <a:tr h="255516">
                <a:tc grid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סמסטר ג'</a:t>
                      </a:r>
                      <a:endParaRPr lang="en-US" sz="1600" b="1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 hMerge="1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23" marR="52123" marT="0" marB="0" anchor="b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</a:tr>
              <a:tr h="272069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61133</a:t>
                      </a:r>
                      <a:endParaRPr lang="en-US" sz="16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אנגלית רמה טרום מתקדמים א</a:t>
                      </a:r>
                      <a:endParaRPr lang="en-US" sz="160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72069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10738</a:t>
                      </a:r>
                      <a:endParaRPr lang="en-US" sz="16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תיאטרון</a:t>
                      </a:r>
                      <a:r>
                        <a:rPr lang="he-IL" sz="16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בחברה</a:t>
                      </a:r>
                      <a:endParaRPr lang="en-US" sz="160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רגיל</a:t>
                      </a: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23" marR="52123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23" marR="5212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52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he-IL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תכנית לימודים – מדעי החברה והרוח</a:t>
            </a:r>
            <a:endParaRPr lang="he-IL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8917640"/>
              </p:ext>
            </p:extLst>
          </p:nvPr>
        </p:nvGraphicFramePr>
        <p:xfrm>
          <a:off x="1962548" y="873224"/>
          <a:ext cx="5539943" cy="4937760"/>
        </p:xfrm>
        <a:graphic>
          <a:graphicData uri="http://schemas.openxmlformats.org/drawingml/2006/table">
            <a:tbl>
              <a:tblPr rtl="1" firstRow="1" firstCol="1" bandRow="1">
                <a:tableStyleId>{69CF1AB2-1976-4502-BF36-3FF5EA218861}</a:tableStyleId>
              </a:tblPr>
              <a:tblGrid>
                <a:gridCol w="930049"/>
                <a:gridCol w="3329369"/>
                <a:gridCol w="889756"/>
                <a:gridCol w="390769"/>
              </a:tblGrid>
              <a:tr h="360040"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400" b="1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שנה</a:t>
                      </a:r>
                      <a:r>
                        <a:rPr lang="he-IL" sz="2400" b="1" u="none" baseline="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ג'</a:t>
                      </a:r>
                      <a:endParaRPr lang="en-US" sz="2400" b="1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</a:tr>
              <a:tr h="360040"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סמסטר א'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</a:tr>
              <a:tr h="3600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10811</a:t>
                      </a:r>
                      <a:endParaRPr lang="en-US" sz="16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סדנה בשלטון מקומי כתיבת נייר </a:t>
                      </a:r>
                      <a:r>
                        <a:rPr lang="he-IL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מדיניות</a:t>
                      </a: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רגיל</a:t>
                      </a: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בין ציון לציונות</a:t>
                      </a: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רגיל</a:t>
                      </a: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אנגלית מתקדמים ב/ אנגלית מתקדמים א'</a:t>
                      </a:r>
                      <a:endParaRPr lang="en-US" sz="160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60040"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סמסטר ב'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</a:tr>
              <a:tr h="255516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10510</a:t>
                      </a:r>
                      <a:endParaRPr lang="en-US" sz="16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נוער חינוך ופוליטיקה במזה"ת</a:t>
                      </a: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מתקדם </a:t>
                      </a: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55516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31015</a:t>
                      </a:r>
                      <a:endParaRPr lang="en-US" sz="16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אנגלית מתקדמים ב'</a:t>
                      </a: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55516">
                <a:tc grid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סמסטר ג'</a:t>
                      </a:r>
                      <a:endParaRPr lang="en-US" sz="1600" b="1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 hMerge="1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23" marR="52123" marT="0" marB="0" anchor="b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</a:tr>
              <a:tr h="272069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10558</a:t>
                      </a:r>
                      <a:endParaRPr lang="en-US" sz="1600" b="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ביטחון סוציאלי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מתקדם</a:t>
                      </a: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72069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10664</a:t>
                      </a:r>
                      <a:endParaRPr lang="en-US" sz="16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ג'נוסייד לקבוצה שצריכה להשלים</a:t>
                      </a:r>
                      <a:endParaRPr lang="en-US" sz="16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72069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885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he-IL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תכנית לימודים – מדעי החברה והרוח</a:t>
            </a:r>
            <a:endParaRPr lang="he-IL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4725437"/>
              </p:ext>
            </p:extLst>
          </p:nvPr>
        </p:nvGraphicFramePr>
        <p:xfrm>
          <a:off x="1962548" y="873224"/>
          <a:ext cx="5539943" cy="5669280"/>
        </p:xfrm>
        <a:graphic>
          <a:graphicData uri="http://schemas.openxmlformats.org/drawingml/2006/table">
            <a:tbl>
              <a:tblPr rtl="1" firstRow="1" firstCol="1" bandRow="1">
                <a:tableStyleId>{69CF1AB2-1976-4502-BF36-3FF5EA218861}</a:tableStyleId>
              </a:tblPr>
              <a:tblGrid>
                <a:gridCol w="930049"/>
                <a:gridCol w="3329369"/>
                <a:gridCol w="889756"/>
                <a:gridCol w="390769"/>
              </a:tblGrid>
              <a:tr h="360040"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400" b="1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שנה</a:t>
                      </a:r>
                      <a:r>
                        <a:rPr lang="he-IL" sz="2400" b="1" u="none" baseline="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ד'-</a:t>
                      </a:r>
                      <a:endParaRPr lang="en-US" sz="2400" b="1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</a:tr>
              <a:tr h="360040"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סמסטר א'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10609</a:t>
                      </a:r>
                      <a:endParaRPr lang="en-US" sz="16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סדנה במדיניות מרחבית לקבוצה2</a:t>
                      </a:r>
                      <a:endParaRPr lang="en-US" sz="16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רגיל</a:t>
                      </a: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10336</a:t>
                      </a:r>
                      <a:endParaRPr lang="en-US" sz="16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חירויות הפרט בארה"ב</a:t>
                      </a: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מתקדם</a:t>
                      </a: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10509</a:t>
                      </a:r>
                      <a:endParaRPr lang="en-US" sz="16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דמוקרטיה ובטחון לאומי בישראל </a:t>
                      </a: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מתקדם</a:t>
                      </a: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סדנה לכתיבת עבודה סמינריונית</a:t>
                      </a: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סה"כ נקודות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60040"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לסטודנטים </a:t>
                      </a:r>
                      <a:r>
                        <a:rPr lang="he-IL" sz="16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שחסר להם 18 נ"ז...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סמסטר ב'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123" marR="52123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91430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נ"ז בלימודי תעודה</a:t>
                      </a: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10716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תקשורת ודעת קהל </a:t>
                      </a: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רגילה</a:t>
                      </a: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סמסטר ג'</a:t>
                      </a:r>
                      <a:endParaRPr lang="en-US" sz="16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5551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10800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דיני חוזים</a:t>
                      </a: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פתיחה</a:t>
                      </a: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5551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e-IL" sz="160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e-IL" sz="16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885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מצגות אופ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D6F61E74F7254FFAACE179AD514BF94B00E5BAFAE9EC481B44A887128AEA8B460D" ma:contentTypeVersion="" ma:contentTypeDescription="צור פריט רשימה חדש." ma:contentTypeScope="" ma:versionID="3b61d496bdfd119985d8563668747021">
  <xsd:schema xmlns:xsd="http://www.w3.org/2001/XMLSchema" xmlns:xs="http://www.w3.org/2001/XMLSchema" xmlns:p="http://schemas.microsoft.com/office/2006/metadata/properties" xmlns:ns1="458654B0-58DA-43AF-B7B7-86C38ED4FD5E" targetNamespace="http://schemas.microsoft.com/office/2006/metadata/properties" ma:root="true" ma:fieldsID="695313bd741453274c42219807639905" ns1:_="">
    <xsd:import namespace="458654B0-58DA-43AF-B7B7-86C38ED4FD5E"/>
    <xsd:element name="properties">
      <xsd:complexType>
        <xsd:sequence>
          <xsd:element name="documentManagement">
            <xsd:complexType>
              <xsd:all>
                <xsd:element ref="ns1:Document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8654B0-58DA-43AF-B7B7-86C38ED4FD5E" elementFormDefault="qualified">
    <xsd:import namespace="http://schemas.microsoft.com/office/2006/documentManagement/types"/>
    <xsd:import namespace="http://schemas.microsoft.com/office/infopath/2007/PartnerControls"/>
    <xsd:element name="DocumentUrl" ma:index="2" nillable="true" ma:displayName="Url" ma:internalName="DocumentUrl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6" ma:displayName="מחבר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4" ma:displayName="כותרת"/>
        <xsd:element ref="dc:subject" minOccurs="0" maxOccurs="1"/>
        <xsd:element ref="dc:description" minOccurs="0" maxOccurs="1" ma:index="8" ma:displayName="הערות"/>
        <xsd:element name="keywords" minOccurs="0" maxOccurs="1" type="xsd:string" ma:index="5" ma:displayName="מילות מפתח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Url xmlns="458654B0-58DA-43AF-B7B7-86C38ED4FD5E" xsi:nil="true"/>
  </documentManagement>
</p:properties>
</file>

<file path=customXml/itemProps1.xml><?xml version="1.0" encoding="utf-8"?>
<ds:datastoreItem xmlns:ds="http://schemas.openxmlformats.org/officeDocument/2006/customXml" ds:itemID="{1BE97FCD-0974-4126-AA7E-A89F11F63435}"/>
</file>

<file path=customXml/itemProps2.xml><?xml version="1.0" encoding="utf-8"?>
<ds:datastoreItem xmlns:ds="http://schemas.openxmlformats.org/officeDocument/2006/customXml" ds:itemID="{2F863866-0BEF-41FC-97E8-B75C52924E06}"/>
</file>

<file path=docProps/app.xml><?xml version="1.0" encoding="utf-8"?>
<Properties xmlns="http://schemas.openxmlformats.org/officeDocument/2006/extended-properties" xmlns:vt="http://schemas.openxmlformats.org/officeDocument/2006/docPropsVTypes">
  <Template>מצגות אופ</Template>
  <TotalTime>8552</TotalTime>
  <Words>279</Words>
  <Application>Microsoft Office PowerPoint</Application>
  <PresentationFormat>‫הצגה על המסך (4:3)</PresentationFormat>
  <Paragraphs>122</Paragraphs>
  <Slides>5</Slides>
  <Notes>4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מצגות אופ</vt:lpstr>
      <vt:lpstr>הצעה לתכנית בית הספר  לשלטון מקומי</vt:lpstr>
      <vt:lpstr>תכנית לימודים שפרעם 2016 א– מדעי החברה והרוח</vt:lpstr>
      <vt:lpstr>תכנית לימודים – מדעי החברה והרוח</vt:lpstr>
      <vt:lpstr>תכנית לימודים – מדעי החברה והרוח</vt:lpstr>
      <vt:lpstr>תכנית לימודים – מדעי החברה והרוח</vt:lpstr>
    </vt:vector>
  </TitlesOfParts>
  <Company>The Open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orlygu</dc:creator>
  <cp:keywords/>
  <dc:description/>
  <cp:lastModifiedBy>Sarit Avishay</cp:lastModifiedBy>
  <cp:revision>133</cp:revision>
  <dcterms:created xsi:type="dcterms:W3CDTF">2012-08-01T12:13:15Z</dcterms:created>
  <dcterms:modified xsi:type="dcterms:W3CDTF">2017-09-19T11:21:35Z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-549512902</vt:i4>
  </property>
  <property fmtid="{D5CDD505-2E9C-101B-9397-08002B2CF9AE}" pid="3" name="_NewReviewCycle">
    <vt:lpwstr/>
  </property>
  <property fmtid="{D5CDD505-2E9C-101B-9397-08002B2CF9AE}" pid="4" name="_EmailSubject">
    <vt:lpwstr>תכניותץ לימודי מעודכנות - שפרעם</vt:lpwstr>
  </property>
  <property fmtid="{D5CDD505-2E9C-101B-9397-08002B2CF9AE}" pid="5" name="_AuthorEmail">
    <vt:lpwstr>osnatge@openu.ac.il</vt:lpwstr>
  </property>
  <property fmtid="{D5CDD505-2E9C-101B-9397-08002B2CF9AE}" pid="6" name="_AuthorEmailDisplayName">
    <vt:lpwstr>Osnat Getz</vt:lpwstr>
  </property>
  <property fmtid="{D5CDD505-2E9C-101B-9397-08002B2CF9AE}" pid="7" name="_PreviousAdHocReviewCycleID">
    <vt:i4>-1333621661</vt:i4>
  </property>
  <property fmtid="{D5CDD505-2E9C-101B-9397-08002B2CF9AE}" pid="8" name="ContentTypeId">
    <vt:lpwstr>0x010100D6F61E74F7254FFAACE179AD514BF94B00E5BAFAE9EC481B44A887128AEA8B460D</vt:lpwstr>
  </property>
</Properties>
</file>