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4">
  <p:sldMasterIdLst>
    <p:sldMasterId id="2147483648" r:id="rId1"/>
  </p:sldMasterIdLst>
  <p:notesMasterIdLst>
    <p:notesMasterId r:id="rId24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71" r:id="rId14"/>
    <p:sldId id="272" r:id="rId15"/>
    <p:sldId id="276" r:id="rId16"/>
    <p:sldId id="277" r:id="rId17"/>
    <p:sldId id="278" r:id="rId18"/>
    <p:sldId id="273" r:id="rId19"/>
    <p:sldId id="275" r:id="rId20"/>
    <p:sldId id="274" r:id="rId21"/>
    <p:sldId id="269" r:id="rId22"/>
    <p:sldId id="270" r:id="rId2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D9DD2F"/>
    <a:srgbClr val="BBC745"/>
    <a:srgbClr val="74987F"/>
    <a:srgbClr val="948D78"/>
    <a:srgbClr val="9C9D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92.wmf"/><Relationship Id="rId1" Type="http://schemas.openxmlformats.org/officeDocument/2006/relationships/image" Target="../media/image93.wmf"/><Relationship Id="rId4" Type="http://schemas.openxmlformats.org/officeDocument/2006/relationships/image" Target="../media/image9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28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B1FDE69-21E2-4E1A-A1E9-EAD10197CD6C}" type="datetimeFigureOut">
              <a:rPr lang="he-IL" smtClean="0"/>
              <a:pPr/>
              <a:t>י"ד/טבת/תשע"א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FCB21A-0E7A-45EA-8C93-C1B623D8EA5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B75-9607-43D9-8110-82974831EFBB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A048-37BD-4C10-8A0D-DBB9929923BE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2F50-A42C-4C5D-957C-1726581BF1DD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D2E1-DE1B-4C10-9FF5-ED98635CB323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728A-39F4-4594-9719-00F9C0AE43C2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0C71-6A22-415F-B232-38273E7097A8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D5A6-7397-4934-8335-950B69B77559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664D-05F1-4A41-9920-CDE59340D990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B51D-EC14-41ED-A7FD-C0B2F1A58587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1071-7006-4348-923F-0A386CDBA6E3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B810-8086-474E-95E1-84A2CD5D45D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8416E-6A72-4ADD-9E17-AEA8AD9861E7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957AE-4B22-44DF-AF00-1A15A441E50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fomed.co.il/images/DefinitionsImages/g_2039.jpg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alefefes.macam98.ac.il/riddles/collection/files/396_1.gif" TargetMode="External"/><Relationship Id="rId2" Type="http://schemas.openxmlformats.org/officeDocument/2006/relationships/hyperlink" Target="http://www.mtools.co.il/image/users/51651/ftp/my_files/measure/%D7%A7%D7%9C%D7%99%D7%91%D7%A8%20%D7%A0%D7%99%D7%A8%D7%95%D7%A1%D7%98%D7%94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achoman.co.il/images/pics400P/ZA1519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http://teamim.co.il/Portals/0/%D7%9E%D7%90%D7%96%D7%A0%D7%99%D7%99%D7%9D%206.jpg" TargetMode="External"/><Relationship Id="rId4" Type="http://schemas.openxmlformats.org/officeDocument/2006/relationships/hyperlink" Target="http://upload.wikimedia.org/wikipedia/commons/thumb/e/e9/Haar-Hygrometer.jpg/200px-Haar-Hygrometer.jpg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hyperlink" Target="http://www.hobeco.net/STIP%20Spectron%20(s)_HBS.jpg" TargetMode="External"/><Relationship Id="rId7" Type="http://schemas.openxmlformats.org/officeDocument/2006/relationships/slide" Target="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13.jpeg"/><Relationship Id="rId4" Type="http://schemas.openxmlformats.org/officeDocument/2006/relationships/image" Target="../media/image60.jpeg"/><Relationship Id="rId9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slide" Target="slide19.xml"/><Relationship Id="rId3" Type="http://schemas.openxmlformats.org/officeDocument/2006/relationships/slide" Target="slide6.xml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66.jpeg"/><Relationship Id="rId5" Type="http://schemas.openxmlformats.org/officeDocument/2006/relationships/oleObject" Target="../embeddings/oleObject35.bin"/><Relationship Id="rId10" Type="http://schemas.openxmlformats.org/officeDocument/2006/relationships/hyperlink" Target="http://uploaded.fresh.co.il/2004/09/28/580192.jpg" TargetMode="External"/><Relationship Id="rId4" Type="http://schemas.openxmlformats.org/officeDocument/2006/relationships/slide" Target="slide22.xml"/><Relationship Id="rId9" Type="http://schemas.openxmlformats.org/officeDocument/2006/relationships/oleObject" Target="../embeddings/oleObject3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biop.epfl.ch/img/others/matlab_logo.jpg" TargetMode="External"/><Relationship Id="rId3" Type="http://schemas.openxmlformats.org/officeDocument/2006/relationships/slide" Target="slide21.xml"/><Relationship Id="rId7" Type="http://schemas.openxmlformats.org/officeDocument/2006/relationships/image" Target="../media/image69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8.png"/><Relationship Id="rId5" Type="http://schemas.openxmlformats.org/officeDocument/2006/relationships/slide" Target="slide20.xml"/><Relationship Id="rId10" Type="http://schemas.openxmlformats.org/officeDocument/2006/relationships/slide" Target="slide18.xml"/><Relationship Id="rId4" Type="http://schemas.openxmlformats.org/officeDocument/2006/relationships/image" Target="../media/image13.jpeg"/><Relationship Id="rId9" Type="http://schemas.openxmlformats.org/officeDocument/2006/relationships/image" Target="../media/image7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0.jpeg"/><Relationship Id="rId4" Type="http://schemas.openxmlformats.org/officeDocument/2006/relationships/hyperlink" Target="http://biop.epfl.ch/img/others/matlab_logo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84.jpeg"/><Relationship Id="rId4" Type="http://schemas.openxmlformats.org/officeDocument/2006/relationships/hyperlink" Target="http://www.articulate.com/rapid-elearning/wp-content/uploads/2008/08/summary-objectives450.gi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91.png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3.jpeg"/><Relationship Id="rId5" Type="http://schemas.openxmlformats.org/officeDocument/2006/relationships/slide" Target="slide11.xml"/><Relationship Id="rId4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slide" Target="slide7.xml"/><Relationship Id="rId3" Type="http://schemas.openxmlformats.org/officeDocument/2006/relationships/hyperlink" Target="http://www.ilschool.org/home/schools/epnz/news/artcl1999_3894/j0290924.jpg" TargetMode="External"/><Relationship Id="rId7" Type="http://schemas.openxmlformats.org/officeDocument/2006/relationships/hyperlink" Target="http://www.ronitlevy.co.il/var/736/67881-%D7%A7%D7%95%D7%9E%D7%A7%D7%95%D7%9D%20%D7%97%D7%A9%D7%9E%D7%9C%D7%99%20%D7%A0%D7%A9%D7%9C%D7%A3.jpg" TargetMode="External"/><Relationship Id="rId12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11" Type="http://schemas.openxmlformats.org/officeDocument/2006/relationships/oleObject" Target="../embeddings/oleObject1.bin"/><Relationship Id="rId5" Type="http://schemas.openxmlformats.org/officeDocument/2006/relationships/hyperlink" Target="http://f.nau.co.il/upload/Xternal/IsraBlog/35/64/45/456435/posts/11337939.bmp" TargetMode="External"/><Relationship Id="rId10" Type="http://schemas.openxmlformats.org/officeDocument/2006/relationships/image" Target="../media/image11.jpeg"/><Relationship Id="rId4" Type="http://schemas.openxmlformats.org/officeDocument/2006/relationships/image" Target="../media/image8.jpeg"/><Relationship Id="rId9" Type="http://schemas.openxmlformats.org/officeDocument/2006/relationships/hyperlink" Target="http://www.shotgun.co.il/shotgun/equipment_files/image043.jpg" TargetMode="External"/><Relationship Id="rId14" Type="http://schemas.openxmlformats.org/officeDocument/2006/relationships/image" Target="../media/image1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3.jpeg"/><Relationship Id="rId4" Type="http://schemas.openxmlformats.org/officeDocument/2006/relationships/slide" Target="slid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slide" Target="slide12.x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3.jpeg"/><Relationship Id="rId5" Type="http://schemas.openxmlformats.org/officeDocument/2006/relationships/slide" Target="slide6.xml"/><Relationship Id="rId4" Type="http://schemas.openxmlformats.org/officeDocument/2006/relationships/oleObject" Target="../embeddings/oleObject51.bin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digf.com/pictures/%D7%9E%D7%90%D7%96%D7%A0%D7%99%D7%99%D7%9D.jpg" TargetMode="Externa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hyperlink" Target="http://www.rambam.org.il/NR/rdonlyres/4920E0F3-C07E-48EB-805D-2D677D89EC97/0/%D7%9E%D7%93%D7%97%D7%95%D7%9D.jpg" TargetMode="Externa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hyperlink" Target="http://www.infomed.co.il/images/DefinitionsImages/g_2039.jpg" TargetMode="External"/><Relationship Id="rId4" Type="http://schemas.openxmlformats.org/officeDocument/2006/relationships/image" Target="../media/image21.jpeg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5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6.e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13" Type="http://schemas.openxmlformats.org/officeDocument/2006/relationships/slide" Target="slide11.xml"/><Relationship Id="rId3" Type="http://schemas.openxmlformats.org/officeDocument/2006/relationships/image" Target="../media/image17.jpeg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slide" Target="slide22.xml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2.jpeg"/><Relationship Id="rId9" Type="http://schemas.openxmlformats.org/officeDocument/2006/relationships/oleObject" Target="../embeddings/oleObject12.bin"/><Relationship Id="rId1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slide" Target="slide2.xml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png"/><Relationship Id="rId11" Type="http://schemas.openxmlformats.org/officeDocument/2006/relationships/oleObject" Target="../embeddings/oleObject20.bin"/><Relationship Id="rId5" Type="http://schemas.openxmlformats.org/officeDocument/2006/relationships/image" Target="../media/image41.jpeg"/><Relationship Id="rId10" Type="http://schemas.openxmlformats.org/officeDocument/2006/relationships/oleObject" Target="../embeddings/oleObject19.bin"/><Relationship Id="rId4" Type="http://schemas.openxmlformats.org/officeDocument/2006/relationships/hyperlink" Target="http://vaadovdim.huji.ac.il/userfiles/image/lab_technician_job_microscope_bugs_worm.jpg" TargetMode="External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49.jpeg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0.jpeg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12.jpeg"/><Relationship Id="rId9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rketingscience.com.au/images/p30likelihood.jpg" TargetMode="External"/><Relationship Id="rId13" Type="http://schemas.openxmlformats.org/officeDocument/2006/relationships/image" Target="../media/image13.jpeg"/><Relationship Id="rId3" Type="http://schemas.openxmlformats.org/officeDocument/2006/relationships/image" Target="../media/image49.jpeg"/><Relationship Id="rId7" Type="http://schemas.openxmlformats.org/officeDocument/2006/relationships/image" Target="../media/image53.jpeg"/><Relationship Id="rId12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hyperlink" Target="http://www.weibull.com/hotwire/issue9/rb9_10.gif" TargetMode="External"/><Relationship Id="rId11" Type="http://schemas.openxmlformats.org/officeDocument/2006/relationships/image" Target="../media/image55.jpeg"/><Relationship Id="rId5" Type="http://schemas.openxmlformats.org/officeDocument/2006/relationships/oleObject" Target="../embeddings/oleObject30.bin"/><Relationship Id="rId10" Type="http://schemas.openxmlformats.org/officeDocument/2006/relationships/hyperlink" Target="http://zoonek.free.fr/blosxom/R/2006-06-22_useR2006_prior_likelihood_posterior.png" TargetMode="External"/><Relationship Id="rId4" Type="http://schemas.openxmlformats.org/officeDocument/2006/relationships/oleObject" Target="../embeddings/oleObject29.bin"/><Relationship Id="rId9" Type="http://schemas.openxmlformats.org/officeDocument/2006/relationships/image" Target="../media/image5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11560" y="116632"/>
            <a:ext cx="801321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Miriam" pitchFamily="2" charset="-79"/>
              </a:rPr>
              <a:t>Estimation of a Normal Process Variance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Miriam" pitchFamily="2" charset="-79"/>
              </a:rPr>
              <a:t>from Measurements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Miriam" pitchFamily="2" charset="-79"/>
              </a:rPr>
              <a:t>with Large Round-Off Errors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3" name="מלבן 2"/>
          <p:cNvSpPr/>
          <p:nvPr/>
        </p:nvSpPr>
        <p:spPr>
          <a:xfrm>
            <a:off x="1403648" y="5301208"/>
            <a:ext cx="65527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err="1" smtClean="0">
                <a:solidFill>
                  <a:srgbClr val="000000"/>
                </a:solidFill>
              </a:rPr>
              <a:t>Diamanta</a:t>
            </a:r>
            <a:r>
              <a:rPr lang="en-US" sz="2200" b="1" dirty="0" smtClean="0">
                <a:solidFill>
                  <a:srgbClr val="000000"/>
                </a:solidFill>
              </a:rPr>
              <a:t> Benson-</a:t>
            </a:r>
            <a:r>
              <a:rPr lang="en-US" sz="2200" b="1" dirty="0" err="1" smtClean="0">
                <a:solidFill>
                  <a:srgbClr val="000000"/>
                </a:solidFill>
              </a:rPr>
              <a:t>Karhi</a:t>
            </a:r>
            <a:r>
              <a:rPr lang="en-US" sz="2200" b="1" dirty="0" smtClean="0">
                <a:solidFill>
                  <a:srgbClr val="000000"/>
                </a:solidFill>
              </a:rPr>
              <a:t>, the Open University of Israel </a:t>
            </a:r>
            <a:br>
              <a:rPr lang="en-US" sz="2200" b="1" dirty="0" smtClean="0">
                <a:solidFill>
                  <a:srgbClr val="000000"/>
                </a:solidFill>
              </a:rPr>
            </a:br>
            <a:r>
              <a:rPr lang="en-US" sz="2200" b="1" dirty="0" smtClean="0">
                <a:solidFill>
                  <a:srgbClr val="000000"/>
                </a:solidFill>
              </a:rPr>
              <a:t>Edna </a:t>
            </a:r>
            <a:r>
              <a:rPr lang="en-US" sz="2200" b="1" dirty="0" err="1" smtClean="0">
                <a:solidFill>
                  <a:srgbClr val="000000"/>
                </a:solidFill>
              </a:rPr>
              <a:t>Schechtman</a:t>
            </a:r>
            <a:r>
              <a:rPr lang="en-US" sz="2200" b="1" dirty="0" smtClean="0">
                <a:solidFill>
                  <a:srgbClr val="000000"/>
                </a:solidFill>
              </a:rPr>
              <a:t>, Ben-Gurion University</a:t>
            </a:r>
            <a:endParaRPr lang="he-IL" sz="2200" dirty="0"/>
          </a:p>
        </p:txBody>
      </p:sp>
      <p:pic>
        <p:nvPicPr>
          <p:cNvPr id="5128" name="Picture 8" descr="ראה תמונה בגודל מלא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3203848" y="2204864"/>
            <a:ext cx="2424754" cy="7920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30" name="Picture 10" descr="ראה תמונה בגודל מלא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501008"/>
            <a:ext cx="1152128" cy="11521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32" name="Picture 12" descr="ראה תמונה בגודל מלא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3645024"/>
            <a:ext cx="1008112" cy="10081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40" name="Picture 20" descr="ראה תמונה בגודל מלא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87624" y="2636912"/>
            <a:ext cx="1368152" cy="10730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42" name="Picture 22" descr="ראה תמונה בגודל מלא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56176" y="2132856"/>
            <a:ext cx="1540971" cy="11521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8" name="Picture 2" descr="ראה תמונה בגודל מלא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72200" y="3645024"/>
            <a:ext cx="1152128" cy="126414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847C-DF4C-48D5-BE2B-C09560854072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20" name="מציין מיקום של מספר שקופית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</p:spTree>
  </p:cSld>
  <p:clrMapOvr>
    <a:masterClrMapping/>
  </p:clrMapOvr>
  <p:transition advTm="993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10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51125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u="sng" dirty="0" smtClean="0"/>
              <a:t>The Calibration Model</a:t>
            </a:r>
            <a:endParaRPr lang="he-IL" sz="2800" b="1" u="sng" dirty="0"/>
          </a:p>
        </p:txBody>
      </p:sp>
      <p:grpSp>
        <p:nvGrpSpPr>
          <p:cNvPr id="14" name="קבוצה 13"/>
          <p:cNvGrpSpPr/>
          <p:nvPr/>
        </p:nvGrpSpPr>
        <p:grpSpPr>
          <a:xfrm>
            <a:off x="611560" y="1124744"/>
            <a:ext cx="6912768" cy="1152128"/>
            <a:chOff x="611560" y="1124744"/>
            <a:chExt cx="6912768" cy="1152128"/>
          </a:xfrm>
        </p:grpSpPr>
        <p:sp>
          <p:nvSpPr>
            <p:cNvPr id="6" name="TextBox 5"/>
            <p:cNvSpPr txBox="1"/>
            <p:nvPr/>
          </p:nvSpPr>
          <p:spPr>
            <a:xfrm>
              <a:off x="611560" y="1124744"/>
              <a:ext cx="3096344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b="1" dirty="0" smtClean="0"/>
                <a:t>Calibration Curve</a:t>
              </a:r>
              <a:endParaRPr lang="he-IL" sz="32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83968" y="1124744"/>
              <a:ext cx="1584176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b="1" dirty="0" smtClean="0"/>
                <a:t>y = f(x)</a:t>
              </a:r>
              <a:endParaRPr lang="he-IL" sz="3200" b="1" dirty="0" smtClean="0"/>
            </a:p>
          </p:txBody>
        </p:sp>
        <p:sp>
          <p:nvSpPr>
            <p:cNvPr id="8" name="חץ ימינה 7"/>
            <p:cNvSpPr/>
            <p:nvPr/>
          </p:nvSpPr>
          <p:spPr>
            <a:xfrm>
              <a:off x="3707904" y="1268760"/>
              <a:ext cx="576064" cy="21602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הסבר מלבני מעוגל 10"/>
            <p:cNvSpPr/>
            <p:nvPr/>
          </p:nvSpPr>
          <p:spPr>
            <a:xfrm>
              <a:off x="2339752" y="1916832"/>
              <a:ext cx="1656184" cy="360040"/>
            </a:xfrm>
            <a:prstGeom prst="wedgeRoundRectCallout">
              <a:avLst>
                <a:gd name="adj1" fmla="val 73723"/>
                <a:gd name="adj2" fmla="val -157321"/>
                <a:gd name="adj3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measurement</a:t>
              </a:r>
              <a:endParaRPr lang="he-IL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הסבר מלבני מעוגל 11"/>
            <p:cNvSpPr/>
            <p:nvPr/>
          </p:nvSpPr>
          <p:spPr>
            <a:xfrm>
              <a:off x="6156176" y="1916832"/>
              <a:ext cx="1368152" cy="360040"/>
            </a:xfrm>
            <a:prstGeom prst="wedgeRoundRectCallout">
              <a:avLst>
                <a:gd name="adj1" fmla="val -106519"/>
                <a:gd name="adj2" fmla="val -183776"/>
                <a:gd name="adj3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measurand</a:t>
              </a:r>
              <a:endParaRPr lang="he-IL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60418" name="Picture 2" descr="ראה תמונה בגודל מלא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b="11667"/>
          <a:stretch>
            <a:fillRect/>
          </a:stretch>
        </p:blipFill>
        <p:spPr bwMode="auto">
          <a:xfrm>
            <a:off x="7740352" y="116631"/>
            <a:ext cx="1188132" cy="15841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3" name="קבוצה 22"/>
          <p:cNvGrpSpPr/>
          <p:nvPr/>
        </p:nvGrpSpPr>
        <p:grpSpPr>
          <a:xfrm>
            <a:off x="611560" y="2492896"/>
            <a:ext cx="8208912" cy="1152128"/>
            <a:chOff x="611560" y="2492896"/>
            <a:chExt cx="8208912" cy="1152128"/>
          </a:xfrm>
        </p:grpSpPr>
        <p:grpSp>
          <p:nvGrpSpPr>
            <p:cNvPr id="15" name="קבוצה 14"/>
            <p:cNvGrpSpPr/>
            <p:nvPr/>
          </p:nvGrpSpPr>
          <p:grpSpPr>
            <a:xfrm>
              <a:off x="611560" y="2492896"/>
              <a:ext cx="7848871" cy="1152128"/>
              <a:chOff x="611560" y="1124744"/>
              <a:chExt cx="7470612" cy="1152128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11560" y="1124744"/>
                <a:ext cx="3096344" cy="5847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3200" b="1" dirty="0" smtClean="0"/>
                  <a:t>Calibration Model</a:t>
                </a:r>
                <a:endParaRPr lang="he-IL" sz="32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283968" y="1124744"/>
                <a:ext cx="1584176" cy="5847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3200" b="1" dirty="0" smtClean="0"/>
                  <a:t>Y= f(x)+</a:t>
                </a:r>
                <a:r>
                  <a:rPr lang="el-GR" sz="3200" b="1" dirty="0" smtClean="0"/>
                  <a:t>ε</a:t>
                </a:r>
                <a:endParaRPr lang="he-IL" sz="3200" b="1" dirty="0" smtClean="0"/>
              </a:p>
            </p:txBody>
          </p:sp>
          <p:sp>
            <p:nvSpPr>
              <p:cNvPr id="18" name="חץ ימינה 17"/>
              <p:cNvSpPr/>
              <p:nvPr/>
            </p:nvSpPr>
            <p:spPr>
              <a:xfrm>
                <a:off x="3707904" y="1268760"/>
                <a:ext cx="576064" cy="21602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9" name="הסבר מלבני מעוגל 18"/>
              <p:cNvSpPr/>
              <p:nvPr/>
            </p:nvSpPr>
            <p:spPr>
              <a:xfrm>
                <a:off x="2941844" y="1916832"/>
                <a:ext cx="1774172" cy="360040"/>
              </a:xfrm>
              <a:prstGeom prst="wedgeRoundRectCallout">
                <a:avLst>
                  <a:gd name="adj1" fmla="val 33080"/>
                  <a:gd name="adj2" fmla="val -157321"/>
                  <a:gd name="adj3" fmla="val 1666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random variable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הסבר מלבני מעוגל 19"/>
              <p:cNvSpPr/>
              <p:nvPr/>
            </p:nvSpPr>
            <p:spPr>
              <a:xfrm>
                <a:off x="5340663" y="1916832"/>
                <a:ext cx="2741509" cy="360040"/>
              </a:xfrm>
              <a:prstGeom prst="wedgeRoundRectCallout">
                <a:avLst>
                  <a:gd name="adj1" fmla="val -35765"/>
                  <a:gd name="adj2" fmla="val -138802"/>
                  <a:gd name="adj3" fmla="val 1666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zero-mean random variable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חץ ימינה 20"/>
            <p:cNvSpPr/>
            <p:nvPr/>
          </p:nvSpPr>
          <p:spPr>
            <a:xfrm>
              <a:off x="6156176" y="2708920"/>
              <a:ext cx="605232" cy="21602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04248" y="2492896"/>
              <a:ext cx="2016224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b="1" dirty="0" smtClean="0"/>
                <a:t>E(</a:t>
              </a:r>
              <a:r>
                <a:rPr lang="en-US" sz="3200" b="1" dirty="0" err="1" smtClean="0"/>
                <a:t>Y|x</a:t>
              </a:r>
              <a:r>
                <a:rPr lang="en-US" sz="3200" b="1" dirty="0" smtClean="0"/>
                <a:t>)=f(x)</a:t>
              </a:r>
              <a:endParaRPr lang="he-IL" sz="3200" b="1" dirty="0" smtClean="0"/>
            </a:p>
          </p:txBody>
        </p:sp>
      </p:grpSp>
      <p:sp>
        <p:nvSpPr>
          <p:cNvPr id="24" name="הסבר מלבני מעוגל 23"/>
          <p:cNvSpPr/>
          <p:nvPr/>
        </p:nvSpPr>
        <p:spPr>
          <a:xfrm>
            <a:off x="4067944" y="1916832"/>
            <a:ext cx="1944216" cy="360040"/>
          </a:xfrm>
          <a:prstGeom prst="wedgeRoundRectCallout">
            <a:avLst>
              <a:gd name="adj1" fmla="val -4905"/>
              <a:gd name="adj2" fmla="val -16790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calibration curve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0" y="4077072"/>
            <a:ext cx="2664296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sz="2800" b="1" dirty="0" smtClean="0"/>
              <a:t>unknown</a:t>
            </a:r>
          </a:p>
          <a:p>
            <a:pPr algn="ctr" rtl="0"/>
            <a:r>
              <a:rPr lang="en-US" sz="2800" b="1" dirty="0" smtClean="0"/>
              <a:t>f(x)</a:t>
            </a:r>
            <a:endParaRPr lang="he-IL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419872" y="4077072"/>
            <a:ext cx="266429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/>
              <a:t>collect preliminary data series (exact known x versus Y)</a:t>
            </a:r>
            <a:endParaRPr lang="he-IL" b="1" dirty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31" name="קבוצה 30"/>
          <p:cNvGrpSpPr/>
          <p:nvPr/>
        </p:nvGrpSpPr>
        <p:grpSpPr>
          <a:xfrm>
            <a:off x="6516216" y="4077072"/>
            <a:ext cx="2088232" cy="954107"/>
            <a:chOff x="6516216" y="4077072"/>
            <a:chExt cx="2088232" cy="954107"/>
          </a:xfrm>
        </p:grpSpPr>
        <p:sp>
          <p:nvSpPr>
            <p:cNvPr id="28" name="TextBox 27"/>
            <p:cNvSpPr txBox="1"/>
            <p:nvPr/>
          </p:nvSpPr>
          <p:spPr>
            <a:xfrm>
              <a:off x="6516216" y="4077072"/>
              <a:ext cx="2088232" cy="95410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2800" b="1" dirty="0" smtClean="0"/>
                <a:t>estimate f(x)</a:t>
              </a:r>
            </a:p>
            <a:p>
              <a:pPr algn="ctr" rtl="0"/>
              <a:r>
                <a:rPr lang="en-US" sz="2800" b="1" dirty="0" smtClean="0"/>
                <a:t>by </a:t>
              </a:r>
              <a:endParaRPr lang="he-IL" sz="2800" b="1" dirty="0"/>
            </a:p>
          </p:txBody>
        </p:sp>
        <p:graphicFrame>
          <p:nvGraphicFramePr>
            <p:cNvPr id="60419" name="Object 3"/>
            <p:cNvGraphicFramePr>
              <a:graphicFrameLocks noChangeAspect="1"/>
            </p:cNvGraphicFramePr>
            <p:nvPr/>
          </p:nvGraphicFramePr>
          <p:xfrm>
            <a:off x="7812360" y="4581128"/>
            <a:ext cx="576064" cy="400045"/>
          </p:xfrm>
          <a:graphic>
            <a:graphicData uri="http://schemas.openxmlformats.org/presentationml/2006/ole">
              <p:oleObj spid="_x0000_s60419" name="Equation" r:id="rId5" imgW="342751" imgH="241195" progId="Equation.DSMT4">
                <p:embed/>
              </p:oleObj>
            </a:graphicData>
          </a:graphic>
        </p:graphicFrame>
      </p:grp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37" name="קבוצה 36"/>
          <p:cNvGrpSpPr/>
          <p:nvPr/>
        </p:nvGrpSpPr>
        <p:grpSpPr>
          <a:xfrm>
            <a:off x="6588224" y="5373216"/>
            <a:ext cx="2160240" cy="648072"/>
            <a:chOff x="6588224" y="5373216"/>
            <a:chExt cx="2088232" cy="523220"/>
          </a:xfrm>
        </p:grpSpPr>
        <p:sp>
          <p:nvSpPr>
            <p:cNvPr id="33" name="TextBox 32"/>
            <p:cNvSpPr txBox="1"/>
            <p:nvPr/>
          </p:nvSpPr>
          <p:spPr>
            <a:xfrm>
              <a:off x="6588224" y="5373216"/>
              <a:ext cx="2088232" cy="52322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0"/>
              <a:endParaRPr lang="he-IL" sz="2800" b="1" dirty="0"/>
            </a:p>
          </p:txBody>
        </p:sp>
        <p:graphicFrame>
          <p:nvGraphicFramePr>
            <p:cNvPr id="60422" name="Object 6"/>
            <p:cNvGraphicFramePr>
              <a:graphicFrameLocks noChangeAspect="1"/>
            </p:cNvGraphicFramePr>
            <p:nvPr/>
          </p:nvGraphicFramePr>
          <p:xfrm>
            <a:off x="7092279" y="5517232"/>
            <a:ext cx="1013871" cy="288032"/>
          </p:xfrm>
          <a:graphic>
            <a:graphicData uri="http://schemas.openxmlformats.org/presentationml/2006/ole">
              <p:oleObj spid="_x0000_s60422" name="Equation" r:id="rId6" imgW="838200" imgH="241300" progId="Equation.DSMT4">
                <p:embed/>
              </p:oleObj>
            </a:graphicData>
          </a:graphic>
        </p:graphicFrame>
      </p:grpSp>
      <p:sp>
        <p:nvSpPr>
          <p:cNvPr id="38" name="חץ ימינה 37"/>
          <p:cNvSpPr/>
          <p:nvPr/>
        </p:nvSpPr>
        <p:spPr>
          <a:xfrm>
            <a:off x="2987824" y="4365104"/>
            <a:ext cx="360040" cy="36004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חץ ימינה 38"/>
          <p:cNvSpPr/>
          <p:nvPr/>
        </p:nvSpPr>
        <p:spPr>
          <a:xfrm rot="5400000">
            <a:off x="7308304" y="5013176"/>
            <a:ext cx="360040" cy="36004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חץ ימינה 39"/>
          <p:cNvSpPr/>
          <p:nvPr/>
        </p:nvSpPr>
        <p:spPr>
          <a:xfrm>
            <a:off x="6156176" y="4365104"/>
            <a:ext cx="360040" cy="36004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46" name="קבוצה 45"/>
          <p:cNvGrpSpPr/>
          <p:nvPr/>
        </p:nvGrpSpPr>
        <p:grpSpPr>
          <a:xfrm>
            <a:off x="1259632" y="5085184"/>
            <a:ext cx="4680520" cy="1368152"/>
            <a:chOff x="1259632" y="5085184"/>
            <a:chExt cx="4680520" cy="1368152"/>
          </a:xfrm>
        </p:grpSpPr>
        <p:sp>
          <p:nvSpPr>
            <p:cNvPr id="41" name="מגילה אופקית 40">
              <a:hlinkClick r:id="rId7" action="ppaction://hlinksldjump"/>
            </p:cNvPr>
            <p:cNvSpPr/>
            <p:nvPr/>
          </p:nvSpPr>
          <p:spPr>
            <a:xfrm>
              <a:off x="1259632" y="5085184"/>
              <a:ext cx="4680520" cy="1368152"/>
            </a:xfrm>
            <a:prstGeom prst="horizontalScrol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sz="2400" b="1" dirty="0" smtClean="0">
                  <a:solidFill>
                    <a:schemeClr val="tx1"/>
                  </a:solidFill>
                </a:rPr>
                <a:t>we will use this technique in order to estimate       based on the observed  </a:t>
              </a:r>
              <a:endParaRPr lang="he-IL" sz="24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60424" name="Object 8"/>
            <p:cNvGraphicFramePr>
              <a:graphicFrameLocks noChangeAspect="1"/>
            </p:cNvGraphicFramePr>
            <p:nvPr/>
          </p:nvGraphicFramePr>
          <p:xfrm>
            <a:off x="3923928" y="5517232"/>
            <a:ext cx="432048" cy="432048"/>
          </p:xfrm>
          <a:graphic>
            <a:graphicData uri="http://schemas.openxmlformats.org/presentationml/2006/ole">
              <p:oleObj spid="_x0000_s60424" name="Equation" r:id="rId8" imgW="228600" imgH="228600" progId="Equation.DSMT4">
                <p:embed/>
              </p:oleObj>
            </a:graphicData>
          </a:graphic>
        </p:graphicFrame>
        <p:graphicFrame>
          <p:nvGraphicFramePr>
            <p:cNvPr id="60426" name="Object 10"/>
            <p:cNvGraphicFramePr>
              <a:graphicFrameLocks noChangeAspect="1"/>
            </p:cNvGraphicFramePr>
            <p:nvPr/>
          </p:nvGraphicFramePr>
          <p:xfrm>
            <a:off x="4499992" y="5877272"/>
            <a:ext cx="360040" cy="411474"/>
          </p:xfrm>
          <a:graphic>
            <a:graphicData uri="http://schemas.openxmlformats.org/presentationml/2006/ole">
              <p:oleObj spid="_x0000_s60426" name="Equation" r:id="rId9" imgW="203112" imgH="228501" progId="Equation.DSMT4">
                <p:embed/>
              </p:oleObj>
            </a:graphicData>
          </a:graphic>
        </p:graphicFrame>
      </p:grpSp>
      <p:pic>
        <p:nvPicPr>
          <p:cNvPr id="42" name="Picture 60" descr="ראה תמונה בגודל מלא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0417474">
            <a:off x="505559" y="5753820"/>
            <a:ext cx="606458" cy="33079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683568" y="188640"/>
            <a:ext cx="7051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/>
              <a:t>The Calibration Model for Variance Estimation</a:t>
            </a:r>
            <a:endParaRPr lang="he-IL" sz="2800" u="sng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755576" y="1052736"/>
            <a:ext cx="3960440" cy="584775"/>
            <a:chOff x="755576" y="1052736"/>
            <a:chExt cx="3960440" cy="584775"/>
          </a:xfrm>
        </p:grpSpPr>
        <p:sp>
          <p:nvSpPr>
            <p:cNvPr id="6" name="TextBox 5"/>
            <p:cNvSpPr txBox="1"/>
            <p:nvPr/>
          </p:nvSpPr>
          <p:spPr>
            <a:xfrm>
              <a:off x="755576" y="1052736"/>
              <a:ext cx="1008112" cy="58477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b="1" dirty="0" smtClean="0"/>
                <a:t>h, </a:t>
              </a:r>
              <a:r>
                <a:rPr lang="el-GR" sz="3200" b="1" dirty="0" smtClean="0"/>
                <a:t>μ</a:t>
              </a:r>
              <a:r>
                <a:rPr lang="en-US" sz="3200" b="1" baseline="-25000" dirty="0" smtClean="0"/>
                <a:t>X</a:t>
              </a:r>
              <a:endParaRPr lang="he-IL" sz="32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11760" y="1052736"/>
              <a:ext cx="2304256" cy="58477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b="1" dirty="0" smtClean="0"/>
                <a:t>P(Y=y)=f(</a:t>
              </a:r>
              <a:r>
                <a:rPr lang="el-GR" sz="3200" b="1" dirty="0" smtClean="0"/>
                <a:t>σ</a:t>
              </a:r>
              <a:r>
                <a:rPr lang="en-US" sz="3200" b="1" baseline="-25000" dirty="0" smtClean="0"/>
                <a:t>X</a:t>
              </a:r>
              <a:r>
                <a:rPr lang="en-US" sz="3200" b="1" dirty="0" smtClean="0"/>
                <a:t>)</a:t>
              </a:r>
              <a:endParaRPr lang="he-IL" sz="3200" b="1" dirty="0"/>
            </a:p>
          </p:txBody>
        </p:sp>
        <p:sp>
          <p:nvSpPr>
            <p:cNvPr id="8" name="חץ ימינה 7">
              <a:hlinkClick r:id="rId3" action="ppaction://hlinksldjump"/>
            </p:cNvPr>
            <p:cNvSpPr/>
            <p:nvPr/>
          </p:nvSpPr>
          <p:spPr>
            <a:xfrm>
              <a:off x="1763688" y="1268760"/>
              <a:ext cx="576064" cy="216024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46" name="קבוצה 45"/>
          <p:cNvGrpSpPr/>
          <p:nvPr/>
        </p:nvGrpSpPr>
        <p:grpSpPr>
          <a:xfrm>
            <a:off x="107504" y="1196752"/>
            <a:ext cx="8784976" cy="4824536"/>
            <a:chOff x="107504" y="1196752"/>
            <a:chExt cx="8784976" cy="4824536"/>
          </a:xfrm>
        </p:grpSpPr>
        <p:sp>
          <p:nvSpPr>
            <p:cNvPr id="44" name="מלבן 43"/>
            <p:cNvSpPr/>
            <p:nvPr/>
          </p:nvSpPr>
          <p:spPr>
            <a:xfrm>
              <a:off x="107504" y="5013176"/>
              <a:ext cx="6624736" cy="100811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38" name="קבוצה 37"/>
            <p:cNvGrpSpPr/>
            <p:nvPr/>
          </p:nvGrpSpPr>
          <p:grpSpPr>
            <a:xfrm>
              <a:off x="755576" y="1196752"/>
              <a:ext cx="8136904" cy="3744416"/>
              <a:chOff x="755576" y="1196752"/>
              <a:chExt cx="8136904" cy="3744416"/>
            </a:xfrm>
          </p:grpSpPr>
          <p:sp>
            <p:nvSpPr>
              <p:cNvPr id="37" name="חץ שמאלה 36"/>
              <p:cNvSpPr/>
              <p:nvPr/>
            </p:nvSpPr>
            <p:spPr>
              <a:xfrm>
                <a:off x="4211960" y="3284984"/>
                <a:ext cx="1656184" cy="1152128"/>
              </a:xfrm>
              <a:prstGeom prst="lef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23" name="קבוצה 22"/>
              <p:cNvGrpSpPr/>
              <p:nvPr/>
            </p:nvGrpSpPr>
            <p:grpSpPr>
              <a:xfrm>
                <a:off x="755576" y="1196752"/>
                <a:ext cx="7488832" cy="2867917"/>
                <a:chOff x="755576" y="1196752"/>
                <a:chExt cx="7488832" cy="2867917"/>
              </a:xfrm>
            </p:grpSpPr>
            <p:grpSp>
              <p:nvGrpSpPr>
                <p:cNvPr id="10" name="קבוצה 9"/>
                <p:cNvGrpSpPr/>
                <p:nvPr/>
              </p:nvGrpSpPr>
              <p:grpSpPr>
                <a:xfrm>
                  <a:off x="755576" y="1844824"/>
                  <a:ext cx="7488832" cy="584775"/>
                  <a:chOff x="755576" y="1052736"/>
                  <a:chExt cx="7488832" cy="584775"/>
                </a:xfrm>
              </p:grpSpPr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755576" y="1052736"/>
                    <a:ext cx="1584176" cy="584775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txBody>
                  <a:bodyPr wrap="square" rtlCol="1">
                    <a:spAutoFit/>
                  </a:bodyPr>
                  <a:lstStyle/>
                  <a:p>
                    <a:pPr algn="l" rtl="0"/>
                    <a:r>
                      <a:rPr lang="el-GR" sz="3200" b="1" dirty="0" smtClean="0"/>
                      <a:t>δ</a:t>
                    </a:r>
                    <a:r>
                      <a:rPr lang="en-US" sz="3200" b="1" dirty="0" smtClean="0"/>
                      <a:t>, h</a:t>
                    </a:r>
                    <a:r>
                      <a:rPr lang="en-US" sz="3200" b="1" baseline="-25000" dirty="0" smtClean="0"/>
                      <a:t>0</a:t>
                    </a:r>
                    <a:r>
                      <a:rPr lang="en-US" sz="3200" b="1" dirty="0" smtClean="0"/>
                      <a:t>, </a:t>
                    </a:r>
                    <a:r>
                      <a:rPr lang="el-GR" sz="3200" b="1" dirty="0" smtClean="0"/>
                      <a:t>μ</a:t>
                    </a:r>
                    <a:r>
                      <a:rPr lang="en-US" sz="3200" b="1" baseline="-25000" dirty="0" smtClean="0"/>
                      <a:t>X</a:t>
                    </a:r>
                    <a:endParaRPr lang="he-IL" sz="3200" b="1" dirty="0"/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3203848" y="1052736"/>
                    <a:ext cx="5040560" cy="584775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txBody>
                  <a:bodyPr wrap="square" rtlCol="1">
                    <a:spAutoFit/>
                  </a:bodyPr>
                  <a:lstStyle/>
                  <a:p>
                    <a:pPr algn="l" rtl="0"/>
                    <a:r>
                      <a:rPr lang="en-US" sz="3200" b="1" dirty="0" smtClean="0"/>
                      <a:t>calibration function: </a:t>
                    </a:r>
                    <a:endParaRPr lang="he-IL" sz="3200" b="1" dirty="0"/>
                  </a:p>
                </p:txBody>
              </p:sp>
              <p:sp>
                <p:nvSpPr>
                  <p:cNvPr id="13" name="חץ ימינה 12">
                    <a:hlinkClick r:id="rId4" action="ppaction://hlinksldjump"/>
                  </p:cNvPr>
                  <p:cNvSpPr/>
                  <p:nvPr/>
                </p:nvSpPr>
                <p:spPr>
                  <a:xfrm>
                    <a:off x="2339752" y="1196752"/>
                    <a:ext cx="864096" cy="288032"/>
                  </a:xfrm>
                  <a:prstGeom prst="rightArrow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  <p:graphicFrame>
              <p:nvGraphicFramePr>
                <p:cNvPr id="59393" name="Object 1"/>
                <p:cNvGraphicFramePr>
                  <a:graphicFrameLocks noChangeAspect="1"/>
                </p:cNvGraphicFramePr>
                <p:nvPr/>
              </p:nvGraphicFramePr>
              <p:xfrm>
                <a:off x="6732240" y="1916832"/>
                <a:ext cx="1512168" cy="432048"/>
              </p:xfrm>
              <a:graphic>
                <a:graphicData uri="http://schemas.openxmlformats.org/presentationml/2006/ole">
                  <p:oleObj spid="_x0000_s59393" name="Equation" r:id="rId5" imgW="800100" imgH="228600" progId="Equation.DSMT4">
                    <p:embed/>
                  </p:oleObj>
                </a:graphicData>
              </a:graphic>
            </p:graphicFrame>
            <p:sp>
              <p:nvSpPr>
                <p:cNvPr id="18" name="חץ למטה 17"/>
                <p:cNvSpPr/>
                <p:nvPr/>
              </p:nvSpPr>
              <p:spPr>
                <a:xfrm>
                  <a:off x="7092280" y="2420888"/>
                  <a:ext cx="288032" cy="1008112"/>
                </a:xfrm>
                <a:prstGeom prst="downArrow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graphicFrame>
              <p:nvGraphicFramePr>
                <p:cNvPr id="59395" name="Object 3"/>
                <p:cNvGraphicFramePr>
                  <a:graphicFrameLocks noChangeAspect="1"/>
                </p:cNvGraphicFramePr>
                <p:nvPr/>
              </p:nvGraphicFramePr>
              <p:xfrm>
                <a:off x="4283968" y="3645024"/>
                <a:ext cx="1611438" cy="419645"/>
              </p:xfrm>
              <a:graphic>
                <a:graphicData uri="http://schemas.openxmlformats.org/presentationml/2006/ole">
                  <p:oleObj spid="_x0000_s59395" name="Equation" r:id="rId6" imgW="914400" imgH="241300" progId="Equation.DSMT4">
                    <p:embed/>
                  </p:oleObj>
                </a:graphicData>
              </a:graphic>
            </p:graphicFrame>
            <p:sp>
              <p:nvSpPr>
                <p:cNvPr id="21" name="מלבן 20"/>
                <p:cNvSpPr/>
                <p:nvPr/>
              </p:nvSpPr>
              <p:spPr>
                <a:xfrm>
                  <a:off x="5076056" y="2636912"/>
                  <a:ext cx="200548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 smtClean="0"/>
                    <a:t>polynomial proximity</a:t>
                  </a:r>
                  <a:endParaRPr lang="he-IL" sz="1600" dirty="0"/>
                </a:p>
              </p:txBody>
            </p:sp>
            <p:sp>
              <p:nvSpPr>
                <p:cNvPr id="16" name="הסבר מלבני מעוגל 15"/>
                <p:cNvSpPr/>
                <p:nvPr/>
              </p:nvSpPr>
              <p:spPr>
                <a:xfrm>
                  <a:off x="6300192" y="1196752"/>
                  <a:ext cx="1656184" cy="432048"/>
                </a:xfrm>
                <a:prstGeom prst="wedgeRoundRectCallout">
                  <a:avLst>
                    <a:gd name="adj1" fmla="val 22645"/>
                    <a:gd name="adj2" fmla="val 132419"/>
                    <a:gd name="adj3" fmla="val 16667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b="1" dirty="0" smtClean="0">
                      <a:solidFill>
                        <a:schemeClr val="tx1"/>
                      </a:solidFill>
                    </a:rPr>
                    <a:t>f(·) is unknown</a:t>
                  </a:r>
                  <a:endParaRPr lang="he-IL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7" name="קבוצה 26"/>
              <p:cNvGrpSpPr/>
              <p:nvPr/>
            </p:nvGrpSpPr>
            <p:grpSpPr>
              <a:xfrm>
                <a:off x="5940152" y="3429000"/>
                <a:ext cx="2952328" cy="720080"/>
                <a:chOff x="6119294" y="2924944"/>
                <a:chExt cx="2448272" cy="466973"/>
              </a:xfrm>
            </p:grpSpPr>
            <p:sp>
              <p:nvSpPr>
                <p:cNvPr id="24" name="TextBox 23"/>
                <p:cNvSpPr txBox="1"/>
                <p:nvPr/>
              </p:nvSpPr>
              <p:spPr>
                <a:xfrm>
                  <a:off x="6119294" y="2924944"/>
                  <a:ext cx="2448272" cy="461665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txBody>
                <a:bodyPr wrap="square" rtlCol="1">
                  <a:spAutoFit/>
                </a:bodyPr>
                <a:lstStyle/>
                <a:p>
                  <a:pPr algn="l" rtl="0"/>
                  <a:endParaRPr lang="he-IL" sz="2400" b="1" dirty="0"/>
                </a:p>
              </p:txBody>
            </p:sp>
            <p:graphicFrame>
              <p:nvGraphicFramePr>
                <p:cNvPr id="59397" name="Object 5"/>
                <p:cNvGraphicFramePr>
                  <a:graphicFrameLocks noChangeAspect="1"/>
                </p:cNvGraphicFramePr>
                <p:nvPr/>
              </p:nvGraphicFramePr>
              <p:xfrm>
                <a:off x="6238722" y="2924944"/>
                <a:ext cx="1753742" cy="466973"/>
              </p:xfrm>
              <a:graphic>
                <a:graphicData uri="http://schemas.openxmlformats.org/presentationml/2006/ole">
                  <p:oleObj spid="_x0000_s59397" name="Equation" r:id="rId7" imgW="1612900" imgH="431800" progId="Equation.DSMT4">
                    <p:embed/>
                  </p:oleObj>
                </a:graphicData>
              </a:graphic>
            </p:graphicFrame>
          </p:grpSp>
          <p:sp>
            <p:nvSpPr>
              <p:cNvPr id="28" name="הסבר מלבני מעוגל 27"/>
              <p:cNvSpPr/>
              <p:nvPr/>
            </p:nvSpPr>
            <p:spPr>
              <a:xfrm>
                <a:off x="7380312" y="2636912"/>
                <a:ext cx="1008112" cy="576064"/>
              </a:xfrm>
              <a:prstGeom prst="wedgeRoundRectCallout">
                <a:avLst>
                  <a:gd name="adj1" fmla="val -43509"/>
                  <a:gd name="adj2" fmla="val 95569"/>
                  <a:gd name="adj3" fmla="val 1666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The polynomial degree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הסבר מלבני מעוגל 28"/>
              <p:cNvSpPr/>
              <p:nvPr/>
            </p:nvSpPr>
            <p:spPr>
              <a:xfrm>
                <a:off x="7668344" y="4221088"/>
                <a:ext cx="1152128" cy="720080"/>
              </a:xfrm>
              <a:prstGeom prst="wedgeRoundRectCallout">
                <a:avLst>
                  <a:gd name="adj1" fmla="val -51776"/>
                  <a:gd name="adj2" fmla="val -89619"/>
                  <a:gd name="adj3" fmla="val 1666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the vector of the polynomial coefficients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6" name="קבוצה 35"/>
              <p:cNvGrpSpPr/>
              <p:nvPr/>
            </p:nvGrpSpPr>
            <p:grpSpPr>
              <a:xfrm>
                <a:off x="2051720" y="3429000"/>
                <a:ext cx="2160240" cy="720080"/>
                <a:chOff x="2555776" y="4725144"/>
                <a:chExt cx="2160240" cy="720080"/>
              </a:xfrm>
            </p:grpSpPr>
            <p:sp>
              <p:nvSpPr>
                <p:cNvPr id="35" name="מלבן 34"/>
                <p:cNvSpPr/>
                <p:nvPr/>
              </p:nvSpPr>
              <p:spPr>
                <a:xfrm>
                  <a:off x="2555776" y="4725144"/>
                  <a:ext cx="2160240" cy="72008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graphicFrame>
              <p:nvGraphicFramePr>
                <p:cNvPr id="59400" name="Object 8"/>
                <p:cNvGraphicFramePr>
                  <a:graphicFrameLocks noChangeAspect="1"/>
                </p:cNvGraphicFramePr>
                <p:nvPr/>
              </p:nvGraphicFramePr>
              <p:xfrm>
                <a:off x="2699792" y="4725144"/>
                <a:ext cx="1944216" cy="662801"/>
              </p:xfrm>
              <a:graphic>
                <a:graphicData uri="http://schemas.openxmlformats.org/presentationml/2006/ole">
                  <p:oleObj spid="_x0000_s59400" name="Equation" r:id="rId8" imgW="1257300" imgH="431800" progId="Equation.DSMT4">
                    <p:embed/>
                  </p:oleObj>
                </a:graphicData>
              </a:graphic>
            </p:graphicFrame>
          </p:grpSp>
        </p:grpSp>
        <p:sp>
          <p:nvSpPr>
            <p:cNvPr id="39" name="TextBox 38"/>
            <p:cNvSpPr txBox="1"/>
            <p:nvPr/>
          </p:nvSpPr>
          <p:spPr>
            <a:xfrm>
              <a:off x="179512" y="3429000"/>
              <a:ext cx="1296144" cy="8309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600" b="1" dirty="0" smtClean="0"/>
                <a:t>finding the </a:t>
              </a:r>
            </a:p>
            <a:p>
              <a:pPr algn="ctr" rtl="0"/>
              <a:r>
                <a:rPr lang="en-US" sz="1600" b="1" dirty="0" smtClean="0"/>
                <a:t>n roots of </a:t>
              </a:r>
            </a:p>
            <a:p>
              <a:pPr algn="ctr" rtl="0"/>
              <a:r>
                <a:rPr lang="en-US" sz="1600" b="1" dirty="0" smtClean="0"/>
                <a:t>the equation</a:t>
              </a:r>
              <a:endParaRPr lang="he-IL" sz="1600" b="1" dirty="0"/>
            </a:p>
          </p:txBody>
        </p:sp>
        <p:sp>
          <p:nvSpPr>
            <p:cNvPr id="40" name="חץ שמאלה 39"/>
            <p:cNvSpPr/>
            <p:nvPr/>
          </p:nvSpPr>
          <p:spPr>
            <a:xfrm>
              <a:off x="1475656" y="3645024"/>
              <a:ext cx="504056" cy="288032"/>
            </a:xfrm>
            <a:prstGeom prst="lef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59402" name="Object 10"/>
            <p:cNvGraphicFramePr>
              <a:graphicFrameLocks noChangeAspect="1"/>
            </p:cNvGraphicFramePr>
            <p:nvPr/>
          </p:nvGraphicFramePr>
          <p:xfrm>
            <a:off x="179512" y="5085184"/>
            <a:ext cx="6375710" cy="720080"/>
          </p:xfrm>
          <a:graphic>
            <a:graphicData uri="http://schemas.openxmlformats.org/presentationml/2006/ole">
              <p:oleObj spid="_x0000_s59402" name="Equation" r:id="rId9" imgW="4051300" imgH="457200" progId="Equation.DSMT4">
                <p:embed/>
              </p:oleObj>
            </a:graphicData>
          </a:graphic>
        </p:graphicFrame>
        <p:sp>
          <p:nvSpPr>
            <p:cNvPr id="45" name="חץ למטה 44"/>
            <p:cNvSpPr/>
            <p:nvPr/>
          </p:nvSpPr>
          <p:spPr>
            <a:xfrm>
              <a:off x="683568" y="4293096"/>
              <a:ext cx="576064" cy="648072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59405" name="Picture 13" descr="ראה תמונה בגודל מלא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067944" y="2492896"/>
            <a:ext cx="1009650" cy="762000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2" name="Picture 60" descr="ראה תמונה בגודל מלא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2580084">
            <a:off x="4895037" y="1231471"/>
            <a:ext cx="504056" cy="27494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  <p:pic>
        <p:nvPicPr>
          <p:cNvPr id="43" name="Picture 60" descr="ראה תמונה בגודל מלא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2580084">
            <a:off x="8135397" y="5407934"/>
            <a:ext cx="504056" cy="27494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251520" y="116632"/>
            <a:ext cx="25202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200" b="1" u="sng" dirty="0" smtClean="0"/>
              <a:t>Simulation</a:t>
            </a:r>
          </a:p>
          <a:p>
            <a:pPr algn="ctr" rtl="0"/>
            <a:r>
              <a:rPr lang="en-US" sz="3200" b="1" u="sng" dirty="0" smtClean="0"/>
              <a:t> Description</a:t>
            </a:r>
            <a:endParaRPr lang="he-IL" sz="3200" b="1" u="sng" dirty="0"/>
          </a:p>
        </p:txBody>
      </p:sp>
      <p:pic>
        <p:nvPicPr>
          <p:cNvPr id="58426" name="Picture 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16632"/>
            <a:ext cx="5868143" cy="6347463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8428" name="Picture 60" descr="ראה תמונה בגודל מלא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580084">
            <a:off x="8135397" y="2455605"/>
            <a:ext cx="504056" cy="27494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  <p:pic>
        <p:nvPicPr>
          <p:cNvPr id="59" name="Picture 60" descr="ראה תמונה בגודל מלא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580084">
            <a:off x="8135397" y="3607734"/>
            <a:ext cx="504056" cy="27494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  <p:pic>
        <p:nvPicPr>
          <p:cNvPr id="58434" name="Picture 6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1268760"/>
            <a:ext cx="3168040" cy="2088232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8435" name="Picture 6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3811342"/>
            <a:ext cx="4287811" cy="2924234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6562" name="Picture 2" descr="ראה תמונה בגודל מלא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72400" y="188640"/>
            <a:ext cx="676275" cy="762000"/>
          </a:xfrm>
          <a:prstGeom prst="rect">
            <a:avLst/>
          </a:prstGeom>
          <a:noFill/>
        </p:spPr>
      </p:pic>
      <p:pic>
        <p:nvPicPr>
          <p:cNvPr id="12" name="Picture 60" descr="ראה תמונה בגודל מלא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580084">
            <a:off x="6983269" y="5695966"/>
            <a:ext cx="504056" cy="27494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23762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u="sng" dirty="0" smtClean="0"/>
              <a:t>Results/Bias</a:t>
            </a:r>
          </a:p>
        </p:txBody>
      </p:sp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16632"/>
            <a:ext cx="4173333" cy="3096344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284984"/>
            <a:ext cx="4176464" cy="3177310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43808" y="116632"/>
            <a:ext cx="1296144" cy="120032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/>
              <a:t>n=1000</a:t>
            </a:r>
          </a:p>
          <a:p>
            <a:pPr algn="l" rtl="0"/>
            <a:r>
              <a:rPr lang="en-US" sz="2400" b="1" dirty="0" smtClean="0"/>
              <a:t>h=1</a:t>
            </a:r>
          </a:p>
          <a:p>
            <a:pPr algn="l" rtl="0"/>
            <a:r>
              <a:rPr lang="en-US" sz="2400" b="1" dirty="0" smtClean="0"/>
              <a:t>h</a:t>
            </a:r>
            <a:r>
              <a:rPr lang="en-US" sz="2400" b="1" baseline="-25000" dirty="0" smtClean="0"/>
              <a:t>0</a:t>
            </a:r>
            <a:r>
              <a:rPr lang="en-US" sz="2400" b="1" dirty="0" smtClean="0"/>
              <a:t>=3</a:t>
            </a:r>
            <a:endParaRPr lang="he-IL" sz="2400" b="1" dirty="0"/>
          </a:p>
        </p:txBody>
      </p:sp>
      <p:sp>
        <p:nvSpPr>
          <p:cNvPr id="9" name="מלבן 8"/>
          <p:cNvSpPr/>
          <p:nvPr/>
        </p:nvSpPr>
        <p:spPr>
          <a:xfrm>
            <a:off x="3419872" y="1484784"/>
            <a:ext cx="92807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l-GR" sz="2400" b="1" dirty="0" smtClean="0"/>
              <a:t>δ</a:t>
            </a:r>
            <a:r>
              <a:rPr lang="en-US" sz="2400" b="1" dirty="0" smtClean="0"/>
              <a:t>=0.4</a:t>
            </a:r>
          </a:p>
        </p:txBody>
      </p:sp>
      <p:sp>
        <p:nvSpPr>
          <p:cNvPr id="10" name="מלבן 9"/>
          <p:cNvSpPr/>
          <p:nvPr/>
        </p:nvSpPr>
        <p:spPr>
          <a:xfrm>
            <a:off x="3419872" y="4581128"/>
            <a:ext cx="92807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l-GR" sz="2400" b="1" dirty="0" smtClean="0"/>
              <a:t>δ</a:t>
            </a:r>
            <a:r>
              <a:rPr lang="en-US" sz="2400" b="1" dirty="0" smtClean="0"/>
              <a:t>=0.3</a:t>
            </a:r>
          </a:p>
        </p:txBody>
      </p:sp>
      <p:cxnSp>
        <p:nvCxnSpPr>
          <p:cNvPr id="12" name="מחבר חץ ישר 11"/>
          <p:cNvCxnSpPr/>
          <p:nvPr/>
        </p:nvCxnSpPr>
        <p:spPr>
          <a:xfrm rot="5400000">
            <a:off x="6192180" y="2024844"/>
            <a:ext cx="7920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60232" y="1700808"/>
            <a:ext cx="7920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b="1" dirty="0" smtClean="0"/>
              <a:t>h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/12</a:t>
            </a:r>
            <a:endParaRPr lang="he-IL" sz="1400" b="1" dirty="0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700808"/>
            <a:ext cx="3024336" cy="2253986"/>
          </a:xfrm>
          <a:prstGeom prst="rect">
            <a:avLst/>
          </a:prstGeom>
          <a:ln w="38100" cap="sq">
            <a:solidFill>
              <a:srgbClr val="92D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077073"/>
            <a:ext cx="3024336" cy="2312727"/>
          </a:xfrm>
          <a:prstGeom prst="rect">
            <a:avLst/>
          </a:prstGeom>
          <a:ln w="38100" cap="sq">
            <a:solidFill>
              <a:srgbClr val="92D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1043608" y="1988840"/>
            <a:ext cx="8640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l-GR" b="1" dirty="0" smtClean="0"/>
              <a:t>δ</a:t>
            </a:r>
            <a:r>
              <a:rPr lang="en-US" b="1" dirty="0" smtClean="0"/>
              <a:t>=0.4</a:t>
            </a:r>
          </a:p>
          <a:p>
            <a:pPr algn="l" rtl="0"/>
            <a:r>
              <a:rPr lang="en-US" b="1" dirty="0" smtClean="0"/>
              <a:t>n=100</a:t>
            </a:r>
            <a:endParaRPr lang="he-IL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043608" y="4437112"/>
            <a:ext cx="8640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l-GR" b="1" dirty="0" smtClean="0"/>
              <a:t>δ</a:t>
            </a:r>
            <a:r>
              <a:rPr lang="en-US" b="1" dirty="0" smtClean="0"/>
              <a:t>=0.4</a:t>
            </a:r>
          </a:p>
          <a:p>
            <a:pPr algn="l" rtl="0"/>
            <a:r>
              <a:rPr lang="en-US" b="1" dirty="0" smtClean="0"/>
              <a:t>n=30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14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23762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u="sng" dirty="0" smtClean="0"/>
              <a:t>Results/MSE</a:t>
            </a:r>
            <a:endParaRPr lang="he-IL" sz="3200" b="1" u="sng" dirty="0"/>
          </a:p>
        </p:txBody>
      </p:sp>
      <p:pic>
        <p:nvPicPr>
          <p:cNvPr id="634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16632"/>
            <a:ext cx="4467225" cy="2066925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204864"/>
            <a:ext cx="4464496" cy="1990725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221088"/>
            <a:ext cx="4464496" cy="2019300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444208" y="1916832"/>
            <a:ext cx="4320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l-GR" sz="1400" b="1" dirty="0" smtClean="0"/>
              <a:t>μ</a:t>
            </a:r>
            <a:r>
              <a:rPr lang="en-US" sz="1400" b="1" baseline="-25000" dirty="0" smtClean="0"/>
              <a:t>X</a:t>
            </a:r>
            <a:endParaRPr lang="he-IL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44208" y="6021288"/>
            <a:ext cx="4320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l-GR" sz="1400" b="1" dirty="0" smtClean="0"/>
              <a:t>μ</a:t>
            </a:r>
            <a:r>
              <a:rPr lang="en-US" sz="1400" b="1" baseline="-25000" dirty="0" smtClean="0"/>
              <a:t>X</a:t>
            </a:r>
            <a:endParaRPr lang="he-IL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44208" y="3933056"/>
            <a:ext cx="4320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l-GR" sz="1400" b="1" dirty="0" smtClean="0"/>
              <a:t>μ</a:t>
            </a:r>
            <a:r>
              <a:rPr lang="en-US" sz="1400" b="1" baseline="-25000" dirty="0" smtClean="0"/>
              <a:t>X</a:t>
            </a:r>
            <a:endParaRPr lang="he-IL" sz="1400" b="1" dirty="0"/>
          </a:p>
        </p:txBody>
      </p:sp>
      <p:pic>
        <p:nvPicPr>
          <p:cNvPr id="6349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797152"/>
            <a:ext cx="4054578" cy="1648966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19" name="חץ ימינה 18"/>
          <p:cNvSpPr/>
          <p:nvPr/>
        </p:nvSpPr>
        <p:spPr>
          <a:xfrm>
            <a:off x="2339752" y="1052736"/>
            <a:ext cx="2016224" cy="108012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Calibration n=1000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0" name="חץ ימינה 19"/>
          <p:cNvSpPr/>
          <p:nvPr/>
        </p:nvSpPr>
        <p:spPr>
          <a:xfrm>
            <a:off x="2411760" y="2420888"/>
            <a:ext cx="2016224" cy="108012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Sheppard n=1000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1" name="חץ ימינה 20"/>
          <p:cNvSpPr/>
          <p:nvPr/>
        </p:nvSpPr>
        <p:spPr>
          <a:xfrm>
            <a:off x="2339752" y="3789040"/>
            <a:ext cx="2016224" cy="108012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Naïve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n=1000</a:t>
            </a:r>
            <a:endParaRPr lang="he-I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15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pic>
        <p:nvPicPr>
          <p:cNvPr id="706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88640"/>
            <a:ext cx="4714875" cy="2847975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212976"/>
            <a:ext cx="4848033" cy="2952328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</p:pic>
      <p:grpSp>
        <p:nvGrpSpPr>
          <p:cNvPr id="9" name="קבוצה 8"/>
          <p:cNvGrpSpPr/>
          <p:nvPr/>
        </p:nvGrpSpPr>
        <p:grpSpPr>
          <a:xfrm>
            <a:off x="2123728" y="548680"/>
            <a:ext cx="2016224" cy="1569660"/>
            <a:chOff x="2123728" y="548680"/>
            <a:chExt cx="2016224" cy="1569660"/>
          </a:xfrm>
        </p:grpSpPr>
        <p:sp>
          <p:nvSpPr>
            <p:cNvPr id="7" name="TextBox 6"/>
            <p:cNvSpPr txBox="1"/>
            <p:nvPr/>
          </p:nvSpPr>
          <p:spPr>
            <a:xfrm>
              <a:off x="2123728" y="548680"/>
              <a:ext cx="1368152" cy="156966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1">
              <a:spAutoFit/>
            </a:bodyPr>
            <a:lstStyle/>
            <a:p>
              <a:pPr algn="r"/>
              <a:r>
                <a:rPr lang="en-US" sz="2400" b="1" dirty="0" smtClean="0"/>
                <a:t>n=100</a:t>
              </a:r>
            </a:p>
            <a:p>
              <a:pPr algn="r"/>
              <a:r>
                <a:rPr lang="en-US" sz="2400" b="1" dirty="0" smtClean="0"/>
                <a:t>h=10</a:t>
              </a:r>
            </a:p>
            <a:p>
              <a:pPr algn="r"/>
              <a:r>
                <a:rPr lang="en-US" sz="2400" b="1" dirty="0" smtClean="0"/>
                <a:t>δ=0.35</a:t>
              </a:r>
            </a:p>
            <a:p>
              <a:pPr algn="r"/>
              <a:r>
                <a:rPr lang="en-US" sz="2400" b="1" dirty="0" smtClean="0"/>
                <a:t>h</a:t>
              </a:r>
              <a:r>
                <a:rPr lang="en-US" sz="2400" b="1" baseline="-25000" dirty="0" smtClean="0"/>
                <a:t>0</a:t>
              </a:r>
              <a:r>
                <a:rPr lang="en-US" sz="2400" b="1" dirty="0" smtClean="0"/>
                <a:t>=100</a:t>
              </a:r>
              <a:endParaRPr lang="he-IL" sz="2400" b="1" dirty="0"/>
            </a:p>
          </p:txBody>
        </p:sp>
        <p:sp>
          <p:nvSpPr>
            <p:cNvPr id="8" name="חץ ימינה 7"/>
            <p:cNvSpPr/>
            <p:nvPr/>
          </p:nvSpPr>
          <p:spPr>
            <a:xfrm>
              <a:off x="3491880" y="1124744"/>
              <a:ext cx="648072" cy="360040"/>
            </a:xfrm>
            <a:prstGeom prst="righ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5148064" y="3933056"/>
            <a:ext cx="2160240" cy="1569660"/>
            <a:chOff x="5148064" y="3933056"/>
            <a:chExt cx="2160240" cy="1569660"/>
          </a:xfrm>
        </p:grpSpPr>
        <p:sp>
          <p:nvSpPr>
            <p:cNvPr id="11" name="TextBox 10"/>
            <p:cNvSpPr txBox="1"/>
            <p:nvPr/>
          </p:nvSpPr>
          <p:spPr>
            <a:xfrm>
              <a:off x="5940152" y="3933056"/>
              <a:ext cx="1368152" cy="156966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2400" b="1" dirty="0" smtClean="0"/>
                <a:t>n=50</a:t>
              </a:r>
            </a:p>
            <a:p>
              <a:pPr algn="l" rtl="0"/>
              <a:r>
                <a:rPr lang="en-US" sz="2400" b="1" dirty="0" smtClean="0"/>
                <a:t>h=10</a:t>
              </a:r>
            </a:p>
            <a:p>
              <a:pPr algn="l" rtl="0"/>
              <a:r>
                <a:rPr lang="en-US" sz="2400" b="1" dirty="0" smtClean="0"/>
                <a:t>δ=0.35</a:t>
              </a:r>
            </a:p>
            <a:p>
              <a:pPr algn="l" rtl="0"/>
              <a:r>
                <a:rPr lang="en-US" sz="2400" b="1" dirty="0" smtClean="0"/>
                <a:t>h</a:t>
              </a:r>
              <a:r>
                <a:rPr lang="en-US" sz="2400" b="1" baseline="-25000" dirty="0" smtClean="0"/>
                <a:t>0</a:t>
              </a:r>
              <a:r>
                <a:rPr lang="en-US" sz="2400" b="1" dirty="0" smtClean="0"/>
                <a:t>=100</a:t>
              </a:r>
              <a:endParaRPr lang="he-IL" sz="2400" b="1" dirty="0"/>
            </a:p>
          </p:txBody>
        </p:sp>
        <p:sp>
          <p:nvSpPr>
            <p:cNvPr id="14" name="חץ שמאלה 13"/>
            <p:cNvSpPr/>
            <p:nvPr/>
          </p:nvSpPr>
          <p:spPr>
            <a:xfrm>
              <a:off x="5148064" y="4437112"/>
              <a:ext cx="792088" cy="360040"/>
            </a:xfrm>
            <a:prstGeom prst="lef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13" name="Picture 2" descr="ראה תמונה בגודל מלא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5301208"/>
            <a:ext cx="676275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7" y="188640"/>
            <a:ext cx="4841405" cy="2952328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84984"/>
            <a:ext cx="4848225" cy="297180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</p:pic>
      <p:grpSp>
        <p:nvGrpSpPr>
          <p:cNvPr id="7" name="קבוצה 6"/>
          <p:cNvGrpSpPr/>
          <p:nvPr/>
        </p:nvGrpSpPr>
        <p:grpSpPr>
          <a:xfrm>
            <a:off x="1835696" y="548680"/>
            <a:ext cx="2016224" cy="1569660"/>
            <a:chOff x="2123728" y="548680"/>
            <a:chExt cx="2016224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2123728" y="548680"/>
              <a:ext cx="1368152" cy="156966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1">
              <a:spAutoFit/>
            </a:bodyPr>
            <a:lstStyle/>
            <a:p>
              <a:pPr algn="r"/>
              <a:r>
                <a:rPr lang="en-US" sz="2400" b="1" dirty="0" smtClean="0"/>
                <a:t>n=1000</a:t>
              </a:r>
            </a:p>
            <a:p>
              <a:pPr algn="r"/>
              <a:r>
                <a:rPr lang="en-US" sz="2400" b="1" dirty="0" smtClean="0"/>
                <a:t>h=10</a:t>
              </a:r>
            </a:p>
            <a:p>
              <a:pPr algn="r"/>
              <a:r>
                <a:rPr lang="el-GR" sz="2400" b="1" dirty="0" smtClean="0"/>
                <a:t>δ</a:t>
              </a:r>
              <a:r>
                <a:rPr lang="en-US" sz="2400" b="1" dirty="0" smtClean="0"/>
                <a:t>=0.35</a:t>
              </a:r>
            </a:p>
            <a:p>
              <a:pPr algn="r"/>
              <a:r>
                <a:rPr lang="en-US" sz="2400" b="1" dirty="0" smtClean="0"/>
                <a:t>h</a:t>
              </a:r>
              <a:r>
                <a:rPr lang="en-US" sz="2400" b="1" baseline="-25000" dirty="0" smtClean="0"/>
                <a:t>0</a:t>
              </a:r>
              <a:r>
                <a:rPr lang="en-US" sz="2400" b="1" dirty="0" smtClean="0"/>
                <a:t>=100</a:t>
              </a:r>
              <a:endParaRPr lang="he-IL" sz="2400" b="1" dirty="0"/>
            </a:p>
          </p:txBody>
        </p:sp>
        <p:sp>
          <p:nvSpPr>
            <p:cNvPr id="9" name="חץ ימינה 8"/>
            <p:cNvSpPr/>
            <p:nvPr/>
          </p:nvSpPr>
          <p:spPr>
            <a:xfrm>
              <a:off x="3491880" y="1124744"/>
              <a:ext cx="648072" cy="360040"/>
            </a:xfrm>
            <a:prstGeom prst="righ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5220072" y="3933056"/>
            <a:ext cx="2160240" cy="1569660"/>
            <a:chOff x="5148064" y="3933056"/>
            <a:chExt cx="2160240" cy="1569660"/>
          </a:xfrm>
        </p:grpSpPr>
        <p:sp>
          <p:nvSpPr>
            <p:cNvPr id="11" name="TextBox 10"/>
            <p:cNvSpPr txBox="1"/>
            <p:nvPr/>
          </p:nvSpPr>
          <p:spPr>
            <a:xfrm>
              <a:off x="5940152" y="3933056"/>
              <a:ext cx="1368152" cy="156966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2400" b="1" dirty="0" smtClean="0"/>
                <a:t>n=100</a:t>
              </a:r>
            </a:p>
            <a:p>
              <a:pPr algn="l" rtl="0"/>
              <a:r>
                <a:rPr lang="en-US" sz="2400" b="1" dirty="0" smtClean="0"/>
                <a:t>h=10</a:t>
              </a:r>
            </a:p>
            <a:p>
              <a:pPr algn="l" rtl="0"/>
              <a:r>
                <a:rPr lang="en-US" sz="2400" b="1" dirty="0" smtClean="0"/>
                <a:t>δ=0.5</a:t>
              </a:r>
            </a:p>
            <a:p>
              <a:pPr algn="l" rtl="0"/>
              <a:r>
                <a:rPr lang="en-US" sz="2400" b="1" dirty="0" smtClean="0"/>
                <a:t>h</a:t>
              </a:r>
              <a:r>
                <a:rPr lang="en-US" sz="2400" b="1" baseline="-25000" dirty="0" smtClean="0"/>
                <a:t>0</a:t>
              </a:r>
              <a:r>
                <a:rPr lang="en-US" sz="2400" b="1" dirty="0" smtClean="0"/>
                <a:t>=100</a:t>
              </a:r>
              <a:endParaRPr lang="he-IL" sz="2400" b="1" dirty="0"/>
            </a:p>
          </p:txBody>
        </p:sp>
        <p:sp>
          <p:nvSpPr>
            <p:cNvPr id="12" name="חץ שמאלה 11"/>
            <p:cNvSpPr/>
            <p:nvPr/>
          </p:nvSpPr>
          <p:spPr>
            <a:xfrm>
              <a:off x="5148064" y="4437112"/>
              <a:ext cx="792088" cy="360040"/>
            </a:xfrm>
            <a:prstGeom prst="lef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899592" y="260648"/>
            <a:ext cx="5400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u="sng" dirty="0" smtClean="0"/>
              <a:t>Conclusions </a:t>
            </a:r>
            <a:endParaRPr lang="he-IL" sz="32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980728"/>
            <a:ext cx="45365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u="sng" dirty="0" smtClean="0"/>
              <a:t>Calibration/Naïve/Sheppard</a:t>
            </a:r>
            <a:endParaRPr lang="he-IL" sz="28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700808"/>
            <a:ext cx="8064896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AutoNum type="arabicPeriod"/>
            </a:pPr>
            <a:r>
              <a:rPr lang="en-US" sz="2000" b="1" dirty="0" smtClean="0"/>
              <a:t>The calibration estimator is unbiased.</a:t>
            </a:r>
          </a:p>
          <a:p>
            <a:pPr marL="342900" indent="-342900" algn="l" rtl="0">
              <a:buAutoNum type="arabicPeriod"/>
            </a:pPr>
            <a:r>
              <a:rPr lang="en-US" sz="2000" b="1" dirty="0" smtClean="0"/>
              <a:t> The calibration estimator is not affected from changes in </a:t>
            </a:r>
            <a:r>
              <a:rPr lang="el-GR" sz="2000" b="1" dirty="0" smtClean="0"/>
              <a:t>μ</a:t>
            </a:r>
            <a:r>
              <a:rPr lang="en-US" sz="2000" b="1" baseline="-25000" dirty="0" smtClean="0"/>
              <a:t>X</a:t>
            </a:r>
            <a:r>
              <a:rPr lang="en-US" sz="2000" b="1" dirty="0" smtClean="0"/>
              <a:t> or </a:t>
            </a:r>
            <a:r>
              <a:rPr lang="el-GR" sz="2000" b="1" dirty="0" smtClean="0"/>
              <a:t>δ</a:t>
            </a:r>
            <a:r>
              <a:rPr lang="en-US" sz="2000" b="1" dirty="0" smtClean="0"/>
              <a:t>.</a:t>
            </a:r>
          </a:p>
          <a:p>
            <a:pPr marL="342900" indent="-342900" algn="l" rtl="0">
              <a:buAutoNum type="arabicPeriod"/>
            </a:pPr>
            <a:r>
              <a:rPr lang="en-US" sz="2000" b="1" dirty="0" smtClean="0"/>
              <a:t>Sheppard correction is accurate in                   for every </a:t>
            </a:r>
            <a:r>
              <a:rPr lang="el-GR" sz="2000" b="1" dirty="0" smtClean="0"/>
              <a:t>δ</a:t>
            </a:r>
            <a:r>
              <a:rPr lang="en-US" sz="2000" b="1" dirty="0" smtClean="0"/>
              <a:t> and n.</a:t>
            </a:r>
          </a:p>
          <a:p>
            <a:pPr marL="342900" indent="-342900" algn="l" rtl="0">
              <a:buAutoNum type="arabicPeriod"/>
            </a:pPr>
            <a:r>
              <a:rPr lang="en-US" sz="2000" b="1" dirty="0" smtClean="0"/>
              <a:t>Sheppard correction is not always better than the naïve estimator. </a:t>
            </a:r>
          </a:p>
          <a:p>
            <a:pPr marL="342900" indent="-342900" algn="l" rtl="0">
              <a:buAutoNum type="arabicPeriod"/>
            </a:pPr>
            <a:r>
              <a:rPr lang="en-US" sz="2000" b="1" dirty="0" smtClean="0"/>
              <a:t>The calibration model is better than both a-parametric estimators.                 </a:t>
            </a:r>
            <a:endParaRPr lang="he-IL" sz="2000" b="1" dirty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4716016" y="2276872"/>
          <a:ext cx="847725" cy="447675"/>
        </p:xfrm>
        <a:graphic>
          <a:graphicData uri="http://schemas.openxmlformats.org/presentationml/2006/ole">
            <p:oleObj spid="_x0000_s68609" name="Equation" r:id="rId3" imgW="850531" imgH="444307" progId="Equation.DSMT4">
              <p:embed/>
            </p:oleObj>
          </a:graphicData>
        </a:graphic>
      </p:graphicFrame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68613" name="Picture 5" descr="ראה תמונה בגודל מלא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188640"/>
            <a:ext cx="1440160" cy="122566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55576" y="3429000"/>
            <a:ext cx="45365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u="sng" dirty="0" smtClean="0"/>
              <a:t>Calibration/MLE</a:t>
            </a:r>
            <a:endParaRPr lang="he-IL" sz="28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11560" y="4221088"/>
            <a:ext cx="7632848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l" rtl="0">
              <a:buAutoNum type="arabicPeriod"/>
            </a:pPr>
            <a:r>
              <a:rPr lang="en-US" sz="2000" b="1" dirty="0" smtClean="0"/>
              <a:t>In most cases the calibration model and MLE are equally accurate.</a:t>
            </a:r>
          </a:p>
          <a:p>
            <a:pPr marL="457200" indent="-457200" algn="l" rtl="0">
              <a:buAutoNum type="arabicPeriod"/>
            </a:pPr>
            <a:r>
              <a:rPr lang="en-US" sz="2000" b="1" dirty="0" smtClean="0"/>
              <a:t>The calibration model performs better close to the half point.</a:t>
            </a:r>
          </a:p>
          <a:p>
            <a:pPr marL="457200" indent="-457200" algn="l" rtl="0">
              <a:buAutoNum type="arabicPeriod"/>
            </a:pPr>
            <a:r>
              <a:rPr lang="en-US" sz="2000" b="1" dirty="0" smtClean="0"/>
              <a:t>The MLE performs better close to the mode.</a:t>
            </a:r>
          </a:p>
          <a:p>
            <a:pPr marL="457200" indent="-457200" algn="l" rtl="0">
              <a:buAutoNum type="arabicPeriod"/>
            </a:pPr>
            <a:r>
              <a:rPr lang="en-US" sz="2000" b="1" dirty="0" smtClean="0"/>
              <a:t>MLE is more sensitive to changes in the sample size (n).</a:t>
            </a:r>
          </a:p>
          <a:p>
            <a:pPr marL="457200" indent="-457200" algn="l" rtl="0">
              <a:buAutoNum type="arabicPeriod"/>
            </a:pPr>
            <a:r>
              <a:rPr lang="en-US" sz="2000" b="1" dirty="0" smtClean="0"/>
              <a:t>At the half point MLE usually can’t find any solution.     </a:t>
            </a:r>
            <a:endParaRPr lang="he-I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מעוגל 15"/>
          <p:cNvSpPr/>
          <p:nvPr/>
        </p:nvSpPr>
        <p:spPr>
          <a:xfrm>
            <a:off x="1691680" y="1340768"/>
            <a:ext cx="6264696" cy="28803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28803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u="sng" dirty="0" smtClean="0"/>
              <a:t>Comparison Criteria  </a:t>
            </a:r>
            <a:endParaRPr lang="he-IL" sz="2400" b="1" u="sng" dirty="0"/>
          </a:p>
        </p:txBody>
      </p:sp>
      <p:pic>
        <p:nvPicPr>
          <p:cNvPr id="6" name="Picture 60" descr="ראה תמונה בגודל מלא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580084">
            <a:off x="718573" y="1087454"/>
            <a:ext cx="504056" cy="2749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2051720" y="1412776"/>
          <a:ext cx="5696633" cy="576064"/>
        </p:xfrm>
        <a:graphic>
          <a:graphicData uri="http://schemas.openxmlformats.org/presentationml/2006/ole">
            <p:oleObj spid="_x0000_s62465" name="Equation" r:id="rId5" imgW="3390900" imgH="342900" progId="Equation.DSMT4">
              <p:embed/>
            </p:oleObj>
          </a:graphicData>
        </a:graphic>
      </p:graphicFrame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2051720" y="2348880"/>
          <a:ext cx="3349872" cy="792088"/>
        </p:xfrm>
        <a:graphic>
          <a:graphicData uri="http://schemas.openxmlformats.org/presentationml/2006/ole">
            <p:oleObj spid="_x0000_s62468" name="Equation" r:id="rId6" imgW="1930400" imgH="457200" progId="Equation.DSMT4">
              <p:embed/>
            </p:oleObj>
          </a:graphicData>
        </a:graphic>
      </p:graphicFrame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2051720" y="3429000"/>
          <a:ext cx="4860540" cy="720080"/>
        </p:xfrm>
        <a:graphic>
          <a:graphicData uri="http://schemas.openxmlformats.org/presentationml/2006/ole">
            <p:oleObj spid="_x0000_s62471" name="Equation" r:id="rId7" imgW="3086100" imgH="457200" progId="Equation.DSMT4">
              <p:embed/>
            </p:oleObj>
          </a:graphicData>
        </a:graphic>
      </p:graphicFrame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124744"/>
            <a:ext cx="5579165" cy="4176464"/>
          </a:xfrm>
          <a:prstGeom prst="rect">
            <a:avLst/>
          </a:prstGeom>
          <a:ln w="5715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6" name="קבוצה 9"/>
          <p:cNvGrpSpPr/>
          <p:nvPr/>
        </p:nvGrpSpPr>
        <p:grpSpPr>
          <a:xfrm>
            <a:off x="0" y="3140968"/>
            <a:ext cx="3203848" cy="2520280"/>
            <a:chOff x="0" y="1628800"/>
            <a:chExt cx="3203848" cy="2520280"/>
          </a:xfrm>
        </p:grpSpPr>
        <p:sp>
          <p:nvSpPr>
            <p:cNvPr id="9" name="מלבן מעוגל 8"/>
            <p:cNvSpPr/>
            <p:nvPr/>
          </p:nvSpPr>
          <p:spPr>
            <a:xfrm>
              <a:off x="0" y="1628800"/>
              <a:ext cx="3203848" cy="252028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1520" y="1628800"/>
              <a:ext cx="1152128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l-GR" sz="2400" b="1" dirty="0" smtClean="0"/>
                <a:t>μ</a:t>
              </a:r>
              <a:r>
                <a:rPr lang="en-US" sz="2400" b="1" baseline="-25000" dirty="0" smtClean="0"/>
                <a:t>X</a:t>
              </a:r>
              <a:r>
                <a:rPr lang="en-US" sz="2400" b="1" dirty="0" smtClean="0"/>
                <a:t>=35</a:t>
              </a:r>
            </a:p>
            <a:p>
              <a:pPr algn="l" rtl="0"/>
              <a:r>
                <a:rPr lang="en-US" sz="2400" b="1" dirty="0" smtClean="0"/>
                <a:t>h=10</a:t>
              </a:r>
            </a:p>
            <a:p>
              <a:pPr algn="l" rtl="0"/>
              <a:endParaRPr lang="he-IL" sz="2400" b="1" dirty="0"/>
            </a:p>
          </p:txBody>
        </p:sp>
        <p:graphicFrame>
          <p:nvGraphicFramePr>
            <p:cNvPr id="8" name="אובייקט 7"/>
            <p:cNvGraphicFramePr>
              <a:graphicFrameLocks noChangeAspect="1"/>
            </p:cNvGraphicFramePr>
            <p:nvPr/>
          </p:nvGraphicFramePr>
          <p:xfrm>
            <a:off x="107504" y="2636912"/>
            <a:ext cx="2988332" cy="1224136"/>
          </p:xfrm>
          <a:graphic>
            <a:graphicData uri="http://schemas.openxmlformats.org/presentationml/2006/ole">
              <p:oleObj spid="_x0000_s67586" name="Equation" r:id="rId4" imgW="2108160" imgH="863280" progId="Equation.DSMT4">
                <p:embed/>
              </p:oleObj>
            </a:graphicData>
          </a:graphic>
        </p:graphicFrame>
      </p:grpSp>
      <p:pic>
        <p:nvPicPr>
          <p:cNvPr id="11" name="Picture 60" descr="ראה תמונה בגודל מלא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2580084">
            <a:off x="430541" y="439382"/>
            <a:ext cx="504056" cy="2749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2987824" y="188640"/>
            <a:ext cx="40324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400" b="1" u="sng" dirty="0" smtClean="0"/>
              <a:t>The half point</a:t>
            </a:r>
            <a:endParaRPr lang="he-IL" sz="2400" b="1" u="sng" dirty="0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20" name="קבוצה 19"/>
          <p:cNvGrpSpPr/>
          <p:nvPr/>
        </p:nvGrpSpPr>
        <p:grpSpPr>
          <a:xfrm>
            <a:off x="467544" y="1124744"/>
            <a:ext cx="2016224" cy="1944216"/>
            <a:chOff x="467544" y="1124744"/>
            <a:chExt cx="2016224" cy="1944216"/>
          </a:xfrm>
        </p:grpSpPr>
        <p:grpSp>
          <p:nvGrpSpPr>
            <p:cNvPr id="15" name="קבוצה 14"/>
            <p:cNvGrpSpPr/>
            <p:nvPr/>
          </p:nvGrpSpPr>
          <p:grpSpPr>
            <a:xfrm>
              <a:off x="467544" y="1124744"/>
              <a:ext cx="2016224" cy="1944216"/>
              <a:chOff x="611560" y="908720"/>
              <a:chExt cx="2016224" cy="1944216"/>
            </a:xfrm>
          </p:grpSpPr>
          <p:sp>
            <p:nvSpPr>
              <p:cNvPr id="14" name="מלבן מעוגל 13"/>
              <p:cNvSpPr/>
              <p:nvPr/>
            </p:nvSpPr>
            <p:spPr>
              <a:xfrm>
                <a:off x="611560" y="908720"/>
                <a:ext cx="2016224" cy="1944216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aphicFrame>
            <p:nvGraphicFramePr>
              <p:cNvPr id="13" name="אובייקט 12"/>
              <p:cNvGraphicFramePr>
                <a:graphicFrameLocks noChangeAspect="1"/>
              </p:cNvGraphicFramePr>
              <p:nvPr/>
            </p:nvGraphicFramePr>
            <p:xfrm>
              <a:off x="755576" y="1052736"/>
              <a:ext cx="1644569" cy="864096"/>
            </p:xfrm>
            <a:graphic>
              <a:graphicData uri="http://schemas.openxmlformats.org/presentationml/2006/ole">
                <p:oleObj spid="_x0000_s67587" name="Equation" r:id="rId7" imgW="749160" imgH="393480" progId="Equation.DSMT4">
                  <p:embed/>
                </p:oleObj>
              </a:graphicData>
            </a:graphic>
          </p:graphicFrame>
        </p:grpSp>
        <p:graphicFrame>
          <p:nvGraphicFramePr>
            <p:cNvPr id="67591" name="Object 7"/>
            <p:cNvGraphicFramePr>
              <a:graphicFrameLocks noChangeAspect="1"/>
            </p:cNvGraphicFramePr>
            <p:nvPr/>
          </p:nvGraphicFramePr>
          <p:xfrm>
            <a:off x="683568" y="2132856"/>
            <a:ext cx="1512168" cy="767716"/>
          </p:xfrm>
          <a:graphic>
            <a:graphicData uri="http://schemas.openxmlformats.org/presentationml/2006/ole">
              <p:oleObj spid="_x0000_s67591" name="Equation" r:id="rId8" imgW="825480" imgH="41904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2"/>
            <a:ext cx="43924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u="sng" dirty="0" smtClean="0"/>
              <a:t>Measurement Errors</a:t>
            </a:r>
            <a:endParaRPr lang="he-IL" sz="3600" b="1" u="sng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6165304"/>
            <a:ext cx="7992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Gertsbakh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I., (2003),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Measurement Theory for Engineers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Springer-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Verlag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Berlin Heidelberg.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323528" y="764704"/>
            <a:ext cx="55446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l" rtl="0">
              <a:buSzPct val="150000"/>
              <a:buFont typeface="Arial" pitchFamily="34" charset="0"/>
              <a:buChar char="•"/>
            </a:pPr>
            <a:r>
              <a:rPr lang="en-US" sz="2400" b="1" dirty="0" smtClean="0"/>
              <a:t>Measurement is the process of </a:t>
            </a:r>
          </a:p>
          <a:p>
            <a:pPr marL="180975" algn="l" rtl="0">
              <a:buSzPct val="150000"/>
            </a:pPr>
            <a:r>
              <a:rPr lang="en-US" sz="2400" b="1" dirty="0" smtClean="0"/>
              <a:t>assigning a number to a </a:t>
            </a:r>
            <a:r>
              <a:rPr lang="en-US" sz="2400" b="1" dirty="0" err="1" smtClean="0"/>
              <a:t>measurand</a:t>
            </a:r>
            <a:r>
              <a:rPr lang="en-US" sz="2400" b="1" dirty="0" smtClean="0"/>
              <a:t> </a:t>
            </a:r>
          </a:p>
          <a:p>
            <a:pPr marL="180975" algn="l" rtl="0">
              <a:buSzPct val="150000"/>
            </a:pPr>
            <a:r>
              <a:rPr lang="en-US" sz="2400" b="1" dirty="0" smtClean="0"/>
              <a:t>which is a random variable.</a:t>
            </a:r>
          </a:p>
          <a:p>
            <a:pPr marL="180975" indent="-180975" algn="l" rtl="0">
              <a:buSzPct val="150000"/>
              <a:buFont typeface="Arial" pitchFamily="34" charset="0"/>
              <a:buChar char="•"/>
            </a:pPr>
            <a:r>
              <a:rPr lang="en-US" sz="2400" b="1" dirty="0" smtClean="0"/>
              <a:t>Measurements are used to estimate the </a:t>
            </a:r>
          </a:p>
          <a:p>
            <a:pPr marL="180975" algn="l" rtl="0">
              <a:buSzPct val="150000"/>
            </a:pPr>
            <a:r>
              <a:rPr lang="en-US" sz="2400" b="1" dirty="0" smtClean="0"/>
              <a:t>"true" value of the </a:t>
            </a:r>
            <a:r>
              <a:rPr lang="en-US" sz="2400" b="1" dirty="0" err="1" smtClean="0"/>
              <a:t>measurand</a:t>
            </a:r>
            <a:r>
              <a:rPr lang="en-US" sz="2400" b="1" dirty="0" smtClean="0"/>
              <a:t> using </a:t>
            </a:r>
          </a:p>
          <a:p>
            <a:pPr marL="180975" algn="l" rtl="0">
              <a:buSzPct val="150000"/>
            </a:pPr>
            <a:r>
              <a:rPr lang="en-US" sz="2400" b="1" dirty="0" smtClean="0"/>
              <a:t>special measuring instrument </a:t>
            </a:r>
          </a:p>
          <a:p>
            <a:pPr marL="180975" algn="l" rtl="0">
              <a:buSzPct val="150000"/>
            </a:pPr>
            <a:r>
              <a:rPr lang="en-US" sz="2400" b="1" dirty="0" smtClean="0"/>
              <a:t>and a specified technical procedure. 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17" name="קבוצה 16"/>
          <p:cNvGrpSpPr/>
          <p:nvPr/>
        </p:nvGrpSpPr>
        <p:grpSpPr>
          <a:xfrm>
            <a:off x="6012160" y="1268760"/>
            <a:ext cx="2376264" cy="1656184"/>
            <a:chOff x="5796136" y="1700808"/>
            <a:chExt cx="2376264" cy="1656184"/>
          </a:xfrm>
        </p:grpSpPr>
        <p:sp>
          <p:nvSpPr>
            <p:cNvPr id="14" name="משולש שווה שוקיים 13"/>
            <p:cNvSpPr/>
            <p:nvPr/>
          </p:nvSpPr>
          <p:spPr>
            <a:xfrm>
              <a:off x="5796136" y="1700808"/>
              <a:ext cx="2376264" cy="1656184"/>
            </a:xfrm>
            <a:prstGeom prst="triangle">
              <a:avLst>
                <a:gd name="adj" fmla="val 16118"/>
              </a:avLst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pic>
          <p:nvPicPr>
            <p:cNvPr id="18436" name="Picture 4" descr="ראה תמונה בגודל מלא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8474381">
              <a:off x="6165139" y="2363323"/>
              <a:ext cx="771525" cy="762000"/>
            </a:xfrm>
            <a:prstGeom prst="rect">
              <a:avLst/>
            </a:prstGeom>
            <a:noFill/>
          </p:spPr>
        </p:pic>
        <p:pic>
          <p:nvPicPr>
            <p:cNvPr id="18438" name="Picture 6" descr="ראה תמונה מקורית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804248" y="2852936"/>
              <a:ext cx="680075" cy="394883"/>
            </a:xfrm>
            <a:prstGeom prst="rect">
              <a:avLst/>
            </a:prstGeom>
            <a:noFill/>
          </p:spPr>
        </p:pic>
      </p:grpSp>
      <p:pic>
        <p:nvPicPr>
          <p:cNvPr id="18444" name="Picture 12" descr="ראה תמונה בגודל מלא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lum bright="-10000"/>
          </a:blip>
          <a:srcRect/>
          <a:stretch>
            <a:fillRect/>
          </a:stretch>
        </p:blipFill>
        <p:spPr bwMode="auto">
          <a:xfrm>
            <a:off x="7956376" y="692696"/>
            <a:ext cx="936104" cy="11701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446" name="Picture 14" descr="ראה תמונה בגודל מלא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260648"/>
            <a:ext cx="676275" cy="76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D5AE-AE1E-4177-B62D-D860228F8152}" type="datetime8">
              <a:rPr lang="he-IL" smtClean="0"/>
              <a:pPr/>
              <a:t>21 דצמבר 10</a:t>
            </a:fld>
            <a:endParaRPr lang="he-IL" dirty="0"/>
          </a:p>
        </p:txBody>
      </p:sp>
      <p:sp>
        <p:nvSpPr>
          <p:cNvPr id="26" name="מציין מיקום של מספר שקופית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2</a:t>
            </a:fld>
            <a:endParaRPr lang="he-IL" dirty="0"/>
          </a:p>
        </p:txBody>
      </p:sp>
      <p:sp>
        <p:nvSpPr>
          <p:cNvPr id="27" name="מציין מיקום של כותרת תחתונה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Diamanta</a:t>
            </a:r>
            <a:r>
              <a:rPr lang="en-US" dirty="0" smtClean="0"/>
              <a:t> Benson-</a:t>
            </a:r>
            <a:r>
              <a:rPr lang="en-US" dirty="0" err="1" smtClean="0"/>
              <a:t>Karhi</a:t>
            </a:r>
            <a:endParaRPr lang="he-IL" dirty="0"/>
          </a:p>
        </p:txBody>
      </p:sp>
      <p:grpSp>
        <p:nvGrpSpPr>
          <p:cNvPr id="24" name="קבוצה 23"/>
          <p:cNvGrpSpPr/>
          <p:nvPr/>
        </p:nvGrpSpPr>
        <p:grpSpPr>
          <a:xfrm>
            <a:off x="179512" y="3501008"/>
            <a:ext cx="8640960" cy="2448396"/>
            <a:chOff x="179512" y="3501008"/>
            <a:chExt cx="8640960" cy="2448396"/>
          </a:xfrm>
        </p:grpSpPr>
        <p:sp>
          <p:nvSpPr>
            <p:cNvPr id="23" name="מלבן מעוגל 22"/>
            <p:cNvSpPr/>
            <p:nvPr/>
          </p:nvSpPr>
          <p:spPr>
            <a:xfrm>
              <a:off x="1547664" y="3501008"/>
              <a:ext cx="6120680" cy="79208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31" name="קבוצה 30"/>
            <p:cNvGrpSpPr/>
            <p:nvPr/>
          </p:nvGrpSpPr>
          <p:grpSpPr>
            <a:xfrm>
              <a:off x="179512" y="3717032"/>
              <a:ext cx="8640960" cy="2232372"/>
              <a:chOff x="179512" y="3644900"/>
              <a:chExt cx="8640960" cy="2232372"/>
            </a:xfrm>
          </p:grpSpPr>
          <p:graphicFrame>
            <p:nvGraphicFramePr>
              <p:cNvPr id="18433" name="Object 1"/>
              <p:cNvGraphicFramePr>
                <a:graphicFrameLocks noChangeAspect="1"/>
              </p:cNvGraphicFramePr>
              <p:nvPr/>
            </p:nvGraphicFramePr>
            <p:xfrm>
              <a:off x="1606550" y="3644900"/>
              <a:ext cx="5965825" cy="504825"/>
            </p:xfrm>
            <a:graphic>
              <a:graphicData uri="http://schemas.openxmlformats.org/presentationml/2006/ole">
                <p:oleObj spid="_x0000_s18433" name="Equation" r:id="rId11" imgW="2705040" imgH="228600" progId="Equation.DSMT4">
                  <p:embed/>
                </p:oleObj>
              </a:graphicData>
            </a:graphic>
          </p:graphicFrame>
          <p:sp>
            <p:nvSpPr>
              <p:cNvPr id="10" name="הסבר מלבני מעוגל 9"/>
              <p:cNvSpPr/>
              <p:nvPr/>
            </p:nvSpPr>
            <p:spPr>
              <a:xfrm>
                <a:off x="1619672" y="4941168"/>
                <a:ext cx="1296144" cy="936104"/>
              </a:xfrm>
              <a:prstGeom prst="wedgeRoundRectCallout">
                <a:avLst>
                  <a:gd name="adj1" fmla="val 3698"/>
                  <a:gd name="adj2" fmla="val -145073"/>
                  <a:gd name="adj3" fmla="val 16667"/>
                </a:avLst>
              </a:prstGeom>
              <a:blipFill>
                <a:blip r:embed="rId12" cstate="print"/>
                <a:tile tx="0" ty="0" sx="100000" sy="100000" flip="none" algn="tl"/>
              </a:blip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 rtl="0"/>
                <a:r>
                  <a:rPr lang="en-US" sz="1400" b="1" dirty="0" smtClean="0">
                    <a:solidFill>
                      <a:schemeClr val="tx1"/>
                    </a:solidFill>
                  </a:rPr>
                  <a:t>the "true" value of the </a:t>
                </a:r>
                <a:r>
                  <a:rPr lang="en-US" sz="1400" b="1" dirty="0" err="1" smtClean="0">
                    <a:solidFill>
                      <a:schemeClr val="tx1"/>
                    </a:solidFill>
                  </a:rPr>
                  <a:t>measurand</a:t>
                </a:r>
                <a:endParaRPr lang="he-IL" sz="1400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e-I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הסבר מלבני מעוגל 12"/>
              <p:cNvSpPr/>
              <p:nvPr/>
            </p:nvSpPr>
            <p:spPr>
              <a:xfrm>
                <a:off x="179512" y="4941168"/>
                <a:ext cx="1404664" cy="936104"/>
              </a:xfrm>
              <a:prstGeom prst="wedgeRoundRectCallout">
                <a:avLst>
                  <a:gd name="adj1" fmla="val 56687"/>
                  <a:gd name="adj2" fmla="val -147109"/>
                  <a:gd name="adj3" fmla="val 16667"/>
                </a:avLst>
              </a:prstGeom>
              <a:blipFill>
                <a:blip r:embed="rId12" cstate="print"/>
                <a:tile tx="0" ty="0" sx="100000" sy="100000" flip="none" algn="tl"/>
              </a:blip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US" sz="1400" b="1" dirty="0" smtClean="0">
                    <a:solidFill>
                      <a:schemeClr val="tx1"/>
                    </a:solidFill>
                  </a:rPr>
                  <a:t>the resulting outcome of the measurement</a:t>
                </a:r>
                <a:endParaRPr lang="he-IL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הסבר מלבני מעוגל 21"/>
              <p:cNvSpPr/>
              <p:nvPr/>
            </p:nvSpPr>
            <p:spPr>
              <a:xfrm>
                <a:off x="3059832" y="4941044"/>
                <a:ext cx="1296144" cy="936104"/>
              </a:xfrm>
              <a:prstGeom prst="wedgeRoundRectCallout">
                <a:avLst>
                  <a:gd name="adj1" fmla="val 28684"/>
                  <a:gd name="adj2" fmla="val -147108"/>
                  <a:gd name="adj3" fmla="val 16667"/>
                </a:avLst>
              </a:prstGeom>
              <a:blipFill>
                <a:blip r:embed="rId12" cstate="print"/>
                <a:tile tx="0" ty="0" sx="100000" sy="100000" flip="none" algn="tl"/>
              </a:blip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US" sz="1400" b="1" dirty="0" smtClean="0">
                    <a:solidFill>
                      <a:srgbClr val="000000"/>
                    </a:solidFill>
                    <a:ea typeface="Times New Roman" pitchFamily="18" charset="0"/>
                    <a:cs typeface="Miriam" pitchFamily="2" charset="-79"/>
                  </a:rPr>
                  <a:t>the deviation of X from its  mean value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הסבר מלבני מעוגל 27"/>
              <p:cNvSpPr/>
              <p:nvPr/>
            </p:nvSpPr>
            <p:spPr>
              <a:xfrm>
                <a:off x="4499992" y="4941044"/>
                <a:ext cx="1296144" cy="936104"/>
              </a:xfrm>
              <a:prstGeom prst="wedgeRoundRectCallout">
                <a:avLst>
                  <a:gd name="adj1" fmla="val -22022"/>
                  <a:gd name="adj2" fmla="val -148126"/>
                  <a:gd name="adj3" fmla="val 16667"/>
                </a:avLst>
              </a:prstGeom>
              <a:blipFill>
                <a:blip r:embed="rId12" cstate="print"/>
                <a:tile tx="0" ty="0" sx="100000" sy="100000" flip="none" algn="tl"/>
              </a:blip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US" sz="1400" b="1" dirty="0" smtClean="0">
                    <a:solidFill>
                      <a:srgbClr val="000000"/>
                    </a:solidFill>
                    <a:ea typeface="Times New Roman" pitchFamily="18" charset="0"/>
                    <a:cs typeface="Miriam" pitchFamily="2" charset="-79"/>
                  </a:rPr>
                  <a:t>the pure measurement error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הסבר מלבני מעוגל 28"/>
              <p:cNvSpPr/>
              <p:nvPr/>
            </p:nvSpPr>
            <p:spPr>
              <a:xfrm>
                <a:off x="5940152" y="4941044"/>
                <a:ext cx="1368152" cy="936104"/>
              </a:xfrm>
              <a:prstGeom prst="wedgeRoundRectCallout">
                <a:avLst>
                  <a:gd name="adj1" fmla="val 13987"/>
                  <a:gd name="adj2" fmla="val -138969"/>
                  <a:gd name="adj3" fmla="val 16667"/>
                </a:avLst>
              </a:prstGeom>
              <a:blipFill>
                <a:blip r:embed="rId12" cstate="print"/>
                <a:tile tx="0" ty="0" sx="100000" sy="100000" flip="none" algn="tl"/>
              </a:blip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US" sz="1400" b="1" dirty="0" smtClean="0">
                    <a:solidFill>
                      <a:srgbClr val="000000"/>
                    </a:solidFill>
                    <a:ea typeface="Times New Roman" pitchFamily="18" charset="0"/>
                    <a:cs typeface="Miriam" pitchFamily="2" charset="-79"/>
                  </a:rPr>
                  <a:t>systematic measurement error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הסבר מלבני מעוגל 29"/>
              <p:cNvSpPr/>
              <p:nvPr/>
            </p:nvSpPr>
            <p:spPr>
              <a:xfrm>
                <a:off x="7452320" y="4941044"/>
                <a:ext cx="1368152" cy="936104"/>
              </a:xfrm>
              <a:prstGeom prst="wedgeRoundRectCallout">
                <a:avLst>
                  <a:gd name="adj1" fmla="val -48864"/>
                  <a:gd name="adj2" fmla="val -137951"/>
                  <a:gd name="adj3" fmla="val 16667"/>
                </a:avLst>
              </a:prstGeom>
              <a:blipFill>
                <a:blip r:embed="rId12" cstate="print"/>
                <a:tile tx="0" ty="0" sx="100000" sy="100000" flip="none" algn="tl"/>
              </a:blipFill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US" sz="1400" b="1" dirty="0" smtClean="0">
                    <a:solidFill>
                      <a:srgbClr val="000000"/>
                    </a:solidFill>
                    <a:ea typeface="Times New Roman" pitchFamily="18" charset="0"/>
                    <a:cs typeface="Miriam" pitchFamily="2" charset="-79"/>
                  </a:rPr>
                  <a:t>Random measurement error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35" name="מחבר ישר 34"/>
          <p:cNvCxnSpPr/>
          <p:nvPr/>
        </p:nvCxnSpPr>
        <p:spPr>
          <a:xfrm>
            <a:off x="323528" y="6165304"/>
            <a:ext cx="8352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60" descr="ראה תמונה בגודל מלא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1574795">
            <a:off x="8411302" y="4198734"/>
            <a:ext cx="473626" cy="258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advTm="376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grpSp>
        <p:nvGrpSpPr>
          <p:cNvPr id="7" name="קבוצה 6"/>
          <p:cNvGrpSpPr/>
          <p:nvPr/>
        </p:nvGrpSpPr>
        <p:grpSpPr>
          <a:xfrm>
            <a:off x="2411760" y="1484784"/>
            <a:ext cx="4320480" cy="1584176"/>
            <a:chOff x="2411760" y="1484784"/>
            <a:chExt cx="4320480" cy="1584176"/>
          </a:xfrm>
        </p:grpSpPr>
        <p:sp>
          <p:nvSpPr>
            <p:cNvPr id="6" name="מלבן מעוגל 5"/>
            <p:cNvSpPr/>
            <p:nvPr/>
          </p:nvSpPr>
          <p:spPr>
            <a:xfrm>
              <a:off x="2411760" y="1484784"/>
              <a:ext cx="4320480" cy="158417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2636872" y="1556792"/>
            <a:ext cx="3806652" cy="1296144"/>
          </p:xfrm>
          <a:graphic>
            <a:graphicData uri="http://schemas.openxmlformats.org/presentationml/2006/ole">
              <p:oleObj spid="_x0000_s61441" name="Equation" r:id="rId3" imgW="1612900" imgH="431800" progId="Equation.DSMT4">
                <p:embed/>
              </p:oleObj>
            </a:graphicData>
          </a:graphic>
        </p:graphicFrame>
      </p:grpSp>
      <p:pic>
        <p:nvPicPr>
          <p:cNvPr id="8" name="Picture 60" descr="ראה תמונה בגודל מלא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2580084">
            <a:off x="7245853" y="3731455"/>
            <a:ext cx="625958" cy="3414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grpSp>
        <p:nvGrpSpPr>
          <p:cNvPr id="8" name="קבוצה 7"/>
          <p:cNvGrpSpPr/>
          <p:nvPr/>
        </p:nvGrpSpPr>
        <p:grpSpPr>
          <a:xfrm>
            <a:off x="179512" y="1052736"/>
            <a:ext cx="8856984" cy="2952328"/>
            <a:chOff x="179512" y="1052736"/>
            <a:chExt cx="8856984" cy="2952328"/>
          </a:xfrm>
        </p:grpSpPr>
        <p:sp>
          <p:nvSpPr>
            <p:cNvPr id="7" name="מלבן מעוגל 6"/>
            <p:cNvSpPr/>
            <p:nvPr/>
          </p:nvSpPr>
          <p:spPr>
            <a:xfrm>
              <a:off x="179512" y="1052736"/>
              <a:ext cx="8856984" cy="295232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56321" name="Object 1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899592" y="1268760"/>
            <a:ext cx="7383463" cy="1079500"/>
          </p:xfrm>
          <a:graphic>
            <a:graphicData uri="http://schemas.openxmlformats.org/presentationml/2006/ole">
              <p:oleObj spid="_x0000_s56321" name="Equation" r:id="rId4" imgW="4356100" imgH="685800" progId="Equation.DSMT4">
                <p:embed/>
              </p:oleObj>
            </a:graphicData>
          </a:graphic>
        </p:graphicFrame>
        <p:graphicFrame>
          <p:nvGraphicFramePr>
            <p:cNvPr id="6" name="Object 3"/>
            <p:cNvGraphicFramePr>
              <a:graphicFrameLocks noChangeAspect="1"/>
            </p:cNvGraphicFramePr>
            <p:nvPr/>
          </p:nvGraphicFramePr>
          <p:xfrm>
            <a:off x="395536" y="3068960"/>
            <a:ext cx="8502300" cy="694198"/>
          </p:xfrm>
          <a:graphic>
            <a:graphicData uri="http://schemas.openxmlformats.org/presentationml/2006/ole">
              <p:oleObj spid="_x0000_s56322" name="Equation" r:id="rId5" imgW="4762500" imgH="381000" progId="Equation.DSMT4">
                <p:embed/>
              </p:oleObj>
            </a:graphicData>
          </a:graphic>
        </p:graphicFrame>
      </p:grpSp>
      <p:pic>
        <p:nvPicPr>
          <p:cNvPr id="9" name="Picture 60" descr="ראה תמונה בגודל מלא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580084">
            <a:off x="7991382" y="4471830"/>
            <a:ext cx="504056" cy="2749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22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11" name="קבוצה 10"/>
          <p:cNvGrpSpPr/>
          <p:nvPr/>
        </p:nvGrpSpPr>
        <p:grpSpPr>
          <a:xfrm>
            <a:off x="179512" y="3140968"/>
            <a:ext cx="8712968" cy="2592288"/>
            <a:chOff x="0" y="836712"/>
            <a:chExt cx="8892480" cy="2592288"/>
          </a:xfrm>
        </p:grpSpPr>
        <p:sp>
          <p:nvSpPr>
            <p:cNvPr id="10" name="מלבן מעוגל 9"/>
            <p:cNvSpPr/>
            <p:nvPr/>
          </p:nvSpPr>
          <p:spPr>
            <a:xfrm>
              <a:off x="0" y="836712"/>
              <a:ext cx="8892480" cy="259228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55297" name="Object 1"/>
            <p:cNvGraphicFramePr>
              <a:graphicFrameLocks noChangeAspect="1"/>
            </p:cNvGraphicFramePr>
            <p:nvPr/>
          </p:nvGraphicFramePr>
          <p:xfrm>
            <a:off x="179513" y="980728"/>
            <a:ext cx="8568952" cy="746424"/>
          </p:xfrm>
          <a:graphic>
            <a:graphicData uri="http://schemas.openxmlformats.org/presentationml/2006/ole">
              <p:oleObj spid="_x0000_s55297" name="Equation" r:id="rId3" imgW="2730500" imgH="241300" progId="Equation.DSMT4">
                <p:embed/>
              </p:oleObj>
            </a:graphicData>
          </a:graphic>
        </p:graphicFrame>
        <p:graphicFrame>
          <p:nvGraphicFramePr>
            <p:cNvPr id="55299" name="Object 3"/>
            <p:cNvGraphicFramePr>
              <a:graphicFrameLocks noChangeAspect="1"/>
            </p:cNvGraphicFramePr>
            <p:nvPr/>
          </p:nvGraphicFramePr>
          <p:xfrm>
            <a:off x="143000" y="2348880"/>
            <a:ext cx="8677472" cy="694198"/>
          </p:xfrm>
          <a:graphic>
            <a:graphicData uri="http://schemas.openxmlformats.org/presentationml/2006/ole">
              <p:oleObj spid="_x0000_s55299" name="Equation" r:id="rId4" imgW="4762500" imgH="381000" progId="Equation.DSMT4">
                <p:embed/>
              </p:oleObj>
            </a:graphicData>
          </a:graphic>
        </p:graphicFrame>
      </p:grp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7504" y="0"/>
            <a:ext cx="48842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u="sng" dirty="0" smtClean="0"/>
              <a:t>The mean and the variance of Y</a:t>
            </a:r>
            <a:endParaRPr lang="he-IL" sz="2800" b="1" u="sng" dirty="0"/>
          </a:p>
        </p:txBody>
      </p:sp>
      <p:pic>
        <p:nvPicPr>
          <p:cNvPr id="13" name="Picture 60" descr="ראה תמונה בגודל מלא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2580084">
            <a:off x="7919373" y="5983999"/>
            <a:ext cx="504056" cy="2749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23" name="קבוצה 22"/>
          <p:cNvGrpSpPr/>
          <p:nvPr/>
        </p:nvGrpSpPr>
        <p:grpSpPr>
          <a:xfrm>
            <a:off x="4860032" y="332656"/>
            <a:ext cx="4139952" cy="2664296"/>
            <a:chOff x="5004048" y="332656"/>
            <a:chExt cx="4139952" cy="2664296"/>
          </a:xfrm>
        </p:grpSpPr>
        <p:sp>
          <p:nvSpPr>
            <p:cNvPr id="21" name="מלבן מעוגל 20"/>
            <p:cNvSpPr/>
            <p:nvPr/>
          </p:nvSpPr>
          <p:spPr>
            <a:xfrm>
              <a:off x="5004048" y="332656"/>
              <a:ext cx="4139952" cy="266429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55302" name="Object 6"/>
            <p:cNvGraphicFramePr>
              <a:graphicFrameLocks noChangeAspect="1"/>
            </p:cNvGraphicFramePr>
            <p:nvPr/>
          </p:nvGraphicFramePr>
          <p:xfrm>
            <a:off x="5004048" y="404664"/>
            <a:ext cx="3971925" cy="2592288"/>
          </p:xfrm>
          <a:graphic>
            <a:graphicData uri="http://schemas.openxmlformats.org/presentationml/2006/ole">
              <p:oleObj spid="_x0000_s55302" name="Equation" r:id="rId7" imgW="3975100" imgH="2489200" progId="Equation.DSMT4">
                <p:embed/>
              </p:oleObj>
            </a:graphicData>
          </a:graphic>
        </p:graphicFrame>
      </p:grp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248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22" name="קבוצה 21"/>
          <p:cNvGrpSpPr/>
          <p:nvPr/>
        </p:nvGrpSpPr>
        <p:grpSpPr>
          <a:xfrm>
            <a:off x="107504" y="692696"/>
            <a:ext cx="5076056" cy="576064"/>
            <a:chOff x="0" y="692696"/>
            <a:chExt cx="5076056" cy="576064"/>
          </a:xfrm>
        </p:grpSpPr>
        <p:sp>
          <p:nvSpPr>
            <p:cNvPr id="20" name="מלבן מעוגל 19"/>
            <p:cNvSpPr/>
            <p:nvPr/>
          </p:nvSpPr>
          <p:spPr>
            <a:xfrm>
              <a:off x="0" y="692696"/>
              <a:ext cx="5076056" cy="57606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107504" y="764704"/>
            <a:ext cx="4896544" cy="432048"/>
          </p:xfrm>
          <a:graphic>
            <a:graphicData uri="http://schemas.openxmlformats.org/presentationml/2006/ole">
              <p:oleObj spid="_x0000_s55300" name="Equation" r:id="rId8" imgW="2590800" imgH="228600" progId="Equation.DSMT4">
                <p:embed/>
              </p:oleObj>
            </a:graphicData>
          </a:graphic>
        </p:graphicFrame>
      </p:grpSp>
      <p:pic>
        <p:nvPicPr>
          <p:cNvPr id="24" name="Picture 60" descr="ראה תמונה בגודל מלא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2580084">
            <a:off x="6910260" y="5986856"/>
            <a:ext cx="595378" cy="3247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ראה תמונה בגודל מלא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04664"/>
            <a:ext cx="1716340" cy="12791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755576" y="188640"/>
            <a:ext cx="47525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u="sng" dirty="0" smtClean="0"/>
              <a:t>Round-off Errors</a:t>
            </a:r>
            <a:endParaRPr lang="he-IL" sz="3600" b="1" u="sng" dirty="0"/>
          </a:p>
        </p:txBody>
      </p:sp>
      <p:sp>
        <p:nvSpPr>
          <p:cNvPr id="10" name="מלבן 9"/>
          <p:cNvSpPr/>
          <p:nvPr/>
        </p:nvSpPr>
        <p:spPr>
          <a:xfrm>
            <a:off x="179512" y="908720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l" rtl="0">
              <a:buSzPct val="150000"/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Statistical methods are based on an </a:t>
            </a:r>
          </a:p>
          <a:p>
            <a:pPr marL="180975" algn="l" rtl="0">
              <a:buSzPct val="150000"/>
            </a:pP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assumption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 that numerical data are </a:t>
            </a:r>
          </a:p>
          <a:p>
            <a:pPr marL="180975" algn="l" rtl="0">
              <a:buSzPct val="150000"/>
            </a:pP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"</a:t>
            </a: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exact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” </a:t>
            </a:r>
            <a:r>
              <a:rPr lang="en-US" sz="2600" dirty="0" smtClean="0"/>
              <a:t>(infinite number of decimal places)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.</a:t>
            </a:r>
          </a:p>
          <a:p>
            <a:pPr marL="180975" indent="-180975" algn="l" rtl="0">
              <a:buSzPct val="150000"/>
              <a:buFont typeface="Arial" pitchFamily="34" charset="0"/>
              <a:buChar char="•"/>
            </a:pP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Measured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 and </a:t>
            </a: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archived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 data are sometimes </a:t>
            </a: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rounded-off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.</a:t>
            </a:r>
          </a:p>
          <a:p>
            <a:pPr marL="180975" indent="-180975" algn="l" rtl="0">
              <a:buSzPct val="150000"/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Rounding-off may occur due to the </a:t>
            </a: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characteristics of a measuring instrument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 or from </a:t>
            </a: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post-processing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 of raw data before archival.</a:t>
            </a:r>
          </a:p>
          <a:p>
            <a:pPr marL="180975" indent="-180975" algn="l" rtl="0">
              <a:buSzPct val="150000"/>
              <a:buFont typeface="Arial" pitchFamily="34" charset="0"/>
              <a:buChar char="•"/>
            </a:pP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Ignorance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 of the rounding-off can render elementary methods of </a:t>
            </a:r>
            <a:r>
              <a:rPr lang="en-US" sz="26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statistical inference inappropriate</a:t>
            </a:r>
            <a:r>
              <a:rPr lang="en-US" sz="2600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 and misleading.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16" name="קבוצה 15"/>
          <p:cNvGrpSpPr/>
          <p:nvPr/>
        </p:nvGrpSpPr>
        <p:grpSpPr>
          <a:xfrm>
            <a:off x="5004048" y="4941168"/>
            <a:ext cx="3960440" cy="1224136"/>
            <a:chOff x="4644008" y="5085184"/>
            <a:chExt cx="3960440" cy="1224136"/>
          </a:xfrm>
        </p:grpSpPr>
        <p:sp>
          <p:nvSpPr>
            <p:cNvPr id="15" name="מלבן מעוגל 14"/>
            <p:cNvSpPr/>
            <p:nvPr/>
          </p:nvSpPr>
          <p:spPr>
            <a:xfrm>
              <a:off x="4644008" y="5085184"/>
              <a:ext cx="3960440" cy="1224136"/>
            </a:xfrm>
            <a:prstGeom prst="roundRect">
              <a:avLst/>
            </a:prstGeom>
            <a:blipFill dpi="0" rotWithShape="1">
              <a:blip r:embed="rId5" cstate="print">
                <a:alphaModFix amt="38000"/>
              </a:blip>
              <a:srcRect/>
              <a:tile tx="0" ty="0" sx="100000" sy="100000" flip="none" algn="tl"/>
            </a:blip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4101" name="Object 5"/>
            <p:cNvGraphicFramePr>
              <a:graphicFrameLocks noChangeAspect="1"/>
            </p:cNvGraphicFramePr>
            <p:nvPr/>
          </p:nvGraphicFramePr>
          <p:xfrm>
            <a:off x="4788024" y="5085372"/>
            <a:ext cx="1224136" cy="1220956"/>
          </p:xfrm>
          <a:graphic>
            <a:graphicData uri="http://schemas.openxmlformats.org/presentationml/2006/ole">
              <p:oleObj spid="_x0000_s4101" name="Equation" r:id="rId6" imgW="609480" imgH="609480" progId="Equation.DSMT4">
                <p:embed/>
              </p:oleObj>
            </a:graphicData>
          </a:graphic>
        </p:graphicFrame>
        <p:graphicFrame>
          <p:nvGraphicFramePr>
            <p:cNvPr id="4103" name="Object 7"/>
            <p:cNvGraphicFramePr>
              <a:graphicFrameLocks noChangeAspect="1"/>
            </p:cNvGraphicFramePr>
            <p:nvPr/>
          </p:nvGraphicFramePr>
          <p:xfrm>
            <a:off x="6372200" y="5085184"/>
            <a:ext cx="1998223" cy="1152128"/>
          </p:xfrm>
          <a:graphic>
            <a:graphicData uri="http://schemas.openxmlformats.org/presentationml/2006/ole">
              <p:oleObj spid="_x0000_s4103" name="Equation" r:id="rId7" imgW="1054100" imgH="609600" progId="Equation.DSMT4">
                <p:embed/>
              </p:oleObj>
            </a:graphicData>
          </a:graphic>
        </p:graphicFrame>
      </p:grp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F153-5610-4D61-9A6D-7028D2E447D8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20" name="מגילה אנכית 19"/>
          <p:cNvSpPr/>
          <p:nvPr/>
        </p:nvSpPr>
        <p:spPr>
          <a:xfrm>
            <a:off x="2195736" y="4581128"/>
            <a:ext cx="1872208" cy="1800200"/>
          </a:xfrm>
          <a:prstGeom prst="verticalScroll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Round-off error is typically systematic</a:t>
            </a:r>
            <a:endParaRPr lang="he-IL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81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EA81-FC02-4B4D-921E-25F38B6D8663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67544" y="188640"/>
            <a:ext cx="4536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u="sng" dirty="0" smtClean="0"/>
              <a:t>Large Round-off Errors</a:t>
            </a:r>
            <a:endParaRPr lang="he-IL" sz="3600" b="1" u="sng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836712"/>
            <a:ext cx="861782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marR="0" lvl="0" indent="-180975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50000"/>
              <a:buFont typeface="Arial" pitchFamily="34" charset="0"/>
              <a:buChar char="•"/>
              <a:tabLst/>
            </a:pP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Measuring instruments have readings </a:t>
            </a:r>
          </a:p>
          <a:p>
            <a:pPr marL="180975" algn="l" rtl="0" fontAlgn="base">
              <a:spcBef>
                <a:spcPct val="0"/>
              </a:spcBef>
              <a:spcAft>
                <a:spcPct val="0"/>
              </a:spcAft>
              <a:buSzPct val="150000"/>
            </a:pP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with a discrete scale with step </a:t>
            </a:r>
            <a:r>
              <a:rPr lang="en-US" sz="2400" b="1" u="sng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h</a:t>
            </a: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. </a:t>
            </a:r>
          </a:p>
          <a:p>
            <a:pPr marL="180975" lvl="0" indent="-180975" algn="just" rtl="0" fontAlgn="base">
              <a:spcBef>
                <a:spcPct val="0"/>
              </a:spcBef>
              <a:spcAft>
                <a:spcPct val="0"/>
              </a:spcAft>
              <a:buSzPct val="155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Typically measurement results are rounded-off to the </a:t>
            </a:r>
          </a:p>
          <a:p>
            <a:pPr marL="180975" lvl="0" algn="just" rtl="0" fontAlgn="base">
              <a:spcBef>
                <a:spcPct val="0"/>
              </a:spcBef>
              <a:spcAft>
                <a:spcPct val="0"/>
              </a:spcAft>
              <a:buSzPct val="155000"/>
            </a:pP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nearest half of the interval between the adjacent scale marks.</a:t>
            </a:r>
          </a:p>
          <a:p>
            <a:pPr marL="180975" lvl="0" indent="-180975" algn="just" rtl="0" fontAlgn="base">
              <a:spcBef>
                <a:spcPct val="0"/>
              </a:spcBef>
              <a:spcAft>
                <a:spcPct val="0"/>
              </a:spcAft>
              <a:buSzPct val="155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The value of h depends on the measuring instrument's precision.</a:t>
            </a:r>
          </a:p>
          <a:p>
            <a:pPr marL="180975" indent="-180975" algn="just" rtl="0" fontAlgn="base">
              <a:spcBef>
                <a:spcPct val="0"/>
              </a:spcBef>
              <a:spcAft>
                <a:spcPct val="0"/>
              </a:spcAft>
              <a:buSzPct val="155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The desired precision must depend on the spread of the </a:t>
            </a:r>
          </a:p>
          <a:p>
            <a:pPr marL="180975" algn="just" rtl="0" fontAlgn="base">
              <a:spcBef>
                <a:spcPct val="0"/>
              </a:spcBef>
              <a:spcAft>
                <a:spcPct val="0"/>
              </a:spcAft>
              <a:buSzPct val="155000"/>
            </a:pPr>
            <a:r>
              <a:rPr lang="en-US" sz="2400" b="1" dirty="0" smtClean="0">
                <a:solidFill>
                  <a:srgbClr val="000000"/>
                </a:solidFill>
                <a:ea typeface="Times New Roman" pitchFamily="18" charset="0"/>
                <a:cs typeface="Miriam" pitchFamily="2" charset="-79"/>
              </a:rPr>
              <a:t>measurement results in the population.</a:t>
            </a:r>
            <a:r>
              <a:rPr lang="en-US" sz="2400" dirty="0" smtClean="0"/>
              <a:t> </a:t>
            </a:r>
            <a:endParaRPr lang="en-US" sz="2400" b="1" dirty="0" smtClean="0">
              <a:solidFill>
                <a:srgbClr val="000000"/>
              </a:solidFill>
              <a:ea typeface="Times New Roman" pitchFamily="18" charset="0"/>
              <a:cs typeface="Miriam" pitchFamily="2" charset="-79"/>
            </a:endParaRPr>
          </a:p>
        </p:txBody>
      </p:sp>
      <p:pic>
        <p:nvPicPr>
          <p:cNvPr id="38918" name="Picture 6" descr="ראה תמונה בגודל מלא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96144" cy="12961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20" descr="ראה תמונה בגודל מלא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188640"/>
            <a:ext cx="1584176" cy="12424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33" name="קבוצה 32"/>
          <p:cNvGrpSpPr/>
          <p:nvPr/>
        </p:nvGrpSpPr>
        <p:grpSpPr>
          <a:xfrm>
            <a:off x="107504" y="3212976"/>
            <a:ext cx="8928992" cy="2981945"/>
            <a:chOff x="107504" y="3212976"/>
            <a:chExt cx="8928992" cy="2981945"/>
          </a:xfrm>
        </p:grpSpPr>
        <p:grpSp>
          <p:nvGrpSpPr>
            <p:cNvPr id="29" name="קבוצה 28"/>
            <p:cNvGrpSpPr/>
            <p:nvPr/>
          </p:nvGrpSpPr>
          <p:grpSpPr>
            <a:xfrm>
              <a:off x="107504" y="3212976"/>
              <a:ext cx="8928992" cy="2981945"/>
              <a:chOff x="107504" y="3212976"/>
              <a:chExt cx="8928992" cy="2981945"/>
            </a:xfrm>
          </p:grpSpPr>
          <p:grpSp>
            <p:nvGrpSpPr>
              <p:cNvPr id="28" name="קבוצה 27"/>
              <p:cNvGrpSpPr/>
              <p:nvPr/>
            </p:nvGrpSpPr>
            <p:grpSpPr>
              <a:xfrm>
                <a:off x="611560" y="3501009"/>
                <a:ext cx="7632848" cy="2693912"/>
                <a:chOff x="611560" y="3501009"/>
                <a:chExt cx="7632848" cy="2693912"/>
              </a:xfrm>
            </p:grpSpPr>
            <p:grpSp>
              <p:nvGrpSpPr>
                <p:cNvPr id="25" name="קבוצה 24"/>
                <p:cNvGrpSpPr/>
                <p:nvPr/>
              </p:nvGrpSpPr>
              <p:grpSpPr>
                <a:xfrm>
                  <a:off x="1187624" y="3501009"/>
                  <a:ext cx="7056784" cy="1944216"/>
                  <a:chOff x="1187624" y="3933056"/>
                  <a:chExt cx="7056784" cy="2189857"/>
                </a:xfrm>
              </p:grpSpPr>
              <p:graphicFrame>
                <p:nvGraphicFramePr>
                  <p:cNvPr id="38919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3707904" y="3933056"/>
                  <a:ext cx="2012434" cy="648072"/>
                </p:xfrm>
                <a:graphic>
                  <a:graphicData uri="http://schemas.openxmlformats.org/presentationml/2006/ole">
                    <p:oleObj spid="_x0000_s38919" name="Equation" r:id="rId7" imgW="558558" imgH="177723" progId="Equation.DSMT4">
                      <p:embed/>
                    </p:oleObj>
                  </a:graphicData>
                </a:graphic>
              </p:graphicFrame>
              <p:graphicFrame>
                <p:nvGraphicFramePr>
                  <p:cNvPr id="38921" name="Object 9"/>
                  <p:cNvGraphicFramePr>
                    <a:graphicFrameLocks noChangeAspect="1"/>
                  </p:cNvGraphicFramePr>
                  <p:nvPr/>
                </p:nvGraphicFramePr>
                <p:xfrm>
                  <a:off x="1691680" y="4653136"/>
                  <a:ext cx="1944216" cy="532345"/>
                </p:xfrm>
                <a:graphic>
                  <a:graphicData uri="http://schemas.openxmlformats.org/presentationml/2006/ole">
                    <p:oleObj spid="_x0000_s38921" name="Equation" r:id="rId8" imgW="799753" imgH="215806" progId="Equation.DSMT4">
                      <p:embed/>
                    </p:oleObj>
                  </a:graphicData>
                </a:graphic>
              </p:graphicFrame>
              <p:sp>
                <p:nvSpPr>
                  <p:cNvPr id="18" name="מלבן 17"/>
                  <p:cNvSpPr/>
                  <p:nvPr/>
                </p:nvSpPr>
                <p:spPr>
                  <a:xfrm>
                    <a:off x="5148064" y="5661248"/>
                    <a:ext cx="3096344" cy="461665"/>
                  </a:xfrm>
                  <a:prstGeom prst="rect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rtl="0"/>
                    <a:r>
                      <a:rPr lang="en-US" sz="2400" b="1" dirty="0" smtClean="0"/>
                      <a:t>Special measurements</a:t>
                    </a:r>
                    <a:endParaRPr lang="he-IL" sz="2400" b="1" dirty="0"/>
                  </a:p>
                </p:txBody>
              </p:sp>
              <p:graphicFrame>
                <p:nvGraphicFramePr>
                  <p:cNvPr id="38923" name="Object 11"/>
                  <p:cNvGraphicFramePr>
                    <a:graphicFrameLocks noChangeAspect="1"/>
                  </p:cNvGraphicFramePr>
                  <p:nvPr/>
                </p:nvGraphicFramePr>
                <p:xfrm>
                  <a:off x="5724128" y="4653136"/>
                  <a:ext cx="2190750" cy="531812"/>
                </p:xfrm>
                <a:graphic>
                  <a:graphicData uri="http://schemas.openxmlformats.org/presentationml/2006/ole">
                    <p:oleObj spid="_x0000_s38923" name="Equation" r:id="rId9" imgW="901440" imgH="215640" progId="Equation.DSMT4">
                      <p:embed/>
                    </p:oleObj>
                  </a:graphicData>
                </a:graphic>
              </p:graphicFrame>
              <p:sp>
                <p:nvSpPr>
                  <p:cNvPr id="20" name="מלבן 19"/>
                  <p:cNvSpPr/>
                  <p:nvPr/>
                </p:nvSpPr>
                <p:spPr>
                  <a:xfrm>
                    <a:off x="1187624" y="5661248"/>
                    <a:ext cx="3240360" cy="461665"/>
                  </a:xfrm>
                  <a:prstGeom prst="rect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rtl="0"/>
                    <a:r>
                      <a:rPr lang="en-US" sz="2400" b="1" dirty="0" smtClean="0"/>
                      <a:t>Regular</a:t>
                    </a:r>
                    <a:r>
                      <a:rPr lang="en-US" sz="2400" dirty="0" smtClean="0"/>
                      <a:t> </a:t>
                    </a:r>
                    <a:r>
                      <a:rPr lang="en-US" sz="2400" b="1" dirty="0" smtClean="0"/>
                      <a:t>measurements</a:t>
                    </a:r>
                    <a:endParaRPr lang="he-IL" sz="2400" b="1" dirty="0"/>
                  </a:p>
                </p:txBody>
              </p:sp>
              <p:sp>
                <p:nvSpPr>
                  <p:cNvPr id="21" name="חץ למטה 20"/>
                  <p:cNvSpPr/>
                  <p:nvPr/>
                </p:nvSpPr>
                <p:spPr>
                  <a:xfrm>
                    <a:off x="2555776" y="5229200"/>
                    <a:ext cx="432048" cy="360040"/>
                  </a:xfrm>
                  <a:prstGeom prst="downArrow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22" name="חץ למטה 21"/>
                  <p:cNvSpPr/>
                  <p:nvPr/>
                </p:nvSpPr>
                <p:spPr>
                  <a:xfrm>
                    <a:off x="6588224" y="5229200"/>
                    <a:ext cx="432048" cy="360040"/>
                  </a:xfrm>
                  <a:prstGeom prst="downArrow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  <p:sp>
              <p:nvSpPr>
                <p:cNvPr id="23" name="מלבן 22"/>
                <p:cNvSpPr/>
                <p:nvPr/>
              </p:nvSpPr>
              <p:spPr>
                <a:xfrm>
                  <a:off x="611560" y="5733256"/>
                  <a:ext cx="3975319" cy="461665"/>
                </a:xfrm>
                <a:prstGeom prst="rect">
                  <a:avLst/>
                </a:prstGeom>
                <a:ln w="3810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ctr" rtl="0"/>
                  <a:r>
                    <a:rPr lang="en-US" sz="2400" b="1" dirty="0" smtClean="0"/>
                    <a:t>Regular estimation procedure</a:t>
                  </a:r>
                  <a:endParaRPr lang="he-IL" sz="2400" b="1" dirty="0"/>
                </a:p>
              </p:txBody>
            </p:sp>
            <p:sp>
              <p:nvSpPr>
                <p:cNvPr id="26" name="חץ למטה 25"/>
                <p:cNvSpPr/>
                <p:nvPr/>
              </p:nvSpPr>
              <p:spPr>
                <a:xfrm>
                  <a:off x="2483768" y="5445224"/>
                  <a:ext cx="576064" cy="216024"/>
                </a:xfrm>
                <a:prstGeom prst="downArrow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7" name="חץ למטה 26"/>
                <p:cNvSpPr/>
                <p:nvPr/>
              </p:nvSpPr>
              <p:spPr>
                <a:xfrm>
                  <a:off x="6516216" y="5445224"/>
                  <a:ext cx="576064" cy="216024"/>
                </a:xfrm>
                <a:prstGeom prst="downArrow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sp>
            <p:nvSpPr>
              <p:cNvPr id="30" name="הסבר ענן 29"/>
              <p:cNvSpPr/>
              <p:nvPr/>
            </p:nvSpPr>
            <p:spPr>
              <a:xfrm>
                <a:off x="107504" y="3501008"/>
                <a:ext cx="1331640" cy="864096"/>
              </a:xfrm>
              <a:prstGeom prst="cloudCallout">
                <a:avLst>
                  <a:gd name="adj1" fmla="val 64785"/>
                  <a:gd name="adj2" fmla="val 42658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en-US" sz="1400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</a:rPr>
                  <a:t>Cochran and Cox, 1957</a:t>
                </a:r>
                <a:endParaRPr lang="he-IL" sz="14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e-IL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הסבר ענן 30"/>
              <p:cNvSpPr/>
              <p:nvPr/>
            </p:nvSpPr>
            <p:spPr>
              <a:xfrm>
                <a:off x="7524328" y="3212976"/>
                <a:ext cx="1512168" cy="720080"/>
              </a:xfrm>
              <a:prstGeom prst="cloudCallout">
                <a:avLst>
                  <a:gd name="adj1" fmla="val -27487"/>
                  <a:gd name="adj2" fmla="val 74625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400" dirty="0" err="1" smtClean="0">
                    <a:solidFill>
                      <a:schemeClr val="tx1"/>
                    </a:solidFill>
                  </a:rPr>
                  <a:t>Gertsbakh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, 2003</a:t>
                </a:r>
                <a:endParaRPr lang="he-IL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מלבן 31"/>
            <p:cNvSpPr/>
            <p:nvPr/>
          </p:nvSpPr>
          <p:spPr>
            <a:xfrm>
              <a:off x="4716016" y="5733256"/>
              <a:ext cx="4283968" cy="461665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algn="ctr" rtl="0"/>
              <a:r>
                <a:rPr lang="en-US" sz="2400" b="1" dirty="0" smtClean="0"/>
                <a:t>Modified estimation procedure</a:t>
              </a:r>
              <a:endParaRPr lang="he-IL" sz="2400" b="1" dirty="0"/>
            </a:p>
          </p:txBody>
        </p:sp>
      </p:grpSp>
    </p:spTree>
  </p:cSld>
  <p:clrMapOvr>
    <a:masterClrMapping/>
  </p:clrMapOvr>
  <p:transition advTm="156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/>
        </p:nvSpPr>
        <p:spPr>
          <a:xfrm>
            <a:off x="5724128" y="764704"/>
            <a:ext cx="1728192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1936-DB49-4BCB-881A-4D9CA2134497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5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95536" y="116632"/>
            <a:ext cx="64807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Numerical example – Fetal Femur Length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5076056" y="764704"/>
            <a:ext cx="3707904" cy="5544616"/>
            <a:chOff x="4355976" y="404664"/>
            <a:chExt cx="4355976" cy="5941340"/>
          </a:xfrm>
        </p:grpSpPr>
        <p:pic>
          <p:nvPicPr>
            <p:cNvPr id="399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55976" y="404664"/>
              <a:ext cx="4355976" cy="5941340"/>
            </a:xfrm>
            <a:prstGeom prst="rect">
              <a:avLst/>
            </a:prstGeom>
            <a:ln w="88900" cap="sq" cmpd="thickThin">
              <a:solidFill>
                <a:srgbClr val="00B0F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sp>
          <p:nvSpPr>
            <p:cNvPr id="9" name="מלבן מעוגל 8"/>
            <p:cNvSpPr/>
            <p:nvPr/>
          </p:nvSpPr>
          <p:spPr>
            <a:xfrm>
              <a:off x="6156176" y="836712"/>
              <a:ext cx="1584176" cy="21602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aphicFrame>
        <p:nvGraphicFramePr>
          <p:cNvPr id="10" name="אובייקט 9"/>
          <p:cNvGraphicFramePr>
            <a:graphicFrameLocks noChangeAspect="1"/>
          </p:cNvGraphicFramePr>
          <p:nvPr/>
        </p:nvGraphicFramePr>
        <p:xfrm>
          <a:off x="827584" y="620688"/>
          <a:ext cx="2592387" cy="1695450"/>
        </p:xfrm>
        <a:graphic>
          <a:graphicData uri="http://schemas.openxmlformats.org/presentationml/2006/ole">
            <p:oleObj spid="_x0000_s39940" name="Equation" r:id="rId4" imgW="1942920" imgH="1269720" progId="Equation.DSMT4">
              <p:embed/>
            </p:oleObj>
          </a:graphicData>
        </a:graphic>
      </p:graphicFrame>
      <p:sp>
        <p:nvSpPr>
          <p:cNvPr id="20" name="חץ למטה 19"/>
          <p:cNvSpPr/>
          <p:nvPr/>
        </p:nvSpPr>
        <p:spPr>
          <a:xfrm rot="5400000">
            <a:off x="4896036" y="-279412"/>
            <a:ext cx="288032" cy="309634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מעוגל 20"/>
          <p:cNvSpPr/>
          <p:nvPr/>
        </p:nvSpPr>
        <p:spPr>
          <a:xfrm>
            <a:off x="6588224" y="1484784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6588224" y="2060848"/>
            <a:ext cx="1368152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34" name="קבוצה 33"/>
          <p:cNvGrpSpPr/>
          <p:nvPr/>
        </p:nvGrpSpPr>
        <p:grpSpPr>
          <a:xfrm>
            <a:off x="755576" y="1772816"/>
            <a:ext cx="5832648" cy="4464496"/>
            <a:chOff x="755576" y="1772816"/>
            <a:chExt cx="5832648" cy="4464496"/>
          </a:xfrm>
        </p:grpSpPr>
        <p:grpSp>
          <p:nvGrpSpPr>
            <p:cNvPr id="19" name="קבוצה 18"/>
            <p:cNvGrpSpPr/>
            <p:nvPr/>
          </p:nvGrpSpPr>
          <p:grpSpPr>
            <a:xfrm>
              <a:off x="755576" y="2420888"/>
              <a:ext cx="4536504" cy="3816424"/>
              <a:chOff x="899592" y="2708920"/>
              <a:chExt cx="4283968" cy="3528392"/>
            </a:xfrm>
          </p:grpSpPr>
          <p:pic>
            <p:nvPicPr>
              <p:cNvPr id="6" name="תמונה 5"/>
              <p:cNvPicPr/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899592" y="2708920"/>
                <a:ext cx="4283968" cy="3528392"/>
              </a:xfrm>
              <a:prstGeom prst="rect">
                <a:avLst/>
              </a:prstGeom>
              <a:ln w="88900" cap="sq" cmpd="thickThin">
                <a:solidFill>
                  <a:srgbClr val="FF0000"/>
                </a:solidFill>
                <a:prstDash val="solid"/>
                <a:miter lim="800000"/>
              </a:ln>
              <a:effectLst>
                <a:innerShdw blurRad="76200">
                  <a:srgbClr val="000000"/>
                </a:innerShdw>
              </a:effectLst>
            </p:spPr>
          </p:pic>
          <p:cxnSp>
            <p:nvCxnSpPr>
              <p:cNvPr id="13" name="מחבר חץ ישר 12"/>
              <p:cNvCxnSpPr/>
              <p:nvPr/>
            </p:nvCxnSpPr>
            <p:spPr>
              <a:xfrm rot="5400000">
                <a:off x="2340546" y="4724350"/>
                <a:ext cx="288032" cy="1588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מחבר חץ ישר 14"/>
              <p:cNvCxnSpPr/>
              <p:nvPr/>
            </p:nvCxnSpPr>
            <p:spPr>
              <a:xfrm rot="5400000">
                <a:off x="3384662" y="4185084"/>
                <a:ext cx="359246" cy="794"/>
              </a:xfrm>
              <a:prstGeom prst="straightConnector1">
                <a:avLst/>
              </a:prstGeom>
              <a:ln w="28575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3" name="אובייקט 22"/>
            <p:cNvGraphicFramePr>
              <a:graphicFrameLocks noChangeAspect="1"/>
            </p:cNvGraphicFramePr>
            <p:nvPr/>
          </p:nvGraphicFramePr>
          <p:xfrm>
            <a:off x="1331640" y="3140968"/>
            <a:ext cx="647700" cy="177800"/>
          </p:xfrm>
          <a:graphic>
            <a:graphicData uri="http://schemas.openxmlformats.org/presentationml/2006/ole">
              <p:oleObj spid="_x0000_s39941" name="Equation" r:id="rId6" imgW="647640" imgH="177480" progId="Equation.DSMT4">
                <p:embed/>
              </p:oleObj>
            </a:graphicData>
          </a:graphic>
        </p:graphicFrame>
        <p:graphicFrame>
          <p:nvGraphicFramePr>
            <p:cNvPr id="24" name="אובייקט 23"/>
            <p:cNvGraphicFramePr>
              <a:graphicFrameLocks noChangeAspect="1"/>
            </p:cNvGraphicFramePr>
            <p:nvPr/>
          </p:nvGraphicFramePr>
          <p:xfrm>
            <a:off x="2051720" y="3573016"/>
            <a:ext cx="647700" cy="177800"/>
          </p:xfrm>
          <a:graphic>
            <a:graphicData uri="http://schemas.openxmlformats.org/presentationml/2006/ole">
              <p:oleObj spid="_x0000_s39942" name="Equation" r:id="rId7" imgW="647640" imgH="177480" progId="Equation.DSMT4">
                <p:embed/>
              </p:oleObj>
            </a:graphicData>
          </a:graphic>
        </p:graphicFrame>
        <p:cxnSp>
          <p:nvCxnSpPr>
            <p:cNvPr id="29" name="מחבר מעוקל 28"/>
            <p:cNvCxnSpPr/>
            <p:nvPr/>
          </p:nvCxnSpPr>
          <p:spPr>
            <a:xfrm rot="10800000" flipV="1">
              <a:off x="1979712" y="1772816"/>
              <a:ext cx="4608512" cy="1440160"/>
            </a:xfrm>
            <a:prstGeom prst="curvedConnector3">
              <a:avLst>
                <a:gd name="adj1" fmla="val 5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מחבר מעוקל 30"/>
            <p:cNvCxnSpPr>
              <a:stCxn id="22" idx="1"/>
            </p:cNvCxnSpPr>
            <p:nvPr/>
          </p:nvCxnSpPr>
          <p:spPr>
            <a:xfrm rot="10800000" flipV="1">
              <a:off x="2699792" y="2384884"/>
              <a:ext cx="3888432" cy="1260140"/>
            </a:xfrm>
            <a:prstGeom prst="curvedConnector3">
              <a:avLst>
                <a:gd name="adj1" fmla="val 5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08104" y="2852936"/>
            <a:ext cx="3168352" cy="3096344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</p:spTree>
  </p:cSld>
  <p:clrMapOvr>
    <a:masterClrMapping/>
  </p:clrMapOvr>
  <p:transition advTm="207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מלבן מעוגל 37"/>
          <p:cNvSpPr/>
          <p:nvPr/>
        </p:nvSpPr>
        <p:spPr>
          <a:xfrm>
            <a:off x="971600" y="2708920"/>
            <a:ext cx="7416824" cy="1224136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FE8F-AA32-4996-9357-CFA0A3F4990A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79512" y="188640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2800" b="1" u="sng" dirty="0" smtClean="0"/>
              <a:t>Round-Off Errors in Normally Distributed Measurements</a:t>
            </a:r>
            <a:endParaRPr lang="he-IL" sz="2800" u="sng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37" name="קבוצה 36"/>
          <p:cNvGrpSpPr/>
          <p:nvPr/>
        </p:nvGrpSpPr>
        <p:grpSpPr>
          <a:xfrm>
            <a:off x="1835696" y="836712"/>
            <a:ext cx="5688632" cy="1584176"/>
            <a:chOff x="1547664" y="980728"/>
            <a:chExt cx="5688632" cy="1728192"/>
          </a:xfrm>
        </p:grpSpPr>
        <p:sp>
          <p:nvSpPr>
            <p:cNvPr id="8" name="מלבן מעוגל 7"/>
            <p:cNvSpPr/>
            <p:nvPr/>
          </p:nvSpPr>
          <p:spPr>
            <a:xfrm>
              <a:off x="2483768" y="980728"/>
              <a:ext cx="4104456" cy="648072"/>
            </a:xfrm>
            <a:prstGeom prst="round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44033" name="Object 1"/>
            <p:cNvGraphicFramePr>
              <a:graphicFrameLocks noChangeAspect="1"/>
            </p:cNvGraphicFramePr>
            <p:nvPr/>
          </p:nvGraphicFramePr>
          <p:xfrm>
            <a:off x="3059832" y="1052736"/>
            <a:ext cx="2952328" cy="568798"/>
          </p:xfrm>
          <a:graphic>
            <a:graphicData uri="http://schemas.openxmlformats.org/presentationml/2006/ole">
              <p:oleObj spid="_x0000_s44033" name="Equation" r:id="rId5" imgW="1040948" imgH="203112" progId="Equation.DSMT4">
                <p:embed/>
              </p:oleObj>
            </a:graphicData>
          </a:graphic>
        </p:graphicFrame>
        <p:sp>
          <p:nvSpPr>
            <p:cNvPr id="19" name="הסבר מלבני מעוגל 18"/>
            <p:cNvSpPr/>
            <p:nvPr/>
          </p:nvSpPr>
          <p:spPr>
            <a:xfrm>
              <a:off x="1547664" y="1916832"/>
              <a:ext cx="1584176" cy="720080"/>
            </a:xfrm>
            <a:prstGeom prst="wedgeRoundRectCallout">
              <a:avLst>
                <a:gd name="adj1" fmla="val 45907"/>
                <a:gd name="adj2" fmla="val -109461"/>
                <a:gd name="adj3" fmla="val 16667"/>
              </a:avLst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Miriam" pitchFamily="2" charset="-79"/>
                </a:rPr>
                <a:t>the rounded values of the </a:t>
              </a:r>
              <a:r>
                <a:rPr lang="en-US" sz="1400" b="1" dirty="0" err="1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Miriam" pitchFamily="2" charset="-79"/>
                </a:rPr>
                <a:t>measurand</a:t>
              </a:r>
              <a:endParaRPr lang="he-IL" sz="1400" dirty="0"/>
            </a:p>
          </p:txBody>
        </p:sp>
        <p:sp>
          <p:nvSpPr>
            <p:cNvPr id="20" name="הסבר מלבני מעוגל 19"/>
            <p:cNvSpPr/>
            <p:nvPr/>
          </p:nvSpPr>
          <p:spPr>
            <a:xfrm>
              <a:off x="4499992" y="2132856"/>
              <a:ext cx="1224136" cy="576064"/>
            </a:xfrm>
            <a:prstGeom prst="wedgeRoundRectCallout">
              <a:avLst>
                <a:gd name="adj1" fmla="val -6650"/>
                <a:gd name="adj2" fmla="val -164355"/>
                <a:gd name="adj3" fmla="val 16667"/>
              </a:avLst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Miriam" pitchFamily="2" charset="-79"/>
                </a:rPr>
                <a:t>The </a:t>
              </a:r>
              <a:r>
                <a:rPr lang="en-US" sz="1400" b="1" dirty="0" err="1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Miriam" pitchFamily="2" charset="-79"/>
                </a:rPr>
                <a:t>measurand</a:t>
              </a:r>
              <a:endParaRPr lang="he-IL" sz="1400" dirty="0"/>
            </a:p>
          </p:txBody>
        </p:sp>
        <p:sp>
          <p:nvSpPr>
            <p:cNvPr id="21" name="הסבר מלבני מעוגל 20"/>
            <p:cNvSpPr/>
            <p:nvPr/>
          </p:nvSpPr>
          <p:spPr>
            <a:xfrm>
              <a:off x="5796136" y="1988840"/>
              <a:ext cx="1440160" cy="720080"/>
            </a:xfrm>
            <a:prstGeom prst="wedgeRoundRectCallout">
              <a:avLst>
                <a:gd name="adj1" fmla="val -46748"/>
                <a:gd name="adj2" fmla="val -106815"/>
                <a:gd name="adj3" fmla="val 16667"/>
              </a:avLst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Miriam" pitchFamily="2" charset="-79"/>
                </a:rPr>
                <a:t>the round-off error </a:t>
              </a:r>
              <a:endParaRPr lang="he-IL" sz="1400" dirty="0"/>
            </a:p>
          </p:txBody>
        </p:sp>
        <p:sp>
          <p:nvSpPr>
            <p:cNvPr id="22" name="הסבר מלבני מעוגל 21"/>
            <p:cNvSpPr/>
            <p:nvPr/>
          </p:nvSpPr>
          <p:spPr>
            <a:xfrm>
              <a:off x="3203848" y="2060848"/>
              <a:ext cx="1224136" cy="648072"/>
            </a:xfrm>
            <a:prstGeom prst="wedgeRoundRectCallout">
              <a:avLst>
                <a:gd name="adj1" fmla="val 22846"/>
                <a:gd name="adj2" fmla="val -127354"/>
                <a:gd name="adj3" fmla="val 16667"/>
              </a:avLst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lvl="0" algn="ctr"/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Miriam" pitchFamily="2" charset="-79"/>
                </a:rPr>
                <a:t>the integer </a:t>
              </a:r>
            </a:p>
            <a:p>
              <a:pPr lvl="0" algn="ctr"/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Miriam" pitchFamily="2" charset="-79"/>
                </a:rPr>
                <a:t>part of X</a:t>
              </a:r>
              <a:endParaRPr lang="he-IL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endParaRPr>
            </a:p>
          </p:txBody>
        </p:sp>
      </p:grp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4042" name="Object 10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971600" y="2780928"/>
          <a:ext cx="7383128" cy="1080120"/>
        </p:xfrm>
        <a:graphic>
          <a:graphicData uri="http://schemas.openxmlformats.org/presentationml/2006/ole">
            <p:oleObj spid="_x0000_s44042" name="Equation" r:id="rId7" imgW="4356100" imgH="685800" progId="Equation.DSMT4">
              <p:embed/>
            </p:oleObj>
          </a:graphicData>
        </a:graphic>
      </p:graphicFrame>
      <p:grpSp>
        <p:nvGrpSpPr>
          <p:cNvPr id="28" name="קבוצה 27"/>
          <p:cNvGrpSpPr/>
          <p:nvPr/>
        </p:nvGrpSpPr>
        <p:grpSpPr>
          <a:xfrm>
            <a:off x="1403648" y="4293096"/>
            <a:ext cx="2088232" cy="646331"/>
            <a:chOff x="2483768" y="4611905"/>
            <a:chExt cx="2088232" cy="646331"/>
          </a:xfrm>
        </p:grpSpPr>
        <p:sp>
          <p:nvSpPr>
            <p:cNvPr id="27" name="מלבן מעוגל 26"/>
            <p:cNvSpPr/>
            <p:nvPr/>
          </p:nvSpPr>
          <p:spPr>
            <a:xfrm>
              <a:off x="2483768" y="4653136"/>
              <a:ext cx="2088232" cy="576064"/>
            </a:xfrm>
            <a:prstGeom prst="roundRect">
              <a:avLst/>
            </a:prstGeom>
            <a:blipFill>
              <a:blip r:embed="rId8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055" name="Rectangle 23"/>
            <p:cNvSpPr>
              <a:spLocks noChangeArrowheads="1"/>
            </p:cNvSpPr>
            <p:nvPr/>
          </p:nvSpPr>
          <p:spPr bwMode="auto">
            <a:xfrm>
              <a:off x="2483768" y="4611905"/>
              <a:ext cx="208823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/>
                <a:t>Y</a:t>
              </a:r>
              <a:r>
                <a:rPr lang="en-US" b="1" baseline="-25000" dirty="0" smtClean="0"/>
                <a:t>i</a:t>
              </a:r>
              <a:r>
                <a:rPr lang="en-US" b="1" dirty="0" smtClean="0"/>
                <a:t> takes a maximum </a:t>
              </a:r>
            </a:p>
            <a:p>
              <a:pPr lvl="0"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/>
                <a:t>of 5 different values</a:t>
              </a:r>
              <a:endParaRPr kumimoji="0" lang="en-US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24" name="קבוצה 23"/>
          <p:cNvGrpSpPr/>
          <p:nvPr/>
        </p:nvGrpSpPr>
        <p:grpSpPr>
          <a:xfrm>
            <a:off x="179512" y="4293096"/>
            <a:ext cx="864096" cy="576064"/>
            <a:chOff x="611560" y="4221088"/>
            <a:chExt cx="720080" cy="504056"/>
          </a:xfrm>
        </p:grpSpPr>
        <p:sp>
          <p:nvSpPr>
            <p:cNvPr id="23" name="מלבן מעוגל 22"/>
            <p:cNvSpPr/>
            <p:nvPr/>
          </p:nvSpPr>
          <p:spPr>
            <a:xfrm>
              <a:off x="611560" y="4221088"/>
              <a:ext cx="720080" cy="504056"/>
            </a:xfrm>
            <a:prstGeom prst="roundRect">
              <a:avLst/>
            </a:prstGeom>
            <a:blipFill>
              <a:blip r:embed="rId8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44057" name="Object 25"/>
            <p:cNvGraphicFramePr>
              <a:graphicFrameLocks noChangeAspect="1"/>
            </p:cNvGraphicFramePr>
            <p:nvPr/>
          </p:nvGraphicFramePr>
          <p:xfrm>
            <a:off x="611560" y="4293096"/>
            <a:ext cx="696394" cy="360040"/>
          </p:xfrm>
          <a:graphic>
            <a:graphicData uri="http://schemas.openxmlformats.org/presentationml/2006/ole">
              <p:oleObj spid="_x0000_s44057" name="Equation" r:id="rId9" imgW="469696" imgH="177723" progId="Equation.DSMT4">
                <p:embed/>
              </p:oleObj>
            </a:graphicData>
          </a:graphic>
        </p:graphicFrame>
      </p:grp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30" name="קבוצה 29"/>
          <p:cNvGrpSpPr/>
          <p:nvPr/>
        </p:nvGrpSpPr>
        <p:grpSpPr>
          <a:xfrm>
            <a:off x="4932040" y="4365104"/>
            <a:ext cx="4032448" cy="504056"/>
            <a:chOff x="4283968" y="4365104"/>
            <a:chExt cx="4752528" cy="432048"/>
          </a:xfrm>
        </p:grpSpPr>
        <p:sp>
          <p:nvSpPr>
            <p:cNvPr id="29" name="מלבן מעוגל 28"/>
            <p:cNvSpPr/>
            <p:nvPr/>
          </p:nvSpPr>
          <p:spPr>
            <a:xfrm>
              <a:off x="4283968" y="4365104"/>
              <a:ext cx="4752528" cy="432048"/>
            </a:xfrm>
            <a:prstGeom prst="roundRect">
              <a:avLst/>
            </a:prstGeom>
            <a:blipFill>
              <a:blip r:embed="rId8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6" name="Object 26"/>
            <p:cNvGraphicFramePr>
              <a:graphicFrameLocks noChangeAspect="1"/>
            </p:cNvGraphicFramePr>
            <p:nvPr/>
          </p:nvGraphicFramePr>
          <p:xfrm>
            <a:off x="4355975" y="4365104"/>
            <a:ext cx="4632515" cy="408751"/>
          </p:xfrm>
          <a:graphic>
            <a:graphicData uri="http://schemas.openxmlformats.org/presentationml/2006/ole">
              <p:oleObj spid="_x0000_s44058" name="Equation" r:id="rId10" imgW="2590800" imgH="228600" progId="Equation.DSMT4">
                <p:embed/>
              </p:oleObj>
            </a:graphicData>
          </a:graphic>
        </p:graphicFrame>
      </p:grpSp>
      <p:sp>
        <p:nvSpPr>
          <p:cNvPr id="31" name="חץ ימינה 30"/>
          <p:cNvSpPr/>
          <p:nvPr/>
        </p:nvSpPr>
        <p:spPr>
          <a:xfrm>
            <a:off x="1043608" y="4365104"/>
            <a:ext cx="360040" cy="50405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חץ ימינה 31"/>
          <p:cNvSpPr/>
          <p:nvPr/>
        </p:nvSpPr>
        <p:spPr>
          <a:xfrm>
            <a:off x="3491880" y="4149080"/>
            <a:ext cx="1440160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0 </a:t>
            </a:r>
            <a:r>
              <a:rPr lang="en-US" sz="1600" b="1" dirty="0" smtClean="0">
                <a:solidFill>
                  <a:schemeClr val="tx1"/>
                </a:solidFill>
              </a:rPr>
              <a:t>denotes the mode</a:t>
            </a:r>
            <a:endParaRPr lang="he-IL" sz="1600" b="1" dirty="0">
              <a:solidFill>
                <a:schemeClr val="tx1"/>
              </a:solidFill>
            </a:endParaRPr>
          </a:p>
        </p:txBody>
      </p:sp>
      <p:sp>
        <p:nvSpPr>
          <p:cNvPr id="440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36" name="קבוצה 35"/>
          <p:cNvGrpSpPr/>
          <p:nvPr/>
        </p:nvGrpSpPr>
        <p:grpSpPr>
          <a:xfrm>
            <a:off x="251520" y="5229200"/>
            <a:ext cx="8568952" cy="1008112"/>
            <a:chOff x="611560" y="5373216"/>
            <a:chExt cx="7920880" cy="792088"/>
          </a:xfrm>
        </p:grpSpPr>
        <p:sp>
          <p:nvSpPr>
            <p:cNvPr id="35" name="מלבן מעוגל 34"/>
            <p:cNvSpPr/>
            <p:nvPr/>
          </p:nvSpPr>
          <p:spPr>
            <a:xfrm>
              <a:off x="611560" y="5373216"/>
              <a:ext cx="7920880" cy="792088"/>
            </a:xfrm>
            <a:prstGeom prst="roundRect">
              <a:avLst/>
            </a:prstGeom>
            <a:blipFill>
              <a:blip r:embed="rId8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44060" name="Object 28"/>
            <p:cNvGraphicFramePr>
              <a:graphicFrameLocks noChangeAspect="1"/>
            </p:cNvGraphicFramePr>
            <p:nvPr/>
          </p:nvGraphicFramePr>
          <p:xfrm>
            <a:off x="683568" y="5445224"/>
            <a:ext cx="7807725" cy="648072"/>
          </p:xfrm>
          <a:graphic>
            <a:graphicData uri="http://schemas.openxmlformats.org/presentationml/2006/ole">
              <p:oleObj spid="_x0000_s44060" name="Equation" r:id="rId11" imgW="4787640" imgH="393480" progId="Equation.DSMT4">
                <p:embed/>
              </p:oleObj>
            </a:graphicData>
          </a:graphic>
        </p:graphicFrame>
      </p:grpSp>
      <p:pic>
        <p:nvPicPr>
          <p:cNvPr id="34" name="Picture 60" descr="ראה תמונה בגודל מלא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1574795">
            <a:off x="240001" y="920674"/>
            <a:ext cx="473626" cy="25834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  <p:pic>
        <p:nvPicPr>
          <p:cNvPr id="39" name="Picture 60" descr="ראה תמונה בגודל מלא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1574795">
            <a:off x="202390" y="2110503"/>
            <a:ext cx="473626" cy="2583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40" name="מלבן 39"/>
          <p:cNvSpPr/>
          <p:nvPr/>
        </p:nvSpPr>
        <p:spPr>
          <a:xfrm>
            <a:off x="636118" y="6381328"/>
            <a:ext cx="3217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Box and </a:t>
            </a:r>
            <a:r>
              <a:rPr lang="en-US" sz="1400" b="1" dirty="0" err="1" smtClean="0"/>
              <a:t>Luceno</a:t>
            </a:r>
            <a:r>
              <a:rPr lang="en-US" sz="1400" b="1" dirty="0" smtClean="0"/>
              <a:t> (1997) and </a:t>
            </a:r>
            <a:r>
              <a:rPr lang="en-US" sz="1400" b="1" dirty="0" err="1" smtClean="0"/>
              <a:t>Krylov</a:t>
            </a:r>
            <a:r>
              <a:rPr lang="en-US" sz="1400" b="1" dirty="0" smtClean="0"/>
              <a:t> (1950)</a:t>
            </a:r>
            <a:endParaRPr lang="he-IL" sz="1400" b="1" dirty="0"/>
          </a:p>
        </p:txBody>
      </p:sp>
      <p:cxnSp>
        <p:nvCxnSpPr>
          <p:cNvPr id="41" name="מחבר ישר 40"/>
          <p:cNvCxnSpPr/>
          <p:nvPr/>
        </p:nvCxnSpPr>
        <p:spPr>
          <a:xfrm>
            <a:off x="323528" y="6381328"/>
            <a:ext cx="8352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60" descr="ראה תמונה בגודל מלא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1574795">
            <a:off x="202389" y="1534439"/>
            <a:ext cx="473626" cy="2583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/>
          <p:nvPr/>
        </p:nvSpPr>
        <p:spPr>
          <a:xfrm>
            <a:off x="323528" y="2132856"/>
            <a:ext cx="8568952" cy="384720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 rtl="0"/>
            <a:r>
              <a:rPr lang="en-US" sz="2400" b="1" u="sng" dirty="0" smtClean="0"/>
              <a:t>The naïve estimator</a:t>
            </a:r>
          </a:p>
          <a:p>
            <a:pPr marL="85725" indent="-85725" algn="l" rtl="0">
              <a:buFont typeface="Wingdings" pitchFamily="2" charset="2"/>
              <a:buChar char="§"/>
            </a:pPr>
            <a:r>
              <a:rPr lang="en-US" sz="2000" b="1" dirty="0" smtClean="0"/>
              <a:t>Pretends that the observed data are the true values.</a:t>
            </a:r>
          </a:p>
          <a:p>
            <a:pPr marL="85725" indent="-85725" algn="l" rtl="0">
              <a:buFont typeface="Wingdings" pitchFamily="2" charset="2"/>
              <a:buChar char="§"/>
            </a:pPr>
            <a:r>
              <a:rPr lang="en-US" sz="2000" b="1" dirty="0" smtClean="0"/>
              <a:t>Uses  the sample variance of the Y’s     </a:t>
            </a:r>
          </a:p>
          <a:p>
            <a:pPr marL="85725" algn="l" rtl="0"/>
            <a:r>
              <a:rPr lang="en-US" sz="2000" b="1" dirty="0" smtClean="0"/>
              <a:t>to estimate the variance of X.</a:t>
            </a:r>
          </a:p>
          <a:p>
            <a:pPr marL="85725" indent="-85725" algn="ctr" rtl="0"/>
            <a:r>
              <a:rPr lang="en-US" sz="2000" b="1" u="sng" dirty="0" smtClean="0"/>
              <a:t>Numerical Example</a:t>
            </a:r>
          </a:p>
          <a:p>
            <a:pPr marL="85725" indent="-85725" algn="l" rtl="0"/>
            <a:r>
              <a:rPr lang="en-US" sz="2000" b="1" dirty="0" smtClean="0"/>
              <a:t>Consider h=1, </a:t>
            </a:r>
            <a:r>
              <a:rPr lang="en-US" sz="2000" b="1" dirty="0" err="1" smtClean="0"/>
              <a:t>μ</a:t>
            </a:r>
            <a:r>
              <a:rPr lang="en-US" sz="2000" b="1" baseline="-25000" dirty="0" err="1" smtClean="0"/>
              <a:t>X</a:t>
            </a:r>
            <a:r>
              <a:rPr lang="en-US" sz="2000" b="1" baseline="-25000" dirty="0" smtClean="0"/>
              <a:t>=</a:t>
            </a:r>
            <a:r>
              <a:rPr lang="en-US" sz="2000" b="1" dirty="0" smtClean="0"/>
              <a:t>0.5, </a:t>
            </a:r>
            <a:r>
              <a:rPr lang="el-GR" sz="2000" b="1" dirty="0" smtClean="0"/>
              <a:t>σ</a:t>
            </a:r>
            <a:r>
              <a:rPr lang="en-US" sz="2000" b="1" baseline="-25000" dirty="0" smtClean="0"/>
              <a:t>X</a:t>
            </a:r>
            <a:r>
              <a:rPr lang="en-US" sz="2000" b="1" dirty="0" smtClean="0"/>
              <a:t>=0.25.</a:t>
            </a:r>
          </a:p>
          <a:p>
            <a:pPr marL="85725" indent="-85725" algn="l" rtl="0"/>
            <a:endParaRPr lang="en-US" sz="2000" b="1" dirty="0" smtClean="0"/>
          </a:p>
          <a:p>
            <a:pPr marL="85725" indent="-85725" algn="l" rtl="0"/>
            <a:r>
              <a:rPr lang="en-US" sz="2000" b="1" dirty="0" smtClean="0"/>
              <a:t>δ=0.25&lt;0.5                                                                         Y</a:t>
            </a:r>
            <a:r>
              <a:rPr lang="az-Cyrl-AZ" sz="2000" b="1" dirty="0" smtClean="0"/>
              <a:t>Є</a:t>
            </a:r>
            <a:r>
              <a:rPr lang="en-US" sz="2000" b="1" dirty="0" smtClean="0"/>
              <a:t>[0,1] with probability  0.5.</a:t>
            </a:r>
          </a:p>
          <a:p>
            <a:pPr marL="85725" indent="-85725" algn="l" rtl="0"/>
            <a:r>
              <a:rPr lang="en-US" sz="2000" b="1" dirty="0" smtClean="0"/>
              <a:t>For n=5, P(either all 0’s or all 1’s)=2/32        </a:t>
            </a:r>
          </a:p>
          <a:p>
            <a:pPr marL="85725" indent="-85725" algn="l" rtl="0"/>
            <a:r>
              <a:rPr lang="en-US" sz="2000" b="1" dirty="0" smtClean="0"/>
              <a:t>P(4 times 0 and one time 1 or visa versa)=10/32</a:t>
            </a:r>
          </a:p>
          <a:p>
            <a:pPr marL="85725" indent="-85725" algn="l" rtl="0"/>
            <a:endParaRPr lang="en-US" sz="2000" b="1" dirty="0" smtClean="0"/>
          </a:p>
          <a:p>
            <a:pPr marL="85725" indent="-85725" algn="l" rtl="0"/>
            <a:r>
              <a:rPr lang="en-US" sz="2000" b="1" dirty="0" smtClean="0"/>
              <a:t> </a:t>
            </a:r>
            <a:endParaRPr lang="he-IL" sz="2000" b="1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4107-1E4D-4D37-831C-DF241A83089B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95536" y="0"/>
            <a:ext cx="84249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200" b="1" u="sng" dirty="0" smtClean="0"/>
              <a:t>Variance Point Estimation from Rounded Data</a:t>
            </a:r>
            <a:endParaRPr lang="he-IL" sz="32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20688"/>
            <a:ext cx="5472608" cy="13234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/>
              <a:t>Basic Assumptions:</a:t>
            </a:r>
          </a:p>
          <a:p>
            <a:pPr marL="342900" indent="-342900" algn="l" rtl="0">
              <a:buAutoNum type="arabicPeriod"/>
            </a:pPr>
            <a:r>
              <a:rPr lang="en-US" sz="2000" b="1" dirty="0" smtClean="0"/>
              <a:t>The round-off error (</a:t>
            </a:r>
            <a:r>
              <a:rPr lang="el-GR" sz="2000" b="1" dirty="0" smtClean="0"/>
              <a:t>η</a:t>
            </a:r>
            <a:r>
              <a:rPr lang="en-US" sz="2000" b="1" dirty="0" smtClean="0"/>
              <a:t>) is the only measurement error (</a:t>
            </a:r>
            <a:r>
              <a:rPr lang="en-US" sz="2000" b="1" dirty="0" err="1" smtClean="0"/>
              <a:t>Gertsbakh</a:t>
            </a:r>
            <a:r>
              <a:rPr lang="en-US" sz="2000" b="1" dirty="0" smtClean="0"/>
              <a:t>, 2003).</a:t>
            </a:r>
          </a:p>
          <a:p>
            <a:pPr marL="342900" indent="-342900" algn="l" rtl="0">
              <a:buAutoNum type="arabicPeriod"/>
            </a:pPr>
            <a:r>
              <a:rPr lang="en-US" sz="2000" b="1" dirty="0" err="1" smtClean="0"/>
              <a:t>μ</a:t>
            </a:r>
            <a:r>
              <a:rPr lang="en-US" sz="2000" b="1" baseline="-25000" dirty="0" err="1" smtClean="0"/>
              <a:t>X</a:t>
            </a:r>
            <a:r>
              <a:rPr lang="en-US" sz="2000" b="1" dirty="0" smtClean="0"/>
              <a:t> is known.</a:t>
            </a:r>
            <a:endParaRPr lang="he-IL" sz="2000" b="1" dirty="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17" name="קבוצה 16"/>
          <p:cNvGrpSpPr/>
          <p:nvPr/>
        </p:nvGrpSpPr>
        <p:grpSpPr>
          <a:xfrm>
            <a:off x="6444208" y="836713"/>
            <a:ext cx="2331261" cy="1800200"/>
            <a:chOff x="5724128" y="692696"/>
            <a:chExt cx="2691301" cy="2376265"/>
          </a:xfrm>
        </p:grpSpPr>
        <p:grpSp>
          <p:nvGrpSpPr>
            <p:cNvPr id="16" name="קבוצה 15"/>
            <p:cNvGrpSpPr/>
            <p:nvPr/>
          </p:nvGrpSpPr>
          <p:grpSpPr>
            <a:xfrm>
              <a:off x="6516216" y="692696"/>
              <a:ext cx="1008112" cy="504056"/>
              <a:chOff x="6516216" y="692696"/>
              <a:chExt cx="1008112" cy="504056"/>
            </a:xfrm>
          </p:grpSpPr>
          <p:sp>
            <p:nvSpPr>
              <p:cNvPr id="13" name="מלבן מעוגל 12"/>
              <p:cNvSpPr/>
              <p:nvPr/>
            </p:nvSpPr>
            <p:spPr>
              <a:xfrm>
                <a:off x="6516216" y="692696"/>
                <a:ext cx="1008112" cy="504056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  <a:tint val="66000"/>
                      <a:satMod val="160000"/>
                    </a:schemeClr>
                  </a:gs>
                  <a:gs pos="50000">
                    <a:schemeClr val="accent4">
                      <a:lumMod val="75000"/>
                      <a:tint val="44500"/>
                      <a:satMod val="160000"/>
                    </a:schemeClr>
                  </a:gs>
                  <a:gs pos="100000">
                    <a:schemeClr val="accent4">
                      <a:lumMod val="75000"/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aphicFrame>
            <p:nvGraphicFramePr>
              <p:cNvPr id="47107" name="Object 3"/>
              <p:cNvGraphicFramePr>
                <a:graphicFrameLocks noChangeAspect="1"/>
              </p:cNvGraphicFramePr>
              <p:nvPr/>
            </p:nvGraphicFramePr>
            <p:xfrm>
              <a:off x="6660232" y="836712"/>
              <a:ext cx="648072" cy="315727"/>
            </p:xfrm>
            <a:graphic>
              <a:graphicData uri="http://schemas.openxmlformats.org/presentationml/2006/ole">
                <p:oleObj spid="_x0000_s47107" name="Equation" r:id="rId3" imgW="368140" imgH="177723" progId="Equation.DSMT4">
                  <p:embed/>
                </p:oleObj>
              </a:graphicData>
            </a:graphic>
          </p:graphicFrame>
        </p:grpSp>
        <p:pic>
          <p:nvPicPr>
            <p:cNvPr id="47106" name="Picture 2" descr="ראה תמונה בגודל מלא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24128" y="1196752"/>
              <a:ext cx="2691301" cy="1872209"/>
            </a:xfrm>
            <a:prstGeom prst="rect">
              <a:avLst/>
            </a:prstGeom>
            <a:noFill/>
          </p:spPr>
        </p:pic>
      </p:grpSp>
      <p:grpSp>
        <p:nvGrpSpPr>
          <p:cNvPr id="18" name="קבוצה 17"/>
          <p:cNvGrpSpPr/>
          <p:nvPr/>
        </p:nvGrpSpPr>
        <p:grpSpPr>
          <a:xfrm>
            <a:off x="6444208" y="2708920"/>
            <a:ext cx="2376263" cy="1296144"/>
            <a:chOff x="5436096" y="3789040"/>
            <a:chExt cx="3384375" cy="1944216"/>
          </a:xfrm>
        </p:grpSpPr>
        <p:pic>
          <p:nvPicPr>
            <p:cNvPr id="6" name="Picture 1026"/>
            <p:cNvPicPr>
              <a:picLocks noChangeAspect="1" noChangeArrowheads="1"/>
            </p:cNvPicPr>
            <p:nvPr/>
          </p:nvPicPr>
          <p:blipFill>
            <a:blip r:embed="rId6" cstate="print"/>
            <a:srcRect l="7341" t="25926" r="25546" b="42099"/>
            <a:stretch>
              <a:fillRect/>
            </a:stretch>
          </p:blipFill>
          <p:spPr bwMode="auto">
            <a:xfrm>
              <a:off x="5436096" y="4365104"/>
              <a:ext cx="3384375" cy="1368152"/>
            </a:xfrm>
            <a:prstGeom prst="rect">
              <a:avLst/>
            </a:prstGeom>
            <a:ln w="38100" cap="sq" cmpd="thickThin">
              <a:solidFill>
                <a:srgbClr val="7030A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grpSp>
          <p:nvGrpSpPr>
            <p:cNvPr id="15" name="קבוצה 14"/>
            <p:cNvGrpSpPr/>
            <p:nvPr/>
          </p:nvGrpSpPr>
          <p:grpSpPr>
            <a:xfrm>
              <a:off x="6516216" y="3789040"/>
              <a:ext cx="1008112" cy="504056"/>
              <a:chOff x="6516216" y="3068960"/>
              <a:chExt cx="1008112" cy="504056"/>
            </a:xfrm>
          </p:grpSpPr>
          <p:sp>
            <p:nvSpPr>
              <p:cNvPr id="14" name="מלבן מעוגל 13"/>
              <p:cNvSpPr/>
              <p:nvPr/>
            </p:nvSpPr>
            <p:spPr>
              <a:xfrm>
                <a:off x="6516216" y="3068960"/>
                <a:ext cx="1008112" cy="504056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  <a:tint val="66000"/>
                      <a:satMod val="160000"/>
                    </a:schemeClr>
                  </a:gs>
                  <a:gs pos="50000">
                    <a:schemeClr val="accent4">
                      <a:lumMod val="75000"/>
                      <a:tint val="44500"/>
                      <a:satMod val="160000"/>
                    </a:schemeClr>
                  </a:gs>
                  <a:gs pos="100000">
                    <a:schemeClr val="accent4">
                      <a:lumMod val="75000"/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aphicFrame>
            <p:nvGraphicFramePr>
              <p:cNvPr id="47109" name="Object 5"/>
              <p:cNvGraphicFramePr>
                <a:graphicFrameLocks noChangeAspect="1"/>
              </p:cNvGraphicFramePr>
              <p:nvPr/>
            </p:nvGraphicFramePr>
            <p:xfrm>
              <a:off x="6660232" y="3157134"/>
              <a:ext cx="796446" cy="308826"/>
            </p:xfrm>
            <a:graphic>
              <a:graphicData uri="http://schemas.openxmlformats.org/presentationml/2006/ole">
                <p:oleObj spid="_x0000_s47109" name="Equation" r:id="rId7" imgW="469696" imgH="177723" progId="Equation.DSMT4">
                  <p:embed/>
                </p:oleObj>
              </a:graphicData>
            </a:graphic>
          </p:graphicFrame>
        </p:grpSp>
      </p:grp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4427984" y="2852936"/>
          <a:ext cx="461962" cy="317500"/>
        </p:xfrm>
        <a:graphic>
          <a:graphicData uri="http://schemas.openxmlformats.org/presentationml/2006/ole">
            <p:oleObj spid="_x0000_s47111" name="Equation" r:id="rId8" imgW="304560" imgH="241200" progId="Equation.DSMT4">
              <p:embed/>
            </p:oleObj>
          </a:graphicData>
        </a:graphic>
      </p:graphicFrame>
      <p:sp>
        <p:nvSpPr>
          <p:cNvPr id="22" name="חץ למטה 21"/>
          <p:cNvSpPr/>
          <p:nvPr/>
        </p:nvSpPr>
        <p:spPr>
          <a:xfrm>
            <a:off x="611560" y="4077072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1907705" y="4365104"/>
          <a:ext cx="3528392" cy="372641"/>
        </p:xfrm>
        <a:graphic>
          <a:graphicData uri="http://schemas.openxmlformats.org/presentationml/2006/ole">
            <p:oleObj spid="_x0000_s47113" name="Equation" r:id="rId9" imgW="2755800" imgH="228600" progId="Equation.DSMT4">
              <p:embed/>
            </p:oleObj>
          </a:graphicData>
        </a:graphic>
      </p:graphicFrame>
      <p:sp>
        <p:nvSpPr>
          <p:cNvPr id="25" name="חץ ימינה 24"/>
          <p:cNvSpPr/>
          <p:nvPr/>
        </p:nvSpPr>
        <p:spPr>
          <a:xfrm>
            <a:off x="1619672" y="4509120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חץ ימינה 28"/>
          <p:cNvSpPr/>
          <p:nvPr/>
        </p:nvSpPr>
        <p:spPr>
          <a:xfrm>
            <a:off x="4499992" y="4797152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30" name="Object 7"/>
          <p:cNvGraphicFramePr>
            <a:graphicFrameLocks noChangeAspect="1"/>
          </p:cNvGraphicFramePr>
          <p:nvPr/>
        </p:nvGraphicFramePr>
        <p:xfrm>
          <a:off x="4860032" y="4653136"/>
          <a:ext cx="809625" cy="317500"/>
        </p:xfrm>
        <a:graphic>
          <a:graphicData uri="http://schemas.openxmlformats.org/presentationml/2006/ole">
            <p:oleObj spid="_x0000_s47115" name="Equation" r:id="rId10" imgW="533160" imgH="241200" progId="Equation.DSMT4">
              <p:embed/>
            </p:oleObj>
          </a:graphicData>
        </a:graphic>
      </p:graphicFrame>
      <p:sp>
        <p:nvSpPr>
          <p:cNvPr id="31" name="חץ ימינה 30"/>
          <p:cNvSpPr/>
          <p:nvPr/>
        </p:nvSpPr>
        <p:spPr>
          <a:xfrm>
            <a:off x="5508104" y="5085184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47116" name="Object 12"/>
          <p:cNvGraphicFramePr>
            <a:graphicFrameLocks noChangeAspect="1"/>
          </p:cNvGraphicFramePr>
          <p:nvPr/>
        </p:nvGraphicFramePr>
        <p:xfrm>
          <a:off x="5868144" y="5013176"/>
          <a:ext cx="1195387" cy="317500"/>
        </p:xfrm>
        <a:graphic>
          <a:graphicData uri="http://schemas.openxmlformats.org/presentationml/2006/ole">
            <p:oleObj spid="_x0000_s47116" name="Equation" r:id="rId11" imgW="787320" imgH="241200" progId="Equation.DSMT4">
              <p:embed/>
            </p:oleObj>
          </a:graphicData>
        </a:graphic>
      </p:graphicFrame>
      <p:graphicFrame>
        <p:nvGraphicFramePr>
          <p:cNvPr id="34" name="Object 7"/>
          <p:cNvGraphicFramePr>
            <a:graphicFrameLocks noChangeAspect="1"/>
          </p:cNvGraphicFramePr>
          <p:nvPr/>
        </p:nvGraphicFramePr>
        <p:xfrm>
          <a:off x="467544" y="5301208"/>
          <a:ext cx="8141741" cy="394747"/>
        </p:xfrm>
        <a:graphic>
          <a:graphicData uri="http://schemas.openxmlformats.org/presentationml/2006/ole">
            <p:oleObj spid="_x0000_s47117" name="Equation" r:id="rId12" imgW="4876560" imgH="253800" progId="Equation.DSMT4">
              <p:embed/>
            </p:oleObj>
          </a:graphicData>
        </a:graphic>
      </p:graphicFrame>
      <p:sp>
        <p:nvSpPr>
          <p:cNvPr id="35" name="חץ ימינה 34"/>
          <p:cNvSpPr/>
          <p:nvPr/>
        </p:nvSpPr>
        <p:spPr>
          <a:xfrm>
            <a:off x="5436096" y="4509120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2" name="Picture 60" descr="ראה תמונה בגודל מלא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1574795">
            <a:off x="4738894" y="1102391"/>
            <a:ext cx="473626" cy="25834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C058-59AE-497E-870B-BA3887408995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8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67544" y="260648"/>
            <a:ext cx="46085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u="sng" dirty="0" smtClean="0"/>
              <a:t>Sheppard’s Correction (1898)</a:t>
            </a:r>
            <a:endParaRPr lang="he-IL" sz="2800" b="1" u="sng" dirty="0"/>
          </a:p>
        </p:txBody>
      </p:sp>
      <p:grpSp>
        <p:nvGrpSpPr>
          <p:cNvPr id="87" name="קבוצה 86"/>
          <p:cNvGrpSpPr/>
          <p:nvPr/>
        </p:nvGrpSpPr>
        <p:grpSpPr>
          <a:xfrm>
            <a:off x="5508104" y="116632"/>
            <a:ext cx="3528392" cy="2592288"/>
            <a:chOff x="5508104" y="116632"/>
            <a:chExt cx="3528392" cy="2592288"/>
          </a:xfrm>
        </p:grpSpPr>
        <p:sp>
          <p:nvSpPr>
            <p:cNvPr id="8" name="פיצוץ 2 7"/>
            <p:cNvSpPr/>
            <p:nvPr/>
          </p:nvSpPr>
          <p:spPr>
            <a:xfrm>
              <a:off x="5508104" y="116632"/>
              <a:ext cx="2016224" cy="1296144"/>
            </a:xfrm>
            <a:prstGeom prst="irregularSeal2">
              <a:avLst/>
            </a:pr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Popular</a:t>
              </a:r>
              <a:endParaRPr lang="he-IL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פיצוץ 2 8"/>
            <p:cNvSpPr/>
            <p:nvPr/>
          </p:nvSpPr>
          <p:spPr>
            <a:xfrm>
              <a:off x="6012160" y="764704"/>
              <a:ext cx="2016224" cy="1296144"/>
            </a:xfrm>
            <a:prstGeom prst="irregularSeal2">
              <a:avLst/>
            </a:pr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Simple</a:t>
              </a:r>
              <a:endParaRPr lang="he-IL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פיצוץ 2 9"/>
            <p:cNvSpPr/>
            <p:nvPr/>
          </p:nvSpPr>
          <p:spPr>
            <a:xfrm>
              <a:off x="6444208" y="1412776"/>
              <a:ext cx="2592288" cy="1296144"/>
            </a:xfrm>
            <a:prstGeom prst="irregularSeal2">
              <a:avLst/>
            </a:pr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Non-parametric</a:t>
              </a:r>
              <a:endParaRPr lang="he-IL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88" name="קבוצה 87"/>
          <p:cNvGrpSpPr/>
          <p:nvPr/>
        </p:nvGrpSpPr>
        <p:grpSpPr>
          <a:xfrm>
            <a:off x="467544" y="980728"/>
            <a:ext cx="4608512" cy="864096"/>
            <a:chOff x="467544" y="980728"/>
            <a:chExt cx="4608512" cy="864096"/>
          </a:xfrm>
        </p:grpSpPr>
        <p:grpSp>
          <p:nvGrpSpPr>
            <p:cNvPr id="13" name="קבוצה 12"/>
            <p:cNvGrpSpPr/>
            <p:nvPr/>
          </p:nvGrpSpPr>
          <p:grpSpPr>
            <a:xfrm>
              <a:off x="467544" y="980728"/>
              <a:ext cx="4608512" cy="864096"/>
              <a:chOff x="2771800" y="836712"/>
              <a:chExt cx="4104456" cy="594066"/>
            </a:xfrm>
          </p:grpSpPr>
          <p:sp>
            <p:nvSpPr>
              <p:cNvPr id="11" name="מלבן מעוגל 10"/>
              <p:cNvSpPr/>
              <p:nvPr/>
            </p:nvSpPr>
            <p:spPr>
              <a:xfrm>
                <a:off x="2771800" y="836712"/>
                <a:ext cx="4104456" cy="594066"/>
              </a:xfrm>
              <a:prstGeom prst="roundRect">
                <a:avLst/>
              </a:prstGeom>
              <a:blipFill>
                <a:blip r:embed="rId4" cstate="print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aphicFrame>
            <p:nvGraphicFramePr>
              <p:cNvPr id="12" name="Object 1"/>
              <p:cNvGraphicFramePr>
                <a:graphicFrameLocks noChangeAspect="1"/>
              </p:cNvGraphicFramePr>
              <p:nvPr/>
            </p:nvGraphicFramePr>
            <p:xfrm>
              <a:off x="3347864" y="902719"/>
              <a:ext cx="2952328" cy="521398"/>
            </p:xfrm>
            <a:graphic>
              <a:graphicData uri="http://schemas.openxmlformats.org/presentationml/2006/ole">
                <p:oleObj spid="_x0000_s46081" name="Equation" r:id="rId5" imgW="1040948" imgH="203112" progId="Equation.DSMT4">
                  <p:embed/>
                </p:oleObj>
              </a:graphicData>
            </a:graphic>
          </p:graphicFrame>
        </p:grpSp>
        <p:sp>
          <p:nvSpPr>
            <p:cNvPr id="73" name="אליפסה 72"/>
            <p:cNvSpPr/>
            <p:nvPr/>
          </p:nvSpPr>
          <p:spPr>
            <a:xfrm>
              <a:off x="3995936" y="1196752"/>
              <a:ext cx="432048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93" name="קבוצה 92"/>
          <p:cNvGrpSpPr/>
          <p:nvPr/>
        </p:nvGrpSpPr>
        <p:grpSpPr>
          <a:xfrm>
            <a:off x="107504" y="2204864"/>
            <a:ext cx="8280920" cy="3816424"/>
            <a:chOff x="107504" y="1988840"/>
            <a:chExt cx="8280920" cy="3816424"/>
          </a:xfrm>
        </p:grpSpPr>
        <p:sp>
          <p:nvSpPr>
            <p:cNvPr id="89" name="מלבן מעוגל 88"/>
            <p:cNvSpPr/>
            <p:nvPr/>
          </p:nvSpPr>
          <p:spPr>
            <a:xfrm>
              <a:off x="4716016" y="3573016"/>
              <a:ext cx="3672408" cy="1368152"/>
            </a:xfrm>
            <a:prstGeom prst="roundRect">
              <a:avLst/>
            </a:prstGeom>
            <a:solidFill>
              <a:srgbClr val="D9DD2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2" name="קבוצה 71"/>
            <p:cNvGrpSpPr/>
            <p:nvPr/>
          </p:nvGrpSpPr>
          <p:grpSpPr>
            <a:xfrm>
              <a:off x="107504" y="1988840"/>
              <a:ext cx="6300192" cy="864096"/>
              <a:chOff x="0" y="2132856"/>
              <a:chExt cx="6300192" cy="864096"/>
            </a:xfrm>
          </p:grpSpPr>
          <p:sp>
            <p:nvSpPr>
              <p:cNvPr id="71" name="מלבן מעוגל 70"/>
              <p:cNvSpPr/>
              <p:nvPr/>
            </p:nvSpPr>
            <p:spPr>
              <a:xfrm>
                <a:off x="0" y="2132856"/>
                <a:ext cx="6300192" cy="864096"/>
              </a:xfrm>
              <a:prstGeom prst="roundRect">
                <a:avLst/>
              </a:prstGeom>
              <a:blipFill>
                <a:blip r:embed="rId6" cstate="print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70" name="קבוצה 69"/>
              <p:cNvGrpSpPr/>
              <p:nvPr/>
            </p:nvGrpSpPr>
            <p:grpSpPr>
              <a:xfrm>
                <a:off x="107505" y="2204864"/>
                <a:ext cx="6048671" cy="720080"/>
                <a:chOff x="107505" y="2204864"/>
                <a:chExt cx="6480719" cy="792088"/>
              </a:xfrm>
            </p:grpSpPr>
            <p:grpSp>
              <p:nvGrpSpPr>
                <p:cNvPr id="40" name="קבוצה 39"/>
                <p:cNvGrpSpPr/>
                <p:nvPr/>
              </p:nvGrpSpPr>
              <p:grpSpPr>
                <a:xfrm>
                  <a:off x="1835696" y="2276872"/>
                  <a:ext cx="1512168" cy="648072"/>
                  <a:chOff x="1979712" y="2420888"/>
                  <a:chExt cx="1656184" cy="730146"/>
                </a:xfrm>
              </p:grpSpPr>
              <p:sp>
                <p:nvSpPr>
                  <p:cNvPr id="38" name="מלבן מעוגל 37"/>
                  <p:cNvSpPr/>
                  <p:nvPr/>
                </p:nvSpPr>
                <p:spPr>
                  <a:xfrm>
                    <a:off x="1979712" y="2420888"/>
                    <a:ext cx="1656184" cy="720080"/>
                  </a:xfrm>
                  <a:prstGeom prst="roundRect">
                    <a:avLst/>
                  </a:prstGeom>
                  <a:blipFill>
                    <a:blip r:embed="rId4" cstate="print"/>
                    <a:tile tx="0" ty="0" sx="100000" sy="100000" flip="none" algn="tl"/>
                  </a:blip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graphicFrame>
                <p:nvGraphicFramePr>
                  <p:cNvPr id="46098" name="Object 18"/>
                  <p:cNvGraphicFramePr>
                    <a:graphicFrameLocks noChangeAspect="1"/>
                  </p:cNvGraphicFramePr>
                  <p:nvPr/>
                </p:nvGraphicFramePr>
                <p:xfrm>
                  <a:off x="1979712" y="2420888"/>
                  <a:ext cx="1656184" cy="730146"/>
                </p:xfrm>
                <a:graphic>
                  <a:graphicData uri="http://schemas.openxmlformats.org/presentationml/2006/ole">
                    <p:oleObj spid="_x0000_s46098" name="Equation" r:id="rId7" imgW="888614" imgH="393529" progId="Equation.DSMT4">
                      <p:embed/>
                    </p:oleObj>
                  </a:graphicData>
                </a:graphic>
              </p:graphicFrame>
            </p:grpSp>
            <p:grpSp>
              <p:nvGrpSpPr>
                <p:cNvPr id="43" name="קבוצה 42"/>
                <p:cNvGrpSpPr/>
                <p:nvPr/>
              </p:nvGrpSpPr>
              <p:grpSpPr>
                <a:xfrm>
                  <a:off x="3563888" y="2276872"/>
                  <a:ext cx="1296144" cy="576064"/>
                  <a:chOff x="3923928" y="2420888"/>
                  <a:chExt cx="1296144" cy="648072"/>
                </a:xfrm>
              </p:grpSpPr>
              <p:sp>
                <p:nvSpPr>
                  <p:cNvPr id="41" name="מלבן מעוגל 40"/>
                  <p:cNvSpPr/>
                  <p:nvPr/>
                </p:nvSpPr>
                <p:spPr>
                  <a:xfrm>
                    <a:off x="3923928" y="2420888"/>
                    <a:ext cx="1296144" cy="648072"/>
                  </a:xfrm>
                  <a:prstGeom prst="roundRect">
                    <a:avLst/>
                  </a:prstGeom>
                  <a:blipFill>
                    <a:blip r:embed="rId4" cstate="print"/>
                    <a:tile tx="0" ty="0" sx="100000" sy="100000" flip="none" algn="tl"/>
                  </a:blip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graphicFrame>
                <p:nvGraphicFramePr>
                  <p:cNvPr id="34" name="אובייקט 33"/>
                  <p:cNvGraphicFramePr>
                    <a:graphicFrameLocks noChangeAspect="1"/>
                  </p:cNvGraphicFramePr>
                  <p:nvPr/>
                </p:nvGraphicFramePr>
                <p:xfrm>
                  <a:off x="3995936" y="2564904"/>
                  <a:ext cx="1080120" cy="384043"/>
                </p:xfrm>
                <a:graphic>
                  <a:graphicData uri="http://schemas.openxmlformats.org/presentationml/2006/ole">
                    <p:oleObj spid="_x0000_s46100" name="Equation" r:id="rId8" imgW="571320" imgH="203040" progId="Equation.DSMT4">
                      <p:embed/>
                    </p:oleObj>
                  </a:graphicData>
                </a:graphic>
              </p:graphicFrame>
            </p:grpSp>
            <p:grpSp>
              <p:nvGrpSpPr>
                <p:cNvPr id="44" name="קבוצה 43"/>
                <p:cNvGrpSpPr/>
                <p:nvPr/>
              </p:nvGrpSpPr>
              <p:grpSpPr>
                <a:xfrm>
                  <a:off x="5076056" y="2204864"/>
                  <a:ext cx="1512168" cy="792088"/>
                  <a:chOff x="4788024" y="3356992"/>
                  <a:chExt cx="1728192" cy="864096"/>
                </a:xfrm>
              </p:grpSpPr>
              <p:sp>
                <p:nvSpPr>
                  <p:cNvPr id="42" name="מלבן מעוגל 41"/>
                  <p:cNvSpPr/>
                  <p:nvPr/>
                </p:nvSpPr>
                <p:spPr>
                  <a:xfrm>
                    <a:off x="4788024" y="3356992"/>
                    <a:ext cx="1728192" cy="864096"/>
                  </a:xfrm>
                  <a:prstGeom prst="roundRect">
                    <a:avLst/>
                  </a:prstGeom>
                  <a:blipFill>
                    <a:blip r:embed="rId4" cstate="print"/>
                    <a:tile tx="0" ty="0" sx="100000" sy="100000" flip="none" algn="tl"/>
                  </a:blip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graphicFrame>
                <p:nvGraphicFramePr>
                  <p:cNvPr id="35" name="אובייקט 34"/>
                  <p:cNvGraphicFramePr>
                    <a:graphicFrameLocks noChangeAspect="1"/>
                  </p:cNvGraphicFramePr>
                  <p:nvPr/>
                </p:nvGraphicFramePr>
                <p:xfrm>
                  <a:off x="4860032" y="3356992"/>
                  <a:ext cx="1440160" cy="766537"/>
                </p:xfrm>
                <a:graphic>
                  <a:graphicData uri="http://schemas.openxmlformats.org/presentationml/2006/ole">
                    <p:oleObj spid="_x0000_s46101" name="Equation" r:id="rId9" imgW="787320" imgH="419040" progId="Equation.DSMT4">
                      <p:embed/>
                    </p:oleObj>
                  </a:graphicData>
                </a:graphic>
              </p:graphicFrame>
            </p:grpSp>
            <p:grpSp>
              <p:nvGrpSpPr>
                <p:cNvPr id="39" name="קבוצה 38"/>
                <p:cNvGrpSpPr/>
                <p:nvPr/>
              </p:nvGrpSpPr>
              <p:grpSpPr>
                <a:xfrm>
                  <a:off x="107505" y="2204864"/>
                  <a:ext cx="1440160" cy="720080"/>
                  <a:chOff x="251519" y="2348880"/>
                  <a:chExt cx="1512169" cy="792088"/>
                </a:xfrm>
              </p:grpSpPr>
              <p:sp>
                <p:nvSpPr>
                  <p:cNvPr id="37" name="מלבן מעוגל 36"/>
                  <p:cNvSpPr/>
                  <p:nvPr/>
                </p:nvSpPr>
                <p:spPr>
                  <a:xfrm>
                    <a:off x="251520" y="2348880"/>
                    <a:ext cx="1512168" cy="792088"/>
                  </a:xfrm>
                  <a:prstGeom prst="roundRect">
                    <a:avLst/>
                  </a:prstGeom>
                  <a:blipFill>
                    <a:blip r:embed="rId4" cstate="print"/>
                    <a:tile tx="0" ty="0" sx="100000" sy="100000" flip="none" algn="tl"/>
                  </a:blip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graphicFrame>
                <p:nvGraphicFramePr>
                  <p:cNvPr id="36" name="אובייקט 35"/>
                  <p:cNvGraphicFramePr>
                    <a:graphicFrameLocks noChangeAspect="1"/>
                  </p:cNvGraphicFramePr>
                  <p:nvPr/>
                </p:nvGraphicFramePr>
                <p:xfrm>
                  <a:off x="251519" y="2348880"/>
                  <a:ext cx="1507521" cy="720080"/>
                </p:xfrm>
                <a:graphic>
                  <a:graphicData uri="http://schemas.openxmlformats.org/presentationml/2006/ole">
                    <p:oleObj spid="_x0000_s46102" name="Equation" r:id="rId10" imgW="749160" imgH="393480" progId="Equation.DSMT4">
                      <p:embed/>
                    </p:oleObj>
                  </a:graphicData>
                </a:graphic>
              </p:graphicFrame>
            </p:grpSp>
            <p:sp>
              <p:nvSpPr>
                <p:cNvPr id="45" name="חץ ימינה 44"/>
                <p:cNvSpPr/>
                <p:nvPr/>
              </p:nvSpPr>
              <p:spPr>
                <a:xfrm>
                  <a:off x="1547664" y="2492896"/>
                  <a:ext cx="288032" cy="144016"/>
                </a:xfrm>
                <a:prstGeom prst="rightArrow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6" name="חץ ימינה 45"/>
                <p:cNvSpPr/>
                <p:nvPr/>
              </p:nvSpPr>
              <p:spPr>
                <a:xfrm>
                  <a:off x="4860032" y="2564904"/>
                  <a:ext cx="216024" cy="72008"/>
                </a:xfrm>
                <a:prstGeom prst="rightArrow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7" name="חץ ימינה 46"/>
                <p:cNvSpPr/>
                <p:nvPr/>
              </p:nvSpPr>
              <p:spPr>
                <a:xfrm>
                  <a:off x="3347864" y="2564904"/>
                  <a:ext cx="216024" cy="72008"/>
                </a:xfrm>
                <a:prstGeom prst="rightArrow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</p:grpSp>
        <p:grpSp>
          <p:nvGrpSpPr>
            <p:cNvPr id="80" name="קבוצה 79"/>
            <p:cNvGrpSpPr/>
            <p:nvPr/>
          </p:nvGrpSpPr>
          <p:grpSpPr>
            <a:xfrm>
              <a:off x="1763688" y="3933056"/>
              <a:ext cx="2405721" cy="864096"/>
              <a:chOff x="179512" y="3429000"/>
              <a:chExt cx="2405721" cy="864096"/>
            </a:xfrm>
          </p:grpSpPr>
          <p:sp>
            <p:nvSpPr>
              <p:cNvPr id="79" name="מלבן מעוגל 78"/>
              <p:cNvSpPr/>
              <p:nvPr/>
            </p:nvSpPr>
            <p:spPr>
              <a:xfrm>
                <a:off x="179512" y="3429000"/>
                <a:ext cx="2376264" cy="864096"/>
              </a:xfrm>
              <a:prstGeom prst="roundRect">
                <a:avLst/>
              </a:prstGeom>
              <a:blipFill>
                <a:blip r:embed="rId4" cstate="print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aphicFrame>
            <p:nvGraphicFramePr>
              <p:cNvPr id="46103" name="Object 23"/>
              <p:cNvGraphicFramePr>
                <a:graphicFrameLocks noChangeAspect="1"/>
              </p:cNvGraphicFramePr>
              <p:nvPr/>
            </p:nvGraphicFramePr>
            <p:xfrm>
              <a:off x="179512" y="3501008"/>
              <a:ext cx="2405721" cy="648072"/>
            </p:xfrm>
            <a:graphic>
              <a:graphicData uri="http://schemas.openxmlformats.org/presentationml/2006/ole">
                <p:oleObj spid="_x0000_s46103" name="Equation" r:id="rId11" imgW="1397000" imgH="419100" progId="Equation.DSMT4">
                  <p:embed/>
                </p:oleObj>
              </a:graphicData>
            </a:graphic>
          </p:graphicFrame>
        </p:grpSp>
        <p:graphicFrame>
          <p:nvGraphicFramePr>
            <p:cNvPr id="46105" name="Object 25"/>
            <p:cNvGraphicFramePr>
              <a:graphicFrameLocks noChangeAspect="1"/>
            </p:cNvGraphicFramePr>
            <p:nvPr/>
          </p:nvGraphicFramePr>
          <p:xfrm>
            <a:off x="4932040" y="3501008"/>
            <a:ext cx="3078342" cy="1296144"/>
          </p:xfrm>
          <a:graphic>
            <a:graphicData uri="http://schemas.openxmlformats.org/presentationml/2006/ole">
              <p:oleObj spid="_x0000_s46105" name="Equation" r:id="rId12" imgW="1447800" imgH="609600" progId="Equation.DSMT4">
                <p:embed/>
              </p:oleObj>
            </a:graphicData>
          </a:graphic>
        </p:graphicFrame>
        <p:sp>
          <p:nvSpPr>
            <p:cNvPr id="78" name="חץ למטה 77"/>
            <p:cNvSpPr/>
            <p:nvPr/>
          </p:nvSpPr>
          <p:spPr>
            <a:xfrm>
              <a:off x="1691680" y="2852936"/>
              <a:ext cx="2592288" cy="1080120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X and </a:t>
              </a:r>
              <a:r>
                <a:rPr lang="el-GR" sz="1600" b="1" dirty="0" smtClean="0">
                  <a:solidFill>
                    <a:schemeClr val="tx1"/>
                  </a:solidFill>
                </a:rPr>
                <a:t>η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 are independent</a:t>
              </a:r>
              <a:endParaRPr lang="he-IL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0" name="חץ ימינה 89"/>
            <p:cNvSpPr/>
            <p:nvPr/>
          </p:nvSpPr>
          <p:spPr>
            <a:xfrm>
              <a:off x="4139952" y="4149080"/>
              <a:ext cx="576064" cy="504056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1" name="הסבר מלבני מעוגל 90"/>
            <p:cNvSpPr/>
            <p:nvPr/>
          </p:nvSpPr>
          <p:spPr>
            <a:xfrm>
              <a:off x="4788024" y="5301208"/>
              <a:ext cx="2664296" cy="504056"/>
            </a:xfrm>
            <a:prstGeom prst="wedgeRoundRectCallout">
              <a:avLst>
                <a:gd name="adj1" fmla="val 58342"/>
                <a:gd name="adj2" fmla="val -147254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</a:rPr>
                <a:t>Sheppard's correction</a:t>
              </a:r>
              <a:endParaRPr lang="he-IL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92" name="אליפסה 91"/>
            <p:cNvSpPr/>
            <p:nvPr/>
          </p:nvSpPr>
          <p:spPr>
            <a:xfrm>
              <a:off x="7524328" y="3789040"/>
              <a:ext cx="504056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מלבן מעוגל 17"/>
          <p:cNvSpPr/>
          <p:nvPr/>
        </p:nvSpPr>
        <p:spPr>
          <a:xfrm>
            <a:off x="323528" y="3429000"/>
            <a:ext cx="3384376" cy="6480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>
            <a:off x="251520" y="2420888"/>
            <a:ext cx="6624736" cy="936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2411760" y="1484784"/>
            <a:ext cx="2160240" cy="57606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y= y</a:t>
            </a:r>
            <a:r>
              <a:rPr lang="en-US" b="1" baseline="-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,y</a:t>
            </a:r>
            <a:r>
              <a:rPr lang="en-US" b="1" baseline="-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,…,</a:t>
            </a:r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y</a:t>
            </a:r>
            <a:r>
              <a:rPr lang="en-US" b="1" baseline="-30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n</a:t>
            </a:r>
            <a:r>
              <a:rPr lang="en-US" b="1" baseline="-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Miriam" pitchFamily="2" charset="-79"/>
              </a:rPr>
              <a:t> </a:t>
            </a:r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8B68-3F66-48D9-97BA-D58CB1ABBF96}" type="datetime8">
              <a:rPr lang="he-IL" smtClean="0"/>
              <a:pPr/>
              <a:t>21 דצמבר 10</a:t>
            </a:fld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57AE-4B22-44DF-AF00-1A15A441E504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Diamanta Benson-Karhi</a:t>
            </a:r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67544" y="188640"/>
            <a:ext cx="5934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u="sng" dirty="0" smtClean="0"/>
              <a:t>Maximum Likelihood Estimation (MLE)</a:t>
            </a:r>
            <a:endParaRPr lang="he-IL" sz="2800" u="sng" dirty="0"/>
          </a:p>
        </p:txBody>
      </p:sp>
      <p:sp>
        <p:nvSpPr>
          <p:cNvPr id="6" name="פיצוץ 2 5"/>
          <p:cNvSpPr/>
          <p:nvPr/>
        </p:nvSpPr>
        <p:spPr>
          <a:xfrm>
            <a:off x="6156176" y="116632"/>
            <a:ext cx="2592288" cy="1224136"/>
          </a:xfrm>
          <a:prstGeom prst="irregularSeal2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Parametric (normal distribution)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093296"/>
            <a:ext cx="43204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err="1" smtClean="0"/>
              <a:t>Schader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Shmid</a:t>
            </a:r>
            <a:r>
              <a:rPr lang="en-US" sz="1600" b="1" dirty="0" smtClean="0"/>
              <a:t> (1984) and </a:t>
            </a:r>
            <a:r>
              <a:rPr lang="en-US" sz="1600" b="1" dirty="0" err="1" smtClean="0"/>
              <a:t>Gertsbakh</a:t>
            </a:r>
            <a:r>
              <a:rPr lang="en-US" sz="1600" b="1" dirty="0" smtClean="0"/>
              <a:t> (2003)</a:t>
            </a:r>
            <a:endParaRPr lang="he-IL" sz="1600" b="1" dirty="0"/>
          </a:p>
        </p:txBody>
      </p:sp>
      <p:cxnSp>
        <p:nvCxnSpPr>
          <p:cNvPr id="8" name="מחבר ישר 7"/>
          <p:cNvCxnSpPr/>
          <p:nvPr/>
        </p:nvCxnSpPr>
        <p:spPr>
          <a:xfrm>
            <a:off x="323528" y="6093296"/>
            <a:ext cx="8352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179512" y="836712"/>
            <a:ext cx="669674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Miriam" pitchFamily="2" charset="-79"/>
              </a:rPr>
              <a:t>A size-n sample of rounded-off measurements: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Miriam" pitchFamily="2" charset="-79"/>
              </a:rPr>
              <a:t> </a:t>
            </a:r>
            <a:endParaRPr kumimoji="0" lang="en-US" sz="2000" b="1" i="0" u="none" strike="noStrike" cap="none" normalizeH="0" baseline="-3000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Miriam" pitchFamily="2" charset="-79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Miriam" pitchFamily="2" charset="-79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Miriam" pitchFamily="2" charset="-79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Miriam" pitchFamily="2" charset="-79"/>
              </a:rPr>
              <a:t>The likelihood function of the sample y: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μ</a:t>
            </a:r>
            <a:r>
              <a: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is assumed to be known.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baseline="0" dirty="0" smtClean="0"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Log(L) is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unimodal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Finding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MLE is well defined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323528" y="2492896"/>
          <a:ext cx="6538939" cy="792088"/>
        </p:xfrm>
        <a:graphic>
          <a:graphicData uri="http://schemas.openxmlformats.org/presentationml/2006/ole">
            <p:oleObj spid="_x0000_s54274" name="Equation" r:id="rId4" imgW="3695700" imgH="444500" progId="Equation.DSMT4">
              <p:embed/>
            </p:oleObj>
          </a:graphicData>
        </a:graphic>
      </p:graphicFrame>
      <p:sp>
        <p:nvSpPr>
          <p:cNvPr id="12" name="פיצוץ 2 11"/>
          <p:cNvSpPr/>
          <p:nvPr/>
        </p:nvSpPr>
        <p:spPr>
          <a:xfrm>
            <a:off x="6767736" y="836712"/>
            <a:ext cx="2376264" cy="2376264"/>
          </a:xfrm>
          <a:prstGeom prst="irregularSeal2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400" b="1" dirty="0" smtClean="0">
                <a:solidFill>
                  <a:schemeClr val="tx1"/>
                </a:solidFill>
              </a:rPr>
              <a:t>More accurate than Sheppard’s correction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323528" y="3429000"/>
          <a:ext cx="3326305" cy="576064"/>
        </p:xfrm>
        <a:graphic>
          <a:graphicData uri="http://schemas.openxmlformats.org/presentationml/2006/ole">
            <p:oleObj spid="_x0000_s54276" name="Equation" r:id="rId5" imgW="1701800" imgH="292100" progId="Equation.DSMT4">
              <p:embed/>
            </p:oleObj>
          </a:graphicData>
        </a:graphic>
      </p:graphicFrame>
      <p:sp>
        <p:nvSpPr>
          <p:cNvPr id="15" name="חץ ימינה 14"/>
          <p:cNvSpPr/>
          <p:nvPr/>
        </p:nvSpPr>
        <p:spPr>
          <a:xfrm>
            <a:off x="2627784" y="5013176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חץ למטה 18"/>
          <p:cNvSpPr/>
          <p:nvPr/>
        </p:nvSpPr>
        <p:spPr>
          <a:xfrm>
            <a:off x="1259632" y="4509120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4279" name="Picture 7" descr="ראה תמונה בגודל מלא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3501007"/>
            <a:ext cx="1224136" cy="1009597"/>
          </a:xfrm>
          <a:prstGeom prst="rect">
            <a:avLst/>
          </a:prstGeom>
          <a:noFill/>
        </p:spPr>
      </p:pic>
      <p:pic>
        <p:nvPicPr>
          <p:cNvPr id="54281" name="Picture 9" descr="ראה תמונה בגודל מלא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0112" y="3501008"/>
            <a:ext cx="1368152" cy="1032568"/>
          </a:xfrm>
          <a:prstGeom prst="rect">
            <a:avLst/>
          </a:prstGeom>
          <a:noFill/>
        </p:spPr>
      </p:pic>
      <p:pic>
        <p:nvPicPr>
          <p:cNvPr id="54283" name="Picture 11" descr="ראה תמונה בגודל מלא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76256" y="4653136"/>
            <a:ext cx="1368152" cy="1368152"/>
          </a:xfrm>
          <a:prstGeom prst="rect">
            <a:avLst/>
          </a:prstGeom>
          <a:noFill/>
        </p:spPr>
      </p:pic>
      <p:pic>
        <p:nvPicPr>
          <p:cNvPr id="23" name="Picture 60" descr="ראה תמונה בגודל מלא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1574795">
            <a:off x="6827125" y="3190623"/>
            <a:ext cx="473626" cy="25834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11139</TotalTime>
  <Words>861</Words>
  <Application>Microsoft Office PowerPoint</Application>
  <PresentationFormat>‫הצגה על המסך (4:3)</PresentationFormat>
  <Paragraphs>245</Paragraphs>
  <Slides>22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4" baseType="lpstr">
      <vt:lpstr>ערכת נושא Office</vt:lpstr>
      <vt:lpstr>Equation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</vt:vector>
  </TitlesOfParts>
  <Company>Shaar Hanegev Edu. Campus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Makash</dc:creator>
  <cp:lastModifiedBy>Makash</cp:lastModifiedBy>
  <cp:revision>148</cp:revision>
  <dcterms:created xsi:type="dcterms:W3CDTF">2010-12-08T03:40:29Z</dcterms:created>
  <dcterms:modified xsi:type="dcterms:W3CDTF">2010-12-21T09:00:23Z</dcterms:modified>
</cp:coreProperties>
</file>