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2"/>
  </p:notesMasterIdLst>
  <p:sldIdLst>
    <p:sldId id="256" r:id="rId2"/>
    <p:sldId id="269" r:id="rId3"/>
    <p:sldId id="257" r:id="rId4"/>
    <p:sldId id="258" r:id="rId5"/>
    <p:sldId id="260" r:id="rId6"/>
    <p:sldId id="264" r:id="rId7"/>
    <p:sldId id="265" r:id="rId8"/>
    <p:sldId id="266" r:id="rId9"/>
    <p:sldId id="267" r:id="rId10"/>
    <p:sldId id="271" r:id="rId11"/>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p:scale>
          <a:sx n="90" d="100"/>
          <a:sy n="90" d="100"/>
        </p:scale>
        <p:origin x="-59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2457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Calibri" pitchFamily="34" charset="0"/>
              </a:defRPr>
            </a:lvl1pPr>
          </a:lstStyle>
          <a:p>
            <a:fld id="{59C2D67F-0560-42A1-94D3-243CE49E483D}" type="datetimeFigureOut">
              <a:rPr lang="he-IL"/>
              <a:pPr/>
              <a:t>ט"ו/טבת/תשע"א</a:t>
            </a:fld>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endParaRPr lang="en-US" smtClean="0"/>
          </a:p>
          <a:p>
            <a:pPr lvl="1"/>
            <a:r>
              <a:rPr lang="he-IL" smtClean="0"/>
              <a:t>רמה שנייה</a:t>
            </a:r>
            <a:endParaRPr lang="en-US" smtClean="0"/>
          </a:p>
          <a:p>
            <a:pPr lvl="2"/>
            <a:r>
              <a:rPr lang="he-IL" smtClean="0"/>
              <a:t>רמה שלישית</a:t>
            </a:r>
            <a:endParaRPr lang="en-US" smtClean="0"/>
          </a:p>
          <a:p>
            <a:pPr lvl="3"/>
            <a:r>
              <a:rPr lang="he-IL" smtClean="0"/>
              <a:t>רמה רביעית</a:t>
            </a:r>
            <a:endParaRPr lang="en-US" smtClean="0"/>
          </a:p>
          <a:p>
            <a:pPr lvl="4"/>
            <a:r>
              <a:rPr lang="he-IL" smtClean="0"/>
              <a:t>רמה חמישית</a:t>
            </a:r>
            <a:endParaRPr lang="en-US" smtClean="0"/>
          </a:p>
        </p:txBody>
      </p:sp>
      <p:sp>
        <p:nvSpPr>
          <p:cNvPr id="2458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2458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Calibri" pitchFamily="34" charset="0"/>
              </a:defRPr>
            </a:lvl1pPr>
          </a:lstStyle>
          <a:p>
            <a:fld id="{95830F19-4EFC-4A28-85DA-2D2703927243}" type="slidenum">
              <a:rPr lang="he-IL"/>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Calibri" pitchFamily="34" charset="0"/>
        <a:ea typeface="+mn-ea"/>
        <a:cs typeface="Arial" charset="0"/>
      </a:defRPr>
    </a:lvl1pPr>
    <a:lvl2pPr marL="457200" algn="r" rtl="1" fontAlgn="base">
      <a:spcBef>
        <a:spcPct val="30000"/>
      </a:spcBef>
      <a:spcAft>
        <a:spcPct val="0"/>
      </a:spcAft>
      <a:defRPr sz="1200" kern="1200">
        <a:solidFill>
          <a:schemeClr val="tx1"/>
        </a:solidFill>
        <a:latin typeface="Calibri" pitchFamily="34" charset="0"/>
        <a:ea typeface="+mn-ea"/>
        <a:cs typeface="Arial" charset="0"/>
      </a:defRPr>
    </a:lvl2pPr>
    <a:lvl3pPr marL="914400" algn="r" rtl="1" fontAlgn="base">
      <a:spcBef>
        <a:spcPct val="30000"/>
      </a:spcBef>
      <a:spcAft>
        <a:spcPct val="0"/>
      </a:spcAft>
      <a:defRPr sz="1200" kern="1200">
        <a:solidFill>
          <a:schemeClr val="tx1"/>
        </a:solidFill>
        <a:latin typeface="Calibri" pitchFamily="34" charset="0"/>
        <a:ea typeface="+mn-ea"/>
        <a:cs typeface="Arial" charset="0"/>
      </a:defRPr>
    </a:lvl3pPr>
    <a:lvl4pPr marL="1371600" algn="r" rtl="1" fontAlgn="base">
      <a:spcBef>
        <a:spcPct val="30000"/>
      </a:spcBef>
      <a:spcAft>
        <a:spcPct val="0"/>
      </a:spcAft>
      <a:defRPr sz="1200" kern="1200">
        <a:solidFill>
          <a:schemeClr val="tx1"/>
        </a:solidFill>
        <a:latin typeface="Calibri" pitchFamily="34" charset="0"/>
        <a:ea typeface="+mn-ea"/>
        <a:cs typeface="Arial" charset="0"/>
      </a:defRPr>
    </a:lvl4pPr>
    <a:lvl5pPr marL="1828800" algn="r" rtl="1" fontAlgn="base">
      <a:spcBef>
        <a:spcPct val="30000"/>
      </a:spcBef>
      <a:spcAft>
        <a:spcPct val="0"/>
      </a:spcAft>
      <a:defRPr sz="1200" kern="1200">
        <a:solidFill>
          <a:schemeClr val="tx1"/>
        </a:solidFill>
        <a:latin typeface="Calibri" pitchFamily="34" charset="0"/>
        <a:ea typeface="+mn-ea"/>
        <a:cs typeface="Arial"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he-IL"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he-I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he-I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pPr>
              <a:defRPr/>
            </a:pPr>
            <a:fld id="{2FDE319D-7274-4B97-A521-4C5F0D28CDD0}" type="datetimeFigureOut">
              <a:rPr lang="he-IL" smtClean="0"/>
              <a:pPr>
                <a:defRPr/>
              </a:pPr>
              <a:t>ט"ו/טבת/תשע"א</a:t>
            </a:fld>
            <a:endParaRPr lang="he-IL"/>
          </a:p>
        </p:txBody>
      </p:sp>
      <p:sp>
        <p:nvSpPr>
          <p:cNvPr id="5" name="מציין מיקום של כותרת תחתונה 4"/>
          <p:cNvSpPr>
            <a:spLocks noGrp="1"/>
          </p:cNvSpPr>
          <p:nvPr>
            <p:ph type="ftr" sz="quarter" idx="11"/>
          </p:nvPr>
        </p:nvSpPr>
        <p:spPr/>
        <p:txBody>
          <a:bodyPr/>
          <a:lstStyle/>
          <a:p>
            <a:pPr>
              <a:defRPr/>
            </a:pPr>
            <a:endParaRPr lang="he-IL"/>
          </a:p>
        </p:txBody>
      </p:sp>
      <p:sp>
        <p:nvSpPr>
          <p:cNvPr id="6" name="מציין מיקום של מספר שקופית 5"/>
          <p:cNvSpPr>
            <a:spLocks noGrp="1"/>
          </p:cNvSpPr>
          <p:nvPr>
            <p:ph type="sldNum" sz="quarter" idx="12"/>
          </p:nvPr>
        </p:nvSpPr>
        <p:spPr/>
        <p:txBody>
          <a:bodyPr/>
          <a:lstStyle/>
          <a:p>
            <a:pPr>
              <a:defRPr/>
            </a:pPr>
            <a:fld id="{6416AC65-4B70-47A7-BC7A-2DD22738631D}" type="slidenum">
              <a:rPr lang="he-IL" smtClean="0"/>
              <a:pPr>
                <a:defRPr/>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fld id="{DB14E9B2-5931-45C6-906F-3AEB86C7F5BF}" type="datetimeFigureOut">
              <a:rPr lang="he-IL" smtClean="0"/>
              <a:pPr>
                <a:defRPr/>
              </a:pPr>
              <a:t>ט"ו/טבת/תשע"א</a:t>
            </a:fld>
            <a:endParaRPr lang="he-IL"/>
          </a:p>
        </p:txBody>
      </p:sp>
      <p:sp>
        <p:nvSpPr>
          <p:cNvPr id="5" name="מציין מיקום של כותרת תחתונה 4"/>
          <p:cNvSpPr>
            <a:spLocks noGrp="1"/>
          </p:cNvSpPr>
          <p:nvPr>
            <p:ph type="ftr" sz="quarter" idx="11"/>
          </p:nvPr>
        </p:nvSpPr>
        <p:spPr/>
        <p:txBody>
          <a:bodyPr/>
          <a:lstStyle/>
          <a:p>
            <a:pPr>
              <a:defRPr/>
            </a:pPr>
            <a:endParaRPr lang="he-IL"/>
          </a:p>
        </p:txBody>
      </p:sp>
      <p:sp>
        <p:nvSpPr>
          <p:cNvPr id="6" name="מציין מיקום של מספר שקופית 5"/>
          <p:cNvSpPr>
            <a:spLocks noGrp="1"/>
          </p:cNvSpPr>
          <p:nvPr>
            <p:ph type="sldNum" sz="quarter" idx="12"/>
          </p:nvPr>
        </p:nvSpPr>
        <p:spPr/>
        <p:txBody>
          <a:bodyPr/>
          <a:lstStyle/>
          <a:p>
            <a:pPr>
              <a:defRPr/>
            </a:pPr>
            <a:fld id="{C6F877B5-7046-4CA3-8C88-136675D5E0AF}" type="slidenum">
              <a:rPr lang="he-IL" smtClean="0"/>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fld id="{51881CCC-751C-4928-891B-5A43CA87BF3D}" type="datetimeFigureOut">
              <a:rPr lang="he-IL" smtClean="0"/>
              <a:pPr>
                <a:defRPr/>
              </a:pPr>
              <a:t>ט"ו/טבת/תשע"א</a:t>
            </a:fld>
            <a:endParaRPr lang="he-IL"/>
          </a:p>
        </p:txBody>
      </p:sp>
      <p:sp>
        <p:nvSpPr>
          <p:cNvPr id="5" name="מציין מיקום של כותרת תחתונה 4"/>
          <p:cNvSpPr>
            <a:spLocks noGrp="1"/>
          </p:cNvSpPr>
          <p:nvPr>
            <p:ph type="ftr" sz="quarter" idx="11"/>
          </p:nvPr>
        </p:nvSpPr>
        <p:spPr/>
        <p:txBody>
          <a:bodyPr/>
          <a:lstStyle/>
          <a:p>
            <a:pPr>
              <a:defRPr/>
            </a:pPr>
            <a:endParaRPr lang="he-IL"/>
          </a:p>
        </p:txBody>
      </p:sp>
      <p:sp>
        <p:nvSpPr>
          <p:cNvPr id="6" name="מציין מיקום של מספר שקופית 5"/>
          <p:cNvSpPr>
            <a:spLocks noGrp="1"/>
          </p:cNvSpPr>
          <p:nvPr>
            <p:ph type="sldNum" sz="quarter" idx="12"/>
          </p:nvPr>
        </p:nvSpPr>
        <p:spPr/>
        <p:txBody>
          <a:bodyPr/>
          <a:lstStyle/>
          <a:p>
            <a:pPr>
              <a:defRPr/>
            </a:pPr>
            <a:fld id="{EB981A8A-D201-4C29-B9D6-F8152239443F}" type="slidenum">
              <a:rPr lang="he-IL" smtClean="0"/>
              <a:pPr>
                <a:defRPr/>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fld id="{604B683C-8D66-4A41-8DA8-1B59D8B6CC41}" type="datetimeFigureOut">
              <a:rPr lang="he-IL" smtClean="0"/>
              <a:pPr>
                <a:defRPr/>
              </a:pPr>
              <a:t>ט"ו/טבת/תשע"א</a:t>
            </a:fld>
            <a:endParaRPr lang="he-IL"/>
          </a:p>
        </p:txBody>
      </p:sp>
      <p:sp>
        <p:nvSpPr>
          <p:cNvPr id="5" name="מציין מיקום של כותרת תחתונה 4"/>
          <p:cNvSpPr>
            <a:spLocks noGrp="1"/>
          </p:cNvSpPr>
          <p:nvPr>
            <p:ph type="ftr" sz="quarter" idx="11"/>
          </p:nvPr>
        </p:nvSpPr>
        <p:spPr/>
        <p:txBody>
          <a:bodyPr/>
          <a:lstStyle/>
          <a:p>
            <a:pPr>
              <a:defRPr/>
            </a:pPr>
            <a:endParaRPr lang="he-IL"/>
          </a:p>
        </p:txBody>
      </p:sp>
      <p:sp>
        <p:nvSpPr>
          <p:cNvPr id="6" name="מציין מיקום של מספר שקופית 5"/>
          <p:cNvSpPr>
            <a:spLocks noGrp="1"/>
          </p:cNvSpPr>
          <p:nvPr>
            <p:ph type="sldNum" sz="quarter" idx="12"/>
          </p:nvPr>
        </p:nvSpPr>
        <p:spPr/>
        <p:txBody>
          <a:bodyPr/>
          <a:lstStyle/>
          <a:p>
            <a:pPr>
              <a:defRPr/>
            </a:pPr>
            <a:fld id="{C79BD9B5-E81D-4A4D-8C76-7075D722C257}" type="slidenum">
              <a:rPr lang="he-IL" smtClean="0"/>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pPr>
              <a:defRPr/>
            </a:pPr>
            <a:fld id="{F8AA897E-5833-4C16-B668-5E4D3F00E9AB}" type="datetimeFigureOut">
              <a:rPr lang="he-IL" smtClean="0"/>
              <a:pPr>
                <a:defRPr/>
              </a:pPr>
              <a:t>ט"ו/טבת/תשע"א</a:t>
            </a:fld>
            <a:endParaRPr lang="he-IL"/>
          </a:p>
        </p:txBody>
      </p:sp>
      <p:sp>
        <p:nvSpPr>
          <p:cNvPr id="5" name="מציין מיקום של כותרת תחתונה 4"/>
          <p:cNvSpPr>
            <a:spLocks noGrp="1"/>
          </p:cNvSpPr>
          <p:nvPr>
            <p:ph type="ftr" sz="quarter" idx="11"/>
          </p:nvPr>
        </p:nvSpPr>
        <p:spPr/>
        <p:txBody>
          <a:bodyPr/>
          <a:lstStyle/>
          <a:p>
            <a:pPr>
              <a:defRPr/>
            </a:pPr>
            <a:endParaRPr lang="he-IL"/>
          </a:p>
        </p:txBody>
      </p:sp>
      <p:sp>
        <p:nvSpPr>
          <p:cNvPr id="6" name="מציין מיקום של מספר שקופית 5"/>
          <p:cNvSpPr>
            <a:spLocks noGrp="1"/>
          </p:cNvSpPr>
          <p:nvPr>
            <p:ph type="sldNum" sz="quarter" idx="12"/>
          </p:nvPr>
        </p:nvSpPr>
        <p:spPr/>
        <p:txBody>
          <a:bodyPr/>
          <a:lstStyle/>
          <a:p>
            <a:pPr>
              <a:defRPr/>
            </a:pPr>
            <a:fld id="{7A2F2153-C73F-4B8B-987B-11E68AF65A29}" type="slidenum">
              <a:rPr lang="he-IL" smtClean="0"/>
              <a:pPr>
                <a:defRPr/>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pPr>
              <a:defRPr/>
            </a:pPr>
            <a:fld id="{17590ADA-2E16-4AAD-B4C1-B0BC14721FB0}" type="datetimeFigureOut">
              <a:rPr lang="he-IL" smtClean="0"/>
              <a:pPr>
                <a:defRPr/>
              </a:pPr>
              <a:t>ט"ו/טבת/תשע"א</a:t>
            </a:fld>
            <a:endParaRPr lang="he-IL"/>
          </a:p>
        </p:txBody>
      </p:sp>
      <p:sp>
        <p:nvSpPr>
          <p:cNvPr id="6" name="מציין מיקום של כותרת תחתונה 5"/>
          <p:cNvSpPr>
            <a:spLocks noGrp="1"/>
          </p:cNvSpPr>
          <p:nvPr>
            <p:ph type="ftr" sz="quarter" idx="11"/>
          </p:nvPr>
        </p:nvSpPr>
        <p:spPr/>
        <p:txBody>
          <a:bodyPr/>
          <a:lstStyle/>
          <a:p>
            <a:pPr>
              <a:defRPr/>
            </a:pPr>
            <a:endParaRPr lang="he-IL"/>
          </a:p>
        </p:txBody>
      </p:sp>
      <p:sp>
        <p:nvSpPr>
          <p:cNvPr id="7" name="מציין מיקום של מספר שקופית 6"/>
          <p:cNvSpPr>
            <a:spLocks noGrp="1"/>
          </p:cNvSpPr>
          <p:nvPr>
            <p:ph type="sldNum" sz="quarter" idx="12"/>
          </p:nvPr>
        </p:nvSpPr>
        <p:spPr/>
        <p:txBody>
          <a:bodyPr/>
          <a:lstStyle/>
          <a:p>
            <a:pPr>
              <a:defRPr/>
            </a:pPr>
            <a:fld id="{F23E1E66-B698-4B02-9B3C-B197869CF3CF}" type="slidenum">
              <a:rPr lang="he-IL" smtClean="0"/>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pPr>
              <a:defRPr/>
            </a:pPr>
            <a:fld id="{E81F12FA-A262-4CDA-AB10-624890A4A4A1}" type="datetimeFigureOut">
              <a:rPr lang="he-IL" smtClean="0"/>
              <a:pPr>
                <a:defRPr/>
              </a:pPr>
              <a:t>ט"ו/טבת/תשע"א</a:t>
            </a:fld>
            <a:endParaRPr lang="he-IL"/>
          </a:p>
        </p:txBody>
      </p:sp>
      <p:sp>
        <p:nvSpPr>
          <p:cNvPr id="8" name="מציין מיקום של כותרת תחתונה 7"/>
          <p:cNvSpPr>
            <a:spLocks noGrp="1"/>
          </p:cNvSpPr>
          <p:nvPr>
            <p:ph type="ftr" sz="quarter" idx="11"/>
          </p:nvPr>
        </p:nvSpPr>
        <p:spPr/>
        <p:txBody>
          <a:bodyPr/>
          <a:lstStyle/>
          <a:p>
            <a:pPr>
              <a:defRPr/>
            </a:pPr>
            <a:endParaRPr lang="he-IL"/>
          </a:p>
        </p:txBody>
      </p:sp>
      <p:sp>
        <p:nvSpPr>
          <p:cNvPr id="9" name="מציין מיקום של מספר שקופית 8"/>
          <p:cNvSpPr>
            <a:spLocks noGrp="1"/>
          </p:cNvSpPr>
          <p:nvPr>
            <p:ph type="sldNum" sz="quarter" idx="12"/>
          </p:nvPr>
        </p:nvSpPr>
        <p:spPr/>
        <p:txBody>
          <a:bodyPr/>
          <a:lstStyle/>
          <a:p>
            <a:pPr>
              <a:defRPr/>
            </a:pPr>
            <a:fld id="{53DD652B-D3F8-45B3-AE66-9A3155BE20AE}" type="slidenum">
              <a:rPr lang="he-IL" smtClean="0"/>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pPr>
              <a:defRPr/>
            </a:pPr>
            <a:fld id="{F6A3A49E-278C-4F24-AB6B-7CA803452CA6}" type="datetimeFigureOut">
              <a:rPr lang="he-IL" smtClean="0"/>
              <a:pPr>
                <a:defRPr/>
              </a:pPr>
              <a:t>ט"ו/טבת/תשע"א</a:t>
            </a:fld>
            <a:endParaRPr lang="he-IL"/>
          </a:p>
        </p:txBody>
      </p:sp>
      <p:sp>
        <p:nvSpPr>
          <p:cNvPr id="4" name="מציין מיקום של כותרת תחתונה 3"/>
          <p:cNvSpPr>
            <a:spLocks noGrp="1"/>
          </p:cNvSpPr>
          <p:nvPr>
            <p:ph type="ftr" sz="quarter" idx="11"/>
          </p:nvPr>
        </p:nvSpPr>
        <p:spPr/>
        <p:txBody>
          <a:bodyPr/>
          <a:lstStyle/>
          <a:p>
            <a:pPr>
              <a:defRPr/>
            </a:pPr>
            <a:endParaRPr lang="he-IL"/>
          </a:p>
        </p:txBody>
      </p:sp>
      <p:sp>
        <p:nvSpPr>
          <p:cNvPr id="5" name="מציין מיקום של מספר שקופית 4"/>
          <p:cNvSpPr>
            <a:spLocks noGrp="1"/>
          </p:cNvSpPr>
          <p:nvPr>
            <p:ph type="sldNum" sz="quarter" idx="12"/>
          </p:nvPr>
        </p:nvSpPr>
        <p:spPr/>
        <p:txBody>
          <a:bodyPr/>
          <a:lstStyle/>
          <a:p>
            <a:pPr>
              <a:defRPr/>
            </a:pPr>
            <a:fld id="{C22B79FA-690D-4538-A2A3-8466D8629911}" type="slidenum">
              <a:rPr lang="he-IL" smtClean="0"/>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pPr>
              <a:defRPr/>
            </a:pPr>
            <a:fld id="{47F95DB1-8A21-490F-87CA-C0C130FE59DE}" type="datetimeFigureOut">
              <a:rPr lang="he-IL" smtClean="0"/>
              <a:pPr>
                <a:defRPr/>
              </a:pPr>
              <a:t>ט"ו/טבת/תשע"א</a:t>
            </a:fld>
            <a:endParaRPr lang="he-IL"/>
          </a:p>
        </p:txBody>
      </p:sp>
      <p:sp>
        <p:nvSpPr>
          <p:cNvPr id="3" name="מציין מיקום של כותרת תחתונה 2"/>
          <p:cNvSpPr>
            <a:spLocks noGrp="1"/>
          </p:cNvSpPr>
          <p:nvPr>
            <p:ph type="ftr" sz="quarter" idx="11"/>
          </p:nvPr>
        </p:nvSpPr>
        <p:spPr/>
        <p:txBody>
          <a:bodyPr/>
          <a:lstStyle/>
          <a:p>
            <a:pPr>
              <a:defRPr/>
            </a:pPr>
            <a:endParaRPr lang="he-IL"/>
          </a:p>
        </p:txBody>
      </p:sp>
      <p:sp>
        <p:nvSpPr>
          <p:cNvPr id="4" name="מציין מיקום של מספר שקופית 3"/>
          <p:cNvSpPr>
            <a:spLocks noGrp="1"/>
          </p:cNvSpPr>
          <p:nvPr>
            <p:ph type="sldNum" sz="quarter" idx="12"/>
          </p:nvPr>
        </p:nvSpPr>
        <p:spPr/>
        <p:txBody>
          <a:bodyPr/>
          <a:lstStyle/>
          <a:p>
            <a:pPr>
              <a:defRPr/>
            </a:pPr>
            <a:fld id="{1AB03E48-BDC4-4DCE-8258-19F9959064F0}" type="slidenum">
              <a:rPr lang="he-IL" smtClean="0"/>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pPr>
              <a:defRPr/>
            </a:pPr>
            <a:fld id="{0BECB5A7-91E8-4685-9D27-2DD3BA485DD6}" type="datetimeFigureOut">
              <a:rPr lang="he-IL" smtClean="0"/>
              <a:pPr>
                <a:defRPr/>
              </a:pPr>
              <a:t>ט"ו/טבת/תשע"א</a:t>
            </a:fld>
            <a:endParaRPr lang="he-IL"/>
          </a:p>
        </p:txBody>
      </p:sp>
      <p:sp>
        <p:nvSpPr>
          <p:cNvPr id="6" name="מציין מיקום של כותרת תחתונה 5"/>
          <p:cNvSpPr>
            <a:spLocks noGrp="1"/>
          </p:cNvSpPr>
          <p:nvPr>
            <p:ph type="ftr" sz="quarter" idx="11"/>
          </p:nvPr>
        </p:nvSpPr>
        <p:spPr/>
        <p:txBody>
          <a:bodyPr/>
          <a:lstStyle/>
          <a:p>
            <a:pPr>
              <a:defRPr/>
            </a:pPr>
            <a:endParaRPr lang="he-IL"/>
          </a:p>
        </p:txBody>
      </p:sp>
      <p:sp>
        <p:nvSpPr>
          <p:cNvPr id="7" name="מציין מיקום של מספר שקופית 6"/>
          <p:cNvSpPr>
            <a:spLocks noGrp="1"/>
          </p:cNvSpPr>
          <p:nvPr>
            <p:ph type="sldNum" sz="quarter" idx="12"/>
          </p:nvPr>
        </p:nvSpPr>
        <p:spPr/>
        <p:txBody>
          <a:bodyPr/>
          <a:lstStyle/>
          <a:p>
            <a:pPr>
              <a:defRPr/>
            </a:pPr>
            <a:fld id="{1C7610AA-A187-48BD-835F-EDCEE5B972D9}" type="slidenum">
              <a:rPr lang="he-IL" smtClean="0"/>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pPr>
              <a:defRPr/>
            </a:pPr>
            <a:fld id="{15CE7225-4471-4BDE-9067-5A641CFFA1D9}" type="datetimeFigureOut">
              <a:rPr lang="he-IL" smtClean="0"/>
              <a:pPr>
                <a:defRPr/>
              </a:pPr>
              <a:t>ט"ו/טבת/תשע"א</a:t>
            </a:fld>
            <a:endParaRPr lang="he-IL"/>
          </a:p>
        </p:txBody>
      </p:sp>
      <p:sp>
        <p:nvSpPr>
          <p:cNvPr id="6" name="מציין מיקום של כותרת תחתונה 5"/>
          <p:cNvSpPr>
            <a:spLocks noGrp="1"/>
          </p:cNvSpPr>
          <p:nvPr>
            <p:ph type="ftr" sz="quarter" idx="11"/>
          </p:nvPr>
        </p:nvSpPr>
        <p:spPr/>
        <p:txBody>
          <a:bodyPr/>
          <a:lstStyle/>
          <a:p>
            <a:pPr>
              <a:defRPr/>
            </a:pPr>
            <a:endParaRPr lang="he-IL"/>
          </a:p>
        </p:txBody>
      </p:sp>
      <p:sp>
        <p:nvSpPr>
          <p:cNvPr id="7" name="מציין מיקום של מספר שקופית 6"/>
          <p:cNvSpPr>
            <a:spLocks noGrp="1"/>
          </p:cNvSpPr>
          <p:nvPr>
            <p:ph type="sldNum" sz="quarter" idx="12"/>
          </p:nvPr>
        </p:nvSpPr>
        <p:spPr/>
        <p:txBody>
          <a:bodyPr/>
          <a:lstStyle/>
          <a:p>
            <a:pPr>
              <a:defRPr/>
            </a:pPr>
            <a:fld id="{3FC9F98F-5E47-44B4-BC2D-B8D447C9F198}" type="slidenum">
              <a:rPr lang="he-IL" smtClean="0"/>
              <a:pPr>
                <a:defRPr/>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2934A6D5-1281-4D9F-8B18-CF99B99E3D1C}" type="datetimeFigureOut">
              <a:rPr lang="he-IL" smtClean="0"/>
              <a:pPr>
                <a:defRPr/>
              </a:pPr>
              <a:t>ט"ו/טבת/תשע"א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F1C9167A-2B27-4FA3-944B-C2DF8423BAE8}" type="slidenum">
              <a:rPr lang="he-IL" smtClean="0"/>
              <a:pPr>
                <a:defRPr/>
              </a:pPr>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79512" y="985084"/>
            <a:ext cx="8712968" cy="4370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he-IL" sz="3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he-IL" sz="3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המערכת</a:t>
            </a:r>
            <a:r>
              <a:rPr lang="he-IL"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 המשולבת של מערך האקולוגיה,</a:t>
            </a:r>
          </a:p>
          <a:p>
            <a:pPr marL="0" marR="0" lvl="0" indent="0" algn="ctr" defTabSz="914400" eaLnBrk="1" fontAlgn="auto" latinLnBrk="0" hangingPunct="1">
              <a:lnSpc>
                <a:spcPct val="100000"/>
              </a:lnSpc>
              <a:spcBef>
                <a:spcPts val="0"/>
              </a:spcBef>
              <a:spcAft>
                <a:spcPts val="0"/>
              </a:spcAft>
              <a:buClrTx/>
              <a:buSzTx/>
              <a:buFontTx/>
              <a:buNone/>
              <a:tabLst/>
              <a:defRPr/>
            </a:pPr>
            <a:r>
              <a:rPr lang="he-IL"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הבטיחות </a:t>
            </a:r>
            <a:r>
              <a:rPr lang="he-IL" sz="40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והאיכות והלקחים </a:t>
            </a:r>
            <a:r>
              <a:rPr lang="he-IL"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ממנה"</a:t>
            </a:r>
            <a:endPar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endParaRPr>
          </a:p>
          <a:p>
            <a:pPr marL="0" marR="0" lvl="0" indent="0" algn="ctr" defTabSz="914400" eaLnBrk="0" fontAlgn="auto" latinLnBrk="0" hangingPunct="0">
              <a:lnSpc>
                <a:spcPct val="100000"/>
              </a:lnSpc>
              <a:spcBef>
                <a:spcPts val="0"/>
              </a:spcBef>
              <a:spcAft>
                <a:spcPts val="0"/>
              </a:spcAft>
              <a:buClrTx/>
              <a:buSzTx/>
              <a:buFontTx/>
              <a:buNone/>
              <a:tabLst/>
              <a:defRPr/>
            </a:pPr>
            <a:endParaRPr lang="he-IL"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endParaRPr>
          </a:p>
          <a:p>
            <a:pPr marL="0" marR="0" lvl="0" indent="0" algn="ctr" defTabSz="914400" eaLnBrk="0" fontAlgn="auto" latinLnBrk="0" hangingPunct="0">
              <a:lnSpc>
                <a:spcPct val="100000"/>
              </a:lnSpc>
              <a:spcBef>
                <a:spcPts val="0"/>
              </a:spcBef>
              <a:spcAft>
                <a:spcPts val="0"/>
              </a:spcAft>
              <a:buClrTx/>
              <a:buSzTx/>
              <a:buFontTx/>
              <a:buNone/>
              <a:tabLst/>
              <a:defRPr/>
            </a:pPr>
            <a:endParaRPr lang="he-IL"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endParaRPr>
          </a:p>
          <a:p>
            <a:pPr marL="0" marR="0" lvl="0" indent="0" algn="ctr" defTabSz="914400" eaLnBrk="0" fontAlgn="auto" latinLnBrk="0" hangingPunct="0">
              <a:lnSpc>
                <a:spcPct val="100000"/>
              </a:lnSpc>
              <a:spcBef>
                <a:spcPts val="0"/>
              </a:spcBef>
              <a:spcAft>
                <a:spcPts val="0"/>
              </a:spcAft>
              <a:buClrTx/>
              <a:buSzTx/>
              <a:buFontTx/>
              <a:buNone/>
              <a:tabLst/>
              <a:defRPr/>
            </a:pPr>
            <a:r>
              <a:rPr lang="he-IL"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האוניברסיטה הפתוחה </a:t>
            </a:r>
            <a:endPar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endParaRPr>
          </a:p>
          <a:p>
            <a:pPr marL="0" marR="0" lvl="0" indent="0" algn="ctr" defTabSz="914400" eaLnBrk="0" fontAlgn="auto" latinLnBrk="0" hangingPunct="0">
              <a:lnSpc>
                <a:spcPct val="100000"/>
              </a:lnSpc>
              <a:spcBef>
                <a:spcPts val="0"/>
              </a:spcBef>
              <a:spcAft>
                <a:spcPts val="0"/>
              </a:spcAft>
              <a:buClrTx/>
              <a:buSzTx/>
              <a:buFontTx/>
              <a:buNone/>
              <a:tabLst/>
              <a:defRPr/>
            </a:pPr>
            <a:r>
              <a:rPr lang="he-IL"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21/12/10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4938" y="1689100"/>
            <a:ext cx="8291051" cy="4093428"/>
          </a:xfrm>
          <a:prstGeom prst="rect">
            <a:avLst/>
          </a:prstGeom>
          <a:noFill/>
        </p:spPr>
        <p:txBody>
          <a:bodyPr wrap="none">
            <a:spAutoFit/>
          </a:bodyPr>
          <a:lstStyle/>
          <a:p>
            <a:r>
              <a:rPr lang="he-IL" sz="4000" dirty="0" smtClean="0"/>
              <a:t>השילוב של האיכות הבטיחות ואיכות </a:t>
            </a:r>
          </a:p>
          <a:p>
            <a:r>
              <a:rPr lang="he-IL" sz="4000" dirty="0" smtClean="0"/>
              <a:t>הסביבה </a:t>
            </a:r>
            <a:r>
              <a:rPr lang="en-US" sz="4000" dirty="0" smtClean="0"/>
              <a:t>QSHE</a:t>
            </a:r>
            <a:r>
              <a:rPr lang="he-IL" sz="4000" dirty="0" smtClean="0"/>
              <a:t> תחת מערכת ניהולית </a:t>
            </a:r>
          </a:p>
          <a:p>
            <a:r>
              <a:rPr lang="he-IL" sz="4000" dirty="0" smtClean="0"/>
              <a:t>אחת יוצרת את הסינרגיה התפעולית של </a:t>
            </a:r>
          </a:p>
          <a:p>
            <a:r>
              <a:rPr lang="he-IL" sz="4000" dirty="0" smtClean="0"/>
              <a:t>נושאים אלו והיא מביאה להקטנת מספר </a:t>
            </a:r>
          </a:p>
          <a:p>
            <a:r>
              <a:rPr lang="he-IL" sz="4000" dirty="0" smtClean="0"/>
              <a:t>התאונות ומזעור נזקים לגוף ולסביבה </a:t>
            </a:r>
            <a:endParaRPr lang="en-US" sz="4000" dirty="0" smtClean="0"/>
          </a:p>
          <a:p>
            <a:pPr>
              <a:lnSpc>
                <a:spcPct val="150000"/>
              </a:lnSpc>
            </a:pPr>
            <a:endParaRPr lang="he-IL" sz="4000" dirty="0">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3203848" y="188640"/>
            <a:ext cx="3982180" cy="830997"/>
          </a:xfrm>
          <a:prstGeom prst="rect">
            <a:avLst/>
          </a:prstGeom>
          <a:noFill/>
        </p:spPr>
        <p:txBody>
          <a:bodyPr>
            <a:spAutoFit/>
          </a:bodyPr>
          <a:lstStyle/>
          <a:p>
            <a:pPr algn="l" fontAlgn="auto">
              <a:spcBef>
                <a:spcPts val="0"/>
              </a:spcBef>
              <a:spcAft>
                <a:spcPts val="0"/>
              </a:spcAft>
              <a:defRPr/>
            </a:pPr>
            <a:r>
              <a:rPr lang="he-IL" sz="48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על מה נדבר?</a:t>
            </a:r>
          </a:p>
        </p:txBody>
      </p:sp>
      <p:sp>
        <p:nvSpPr>
          <p:cNvPr id="8" name="TextBox 7"/>
          <p:cNvSpPr txBox="1"/>
          <p:nvPr/>
        </p:nvSpPr>
        <p:spPr>
          <a:xfrm>
            <a:off x="1273175" y="1689100"/>
            <a:ext cx="6992938" cy="3749675"/>
          </a:xfrm>
          <a:prstGeom prst="rect">
            <a:avLst/>
          </a:prstGeom>
          <a:noFill/>
        </p:spPr>
        <p:txBody>
          <a:bodyPr wrap="none">
            <a:spAutoFit/>
          </a:bodyPr>
          <a:lstStyle/>
          <a:p>
            <a:pPr>
              <a:lnSpc>
                <a:spcPct val="150000"/>
              </a:lnSpc>
              <a:buFont typeface="Wingdings" pitchFamily="2" charset="2"/>
              <a:buChar char="q"/>
            </a:pPr>
            <a:r>
              <a:rPr lang="he-IL" sz="4000" dirty="0">
                <a:latin typeface="Calibri" pitchFamily="34" charset="0"/>
                <a:cs typeface="Times New Roman" pitchFamily="18" charset="0"/>
              </a:rPr>
              <a:t>מרכיבי המערכת המשולבת-אקולוגיה,</a:t>
            </a:r>
          </a:p>
          <a:p>
            <a:pPr>
              <a:lnSpc>
                <a:spcPct val="150000"/>
              </a:lnSpc>
              <a:buFont typeface="Wingdings" pitchFamily="2" charset="2"/>
              <a:buNone/>
            </a:pPr>
            <a:r>
              <a:rPr lang="he-IL" sz="4000" dirty="0">
                <a:latin typeface="Calibri" pitchFamily="34" charset="0"/>
                <a:cs typeface="Times New Roman" pitchFamily="18" charset="0"/>
              </a:rPr>
              <a:t>   בטיחות,איכות.</a:t>
            </a:r>
          </a:p>
          <a:p>
            <a:pPr>
              <a:lnSpc>
                <a:spcPct val="150000"/>
              </a:lnSpc>
              <a:buFont typeface="Wingdings" pitchFamily="2" charset="2"/>
              <a:buChar char="q"/>
            </a:pPr>
            <a:r>
              <a:rPr lang="he-IL" sz="4000" dirty="0">
                <a:latin typeface="Calibri" pitchFamily="34" charset="0"/>
                <a:cs typeface="Times New Roman" pitchFamily="18" charset="0"/>
              </a:rPr>
              <a:t>יתרונות המערכת המשולבת.</a:t>
            </a:r>
          </a:p>
          <a:p>
            <a:pPr>
              <a:lnSpc>
                <a:spcPct val="150000"/>
              </a:lnSpc>
              <a:buFont typeface="Wingdings" pitchFamily="2" charset="2"/>
              <a:buChar char="q"/>
            </a:pPr>
            <a:r>
              <a:rPr lang="he-IL" sz="4000" dirty="0">
                <a:latin typeface="Calibri" pitchFamily="34" charset="0"/>
                <a:cs typeface="Times New Roman" pitchFamily="18" charset="0"/>
              </a:rPr>
              <a:t>האם שילוב </a:t>
            </a:r>
            <a:r>
              <a:rPr lang="he-IL" sz="4000" dirty="0" smtClean="0">
                <a:latin typeface="Calibri" pitchFamily="34" charset="0"/>
                <a:cs typeface="Times New Roman" pitchFamily="18" charset="0"/>
              </a:rPr>
              <a:t>אפשרי?נחוץ?</a:t>
            </a:r>
            <a:endParaRPr lang="he-IL" sz="4000" dirty="0">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אליפסה 10"/>
          <p:cNvSpPr/>
          <p:nvPr/>
        </p:nvSpPr>
        <p:spPr>
          <a:xfrm>
            <a:off x="2843213" y="2924175"/>
            <a:ext cx="2520950" cy="2592388"/>
          </a:xfrm>
          <a:prstGeom prst="ellipse">
            <a:avLst/>
          </a:prstGeom>
          <a:ln>
            <a:no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endParaRPr lang="he-IL"/>
          </a:p>
        </p:txBody>
      </p:sp>
      <p:sp>
        <p:nvSpPr>
          <p:cNvPr id="15" name="אליפסה 14"/>
          <p:cNvSpPr/>
          <p:nvPr/>
        </p:nvSpPr>
        <p:spPr>
          <a:xfrm>
            <a:off x="4859338" y="2924175"/>
            <a:ext cx="2520950" cy="2592388"/>
          </a:xfrm>
          <a:prstGeom prst="ellipse">
            <a:avLst/>
          </a:prstGeom>
          <a:ln>
            <a:no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endParaRPr lang="he-IL"/>
          </a:p>
        </p:txBody>
      </p:sp>
      <p:sp>
        <p:nvSpPr>
          <p:cNvPr id="14" name="אליפסה 13"/>
          <p:cNvSpPr/>
          <p:nvPr/>
        </p:nvSpPr>
        <p:spPr>
          <a:xfrm>
            <a:off x="3787775" y="1484313"/>
            <a:ext cx="2520950" cy="2592387"/>
          </a:xfrm>
          <a:prstGeom prst="ellipse">
            <a:avLst/>
          </a:prstGeom>
          <a:ln>
            <a:no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endParaRPr lang="he-IL"/>
          </a:p>
        </p:txBody>
      </p:sp>
      <p:sp>
        <p:nvSpPr>
          <p:cNvPr id="4" name="מלבן 3"/>
          <p:cNvSpPr/>
          <p:nvPr/>
        </p:nvSpPr>
        <p:spPr>
          <a:xfrm>
            <a:off x="2123728" y="188640"/>
            <a:ext cx="4846276" cy="1569660"/>
          </a:xfrm>
          <a:prstGeom prst="rect">
            <a:avLst/>
          </a:prstGeom>
          <a:noFill/>
        </p:spPr>
        <p:txBody>
          <a:bodyPr>
            <a:spAutoFit/>
          </a:bodyPr>
          <a:lstStyle/>
          <a:p>
            <a:pPr fontAlgn="auto">
              <a:spcBef>
                <a:spcPts val="0"/>
              </a:spcBef>
              <a:spcAft>
                <a:spcPts val="0"/>
              </a:spcAft>
              <a:defRPr/>
            </a:pPr>
            <a:r>
              <a:rPr lang="he-IL" sz="48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המערכת </a:t>
            </a:r>
            <a:r>
              <a:rPr lang="he-IL" sz="4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המשולבת       </a:t>
            </a:r>
          </a:p>
          <a:p>
            <a:pPr fontAlgn="auto">
              <a:spcBef>
                <a:spcPts val="0"/>
              </a:spcBef>
              <a:spcAft>
                <a:spcPts val="0"/>
              </a:spcAft>
              <a:defRPr/>
            </a:pPr>
            <a:r>
              <a:rPr lang="he-IL" sz="4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rPr>
              <a:t>בתקני הניהול</a:t>
            </a:r>
            <a:endParaRPr lang="he-IL" sz="48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j-cs"/>
            </a:endParaRPr>
          </a:p>
        </p:txBody>
      </p:sp>
      <p:sp>
        <p:nvSpPr>
          <p:cNvPr id="5" name="TextBox 4"/>
          <p:cNvSpPr txBox="1"/>
          <p:nvPr/>
        </p:nvSpPr>
        <p:spPr>
          <a:xfrm>
            <a:off x="4310063" y="1916113"/>
            <a:ext cx="1309687" cy="647700"/>
          </a:xfrm>
          <a:prstGeom prst="rect">
            <a:avLst/>
          </a:prstGeom>
          <a:noFill/>
        </p:spPr>
        <p:txBody>
          <a:bodyPr wrap="none" rtlCol="1">
            <a:spAutoFit/>
          </a:bodyPr>
          <a:lstStyle/>
          <a:p>
            <a:pPr fontAlgn="auto">
              <a:spcBef>
                <a:spcPts val="0"/>
              </a:spcBef>
              <a:spcAft>
                <a:spcPts val="0"/>
              </a:spcAft>
              <a:defRPr/>
            </a:pPr>
            <a:r>
              <a:rPr lang="he-IL" b="1" dirty="0">
                <a:latin typeface="+mn-lt"/>
                <a:cs typeface="+mj-cs"/>
              </a:rPr>
              <a:t>ת"י 18001</a:t>
            </a:r>
          </a:p>
          <a:p>
            <a:pPr fontAlgn="auto">
              <a:spcBef>
                <a:spcPts val="0"/>
              </a:spcBef>
              <a:spcAft>
                <a:spcPts val="0"/>
              </a:spcAft>
              <a:defRPr/>
            </a:pPr>
            <a:r>
              <a:rPr lang="he-IL" b="1" dirty="0">
                <a:latin typeface="+mn-lt"/>
                <a:cs typeface="+mj-cs"/>
              </a:rPr>
              <a:t>בטיחות וגהות</a:t>
            </a:r>
          </a:p>
        </p:txBody>
      </p:sp>
      <p:sp>
        <p:nvSpPr>
          <p:cNvPr id="6" name="TextBox 5"/>
          <p:cNvSpPr txBox="1"/>
          <p:nvPr/>
        </p:nvSpPr>
        <p:spPr>
          <a:xfrm>
            <a:off x="5311775" y="4365625"/>
            <a:ext cx="1347788" cy="641350"/>
          </a:xfrm>
          <a:prstGeom prst="rect">
            <a:avLst/>
          </a:prstGeom>
          <a:noFill/>
        </p:spPr>
        <p:txBody>
          <a:bodyPr wrap="none">
            <a:spAutoFit/>
          </a:bodyPr>
          <a:lstStyle/>
          <a:p>
            <a:r>
              <a:rPr lang="en-US" b="1">
                <a:latin typeface="Calibri" pitchFamily="34" charset="0"/>
              </a:rPr>
              <a:t>ISO 14001</a:t>
            </a:r>
            <a:endParaRPr lang="he-IL" b="1">
              <a:latin typeface="Calibri" pitchFamily="34" charset="0"/>
              <a:cs typeface="Times New Roman" pitchFamily="18" charset="0"/>
            </a:endParaRPr>
          </a:p>
          <a:p>
            <a:r>
              <a:rPr lang="he-IL" b="1">
                <a:latin typeface="Calibri" pitchFamily="34" charset="0"/>
                <a:cs typeface="Times New Roman" pitchFamily="18" charset="0"/>
              </a:rPr>
              <a:t>איכות הסביבה</a:t>
            </a:r>
          </a:p>
        </p:txBody>
      </p:sp>
      <p:sp>
        <p:nvSpPr>
          <p:cNvPr id="7" name="TextBox 6"/>
          <p:cNvSpPr txBox="1"/>
          <p:nvPr/>
        </p:nvSpPr>
        <p:spPr>
          <a:xfrm>
            <a:off x="3235325" y="4437063"/>
            <a:ext cx="1552575" cy="646112"/>
          </a:xfrm>
          <a:prstGeom prst="rect">
            <a:avLst/>
          </a:prstGeom>
          <a:noFill/>
        </p:spPr>
        <p:txBody>
          <a:bodyPr rtlCol="1">
            <a:spAutoFit/>
          </a:bodyPr>
          <a:lstStyle/>
          <a:p>
            <a:pPr fontAlgn="auto">
              <a:spcBef>
                <a:spcPts val="0"/>
              </a:spcBef>
              <a:spcAft>
                <a:spcPts val="0"/>
              </a:spcAft>
              <a:defRPr/>
            </a:pPr>
            <a:r>
              <a:rPr lang="en-US" b="1" dirty="0">
                <a:latin typeface="+mn-lt"/>
                <a:cs typeface="+mj-cs"/>
              </a:rPr>
              <a:t>ISO 9001:2000</a:t>
            </a:r>
            <a:endParaRPr lang="he-IL" b="1" dirty="0">
              <a:latin typeface="+mn-lt"/>
              <a:cs typeface="+mj-cs"/>
            </a:endParaRPr>
          </a:p>
          <a:p>
            <a:pPr fontAlgn="auto">
              <a:spcBef>
                <a:spcPts val="0"/>
              </a:spcBef>
              <a:spcAft>
                <a:spcPts val="0"/>
              </a:spcAft>
              <a:defRPr/>
            </a:pPr>
            <a:r>
              <a:rPr lang="he-IL" b="1" dirty="0">
                <a:latin typeface="+mn-lt"/>
                <a:cs typeface="+mj-cs"/>
              </a:rPr>
              <a:t>      איכות</a:t>
            </a:r>
          </a:p>
        </p:txBody>
      </p:sp>
      <p:sp>
        <p:nvSpPr>
          <p:cNvPr id="8" name="TextBox 7"/>
          <p:cNvSpPr txBox="1"/>
          <p:nvPr/>
        </p:nvSpPr>
        <p:spPr>
          <a:xfrm>
            <a:off x="5236582" y="3284538"/>
            <a:ext cx="184731" cy="369332"/>
          </a:xfrm>
          <a:prstGeom prst="rect">
            <a:avLst/>
          </a:prstGeom>
          <a:noFill/>
        </p:spPr>
        <p:txBody>
          <a:bodyPr wrap="none" rtlCol="1">
            <a:spAutoFit/>
          </a:bodyPr>
          <a:lstStyle/>
          <a:p>
            <a:pPr fontAlgn="auto">
              <a:spcBef>
                <a:spcPts val="0"/>
              </a:spcBef>
              <a:spcAft>
                <a:spcPts val="0"/>
              </a:spcAft>
              <a:defRPr/>
            </a:pPr>
            <a:endParaRPr lang="he-IL" b="1" dirty="0">
              <a:latin typeface="+mn-lt"/>
              <a:cs typeface="+mj-cs"/>
            </a:endParaRPr>
          </a:p>
        </p:txBody>
      </p:sp>
      <p:sp>
        <p:nvSpPr>
          <p:cNvPr id="9" name="TextBox 8"/>
          <p:cNvSpPr txBox="1"/>
          <p:nvPr/>
        </p:nvSpPr>
        <p:spPr>
          <a:xfrm>
            <a:off x="2268538" y="6021388"/>
            <a:ext cx="5281612" cy="646112"/>
          </a:xfrm>
          <a:prstGeom prst="rect">
            <a:avLst/>
          </a:prstGeom>
          <a:noFill/>
        </p:spPr>
        <p:txBody>
          <a:bodyPr wrap="none" rtlCol="1">
            <a:spAutoFit/>
          </a:bodyPr>
          <a:lstStyle/>
          <a:p>
            <a:pPr fontAlgn="auto">
              <a:spcBef>
                <a:spcPts val="0"/>
              </a:spcBef>
              <a:spcAft>
                <a:spcPts val="0"/>
              </a:spcAft>
              <a:defRPr/>
            </a:pPr>
            <a:r>
              <a:rPr lang="he-IL" sz="3600" b="1" dirty="0">
                <a:latin typeface="+mn-lt"/>
                <a:cs typeface="+mj-cs"/>
              </a:rPr>
              <a:t>יצירת תשתית ניהולית משולבת</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a:xfrm>
            <a:off x="457200" y="430639"/>
            <a:ext cx="8229600" cy="830997"/>
          </a:xfrm>
        </p:spPr>
        <p:txBody>
          <a:bodyPr rtlCol="1">
            <a:spAutoFit/>
          </a:bodyPr>
          <a:lstStyle/>
          <a:p>
            <a:pPr fontAlgn="auto">
              <a:spcAft>
                <a:spcPts val="0"/>
              </a:spcAft>
              <a:defRPr/>
            </a:pPr>
            <a:r>
              <a:rPr lang="he-IL" sz="4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יתרונות המערכת המשולבת</a:t>
            </a:r>
            <a:endParaRPr lang="he-IL" sz="48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graphicFrame>
        <p:nvGraphicFramePr>
          <p:cNvPr id="15388" name="Group 28"/>
          <p:cNvGraphicFramePr>
            <a:graphicFrameLocks noGrp="1"/>
          </p:cNvGraphicFramePr>
          <p:nvPr>
            <p:ph idx="1"/>
          </p:nvPr>
        </p:nvGraphicFramePr>
        <p:xfrm>
          <a:off x="457200" y="1600200"/>
          <a:ext cx="8229600" cy="2905128"/>
        </p:xfrm>
        <a:graphic>
          <a:graphicData uri="http://schemas.openxmlformats.org/drawingml/2006/table">
            <a:tbl>
              <a:tblPr rtl="1"/>
              <a:tblGrid>
                <a:gridCol w="617537"/>
                <a:gridCol w="7612063"/>
              </a:tblGrid>
              <a:tr h="48418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dirty="0" smtClean="0">
                          <a:ln>
                            <a:noFill/>
                          </a:ln>
                          <a:solidFill>
                            <a:srgbClr val="000000"/>
                          </a:solidFill>
                          <a:effectLst/>
                          <a:latin typeface="Calibri" pitchFamily="34" charset="0"/>
                          <a:cs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dirty="0" smtClean="0">
                          <a:ln>
                            <a:noFill/>
                          </a:ln>
                          <a:solidFill>
                            <a:srgbClr val="000000"/>
                          </a:solidFill>
                          <a:effectLst/>
                          <a:latin typeface="Calibri" pitchFamily="34" charset="0"/>
                          <a:cs typeface="Times New Roman" pitchFamily="18" charset="0"/>
                        </a:rPr>
                        <a:t>ניהול לקחים משולב,תחקיר משולב</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8418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יעילות ניהולית (הפחתה במשאבי הניהול)</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8418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הפצת הידע בארגון</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8418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dirty="0" smtClean="0">
                          <a:ln>
                            <a:noFill/>
                          </a:ln>
                          <a:solidFill>
                            <a:srgbClr val="000000"/>
                          </a:solidFill>
                          <a:effectLst/>
                          <a:latin typeface="Calibri" pitchFamily="34" charset="0"/>
                          <a:cs typeface="Times New Roman" pitchFamily="18" charset="0"/>
                        </a:rPr>
                        <a:t>הגברת חשיבות המערכת המשולבת בארגון על ידי יצירת מסה קריטית</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8418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שאיפה למכנה המשותף הגבוה ביותר</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8418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0" i="0" u="none" strike="noStrike" cap="none" normalizeH="0" baseline="0" smtClean="0">
                          <a:ln>
                            <a:noFill/>
                          </a:ln>
                          <a:solidFill>
                            <a:srgbClr val="000000"/>
                          </a:solidFill>
                          <a:effectLst/>
                          <a:latin typeface="Calibri" pitchFamily="34" charset="0"/>
                          <a:cs typeface="Times New Roman" pitchFamily="18" charset="0"/>
                        </a:rPr>
                        <a:t>שילוב ותמיכה במערכות ניהול אחרות בארגון</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 name="חץ למטה 5"/>
          <p:cNvSpPr/>
          <p:nvPr/>
        </p:nvSpPr>
        <p:spPr>
          <a:xfrm>
            <a:off x="4284663" y="4724400"/>
            <a:ext cx="935037" cy="1008063"/>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8" name="TextBox 7"/>
          <p:cNvSpPr txBox="1"/>
          <p:nvPr/>
        </p:nvSpPr>
        <p:spPr>
          <a:xfrm>
            <a:off x="1908175" y="5868988"/>
            <a:ext cx="5765800" cy="584200"/>
          </a:xfrm>
          <a:prstGeom prst="rect">
            <a:avLst/>
          </a:prstGeom>
          <a:noFill/>
          <a:ln w="38100">
            <a:solidFill>
              <a:schemeClr val="accent1">
                <a:shade val="95000"/>
                <a:satMod val="105000"/>
              </a:schemeClr>
            </a:solidFill>
          </a:ln>
        </p:spPr>
        <p:txBody>
          <a:bodyPr wrap="none" rtlCol="1">
            <a:spAutoFit/>
          </a:bodyPr>
          <a:lstStyle/>
          <a:p>
            <a:pPr fontAlgn="auto">
              <a:spcBef>
                <a:spcPts val="0"/>
              </a:spcBef>
              <a:spcAft>
                <a:spcPts val="0"/>
              </a:spcAft>
              <a:defRPr/>
            </a:pPr>
            <a:r>
              <a:rPr lang="he-IL" sz="3200" b="1" dirty="0">
                <a:latin typeface="+mn-lt"/>
                <a:cs typeface="+mj-cs"/>
              </a:rPr>
              <a:t>חיסכון בעלויות ושיפור ביצועי הארגון</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16632"/>
            <a:ext cx="8229600" cy="1143000"/>
          </a:xfrm>
        </p:spPr>
        <p:txBody>
          <a:bodyPr rtlCol="1">
            <a:normAutofit/>
          </a:bodyPr>
          <a:lstStyle/>
          <a:p>
            <a:pPr fontAlgn="auto">
              <a:spcAft>
                <a:spcPts val="0"/>
              </a:spcAft>
              <a:defRPr/>
            </a:pPr>
            <a:r>
              <a:rPr lang="he-IL"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מכנה משותף : מודל ה-</a:t>
            </a:r>
            <a:r>
              <a:rPr lang="en-US"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PDCA</a:t>
            </a:r>
            <a:r>
              <a:rPr lang="he-IL"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של </a:t>
            </a:r>
            <a:r>
              <a:rPr lang="he-IL" b="1" u="sng"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דמינג</a:t>
            </a:r>
            <a:endParaRPr lang="he-IL" dirty="0"/>
          </a:p>
        </p:txBody>
      </p:sp>
      <p:sp>
        <p:nvSpPr>
          <p:cNvPr id="4" name="אליפסה 3"/>
          <p:cNvSpPr/>
          <p:nvPr/>
        </p:nvSpPr>
        <p:spPr>
          <a:xfrm>
            <a:off x="2555875" y="1700213"/>
            <a:ext cx="3960813" cy="3600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cxnSp>
        <p:nvCxnSpPr>
          <p:cNvPr id="6" name="מחבר ישר 5"/>
          <p:cNvCxnSpPr>
            <a:stCxn id="4" idx="0"/>
            <a:endCxn id="4" idx="4"/>
          </p:cNvCxnSpPr>
          <p:nvPr/>
        </p:nvCxnSpPr>
        <p:spPr>
          <a:xfrm rot="16200000" flipH="1">
            <a:off x="2735263" y="3500438"/>
            <a:ext cx="36004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מחבר ישר 7"/>
          <p:cNvCxnSpPr>
            <a:stCxn id="4" idx="2"/>
            <a:endCxn id="4" idx="6"/>
          </p:cNvCxnSpPr>
          <p:nvPr/>
        </p:nvCxnSpPr>
        <p:spPr>
          <a:xfrm rot="10800000" flipH="1">
            <a:off x="2555875" y="3500438"/>
            <a:ext cx="3960813"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17413" name="קבוצה 20"/>
          <p:cNvGrpSpPr>
            <a:grpSpLocks/>
          </p:cNvGrpSpPr>
          <p:nvPr/>
        </p:nvGrpSpPr>
        <p:grpSpPr bwMode="auto">
          <a:xfrm>
            <a:off x="3228975" y="2060575"/>
            <a:ext cx="2855913" cy="2598738"/>
            <a:chOff x="3203848" y="2237963"/>
            <a:chExt cx="2855297" cy="2598098"/>
          </a:xfrm>
        </p:grpSpPr>
        <p:sp>
          <p:nvSpPr>
            <p:cNvPr id="9" name="TextBox 8"/>
            <p:cNvSpPr txBox="1"/>
            <p:nvPr/>
          </p:nvSpPr>
          <p:spPr>
            <a:xfrm>
              <a:off x="4698950" y="2237963"/>
              <a:ext cx="1096726" cy="825297"/>
            </a:xfrm>
            <a:prstGeom prst="rect">
              <a:avLst/>
            </a:prstGeom>
            <a:noFill/>
          </p:spPr>
          <p:txBody>
            <a:bodyPr wrap="none">
              <a:spAutoFit/>
            </a:bodyPr>
            <a:lstStyle/>
            <a:p>
              <a:r>
                <a:rPr lang="he-IL" sz="1600" b="1">
                  <a:latin typeface="Calibri" pitchFamily="34" charset="0"/>
                  <a:cs typeface="Times New Roman" pitchFamily="18" charset="0"/>
                </a:rPr>
                <a:t>תכנן</a:t>
              </a:r>
            </a:p>
            <a:p>
              <a:r>
                <a:rPr lang="he-IL" sz="1600" b="1">
                  <a:latin typeface="Calibri" pitchFamily="34" charset="0"/>
                  <a:cs typeface="Times New Roman" pitchFamily="18" charset="0"/>
                </a:rPr>
                <a:t>מה לעשות?</a:t>
              </a:r>
            </a:p>
            <a:p>
              <a:r>
                <a:rPr lang="he-IL" sz="1600" b="1">
                  <a:latin typeface="Calibri" pitchFamily="34" charset="0"/>
                  <a:cs typeface="Times New Roman" pitchFamily="18" charset="0"/>
                </a:rPr>
                <a:t>איך לעשות?</a:t>
              </a:r>
            </a:p>
          </p:txBody>
        </p:sp>
        <p:sp>
          <p:nvSpPr>
            <p:cNvPr id="10" name="TextBox 9"/>
            <p:cNvSpPr txBox="1"/>
            <p:nvPr/>
          </p:nvSpPr>
          <p:spPr>
            <a:xfrm>
              <a:off x="4500556" y="3069608"/>
              <a:ext cx="457101" cy="707851"/>
            </a:xfrm>
            <a:prstGeom prst="rect">
              <a:avLst/>
            </a:prstGeom>
            <a:noFill/>
          </p:spPr>
          <p:txBody>
            <a:bodyPr wrap="none" rtlCol="1">
              <a:spAutoFit/>
            </a:bodyPr>
            <a:lstStyle/>
            <a:p>
              <a:pPr fontAlgn="auto">
                <a:spcBef>
                  <a:spcPts val="0"/>
                </a:spcBef>
                <a:spcAft>
                  <a:spcPts val="0"/>
                </a:spcAft>
                <a:defRPr/>
              </a:pPr>
              <a:r>
                <a:rPr lang="en-US" sz="4000" b="1" dirty="0">
                  <a:latin typeface="+mn-lt"/>
                  <a:cs typeface="+mj-cs"/>
                </a:rPr>
                <a:t>P</a:t>
              </a:r>
              <a:endParaRPr lang="he-IL" sz="4000" b="1" dirty="0">
                <a:latin typeface="+mn-lt"/>
                <a:cs typeface="+mj-cs"/>
              </a:endParaRPr>
            </a:p>
          </p:txBody>
        </p:sp>
        <p:sp>
          <p:nvSpPr>
            <p:cNvPr id="11" name="TextBox 10"/>
            <p:cNvSpPr txBox="1"/>
            <p:nvPr/>
          </p:nvSpPr>
          <p:spPr>
            <a:xfrm>
              <a:off x="4029170" y="3069608"/>
              <a:ext cx="495193" cy="707851"/>
            </a:xfrm>
            <a:prstGeom prst="rect">
              <a:avLst/>
            </a:prstGeom>
            <a:noFill/>
          </p:spPr>
          <p:txBody>
            <a:bodyPr wrap="none" rtlCol="1">
              <a:spAutoFit/>
            </a:bodyPr>
            <a:lstStyle/>
            <a:p>
              <a:pPr fontAlgn="auto">
                <a:spcBef>
                  <a:spcPts val="0"/>
                </a:spcBef>
                <a:spcAft>
                  <a:spcPts val="0"/>
                </a:spcAft>
                <a:defRPr/>
              </a:pPr>
              <a:r>
                <a:rPr lang="en-US" sz="4000" b="1" dirty="0">
                  <a:latin typeface="+mn-lt"/>
                  <a:cs typeface="+mj-cs"/>
                </a:rPr>
                <a:t>A</a:t>
              </a:r>
              <a:endParaRPr lang="he-IL" sz="4000" b="1" dirty="0">
                <a:latin typeface="+mn-lt"/>
                <a:cs typeface="+mj-cs"/>
              </a:endParaRPr>
            </a:p>
          </p:txBody>
        </p:sp>
        <p:sp>
          <p:nvSpPr>
            <p:cNvPr id="12" name="TextBox 11"/>
            <p:cNvSpPr txBox="1"/>
            <p:nvPr/>
          </p:nvSpPr>
          <p:spPr>
            <a:xfrm>
              <a:off x="4043455" y="3645729"/>
              <a:ext cx="457101" cy="707851"/>
            </a:xfrm>
            <a:prstGeom prst="rect">
              <a:avLst/>
            </a:prstGeom>
            <a:noFill/>
          </p:spPr>
          <p:txBody>
            <a:bodyPr wrap="none" rtlCol="1">
              <a:spAutoFit/>
            </a:bodyPr>
            <a:lstStyle/>
            <a:p>
              <a:pPr fontAlgn="auto">
                <a:spcBef>
                  <a:spcPts val="0"/>
                </a:spcBef>
                <a:spcAft>
                  <a:spcPts val="0"/>
                </a:spcAft>
                <a:defRPr/>
              </a:pPr>
              <a:r>
                <a:rPr lang="en-US" sz="4000" b="1" dirty="0">
                  <a:latin typeface="+mn-lt"/>
                  <a:cs typeface="+mj-cs"/>
                </a:rPr>
                <a:t>C</a:t>
              </a:r>
              <a:endParaRPr lang="he-IL" sz="4000" b="1" dirty="0">
                <a:latin typeface="+mn-lt"/>
                <a:cs typeface="+mj-cs"/>
              </a:endParaRPr>
            </a:p>
          </p:txBody>
        </p:sp>
        <p:sp>
          <p:nvSpPr>
            <p:cNvPr id="13" name="TextBox 12"/>
            <p:cNvSpPr txBox="1"/>
            <p:nvPr/>
          </p:nvSpPr>
          <p:spPr>
            <a:xfrm>
              <a:off x="4448180" y="3656838"/>
              <a:ext cx="509478" cy="707851"/>
            </a:xfrm>
            <a:prstGeom prst="rect">
              <a:avLst/>
            </a:prstGeom>
            <a:noFill/>
          </p:spPr>
          <p:txBody>
            <a:bodyPr wrap="none" rtlCol="1">
              <a:spAutoFit/>
            </a:bodyPr>
            <a:lstStyle/>
            <a:p>
              <a:pPr fontAlgn="auto">
                <a:spcBef>
                  <a:spcPts val="0"/>
                </a:spcBef>
                <a:spcAft>
                  <a:spcPts val="0"/>
                </a:spcAft>
                <a:defRPr/>
              </a:pPr>
              <a:r>
                <a:rPr lang="en-US" sz="4000" b="1" dirty="0">
                  <a:latin typeface="+mn-lt"/>
                  <a:cs typeface="+mj-cs"/>
                </a:rPr>
                <a:t>D</a:t>
              </a:r>
              <a:endParaRPr lang="he-IL" sz="4000" b="1" dirty="0">
                <a:latin typeface="+mn-lt"/>
                <a:cs typeface="+mj-cs"/>
              </a:endParaRPr>
            </a:p>
          </p:txBody>
        </p:sp>
        <p:sp>
          <p:nvSpPr>
            <p:cNvPr id="14" name="TextBox 13"/>
            <p:cNvSpPr txBox="1"/>
            <p:nvPr/>
          </p:nvSpPr>
          <p:spPr>
            <a:xfrm>
              <a:off x="3360977" y="2339538"/>
              <a:ext cx="1114185" cy="585644"/>
            </a:xfrm>
            <a:prstGeom prst="rect">
              <a:avLst/>
            </a:prstGeom>
            <a:noFill/>
          </p:spPr>
          <p:txBody>
            <a:bodyPr wrap="none" rtlCol="1">
              <a:spAutoFit/>
            </a:bodyPr>
            <a:lstStyle/>
            <a:p>
              <a:pPr fontAlgn="auto">
                <a:spcBef>
                  <a:spcPts val="0"/>
                </a:spcBef>
                <a:spcAft>
                  <a:spcPts val="0"/>
                </a:spcAft>
                <a:defRPr/>
              </a:pPr>
              <a:r>
                <a:rPr lang="he-IL" sz="1600" b="1" dirty="0">
                  <a:latin typeface="+mn-lt"/>
                  <a:cs typeface="+mj-cs"/>
                </a:rPr>
                <a:t>פעל</a:t>
              </a:r>
            </a:p>
            <a:p>
              <a:pPr fontAlgn="auto">
                <a:spcBef>
                  <a:spcPts val="0"/>
                </a:spcBef>
                <a:spcAft>
                  <a:spcPts val="0"/>
                </a:spcAft>
                <a:defRPr/>
              </a:pPr>
              <a:r>
                <a:rPr lang="he-IL" sz="1600" b="1" dirty="0">
                  <a:latin typeface="+mn-lt"/>
                  <a:cs typeface="+mj-cs"/>
                </a:rPr>
                <a:t>כיצד לשפר?</a:t>
              </a:r>
            </a:p>
          </p:txBody>
        </p:sp>
        <p:sp>
          <p:nvSpPr>
            <p:cNvPr id="15" name="TextBox 14"/>
            <p:cNvSpPr txBox="1"/>
            <p:nvPr/>
          </p:nvSpPr>
          <p:spPr>
            <a:xfrm>
              <a:off x="5273501" y="3717149"/>
              <a:ext cx="785644" cy="831645"/>
            </a:xfrm>
            <a:prstGeom prst="rect">
              <a:avLst/>
            </a:prstGeom>
            <a:noFill/>
          </p:spPr>
          <p:txBody>
            <a:bodyPr wrap="none" rtlCol="1">
              <a:spAutoFit/>
            </a:bodyPr>
            <a:lstStyle/>
            <a:p>
              <a:pPr fontAlgn="auto">
                <a:spcBef>
                  <a:spcPts val="0"/>
                </a:spcBef>
                <a:spcAft>
                  <a:spcPts val="0"/>
                </a:spcAft>
                <a:defRPr/>
              </a:pPr>
              <a:r>
                <a:rPr lang="he-IL" sz="1600" b="1" dirty="0">
                  <a:latin typeface="+mn-lt"/>
                  <a:cs typeface="+mj-cs"/>
                </a:rPr>
                <a:t>עשה</a:t>
              </a:r>
            </a:p>
            <a:p>
              <a:pPr fontAlgn="auto">
                <a:spcBef>
                  <a:spcPts val="0"/>
                </a:spcBef>
                <a:spcAft>
                  <a:spcPts val="0"/>
                </a:spcAft>
                <a:defRPr/>
              </a:pPr>
              <a:r>
                <a:rPr lang="he-IL" sz="1600" b="1" dirty="0">
                  <a:latin typeface="+mn-lt"/>
                  <a:cs typeface="+mj-cs"/>
                </a:rPr>
                <a:t>בצע על </a:t>
              </a:r>
            </a:p>
            <a:p>
              <a:pPr fontAlgn="auto">
                <a:spcBef>
                  <a:spcPts val="0"/>
                </a:spcBef>
                <a:spcAft>
                  <a:spcPts val="0"/>
                </a:spcAft>
                <a:defRPr/>
              </a:pPr>
              <a:r>
                <a:rPr lang="he-IL" sz="1600" b="1" dirty="0">
                  <a:latin typeface="+mn-lt"/>
                  <a:cs typeface="+mj-cs"/>
                </a:rPr>
                <a:t>פי תכנון</a:t>
              </a:r>
            </a:p>
          </p:txBody>
        </p:sp>
        <p:sp>
          <p:nvSpPr>
            <p:cNvPr id="16" name="TextBox 15"/>
            <p:cNvSpPr txBox="1"/>
            <p:nvPr/>
          </p:nvSpPr>
          <p:spPr>
            <a:xfrm>
              <a:off x="3203848" y="4004416"/>
              <a:ext cx="834845" cy="831645"/>
            </a:xfrm>
            <a:prstGeom prst="rect">
              <a:avLst/>
            </a:prstGeom>
            <a:noFill/>
          </p:spPr>
          <p:txBody>
            <a:bodyPr wrap="none" rtlCol="1">
              <a:spAutoFit/>
            </a:bodyPr>
            <a:lstStyle/>
            <a:p>
              <a:pPr fontAlgn="auto">
                <a:spcBef>
                  <a:spcPts val="0"/>
                </a:spcBef>
                <a:spcAft>
                  <a:spcPts val="0"/>
                </a:spcAft>
                <a:defRPr/>
              </a:pPr>
              <a:r>
                <a:rPr lang="he-IL" sz="1600" b="1" dirty="0">
                  <a:latin typeface="+mn-lt"/>
                  <a:cs typeface="+mj-cs"/>
                </a:rPr>
                <a:t>בדוק</a:t>
              </a:r>
            </a:p>
            <a:p>
              <a:pPr fontAlgn="auto">
                <a:spcBef>
                  <a:spcPts val="0"/>
                </a:spcBef>
                <a:spcAft>
                  <a:spcPts val="0"/>
                </a:spcAft>
                <a:defRPr/>
              </a:pPr>
              <a:r>
                <a:rPr lang="he-IL" sz="1600" b="1" dirty="0">
                  <a:latin typeface="+mn-lt"/>
                  <a:cs typeface="+mj-cs"/>
                </a:rPr>
                <a:t>מצוי מול</a:t>
              </a:r>
            </a:p>
            <a:p>
              <a:pPr fontAlgn="auto">
                <a:spcBef>
                  <a:spcPts val="0"/>
                </a:spcBef>
                <a:spcAft>
                  <a:spcPts val="0"/>
                </a:spcAft>
                <a:defRPr/>
              </a:pPr>
              <a:r>
                <a:rPr lang="he-IL" sz="1600" b="1" dirty="0">
                  <a:latin typeface="+mn-lt"/>
                  <a:cs typeface="+mj-cs"/>
                </a:rPr>
                <a:t>רצוי</a:t>
              </a:r>
            </a:p>
          </p:txBody>
        </p:sp>
      </p:grpSp>
      <p:sp>
        <p:nvSpPr>
          <p:cNvPr id="17" name="TextBox 16"/>
          <p:cNvSpPr txBox="1"/>
          <p:nvPr/>
        </p:nvSpPr>
        <p:spPr>
          <a:xfrm>
            <a:off x="7308850" y="4076700"/>
            <a:ext cx="1079500" cy="1339850"/>
          </a:xfrm>
          <a:prstGeom prst="rect">
            <a:avLst/>
          </a:prstGeom>
          <a:noFill/>
          <a:ln w="28575">
            <a:solidFill>
              <a:schemeClr val="accent1">
                <a:shade val="50000"/>
              </a:schemeClr>
            </a:solidFill>
          </a:ln>
        </p:spPr>
        <p:txBody>
          <a:bodyPr>
            <a:spAutoFit/>
          </a:bodyPr>
          <a:lstStyle/>
          <a:p>
            <a:pPr algn="l"/>
            <a:r>
              <a:rPr lang="en-US" sz="2000" b="1">
                <a:latin typeface="Calibri" pitchFamily="34" charset="0"/>
              </a:rPr>
              <a:t>P- plan</a:t>
            </a:r>
          </a:p>
          <a:p>
            <a:pPr algn="l"/>
            <a:r>
              <a:rPr lang="en-US" sz="2000" b="1">
                <a:latin typeface="Calibri" pitchFamily="34" charset="0"/>
              </a:rPr>
              <a:t>D- do</a:t>
            </a:r>
          </a:p>
          <a:p>
            <a:pPr algn="l"/>
            <a:r>
              <a:rPr lang="en-US" sz="2000" b="1">
                <a:latin typeface="Calibri" pitchFamily="34" charset="0"/>
              </a:rPr>
              <a:t>C-check</a:t>
            </a:r>
          </a:p>
          <a:p>
            <a:pPr algn="l"/>
            <a:r>
              <a:rPr lang="en-US" sz="2000" b="1">
                <a:latin typeface="Calibri" pitchFamily="34" charset="0"/>
              </a:rPr>
              <a:t>A- act</a:t>
            </a:r>
          </a:p>
        </p:txBody>
      </p:sp>
      <p:sp>
        <p:nvSpPr>
          <p:cNvPr id="18" name="סוגר מסולסל שמאלי 17"/>
          <p:cNvSpPr/>
          <p:nvPr/>
        </p:nvSpPr>
        <p:spPr>
          <a:xfrm rot="19371357">
            <a:off x="2438400" y="3746500"/>
            <a:ext cx="503238" cy="1925638"/>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endParaRPr lang="he-IL"/>
          </a:p>
        </p:txBody>
      </p:sp>
      <p:sp>
        <p:nvSpPr>
          <p:cNvPr id="19" name="TextBox 18"/>
          <p:cNvSpPr txBox="1"/>
          <p:nvPr/>
        </p:nvSpPr>
        <p:spPr>
          <a:xfrm>
            <a:off x="1331913" y="4868863"/>
            <a:ext cx="1085850" cy="369887"/>
          </a:xfrm>
          <a:prstGeom prst="rect">
            <a:avLst/>
          </a:prstGeom>
          <a:noFill/>
          <a:ln w="19050">
            <a:solidFill>
              <a:schemeClr val="accent1">
                <a:shade val="50000"/>
              </a:schemeClr>
            </a:solidFill>
          </a:ln>
        </p:spPr>
        <p:txBody>
          <a:bodyPr wrap="none" rtlCol="1">
            <a:spAutoFit/>
          </a:bodyPr>
          <a:lstStyle/>
          <a:p>
            <a:pPr fontAlgn="auto">
              <a:spcBef>
                <a:spcPts val="0"/>
              </a:spcBef>
              <a:spcAft>
                <a:spcPts val="0"/>
              </a:spcAft>
              <a:defRPr/>
            </a:pPr>
            <a:r>
              <a:rPr lang="he-IL" b="1" dirty="0">
                <a:latin typeface="+mn-lt"/>
                <a:cs typeface="+mj-cs"/>
              </a:rPr>
              <a:t>אפקטיביות</a:t>
            </a:r>
          </a:p>
        </p:txBody>
      </p:sp>
      <p:sp>
        <p:nvSpPr>
          <p:cNvPr id="20" name="TextBox 19"/>
          <p:cNvSpPr txBox="1"/>
          <p:nvPr/>
        </p:nvSpPr>
        <p:spPr>
          <a:xfrm>
            <a:off x="1266825" y="5910263"/>
            <a:ext cx="6257925" cy="831850"/>
          </a:xfrm>
          <a:prstGeom prst="rect">
            <a:avLst/>
          </a:prstGeom>
          <a:noFill/>
          <a:ln w="19050">
            <a:solidFill>
              <a:schemeClr val="accent1">
                <a:shade val="50000"/>
              </a:schemeClr>
            </a:solidFill>
          </a:ln>
        </p:spPr>
        <p:txBody>
          <a:bodyPr wrap="none">
            <a:spAutoFit/>
          </a:bodyPr>
          <a:lstStyle/>
          <a:p>
            <a:r>
              <a:rPr lang="he-IL" sz="2400" b="1">
                <a:latin typeface="Calibri" pitchFamily="34" charset="0"/>
                <a:cs typeface="Times New Roman" pitchFamily="18" charset="0"/>
              </a:rPr>
              <a:t>אפקטיביות- המידה שבה פעילויות מתוכננות ממומשות, </a:t>
            </a:r>
          </a:p>
          <a:p>
            <a:r>
              <a:rPr lang="he-IL" sz="2400" b="1">
                <a:latin typeface="Calibri" pitchFamily="34" charset="0"/>
                <a:cs typeface="Times New Roman" pitchFamily="18" charset="0"/>
              </a:rPr>
              <a:t>ותפוקות מתוכננות מושגות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a:bodyPr>
          <a:lstStyle/>
          <a:p>
            <a:pPr fontAlgn="auto">
              <a:spcAft>
                <a:spcPts val="0"/>
              </a:spcAft>
              <a:defRPr/>
            </a:pPr>
            <a:r>
              <a:rPr lang="he-IL"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צורות שילוב</a:t>
            </a:r>
            <a:endParaRPr lang="he-IL" dirty="0"/>
          </a:p>
        </p:txBody>
      </p:sp>
      <p:sp>
        <p:nvSpPr>
          <p:cNvPr id="3" name="מציין מיקום תוכן 2"/>
          <p:cNvSpPr>
            <a:spLocks noGrp="1"/>
          </p:cNvSpPr>
          <p:nvPr>
            <p:ph idx="1"/>
          </p:nvPr>
        </p:nvSpPr>
        <p:spPr>
          <a:xfrm>
            <a:off x="323850" y="1600200"/>
            <a:ext cx="8229600" cy="4525963"/>
          </a:xfrm>
        </p:spPr>
        <p:txBody>
          <a:bodyPr rtlCol="1">
            <a:normAutofit/>
          </a:bodyPr>
          <a:lstStyle/>
          <a:p>
            <a:pPr fontAlgn="auto">
              <a:spcAft>
                <a:spcPts val="0"/>
              </a:spcAft>
              <a:buFont typeface="Arial" pitchFamily="34" charset="0"/>
              <a:buNone/>
              <a:defRPr/>
            </a:pPr>
            <a:r>
              <a:rPr lang="he-IL" b="1" dirty="0" smtClean="0">
                <a:cs typeface="+mj-cs"/>
              </a:rPr>
              <a:t>קיימות 2 צורות שילוב בין סעיפי הפעילויות/ התקנים:</a:t>
            </a:r>
          </a:p>
          <a:p>
            <a:pPr fontAlgn="auto">
              <a:spcAft>
                <a:spcPts val="0"/>
              </a:spcAft>
              <a:buFont typeface="Arial" pitchFamily="34" charset="0"/>
              <a:buNone/>
              <a:defRPr/>
            </a:pPr>
            <a:endParaRPr lang="he-IL" b="1" dirty="0">
              <a:cs typeface="+mj-cs"/>
            </a:endParaRPr>
          </a:p>
          <a:p>
            <a:pPr fontAlgn="auto">
              <a:spcAft>
                <a:spcPts val="0"/>
              </a:spcAft>
              <a:buFont typeface="Wingdings" pitchFamily="2" charset="2"/>
              <a:buChar char="q"/>
              <a:defRPr/>
            </a:pPr>
            <a:r>
              <a:rPr lang="he-IL" b="1" dirty="0" smtClean="0">
                <a:cs typeface="+mj-cs"/>
              </a:rPr>
              <a:t>שילוב ברמת התוכן</a:t>
            </a:r>
          </a:p>
          <a:p>
            <a:pPr fontAlgn="auto">
              <a:spcAft>
                <a:spcPts val="0"/>
              </a:spcAft>
              <a:buFont typeface="Arial" pitchFamily="34" charset="0"/>
              <a:buNone/>
              <a:defRPr/>
            </a:pPr>
            <a:endParaRPr lang="he-IL" b="1" dirty="0" smtClean="0">
              <a:cs typeface="+mj-cs"/>
            </a:endParaRPr>
          </a:p>
          <a:p>
            <a:pPr fontAlgn="auto">
              <a:spcAft>
                <a:spcPts val="0"/>
              </a:spcAft>
              <a:buFont typeface="Wingdings" pitchFamily="2" charset="2"/>
              <a:buChar char="q"/>
              <a:defRPr/>
            </a:pPr>
            <a:r>
              <a:rPr lang="he-IL" b="1" dirty="0" smtClean="0">
                <a:cs typeface="+mj-cs"/>
              </a:rPr>
              <a:t>שילוב ברמת השיטה</a:t>
            </a:r>
            <a:endParaRPr lang="he-IL" b="1" dirty="0">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16632"/>
            <a:ext cx="8229600" cy="1143000"/>
          </a:xfrm>
        </p:spPr>
        <p:txBody>
          <a:bodyPr rtlCol="1">
            <a:normAutofit/>
          </a:bodyPr>
          <a:lstStyle/>
          <a:p>
            <a:pPr fontAlgn="auto">
              <a:spcAft>
                <a:spcPts val="0"/>
              </a:spcAft>
              <a:defRPr/>
            </a:pPr>
            <a:r>
              <a:rPr lang="he-IL"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שילוב ברמת התוכן</a:t>
            </a:r>
            <a:endParaRPr lang="he-IL" dirty="0"/>
          </a:p>
        </p:txBody>
      </p:sp>
      <p:sp>
        <p:nvSpPr>
          <p:cNvPr id="3" name="מציין מיקום תוכן 2"/>
          <p:cNvSpPr>
            <a:spLocks noGrp="1"/>
          </p:cNvSpPr>
          <p:nvPr>
            <p:ph idx="1"/>
          </p:nvPr>
        </p:nvSpPr>
        <p:spPr>
          <a:xfrm>
            <a:off x="457200" y="1341438"/>
            <a:ext cx="8229600" cy="4525962"/>
          </a:xfrm>
        </p:spPr>
        <p:txBody>
          <a:bodyPr>
            <a:normAutofit/>
          </a:bodyPr>
          <a:lstStyle/>
          <a:p>
            <a:pPr>
              <a:buFont typeface="Arial" charset="0"/>
              <a:buNone/>
            </a:pPr>
            <a:r>
              <a:rPr lang="he-IL" sz="2800" b="1" dirty="0" smtClean="0">
                <a:cs typeface="Times New Roman" pitchFamily="18" charset="0"/>
              </a:rPr>
              <a:t>שילוב ברמת התוכן מתרחש כאשר אנו יכולים לזהות </a:t>
            </a:r>
          </a:p>
          <a:p>
            <a:pPr>
              <a:buFont typeface="Arial" charset="0"/>
              <a:buNone/>
            </a:pPr>
            <a:r>
              <a:rPr lang="he-IL" sz="2800" b="1" dirty="0" smtClean="0">
                <a:cs typeface="Times New Roman" pitchFamily="18" charset="0"/>
              </a:rPr>
              <a:t>גם היבטי איכות, גם היבטי איכות סביבה וגם </a:t>
            </a:r>
          </a:p>
          <a:p>
            <a:pPr>
              <a:buFont typeface="Arial" charset="0"/>
              <a:buNone/>
            </a:pPr>
            <a:r>
              <a:rPr lang="he-IL" sz="2800" b="1" dirty="0" smtClean="0">
                <a:cs typeface="Times New Roman" pitchFamily="18" charset="0"/>
              </a:rPr>
              <a:t>היבטי בטיחות וגהות לאותו תהליך.</a:t>
            </a:r>
          </a:p>
          <a:p>
            <a:pPr>
              <a:buFont typeface="Arial" charset="0"/>
              <a:buNone/>
            </a:pPr>
            <a:endParaRPr lang="he-IL" sz="2800" b="1" dirty="0" smtClean="0">
              <a:cs typeface="Times New Roman" pitchFamily="18" charset="0"/>
            </a:endParaRPr>
          </a:p>
          <a:p>
            <a:pPr>
              <a:buFont typeface="Arial" charset="0"/>
              <a:buNone/>
            </a:pPr>
            <a:r>
              <a:rPr lang="he-IL" sz="2800" b="1" dirty="0" smtClean="0">
                <a:cs typeface="Times New Roman" pitchFamily="18" charset="0"/>
              </a:rPr>
              <a:t>אם קיים שילוב ברמת התוכן קיימים יחסי גומלין בין התהליכים.</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a:bodyPr>
          <a:lstStyle/>
          <a:p>
            <a:pPr fontAlgn="auto">
              <a:spcAft>
                <a:spcPts val="0"/>
              </a:spcAft>
              <a:defRPr/>
            </a:pPr>
            <a:r>
              <a:rPr lang="he-IL"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שילוב ברמת השיטה</a:t>
            </a:r>
            <a:endParaRPr lang="he-IL" dirty="0"/>
          </a:p>
        </p:txBody>
      </p:sp>
      <p:sp>
        <p:nvSpPr>
          <p:cNvPr id="3" name="מציין מיקום תוכן 2"/>
          <p:cNvSpPr>
            <a:spLocks noGrp="1"/>
          </p:cNvSpPr>
          <p:nvPr>
            <p:ph idx="1"/>
          </p:nvPr>
        </p:nvSpPr>
        <p:spPr/>
        <p:txBody>
          <a:bodyPr rtlCol="1">
            <a:normAutofit/>
          </a:bodyPr>
          <a:lstStyle/>
          <a:p>
            <a:pPr fontAlgn="auto">
              <a:spcAft>
                <a:spcPts val="0"/>
              </a:spcAft>
              <a:buFont typeface="Arial" pitchFamily="34" charset="0"/>
              <a:buNone/>
              <a:defRPr/>
            </a:pPr>
            <a:r>
              <a:rPr lang="he-IL" b="1" dirty="0" smtClean="0">
                <a:cs typeface="+mj-cs"/>
              </a:rPr>
              <a:t>כאשר מאפייני התהליך דומים אך תוכנם שונה, </a:t>
            </a:r>
          </a:p>
          <a:p>
            <a:pPr fontAlgn="auto">
              <a:spcAft>
                <a:spcPts val="0"/>
              </a:spcAft>
              <a:buFont typeface="Arial" pitchFamily="34" charset="0"/>
              <a:buNone/>
              <a:defRPr/>
            </a:pPr>
            <a:r>
              <a:rPr lang="he-IL" b="1" dirty="0" smtClean="0">
                <a:cs typeface="+mj-cs"/>
              </a:rPr>
              <a:t>נוכל לנהל את התהליכים באותה שיטה.</a:t>
            </a:r>
          </a:p>
          <a:p>
            <a:pPr fontAlgn="auto">
              <a:spcAft>
                <a:spcPts val="0"/>
              </a:spcAft>
              <a:buFont typeface="Arial" pitchFamily="34" charset="0"/>
              <a:buNone/>
              <a:defRPr/>
            </a:pPr>
            <a:r>
              <a:rPr lang="he-IL" b="1" dirty="0" smtClean="0">
                <a:cs typeface="+mj-cs"/>
              </a:rPr>
              <a:t>כלומר, נוכל לנהל תהליך מסוים בדיוק באותה שיטה</a:t>
            </a:r>
          </a:p>
          <a:p>
            <a:pPr fontAlgn="auto">
              <a:spcAft>
                <a:spcPts val="0"/>
              </a:spcAft>
              <a:buFont typeface="Arial" pitchFamily="34" charset="0"/>
              <a:buNone/>
              <a:defRPr/>
            </a:pPr>
            <a:r>
              <a:rPr lang="he-IL" b="1" dirty="0" smtClean="0">
                <a:cs typeface="+mj-cs"/>
              </a:rPr>
              <a:t>שבה ניהלנו את התהליך המקביל לו בפעילות השנייה.</a:t>
            </a:r>
          </a:p>
          <a:p>
            <a:pPr fontAlgn="auto">
              <a:spcAft>
                <a:spcPts val="0"/>
              </a:spcAft>
              <a:buFont typeface="Arial" pitchFamily="34" charset="0"/>
              <a:buNone/>
              <a:defRPr/>
            </a:pPr>
            <a:endParaRPr lang="he-IL" dirty="0"/>
          </a:p>
          <a:p>
            <a:pPr fontAlgn="auto">
              <a:spcAft>
                <a:spcPts val="0"/>
              </a:spcAft>
              <a:buFont typeface="Arial" pitchFamily="34" charset="0"/>
              <a:buNone/>
              <a:defRPr/>
            </a:pPr>
            <a:endParaRPr lang="he-IL" dirty="0"/>
          </a:p>
        </p:txBody>
      </p:sp>
      <p:sp>
        <p:nvSpPr>
          <p:cNvPr id="4" name="TextBox 3"/>
          <p:cNvSpPr txBox="1"/>
          <p:nvPr/>
        </p:nvSpPr>
        <p:spPr>
          <a:xfrm>
            <a:off x="403225" y="5229225"/>
            <a:ext cx="8272463" cy="1077913"/>
          </a:xfrm>
          <a:prstGeom prst="rect">
            <a:avLst/>
          </a:prstGeom>
          <a:ln w="38100"/>
        </p:spPr>
        <p:style>
          <a:lnRef idx="2">
            <a:schemeClr val="accent1"/>
          </a:lnRef>
          <a:fillRef idx="1">
            <a:schemeClr val="lt1"/>
          </a:fillRef>
          <a:effectRef idx="0">
            <a:schemeClr val="accent1"/>
          </a:effectRef>
          <a:fontRef idx="minor">
            <a:schemeClr val="dk1"/>
          </a:fontRef>
        </p:style>
        <p:txBody>
          <a:bodyPr wrap="none">
            <a:spAutoFit/>
          </a:bodyPr>
          <a:lstStyle/>
          <a:p>
            <a:r>
              <a:rPr lang="he-IL" sz="3200" b="1">
                <a:solidFill>
                  <a:srgbClr val="000000"/>
                </a:solidFill>
                <a:cs typeface="Times New Roman" pitchFamily="18" charset="0"/>
              </a:rPr>
              <a:t>רמת השילוב בין סעיפי התקנים השונים תאופיין על ידי </a:t>
            </a:r>
          </a:p>
          <a:p>
            <a:r>
              <a:rPr lang="he-IL" sz="3200" b="1">
                <a:solidFill>
                  <a:srgbClr val="000000"/>
                </a:solidFill>
                <a:cs typeface="Times New Roman" pitchFamily="18" charset="0"/>
              </a:rPr>
              <a:t>רמת הדמיון בין מאפייני התהליכים השונים.</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1520" y="0"/>
            <a:ext cx="8712968" cy="1143000"/>
          </a:xfrm>
        </p:spPr>
        <p:txBody>
          <a:bodyPr rtlCol="1">
            <a:normAutofit/>
          </a:bodyPr>
          <a:lstStyle/>
          <a:p>
            <a:pPr fontAlgn="auto">
              <a:spcAft>
                <a:spcPts val="0"/>
              </a:spcAft>
              <a:defRPr/>
            </a:pPr>
            <a:r>
              <a:rPr lang="he-IL" sz="36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המכנה המשותף של שש סיגמא והבטיחות</a:t>
            </a:r>
            <a:endParaRPr lang="he-IL" sz="36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מציין מיקום תוכן 2"/>
          <p:cNvSpPr>
            <a:spLocks noGrp="1"/>
          </p:cNvSpPr>
          <p:nvPr>
            <p:ph idx="1"/>
          </p:nvPr>
        </p:nvSpPr>
        <p:spPr>
          <a:xfrm>
            <a:off x="467544" y="1052736"/>
            <a:ext cx="8229600" cy="4525963"/>
          </a:xfrm>
        </p:spPr>
        <p:txBody>
          <a:bodyPr rtlCol="1">
            <a:normAutofit fontScale="25000" lnSpcReduction="20000"/>
          </a:bodyPr>
          <a:lstStyle/>
          <a:p>
            <a:pPr lvl="0"/>
            <a:r>
              <a:rPr lang="he-IL" sz="8000" b="1" dirty="0" smtClean="0">
                <a:cs typeface="+mj-cs"/>
              </a:rPr>
              <a:t>דמיון מטרות:</a:t>
            </a:r>
            <a:endParaRPr lang="en-US" sz="8000" b="1" dirty="0" smtClean="0">
              <a:cs typeface="+mj-cs"/>
            </a:endParaRPr>
          </a:p>
          <a:p>
            <a:pPr lvl="1"/>
            <a:r>
              <a:rPr lang="he-IL" sz="8000" b="1" dirty="0" smtClean="0">
                <a:cs typeface="+mj-cs"/>
              </a:rPr>
              <a:t>המטרה החשובה ביותר של שש סיגמא - אפס פגמים  </a:t>
            </a:r>
            <a:endParaRPr lang="en-US" sz="8000" b="1" dirty="0" smtClean="0">
              <a:cs typeface="+mj-cs"/>
            </a:endParaRPr>
          </a:p>
          <a:p>
            <a:pPr lvl="1"/>
            <a:r>
              <a:rPr lang="he-IL" sz="8000" b="1" dirty="0" smtClean="0">
                <a:cs typeface="+mj-cs"/>
              </a:rPr>
              <a:t>המטרה החשובה ביותר של הבטיחות - אפס תאונות  </a:t>
            </a:r>
            <a:endParaRPr lang="en-US" sz="8000" b="1" dirty="0" smtClean="0">
              <a:cs typeface="+mj-cs"/>
            </a:endParaRPr>
          </a:p>
          <a:p>
            <a:pPr lvl="0"/>
            <a:r>
              <a:rPr lang="he-IL" sz="8000" b="1" dirty="0" smtClean="0">
                <a:cs typeface="+mj-cs"/>
              </a:rPr>
              <a:t>דמיון במהות</a:t>
            </a:r>
            <a:endParaRPr lang="en-US" sz="8000" b="1" dirty="0" smtClean="0">
              <a:cs typeface="+mj-cs"/>
            </a:endParaRPr>
          </a:p>
          <a:p>
            <a:pPr lvl="1"/>
            <a:r>
              <a:rPr lang="he-IL" sz="8000" b="1" dirty="0" smtClean="0">
                <a:cs typeface="+mj-cs"/>
              </a:rPr>
              <a:t>שש סיגמה זה פשוט הנדסה ממושמעת הנתמכת ע"י שיטות כמותיות</a:t>
            </a:r>
            <a:endParaRPr lang="en-US" sz="8000" b="1" dirty="0" smtClean="0">
              <a:cs typeface="+mj-cs"/>
            </a:endParaRPr>
          </a:p>
          <a:p>
            <a:pPr lvl="1"/>
            <a:r>
              <a:rPr lang="he-IL" sz="8000" b="1" dirty="0" smtClean="0">
                <a:cs typeface="+mj-cs"/>
              </a:rPr>
              <a:t>משמעת - היא אבן היסוד של כל תורת הבטיחות</a:t>
            </a:r>
            <a:endParaRPr lang="en-US" sz="8000" b="1" dirty="0" smtClean="0">
              <a:cs typeface="+mj-cs"/>
            </a:endParaRPr>
          </a:p>
          <a:p>
            <a:pPr lvl="0"/>
            <a:r>
              <a:rPr lang="he-IL" sz="8000" b="1" dirty="0" smtClean="0">
                <a:cs typeface="+mj-cs"/>
              </a:rPr>
              <a:t>דמיון בגישה</a:t>
            </a:r>
            <a:endParaRPr lang="en-US" sz="8000" b="1" dirty="0" smtClean="0">
              <a:cs typeface="+mj-cs"/>
            </a:endParaRPr>
          </a:p>
          <a:p>
            <a:pPr lvl="1"/>
            <a:r>
              <a:rPr lang="he-IL" sz="8000" b="1" dirty="0" smtClean="0">
                <a:cs typeface="+mj-cs"/>
              </a:rPr>
              <a:t>שש סיגמה מכוונת להקטנת פיזור ולמניעת טעויות אנוש - (כמקור לרוב התקלות והפגמים) דרך מתן פתרונות בתחום הנדסת תהליכים והנדסת מערכות</a:t>
            </a:r>
            <a:endParaRPr lang="en-US" sz="8000" b="1" dirty="0" smtClean="0">
              <a:cs typeface="+mj-cs"/>
            </a:endParaRPr>
          </a:p>
          <a:p>
            <a:pPr lvl="0"/>
            <a:r>
              <a:rPr lang="he-IL" sz="8000" b="1" dirty="0" smtClean="0">
                <a:cs typeface="+mj-cs"/>
              </a:rPr>
              <a:t>בטיחות והנדסת בטיחות גם היא מכוונת למאבק עם טעויות אנוש כסיבה לרוב תאונות העבודה ולהפחתת אי סדר בביצוע משימות דרך חסימת המעברים בין טעויות אנוש ותאונות עבודה (כל מחסום צריך להיות מחושב על בסיס כמות האנרגיה הנחוצה בכדי לפרוץ אותו) .</a:t>
            </a:r>
            <a:endParaRPr lang="en-US" sz="8000" b="1" dirty="0" smtClean="0">
              <a:cs typeface="+mj-cs"/>
            </a:endParaRPr>
          </a:p>
          <a:p>
            <a:pPr lvl="0"/>
            <a:r>
              <a:rPr lang="he-IL" sz="8000" b="1" dirty="0" smtClean="0">
                <a:cs typeface="+mj-cs"/>
              </a:rPr>
              <a:t>דמיון מדדים</a:t>
            </a:r>
            <a:endParaRPr lang="en-US" sz="8000" b="1" dirty="0" smtClean="0">
              <a:cs typeface="+mj-cs"/>
            </a:endParaRPr>
          </a:p>
          <a:p>
            <a:pPr lvl="1"/>
            <a:r>
              <a:rPr lang="he-IL" sz="8000" b="1" dirty="0" smtClean="0">
                <a:cs typeface="+mj-cs"/>
              </a:rPr>
              <a:t>המדדים החשובים ביותר של שש סיגמה הם שיעור פגומים (מספר פגומים מנורמל בכמות תוצרת) וקצב תקלות (</a:t>
            </a:r>
            <a:r>
              <a:rPr lang="en-US" sz="8000" b="1" dirty="0" smtClean="0">
                <a:cs typeface="+mj-cs"/>
              </a:rPr>
              <a:t>MTBF</a:t>
            </a:r>
            <a:r>
              <a:rPr lang="he-IL" sz="8000" b="1" dirty="0" smtClean="0">
                <a:cs typeface="+mj-cs"/>
              </a:rPr>
              <a:t> - </a:t>
            </a:r>
            <a:r>
              <a:rPr lang="en-US" sz="8000" b="1" dirty="0" smtClean="0">
                <a:cs typeface="+mj-cs"/>
              </a:rPr>
              <a:t>Mean Time Between Failures</a:t>
            </a:r>
            <a:r>
              <a:rPr lang="he-IL" sz="8000" b="1" dirty="0" smtClean="0">
                <a:cs typeface="+mj-cs"/>
              </a:rPr>
              <a:t>)</a:t>
            </a:r>
            <a:endParaRPr lang="en-US" sz="8000" b="1" dirty="0" smtClean="0">
              <a:cs typeface="+mj-cs"/>
            </a:endParaRPr>
          </a:p>
          <a:p>
            <a:pPr lvl="0"/>
            <a:r>
              <a:rPr lang="he-IL" sz="8000" b="1" dirty="0" smtClean="0">
                <a:cs typeface="+mj-cs"/>
              </a:rPr>
              <a:t>המדדים החשובים ביותר של הנדסת בטיחות הם שיעור תאונות (מספר תאונות מנורמל במספר עובדים) וקצב תאונות (</a:t>
            </a:r>
            <a:r>
              <a:rPr lang="en-US" sz="8000" b="1" dirty="0" smtClean="0">
                <a:cs typeface="+mj-cs"/>
              </a:rPr>
              <a:t>MTBA</a:t>
            </a:r>
            <a:r>
              <a:rPr lang="he-IL" sz="8000" b="1" dirty="0" smtClean="0">
                <a:cs typeface="+mj-cs"/>
              </a:rPr>
              <a:t> - </a:t>
            </a:r>
            <a:r>
              <a:rPr lang="en-US" sz="8000" b="1" dirty="0" smtClean="0">
                <a:cs typeface="+mj-cs"/>
              </a:rPr>
              <a:t>Mean Time Between Accidents</a:t>
            </a:r>
            <a:r>
              <a:rPr lang="he-IL" sz="8000" b="1" dirty="0" smtClean="0">
                <a:cs typeface="+mj-cs"/>
              </a:rPr>
              <a:t>)</a:t>
            </a:r>
            <a:endParaRPr lang="en-US" sz="8000" b="1" dirty="0" smtClean="0">
              <a:cs typeface="+mj-cs"/>
            </a:endParaRPr>
          </a:p>
          <a:p>
            <a:pPr fontAlgn="auto">
              <a:spcAft>
                <a:spcPts val="0"/>
              </a:spcAft>
              <a:buFont typeface="Arial" pitchFamily="34" charset="0"/>
              <a:buNone/>
              <a:defRPr/>
            </a:pPr>
            <a:endParaRPr lang="he-I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TotalTime>
  <Words>455</Words>
  <Application>Microsoft Office PowerPoint</Application>
  <PresentationFormat>‫הצגה על המסך (4:3)</PresentationFormat>
  <Paragraphs>95</Paragraphs>
  <Slides>10</Slides>
  <Notes>10</Notes>
  <HiddenSlides>0</HiddenSlides>
  <MMClips>0</MMClips>
  <ScaleCrop>false</ScaleCrop>
  <HeadingPairs>
    <vt:vector size="4" baseType="variant">
      <vt:variant>
        <vt:lpstr>ערכת נושא</vt:lpstr>
      </vt:variant>
      <vt:variant>
        <vt:i4>1</vt:i4>
      </vt:variant>
      <vt:variant>
        <vt:lpstr>כותרות שקופיות</vt:lpstr>
      </vt:variant>
      <vt:variant>
        <vt:i4>10</vt:i4>
      </vt:variant>
    </vt:vector>
  </HeadingPairs>
  <TitlesOfParts>
    <vt:vector size="11" baseType="lpstr">
      <vt:lpstr>ערכת נושא Office</vt:lpstr>
      <vt:lpstr>שקופית 1</vt:lpstr>
      <vt:lpstr>שקופית 2</vt:lpstr>
      <vt:lpstr>שקופית 3</vt:lpstr>
      <vt:lpstr>יתרונות המערכת המשולבת</vt:lpstr>
      <vt:lpstr>מכנה משותף : מודל ה-PDCA של דמינג</vt:lpstr>
      <vt:lpstr>צורות שילוב</vt:lpstr>
      <vt:lpstr>שילוב ברמת התוכן</vt:lpstr>
      <vt:lpstr>שילוב ברמת השיטה</vt:lpstr>
      <vt:lpstr>המכנה המשותף של שש סיגמא והבטיחות</vt:lpstr>
      <vt:lpstr>שקופית 10</vt:lpstr>
    </vt:vector>
  </TitlesOfParts>
  <Company>DSW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sivan-m</dc:creator>
  <cp:lastModifiedBy>moshe_kl</cp:lastModifiedBy>
  <cp:revision>71</cp:revision>
  <dcterms:created xsi:type="dcterms:W3CDTF">2010-12-06T05:34:26Z</dcterms:created>
  <dcterms:modified xsi:type="dcterms:W3CDTF">2010-12-22T12:44:44Z</dcterms:modified>
</cp:coreProperties>
</file>