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saveSubsetFonts="1">
  <p:sldMasterIdLst>
    <p:sldMasterId id="2147483792" r:id="rId1"/>
  </p:sldMasterIdLst>
  <p:notesMasterIdLst>
    <p:notesMasterId r:id="rId40"/>
  </p:notesMasterIdLst>
  <p:handoutMasterIdLst>
    <p:handoutMasterId r:id="rId41"/>
  </p:handoutMasterIdLst>
  <p:sldIdLst>
    <p:sldId id="256" r:id="rId2"/>
    <p:sldId id="291" r:id="rId3"/>
    <p:sldId id="294" r:id="rId4"/>
    <p:sldId id="350" r:id="rId5"/>
    <p:sldId id="354" r:id="rId6"/>
    <p:sldId id="295" r:id="rId7"/>
    <p:sldId id="298" r:id="rId8"/>
    <p:sldId id="299" r:id="rId9"/>
    <p:sldId id="379" r:id="rId10"/>
    <p:sldId id="364" r:id="rId11"/>
    <p:sldId id="366" r:id="rId12"/>
    <p:sldId id="367" r:id="rId13"/>
    <p:sldId id="368" r:id="rId14"/>
    <p:sldId id="369" r:id="rId15"/>
    <p:sldId id="370" r:id="rId16"/>
    <p:sldId id="380" r:id="rId17"/>
    <p:sldId id="340" r:id="rId18"/>
    <p:sldId id="314" r:id="rId19"/>
    <p:sldId id="383" r:id="rId20"/>
    <p:sldId id="382" r:id="rId21"/>
    <p:sldId id="347" r:id="rId22"/>
    <p:sldId id="348" r:id="rId23"/>
    <p:sldId id="349" r:id="rId24"/>
    <p:sldId id="320" r:id="rId25"/>
    <p:sldId id="384" r:id="rId26"/>
    <p:sldId id="385" r:id="rId27"/>
    <p:sldId id="386" r:id="rId28"/>
    <p:sldId id="388" r:id="rId29"/>
    <p:sldId id="389" r:id="rId30"/>
    <p:sldId id="387" r:id="rId31"/>
    <p:sldId id="390" r:id="rId32"/>
    <p:sldId id="391" r:id="rId33"/>
    <p:sldId id="392" r:id="rId34"/>
    <p:sldId id="393" r:id="rId35"/>
    <p:sldId id="394" r:id="rId36"/>
    <p:sldId id="374" r:id="rId37"/>
    <p:sldId id="342" r:id="rId38"/>
    <p:sldId id="351" r:id="rId39"/>
  </p:sldIdLst>
  <p:sldSz cx="9144000" cy="6858000" type="screen4x3"/>
  <p:notesSz cx="6732588" cy="9855200"/>
  <p:custShowLst>
    <p:custShow name="struct" id="0">
      <p:sldLst/>
    </p:custShow>
  </p:custShowLst>
  <p:defaultTextStyle>
    <a:defPPr>
      <a:defRPr lang="he-IL"/>
    </a:defPPr>
    <a:lvl1pPr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00"/>
    <a:srgbClr val="000099"/>
    <a:srgbClr val="A5D8FF"/>
    <a:srgbClr val="A0C6FF"/>
    <a:srgbClr val="8EB4E3"/>
    <a:srgbClr val="BAC4D7"/>
    <a:srgbClr val="D3E1FE"/>
    <a:srgbClr val="A50021"/>
    <a:srgbClr val="191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879" autoAdjust="0"/>
    <p:restoredTop sz="95111" autoAdjust="0"/>
  </p:normalViewPr>
  <p:slideViewPr>
    <p:cSldViewPr snapToGrid="0">
      <p:cViewPr varScale="1">
        <p:scale>
          <a:sx n="109" d="100"/>
          <a:sy n="109" d="100"/>
        </p:scale>
        <p:origin x="-96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342" y="-96"/>
      </p:cViewPr>
      <p:guideLst>
        <p:guide orient="horz" pos="3103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3.wmf"/><Relationship Id="rId1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7825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3075"/>
            <a:ext cx="2917825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63075"/>
            <a:ext cx="2917825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spcBef>
                <a:spcPct val="0"/>
              </a:spcBef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334B3F95-75EA-47C8-8AEE-9E6714BF720A}" type="slidenum">
              <a:rPr lang="he-IL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283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7825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68350"/>
            <a:ext cx="4916488" cy="3687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38" y="4686300"/>
            <a:ext cx="4938712" cy="4456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349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7825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7825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spcBef>
                <a:spcPct val="0"/>
              </a:spcBef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5CD31AF2-2A18-4D60-9947-35C6E335A119}" type="slidenum">
              <a:rPr lang="he-IL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081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cs typeface="Rod Transparent" pitchFamily="49" charset="-79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cs typeface="Rod Transparent" pitchFamily="49" charset="-79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2814-FF73-4CF1-9EAD-79211A1AAB0A}" type="datetime8">
              <a:rPr lang="he-IL" smtClean="0"/>
              <a:pPr/>
              <a:t>01 יולי 14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34CF-D7FD-4368-BFB8-A88D0C7BD15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A17E-C60E-4576-8A2B-9E9B270CBE3F}" type="datetime8">
              <a:rPr lang="he-IL" smtClean="0"/>
              <a:pPr/>
              <a:t>01 יולי 14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34CF-D7FD-4368-BFB8-A88D0C7BD15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8950" t="14286" r="12000" b="12635"/>
          <a:stretch>
            <a:fillRect/>
          </a:stretch>
        </p:blipFill>
        <p:spPr bwMode="auto">
          <a:xfrm>
            <a:off x="8661861" y="6432045"/>
            <a:ext cx="343373" cy="339177"/>
          </a:xfrm>
          <a:prstGeom prst="rect">
            <a:avLst/>
          </a:prstGeom>
          <a:gradFill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 userDrawn="1"/>
        </p:nvSpPr>
        <p:spPr>
          <a:xfrm>
            <a:off x="4885151" y="6355723"/>
            <a:ext cx="37151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Tal </a:t>
            </a:r>
            <a:r>
              <a:rPr lang="en-US" sz="1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Hassner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Dense correspondences across scenes and scales</a:t>
            </a:r>
            <a:endParaRPr lang="he-IL" sz="12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34CF-D7FD-4368-BFB8-A88D0C7BD158}" type="slidenum">
              <a:rPr lang="he-IL" smtClean="0"/>
              <a:pPr/>
              <a:t>‹#›</a:t>
            </a:fld>
            <a:endParaRPr lang="he-IL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8950" t="14286" r="12000" b="12635"/>
          <a:stretch>
            <a:fillRect/>
          </a:stretch>
        </p:blipFill>
        <p:spPr bwMode="auto">
          <a:xfrm>
            <a:off x="8661861" y="6432045"/>
            <a:ext cx="343373" cy="339177"/>
          </a:xfrm>
          <a:prstGeom prst="rect">
            <a:avLst/>
          </a:prstGeom>
          <a:gradFill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 userDrawn="1"/>
        </p:nvSpPr>
        <p:spPr>
          <a:xfrm>
            <a:off x="4885151" y="6355723"/>
            <a:ext cx="37151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Tal </a:t>
            </a:r>
            <a:r>
              <a:rPr lang="en-US" sz="1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Hassner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Dense correspondences across scenes and scales</a:t>
            </a:r>
            <a:endParaRPr lang="he-IL" sz="12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1154-45C9-42AB-8F32-0D1268D04A71}" type="datetime8">
              <a:rPr lang="he-IL" smtClean="0"/>
              <a:pPr/>
              <a:t>01 יולי 14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34CF-D7FD-4368-BFB8-A88D0C7BD158}" type="slidenum">
              <a:rPr lang="he-IL" smtClean="0"/>
              <a:pPr/>
              <a:t>‹#›</a:t>
            </a:fld>
            <a:endParaRPr lang="he-IL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8950" t="14286" r="12000" b="12635"/>
          <a:stretch>
            <a:fillRect/>
          </a:stretch>
        </p:blipFill>
        <p:spPr bwMode="auto">
          <a:xfrm>
            <a:off x="8661861" y="6432045"/>
            <a:ext cx="343373" cy="339177"/>
          </a:xfrm>
          <a:prstGeom prst="rect">
            <a:avLst/>
          </a:prstGeom>
          <a:gradFill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 userDrawn="1"/>
        </p:nvSpPr>
        <p:spPr>
          <a:xfrm>
            <a:off x="4885151" y="6355723"/>
            <a:ext cx="37151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Tal </a:t>
            </a:r>
            <a:r>
              <a:rPr lang="en-US" sz="1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Hassner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Dense correspondences across scenes and scales</a:t>
            </a:r>
            <a:endParaRPr lang="he-IL" sz="12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8950" t="14286" r="12000" b="12635"/>
          <a:stretch>
            <a:fillRect/>
          </a:stretch>
        </p:blipFill>
        <p:spPr bwMode="auto">
          <a:xfrm>
            <a:off x="8661861" y="6432045"/>
            <a:ext cx="343373" cy="339177"/>
          </a:xfrm>
          <a:prstGeom prst="rect">
            <a:avLst/>
          </a:prstGeom>
          <a:gradFill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 userDrawn="1"/>
        </p:nvSpPr>
        <p:spPr>
          <a:xfrm>
            <a:off x="4885151" y="6355723"/>
            <a:ext cx="37151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Tal </a:t>
            </a:r>
            <a:r>
              <a:rPr lang="en-US" sz="1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Hassner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Dense correspondences across scenes and scales</a:t>
            </a:r>
            <a:endParaRPr lang="he-IL" sz="12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6A2E-3CB7-4BBC-BCB3-2A46BF33D1B6}" type="datetime8">
              <a:rPr lang="he-IL" smtClean="0"/>
              <a:pPr/>
              <a:t>01 יולי 14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34CF-D7FD-4368-BFB8-A88D0C7BD15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8950" t="14286" r="12000" b="12635"/>
          <a:stretch>
            <a:fillRect/>
          </a:stretch>
        </p:blipFill>
        <p:spPr bwMode="auto">
          <a:xfrm>
            <a:off x="8661861" y="6432045"/>
            <a:ext cx="343373" cy="339177"/>
          </a:xfrm>
          <a:prstGeom prst="rect">
            <a:avLst/>
          </a:prstGeom>
          <a:gradFill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 userDrawn="1"/>
        </p:nvSpPr>
        <p:spPr>
          <a:xfrm>
            <a:off x="4885151" y="6355723"/>
            <a:ext cx="37151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Tal </a:t>
            </a:r>
            <a:r>
              <a:rPr lang="en-US" sz="1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Hassner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Dense correspondences across scenes and scales</a:t>
            </a:r>
            <a:endParaRPr lang="he-IL" sz="12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3521-F1AC-4826-8AC1-9667979C1EE8}" type="datetime8">
              <a:rPr lang="he-IL" smtClean="0"/>
              <a:pPr/>
              <a:t>01 יולי 14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34CF-D7FD-4368-BFB8-A88D0C7BD15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30000">
              <a:schemeClr val="bg1">
                <a:lumMod val="95000"/>
                <a:lumOff val="5000"/>
              </a:schemeClr>
            </a:gs>
            <a:gs pos="70000">
              <a:schemeClr val="bg1">
                <a:lumMod val="95000"/>
                <a:lumOff val="5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 dirty="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78807140-B01C-4F2E-80F2-1DE6C5BBAA5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801" r:id="rId7"/>
    <p:sldLayoutId id="2147483799" r:id="rId8"/>
    <p:sldLayoutId id="2147483800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40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13" Type="http://schemas.openxmlformats.org/officeDocument/2006/relationships/image" Target="../media/image27.tif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51.png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50.png"/><Relationship Id="rId5" Type="http://schemas.openxmlformats.org/officeDocument/2006/relationships/image" Target="../media/image24.tif"/><Relationship Id="rId15" Type="http://schemas.openxmlformats.org/officeDocument/2006/relationships/image" Target="../media/image54.png"/><Relationship Id="rId10" Type="http://schemas.openxmlformats.org/officeDocument/2006/relationships/image" Target="../media/image26.tiff"/><Relationship Id="rId4" Type="http://schemas.openxmlformats.org/officeDocument/2006/relationships/image" Target="../media/image23.tiff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3.wmf"/><Relationship Id="rId11" Type="http://schemas.openxmlformats.org/officeDocument/2006/relationships/image" Target="../media/image42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45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8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u.ac.il/home/hassner/publications.html" TargetMode="External"/><Relationship Id="rId2" Type="http://schemas.openxmlformats.org/officeDocument/2006/relationships/hyperlink" Target="http://arxiv.org/abs/1406.6323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7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8.png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6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13" Type="http://schemas.openxmlformats.org/officeDocument/2006/relationships/image" Target="../media/image75.jpeg"/><Relationship Id="rId18" Type="http://schemas.openxmlformats.org/officeDocument/2006/relationships/image" Target="../media/image8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12" Type="http://schemas.openxmlformats.org/officeDocument/2006/relationships/image" Target="../media/image74.jpeg"/><Relationship Id="rId17" Type="http://schemas.openxmlformats.org/officeDocument/2006/relationships/image" Target="../media/image79.jpeg"/><Relationship Id="rId2" Type="http://schemas.openxmlformats.org/officeDocument/2006/relationships/image" Target="../media/image64.jpeg"/><Relationship Id="rId16" Type="http://schemas.openxmlformats.org/officeDocument/2006/relationships/image" Target="../media/image7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jpeg"/><Relationship Id="rId11" Type="http://schemas.openxmlformats.org/officeDocument/2006/relationships/image" Target="../media/image73.jpeg"/><Relationship Id="rId5" Type="http://schemas.openxmlformats.org/officeDocument/2006/relationships/image" Target="../media/image67.jpeg"/><Relationship Id="rId15" Type="http://schemas.openxmlformats.org/officeDocument/2006/relationships/image" Target="../media/image77.jpeg"/><Relationship Id="rId10" Type="http://schemas.openxmlformats.org/officeDocument/2006/relationships/image" Target="../media/image72.jpeg"/><Relationship Id="rId19" Type="http://schemas.openxmlformats.org/officeDocument/2006/relationships/image" Target="../media/image81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Relationship Id="rId14" Type="http://schemas.openxmlformats.org/officeDocument/2006/relationships/image" Target="../media/image7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lfeat.org/" TargetMode="External"/><Relationship Id="rId7" Type="http://schemas.openxmlformats.org/officeDocument/2006/relationships/hyperlink" Target="mailto:hassner@openu.ac.il" TargetMode="External"/><Relationship Id="rId2" Type="http://schemas.openxmlformats.org/officeDocument/2006/relationships/hyperlink" Target="http://people.csail.mit.edu/celiu/SIFTflow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penu.ac.il/home/hassner" TargetMode="External"/><Relationship Id="rId5" Type="http://schemas.openxmlformats.org/officeDocument/2006/relationships/hyperlink" Target="http://www.openu.ac.il/home/hassner/projects/siftscales/" TargetMode="External"/><Relationship Id="rId4" Type="http://schemas.openxmlformats.org/officeDocument/2006/relationships/hyperlink" Target="http://vision.mas.ecp.fr/Personnel/iasonas/code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microsoft.com/office/2007/relationships/hdphoto" Target="../media/hdphoto2.wdp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4.wdp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666605"/>
            <a:ext cx="7772400" cy="1470025"/>
          </a:xfrm>
        </p:spPr>
        <p:txBody>
          <a:bodyPr/>
          <a:lstStyle/>
          <a:p>
            <a:r>
              <a:rPr lang="en-US" sz="4000" dirty="0">
                <a:cs typeface="+mj-cs"/>
              </a:rPr>
              <a:t>Dense correspondences across scenes and scales</a:t>
            </a:r>
            <a:endParaRPr lang="he-IL" sz="4000" dirty="0">
              <a:cs typeface="+mj-cs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3378420"/>
            <a:ext cx="6400800" cy="1935708"/>
          </a:xfrm>
        </p:spPr>
        <p:txBody>
          <a:bodyPr/>
          <a:lstStyle/>
          <a:p>
            <a:r>
              <a:rPr lang="en-US" sz="2000" dirty="0" smtClean="0"/>
              <a:t>Tal Hassner</a:t>
            </a:r>
          </a:p>
          <a:p>
            <a:r>
              <a:rPr lang="en-US" sz="1600" dirty="0" smtClean="0"/>
              <a:t>The Open University of Israel</a:t>
            </a:r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CVPR’14 Tutorial on</a:t>
            </a:r>
          </a:p>
          <a:p>
            <a:r>
              <a:rPr lang="en-US" sz="2000" dirty="0"/>
              <a:t>Dense Image Correspondences for Computer Vision</a:t>
            </a:r>
            <a:endParaRPr lang="en-US" sz="2000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8950" t="14286" r="12000" b="12635"/>
          <a:stretch>
            <a:fillRect/>
          </a:stretch>
        </p:blipFill>
        <p:spPr bwMode="auto">
          <a:xfrm>
            <a:off x="4294591" y="5854987"/>
            <a:ext cx="554819" cy="548039"/>
          </a:xfrm>
          <a:prstGeom prst="rect">
            <a:avLst/>
          </a:prstGeom>
          <a:gradFill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2435" y="1942011"/>
            <a:ext cx="1759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Solution 2: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1053" y="2761337"/>
            <a:ext cx="572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Multi-scale descriptors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Dense matching with scale differences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711052" y="3566880"/>
            <a:ext cx="6518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e-IL"/>
            </a:defPPr>
            <a:lvl1pPr>
              <a:defRPr sz="2800">
                <a:latin typeface="Calibri" pitchFamily="34" charset="0"/>
              </a:defRPr>
            </a:lvl1pPr>
          </a:lstStyle>
          <a:p>
            <a:pPr algn="l"/>
            <a:r>
              <a:rPr lang="en-US" sz="2000" dirty="0"/>
              <a:t>Scale Invariant </a:t>
            </a:r>
            <a:r>
              <a:rPr lang="en-US" sz="2000" dirty="0" smtClean="0"/>
              <a:t>Descriptors (</a:t>
            </a:r>
            <a:r>
              <a:rPr lang="en-US" sz="2000" b="1" dirty="0" smtClean="0"/>
              <a:t>SID</a:t>
            </a:r>
            <a:r>
              <a:rPr lang="en-US" sz="2000" dirty="0" smtClean="0"/>
              <a:t>) [</a:t>
            </a:r>
            <a:r>
              <a:rPr lang="en-US" sz="2000" dirty="0"/>
              <a:t>Kokkinos and </a:t>
            </a:r>
            <a:r>
              <a:rPr lang="en-US" sz="2000" dirty="0" smtClean="0"/>
              <a:t>Yuille’08]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711053" y="4163417"/>
            <a:ext cx="6657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e-IL"/>
            </a:defPPr>
            <a:lvl1pPr>
              <a:defRPr sz="2800">
                <a:latin typeface="Calibri" pitchFamily="34" charset="0"/>
              </a:defRPr>
            </a:lvl1pPr>
          </a:lstStyle>
          <a:p>
            <a:pPr algn="l"/>
            <a:r>
              <a:rPr lang="en-US" sz="2000" dirty="0" smtClean="0"/>
              <a:t>Scale-Less SIFT (</a:t>
            </a:r>
            <a:r>
              <a:rPr lang="en-US" sz="2000" b="1" dirty="0" smtClean="0"/>
              <a:t>SLS</a:t>
            </a:r>
            <a:r>
              <a:rPr lang="en-US" sz="2000" dirty="0" smtClean="0"/>
              <a:t>) [</a:t>
            </a:r>
            <a:r>
              <a:rPr lang="en-US" sz="2000" dirty="0" err="1" smtClean="0"/>
              <a:t>Hassner</a:t>
            </a:r>
            <a:r>
              <a:rPr lang="en-US" sz="2000" dirty="0" smtClean="0"/>
              <a:t>, </a:t>
            </a:r>
            <a:r>
              <a:rPr lang="en-US" sz="2000" dirty="0" err="1" smtClean="0"/>
              <a:t>Mayzels</a:t>
            </a:r>
            <a:r>
              <a:rPr lang="en-US" sz="2000" dirty="0" smtClean="0"/>
              <a:t>, Zelnik-Manor’12]</a:t>
            </a:r>
            <a:endParaRPr lang="en-US" sz="2000" dirty="0"/>
          </a:p>
        </p:txBody>
      </p:sp>
      <p:sp>
        <p:nvSpPr>
          <p:cNvPr id="3" name="Arc 2"/>
          <p:cNvSpPr/>
          <p:nvPr/>
        </p:nvSpPr>
        <p:spPr>
          <a:xfrm rot="21427683">
            <a:off x="985239" y="3966843"/>
            <a:ext cx="4141108" cy="251765"/>
          </a:xfrm>
          <a:prstGeom prst="arc">
            <a:avLst>
              <a:gd name="adj1" fmla="val 10988277"/>
              <a:gd name="adj2" fmla="val 46167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9515" y="6011662"/>
            <a:ext cx="4031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 smtClean="0"/>
              <a:t>Kokkinos </a:t>
            </a:r>
            <a:r>
              <a:rPr lang="en-US" sz="1200" dirty="0"/>
              <a:t>and </a:t>
            </a:r>
            <a:r>
              <a:rPr lang="en-US" sz="1200" dirty="0" err="1" smtClean="0"/>
              <a:t>Yuille</a:t>
            </a:r>
            <a:r>
              <a:rPr lang="en-US" sz="1200" dirty="0"/>
              <a:t>, </a:t>
            </a:r>
            <a:r>
              <a:rPr lang="en-US" sz="1200" i="1" dirty="0"/>
              <a:t>Scale Invariance without Scale Selection</a:t>
            </a:r>
            <a:r>
              <a:rPr lang="en-US" sz="1200" i="1" dirty="0" smtClean="0"/>
              <a:t>,</a:t>
            </a:r>
            <a:r>
              <a:rPr lang="en-US" sz="1200" dirty="0"/>
              <a:t> IEEE Conf. on Computer Vision and Pattern Recognition (CVPR), </a:t>
            </a:r>
            <a:r>
              <a:rPr lang="en-US" sz="1200" dirty="0" smtClean="0"/>
              <a:t>2008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203110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3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51599" y="2323965"/>
            <a:ext cx="2752995" cy="2752995"/>
            <a:chOff x="861049" y="1601784"/>
            <a:chExt cx="2752995" cy="2752995"/>
          </a:xfrm>
        </p:grpSpPr>
        <p:sp>
          <p:nvSpPr>
            <p:cNvPr id="3" name="Rectangle 2"/>
            <p:cNvSpPr/>
            <p:nvPr/>
          </p:nvSpPr>
          <p:spPr>
            <a:xfrm>
              <a:off x="861049" y="1601784"/>
              <a:ext cx="2752995" cy="275299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276350" y="2024063"/>
              <a:ext cx="1914525" cy="1905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46" y="1103173"/>
            <a:ext cx="4321707" cy="4327803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SID</a:t>
            </a:r>
            <a:r>
              <a:rPr lang="en-US" sz="4000" dirty="0" smtClean="0"/>
              <a:t>: Log-Polar sampling</a:t>
            </a:r>
            <a:endParaRPr lang="en-US" sz="40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028646" y="2823411"/>
            <a:ext cx="2" cy="18278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028644" y="4650277"/>
            <a:ext cx="3232705" cy="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14432" y="2592578"/>
                <a:ext cx="4142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432" y="2592578"/>
                <a:ext cx="414216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921279" y="4710192"/>
                <a:ext cx="443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279" y="4710192"/>
                <a:ext cx="443776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2210" name="Picture 2" descr="C:\Users\Hassner\AppData\Local\Microsoft\Windows\Temporary Internet Files\Content.IE5\CNCWAF80\MC900439806[1]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0020">
            <a:off x="4069834" y="3390726"/>
            <a:ext cx="1018326" cy="101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3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3"/>
            <a:ext cx="8229600" cy="1143000"/>
          </a:xfrm>
        </p:spPr>
        <p:txBody>
          <a:bodyPr/>
          <a:lstStyle/>
          <a:p>
            <a:r>
              <a:rPr lang="en-US" sz="3600" dirty="0" smtClean="0"/>
              <a:t>SID: Rotation + scale -&gt; translation</a:t>
            </a:r>
            <a:endParaRPr lang="en-US" sz="3600" dirty="0"/>
          </a:p>
        </p:txBody>
      </p:sp>
      <p:pic>
        <p:nvPicPr>
          <p:cNvPr id="6" name="Picture 5" descr="D:\cameraman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752" y="1160444"/>
            <a:ext cx="1828798" cy="182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Shay\Desktop\polar-grap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90" y="1066801"/>
            <a:ext cx="2012122" cy="201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1145090" y="2940878"/>
            <a:ext cx="2012122" cy="2012122"/>
            <a:chOff x="1145090" y="2940878"/>
            <a:chExt cx="2012122" cy="2012122"/>
          </a:xfrm>
        </p:grpSpPr>
        <p:pic>
          <p:nvPicPr>
            <p:cNvPr id="4" name="Picture 3" descr="D:\cameramanRot.t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752" y="3034521"/>
              <a:ext cx="1828798" cy="1828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C:\Users\Shay\Desktop\polar-graph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090" y="2940878"/>
              <a:ext cx="2012122" cy="2012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1145090" y="4861339"/>
            <a:ext cx="2012122" cy="2012122"/>
            <a:chOff x="1145090" y="4861339"/>
            <a:chExt cx="2012122" cy="201212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752" y="4953003"/>
              <a:ext cx="1828798" cy="1828798"/>
            </a:xfrm>
            <a:prstGeom prst="rect">
              <a:avLst/>
            </a:prstGeom>
          </p:spPr>
        </p:pic>
        <p:pic>
          <p:nvPicPr>
            <p:cNvPr id="11" name="Picture 6" descr="C:\Users\Shay\Desktop\polar-graph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090" y="4861339"/>
              <a:ext cx="2012122" cy="2012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Picture 2" descr="C:\Users\Hassner\AppData\Local\Microsoft\Windows\Temporary Internet Files\Content.IE5\CNCWAF80\MC900439806[1].png"/>
          <p:cNvPicPr preferRelativeResize="0">
            <a:picLocks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1839">
            <a:off x="2787804" y="1937576"/>
            <a:ext cx="1679539" cy="74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4143175" y="3029599"/>
            <a:ext cx="3566232" cy="1833721"/>
            <a:chOff x="4143175" y="3029599"/>
            <a:chExt cx="3566232" cy="1833721"/>
          </a:xfrm>
        </p:grpSpPr>
        <p:pic>
          <p:nvPicPr>
            <p:cNvPr id="5" name="Picture 4" descr="D:\cameramanRotLogPolar.t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165589" y="2339061"/>
              <a:ext cx="1828800" cy="3219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Group 35"/>
            <p:cNvGrpSpPr/>
            <p:nvPr/>
          </p:nvGrpSpPr>
          <p:grpSpPr>
            <a:xfrm>
              <a:off x="4143175" y="3029599"/>
              <a:ext cx="3566232" cy="1828476"/>
              <a:chOff x="4695117" y="2823411"/>
              <a:chExt cx="3566232" cy="1828476"/>
            </a:xfrm>
          </p:grpSpPr>
          <p:cxnSp>
            <p:nvCxnSpPr>
              <p:cNvPr id="37" name="Straight Arrow Connector 36"/>
              <p:cNvCxnSpPr/>
              <p:nvPr/>
            </p:nvCxnSpPr>
            <p:spPr>
              <a:xfrm flipV="1">
                <a:off x="5028646" y="2823411"/>
                <a:ext cx="2" cy="182783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V="1">
                <a:off x="5028644" y="4650277"/>
                <a:ext cx="3232705" cy="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4695117" y="2834633"/>
                    <a:ext cx="414216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95117" y="2834633"/>
                    <a:ext cx="414216" cy="46166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7526819" y="4190222"/>
                    <a:ext cx="443776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26819" y="4190222"/>
                    <a:ext cx="443776" cy="461665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l="-274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3" name="Group 52"/>
          <p:cNvGrpSpPr/>
          <p:nvPr/>
        </p:nvGrpSpPr>
        <p:grpSpPr>
          <a:xfrm>
            <a:off x="4126594" y="1159479"/>
            <a:ext cx="3566232" cy="1838406"/>
            <a:chOff x="4126594" y="1159479"/>
            <a:chExt cx="3566232" cy="1838406"/>
          </a:xfrm>
        </p:grpSpPr>
        <p:pic>
          <p:nvPicPr>
            <p:cNvPr id="3" name="Picture 2" descr="D:\cameramanLogPolar.tif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165590" y="464021"/>
              <a:ext cx="1828798" cy="3219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1" name="Group 40"/>
            <p:cNvGrpSpPr/>
            <p:nvPr/>
          </p:nvGrpSpPr>
          <p:grpSpPr>
            <a:xfrm>
              <a:off x="4126594" y="1160444"/>
              <a:ext cx="3566232" cy="1837441"/>
              <a:chOff x="4695117" y="2823411"/>
              <a:chExt cx="3566232" cy="1837441"/>
            </a:xfrm>
          </p:grpSpPr>
          <p:cxnSp>
            <p:nvCxnSpPr>
              <p:cNvPr id="42" name="Straight Arrow Connector 41"/>
              <p:cNvCxnSpPr/>
              <p:nvPr/>
            </p:nvCxnSpPr>
            <p:spPr>
              <a:xfrm flipV="1">
                <a:off x="5028646" y="2823411"/>
                <a:ext cx="2" cy="182783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V="1">
                <a:off x="5028644" y="4650277"/>
                <a:ext cx="3232705" cy="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4695117" y="2834633"/>
                    <a:ext cx="414216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95117" y="2834633"/>
                    <a:ext cx="414216" cy="461665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7589574" y="4199187"/>
                    <a:ext cx="443776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89574" y="4199187"/>
                    <a:ext cx="443776" cy="461665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l="-274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5" name="Group 54"/>
          <p:cNvGrpSpPr/>
          <p:nvPr/>
        </p:nvGrpSpPr>
        <p:grpSpPr>
          <a:xfrm>
            <a:off x="4126594" y="4953001"/>
            <a:ext cx="3566232" cy="1837443"/>
            <a:chOff x="4126594" y="4953001"/>
            <a:chExt cx="3566232" cy="183744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165589" y="4257542"/>
              <a:ext cx="1828800" cy="3219718"/>
            </a:xfrm>
            <a:prstGeom prst="rect">
              <a:avLst/>
            </a:prstGeom>
          </p:spPr>
        </p:pic>
        <p:grpSp>
          <p:nvGrpSpPr>
            <p:cNvPr id="46" name="Group 45"/>
            <p:cNvGrpSpPr/>
            <p:nvPr/>
          </p:nvGrpSpPr>
          <p:grpSpPr>
            <a:xfrm>
              <a:off x="4126594" y="4953003"/>
              <a:ext cx="3566232" cy="1837441"/>
              <a:chOff x="4695117" y="2823411"/>
              <a:chExt cx="3566232" cy="1837441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 flipV="1">
                <a:off x="5028646" y="2823411"/>
                <a:ext cx="2" cy="182783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flipV="1">
                <a:off x="5028644" y="4650277"/>
                <a:ext cx="3232705" cy="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4695117" y="2834633"/>
                    <a:ext cx="414216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95117" y="2834633"/>
                    <a:ext cx="414216" cy="461665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7490959" y="4199187"/>
                    <a:ext cx="443776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90959" y="4199187"/>
                    <a:ext cx="443776" cy="461665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 l="-2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35" name="Picture 2" descr="C:\Users\Hassner\AppData\Local\Microsoft\Windows\Temporary Internet Files\Content.IE5\CNCWAF80\MC900439806[1].png"/>
          <p:cNvPicPr preferRelativeResize="0">
            <a:picLocks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1839">
            <a:off x="2787804" y="3570096"/>
            <a:ext cx="1679539" cy="74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C:\Users\Hassner\AppData\Local\Microsoft\Windows\Temporary Internet Files\Content.IE5\CNCWAF80\MC900439806[1].png"/>
          <p:cNvPicPr preferRelativeResize="0">
            <a:picLocks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1839">
            <a:off x="2787804" y="5629673"/>
            <a:ext cx="1679539" cy="74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58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prstClr val="white"/>
                </a:solidFill>
              </a:rPr>
              <a:t>SID: Translation invariance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60177" y="1246094"/>
            <a:ext cx="5423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Absolute of the Discrete-Time </a:t>
            </a:r>
            <a:r>
              <a:rPr lang="en-US" sz="2000" dirty="0">
                <a:latin typeface="Calibri" pitchFamily="34" charset="0"/>
              </a:rPr>
              <a:t>Fourier Transform</a:t>
            </a:r>
            <a:endParaRPr lang="en-US" sz="2000" dirty="0" smtClean="0">
              <a:latin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499197" y="1901198"/>
            <a:ext cx="4145607" cy="4114800"/>
            <a:chOff x="2499197" y="2057960"/>
            <a:chExt cx="4145607" cy="4114800"/>
          </a:xfrm>
        </p:grpSpPr>
        <p:pic>
          <p:nvPicPr>
            <p:cNvPr id="4" name="Picture 2" descr="C:\Users\Shay\Desktop\ff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377" y1="2994" x2="44577" y2="44311"/>
                          <a14:foregroundMark x1="55423" y1="5539" x2="95245" y2="45808"/>
                          <a14:foregroundMark x1="56315" y1="54341" x2="94948" y2="95359"/>
                          <a14:foregroundMark x1="42496" y1="4192" x2="2377" y2="44311"/>
                          <a14:foregroundMark x1="9807" y1="42814" x2="44428" y2="44311"/>
                          <a14:foregroundMark x1="34918" y1="5539" x2="45171" y2="37575"/>
                          <a14:foregroundMark x1="66716" y1="4042" x2="61961" y2="43862"/>
                          <a14:foregroundMark x1="72065" y1="4042" x2="95394" y2="4940"/>
                          <a14:foregroundMark x1="53640" y1="3593" x2="54978" y2="43413"/>
                          <a14:foregroundMark x1="82169" y1="20210" x2="89153" y2="31287"/>
                          <a14:foregroundMark x1="1783" y1="22605" x2="1932" y2="290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197" y="2057960"/>
              <a:ext cx="4145607" cy="4114800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633913" y="2100263"/>
              <a:ext cx="1962150" cy="195262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27772" y="2100262"/>
              <a:ext cx="1962150" cy="195262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27772" y="4195762"/>
              <a:ext cx="1962150" cy="195262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42322" y="4195761"/>
              <a:ext cx="1962150" cy="195262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620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SID-Flow</a:t>
            </a:r>
            <a:endParaRPr lang="en-US" dirty="0"/>
          </a:p>
        </p:txBody>
      </p:sp>
      <p:pic>
        <p:nvPicPr>
          <p:cNvPr id="3" name="Picture 2" descr="D:\camera-resi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674" y="1929838"/>
            <a:ext cx="1764926" cy="176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D:\camera-r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463" y="1929837"/>
            <a:ext cx="1764927" cy="17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warp_sif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463" y="3987238"/>
            <a:ext cx="1777813" cy="177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warp_si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674" y="4000126"/>
            <a:ext cx="1764925" cy="176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19000" y="1406618"/>
            <a:ext cx="1606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Left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92768" y="1406618"/>
            <a:ext cx="1606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Right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9000" y="5765051"/>
            <a:ext cx="1606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DSIFT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92767" y="5765051"/>
            <a:ext cx="1606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SID</a:t>
            </a:r>
          </a:p>
        </p:txBody>
      </p:sp>
    </p:spTree>
    <p:extLst>
      <p:ext uri="{BB962C8B-B14F-4D97-AF65-F5344CB8AC3E}">
        <p14:creationId xmlns:p14="http://schemas.microsoft.com/office/powerpoint/2010/main" val="403445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SID-Flow</a:t>
            </a:r>
            <a:endParaRPr lang="en-US" dirty="0"/>
          </a:p>
        </p:txBody>
      </p:sp>
      <p:pic>
        <p:nvPicPr>
          <p:cNvPr id="3" name="Picture 3" descr="D:\talhassner\My Docs\conf-CVPR-2012\CameraReady_8p\Figures\img_36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3636" y="1275237"/>
            <a:ext cx="2123599" cy="2476500"/>
          </a:xfrm>
          <a:prstGeom prst="rect">
            <a:avLst/>
          </a:prstGeom>
          <a:noFill/>
        </p:spPr>
      </p:pic>
      <p:pic>
        <p:nvPicPr>
          <p:cNvPr id="4" name="Picture 4" descr="D:\talhassner\My Docs\conf-CVPR-2012\CameraReady_8p\Figures\img_36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9444" y="1686955"/>
            <a:ext cx="2470309" cy="1653064"/>
          </a:xfrm>
          <a:prstGeom prst="rect">
            <a:avLst/>
          </a:prstGeom>
          <a:noFill/>
        </p:spPr>
      </p:pic>
      <p:pic>
        <p:nvPicPr>
          <p:cNvPr id="5" name="Picture 5" descr="D:\talhassner\My Docs\conf-CVPR-2012\CameraReady_8p\Figures\img_36001_36000_sid_warp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5794" y="4076619"/>
            <a:ext cx="2470309" cy="1653064"/>
          </a:xfrm>
          <a:prstGeom prst="rect">
            <a:avLst/>
          </a:prstGeom>
          <a:noFill/>
        </p:spPr>
      </p:pic>
      <p:pic>
        <p:nvPicPr>
          <p:cNvPr id="6" name="Picture 6" descr="D:\talhassner\My Docs\conf-CVPR-2012\CameraReady_8p\Figures\img_36001_36000_warp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4263" y="4095193"/>
            <a:ext cx="2433161" cy="16159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8975" y="2251877"/>
            <a:ext cx="1606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Calibri" pitchFamily="34" charset="0"/>
              </a:rPr>
              <a:t>Left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6568" y="2251877"/>
            <a:ext cx="1606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latin typeface="Calibri" pitchFamily="34" charset="0"/>
              </a:rPr>
              <a:t>Right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27474" y="5774432"/>
            <a:ext cx="1606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DSIFT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7579" y="5774432"/>
            <a:ext cx="1606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SID</a:t>
            </a:r>
          </a:p>
        </p:txBody>
      </p:sp>
    </p:spTree>
    <p:extLst>
      <p:ext uri="{BB962C8B-B14F-4D97-AF65-F5344CB8AC3E}">
        <p14:creationId xmlns:p14="http://schemas.microsoft.com/office/powerpoint/2010/main" val="292521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2435" y="1942011"/>
            <a:ext cx="1759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Solution 2: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1053" y="2761337"/>
            <a:ext cx="572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Multi-scale descriptors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Dense matching with scale differences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711052" y="3566880"/>
            <a:ext cx="6518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e-IL"/>
            </a:defPPr>
            <a:lvl1pPr>
              <a:defRPr sz="2800">
                <a:latin typeface="Calibri" pitchFamily="34" charset="0"/>
              </a:defRPr>
            </a:lvl1pPr>
          </a:lstStyle>
          <a:p>
            <a:pPr algn="l"/>
            <a:r>
              <a:rPr lang="en-US" sz="2000" dirty="0"/>
              <a:t>Scale Invariant </a:t>
            </a:r>
            <a:r>
              <a:rPr lang="en-US" sz="2000" dirty="0" smtClean="0"/>
              <a:t>Descriptors (</a:t>
            </a:r>
            <a:r>
              <a:rPr lang="en-US" sz="2000" b="1" dirty="0" smtClean="0"/>
              <a:t>SID</a:t>
            </a:r>
            <a:r>
              <a:rPr lang="en-US" sz="2000" dirty="0" smtClean="0"/>
              <a:t>) [</a:t>
            </a:r>
            <a:r>
              <a:rPr lang="en-US" sz="2000" dirty="0"/>
              <a:t>Kokkinos and </a:t>
            </a:r>
            <a:r>
              <a:rPr lang="en-US" sz="2000" dirty="0" smtClean="0"/>
              <a:t>Yuille’08]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711053" y="4163417"/>
            <a:ext cx="6657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e-IL"/>
            </a:defPPr>
            <a:lvl1pPr>
              <a:defRPr sz="2800">
                <a:latin typeface="Calibri" pitchFamily="34" charset="0"/>
              </a:defRPr>
            </a:lvl1pPr>
          </a:lstStyle>
          <a:p>
            <a:pPr algn="l"/>
            <a:r>
              <a:rPr lang="en-US" sz="2000" dirty="0" smtClean="0"/>
              <a:t>Scale-Less SIFT (</a:t>
            </a:r>
            <a:r>
              <a:rPr lang="en-US" sz="2000" b="1" dirty="0" smtClean="0"/>
              <a:t>SLS</a:t>
            </a:r>
            <a:r>
              <a:rPr lang="en-US" sz="2000" dirty="0" smtClean="0"/>
              <a:t>) [</a:t>
            </a:r>
            <a:r>
              <a:rPr lang="en-US" sz="2000" dirty="0" err="1" smtClean="0"/>
              <a:t>Hassner</a:t>
            </a:r>
            <a:r>
              <a:rPr lang="en-US" sz="2000" dirty="0" smtClean="0"/>
              <a:t>, </a:t>
            </a:r>
            <a:r>
              <a:rPr lang="en-US" sz="2000" dirty="0" err="1" smtClean="0"/>
              <a:t>Mayzels</a:t>
            </a:r>
            <a:r>
              <a:rPr lang="en-US" sz="2000" dirty="0" smtClean="0"/>
              <a:t>, Zelnik-Manor’12]</a:t>
            </a:r>
            <a:endParaRPr lang="en-US" sz="2000" dirty="0"/>
          </a:p>
        </p:txBody>
      </p:sp>
      <p:sp>
        <p:nvSpPr>
          <p:cNvPr id="3" name="Arc 2"/>
          <p:cNvSpPr/>
          <p:nvPr/>
        </p:nvSpPr>
        <p:spPr>
          <a:xfrm rot="21440085">
            <a:off x="660100" y="4659620"/>
            <a:ext cx="4141108" cy="347671"/>
          </a:xfrm>
          <a:prstGeom prst="arc">
            <a:avLst>
              <a:gd name="adj1" fmla="val 10929032"/>
              <a:gd name="adj2" fmla="val 97169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9515" y="6011662"/>
            <a:ext cx="4031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 smtClean="0"/>
              <a:t>T</a:t>
            </a:r>
            <a:r>
              <a:rPr lang="en-US" sz="1200" dirty="0"/>
              <a:t>. </a:t>
            </a:r>
            <a:r>
              <a:rPr lang="en-US" sz="1200" dirty="0" err="1"/>
              <a:t>Hassner</a:t>
            </a:r>
            <a:r>
              <a:rPr lang="en-US" sz="1200" dirty="0"/>
              <a:t>, V. </a:t>
            </a:r>
            <a:r>
              <a:rPr lang="en-US" sz="1200" dirty="0" err="1"/>
              <a:t>Mayzels</a:t>
            </a:r>
            <a:r>
              <a:rPr lang="en-US" sz="1200" dirty="0"/>
              <a:t>, and L. </a:t>
            </a:r>
            <a:r>
              <a:rPr lang="en-US" sz="1200" dirty="0" err="1"/>
              <a:t>Zelnik</a:t>
            </a:r>
            <a:r>
              <a:rPr lang="en-US" sz="1200" dirty="0"/>
              <a:t>-Manor, </a:t>
            </a:r>
            <a:r>
              <a:rPr lang="en-US" sz="1200" i="1" dirty="0"/>
              <a:t>On SIFTs and their Scales,</a:t>
            </a:r>
            <a:r>
              <a:rPr lang="en-US" sz="1200" dirty="0"/>
              <a:t> IEEE Conf. on Computer Vision and Pattern Recognition (CVPR), </a:t>
            </a:r>
            <a:r>
              <a:rPr lang="en-US" sz="1200" dirty="0" smtClean="0"/>
              <a:t>2012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347825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talhassner\My Docs\conf-CVPR-2012\ver_b\Figures\Figure3\results\img1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394" y="2239106"/>
            <a:ext cx="3304980" cy="2196000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</p:pic>
      <p:sp>
        <p:nvSpPr>
          <p:cNvPr id="3" name="Oval 2"/>
          <p:cNvSpPr>
            <a:spLocks noChangeAspect="1"/>
          </p:cNvSpPr>
          <p:nvPr/>
        </p:nvSpPr>
        <p:spPr>
          <a:xfrm>
            <a:off x="2221897" y="2775815"/>
            <a:ext cx="540000" cy="54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2131897" y="2685815"/>
            <a:ext cx="720000" cy="72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2041897" y="2595815"/>
            <a:ext cx="900000" cy="90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1951897" y="2505815"/>
            <a:ext cx="1080000" cy="108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SIFTs at multiple scales</a:t>
            </a:r>
            <a:endParaRPr lang="he-IL" dirty="0"/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739493"/>
              </p:ext>
            </p:extLst>
          </p:nvPr>
        </p:nvGraphicFramePr>
        <p:xfrm>
          <a:off x="5611813" y="1790537"/>
          <a:ext cx="205740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28" name="Equation" r:id="rId4" imgW="838200" imgH="279400" progId="Equation.DSMT4">
                  <p:embed/>
                </p:oleObj>
              </mc:Choice>
              <mc:Fallback>
                <p:oleObj name="Equation" r:id="rId4" imgW="838200" imgH="279400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1813" y="1790537"/>
                        <a:ext cx="2057400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602492"/>
              </p:ext>
            </p:extLst>
          </p:nvPr>
        </p:nvGraphicFramePr>
        <p:xfrm>
          <a:off x="5530850" y="3385974"/>
          <a:ext cx="241935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29" name="Equation" r:id="rId6" imgW="952087" imgH="266584" progId="Equation.DSMT4">
                  <p:embed/>
                </p:oleObj>
              </mc:Choice>
              <mc:Fallback>
                <p:oleObj name="Equation" r:id="rId6" imgW="952087" imgH="266584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850" y="3385974"/>
                        <a:ext cx="2419350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498730" y="2777817"/>
            <a:ext cx="42818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Compute basis (e.g., PCA)</a:t>
            </a:r>
            <a:endParaRPr lang="he-IL" sz="2800" dirty="0" smtClean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22231" y="4976451"/>
            <a:ext cx="593480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This low-dim subspace reflects SIFT behavior through scales at a </a:t>
            </a:r>
            <a:r>
              <a:rPr lang="en-US" sz="2800" smtClean="0">
                <a:latin typeface="Calibri" pitchFamily="34" charset="0"/>
              </a:rPr>
              <a:t>single pixel</a:t>
            </a:r>
            <a:endParaRPr lang="he-IL" sz="2800" dirty="0" smtClean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</a:t>
            </a:r>
            <a:endParaRPr lang="he-IL" dirty="0"/>
          </a:p>
        </p:txBody>
      </p:sp>
      <p:sp>
        <p:nvSpPr>
          <p:cNvPr id="3" name="Rectangle 2"/>
          <p:cNvSpPr/>
          <p:nvPr/>
        </p:nvSpPr>
        <p:spPr>
          <a:xfrm>
            <a:off x="1028700" y="1316612"/>
            <a:ext cx="22068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Arial" pitchFamily="34" charset="0"/>
              </a:rPr>
              <a:t>Use subspace to subspace  distance:</a:t>
            </a:r>
            <a:endParaRPr lang="he-IL" sz="2400" dirty="0">
              <a:latin typeface="Arial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 l="423" t="828" r="52282" b="43612"/>
          <a:stretch>
            <a:fillRect/>
          </a:stretch>
        </p:blipFill>
        <p:spPr bwMode="auto">
          <a:xfrm>
            <a:off x="1063875" y="3042113"/>
            <a:ext cx="3279530" cy="218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l="49620" t="828" r="3466" b="43612"/>
          <a:stretch>
            <a:fillRect/>
          </a:stretch>
        </p:blipFill>
        <p:spPr bwMode="auto">
          <a:xfrm>
            <a:off x="4791812" y="3042113"/>
            <a:ext cx="3253154" cy="218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3184525" y="1814513"/>
          <a:ext cx="4857750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89" name="Equation" r:id="rId4" imgW="2108200" imgH="279400" progId="Equation.DSMT4">
                  <p:embed/>
                </p:oleObj>
              </mc:Choice>
              <mc:Fallback>
                <p:oleObj name="Equation" r:id="rId4" imgW="2108200" imgH="2794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525" y="1814513"/>
                        <a:ext cx="4857750" cy="71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Illustrate</a:t>
            </a:r>
            <a:endParaRPr lang="he-IL" dirty="0"/>
          </a:p>
        </p:txBody>
      </p:sp>
      <p:cxnSp>
        <p:nvCxnSpPr>
          <p:cNvPr id="3" name="Straight Arrow Connector 2"/>
          <p:cNvCxnSpPr/>
          <p:nvPr/>
        </p:nvCxnSpPr>
        <p:spPr>
          <a:xfrm rot="16200000" flipV="1">
            <a:off x="253103" y="4751768"/>
            <a:ext cx="3492000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649698" y="5831944"/>
            <a:ext cx="5807511" cy="1035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029201" y="1546412"/>
            <a:ext cx="33214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dirty="0" smtClean="0">
                <a:latin typeface="Calibri" pitchFamily="34" charset="0"/>
              </a:rPr>
              <a:t>…if SIFTs were 2D</a:t>
            </a:r>
            <a:endParaRPr lang="he-IL" sz="2800" dirty="0" smtClean="0">
              <a:latin typeface="Calibri" pitchFamily="34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 flipV="1">
            <a:off x="2974047" y="4372051"/>
            <a:ext cx="144000" cy="14400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 flipV="1">
            <a:off x="4216348" y="4232582"/>
            <a:ext cx="144000" cy="144000"/>
          </a:xfrm>
          <a:prstGeom prst="ellipse">
            <a:avLst/>
          </a:prstGeom>
          <a:solidFill>
            <a:srgbClr val="00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492450" y="4085015"/>
                <a:ext cx="742576" cy="565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00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srgbClr val="00FF00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FF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US" sz="2800" b="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800" dirty="0" smtClean="0">
                  <a:solidFill>
                    <a:srgbClr val="00FF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450" y="4085015"/>
                <a:ext cx="742576" cy="5652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303471" y="3878768"/>
                <a:ext cx="742576" cy="565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</m:sSubSup>
                    </m:oMath>
                  </m:oMathPara>
                </a14:m>
                <a:endParaRPr lang="en-US" sz="2800" dirty="0" smtClean="0">
                  <a:solidFill>
                    <a:srgbClr val="00B0F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471" y="3878768"/>
                <a:ext cx="742576" cy="5652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rot="309434">
            <a:off x="2470680" y="3404855"/>
            <a:ext cx="4604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Comparing DSIFTs (single scales)</a:t>
            </a:r>
          </a:p>
        </p:txBody>
      </p:sp>
    </p:spTree>
    <p:extLst>
      <p:ext uri="{BB962C8B-B14F-4D97-AF65-F5344CB8AC3E}">
        <p14:creationId xmlns:p14="http://schemas.microsoft.com/office/powerpoint/2010/main" val="281555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5" grpId="0" animBg="1"/>
      <p:bldP spid="22" grpId="0"/>
      <p:bldP spid="2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Pixels</a:t>
            </a:r>
            <a:endParaRPr lang="he-IL" dirty="0"/>
          </a:p>
        </p:txBody>
      </p:sp>
      <p:pic>
        <p:nvPicPr>
          <p:cNvPr id="44" name="Picture 3" descr="C:\Documents and Settings\user\My Documents\Work\Students\Viki\img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9914" y="2541222"/>
            <a:ext cx="2867025" cy="1905000"/>
          </a:xfrm>
          <a:prstGeom prst="rect">
            <a:avLst/>
          </a:prstGeom>
          <a:noFill/>
        </p:spPr>
      </p:pic>
      <p:pic>
        <p:nvPicPr>
          <p:cNvPr id="45" name="Picture 4" descr="C:\Documents and Settings\user\My Documents\Work\Students\Viki\img_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739" y="2541222"/>
            <a:ext cx="2867025" cy="1905000"/>
          </a:xfrm>
          <a:prstGeom prst="rect">
            <a:avLst/>
          </a:prstGeom>
          <a:noFill/>
        </p:spPr>
      </p:pic>
      <p:grpSp>
        <p:nvGrpSpPr>
          <p:cNvPr id="47" name="Group 46"/>
          <p:cNvGrpSpPr/>
          <p:nvPr/>
        </p:nvGrpSpPr>
        <p:grpSpPr>
          <a:xfrm>
            <a:off x="5230585" y="2922222"/>
            <a:ext cx="1676400" cy="1143000"/>
            <a:chOff x="2514600" y="1981200"/>
            <a:chExt cx="1676400" cy="1143000"/>
          </a:xfrm>
        </p:grpSpPr>
        <p:grpSp>
          <p:nvGrpSpPr>
            <p:cNvPr id="48" name="Group 17"/>
            <p:cNvGrpSpPr/>
            <p:nvPr/>
          </p:nvGrpSpPr>
          <p:grpSpPr>
            <a:xfrm>
              <a:off x="3429000" y="2552696"/>
              <a:ext cx="228600" cy="228600"/>
              <a:chOff x="3429000" y="2552696"/>
              <a:chExt cx="228600" cy="228600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3429000" y="2667000"/>
                <a:ext cx="228600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CCAF0A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  <p:cxnSp>
            <p:nvCxnSpPr>
              <p:cNvPr id="62" name="Straight Connector 61"/>
              <p:cNvCxnSpPr/>
              <p:nvPr/>
            </p:nvCxnSpPr>
            <p:spPr>
              <a:xfrm rot="16200000">
                <a:off x="3423558" y="2666996"/>
                <a:ext cx="228600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CCAF0A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49" name="Group 21"/>
            <p:cNvGrpSpPr/>
            <p:nvPr/>
          </p:nvGrpSpPr>
          <p:grpSpPr>
            <a:xfrm>
              <a:off x="3810000" y="2819400"/>
              <a:ext cx="228600" cy="228600"/>
              <a:chOff x="3429000" y="2552696"/>
              <a:chExt cx="228600" cy="228600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3429000" y="2667000"/>
                <a:ext cx="228600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CCAF0A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  <p:cxnSp>
            <p:nvCxnSpPr>
              <p:cNvPr id="60" name="Straight Connector 59"/>
              <p:cNvCxnSpPr/>
              <p:nvPr/>
            </p:nvCxnSpPr>
            <p:spPr>
              <a:xfrm rot="16200000">
                <a:off x="3423558" y="2666996"/>
                <a:ext cx="228600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CCAF0A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50" name="Group 24"/>
            <p:cNvGrpSpPr/>
            <p:nvPr/>
          </p:nvGrpSpPr>
          <p:grpSpPr>
            <a:xfrm>
              <a:off x="3962400" y="1981200"/>
              <a:ext cx="228600" cy="228600"/>
              <a:chOff x="3429000" y="2552696"/>
              <a:chExt cx="228600" cy="22860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3429000" y="2667000"/>
                <a:ext cx="228600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CCAF0A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  <p:cxnSp>
            <p:nvCxnSpPr>
              <p:cNvPr id="58" name="Straight Connector 57"/>
              <p:cNvCxnSpPr/>
              <p:nvPr/>
            </p:nvCxnSpPr>
            <p:spPr>
              <a:xfrm rot="16200000">
                <a:off x="3423558" y="2666996"/>
                <a:ext cx="228600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CCAF0A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51" name="Group 27"/>
            <p:cNvGrpSpPr/>
            <p:nvPr/>
          </p:nvGrpSpPr>
          <p:grpSpPr>
            <a:xfrm>
              <a:off x="2743200" y="2133600"/>
              <a:ext cx="228600" cy="228600"/>
              <a:chOff x="3429000" y="2552696"/>
              <a:chExt cx="228600" cy="2286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3429000" y="2667000"/>
                <a:ext cx="228600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CCAF0A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  <p:cxnSp>
            <p:nvCxnSpPr>
              <p:cNvPr id="56" name="Straight Connector 55"/>
              <p:cNvCxnSpPr/>
              <p:nvPr/>
            </p:nvCxnSpPr>
            <p:spPr>
              <a:xfrm rot="16200000">
                <a:off x="3423558" y="2666996"/>
                <a:ext cx="228600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CCAF0A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52" name="Group 30"/>
            <p:cNvGrpSpPr/>
            <p:nvPr/>
          </p:nvGrpSpPr>
          <p:grpSpPr>
            <a:xfrm>
              <a:off x="2514600" y="2895600"/>
              <a:ext cx="228600" cy="228600"/>
              <a:chOff x="3429000" y="2552696"/>
              <a:chExt cx="228600" cy="228600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3429000" y="2667000"/>
                <a:ext cx="228600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CCAF0A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  <p:cxnSp>
            <p:nvCxnSpPr>
              <p:cNvPr id="54" name="Straight Connector 53"/>
              <p:cNvCxnSpPr/>
              <p:nvPr/>
            </p:nvCxnSpPr>
            <p:spPr>
              <a:xfrm rot="16200000">
                <a:off x="3423558" y="2666996"/>
                <a:ext cx="228600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CCAF0A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</p:grpSp>
      </p:grpSp>
      <p:grpSp>
        <p:nvGrpSpPr>
          <p:cNvPr id="63" name="Group 62"/>
          <p:cNvGrpSpPr/>
          <p:nvPr/>
        </p:nvGrpSpPr>
        <p:grpSpPr>
          <a:xfrm>
            <a:off x="2515339" y="3205254"/>
            <a:ext cx="996718" cy="707569"/>
            <a:chOff x="6351134" y="2264232"/>
            <a:chExt cx="996718" cy="707569"/>
          </a:xfrm>
        </p:grpSpPr>
        <p:grpSp>
          <p:nvGrpSpPr>
            <p:cNvPr id="64" name="Group 33"/>
            <p:cNvGrpSpPr/>
            <p:nvPr/>
          </p:nvGrpSpPr>
          <p:grpSpPr>
            <a:xfrm>
              <a:off x="6781800" y="2590800"/>
              <a:ext cx="228600" cy="228600"/>
              <a:chOff x="3429000" y="2552696"/>
              <a:chExt cx="228600" cy="2286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3429000" y="2667000"/>
                <a:ext cx="228600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CCAF0A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  <p:cxnSp>
            <p:nvCxnSpPr>
              <p:cNvPr id="78" name="Straight Connector 77"/>
              <p:cNvCxnSpPr/>
              <p:nvPr/>
            </p:nvCxnSpPr>
            <p:spPr>
              <a:xfrm rot="16200000">
                <a:off x="3423558" y="2666996"/>
                <a:ext cx="228600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CCAF0A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65" name="Group 36"/>
            <p:cNvGrpSpPr/>
            <p:nvPr/>
          </p:nvGrpSpPr>
          <p:grpSpPr>
            <a:xfrm>
              <a:off x="6977742" y="2732314"/>
              <a:ext cx="228600" cy="228600"/>
              <a:chOff x="3429000" y="2552696"/>
              <a:chExt cx="228600" cy="228600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3429000" y="2667000"/>
                <a:ext cx="228600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CCAF0A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  <p:cxnSp>
            <p:nvCxnSpPr>
              <p:cNvPr id="76" name="Straight Connector 75"/>
              <p:cNvCxnSpPr/>
              <p:nvPr/>
            </p:nvCxnSpPr>
            <p:spPr>
              <a:xfrm rot="16200000">
                <a:off x="3423558" y="2666996"/>
                <a:ext cx="228600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CCAF0A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66" name="Group 39"/>
            <p:cNvGrpSpPr/>
            <p:nvPr/>
          </p:nvGrpSpPr>
          <p:grpSpPr>
            <a:xfrm>
              <a:off x="7119252" y="2264232"/>
              <a:ext cx="228600" cy="228600"/>
              <a:chOff x="3429000" y="2552696"/>
              <a:chExt cx="228600" cy="228600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3429000" y="2667000"/>
                <a:ext cx="228600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CCAF0A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  <p:cxnSp>
            <p:nvCxnSpPr>
              <p:cNvPr id="74" name="Straight Connector 73"/>
              <p:cNvCxnSpPr/>
              <p:nvPr/>
            </p:nvCxnSpPr>
            <p:spPr>
              <a:xfrm rot="16200000">
                <a:off x="3423558" y="2666996"/>
                <a:ext cx="228600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CCAF0A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67" name="Group 42"/>
            <p:cNvGrpSpPr/>
            <p:nvPr/>
          </p:nvGrpSpPr>
          <p:grpSpPr>
            <a:xfrm>
              <a:off x="6477000" y="2286000"/>
              <a:ext cx="228600" cy="228600"/>
              <a:chOff x="3429000" y="2552696"/>
              <a:chExt cx="228600" cy="228600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3429000" y="2667000"/>
                <a:ext cx="228600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CCAF0A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  <p:cxnSp>
            <p:nvCxnSpPr>
              <p:cNvPr id="72" name="Straight Connector 71"/>
              <p:cNvCxnSpPr/>
              <p:nvPr/>
            </p:nvCxnSpPr>
            <p:spPr>
              <a:xfrm rot="16200000">
                <a:off x="3423558" y="2666996"/>
                <a:ext cx="228600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CCAF0A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68" name="Group 45"/>
            <p:cNvGrpSpPr/>
            <p:nvPr/>
          </p:nvGrpSpPr>
          <p:grpSpPr>
            <a:xfrm>
              <a:off x="6351134" y="2743201"/>
              <a:ext cx="228600" cy="228600"/>
              <a:chOff x="3836534" y="2628897"/>
              <a:chExt cx="228600" cy="228600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>
                <a:off x="3836534" y="2743201"/>
                <a:ext cx="228600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CCAF0A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  <p:cxnSp>
            <p:nvCxnSpPr>
              <p:cNvPr id="70" name="Straight Connector 69"/>
              <p:cNvCxnSpPr/>
              <p:nvPr/>
            </p:nvCxnSpPr>
            <p:spPr>
              <a:xfrm rot="16200000">
                <a:off x="3831092" y="2743197"/>
                <a:ext cx="228600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CCAF0A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</p:grpSp>
      </p:grpSp>
      <p:grpSp>
        <p:nvGrpSpPr>
          <p:cNvPr id="79" name="Group 78"/>
          <p:cNvGrpSpPr/>
          <p:nvPr/>
        </p:nvGrpSpPr>
        <p:grpSpPr>
          <a:xfrm flipH="1">
            <a:off x="2591539" y="3074622"/>
            <a:ext cx="4191000" cy="914400"/>
            <a:chOff x="2993572" y="1981200"/>
            <a:chExt cx="4191000" cy="914400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4191000" y="2133600"/>
              <a:ext cx="2764972" cy="152400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>
            <a:xfrm>
              <a:off x="2993572" y="1981200"/>
              <a:ext cx="3429000" cy="228600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>
            <a:xfrm>
              <a:off x="3526972" y="2514600"/>
              <a:ext cx="3124200" cy="0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>
            <a:xfrm flipV="1">
              <a:off x="4517572" y="2743200"/>
              <a:ext cx="2667000" cy="152400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>
            <a:xfrm flipV="1">
              <a:off x="3145972" y="2667000"/>
              <a:ext cx="3429000" cy="152400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</a:ln>
            <a:effectLst/>
          </p:spPr>
        </p:cxnSp>
      </p:grpSp>
      <p:sp>
        <p:nvSpPr>
          <p:cNvPr id="85" name="TextBox 84"/>
          <p:cNvSpPr txBox="1"/>
          <p:nvPr/>
        </p:nvSpPr>
        <p:spPr>
          <a:xfrm>
            <a:off x="2849732" y="4659993"/>
            <a:ext cx="344453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Invariant detectors + robust descriptors + matching</a:t>
            </a:r>
            <a:endParaRPr lang="he-IL" sz="2800" dirty="0" smtClean="0">
              <a:latin typeface="Calibri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39148" y="1436779"/>
            <a:ext cx="62657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In different views, scales, scenes, etc.</a:t>
            </a:r>
            <a:endParaRPr lang="he-IL" sz="2800" dirty="0" smtClean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Illustrate</a:t>
            </a:r>
            <a:endParaRPr lang="he-IL" dirty="0"/>
          </a:p>
        </p:txBody>
      </p:sp>
      <p:cxnSp>
        <p:nvCxnSpPr>
          <p:cNvPr id="3" name="Straight Arrow Connector 2"/>
          <p:cNvCxnSpPr/>
          <p:nvPr/>
        </p:nvCxnSpPr>
        <p:spPr>
          <a:xfrm rot="16200000" flipV="1">
            <a:off x="253103" y="4751768"/>
            <a:ext cx="3492000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649698" y="5831944"/>
            <a:ext cx="5807511" cy="1035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029201" y="1546412"/>
            <a:ext cx="33214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dirty="0" smtClean="0">
                <a:latin typeface="Calibri" pitchFamily="34" charset="0"/>
              </a:rPr>
              <a:t>…if SIFTs were 2D</a:t>
            </a:r>
            <a:endParaRPr lang="he-IL" sz="2800" dirty="0" smtClean="0">
              <a:latin typeface="Calibri" pitchFamily="34" charset="0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 flipV="1">
            <a:off x="2279282" y="5425405"/>
            <a:ext cx="144000" cy="14400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 flipV="1">
            <a:off x="2767858" y="5053369"/>
            <a:ext cx="144000" cy="14400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 flipV="1">
            <a:off x="2974047" y="4372051"/>
            <a:ext cx="144000" cy="14400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 flipV="1">
            <a:off x="3637436" y="4080698"/>
            <a:ext cx="144000" cy="14400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 flipV="1">
            <a:off x="3883964" y="3466616"/>
            <a:ext cx="144000" cy="14400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 flipV="1">
            <a:off x="4238070" y="3040794"/>
            <a:ext cx="144000" cy="14400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 flipV="1">
            <a:off x="5157642" y="2941664"/>
            <a:ext cx="144000" cy="144000"/>
          </a:xfrm>
          <a:prstGeom prst="ellipse">
            <a:avLst/>
          </a:prstGeom>
          <a:solidFill>
            <a:srgbClr val="00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 flipV="1">
            <a:off x="4691477" y="3094064"/>
            <a:ext cx="144000" cy="144000"/>
          </a:xfrm>
          <a:prstGeom prst="ellipse">
            <a:avLst/>
          </a:prstGeom>
          <a:solidFill>
            <a:srgbClr val="00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 flipV="1">
            <a:off x="4400124" y="3676770"/>
            <a:ext cx="144000" cy="144000"/>
          </a:xfrm>
          <a:prstGeom prst="ellipse">
            <a:avLst/>
          </a:prstGeom>
          <a:solidFill>
            <a:srgbClr val="00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 flipV="1">
            <a:off x="4216348" y="4232582"/>
            <a:ext cx="144000" cy="144000"/>
          </a:xfrm>
          <a:prstGeom prst="ellipse">
            <a:avLst/>
          </a:prstGeom>
          <a:solidFill>
            <a:srgbClr val="00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 flipV="1">
            <a:off x="3346771" y="4680817"/>
            <a:ext cx="144000" cy="144000"/>
          </a:xfrm>
          <a:prstGeom prst="ellipse">
            <a:avLst/>
          </a:prstGeom>
          <a:solidFill>
            <a:srgbClr val="00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 flipV="1">
            <a:off x="3203336" y="5155947"/>
            <a:ext cx="144000" cy="144000"/>
          </a:xfrm>
          <a:prstGeom prst="ellipse">
            <a:avLst/>
          </a:prstGeom>
          <a:solidFill>
            <a:srgbClr val="00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205826" name="Object 2"/>
          <p:cNvGraphicFramePr>
            <a:graphicFrameLocks noChangeAspect="1"/>
          </p:cNvGraphicFramePr>
          <p:nvPr/>
        </p:nvGraphicFramePr>
        <p:xfrm>
          <a:off x="3746500" y="2240990"/>
          <a:ext cx="5905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98" name="Equation" r:id="rId3" imgW="241195" imgH="241195" progId="Equation.DSMT4">
                  <p:embed/>
                </p:oleObj>
              </mc:Choice>
              <mc:Fallback>
                <p:oleObj name="Equation" r:id="rId3" imgW="241195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2240990"/>
                        <a:ext cx="59055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27" name="Object 3"/>
          <p:cNvGraphicFramePr>
            <a:graphicFrameLocks noChangeAspect="1"/>
          </p:cNvGraphicFramePr>
          <p:nvPr/>
        </p:nvGraphicFramePr>
        <p:xfrm>
          <a:off x="3450665" y="5119314"/>
          <a:ext cx="6508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99" name="Equation" r:id="rId5" imgW="266469" imgH="241091" progId="Equation.DSMT4">
                  <p:embed/>
                </p:oleObj>
              </mc:Choice>
              <mc:Fallback>
                <p:oleObj name="Equation" r:id="rId5" imgW="266469" imgH="2410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0665" y="5119314"/>
                        <a:ext cx="650875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28" name="Object 4"/>
          <p:cNvGraphicFramePr>
            <a:graphicFrameLocks noChangeAspect="1"/>
          </p:cNvGraphicFramePr>
          <p:nvPr/>
        </p:nvGraphicFramePr>
        <p:xfrm>
          <a:off x="1920502" y="4659873"/>
          <a:ext cx="558800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00" name="Equation" r:id="rId7" imgW="228600" imgH="241300" progId="Equation.DSMT4">
                  <p:embed/>
                </p:oleObj>
              </mc:Choice>
              <mc:Fallback>
                <p:oleObj name="Equation" r:id="rId7" imgW="228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502" y="4659873"/>
                        <a:ext cx="558800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29" name="Object 5"/>
          <p:cNvGraphicFramePr>
            <a:graphicFrameLocks noChangeAspect="1"/>
          </p:cNvGraphicFramePr>
          <p:nvPr/>
        </p:nvGraphicFramePr>
        <p:xfrm>
          <a:off x="5587533" y="2686704"/>
          <a:ext cx="681037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01" name="Equation" r:id="rId9" imgW="279279" imgH="241195" progId="Equation.DSMT4">
                  <p:embed/>
                </p:oleObj>
              </mc:Choice>
              <mc:Fallback>
                <p:oleObj name="Equation" r:id="rId9" imgW="279279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7533" y="2686704"/>
                        <a:ext cx="681037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492450" y="4085015"/>
                <a:ext cx="742576" cy="565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00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srgbClr val="00FF00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FF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US" sz="2800" b="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800" dirty="0" smtClean="0">
                  <a:solidFill>
                    <a:srgbClr val="00FF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450" y="4085015"/>
                <a:ext cx="742576" cy="56528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303471" y="3878768"/>
                <a:ext cx="742576" cy="565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</m:sSubSup>
                    </m:oMath>
                  </m:oMathPara>
                </a14:m>
                <a:endParaRPr lang="en-US" sz="2800" dirty="0" smtClean="0">
                  <a:solidFill>
                    <a:srgbClr val="00B0F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471" y="3878768"/>
                <a:ext cx="742576" cy="56528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 rot="20615297">
            <a:off x="157375" y="2009580"/>
            <a:ext cx="5034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Comparing SIFTs at multiple scales</a:t>
            </a:r>
          </a:p>
        </p:txBody>
      </p:sp>
    </p:spTree>
    <p:extLst>
      <p:ext uri="{BB962C8B-B14F-4D97-AF65-F5344CB8AC3E}">
        <p14:creationId xmlns:p14="http://schemas.microsoft.com/office/powerpoint/2010/main" val="281555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20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22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Illustrate</a:t>
            </a:r>
            <a:endParaRPr lang="he-IL" dirty="0"/>
          </a:p>
        </p:txBody>
      </p:sp>
      <p:cxnSp>
        <p:nvCxnSpPr>
          <p:cNvPr id="3" name="Straight Arrow Connector 2"/>
          <p:cNvCxnSpPr/>
          <p:nvPr/>
        </p:nvCxnSpPr>
        <p:spPr>
          <a:xfrm rot="16200000" flipV="1">
            <a:off x="253103" y="4751768"/>
            <a:ext cx="3492000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649698" y="5831944"/>
            <a:ext cx="5807511" cy="1035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>
            <a:spLocks noChangeAspect="1"/>
          </p:cNvSpPr>
          <p:nvPr/>
        </p:nvSpPr>
        <p:spPr>
          <a:xfrm flipV="1">
            <a:off x="2279282" y="5425405"/>
            <a:ext cx="144000" cy="14400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 flipV="1">
            <a:off x="2767858" y="5053369"/>
            <a:ext cx="144000" cy="14400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 flipV="1">
            <a:off x="2974047" y="4372051"/>
            <a:ext cx="144000" cy="14400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 flipV="1">
            <a:off x="3637436" y="4080698"/>
            <a:ext cx="144000" cy="14400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 flipV="1">
            <a:off x="3883964" y="3466616"/>
            <a:ext cx="144000" cy="14400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 flipV="1">
            <a:off x="4238070" y="3040794"/>
            <a:ext cx="144000" cy="14400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 flipV="1">
            <a:off x="5157642" y="2941664"/>
            <a:ext cx="144000" cy="144000"/>
          </a:xfrm>
          <a:prstGeom prst="ellipse">
            <a:avLst/>
          </a:prstGeom>
          <a:solidFill>
            <a:srgbClr val="00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 flipV="1">
            <a:off x="4691477" y="3094064"/>
            <a:ext cx="144000" cy="144000"/>
          </a:xfrm>
          <a:prstGeom prst="ellipse">
            <a:avLst/>
          </a:prstGeom>
          <a:solidFill>
            <a:srgbClr val="00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 flipV="1">
            <a:off x="4400124" y="3676770"/>
            <a:ext cx="144000" cy="144000"/>
          </a:xfrm>
          <a:prstGeom prst="ellipse">
            <a:avLst/>
          </a:prstGeom>
          <a:solidFill>
            <a:srgbClr val="00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 flipV="1">
            <a:off x="4216348" y="4232582"/>
            <a:ext cx="144000" cy="144000"/>
          </a:xfrm>
          <a:prstGeom prst="ellipse">
            <a:avLst/>
          </a:prstGeom>
          <a:solidFill>
            <a:srgbClr val="00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 flipV="1">
            <a:off x="3346771" y="4680817"/>
            <a:ext cx="144000" cy="144000"/>
          </a:xfrm>
          <a:prstGeom prst="ellipse">
            <a:avLst/>
          </a:prstGeom>
          <a:solidFill>
            <a:srgbClr val="00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 flipV="1">
            <a:off x="3203336" y="5155947"/>
            <a:ext cx="144000" cy="144000"/>
          </a:xfrm>
          <a:prstGeom prst="ellipse">
            <a:avLst/>
          </a:prstGeom>
          <a:solidFill>
            <a:srgbClr val="00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205826" name="Object 2"/>
          <p:cNvGraphicFramePr>
            <a:graphicFrameLocks noChangeAspect="1"/>
          </p:cNvGraphicFramePr>
          <p:nvPr/>
        </p:nvGraphicFramePr>
        <p:xfrm>
          <a:off x="3746500" y="2240990"/>
          <a:ext cx="5905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34" name="Equation" r:id="rId3" imgW="241195" imgH="241195" progId="Equation.DSMT4">
                  <p:embed/>
                </p:oleObj>
              </mc:Choice>
              <mc:Fallback>
                <p:oleObj name="Equation" r:id="rId3" imgW="241195" imgH="241195" progId="Equation.DSMT4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2240990"/>
                        <a:ext cx="59055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27" name="Object 3"/>
          <p:cNvGraphicFramePr>
            <a:graphicFrameLocks noChangeAspect="1"/>
          </p:cNvGraphicFramePr>
          <p:nvPr/>
        </p:nvGraphicFramePr>
        <p:xfrm>
          <a:off x="3450665" y="5119314"/>
          <a:ext cx="6508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35" name="Equation" r:id="rId5" imgW="266469" imgH="241091" progId="Equation.DSMT4">
                  <p:embed/>
                </p:oleObj>
              </mc:Choice>
              <mc:Fallback>
                <p:oleObj name="Equation" r:id="rId5" imgW="266469" imgH="241091" progId="Equation.DSMT4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0665" y="5119314"/>
                        <a:ext cx="650875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28" name="Object 4"/>
          <p:cNvGraphicFramePr>
            <a:graphicFrameLocks noChangeAspect="1"/>
          </p:cNvGraphicFramePr>
          <p:nvPr/>
        </p:nvGraphicFramePr>
        <p:xfrm>
          <a:off x="1920502" y="4659873"/>
          <a:ext cx="558800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36" name="Equation" r:id="rId7" imgW="228600" imgH="241300" progId="Equation.DSMT4">
                  <p:embed/>
                </p:oleObj>
              </mc:Choice>
              <mc:Fallback>
                <p:oleObj name="Equation" r:id="rId7" imgW="228600" imgH="241300" progId="Equation.DSMT4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502" y="4659873"/>
                        <a:ext cx="558800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29" name="Object 5"/>
          <p:cNvGraphicFramePr>
            <a:graphicFrameLocks noChangeAspect="1"/>
          </p:cNvGraphicFramePr>
          <p:nvPr/>
        </p:nvGraphicFramePr>
        <p:xfrm>
          <a:off x="5587533" y="2686704"/>
          <a:ext cx="681037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37" name="Equation" r:id="rId9" imgW="279279" imgH="241195" progId="Equation.DSMT4">
                  <p:embed/>
                </p:oleObj>
              </mc:Choice>
              <mc:Fallback>
                <p:oleObj name="Equation" r:id="rId9" imgW="279279" imgH="241195" progId="Equation.DSMT4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7533" y="2686704"/>
                        <a:ext cx="681037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Arc 21"/>
          <p:cNvSpPr/>
          <p:nvPr/>
        </p:nvSpPr>
        <p:spPr>
          <a:xfrm rot="258691">
            <a:off x="4458191" y="2549611"/>
            <a:ext cx="989983" cy="1034108"/>
          </a:xfrm>
          <a:prstGeom prst="arc">
            <a:avLst/>
          </a:prstGeom>
          <a:ln w="190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TextBox 22"/>
          <p:cNvSpPr txBox="1"/>
          <p:nvPr/>
        </p:nvSpPr>
        <p:spPr>
          <a:xfrm>
            <a:off x="5241768" y="2239970"/>
            <a:ext cx="79130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l-GR" sz="2800" b="1" dirty="0" smtClean="0">
                <a:cs typeface="Times New Roman" pitchFamily="18" charset="0"/>
              </a:rPr>
              <a:t>θ</a:t>
            </a:r>
            <a:endParaRPr lang="he-IL" sz="2800" b="1" dirty="0" smtClean="0"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5400000" flipH="1" flipV="1">
            <a:off x="1381427" y="2778371"/>
            <a:ext cx="3682946" cy="326298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425388" y="3240741"/>
            <a:ext cx="4007224" cy="299869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327253">
            <a:off x="1286928" y="1535716"/>
            <a:ext cx="7134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Comparing subspaces of SIFTs from multiple scales!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5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2" grpId="0" animBg="1"/>
      <p:bldP spid="23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Scale-Less SIFT (SLS)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1125415" y="1477108"/>
            <a:ext cx="68931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Map these subspaces to points!</a:t>
            </a:r>
            <a:endParaRPr lang="he-IL" sz="2800" dirty="0" smtClean="0">
              <a:latin typeface="Calibri" pitchFamily="34" charset="0"/>
            </a:endParaRPr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698498"/>
              </p:ext>
            </p:extLst>
          </p:nvPr>
        </p:nvGraphicFramePr>
        <p:xfrm>
          <a:off x="1362075" y="4017749"/>
          <a:ext cx="6418263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63" name="Equation" r:id="rId3" imgW="3390900" imgH="457200" progId="Equation.DSMT4">
                  <p:embed/>
                </p:oleObj>
              </mc:Choice>
              <mc:Fallback>
                <p:oleObj name="Equation" r:id="rId3" imgW="3390900" imgH="457200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4017749"/>
                        <a:ext cx="6418263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923304"/>
              </p:ext>
            </p:extLst>
          </p:nvPr>
        </p:nvGraphicFramePr>
        <p:xfrm>
          <a:off x="3748088" y="3293849"/>
          <a:ext cx="164623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64" name="Equation" r:id="rId5" imgW="748975" imgH="266584" progId="Equation.DSMT4">
                  <p:embed/>
                </p:oleObj>
              </mc:Choice>
              <mc:Fallback>
                <p:oleObj name="Equation" r:id="rId5" imgW="748975" imgH="266584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8088" y="3293849"/>
                        <a:ext cx="1646237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45224" y="2630420"/>
            <a:ext cx="26535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dirty="0" smtClean="0">
                <a:latin typeface="Calibri" pitchFamily="34" charset="0"/>
              </a:rPr>
              <a:t>For each pixel </a:t>
            </a:r>
            <a:r>
              <a:rPr lang="en-US" sz="2800" b="1" dirty="0" smtClean="0">
                <a:cs typeface="Times New Roman" pitchFamily="18" charset="0"/>
              </a:rPr>
              <a:t>p</a:t>
            </a:r>
            <a:endParaRPr lang="he-IL" sz="2800" b="1" dirty="0" smtClean="0"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6769" y="1953048"/>
            <a:ext cx="63304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[</a:t>
            </a:r>
            <a:r>
              <a:rPr lang="en-US" sz="1800" dirty="0" err="1" smtClean="0">
                <a:latin typeface="Calibri" pitchFamily="34" charset="0"/>
              </a:rPr>
              <a:t>Basri</a:t>
            </a:r>
            <a:r>
              <a:rPr lang="en-US" sz="1800" dirty="0" smtClean="0">
                <a:latin typeface="Calibri" pitchFamily="34" charset="0"/>
              </a:rPr>
              <a:t>, Hassner, </a:t>
            </a:r>
            <a:r>
              <a:rPr lang="en-US" sz="1800" dirty="0" err="1" smtClean="0">
                <a:latin typeface="Calibri" pitchFamily="34" charset="0"/>
              </a:rPr>
              <a:t>Zelnik</a:t>
            </a:r>
            <a:r>
              <a:rPr lang="en-US" sz="1800" dirty="0" smtClean="0">
                <a:latin typeface="Calibri" pitchFamily="34" charset="0"/>
              </a:rPr>
              <a:t>-Manor, CVPR’07, ICCVw’09, TPAMI’11]</a:t>
            </a:r>
            <a:endParaRPr lang="he-IL" sz="1800" dirty="0" smtClean="0">
              <a:latin typeface="Calibri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809884"/>
              </p:ext>
            </p:extLst>
          </p:nvPr>
        </p:nvGraphicFramePr>
        <p:xfrm>
          <a:off x="1893888" y="5338900"/>
          <a:ext cx="53562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65" name="Equation" r:id="rId7" imgW="2438280" imgH="304560" progId="Equation.DSMT4">
                  <p:embed/>
                </p:oleObj>
              </mc:Choice>
              <mc:Fallback>
                <p:oleObj name="Equation" r:id="rId7" imgW="2438280" imgH="30456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888" y="5338900"/>
                        <a:ext cx="53562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467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Scale-Less SIFT (SLS)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1125415" y="1477108"/>
            <a:ext cx="68931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Map these subspaces to points!</a:t>
            </a:r>
            <a:endParaRPr lang="he-IL" sz="2800" dirty="0" smtClean="0">
              <a:latin typeface="Calibri" pitchFamily="34" charset="0"/>
            </a:endParaRPr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55114"/>
              </p:ext>
            </p:extLst>
          </p:nvPr>
        </p:nvGraphicFramePr>
        <p:xfrm>
          <a:off x="1362075" y="4017749"/>
          <a:ext cx="6418263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82" name="Equation" r:id="rId3" imgW="3390900" imgH="457200" progId="Equation.DSMT4">
                  <p:embed/>
                </p:oleObj>
              </mc:Choice>
              <mc:Fallback>
                <p:oleObj name="Equation" r:id="rId3" imgW="3390900" imgH="457200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4017749"/>
                        <a:ext cx="6418263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746596"/>
              </p:ext>
            </p:extLst>
          </p:nvPr>
        </p:nvGraphicFramePr>
        <p:xfrm>
          <a:off x="3748088" y="3293849"/>
          <a:ext cx="164623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83" name="Equation" r:id="rId5" imgW="748975" imgH="266584" progId="Equation.DSMT4">
                  <p:embed/>
                </p:oleObj>
              </mc:Choice>
              <mc:Fallback>
                <p:oleObj name="Equation" r:id="rId5" imgW="748975" imgH="266584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8088" y="3293849"/>
                        <a:ext cx="1646237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45224" y="2630420"/>
            <a:ext cx="26535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dirty="0" smtClean="0">
                <a:latin typeface="Calibri" pitchFamily="34" charset="0"/>
              </a:rPr>
              <a:t>For each pixel </a:t>
            </a:r>
            <a:r>
              <a:rPr lang="en-US" sz="2800" b="1" dirty="0" smtClean="0">
                <a:cs typeface="Times New Roman" pitchFamily="18" charset="0"/>
              </a:rPr>
              <a:t>p</a:t>
            </a:r>
            <a:endParaRPr lang="he-IL" sz="2800" b="1" dirty="0" smtClean="0"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6769" y="1953048"/>
            <a:ext cx="63304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[</a:t>
            </a:r>
            <a:r>
              <a:rPr lang="en-US" sz="1800" dirty="0" err="1" smtClean="0">
                <a:latin typeface="Calibri" pitchFamily="34" charset="0"/>
              </a:rPr>
              <a:t>Basri</a:t>
            </a:r>
            <a:r>
              <a:rPr lang="en-US" sz="1800" dirty="0" smtClean="0">
                <a:latin typeface="Calibri" pitchFamily="34" charset="0"/>
              </a:rPr>
              <a:t>, Hassner, </a:t>
            </a:r>
            <a:r>
              <a:rPr lang="en-US" sz="1800" dirty="0" err="1" smtClean="0">
                <a:latin typeface="Calibri" pitchFamily="34" charset="0"/>
              </a:rPr>
              <a:t>Zelnik</a:t>
            </a:r>
            <a:r>
              <a:rPr lang="en-US" sz="1800" dirty="0" smtClean="0">
                <a:latin typeface="Calibri" pitchFamily="34" charset="0"/>
              </a:rPr>
              <a:t>-Manor, CVPR’07, ICCVw’09, TPAMI’11]</a:t>
            </a:r>
            <a:endParaRPr lang="he-IL" sz="1800" dirty="0" smtClean="0">
              <a:latin typeface="Calibri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926634"/>
              </p:ext>
            </p:extLst>
          </p:nvPr>
        </p:nvGraphicFramePr>
        <p:xfrm>
          <a:off x="1893888" y="5338900"/>
          <a:ext cx="53562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84" name="Equation" r:id="rId7" imgW="2438280" imgH="304560" progId="Equation.DSMT4">
                  <p:embed/>
                </p:oleObj>
              </mc:Choice>
              <mc:Fallback>
                <p:oleObj name="Equation" r:id="rId7" imgW="2438280" imgH="30456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888" y="5338900"/>
                        <a:ext cx="53562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61910" y="2630419"/>
            <a:ext cx="422018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sz="2800" dirty="0" smtClean="0">
                <a:latin typeface="+mj-lt"/>
              </a:rPr>
              <a:t>A point representation for the subspace spanning SIFT’s behavior in scales!!!</a:t>
            </a:r>
            <a:endParaRPr lang="he-IL" sz="2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804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  <p:bldP spid="6" grpId="1"/>
      <p:bldP spid="8" grpId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D:\talhassner\My Docs\conf-CVPR-2012\CameraReady_8p\Figures\img_36001_36000_warped_su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1632" y="4408244"/>
            <a:ext cx="2470309" cy="165306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SLS-Flow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1125415" y="1125428"/>
            <a:ext cx="68931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Using SIFT-Flow to compute the flow</a:t>
            </a:r>
            <a:endParaRPr lang="he-IL" sz="2800" dirty="0" smtClean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2031" y="2345400"/>
            <a:ext cx="109024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dirty="0" smtClean="0">
                <a:latin typeface="Calibri" pitchFamily="34" charset="0"/>
              </a:rPr>
              <a:t>Left</a:t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>Photo</a:t>
            </a:r>
            <a:endParaRPr lang="he-IL" sz="2800" dirty="0" smtClean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01708" y="2345400"/>
            <a:ext cx="109024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2800" dirty="0" smtClean="0">
                <a:latin typeface="Calibri" pitchFamily="34" charset="0"/>
              </a:rPr>
              <a:t>Right Photo</a:t>
            </a:r>
            <a:endParaRPr lang="he-IL" sz="2800" dirty="0" smtClean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4769" y="3907500"/>
            <a:ext cx="20105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DSIFT</a:t>
            </a:r>
            <a:endParaRPr lang="he-IL" sz="2400" dirty="0" smtClean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67050" y="3907500"/>
            <a:ext cx="283991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SID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</a:rPr>
              <a:t>[Kokkinos &amp;  </a:t>
            </a:r>
            <a:r>
              <a:rPr lang="en-US" sz="1400" dirty="0" err="1" smtClean="0">
                <a:latin typeface="Calibri" pitchFamily="34" charset="0"/>
              </a:rPr>
              <a:t>Yuille</a:t>
            </a:r>
            <a:r>
              <a:rPr lang="en-US" sz="1400" dirty="0" smtClean="0">
                <a:latin typeface="Calibri" pitchFamily="34" charset="0"/>
              </a:rPr>
              <a:t>, CVPR’08]</a:t>
            </a:r>
            <a:endParaRPr lang="he-IL" sz="1800" dirty="0" smtClean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18739" y="3907500"/>
            <a:ext cx="20105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Our SLS</a:t>
            </a:r>
            <a:endParaRPr lang="he-IL" sz="2400" dirty="0" smtClean="0">
              <a:latin typeface="Calibri" pitchFamily="34" charset="0"/>
            </a:endParaRPr>
          </a:p>
        </p:txBody>
      </p:sp>
      <p:pic>
        <p:nvPicPr>
          <p:cNvPr id="64515" name="Picture 3" descr="D:\talhassner\My Docs\conf-CVPR-2012\CameraReady_8p\Figures\img_36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4753" y="1198686"/>
            <a:ext cx="2123599" cy="2476500"/>
          </a:xfrm>
          <a:prstGeom prst="rect">
            <a:avLst/>
          </a:prstGeom>
          <a:noFill/>
        </p:spPr>
      </p:pic>
      <p:pic>
        <p:nvPicPr>
          <p:cNvPr id="64516" name="Picture 4" descr="D:\talhassner\My Docs\conf-CVPR-2012\CameraReady_8p\Figures\img_36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1545" y="2043117"/>
            <a:ext cx="2470309" cy="1653064"/>
          </a:xfrm>
          <a:prstGeom prst="rect">
            <a:avLst/>
          </a:prstGeom>
          <a:noFill/>
        </p:spPr>
      </p:pic>
      <p:pic>
        <p:nvPicPr>
          <p:cNvPr id="64517" name="Picture 5" descr="D:\talhassner\My Docs\conf-CVPR-2012\CameraReady_8p\Figures\img_36001_36000_sid_warp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43806" y="4383200"/>
            <a:ext cx="2470309" cy="1653064"/>
          </a:xfrm>
          <a:prstGeom prst="rect">
            <a:avLst/>
          </a:prstGeom>
          <a:noFill/>
        </p:spPr>
      </p:pic>
      <p:pic>
        <p:nvPicPr>
          <p:cNvPr id="64518" name="Picture 6" descr="D:\talhassner\My Docs\conf-CVPR-2012\CameraReady_8p\Figures\img_36001_36000_warpe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275" y="4401774"/>
            <a:ext cx="2433161" cy="16159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2435" y="1942011"/>
            <a:ext cx="1759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Solution 3: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1053" y="2761337"/>
            <a:ext cx="572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Scale-space sift flow</a:t>
            </a:r>
            <a:endParaRPr lang="en-US" sz="2800" dirty="0" smtClean="0">
              <a:latin typeface="Calibri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Dense matching with scale differences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549515" y="6011662"/>
            <a:ext cx="4031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 smtClean="0"/>
              <a:t>W</a:t>
            </a:r>
            <a:r>
              <a:rPr lang="en-US" sz="1200" dirty="0"/>
              <a:t>. </a:t>
            </a:r>
            <a:r>
              <a:rPr lang="en-US" sz="1200" dirty="0" err="1"/>
              <a:t>Qiu</a:t>
            </a:r>
            <a:r>
              <a:rPr lang="en-US" sz="1200" dirty="0"/>
              <a:t>, X. Wang, X. Bai, A. </a:t>
            </a:r>
            <a:r>
              <a:rPr lang="en-US" sz="1200" dirty="0" err="1"/>
              <a:t>Yuille</a:t>
            </a:r>
            <a:r>
              <a:rPr lang="en-US" sz="1200" dirty="0"/>
              <a:t>, and Z. </a:t>
            </a:r>
            <a:r>
              <a:rPr lang="en-US" sz="1200" dirty="0" err="1"/>
              <a:t>Tu</a:t>
            </a:r>
            <a:r>
              <a:rPr lang="en-US" sz="1200" dirty="0"/>
              <a:t>, </a:t>
            </a:r>
            <a:r>
              <a:rPr lang="en-US" sz="1200" i="1" dirty="0" smtClean="0"/>
              <a:t>Scale-space sift flow</a:t>
            </a:r>
            <a:r>
              <a:rPr lang="en-US" sz="1200" dirty="0" smtClean="0"/>
              <a:t>, </a:t>
            </a:r>
            <a:r>
              <a:rPr lang="en-US" sz="1200" dirty="0"/>
              <a:t>in Proc. Winter Conf. on Applications of </a:t>
            </a:r>
            <a:r>
              <a:rPr lang="en-US" sz="1200" dirty="0" err="1"/>
              <a:t>Comput</a:t>
            </a:r>
            <a:r>
              <a:rPr lang="en-US" sz="1200" dirty="0"/>
              <a:t>. Vision. IEEE</a:t>
            </a:r>
            <a:r>
              <a:rPr lang="en-US" sz="1200" dirty="0" smtClean="0"/>
              <a:t>, 2014</a:t>
            </a:r>
            <a:endParaRPr lang="he-IL" sz="1200" dirty="0"/>
          </a:p>
        </p:txBody>
      </p:sp>
      <p:sp>
        <p:nvSpPr>
          <p:cNvPr id="6" name="TextBox 5"/>
          <p:cNvSpPr txBox="1"/>
          <p:nvPr/>
        </p:nvSpPr>
        <p:spPr>
          <a:xfrm rot="21039456">
            <a:off x="3176189" y="3265120"/>
            <a:ext cx="4232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Previous talk!</a:t>
            </a:r>
          </a:p>
        </p:txBody>
      </p:sp>
    </p:spTree>
    <p:extLst>
      <p:ext uri="{BB962C8B-B14F-4D97-AF65-F5344CB8AC3E}">
        <p14:creationId xmlns:p14="http://schemas.microsoft.com/office/powerpoint/2010/main" val="284097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2435" y="1942011"/>
            <a:ext cx="1759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Solution </a:t>
            </a:r>
            <a:r>
              <a:rPr lang="en-US" sz="2800" dirty="0">
                <a:latin typeface="Calibri" pitchFamily="34" charset="0"/>
              </a:rPr>
              <a:t>4</a:t>
            </a:r>
            <a:r>
              <a:rPr lang="en-US" sz="2800" dirty="0" smtClean="0">
                <a:latin typeface="Calibri" pitchFamily="34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1053" y="2761337"/>
            <a:ext cx="572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Scale propagation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Dense matching with scale differences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157629" y="5715565"/>
            <a:ext cx="6495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buFont typeface="Arial" charset="0"/>
              <a:buChar char="•"/>
            </a:pPr>
            <a:r>
              <a:rPr lang="en-US" sz="1200" dirty="0" smtClean="0"/>
              <a:t>M. Tau, T. </a:t>
            </a:r>
            <a:r>
              <a:rPr lang="en-US" sz="1200" dirty="0" err="1" smtClean="0"/>
              <a:t>Hassner</a:t>
            </a:r>
            <a:r>
              <a:rPr lang="en-US" sz="1200" dirty="0" smtClean="0"/>
              <a:t>, “Dense Correspondences Across Scenes and Scales”, arXiv:1406.6323 (Available online from: </a:t>
            </a:r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arxiv.org/abs/1406.6323</a:t>
            </a:r>
            <a:r>
              <a:rPr lang="en-US" sz="1200" dirty="0" smtClean="0"/>
              <a:t>)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smtClean="0"/>
              <a:t>Longer version in submission. </a:t>
            </a:r>
            <a:br>
              <a:rPr lang="en-US" sz="1200" dirty="0" smtClean="0"/>
            </a:br>
            <a:r>
              <a:rPr lang="en-US" sz="1200" dirty="0" smtClean="0"/>
              <a:t>Please </a:t>
            </a:r>
            <a:r>
              <a:rPr lang="en-US" sz="1200" dirty="0"/>
              <a:t>see </a:t>
            </a:r>
            <a:r>
              <a:rPr lang="en-US" sz="1200" dirty="0" smtClean="0">
                <a:hlinkClick r:id="rId3"/>
              </a:rPr>
              <a:t>http</a:t>
            </a:r>
            <a:r>
              <a:rPr lang="en-US" sz="1200" dirty="0">
                <a:hlinkClick r:id="rId3"/>
              </a:rPr>
              <a:t>://</a:t>
            </a:r>
            <a:r>
              <a:rPr lang="en-US" sz="1200" dirty="0" smtClean="0">
                <a:hlinkClick r:id="rId3"/>
              </a:rPr>
              <a:t>www.openu.ac.il/home/hassner/publications.html</a:t>
            </a:r>
            <a:r>
              <a:rPr lang="en-US" sz="1200" dirty="0" smtClean="0"/>
              <a:t> for updates.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59244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 Pixels -&gt; Similar Scales</a:t>
            </a:r>
            <a:endParaRPr lang="en-US" dirty="0"/>
          </a:p>
        </p:txBody>
      </p:sp>
      <p:pic>
        <p:nvPicPr>
          <p:cNvPr id="3" name="תמונה 8" descr="image2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5050" y="2018350"/>
            <a:ext cx="4231952" cy="282130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0" t="14372" r="9709" b="17235"/>
          <a:stretch/>
        </p:blipFill>
        <p:spPr bwMode="auto">
          <a:xfrm>
            <a:off x="2455050" y="2018349"/>
            <a:ext cx="4233901" cy="282130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21138330">
            <a:off x="672761" y="5168967"/>
            <a:ext cx="8149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Only 0.1% of pixels selected by multi-scale feature detector</a:t>
            </a:r>
          </a:p>
        </p:txBody>
      </p:sp>
    </p:spTree>
    <p:extLst>
      <p:ext uri="{BB962C8B-B14F-4D97-AF65-F5344CB8AC3E}">
        <p14:creationId xmlns:p14="http://schemas.microsoft.com/office/powerpoint/2010/main" val="378246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 Pixels -&gt; Similar Scales</a:t>
            </a:r>
            <a:endParaRPr lang="en-US" dirty="0"/>
          </a:p>
        </p:txBody>
      </p:sp>
      <p:pic>
        <p:nvPicPr>
          <p:cNvPr id="3" name="תמונה 8" descr="image2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5050" y="2018350"/>
            <a:ext cx="4231952" cy="282130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50" t="14372" r="9709" b="17235"/>
          <a:stretch/>
        </p:blipFill>
        <p:spPr bwMode="auto">
          <a:xfrm>
            <a:off x="2455050" y="2018349"/>
            <a:ext cx="4233901" cy="282130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תמונה 8" descr="image2_orig.jpg"/>
          <p:cNvPicPr>
            <a:picLocks noChangeAspect="1"/>
          </p:cNvPicPr>
          <p:nvPr/>
        </p:nvPicPr>
        <p:blipFill rotWithShape="1">
          <a:blip r:embed="rId2" cstate="print"/>
          <a:srcRect l="72835" t="47466" r="8468" b="35247"/>
          <a:stretch/>
        </p:blipFill>
        <p:spPr>
          <a:xfrm>
            <a:off x="4706934" y="1480496"/>
            <a:ext cx="3633174" cy="3359154"/>
          </a:xfrm>
          <a:prstGeom prst="ellipse">
            <a:avLst/>
          </a:prstGeom>
          <a:ln>
            <a:solidFill>
              <a:schemeClr val="tx1"/>
            </a:solidFill>
          </a:ln>
          <a:effectLst/>
        </p:spPr>
      </p:pic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6012059" y="2701215"/>
            <a:ext cx="1752757" cy="1752757"/>
            <a:chOff x="6688950" y="3746500"/>
            <a:chExt cx="1224000" cy="1224000"/>
          </a:xfrm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6688950" y="3746500"/>
              <a:ext cx="1224000" cy="1224000"/>
            </a:xfrm>
            <a:prstGeom prst="ellipse">
              <a:avLst/>
            </a:prstGeom>
            <a:noFill/>
            <a:ln w="762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7300950" y="4358500"/>
              <a:ext cx="1" cy="612000"/>
            </a:xfrm>
            <a:prstGeom prst="line">
              <a:avLst/>
            </a:prstGeom>
            <a:ln w="762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810623" y="2552621"/>
            <a:ext cx="1752757" cy="1752757"/>
            <a:chOff x="6688950" y="3746500"/>
            <a:chExt cx="1224000" cy="1224000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6688950" y="3746500"/>
              <a:ext cx="1224000" cy="1224000"/>
            </a:xfrm>
            <a:prstGeom prst="ellipse">
              <a:avLst/>
            </a:prstGeom>
            <a:noFill/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7300950" y="4358500"/>
              <a:ext cx="1" cy="612000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6166223" y="2870121"/>
            <a:ext cx="1752757" cy="1752757"/>
            <a:chOff x="6688950" y="3746500"/>
            <a:chExt cx="1224000" cy="1224000"/>
          </a:xfrm>
        </p:grpSpPr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6688950" y="3746500"/>
              <a:ext cx="1224000" cy="1224000"/>
            </a:xfrm>
            <a:prstGeom prst="ellipse">
              <a:avLst/>
            </a:prstGeom>
            <a:noFill/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7300950" y="4358500"/>
              <a:ext cx="1" cy="612000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 rot="206693">
            <a:off x="1544643" y="5370032"/>
            <a:ext cx="7015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Scales at neighboring pixels likely to be very similar</a:t>
            </a:r>
          </a:p>
        </p:txBody>
      </p:sp>
    </p:spTree>
    <p:extLst>
      <p:ext uri="{BB962C8B-B14F-4D97-AF65-F5344CB8AC3E}">
        <p14:creationId xmlns:p14="http://schemas.microsoft.com/office/powerpoint/2010/main" val="408734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 Pixels -&gt; Similar Scales</a:t>
            </a:r>
            <a:endParaRPr lang="en-US" dirty="0"/>
          </a:p>
        </p:txBody>
      </p:sp>
      <p:pic>
        <p:nvPicPr>
          <p:cNvPr id="3" name="תמונה 8" descr="image2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5050" y="2018350"/>
            <a:ext cx="4231952" cy="282130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50" t="14372" r="9709" b="17235"/>
          <a:stretch/>
        </p:blipFill>
        <p:spPr bwMode="auto">
          <a:xfrm>
            <a:off x="2455050" y="2018349"/>
            <a:ext cx="4233901" cy="282130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תמונה 8" descr="image2_orig.jpg"/>
          <p:cNvPicPr>
            <a:picLocks noChangeAspect="1"/>
          </p:cNvPicPr>
          <p:nvPr/>
        </p:nvPicPr>
        <p:blipFill rotWithShape="1">
          <a:blip r:embed="rId2" cstate="print"/>
          <a:srcRect l="72835" t="47466" r="8468" b="35247"/>
          <a:stretch/>
        </p:blipFill>
        <p:spPr>
          <a:xfrm>
            <a:off x="4706934" y="1480496"/>
            <a:ext cx="3633174" cy="3359154"/>
          </a:xfrm>
          <a:prstGeom prst="ellipse">
            <a:avLst/>
          </a:prstGeom>
          <a:ln>
            <a:solidFill>
              <a:schemeClr val="tx1"/>
            </a:solidFill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6578599" y="3270250"/>
            <a:ext cx="612000" cy="612000"/>
            <a:chOff x="6578599" y="3213100"/>
            <a:chExt cx="612000" cy="612000"/>
          </a:xfrm>
        </p:grpSpPr>
        <p:sp>
          <p:nvSpPr>
            <p:cNvPr id="6" name="Quad Arrow 5"/>
            <p:cNvSpPr>
              <a:spLocks noChangeAspect="1"/>
            </p:cNvSpPr>
            <p:nvPr/>
          </p:nvSpPr>
          <p:spPr>
            <a:xfrm>
              <a:off x="6578599" y="3213100"/>
              <a:ext cx="612000" cy="612000"/>
            </a:xfrm>
            <a:prstGeom prst="quadArrow">
              <a:avLst>
                <a:gd name="adj1" fmla="val 7144"/>
                <a:gd name="adj2" fmla="val 17651"/>
                <a:gd name="adj3" fmla="val 13205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Quad Arrow 18"/>
            <p:cNvSpPr>
              <a:spLocks noChangeAspect="1"/>
            </p:cNvSpPr>
            <p:nvPr/>
          </p:nvSpPr>
          <p:spPr>
            <a:xfrm rot="2700000">
              <a:off x="6578599" y="3213100"/>
              <a:ext cx="612000" cy="612000"/>
            </a:xfrm>
            <a:prstGeom prst="quadArrow">
              <a:avLst>
                <a:gd name="adj1" fmla="val 7144"/>
                <a:gd name="adj2" fmla="val 17651"/>
                <a:gd name="adj3" fmla="val 13205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7309262" y="2139525"/>
            <a:ext cx="932250" cy="932250"/>
            <a:chOff x="6578599" y="3213100"/>
            <a:chExt cx="612000" cy="612000"/>
          </a:xfrm>
        </p:grpSpPr>
        <p:sp>
          <p:nvSpPr>
            <p:cNvPr id="25" name="Quad Arrow 24"/>
            <p:cNvSpPr>
              <a:spLocks noChangeAspect="1"/>
            </p:cNvSpPr>
            <p:nvPr/>
          </p:nvSpPr>
          <p:spPr>
            <a:xfrm>
              <a:off x="6578599" y="3213100"/>
              <a:ext cx="612000" cy="612000"/>
            </a:xfrm>
            <a:prstGeom prst="quadArrow">
              <a:avLst>
                <a:gd name="adj1" fmla="val 7144"/>
                <a:gd name="adj2" fmla="val 17651"/>
                <a:gd name="adj3" fmla="val 13205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Quad Arrow 25"/>
            <p:cNvSpPr>
              <a:spLocks noChangeAspect="1"/>
            </p:cNvSpPr>
            <p:nvPr/>
          </p:nvSpPr>
          <p:spPr>
            <a:xfrm rot="2700000">
              <a:off x="6578599" y="3213100"/>
              <a:ext cx="612000" cy="612000"/>
            </a:xfrm>
            <a:prstGeom prst="quadArrow">
              <a:avLst>
                <a:gd name="adj1" fmla="val 7144"/>
                <a:gd name="adj2" fmla="val 17651"/>
                <a:gd name="adj3" fmla="val 13205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6012059" y="2701215"/>
            <a:ext cx="1752757" cy="1752757"/>
            <a:chOff x="6688950" y="3746500"/>
            <a:chExt cx="1224000" cy="1224000"/>
          </a:xfrm>
        </p:grpSpPr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6688950" y="3746500"/>
              <a:ext cx="1224000" cy="1224000"/>
            </a:xfrm>
            <a:prstGeom prst="ellipse">
              <a:avLst/>
            </a:prstGeom>
            <a:noFill/>
            <a:ln w="762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7300950" y="4358500"/>
              <a:ext cx="1" cy="612000"/>
            </a:xfrm>
            <a:prstGeom prst="line">
              <a:avLst/>
            </a:prstGeom>
            <a:ln w="762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5251893" y="3515025"/>
            <a:ext cx="734450" cy="734450"/>
            <a:chOff x="6578599" y="3213100"/>
            <a:chExt cx="612000" cy="612000"/>
          </a:xfrm>
        </p:grpSpPr>
        <p:sp>
          <p:nvSpPr>
            <p:cNvPr id="34" name="Quad Arrow 33"/>
            <p:cNvSpPr>
              <a:spLocks noChangeAspect="1"/>
            </p:cNvSpPr>
            <p:nvPr/>
          </p:nvSpPr>
          <p:spPr>
            <a:xfrm>
              <a:off x="6578599" y="3213100"/>
              <a:ext cx="612000" cy="612000"/>
            </a:xfrm>
            <a:prstGeom prst="quadArrow">
              <a:avLst>
                <a:gd name="adj1" fmla="val 7144"/>
                <a:gd name="adj2" fmla="val 17651"/>
                <a:gd name="adj3" fmla="val 13205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Quad Arrow 34"/>
            <p:cNvSpPr>
              <a:spLocks noChangeAspect="1"/>
            </p:cNvSpPr>
            <p:nvPr/>
          </p:nvSpPr>
          <p:spPr>
            <a:xfrm rot="2700000">
              <a:off x="6578599" y="3213100"/>
              <a:ext cx="612000" cy="612000"/>
            </a:xfrm>
            <a:prstGeom prst="quadArrow">
              <a:avLst>
                <a:gd name="adj1" fmla="val 7144"/>
                <a:gd name="adj2" fmla="val 17651"/>
                <a:gd name="adj3" fmla="val 13205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544643" y="5370032"/>
            <a:ext cx="7015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Propagate scales from detected points to neighbors!</a:t>
            </a:r>
          </a:p>
        </p:txBody>
      </p:sp>
    </p:spTree>
    <p:extLst>
      <p:ext uri="{BB962C8B-B14F-4D97-AF65-F5344CB8AC3E}">
        <p14:creationId xmlns:p14="http://schemas.microsoft.com/office/powerpoint/2010/main" val="47903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0030" y="1075592"/>
            <a:ext cx="4938712" cy="419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6049" y="6462291"/>
            <a:ext cx="17592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pitchFamily="34" charset="0"/>
              </a:rPr>
              <a:t>Source: </a:t>
            </a:r>
            <a:r>
              <a:rPr lang="en-US" sz="1200" dirty="0" err="1" smtClean="0">
                <a:latin typeface="Arial" pitchFamily="34" charset="0"/>
              </a:rPr>
              <a:t>Szeliski’s</a:t>
            </a:r>
            <a:r>
              <a:rPr lang="en-US" sz="1200" dirty="0" smtClean="0">
                <a:latin typeface="Arial" pitchFamily="34" charset="0"/>
              </a:rPr>
              <a:t> book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427" y="1292491"/>
            <a:ext cx="2913181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latin typeface="Arial" pitchFamily="34" charset="0"/>
              </a:rPr>
              <a:t>Observation:</a:t>
            </a:r>
          </a:p>
          <a:p>
            <a:r>
              <a:rPr lang="en-US" sz="2800" dirty="0" smtClean="0">
                <a:latin typeface="Arial" pitchFamily="34" charset="0"/>
              </a:rPr>
              <a:t>Invariant detectors require dominant scales </a:t>
            </a:r>
            <a:endParaRPr lang="he-IL" sz="2800" dirty="0" smtClean="0"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449" y="2775105"/>
            <a:ext cx="2913181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latin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</a:rPr>
            </a:br>
            <a:r>
              <a:rPr lang="en-US" sz="2800" b="1" dirty="0" smtClean="0">
                <a:latin typeface="Arial" pitchFamily="34" charset="0"/>
              </a:rPr>
              <a:t>BUT</a:t>
            </a:r>
            <a:r>
              <a:rPr lang="en-US" sz="2800" dirty="0" smtClean="0">
                <a:latin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</a:rPr>
            </a:br>
            <a:endParaRPr lang="en-US" sz="2800" dirty="0" smtClean="0">
              <a:latin typeface="Arial" pitchFamily="34" charset="0"/>
            </a:endParaRPr>
          </a:p>
          <a:p>
            <a:endParaRPr lang="he-IL" sz="2800" dirty="0" smtClean="0"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427" y="3635904"/>
            <a:ext cx="2913181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latin typeface="Arial" pitchFamily="34" charset="0"/>
              </a:rPr>
              <a:t>Most pixels do not have such scales</a:t>
            </a:r>
            <a:endParaRPr lang="he-IL" sz="2800" dirty="0" smtClean="0"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uiExpand="1" build="p" bldLvl="2"/>
      <p:bldP spid="9" grpId="0" build="p" bldLvl="2"/>
      <p:bldP spid="11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cost of scale assignment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18062" y="1389015"/>
                <a:ext cx="5307876" cy="625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nor/>
                            <m:brk m:alnAt="7"/>
                          </m:rPr>
                          <a:rPr lang="en-US" sz="2000" b="1" i="0" smtClean="0">
                            <a:latin typeface="Cambria Math"/>
                          </a:rPr>
                          <m:t>p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 smtClean="0">
                                    <a:latin typeface="Cambria Math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000" b="1" i="0">
                                        <a:latin typeface="Cambria Math"/>
                                      </a:rPr>
                                      <m:t>p</m:t>
                                    </m:r>
                                  </m:e>
                                </m:d>
                                <m:r>
                                  <a:rPr lang="en-US" sz="2000" i="1">
                                    <a:latin typeface="Cambria Math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nor/>
                                        <m:brk m:alnAt="7"/>
                                      </m:rPr>
                                      <a:rPr lang="en-US" sz="2000" b="1" i="0">
                                        <a:latin typeface="Cambria Math"/>
                                      </a:rPr>
                                      <m:t>q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∈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𝑁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2000" b="1" i="0">
                                            <a:latin typeface="Cambria Math"/>
                                            <a:ea typeface="Cambria Math"/>
                                          </a:rPr>
                                          <m:t>p</m:t>
                                        </m:r>
                                      </m:e>
                                    </m:d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𝑝𝑞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𝑆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2000" b="1" i="0">
                                            <a:latin typeface="Cambria Math"/>
                                          </a:rPr>
                                          <m:t>q</m:t>
                                        </m:r>
                                      </m:e>
                                    </m:d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0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062" y="1389015"/>
                <a:ext cx="5307876" cy="625941"/>
              </a:xfrm>
              <a:prstGeom prst="rect">
                <a:avLst/>
              </a:prstGeom>
              <a:blipFill rotWithShape="1">
                <a:blip r:embed="rId2"/>
                <a:stretch>
                  <a:fillRect b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221377" y="2299063"/>
            <a:ext cx="6701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latin typeface="Segoe Print" panose="02000600000000000000" pitchFamily="2" charset="0"/>
              </a:rPr>
              <a:t>“…the scale at each pixel p should be close to the weighted average of its neighbors q”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5603" y="3143791"/>
            <a:ext cx="6572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Calibri" pitchFamily="34" charset="0"/>
              </a:rPr>
              <a:t>Constrained by scales assigned by feature detector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7132" y="3783868"/>
            <a:ext cx="714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Calibri" pitchFamily="34" charset="0"/>
              </a:rPr>
              <a:t>Large, sparse system of equations with efficient solvers</a:t>
            </a:r>
          </a:p>
        </p:txBody>
      </p:sp>
      <p:sp>
        <p:nvSpPr>
          <p:cNvPr id="7" name="Oval 11"/>
          <p:cNvSpPr/>
          <p:nvPr/>
        </p:nvSpPr>
        <p:spPr>
          <a:xfrm>
            <a:off x="5276763" y="1466674"/>
            <a:ext cx="801822" cy="649509"/>
          </a:xfrm>
          <a:custGeom>
            <a:avLst/>
            <a:gdLst>
              <a:gd name="connsiteX0" fmla="*/ 0 w 687977"/>
              <a:gd name="connsiteY0" fmla="*/ 1253444 h 2506887"/>
              <a:gd name="connsiteX1" fmla="*/ 343989 w 687977"/>
              <a:gd name="connsiteY1" fmla="*/ 0 h 2506887"/>
              <a:gd name="connsiteX2" fmla="*/ 687978 w 687977"/>
              <a:gd name="connsiteY2" fmla="*/ 1253444 h 2506887"/>
              <a:gd name="connsiteX3" fmla="*/ 343989 w 687977"/>
              <a:gd name="connsiteY3" fmla="*/ 2506888 h 2506887"/>
              <a:gd name="connsiteX4" fmla="*/ 0 w 687977"/>
              <a:gd name="connsiteY4" fmla="*/ 1253444 h 2506887"/>
              <a:gd name="connsiteX0" fmla="*/ 343989 w 687978"/>
              <a:gd name="connsiteY0" fmla="*/ 0 h 2506888"/>
              <a:gd name="connsiteX1" fmla="*/ 687978 w 687978"/>
              <a:gd name="connsiteY1" fmla="*/ 1253444 h 2506888"/>
              <a:gd name="connsiteX2" fmla="*/ 343989 w 687978"/>
              <a:gd name="connsiteY2" fmla="*/ 2506888 h 2506888"/>
              <a:gd name="connsiteX3" fmla="*/ 0 w 687978"/>
              <a:gd name="connsiteY3" fmla="*/ 1253444 h 2506888"/>
              <a:gd name="connsiteX4" fmla="*/ 435429 w 687978"/>
              <a:gd name="connsiteY4" fmla="*/ 91440 h 2506888"/>
              <a:gd name="connsiteX0" fmla="*/ 344011 w 688000"/>
              <a:gd name="connsiteY0" fmla="*/ 0 h 2506888"/>
              <a:gd name="connsiteX1" fmla="*/ 688000 w 688000"/>
              <a:gd name="connsiteY1" fmla="*/ 1253444 h 2506888"/>
              <a:gd name="connsiteX2" fmla="*/ 344011 w 688000"/>
              <a:gd name="connsiteY2" fmla="*/ 2506888 h 2506888"/>
              <a:gd name="connsiteX3" fmla="*/ 22 w 688000"/>
              <a:gd name="connsiteY3" fmla="*/ 1253444 h 2506888"/>
              <a:gd name="connsiteX4" fmla="*/ 357074 w 688000"/>
              <a:gd name="connsiteY4" fmla="*/ 283029 h 2506888"/>
              <a:gd name="connsiteX0" fmla="*/ 349131 w 693120"/>
              <a:gd name="connsiteY0" fmla="*/ 0 h 2506888"/>
              <a:gd name="connsiteX1" fmla="*/ 693120 w 693120"/>
              <a:gd name="connsiteY1" fmla="*/ 1253444 h 2506888"/>
              <a:gd name="connsiteX2" fmla="*/ 349131 w 693120"/>
              <a:gd name="connsiteY2" fmla="*/ 2506888 h 2506888"/>
              <a:gd name="connsiteX3" fmla="*/ 5142 w 693120"/>
              <a:gd name="connsiteY3" fmla="*/ 1253444 h 2506888"/>
              <a:gd name="connsiteX4" fmla="*/ 266400 w 693120"/>
              <a:gd name="connsiteY4" fmla="*/ 265612 h 2506888"/>
              <a:gd name="connsiteX0" fmla="*/ 347257 w 691246"/>
              <a:gd name="connsiteY0" fmla="*/ 0 h 2506888"/>
              <a:gd name="connsiteX1" fmla="*/ 691246 w 691246"/>
              <a:gd name="connsiteY1" fmla="*/ 1253444 h 2506888"/>
              <a:gd name="connsiteX2" fmla="*/ 347257 w 691246"/>
              <a:gd name="connsiteY2" fmla="*/ 2506888 h 2506888"/>
              <a:gd name="connsiteX3" fmla="*/ 3268 w 691246"/>
              <a:gd name="connsiteY3" fmla="*/ 1253444 h 2506888"/>
              <a:gd name="connsiteX4" fmla="*/ 264526 w 691246"/>
              <a:gd name="connsiteY4" fmla="*/ 265612 h 250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246" h="2506888">
                <a:moveTo>
                  <a:pt x="347257" y="0"/>
                </a:moveTo>
                <a:cubicBezTo>
                  <a:pt x="537237" y="0"/>
                  <a:pt x="691246" y="561186"/>
                  <a:pt x="691246" y="1253444"/>
                </a:cubicBezTo>
                <a:cubicBezTo>
                  <a:pt x="691246" y="1945702"/>
                  <a:pt x="537237" y="2506888"/>
                  <a:pt x="347257" y="2506888"/>
                </a:cubicBezTo>
                <a:cubicBezTo>
                  <a:pt x="157277" y="2506888"/>
                  <a:pt x="17057" y="1626990"/>
                  <a:pt x="3268" y="1253444"/>
                </a:cubicBezTo>
                <a:cubicBezTo>
                  <a:pt x="-10521" y="879898"/>
                  <a:pt x="9232" y="313509"/>
                  <a:pt x="264526" y="265612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0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  <p:bldP spid="6" grpId="0"/>
      <p:bldP spid="7" grpId="0" animBg="1"/>
      <p:bldP spid="7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illustrate</a:t>
            </a:r>
            <a:endParaRPr lang="en-US" dirty="0"/>
          </a:p>
        </p:txBody>
      </p:sp>
      <p:pic>
        <p:nvPicPr>
          <p:cNvPr id="55" name="Picture 2" descr="D:\talhassner\My Docs\project-journal-scalemaps\From Moria\colorization and match b\ScaleMapPresentations\a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158" y="1750699"/>
            <a:ext cx="1935512" cy="12923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D:\talhassner\My Docs\project-journal-scalemaps\From Moria\colorization and match b\ScaleMapPresentations\a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962" y="1750699"/>
            <a:ext cx="1932551" cy="1290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תמונה 8" descr="image2_or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664" y="1750699"/>
            <a:ext cx="1935510" cy="1290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0" t="14372" r="9709" b="17235"/>
          <a:stretch/>
        </p:blipFill>
        <p:spPr bwMode="auto">
          <a:xfrm>
            <a:off x="2534465" y="1750699"/>
            <a:ext cx="1936402" cy="1290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6" descr="D:\talhassner\My Docs\project-journal-scalemaps\From Moria\colorization and match b\ScaleMapPresentations\a2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188" y="3229409"/>
            <a:ext cx="1932551" cy="1290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7" descr="D:\talhassner\My Docs\project-journal-scalemaps\From Moria\colorization and match b\ScaleMapPresentations\a2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034" y="3229409"/>
            <a:ext cx="1932551" cy="1290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תמונה 9" descr="image1_ori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6736" y="3229409"/>
            <a:ext cx="1935510" cy="1290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t="15301" r="9506" b="15919"/>
          <a:stretch/>
        </p:blipFill>
        <p:spPr bwMode="auto">
          <a:xfrm>
            <a:off x="2541540" y="3229409"/>
            <a:ext cx="1921354" cy="1290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1375954" y="4711337"/>
            <a:ext cx="639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Problem: Many scales do not match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375954" y="5226720"/>
            <a:ext cx="63920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Solution: Propagate scales only from  corresponding points!</a:t>
            </a:r>
          </a:p>
        </p:txBody>
      </p:sp>
    </p:spTree>
    <p:extLst>
      <p:ext uri="{BB962C8B-B14F-4D97-AF65-F5344CB8AC3E}">
        <p14:creationId xmlns:p14="http://schemas.microsoft.com/office/powerpoint/2010/main" val="195367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and run-time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884422"/>
              </p:ext>
            </p:extLst>
          </p:nvPr>
        </p:nvGraphicFramePr>
        <p:xfrm>
          <a:off x="1524000" y="1397000"/>
          <a:ext cx="6096000" cy="18542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Representation</a:t>
                      </a:r>
                      <a:endParaRPr lang="en-US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Dim.</a:t>
                      </a:r>
                      <a:endParaRPr lang="en-US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SIFT-Flow time</a:t>
                      </a:r>
                      <a:endParaRPr lang="en-US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999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and run-time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705801"/>
              </p:ext>
            </p:extLst>
          </p:nvPr>
        </p:nvGraphicFramePr>
        <p:xfrm>
          <a:off x="1524000" y="1397000"/>
          <a:ext cx="6096000" cy="18542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Representation</a:t>
                      </a:r>
                      <a:endParaRPr lang="en-US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Dim.</a:t>
                      </a:r>
                      <a:endParaRPr lang="en-US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SIFT-Flow time</a:t>
                      </a:r>
                      <a:endParaRPr lang="en-US" dirty="0"/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DSIFT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128D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0.8 sec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SID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3,328D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5 sec.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SLS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8,256D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13 sec.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Proposed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128D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0.8 sec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1" t="34175" r="84022" b="49847"/>
          <a:stretch/>
        </p:blipFill>
        <p:spPr bwMode="auto">
          <a:xfrm>
            <a:off x="1476399" y="1839284"/>
            <a:ext cx="1258092" cy="159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1" t="34175" r="84022" b="49847"/>
          <a:stretch/>
        </p:blipFill>
        <p:spPr bwMode="auto">
          <a:xfrm>
            <a:off x="4084615" y="1839283"/>
            <a:ext cx="1047565" cy="159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1" t="34175" r="84022" b="49847"/>
          <a:stretch/>
        </p:blipFill>
        <p:spPr bwMode="auto">
          <a:xfrm>
            <a:off x="6062877" y="1839282"/>
            <a:ext cx="1047565" cy="159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30136" y="3897090"/>
            <a:ext cx="3956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latin typeface="Calibri" pitchFamily="34" charset="0"/>
              </a:rPr>
              <a:t>* Measured on 78 x 52 pixel images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30136" y="4353801"/>
            <a:ext cx="3956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latin typeface="Calibri" pitchFamily="34" charset="0"/>
              </a:rPr>
              <a:t>* Propagation required 0.06 sec.</a:t>
            </a:r>
          </a:p>
        </p:txBody>
      </p:sp>
    </p:spTree>
    <p:extLst>
      <p:ext uri="{BB962C8B-B14F-4D97-AF65-F5344CB8AC3E}">
        <p14:creationId xmlns:p14="http://schemas.microsoft.com/office/powerpoint/2010/main" val="408833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</a:t>
            </a:r>
            <a:endParaRPr lang="en-US" dirty="0"/>
          </a:p>
        </p:txBody>
      </p:sp>
      <p:pic>
        <p:nvPicPr>
          <p:cNvPr id="3" name="Picture 2" descr="C:\Users\מוריה\Documents\Learning\thesis\final\data\ours\cartoon_obama\imag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5685" y="1860661"/>
            <a:ext cx="965488" cy="1423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C:\Users\מוריה\Documents\Learning\thesis\final\data\ours\cartoon_obama\imag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653" y="1800501"/>
            <a:ext cx="1159173" cy="1543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C:\Users\מוריה\Documents\Learning\thesis\final\data\ours\cartoon_obama\warp_colorization_match1.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2077" y="1800501"/>
            <a:ext cx="1159173" cy="1543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C:\Users\מוריה\Documents\Learning\new_thesis\code\qualitative_reaults\cartoon_obama\warp_dsif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9718" y="1800501"/>
            <a:ext cx="1159173" cy="1543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C:\Users\מוריה\Documents\Learning\new_thesis\code\qualitative_reaults\cartoon_obama\warp_si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3838" y="1800501"/>
            <a:ext cx="1159173" cy="1543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C:\Users\מוריה\Documents\Learning\new_thesis\code\qualitative_reaults\cartoon_obama\warp_sl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57958" y="1800501"/>
            <a:ext cx="1159173" cy="1543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C:\Users\מוריה\Documents\Learning\new_thesis\code\qualitative_reaults\pyramid\image2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31624" y="3432357"/>
            <a:ext cx="1953610" cy="12991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6" descr="C:\Users\מוריה\Documents\Learning\new_thesis\code\qualitative_reaults\pyramid\image1_ori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22" y="3530040"/>
            <a:ext cx="1059834" cy="1103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7" descr="C:\Users\מוריה\Documents\Learning\new_thesis\code\qualitative_reaults\pyramid\warp_dsift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9387" y="3530037"/>
            <a:ext cx="1059834" cy="1103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8" descr="C:\Users\מוריה\Documents\Learning\new_thesis\code\qualitative_reaults\pyramid\warp_sid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73507" y="3538101"/>
            <a:ext cx="1059834" cy="1103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9" descr="C:\Users\מוריה\Documents\Learning\new_thesis\code\qualitative_reaults\pyramid\warp_sl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07627" y="3570427"/>
            <a:ext cx="1059834" cy="1103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1" descr="C:\Users\מוריה\Documents\Learning\new_thesis\code\qualitative_reaults\pyramid\warp_colorization_match1.5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41746" y="3570427"/>
            <a:ext cx="1059834" cy="1103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-13009" y="1277281"/>
            <a:ext cx="151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Source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51181" y="1277281"/>
            <a:ext cx="151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Target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12056" y="1277281"/>
            <a:ext cx="151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DSIFT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92367" y="1277281"/>
            <a:ext cx="151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SID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80296" y="1277281"/>
            <a:ext cx="151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SLS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14415" y="1277281"/>
            <a:ext cx="151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This</a:t>
            </a:r>
          </a:p>
        </p:txBody>
      </p:sp>
      <p:pic>
        <p:nvPicPr>
          <p:cNvPr id="21" name="Picture 26" descr="C:\Users\מוריה\Documents\Learning\thesis\final\data\ours\hand_tree\image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92650" y="4780058"/>
            <a:ext cx="1031558" cy="137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7" descr="C:\Users\מוריה\Documents\Learning\thesis\final\data\ours\hand_tree\image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7775" y="4880067"/>
            <a:ext cx="1171575" cy="1171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8" descr="C:\Users\מוריה\Documents\Learning\thesis\final\data\ours\hand_tree\warp_colorization_match1.2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85086" y="4880070"/>
            <a:ext cx="1171575" cy="1171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6" descr="C:\Users\מוריה\Documents\Learning\new_thesis\code\qualitative_reaults\hand_tree\warp_dsift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83516" y="4880068"/>
            <a:ext cx="1171575" cy="1171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8" descr="C:\Users\מוריה\Documents\Learning\new_thesis\code\qualitative_reaults\hand_tree\warp_sid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917636" y="4880070"/>
            <a:ext cx="1171575" cy="1171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Picture 9" descr="C:\Users\מוריה\Documents\Learning\new_thesis\code\qualitative_reaults\hand_tree\warp_sls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251756" y="4880069"/>
            <a:ext cx="1171575" cy="1171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299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54331" y="1759131"/>
            <a:ext cx="6235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…in the paper</a:t>
            </a:r>
          </a:p>
        </p:txBody>
      </p:sp>
      <p:sp>
        <p:nvSpPr>
          <p:cNvPr id="4" name="TextBox 3"/>
          <p:cNvSpPr txBox="1"/>
          <p:nvPr/>
        </p:nvSpPr>
        <p:spPr>
          <a:xfrm rot="20619983">
            <a:off x="3237133" y="2280350"/>
            <a:ext cx="3799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but ~</a:t>
            </a:r>
            <a:r>
              <a:rPr lang="en-US" sz="3600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SotA</a:t>
            </a:r>
            <a:r>
              <a:rPr lang="en-US" sz="36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8519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saw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1257301" y="2461846"/>
            <a:ext cx="6629399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r>
              <a:rPr lang="en-US" sz="3200" dirty="0" smtClean="0">
                <a:latin typeface="Arial" pitchFamily="34" charset="0"/>
              </a:rPr>
              <a:t>Dense matching, even when scenes and scales are different</a:t>
            </a:r>
            <a:endParaRPr lang="he-IL" sz="3200" dirty="0" smtClean="0">
              <a:latin typeface="Arial" pitchFamily="34" charset="0"/>
            </a:endParaRPr>
          </a:p>
        </p:txBody>
      </p:sp>
      <p:pic>
        <p:nvPicPr>
          <p:cNvPr id="12" name="Picture 2" descr="D:\talhassner\My Docs\project-journal-scalemaps\From Moria\colorization and match b\hand_smiley\warp_colorization_match1.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654" y="4331645"/>
            <a:ext cx="1802733" cy="18027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talhassner\My Docs\project-journal-scalemaps\From Moria\colorization and match b\hand_smiley\image1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890" y="4331645"/>
            <a:ext cx="1802733" cy="18027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talhassner\My Docs\project-journal-scalemaps\From Moria\colorization and match b\hand_smiley\image2_or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17" y="4331645"/>
            <a:ext cx="1727643" cy="1781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47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Thank you!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3714753"/>
            <a:ext cx="857256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hassner@openu.ac.il</a:t>
            </a:r>
          </a:p>
          <a:p>
            <a:r>
              <a:rPr lang="en-US" sz="2400" u="sng" dirty="0" smtClean="0">
                <a:solidFill>
                  <a:srgbClr val="FFFF00"/>
                </a:solidFill>
                <a:latin typeface="Calibri" pitchFamily="34" charset="0"/>
              </a:rPr>
              <a:t>www.openu.ac.il/home/hassner</a:t>
            </a:r>
            <a:endParaRPr lang="he-IL" sz="2400" u="sng" dirty="0" smtClean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079" y="5752406"/>
            <a:ext cx="881841" cy="88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258"/>
            <a:ext cx="8229600" cy="5305713"/>
          </a:xfrm>
        </p:spPr>
        <p:txBody>
          <a:bodyPr/>
          <a:lstStyle/>
          <a:p>
            <a:r>
              <a:rPr lang="en-US" sz="2400" dirty="0" smtClean="0"/>
              <a:t>SIFT-Flow</a:t>
            </a:r>
          </a:p>
          <a:p>
            <a:pPr lvl="1"/>
            <a:r>
              <a:rPr lang="en-US" sz="2000" dirty="0">
                <a:hlinkClick r:id="rId2"/>
              </a:rPr>
              <a:t>http://people.csail.mit.edu/celiu/SIFTflow/</a:t>
            </a:r>
            <a:endParaRPr lang="en-US" sz="2000" dirty="0" smtClean="0"/>
          </a:p>
          <a:p>
            <a:r>
              <a:rPr lang="en-US" sz="2400" dirty="0" smtClean="0"/>
              <a:t>DSIFT (</a:t>
            </a:r>
            <a:r>
              <a:rPr lang="en-US" sz="2400" dirty="0" err="1" smtClean="0"/>
              <a:t>vlfeat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>
                <a:hlinkClick r:id="rId3"/>
              </a:rPr>
              <a:t>http://www.vlfeat.org/</a:t>
            </a:r>
            <a:endParaRPr lang="en-US" sz="2000" dirty="0" smtClean="0"/>
          </a:p>
          <a:p>
            <a:r>
              <a:rPr lang="en-US" sz="2400" dirty="0" smtClean="0"/>
              <a:t>SID</a:t>
            </a:r>
          </a:p>
          <a:p>
            <a:pPr lvl="1"/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vision.mas.ecp.fr/Personnel/iasonas/code.html</a:t>
            </a:r>
            <a:endParaRPr lang="en-US" sz="2000" dirty="0" smtClean="0"/>
          </a:p>
          <a:p>
            <a:r>
              <a:rPr lang="en-US" sz="2400" dirty="0" smtClean="0"/>
              <a:t>SLS</a:t>
            </a:r>
          </a:p>
          <a:p>
            <a:pPr lvl="1"/>
            <a:r>
              <a:rPr lang="en-US" sz="2000" dirty="0">
                <a:hlinkClick r:id="rId5"/>
              </a:rPr>
              <a:t>http://www.openu.ac.il/home/hassner/projects/siftscales</a:t>
            </a:r>
            <a:r>
              <a:rPr lang="en-US" sz="2000" dirty="0" smtClean="0">
                <a:hlinkClick r:id="rId5"/>
              </a:rPr>
              <a:t>/</a:t>
            </a:r>
            <a:endParaRPr lang="en-US" sz="2000" dirty="0" smtClean="0"/>
          </a:p>
          <a:p>
            <a:r>
              <a:rPr lang="en-US" sz="2400" dirty="0" smtClean="0"/>
              <a:t>Scale propagation</a:t>
            </a:r>
          </a:p>
          <a:p>
            <a:pPr lvl="1"/>
            <a:r>
              <a:rPr lang="en-US" sz="2000" dirty="0" smtClean="0"/>
              <a:t>Code coming soon! (see my webpage for updates)</a:t>
            </a:r>
            <a:endParaRPr lang="en-US" sz="2000" dirty="0" smtClean="0"/>
          </a:p>
          <a:p>
            <a:r>
              <a:rPr lang="en-US" sz="2400" dirty="0" smtClean="0"/>
              <a:t>Me!</a:t>
            </a:r>
          </a:p>
          <a:p>
            <a:pPr lvl="1"/>
            <a:r>
              <a:rPr lang="en-US" sz="2000" u="sng" dirty="0" smtClean="0">
                <a:latin typeface="Calibri" pitchFamily="34" charset="0"/>
                <a:hlinkClick r:id="rId6"/>
              </a:rPr>
              <a:t>http://www.openu.ac.il/home/hassner</a:t>
            </a:r>
            <a:endParaRPr lang="en-US" sz="2000" u="sng" dirty="0" smtClean="0">
              <a:latin typeface="Calibri" pitchFamily="34" charset="0"/>
            </a:endParaRPr>
          </a:p>
          <a:p>
            <a:pPr lvl="1"/>
            <a:r>
              <a:rPr lang="en-US" sz="2000" u="sng" dirty="0" smtClean="0">
                <a:latin typeface="Calibri" pitchFamily="34" charset="0"/>
                <a:hlinkClick r:id="rId7"/>
              </a:rPr>
              <a:t>hassner@openu.ac.il</a:t>
            </a:r>
            <a:endParaRPr lang="en-US" sz="2000" dirty="0" smtClean="0"/>
          </a:p>
          <a:p>
            <a:pPr lvl="1"/>
            <a:endParaRPr lang="he-IL" sz="2000" u="sng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06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0030" y="1075592"/>
            <a:ext cx="4938712" cy="419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78427" y="1292400"/>
            <a:ext cx="2913181" cy="37548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latin typeface="Arial" pitchFamily="34" charset="0"/>
              </a:rPr>
              <a:t>Observation:</a:t>
            </a:r>
          </a:p>
          <a:p>
            <a:r>
              <a:rPr lang="en-US" sz="2800" dirty="0" smtClean="0">
                <a:latin typeface="Arial" pitchFamily="34" charset="0"/>
              </a:rPr>
              <a:t>Invariant detectors require dominant scales </a:t>
            </a:r>
            <a:br>
              <a:rPr lang="en-US" sz="2800" dirty="0" smtClean="0">
                <a:latin typeface="Arial" pitchFamily="34" charset="0"/>
              </a:rPr>
            </a:br>
            <a:r>
              <a:rPr lang="en-US" sz="2800" b="1" dirty="0" smtClean="0">
                <a:latin typeface="Arial" pitchFamily="34" charset="0"/>
              </a:rPr>
              <a:t>BUT</a:t>
            </a:r>
            <a:r>
              <a:rPr lang="en-US" sz="2800" dirty="0" smtClean="0">
                <a:latin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</a:rPr>
            </a:br>
            <a:r>
              <a:rPr lang="en-US" sz="2800" dirty="0" smtClean="0">
                <a:latin typeface="Arial" pitchFamily="34" charset="0"/>
              </a:rPr>
              <a:t>Most pixels do not have such scales</a:t>
            </a:r>
            <a:endParaRPr lang="he-IL" sz="2800" dirty="0" smtClean="0"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1608" y="2969822"/>
            <a:ext cx="3125344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sz="2800" dirty="0" smtClean="0">
                <a:latin typeface="Arial" pitchFamily="34" charset="0"/>
              </a:rPr>
              <a:t>But what happens if we want </a:t>
            </a:r>
            <a:r>
              <a:rPr lang="en-US" sz="2800" u="sng" dirty="0" smtClean="0">
                <a:latin typeface="Arial" pitchFamily="34" charset="0"/>
              </a:rPr>
              <a:t>dense matches</a:t>
            </a:r>
            <a:r>
              <a:rPr lang="en-US" sz="2800" dirty="0" smtClean="0">
                <a:latin typeface="Arial" pitchFamily="34" charset="0"/>
              </a:rPr>
              <a:t> with scale differences?</a:t>
            </a:r>
            <a:endParaRPr lang="he-IL" sz="2800" dirty="0" smtClean="0"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049" y="6462291"/>
            <a:ext cx="17592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pitchFamily="34" charset="0"/>
              </a:rPr>
              <a:t>Source: </a:t>
            </a:r>
            <a:r>
              <a:rPr lang="en-US" sz="1200" dirty="0" err="1" smtClean="0">
                <a:latin typeface="Arial" pitchFamily="34" charset="0"/>
              </a:rPr>
              <a:t>Szeliski’s</a:t>
            </a:r>
            <a:r>
              <a:rPr lang="en-US" sz="1200" dirty="0" smtClean="0">
                <a:latin typeface="Arial" pitchFamily="34" charset="0"/>
              </a:rPr>
              <a:t> book</a:t>
            </a:r>
            <a:endParaRPr lang="en-US" sz="1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29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2435" y="1942011"/>
            <a:ext cx="1759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Solution 1: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1053" y="2761337"/>
            <a:ext cx="572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Ignore scale differences – Dense-SIFT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Dense matching with scale differences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1700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Dense SIFT (DSIFT)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31" y="1494693"/>
            <a:ext cx="4088423" cy="5715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Arbitrary scale selection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0" y="2224454"/>
            <a:ext cx="6477000" cy="384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38119" y="6233355"/>
            <a:ext cx="5683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/>
              <a:t>A. </a:t>
            </a:r>
            <a:r>
              <a:rPr lang="en-US" sz="1200" dirty="0" err="1"/>
              <a:t>Vedaldi</a:t>
            </a:r>
            <a:r>
              <a:rPr lang="en-US" sz="1200" dirty="0"/>
              <a:t> and B. Fulkerson, </a:t>
            </a:r>
            <a:r>
              <a:rPr lang="en-US" sz="1200" i="1" dirty="0" err="1" smtClean="0"/>
              <a:t>VLFeat</a:t>
            </a:r>
            <a:r>
              <a:rPr lang="en-US" sz="1200" i="1" dirty="0"/>
              <a:t>: An open and </a:t>
            </a:r>
            <a:r>
              <a:rPr lang="en-US" sz="1200" i="1" dirty="0" smtClean="0"/>
              <a:t>portable library </a:t>
            </a:r>
            <a:r>
              <a:rPr lang="en-US" sz="1200" i="1" dirty="0"/>
              <a:t>of computer vision algorithms</a:t>
            </a:r>
            <a:r>
              <a:rPr lang="en-US" sz="1200" dirty="0" smtClean="0"/>
              <a:t>, </a:t>
            </a:r>
            <a:r>
              <a:rPr lang="en-US" sz="1200" dirty="0"/>
              <a:t>in Proc. int. conf. </a:t>
            </a:r>
            <a:r>
              <a:rPr lang="en-US" sz="1200" dirty="0" smtClean="0"/>
              <a:t>on Multimedia (ICMM), </a:t>
            </a:r>
            <a:r>
              <a:rPr lang="en-US" sz="1200" dirty="0"/>
              <a:t>2010</a:t>
            </a:r>
            <a:endParaRPr lang="en-US" sz="1200" dirty="0"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SIFT-Flow</a:t>
            </a:r>
            <a:endParaRPr lang="he-IL" dirty="0"/>
          </a:p>
        </p:txBody>
      </p:sp>
      <p:pic>
        <p:nvPicPr>
          <p:cNvPr id="5" name="Picture 2" descr="http://people.csail.mit.edu/celiu/ECCV2008/pictures/buildin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7101" y="1672100"/>
            <a:ext cx="2209800" cy="1600200"/>
          </a:xfrm>
          <a:prstGeom prst="rect">
            <a:avLst/>
          </a:prstGeom>
          <a:noFill/>
        </p:spPr>
      </p:pic>
      <p:pic>
        <p:nvPicPr>
          <p:cNvPr id="6" name="Picture 4" descr="http://people.csail.mit.edu/celiu/ECCV2008/pictures/buildin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197" y="1672100"/>
            <a:ext cx="2209800" cy="1600200"/>
          </a:xfrm>
          <a:prstGeom prst="rect">
            <a:avLst/>
          </a:prstGeom>
          <a:noFill/>
        </p:spPr>
      </p:pic>
      <p:pic>
        <p:nvPicPr>
          <p:cNvPr id="7" name="Picture 11" descr="C:\Documents and Settings\user\My Documents\Work\Talks\CurrentResearch\Stuff\building1-rgb_frame_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3004" y="1664705"/>
            <a:ext cx="2209800" cy="1600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3338" y="3407114"/>
            <a:ext cx="18903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latin typeface="Arial" pitchFamily="34" charset="0"/>
              </a:rPr>
              <a:t>Left photo</a:t>
            </a:r>
            <a:endParaRPr lang="he-IL" sz="2400" dirty="0" smtClean="0"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4150" y="3407114"/>
            <a:ext cx="18903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latin typeface="Arial" pitchFamily="34" charset="0"/>
              </a:rPr>
              <a:t>Right photo</a:t>
            </a:r>
            <a:endParaRPr lang="he-IL" sz="2400" dirty="0" smtClean="0"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54963" y="3407114"/>
            <a:ext cx="189034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latin typeface="Arial" pitchFamily="34" charset="0"/>
              </a:rPr>
              <a:t>Left warped onto Right</a:t>
            </a:r>
            <a:endParaRPr lang="he-IL" sz="2400" dirty="0" smtClean="0"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554" y="4419896"/>
            <a:ext cx="76668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“The good”: Dense flow between </a:t>
            </a:r>
            <a:r>
              <a:rPr lang="en-US" sz="2800" i="1" dirty="0" smtClean="0">
                <a:latin typeface="Calibri" pitchFamily="34" charset="0"/>
              </a:rPr>
              <a:t>different scenes</a:t>
            </a:r>
            <a:r>
              <a:rPr lang="en-US" sz="2800" dirty="0" smtClean="0">
                <a:latin typeface="Calibri" pitchFamily="34" charset="0"/>
              </a:rPr>
              <a:t>!</a:t>
            </a:r>
            <a:endParaRPr lang="he-IL" sz="2800" dirty="0" smtClean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9817" y="5343827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C. Liu, J. Yuen, A. </a:t>
            </a:r>
            <a:r>
              <a:rPr lang="en-US" sz="1200" dirty="0" err="1"/>
              <a:t>Torralba</a:t>
            </a:r>
            <a:r>
              <a:rPr lang="en-US" sz="1200" dirty="0"/>
              <a:t>, J. </a:t>
            </a:r>
            <a:r>
              <a:rPr lang="en-US" sz="1200" dirty="0" err="1"/>
              <a:t>Sivic</a:t>
            </a:r>
            <a:r>
              <a:rPr lang="en-US" sz="1200" dirty="0"/>
              <a:t>, and W. Freeman, </a:t>
            </a:r>
            <a:r>
              <a:rPr lang="en-US" sz="1200" i="1" dirty="0" smtClean="0"/>
              <a:t>SIFT flow</a:t>
            </a:r>
            <a:r>
              <a:rPr lang="en-US" sz="1200" i="1" dirty="0"/>
              <a:t>: dense correspondence across different scenes</a:t>
            </a:r>
            <a:r>
              <a:rPr lang="en-US" sz="1200" dirty="0" smtClean="0"/>
              <a:t>, </a:t>
            </a:r>
            <a:r>
              <a:rPr lang="en-US" sz="1200" dirty="0"/>
              <a:t>in </a:t>
            </a:r>
            <a:r>
              <a:rPr lang="en-US" sz="1200" dirty="0" smtClean="0"/>
              <a:t>European Conf</a:t>
            </a:r>
            <a:r>
              <a:rPr lang="en-US" sz="1200" dirty="0"/>
              <a:t>. </a:t>
            </a:r>
            <a:r>
              <a:rPr lang="en-US" sz="1200" dirty="0" err="1"/>
              <a:t>Comput</a:t>
            </a:r>
            <a:r>
              <a:rPr lang="en-US" sz="1200" dirty="0"/>
              <a:t>. </a:t>
            </a:r>
            <a:r>
              <a:rPr lang="en-US" sz="1200" dirty="0" smtClean="0"/>
              <a:t>Vision (ECCV), 2008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C. Liu, J. Yuen, and A. </a:t>
            </a:r>
            <a:r>
              <a:rPr lang="en-US" sz="1200" dirty="0" err="1"/>
              <a:t>Torralba</a:t>
            </a:r>
            <a:r>
              <a:rPr lang="en-US" sz="1200" dirty="0"/>
              <a:t>, </a:t>
            </a:r>
            <a:r>
              <a:rPr lang="en-US" sz="1200" i="1" dirty="0" smtClean="0"/>
              <a:t>SIFT </a:t>
            </a:r>
            <a:r>
              <a:rPr lang="en-US" sz="1200" i="1" dirty="0"/>
              <a:t>flow: Dense </a:t>
            </a:r>
            <a:r>
              <a:rPr lang="en-US" sz="1200" i="1" dirty="0" smtClean="0"/>
              <a:t>correspondence across </a:t>
            </a:r>
            <a:r>
              <a:rPr lang="en-US" sz="1200" i="1" dirty="0"/>
              <a:t>scenes and its applications</a:t>
            </a:r>
            <a:r>
              <a:rPr lang="en-US" sz="1200" dirty="0" smtClean="0"/>
              <a:t>, </a:t>
            </a:r>
            <a:r>
              <a:rPr lang="en-US" sz="1200" dirty="0"/>
              <a:t>Trans. Pattern Anal</a:t>
            </a:r>
            <a:r>
              <a:rPr lang="en-US" sz="1200" dirty="0" smtClean="0"/>
              <a:t>. Mach</a:t>
            </a:r>
            <a:r>
              <a:rPr lang="en-US" sz="1200" dirty="0"/>
              <a:t>. </a:t>
            </a:r>
            <a:r>
              <a:rPr lang="en-US" sz="1200" dirty="0" err="1"/>
              <a:t>Intell</a:t>
            </a:r>
            <a:r>
              <a:rPr lang="en-US" sz="1200" dirty="0" smtClean="0"/>
              <a:t>. (TPAMI), </a:t>
            </a:r>
            <a:r>
              <a:rPr lang="en-US" sz="1200" dirty="0"/>
              <a:t>vol. 33, no. 5, pp. 978–994, 2011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SIFT-Flow</a:t>
            </a:r>
            <a:endParaRPr lang="he-IL" dirty="0"/>
          </a:p>
        </p:txBody>
      </p:sp>
      <p:pic>
        <p:nvPicPr>
          <p:cNvPr id="13" name="Picture 3" descr="C:\Documents and Settings\user\My Documents\Work\Students\Viki\img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2930" y="1636509"/>
            <a:ext cx="2408301" cy="1600200"/>
          </a:xfrm>
          <a:prstGeom prst="rect">
            <a:avLst/>
          </a:prstGeom>
          <a:noFill/>
        </p:spPr>
      </p:pic>
      <p:pic>
        <p:nvPicPr>
          <p:cNvPr id="14" name="Picture 4" descr="C:\Documents and Settings\user\My Documents\Work\Students\Viki\img_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3115" y="1636509"/>
            <a:ext cx="2408301" cy="1600200"/>
          </a:xfrm>
          <a:prstGeom prst="rect">
            <a:avLst/>
          </a:prstGeom>
          <a:noFill/>
        </p:spPr>
      </p:pic>
      <p:pic>
        <p:nvPicPr>
          <p:cNvPr id="15" name="Picture 5" descr="C:\Documents and Settings\user\My Documents\Work\Students\Viki\img_11_13_warped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2745" y="1636509"/>
            <a:ext cx="2408400" cy="160355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213338" y="3407114"/>
            <a:ext cx="18903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latin typeface="Arial" pitchFamily="34" charset="0"/>
              </a:rPr>
              <a:t>Left photo</a:t>
            </a:r>
            <a:endParaRPr lang="he-IL" sz="2400" dirty="0" smtClean="0">
              <a:latin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34150" y="3407114"/>
            <a:ext cx="18903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latin typeface="Arial" pitchFamily="34" charset="0"/>
              </a:rPr>
              <a:t>Right photo</a:t>
            </a:r>
            <a:endParaRPr lang="he-IL" sz="2400" dirty="0" smtClean="0"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54963" y="3407114"/>
            <a:ext cx="189034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latin typeface="Arial" pitchFamily="34" charset="0"/>
              </a:rPr>
              <a:t>Left warped onto Right</a:t>
            </a:r>
            <a:endParaRPr lang="he-IL" sz="2400" dirty="0" smtClean="0">
              <a:latin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9231" y="4263134"/>
            <a:ext cx="73855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“The bad”: Fails when matching different scales</a:t>
            </a:r>
            <a:endParaRPr lang="he-IL" sz="2800" dirty="0" smtClean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9817" y="5343827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C. Liu, J. Yuen, A. </a:t>
            </a:r>
            <a:r>
              <a:rPr lang="en-US" sz="1200" dirty="0" err="1"/>
              <a:t>Torralba</a:t>
            </a:r>
            <a:r>
              <a:rPr lang="en-US" sz="1200" dirty="0"/>
              <a:t>, J. </a:t>
            </a:r>
            <a:r>
              <a:rPr lang="en-US" sz="1200" dirty="0" err="1"/>
              <a:t>Sivic</a:t>
            </a:r>
            <a:r>
              <a:rPr lang="en-US" sz="1200" dirty="0"/>
              <a:t>, and W. Freeman, </a:t>
            </a:r>
            <a:r>
              <a:rPr lang="en-US" sz="1200" i="1" dirty="0" smtClean="0"/>
              <a:t>SIFT flow</a:t>
            </a:r>
            <a:r>
              <a:rPr lang="en-US" sz="1200" i="1" dirty="0"/>
              <a:t>: dense correspondence across different scenes</a:t>
            </a:r>
            <a:r>
              <a:rPr lang="en-US" sz="1200" dirty="0" smtClean="0"/>
              <a:t>, </a:t>
            </a:r>
            <a:r>
              <a:rPr lang="en-US" sz="1200" dirty="0"/>
              <a:t>in </a:t>
            </a:r>
            <a:r>
              <a:rPr lang="en-US" sz="1200" dirty="0" smtClean="0"/>
              <a:t>European Conf</a:t>
            </a:r>
            <a:r>
              <a:rPr lang="en-US" sz="1200" dirty="0"/>
              <a:t>. </a:t>
            </a:r>
            <a:r>
              <a:rPr lang="en-US" sz="1200" dirty="0" err="1"/>
              <a:t>Comput</a:t>
            </a:r>
            <a:r>
              <a:rPr lang="en-US" sz="1200" dirty="0"/>
              <a:t>. </a:t>
            </a:r>
            <a:r>
              <a:rPr lang="en-US" sz="1200" dirty="0" smtClean="0"/>
              <a:t>Vision (ECCV), 2008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C. Liu, J. Yuen, and A. </a:t>
            </a:r>
            <a:r>
              <a:rPr lang="en-US" sz="1200" dirty="0" err="1"/>
              <a:t>Torralba</a:t>
            </a:r>
            <a:r>
              <a:rPr lang="en-US" sz="1200" dirty="0"/>
              <a:t>, </a:t>
            </a:r>
            <a:r>
              <a:rPr lang="en-US" sz="1200" i="1" dirty="0" smtClean="0"/>
              <a:t>SIFT </a:t>
            </a:r>
            <a:r>
              <a:rPr lang="en-US" sz="1200" i="1" dirty="0"/>
              <a:t>flow: Dense </a:t>
            </a:r>
            <a:r>
              <a:rPr lang="en-US" sz="1200" i="1" dirty="0" smtClean="0"/>
              <a:t>correspondence across </a:t>
            </a:r>
            <a:r>
              <a:rPr lang="en-US" sz="1200" i="1" dirty="0"/>
              <a:t>scenes and its applications</a:t>
            </a:r>
            <a:r>
              <a:rPr lang="en-US" sz="1200" dirty="0" smtClean="0"/>
              <a:t>, </a:t>
            </a:r>
            <a:r>
              <a:rPr lang="en-US" sz="1200" dirty="0"/>
              <a:t>Trans. Pattern Anal</a:t>
            </a:r>
            <a:r>
              <a:rPr lang="en-US" sz="1200" dirty="0" smtClean="0"/>
              <a:t>. Mach</a:t>
            </a:r>
            <a:r>
              <a:rPr lang="en-US" sz="1200" dirty="0"/>
              <a:t>. </a:t>
            </a:r>
            <a:r>
              <a:rPr lang="en-US" sz="1200" dirty="0" err="1"/>
              <a:t>Intell</a:t>
            </a:r>
            <a:r>
              <a:rPr lang="en-US" sz="1200" dirty="0" smtClean="0"/>
              <a:t>. (TPAMI), </a:t>
            </a:r>
            <a:r>
              <a:rPr lang="en-US" sz="1200" dirty="0"/>
              <a:t>vol. 33, no. 5, pp. 978–994, 2011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happening?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4118309" y="4301742"/>
            <a:ext cx="825027" cy="401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20%</a:t>
            </a:r>
            <a:endParaRPr lang="en-US" sz="24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137589" y="4301742"/>
            <a:ext cx="825027" cy="401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50%</a:t>
            </a:r>
            <a:endParaRPr lang="en-US" sz="24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187426" y="4302668"/>
            <a:ext cx="825027" cy="401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80%</a:t>
            </a:r>
            <a:endParaRPr lang="en-US" sz="24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pic>
        <p:nvPicPr>
          <p:cNvPr id="51" name="Picture 2" descr="D:\talhassner\My Docs\project-journal-scalemaps\back\some code\out\input_a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827" y="4832121"/>
            <a:ext cx="1937023" cy="14543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D:\talhassner\My Docs\project-journal-scalemaps\back\some code\out\error_scalemap_vis_020_a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827" y="4832122"/>
            <a:ext cx="1937021" cy="145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D:\talhassner\My Docs\project-journal-scalemaps\back\some code\out\input_a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667" y="4832122"/>
            <a:ext cx="1937023" cy="14543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D:\talhassner\My Docs\project-journal-scalemaps\back\some code\out\error_scalemap_vis_050_a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667" y="4832121"/>
            <a:ext cx="1943457" cy="145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D:\talhassner\My Docs\project-journal-scalemaps\back\some code\out\input_a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098" y="4832123"/>
            <a:ext cx="1937023" cy="14543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" descr="D:\talhassner\My Docs\project-journal-scalemaps\back\some code\out\error_scalemap_vis_080_a.p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669" y="4832123"/>
            <a:ext cx="1937022" cy="145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211" name="Picture 3" descr="D:\talhassner\My Docs\project-journal-scalemaps\back\some code\out\input_a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4832121"/>
            <a:ext cx="1911350" cy="14351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212" name="Picture 4" descr="D:\talhassner\My Docs\project-journal-scalemaps\back\some code\out\error_scalemap_vis_000_a.pn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1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4832121"/>
            <a:ext cx="191135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464" y="1541021"/>
            <a:ext cx="5662716" cy="2432103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1784624" y="1707150"/>
            <a:ext cx="2761987" cy="2113187"/>
            <a:chOff x="1784624" y="1707150"/>
            <a:chExt cx="2761987" cy="2113187"/>
          </a:xfrm>
        </p:grpSpPr>
        <p:pic>
          <p:nvPicPr>
            <p:cNvPr id="33" name="Picture 3" descr="D:\talhassner\My Docs\project-journal-scalemaps\back\some code\AE_for_error_rate_a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97" r="-3122" b="10587"/>
            <a:stretch/>
          </p:blipFill>
          <p:spPr bwMode="auto">
            <a:xfrm>
              <a:off x="2084508" y="1707150"/>
              <a:ext cx="2462103" cy="1889481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" descr="D:\talhassner\My Docs\project-journal-scalemaps\back\some code\AE_for_error_rate_a.png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4624" y="1707150"/>
              <a:ext cx="2678382" cy="2113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4425271" y="1707150"/>
              <a:ext cx="62916" cy="18454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600533" y="1707150"/>
            <a:ext cx="2678384" cy="2113187"/>
            <a:chOff x="4600533" y="1707150"/>
            <a:chExt cx="2678384" cy="2113187"/>
          </a:xfrm>
        </p:grpSpPr>
        <p:pic>
          <p:nvPicPr>
            <p:cNvPr id="43" name="Picture 2" descr="D:\talhassner\My Docs\project-journal-scalemaps\back\some code\EE_for_error_rate_a.png"/>
            <p:cNvPicPr>
              <a:picLocks noChangeAspect="1" noChangeArrowheads="1"/>
            </p:cNvPicPr>
            <p:nvPr/>
          </p:nvPicPr>
          <p:blipFill rotWithShape="1"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32" b="10884"/>
            <a:stretch/>
          </p:blipFill>
          <p:spPr bwMode="auto">
            <a:xfrm>
              <a:off x="4906723" y="1707150"/>
              <a:ext cx="2372194" cy="1883189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D:\talhassner\My Docs\project-journal-scalemaps\back\some code\EE_for_error_rate_a.pn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0533" y="1707150"/>
              <a:ext cx="2678383" cy="2113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11"/>
          <p:cNvSpPr/>
          <p:nvPr/>
        </p:nvSpPr>
        <p:spPr>
          <a:xfrm>
            <a:off x="6933222" y="1444084"/>
            <a:ext cx="691246" cy="2506888"/>
          </a:xfrm>
          <a:custGeom>
            <a:avLst/>
            <a:gdLst>
              <a:gd name="connsiteX0" fmla="*/ 0 w 687977"/>
              <a:gd name="connsiteY0" fmla="*/ 1253444 h 2506887"/>
              <a:gd name="connsiteX1" fmla="*/ 343989 w 687977"/>
              <a:gd name="connsiteY1" fmla="*/ 0 h 2506887"/>
              <a:gd name="connsiteX2" fmla="*/ 687978 w 687977"/>
              <a:gd name="connsiteY2" fmla="*/ 1253444 h 2506887"/>
              <a:gd name="connsiteX3" fmla="*/ 343989 w 687977"/>
              <a:gd name="connsiteY3" fmla="*/ 2506888 h 2506887"/>
              <a:gd name="connsiteX4" fmla="*/ 0 w 687977"/>
              <a:gd name="connsiteY4" fmla="*/ 1253444 h 2506887"/>
              <a:gd name="connsiteX0" fmla="*/ 343989 w 687978"/>
              <a:gd name="connsiteY0" fmla="*/ 0 h 2506888"/>
              <a:gd name="connsiteX1" fmla="*/ 687978 w 687978"/>
              <a:gd name="connsiteY1" fmla="*/ 1253444 h 2506888"/>
              <a:gd name="connsiteX2" fmla="*/ 343989 w 687978"/>
              <a:gd name="connsiteY2" fmla="*/ 2506888 h 2506888"/>
              <a:gd name="connsiteX3" fmla="*/ 0 w 687978"/>
              <a:gd name="connsiteY3" fmla="*/ 1253444 h 2506888"/>
              <a:gd name="connsiteX4" fmla="*/ 435429 w 687978"/>
              <a:gd name="connsiteY4" fmla="*/ 91440 h 2506888"/>
              <a:gd name="connsiteX0" fmla="*/ 344011 w 688000"/>
              <a:gd name="connsiteY0" fmla="*/ 0 h 2506888"/>
              <a:gd name="connsiteX1" fmla="*/ 688000 w 688000"/>
              <a:gd name="connsiteY1" fmla="*/ 1253444 h 2506888"/>
              <a:gd name="connsiteX2" fmla="*/ 344011 w 688000"/>
              <a:gd name="connsiteY2" fmla="*/ 2506888 h 2506888"/>
              <a:gd name="connsiteX3" fmla="*/ 22 w 688000"/>
              <a:gd name="connsiteY3" fmla="*/ 1253444 h 2506888"/>
              <a:gd name="connsiteX4" fmla="*/ 357074 w 688000"/>
              <a:gd name="connsiteY4" fmla="*/ 283029 h 2506888"/>
              <a:gd name="connsiteX0" fmla="*/ 349131 w 693120"/>
              <a:gd name="connsiteY0" fmla="*/ 0 h 2506888"/>
              <a:gd name="connsiteX1" fmla="*/ 693120 w 693120"/>
              <a:gd name="connsiteY1" fmla="*/ 1253444 h 2506888"/>
              <a:gd name="connsiteX2" fmla="*/ 349131 w 693120"/>
              <a:gd name="connsiteY2" fmla="*/ 2506888 h 2506888"/>
              <a:gd name="connsiteX3" fmla="*/ 5142 w 693120"/>
              <a:gd name="connsiteY3" fmla="*/ 1253444 h 2506888"/>
              <a:gd name="connsiteX4" fmla="*/ 266400 w 693120"/>
              <a:gd name="connsiteY4" fmla="*/ 265612 h 2506888"/>
              <a:gd name="connsiteX0" fmla="*/ 347257 w 691246"/>
              <a:gd name="connsiteY0" fmla="*/ 0 h 2506888"/>
              <a:gd name="connsiteX1" fmla="*/ 691246 w 691246"/>
              <a:gd name="connsiteY1" fmla="*/ 1253444 h 2506888"/>
              <a:gd name="connsiteX2" fmla="*/ 347257 w 691246"/>
              <a:gd name="connsiteY2" fmla="*/ 2506888 h 2506888"/>
              <a:gd name="connsiteX3" fmla="*/ 3268 w 691246"/>
              <a:gd name="connsiteY3" fmla="*/ 1253444 h 2506888"/>
              <a:gd name="connsiteX4" fmla="*/ 264526 w 691246"/>
              <a:gd name="connsiteY4" fmla="*/ 265612 h 250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246" h="2506888">
                <a:moveTo>
                  <a:pt x="347257" y="0"/>
                </a:moveTo>
                <a:cubicBezTo>
                  <a:pt x="537237" y="0"/>
                  <a:pt x="691246" y="561186"/>
                  <a:pt x="691246" y="1253444"/>
                </a:cubicBezTo>
                <a:cubicBezTo>
                  <a:pt x="691246" y="1945702"/>
                  <a:pt x="537237" y="2506888"/>
                  <a:pt x="347257" y="2506888"/>
                </a:cubicBezTo>
                <a:cubicBezTo>
                  <a:pt x="157277" y="2506888"/>
                  <a:pt x="17057" y="1626990"/>
                  <a:pt x="3268" y="1253444"/>
                </a:cubicBezTo>
                <a:cubicBezTo>
                  <a:pt x="-10521" y="879898"/>
                  <a:pt x="9232" y="313509"/>
                  <a:pt x="264526" y="265612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11"/>
          <p:cNvSpPr/>
          <p:nvPr/>
        </p:nvSpPr>
        <p:spPr>
          <a:xfrm>
            <a:off x="3970363" y="1444084"/>
            <a:ext cx="691246" cy="2506888"/>
          </a:xfrm>
          <a:custGeom>
            <a:avLst/>
            <a:gdLst>
              <a:gd name="connsiteX0" fmla="*/ 0 w 687977"/>
              <a:gd name="connsiteY0" fmla="*/ 1253444 h 2506887"/>
              <a:gd name="connsiteX1" fmla="*/ 343989 w 687977"/>
              <a:gd name="connsiteY1" fmla="*/ 0 h 2506887"/>
              <a:gd name="connsiteX2" fmla="*/ 687978 w 687977"/>
              <a:gd name="connsiteY2" fmla="*/ 1253444 h 2506887"/>
              <a:gd name="connsiteX3" fmla="*/ 343989 w 687977"/>
              <a:gd name="connsiteY3" fmla="*/ 2506888 h 2506887"/>
              <a:gd name="connsiteX4" fmla="*/ 0 w 687977"/>
              <a:gd name="connsiteY4" fmla="*/ 1253444 h 2506887"/>
              <a:gd name="connsiteX0" fmla="*/ 343989 w 687978"/>
              <a:gd name="connsiteY0" fmla="*/ 0 h 2506888"/>
              <a:gd name="connsiteX1" fmla="*/ 687978 w 687978"/>
              <a:gd name="connsiteY1" fmla="*/ 1253444 h 2506888"/>
              <a:gd name="connsiteX2" fmla="*/ 343989 w 687978"/>
              <a:gd name="connsiteY2" fmla="*/ 2506888 h 2506888"/>
              <a:gd name="connsiteX3" fmla="*/ 0 w 687978"/>
              <a:gd name="connsiteY3" fmla="*/ 1253444 h 2506888"/>
              <a:gd name="connsiteX4" fmla="*/ 435429 w 687978"/>
              <a:gd name="connsiteY4" fmla="*/ 91440 h 2506888"/>
              <a:gd name="connsiteX0" fmla="*/ 344011 w 688000"/>
              <a:gd name="connsiteY0" fmla="*/ 0 h 2506888"/>
              <a:gd name="connsiteX1" fmla="*/ 688000 w 688000"/>
              <a:gd name="connsiteY1" fmla="*/ 1253444 h 2506888"/>
              <a:gd name="connsiteX2" fmla="*/ 344011 w 688000"/>
              <a:gd name="connsiteY2" fmla="*/ 2506888 h 2506888"/>
              <a:gd name="connsiteX3" fmla="*/ 22 w 688000"/>
              <a:gd name="connsiteY3" fmla="*/ 1253444 h 2506888"/>
              <a:gd name="connsiteX4" fmla="*/ 357074 w 688000"/>
              <a:gd name="connsiteY4" fmla="*/ 283029 h 2506888"/>
              <a:gd name="connsiteX0" fmla="*/ 349131 w 693120"/>
              <a:gd name="connsiteY0" fmla="*/ 0 h 2506888"/>
              <a:gd name="connsiteX1" fmla="*/ 693120 w 693120"/>
              <a:gd name="connsiteY1" fmla="*/ 1253444 h 2506888"/>
              <a:gd name="connsiteX2" fmla="*/ 349131 w 693120"/>
              <a:gd name="connsiteY2" fmla="*/ 2506888 h 2506888"/>
              <a:gd name="connsiteX3" fmla="*/ 5142 w 693120"/>
              <a:gd name="connsiteY3" fmla="*/ 1253444 h 2506888"/>
              <a:gd name="connsiteX4" fmla="*/ 266400 w 693120"/>
              <a:gd name="connsiteY4" fmla="*/ 265612 h 2506888"/>
              <a:gd name="connsiteX0" fmla="*/ 347257 w 691246"/>
              <a:gd name="connsiteY0" fmla="*/ 0 h 2506888"/>
              <a:gd name="connsiteX1" fmla="*/ 691246 w 691246"/>
              <a:gd name="connsiteY1" fmla="*/ 1253444 h 2506888"/>
              <a:gd name="connsiteX2" fmla="*/ 347257 w 691246"/>
              <a:gd name="connsiteY2" fmla="*/ 2506888 h 2506888"/>
              <a:gd name="connsiteX3" fmla="*/ 3268 w 691246"/>
              <a:gd name="connsiteY3" fmla="*/ 1253444 h 2506888"/>
              <a:gd name="connsiteX4" fmla="*/ 264526 w 691246"/>
              <a:gd name="connsiteY4" fmla="*/ 265612 h 250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246" h="2506888">
                <a:moveTo>
                  <a:pt x="347257" y="0"/>
                </a:moveTo>
                <a:cubicBezTo>
                  <a:pt x="537237" y="0"/>
                  <a:pt x="691246" y="561186"/>
                  <a:pt x="691246" y="1253444"/>
                </a:cubicBezTo>
                <a:cubicBezTo>
                  <a:pt x="691246" y="1945702"/>
                  <a:pt x="537237" y="2506888"/>
                  <a:pt x="347257" y="2506888"/>
                </a:cubicBezTo>
                <a:cubicBezTo>
                  <a:pt x="157277" y="2506888"/>
                  <a:pt x="17057" y="1626990"/>
                  <a:pt x="3268" y="1253444"/>
                </a:cubicBezTo>
                <a:cubicBezTo>
                  <a:pt x="-10521" y="879898"/>
                  <a:pt x="9232" y="313509"/>
                  <a:pt x="264526" y="265612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11"/>
          <p:cNvSpPr/>
          <p:nvPr/>
        </p:nvSpPr>
        <p:spPr>
          <a:xfrm>
            <a:off x="4688991" y="3425639"/>
            <a:ext cx="1950834" cy="341983"/>
          </a:xfrm>
          <a:custGeom>
            <a:avLst/>
            <a:gdLst>
              <a:gd name="connsiteX0" fmla="*/ 0 w 687977"/>
              <a:gd name="connsiteY0" fmla="*/ 1253444 h 2506887"/>
              <a:gd name="connsiteX1" fmla="*/ 343989 w 687977"/>
              <a:gd name="connsiteY1" fmla="*/ 0 h 2506887"/>
              <a:gd name="connsiteX2" fmla="*/ 687978 w 687977"/>
              <a:gd name="connsiteY2" fmla="*/ 1253444 h 2506887"/>
              <a:gd name="connsiteX3" fmla="*/ 343989 w 687977"/>
              <a:gd name="connsiteY3" fmla="*/ 2506888 h 2506887"/>
              <a:gd name="connsiteX4" fmla="*/ 0 w 687977"/>
              <a:gd name="connsiteY4" fmla="*/ 1253444 h 2506887"/>
              <a:gd name="connsiteX0" fmla="*/ 343989 w 687978"/>
              <a:gd name="connsiteY0" fmla="*/ 0 h 2506888"/>
              <a:gd name="connsiteX1" fmla="*/ 687978 w 687978"/>
              <a:gd name="connsiteY1" fmla="*/ 1253444 h 2506888"/>
              <a:gd name="connsiteX2" fmla="*/ 343989 w 687978"/>
              <a:gd name="connsiteY2" fmla="*/ 2506888 h 2506888"/>
              <a:gd name="connsiteX3" fmla="*/ 0 w 687978"/>
              <a:gd name="connsiteY3" fmla="*/ 1253444 h 2506888"/>
              <a:gd name="connsiteX4" fmla="*/ 435429 w 687978"/>
              <a:gd name="connsiteY4" fmla="*/ 91440 h 2506888"/>
              <a:gd name="connsiteX0" fmla="*/ 344011 w 688000"/>
              <a:gd name="connsiteY0" fmla="*/ 0 h 2506888"/>
              <a:gd name="connsiteX1" fmla="*/ 688000 w 688000"/>
              <a:gd name="connsiteY1" fmla="*/ 1253444 h 2506888"/>
              <a:gd name="connsiteX2" fmla="*/ 344011 w 688000"/>
              <a:gd name="connsiteY2" fmla="*/ 2506888 h 2506888"/>
              <a:gd name="connsiteX3" fmla="*/ 22 w 688000"/>
              <a:gd name="connsiteY3" fmla="*/ 1253444 h 2506888"/>
              <a:gd name="connsiteX4" fmla="*/ 357074 w 688000"/>
              <a:gd name="connsiteY4" fmla="*/ 283029 h 2506888"/>
              <a:gd name="connsiteX0" fmla="*/ 349131 w 693120"/>
              <a:gd name="connsiteY0" fmla="*/ 0 h 2506888"/>
              <a:gd name="connsiteX1" fmla="*/ 693120 w 693120"/>
              <a:gd name="connsiteY1" fmla="*/ 1253444 h 2506888"/>
              <a:gd name="connsiteX2" fmla="*/ 349131 w 693120"/>
              <a:gd name="connsiteY2" fmla="*/ 2506888 h 2506888"/>
              <a:gd name="connsiteX3" fmla="*/ 5142 w 693120"/>
              <a:gd name="connsiteY3" fmla="*/ 1253444 h 2506888"/>
              <a:gd name="connsiteX4" fmla="*/ 266400 w 693120"/>
              <a:gd name="connsiteY4" fmla="*/ 265612 h 2506888"/>
              <a:gd name="connsiteX0" fmla="*/ 347257 w 691246"/>
              <a:gd name="connsiteY0" fmla="*/ 0 h 2506888"/>
              <a:gd name="connsiteX1" fmla="*/ 691246 w 691246"/>
              <a:gd name="connsiteY1" fmla="*/ 1253444 h 2506888"/>
              <a:gd name="connsiteX2" fmla="*/ 347257 w 691246"/>
              <a:gd name="connsiteY2" fmla="*/ 2506888 h 2506888"/>
              <a:gd name="connsiteX3" fmla="*/ 3268 w 691246"/>
              <a:gd name="connsiteY3" fmla="*/ 1253444 h 2506888"/>
              <a:gd name="connsiteX4" fmla="*/ 264526 w 691246"/>
              <a:gd name="connsiteY4" fmla="*/ 265612 h 250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246" h="2506888">
                <a:moveTo>
                  <a:pt x="347257" y="0"/>
                </a:moveTo>
                <a:cubicBezTo>
                  <a:pt x="537237" y="0"/>
                  <a:pt x="691246" y="561186"/>
                  <a:pt x="691246" y="1253444"/>
                </a:cubicBezTo>
                <a:cubicBezTo>
                  <a:pt x="691246" y="1945702"/>
                  <a:pt x="537237" y="2506888"/>
                  <a:pt x="347257" y="2506888"/>
                </a:cubicBezTo>
                <a:cubicBezTo>
                  <a:pt x="157277" y="2506888"/>
                  <a:pt x="17057" y="1626990"/>
                  <a:pt x="3268" y="1253444"/>
                </a:cubicBezTo>
                <a:cubicBezTo>
                  <a:pt x="-10521" y="879898"/>
                  <a:pt x="9232" y="313509"/>
                  <a:pt x="264526" y="265612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11"/>
          <p:cNvSpPr/>
          <p:nvPr/>
        </p:nvSpPr>
        <p:spPr>
          <a:xfrm>
            <a:off x="1784624" y="3478354"/>
            <a:ext cx="1150107" cy="341983"/>
          </a:xfrm>
          <a:custGeom>
            <a:avLst/>
            <a:gdLst>
              <a:gd name="connsiteX0" fmla="*/ 0 w 687977"/>
              <a:gd name="connsiteY0" fmla="*/ 1253444 h 2506887"/>
              <a:gd name="connsiteX1" fmla="*/ 343989 w 687977"/>
              <a:gd name="connsiteY1" fmla="*/ 0 h 2506887"/>
              <a:gd name="connsiteX2" fmla="*/ 687978 w 687977"/>
              <a:gd name="connsiteY2" fmla="*/ 1253444 h 2506887"/>
              <a:gd name="connsiteX3" fmla="*/ 343989 w 687977"/>
              <a:gd name="connsiteY3" fmla="*/ 2506888 h 2506887"/>
              <a:gd name="connsiteX4" fmla="*/ 0 w 687977"/>
              <a:gd name="connsiteY4" fmla="*/ 1253444 h 2506887"/>
              <a:gd name="connsiteX0" fmla="*/ 343989 w 687978"/>
              <a:gd name="connsiteY0" fmla="*/ 0 h 2506888"/>
              <a:gd name="connsiteX1" fmla="*/ 687978 w 687978"/>
              <a:gd name="connsiteY1" fmla="*/ 1253444 h 2506888"/>
              <a:gd name="connsiteX2" fmla="*/ 343989 w 687978"/>
              <a:gd name="connsiteY2" fmla="*/ 2506888 h 2506888"/>
              <a:gd name="connsiteX3" fmla="*/ 0 w 687978"/>
              <a:gd name="connsiteY3" fmla="*/ 1253444 h 2506888"/>
              <a:gd name="connsiteX4" fmla="*/ 435429 w 687978"/>
              <a:gd name="connsiteY4" fmla="*/ 91440 h 2506888"/>
              <a:gd name="connsiteX0" fmla="*/ 344011 w 688000"/>
              <a:gd name="connsiteY0" fmla="*/ 0 h 2506888"/>
              <a:gd name="connsiteX1" fmla="*/ 688000 w 688000"/>
              <a:gd name="connsiteY1" fmla="*/ 1253444 h 2506888"/>
              <a:gd name="connsiteX2" fmla="*/ 344011 w 688000"/>
              <a:gd name="connsiteY2" fmla="*/ 2506888 h 2506888"/>
              <a:gd name="connsiteX3" fmla="*/ 22 w 688000"/>
              <a:gd name="connsiteY3" fmla="*/ 1253444 h 2506888"/>
              <a:gd name="connsiteX4" fmla="*/ 357074 w 688000"/>
              <a:gd name="connsiteY4" fmla="*/ 283029 h 2506888"/>
              <a:gd name="connsiteX0" fmla="*/ 349131 w 693120"/>
              <a:gd name="connsiteY0" fmla="*/ 0 h 2506888"/>
              <a:gd name="connsiteX1" fmla="*/ 693120 w 693120"/>
              <a:gd name="connsiteY1" fmla="*/ 1253444 h 2506888"/>
              <a:gd name="connsiteX2" fmla="*/ 349131 w 693120"/>
              <a:gd name="connsiteY2" fmla="*/ 2506888 h 2506888"/>
              <a:gd name="connsiteX3" fmla="*/ 5142 w 693120"/>
              <a:gd name="connsiteY3" fmla="*/ 1253444 h 2506888"/>
              <a:gd name="connsiteX4" fmla="*/ 266400 w 693120"/>
              <a:gd name="connsiteY4" fmla="*/ 265612 h 2506888"/>
              <a:gd name="connsiteX0" fmla="*/ 347257 w 691246"/>
              <a:gd name="connsiteY0" fmla="*/ 0 h 2506888"/>
              <a:gd name="connsiteX1" fmla="*/ 691246 w 691246"/>
              <a:gd name="connsiteY1" fmla="*/ 1253444 h 2506888"/>
              <a:gd name="connsiteX2" fmla="*/ 347257 w 691246"/>
              <a:gd name="connsiteY2" fmla="*/ 2506888 h 2506888"/>
              <a:gd name="connsiteX3" fmla="*/ 3268 w 691246"/>
              <a:gd name="connsiteY3" fmla="*/ 1253444 h 2506888"/>
              <a:gd name="connsiteX4" fmla="*/ 264526 w 691246"/>
              <a:gd name="connsiteY4" fmla="*/ 265612 h 250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246" h="2506888">
                <a:moveTo>
                  <a:pt x="347257" y="0"/>
                </a:moveTo>
                <a:cubicBezTo>
                  <a:pt x="537237" y="0"/>
                  <a:pt x="691246" y="561186"/>
                  <a:pt x="691246" y="1253444"/>
                </a:cubicBezTo>
                <a:cubicBezTo>
                  <a:pt x="691246" y="1945702"/>
                  <a:pt x="537237" y="2506888"/>
                  <a:pt x="347257" y="2506888"/>
                </a:cubicBezTo>
                <a:cubicBezTo>
                  <a:pt x="157277" y="2506888"/>
                  <a:pt x="17057" y="1626990"/>
                  <a:pt x="3268" y="1253444"/>
                </a:cubicBezTo>
                <a:cubicBezTo>
                  <a:pt x="-10521" y="879898"/>
                  <a:pt x="9232" y="313509"/>
                  <a:pt x="264526" y="265612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725827">
            <a:off x="5058013" y="1767685"/>
            <a:ext cx="2290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This is what happens when one image is zoomed!!!</a:t>
            </a:r>
          </a:p>
        </p:txBody>
      </p:sp>
      <p:sp>
        <p:nvSpPr>
          <p:cNvPr id="27" name="TextBox 26"/>
          <p:cNvSpPr txBox="1"/>
          <p:nvPr/>
        </p:nvSpPr>
        <p:spPr>
          <a:xfrm rot="20836208">
            <a:off x="2209458" y="1980208"/>
            <a:ext cx="2290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…yet remains robust even until 20% scale errors</a:t>
            </a:r>
          </a:p>
        </p:txBody>
      </p:sp>
    </p:spTree>
    <p:extLst>
      <p:ext uri="{BB962C8B-B14F-4D97-AF65-F5344CB8AC3E}">
        <p14:creationId xmlns:p14="http://schemas.microsoft.com/office/powerpoint/2010/main" val="64341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12" grpId="0" animBg="1"/>
      <p:bldP spid="12" grpId="1" animBg="1"/>
      <p:bldP spid="45" grpId="0" animBg="1"/>
      <p:bldP spid="45" grpId="1" animBg="1"/>
      <p:bldP spid="46" grpId="0" animBg="1"/>
      <p:bldP spid="47" grpId="0" animBg="1"/>
      <p:bldP spid="3" grpId="0"/>
      <p:bldP spid="3" grpId="1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1">
        <a:spAutoFit/>
      </a:bodyPr>
      <a:lstStyle>
        <a:defPPr algn="l">
          <a:defRPr sz="2800" dirty="0" smtClean="0">
            <a:latin typeface="Calibr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15386</TotalTime>
  <Words>1062</Words>
  <Application>Microsoft Office PowerPoint</Application>
  <PresentationFormat>On-screen Show (4:3)</PresentationFormat>
  <Paragraphs>185</Paragraphs>
  <Slides>38</Slides>
  <Notes>0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  <vt:variant>
        <vt:lpstr>Custom Shows</vt:lpstr>
      </vt:variant>
      <vt:variant>
        <vt:i4>1</vt:i4>
      </vt:variant>
    </vt:vector>
  </HeadingPairs>
  <TitlesOfParts>
    <vt:vector size="41" baseType="lpstr">
      <vt:lpstr>Office Theme</vt:lpstr>
      <vt:lpstr>Equation</vt:lpstr>
      <vt:lpstr>Dense correspondences across scenes and scales</vt:lpstr>
      <vt:lpstr>Matching Pixels</vt:lpstr>
      <vt:lpstr>PowerPoint Presentation</vt:lpstr>
      <vt:lpstr>PowerPoint Presentation</vt:lpstr>
      <vt:lpstr>Dense matching with scale differences</vt:lpstr>
      <vt:lpstr>Dense SIFT (DSIFT)</vt:lpstr>
      <vt:lpstr>SIFT-Flow</vt:lpstr>
      <vt:lpstr>SIFT-Flow</vt:lpstr>
      <vt:lpstr>What’s happening?</vt:lpstr>
      <vt:lpstr>Dense matching with scale differences</vt:lpstr>
      <vt:lpstr>SID: Log-Polar sampling</vt:lpstr>
      <vt:lpstr>SID: Rotation + scale -&gt; translation</vt:lpstr>
      <vt:lpstr>SID: Translation invariance</vt:lpstr>
      <vt:lpstr>SID-Flow</vt:lpstr>
      <vt:lpstr>SID-Flow</vt:lpstr>
      <vt:lpstr>Dense matching with scale differences</vt:lpstr>
      <vt:lpstr>SIFTs at multiple scales</vt:lpstr>
      <vt:lpstr>Matching</vt:lpstr>
      <vt:lpstr>To Illustrate</vt:lpstr>
      <vt:lpstr>To Illustrate</vt:lpstr>
      <vt:lpstr>To Illustrate</vt:lpstr>
      <vt:lpstr>The Scale-Less SIFT (SLS)</vt:lpstr>
      <vt:lpstr>The Scale-Less SIFT (SLS)</vt:lpstr>
      <vt:lpstr>SLS-Flow</vt:lpstr>
      <vt:lpstr>Dense matching with scale differences</vt:lpstr>
      <vt:lpstr>Dense matching with scale differences</vt:lpstr>
      <vt:lpstr>Similar Pixels -&gt; Similar Scales</vt:lpstr>
      <vt:lpstr>Similar Pixels -&gt; Similar Scales</vt:lpstr>
      <vt:lpstr>Similar Pixels -&gt; Similar Scales</vt:lpstr>
      <vt:lpstr>Global cost of scale assignment</vt:lpstr>
      <vt:lpstr>To illustrate</vt:lpstr>
      <vt:lpstr>Space and run-time</vt:lpstr>
      <vt:lpstr>Space and run-time</vt:lpstr>
      <vt:lpstr>Qualitative</vt:lpstr>
      <vt:lpstr>Quantitative</vt:lpstr>
      <vt:lpstr>What we saw</vt:lpstr>
      <vt:lpstr>PowerPoint Presentation</vt:lpstr>
      <vt:lpstr>Some resources</vt:lpstr>
      <vt:lpstr>struct</vt:lpstr>
    </vt:vector>
  </TitlesOfParts>
  <Company>Technion R&amp;D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OBJECTIVES</dc:title>
  <dc:creator>user</dc:creator>
  <cp:lastModifiedBy>Hassner</cp:lastModifiedBy>
  <cp:revision>1067</cp:revision>
  <cp:lastPrinted>2000-08-22T15:50:43Z</cp:lastPrinted>
  <dcterms:created xsi:type="dcterms:W3CDTF">1999-10-18T08:30:57Z</dcterms:created>
  <dcterms:modified xsi:type="dcterms:W3CDTF">2014-07-01T11:13:32Z</dcterms:modified>
</cp:coreProperties>
</file>