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sf" ContentType="video/x-ms-as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59" r:id="rId4"/>
    <p:sldId id="258" r:id="rId5"/>
    <p:sldId id="263" r:id="rId6"/>
    <p:sldId id="262" r:id="rId7"/>
    <p:sldId id="276" r:id="rId8"/>
    <p:sldId id="301" r:id="rId9"/>
    <p:sldId id="279" r:id="rId10"/>
    <p:sldId id="280" r:id="rId11"/>
    <p:sldId id="281" r:id="rId12"/>
    <p:sldId id="296" r:id="rId13"/>
    <p:sldId id="284" r:id="rId14"/>
    <p:sldId id="286" r:id="rId15"/>
    <p:sldId id="285" r:id="rId16"/>
    <p:sldId id="290" r:id="rId17"/>
    <p:sldId id="289" r:id="rId18"/>
    <p:sldId id="293" r:id="rId19"/>
    <p:sldId id="292" r:id="rId20"/>
    <p:sldId id="294" r:id="rId21"/>
    <p:sldId id="295" r:id="rId22"/>
  </p:sldIdLst>
  <p:sldSz cx="9144000" cy="6858000" type="screen4x3"/>
  <p:notesSz cx="6858000" cy="97345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3366FF"/>
    <a:srgbClr val="7F7F7F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89" autoAdjust="0"/>
    <p:restoredTop sz="85391" autoAdjust="0"/>
  </p:normalViewPr>
  <p:slideViewPr>
    <p:cSldViewPr snapToGrid="0">
      <p:cViewPr varScale="1">
        <p:scale>
          <a:sx n="115" d="100"/>
          <a:sy n="115" d="100"/>
        </p:scale>
        <p:origin x="-112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8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67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67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4A45DB-5E8E-4CFC-A2AB-3B1CC156BA8F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46133"/>
            <a:ext cx="2971800" cy="4867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246133"/>
            <a:ext cx="2971800" cy="4867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29F940-421D-42C4-8CE9-F97B70C97E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10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67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67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8F415-A18C-423D-8DD9-98590C12B6A0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30250"/>
            <a:ext cx="4867275" cy="3651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623912"/>
            <a:ext cx="5486400" cy="4380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46133"/>
            <a:ext cx="2971800" cy="4867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246133"/>
            <a:ext cx="2971800" cy="4867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43BD0-C72B-4896-8681-52EAD3A6A5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232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e-I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1D90-0729-4FCA-ADFC-6F4CD5EBF058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C71A9-5E4E-4EEF-B022-05260C4254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1D90-0729-4FCA-ADFC-6F4CD5EBF058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C71A9-5E4E-4EEF-B022-05260C4254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18950" t="14286" r="12000" b="12635"/>
          <a:stretch>
            <a:fillRect/>
          </a:stretch>
        </p:blipFill>
        <p:spPr bwMode="auto">
          <a:xfrm>
            <a:off x="8578735" y="6342116"/>
            <a:ext cx="387555" cy="382819"/>
          </a:xfrm>
          <a:prstGeom prst="rect">
            <a:avLst/>
          </a:prstGeom>
          <a:gradFill>
            <a:gsLst>
              <a:gs pos="0">
                <a:schemeClr val="bg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bg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323422" y="6279896"/>
            <a:ext cx="325531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Tal Hassner</a:t>
            </a:r>
            <a:b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 The Open University of Israel</a:t>
            </a:r>
            <a:endParaRPr lang="he-IL" sz="1200" b="1" dirty="0" smtClean="0">
              <a:solidFill>
                <a:schemeClr val="accent1">
                  <a:lumMod val="75000"/>
                </a:schemeClr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e-I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1D90-0729-4FCA-ADFC-6F4CD5EBF058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C71A9-5E4E-4EEF-B022-05260C4254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18950" t="14286" r="12000" b="12635"/>
          <a:stretch>
            <a:fillRect/>
          </a:stretch>
        </p:blipFill>
        <p:spPr bwMode="auto">
          <a:xfrm>
            <a:off x="8578735" y="6342116"/>
            <a:ext cx="387555" cy="382819"/>
          </a:xfrm>
          <a:prstGeom prst="rect">
            <a:avLst/>
          </a:prstGeom>
          <a:gradFill>
            <a:gsLst>
              <a:gs pos="0">
                <a:schemeClr val="bg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bg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1D90-0729-4FCA-ADFC-6F4CD5EBF058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C71A9-5E4E-4EEF-B022-05260C4254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18950" t="14286" r="12000" b="12635"/>
          <a:stretch>
            <a:fillRect/>
          </a:stretch>
        </p:blipFill>
        <p:spPr bwMode="auto">
          <a:xfrm>
            <a:off x="8578735" y="6342116"/>
            <a:ext cx="387555" cy="382819"/>
          </a:xfrm>
          <a:prstGeom prst="rect">
            <a:avLst/>
          </a:prstGeom>
          <a:gradFill>
            <a:gsLst>
              <a:gs pos="0">
                <a:schemeClr val="bg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bg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18950" t="14286" r="12000" b="12635"/>
          <a:stretch>
            <a:fillRect/>
          </a:stretch>
        </p:blipFill>
        <p:spPr bwMode="auto">
          <a:xfrm>
            <a:off x="8578735" y="6342116"/>
            <a:ext cx="387555" cy="382819"/>
          </a:xfrm>
          <a:prstGeom prst="rect">
            <a:avLst/>
          </a:prstGeom>
          <a:gradFill>
            <a:gsLst>
              <a:gs pos="0">
                <a:schemeClr val="bg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bg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 userDrawn="1"/>
        </p:nvSpPr>
        <p:spPr>
          <a:xfrm>
            <a:off x="5323422" y="6279896"/>
            <a:ext cx="325531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Tal Hassner</a:t>
            </a:r>
            <a:b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 The Open University of Israel</a:t>
            </a:r>
            <a:endParaRPr lang="he-IL" sz="1200" b="1" dirty="0" smtClean="0">
              <a:solidFill>
                <a:schemeClr val="accent1">
                  <a:lumMod val="75000"/>
                </a:schemeClr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18950" t="14286" r="12000" b="12635"/>
          <a:stretch>
            <a:fillRect/>
          </a:stretch>
        </p:blipFill>
        <p:spPr bwMode="auto">
          <a:xfrm>
            <a:off x="8578735" y="6342116"/>
            <a:ext cx="387555" cy="382819"/>
          </a:xfrm>
          <a:prstGeom prst="rect">
            <a:avLst/>
          </a:prstGeom>
          <a:gradFill>
            <a:gsLst>
              <a:gs pos="0">
                <a:schemeClr val="bg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bg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 userDrawn="1"/>
        </p:nvSpPr>
        <p:spPr>
          <a:xfrm>
            <a:off x="5323422" y="6279896"/>
            <a:ext cx="325531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Tal Hassner</a:t>
            </a:r>
            <a:b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 The Open University of Israel</a:t>
            </a:r>
            <a:endParaRPr lang="he-IL" sz="1200" b="1" dirty="0" smtClean="0">
              <a:solidFill>
                <a:schemeClr val="accent1">
                  <a:lumMod val="75000"/>
                </a:schemeClr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1D90-0729-4FCA-ADFC-6F4CD5EBF058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C71A9-5E4E-4EEF-B022-05260C4254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1D90-0729-4FCA-ADFC-6F4CD5EBF058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C71A9-5E4E-4EEF-B022-05260C4254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/>
            </a:gs>
            <a:gs pos="30000">
              <a:schemeClr val="bg1">
                <a:lumMod val="95000"/>
                <a:lumOff val="5000"/>
              </a:schemeClr>
            </a:gs>
            <a:gs pos="70000">
              <a:schemeClr val="bg1">
                <a:lumMod val="95000"/>
                <a:lumOff val="5000"/>
              </a:schemeClr>
            </a:gs>
            <a:gs pos="100000">
              <a:schemeClr val="bg2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 dirty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fld id="{8E341D90-0729-4FCA-ADFC-6F4CD5EBF058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 dirty="0" smtClean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fld id="{605C71A9-5E4E-4EEF-B022-05260C4254A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Calibri" pitchFamily="34" charset="0"/>
          <a:ea typeface="+mj-ea"/>
          <a:cs typeface="Times New Roman" pitchFamily="18" charset="0"/>
        </a:defRPr>
      </a:lvl1pPr>
      <a:lvl2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Calibri" pitchFamily="34" charset="0"/>
          <a:ea typeface="+mn-ea"/>
          <a:cs typeface="Times New Roman" pitchFamily="18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Calibri" pitchFamily="34" charset="0"/>
          <a:ea typeface="+mn-ea"/>
          <a:cs typeface="Times New Roman" pitchFamily="18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Calibri" pitchFamily="34" charset="0"/>
          <a:ea typeface="+mn-ea"/>
          <a:cs typeface="Times New Roman" pitchFamily="18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Calibri" pitchFamily="34" charset="0"/>
          <a:ea typeface="+mn-ea"/>
          <a:cs typeface="Times New Roman" pitchFamily="18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Calibri" pitchFamily="34" charset="0"/>
          <a:ea typeface="+mn-ea"/>
          <a:cs typeface="Times New Roman" pitchFamily="18" charset="0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sf"/><Relationship Id="rId1" Type="http://schemas.microsoft.com/office/2007/relationships/media" Target="../media/media1.as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asf"/><Relationship Id="rId7" Type="http://schemas.openxmlformats.org/officeDocument/2006/relationships/image" Target="../media/image6.png"/><Relationship Id="rId2" Type="http://schemas.openxmlformats.org/officeDocument/2006/relationships/video" Target="../media/media2.asf"/><Relationship Id="rId1" Type="http://schemas.microsoft.com/office/2007/relationships/media" Target="../media/media2.asf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3.as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asf"/><Relationship Id="rId1" Type="http://schemas.microsoft.com/office/2007/relationships/media" Target="../media/media4.as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asf"/><Relationship Id="rId1" Type="http://schemas.microsoft.com/office/2007/relationships/media" Target="../media/media5.as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39470"/>
            <a:ext cx="7772400" cy="1470025"/>
          </a:xfrm>
        </p:spPr>
        <p:txBody>
          <a:bodyPr/>
          <a:lstStyle/>
          <a:p>
            <a:r>
              <a:rPr lang="en-US" sz="4000" dirty="0"/>
              <a:t>Interactive </a:t>
            </a:r>
            <a:r>
              <a:rPr lang="en-US" sz="4000" dirty="0" smtClean="0"/>
              <a:t>Learning </a:t>
            </a:r>
            <a:r>
              <a:rPr lang="en-US" sz="4000" dirty="0"/>
              <a:t>for</a:t>
            </a:r>
            <a:br>
              <a:rPr lang="en-US" sz="4000" dirty="0"/>
            </a:br>
            <a:r>
              <a:rPr lang="en-US" sz="4000" dirty="0"/>
              <a:t> </a:t>
            </a:r>
            <a:r>
              <a:rPr lang="en-US" sz="4000" dirty="0" smtClean="0"/>
              <a:t>Point-Cloud Motion </a:t>
            </a:r>
            <a:r>
              <a:rPr lang="en-US" sz="4000" dirty="0"/>
              <a:t>Segmentation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29229"/>
            <a:ext cx="6400800" cy="2107276"/>
          </a:xfrm>
        </p:spPr>
        <p:txBody>
          <a:bodyPr/>
          <a:lstStyle/>
          <a:p>
            <a:r>
              <a:rPr lang="en-US" dirty="0" smtClean="0"/>
              <a:t>Tal </a:t>
            </a:r>
            <a:r>
              <a:rPr lang="en-US" dirty="0" err="1" smtClean="0"/>
              <a:t>Hassner</a:t>
            </a:r>
            <a:endParaRPr lang="en-US" dirty="0" smtClean="0"/>
          </a:p>
          <a:p>
            <a:r>
              <a:rPr lang="en-US" sz="2000" dirty="0"/>
              <a:t>The Open University of </a:t>
            </a:r>
            <a:r>
              <a:rPr lang="en-US" sz="2000" dirty="0" smtClean="0"/>
              <a:t>Israel</a:t>
            </a:r>
          </a:p>
          <a:p>
            <a:endParaRPr lang="en-US" sz="2000" dirty="0"/>
          </a:p>
          <a:p>
            <a:r>
              <a:rPr lang="en-US" sz="2000" dirty="0"/>
              <a:t>The Ninth IEEE Computer Society Workshop on </a:t>
            </a:r>
            <a:r>
              <a:rPr lang="en-US" sz="2000" dirty="0" smtClean="0"/>
              <a:t>Perceptual </a:t>
            </a:r>
            <a:r>
              <a:rPr lang="en-US" sz="2000" dirty="0"/>
              <a:t>Organization in Computer </a:t>
            </a:r>
            <a:r>
              <a:rPr lang="en-US" sz="2000" dirty="0" smtClean="0"/>
              <a:t>Vision (POCV’14)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48640" y="5503002"/>
            <a:ext cx="837091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itchFamily="34" charset="0"/>
              </a:rPr>
              <a:t>Joint </a:t>
            </a:r>
            <a:r>
              <a:rPr lang="en-US" sz="2000" dirty="0" smtClean="0">
                <a:latin typeface="Calibri" pitchFamily="34" charset="0"/>
              </a:rPr>
              <a:t>work with </a:t>
            </a:r>
            <a:r>
              <a:rPr lang="en-US" sz="2000" dirty="0" err="1" smtClean="0">
                <a:latin typeface="Calibri" pitchFamily="34" charset="0"/>
              </a:rPr>
              <a:t>Yerry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</a:rPr>
              <a:t>Sofer</a:t>
            </a:r>
            <a:r>
              <a:rPr lang="en-US" sz="2000" dirty="0" smtClean="0">
                <a:latin typeface="Calibri" pitchFamily="34" charset="0"/>
              </a:rPr>
              <a:t> and Andrei </a:t>
            </a:r>
            <a:r>
              <a:rPr lang="en-US" sz="2000" dirty="0" err="1" smtClean="0">
                <a:latin typeface="Calibri" pitchFamily="34" charset="0"/>
              </a:rPr>
              <a:t>Sharf</a:t>
            </a:r>
            <a:endParaRPr lang="en-US" sz="2000" dirty="0" smtClean="0">
              <a:latin typeface="Calibri" pitchFamily="34" charset="0"/>
            </a:endParaRPr>
          </a:p>
          <a:p>
            <a:pPr algn="ctr"/>
            <a:r>
              <a:rPr lang="en-US" sz="1600" dirty="0" smtClean="0">
                <a:latin typeface="Calibri" pitchFamily="34" charset="0"/>
              </a:rPr>
              <a:t>Paper published as </a:t>
            </a:r>
          </a:p>
          <a:p>
            <a:pPr algn="ctr"/>
            <a:r>
              <a:rPr lang="en-US" sz="2000" dirty="0" smtClean="0">
                <a:latin typeface="Calibri" pitchFamily="34" charset="0"/>
              </a:rPr>
              <a:t>Y</a:t>
            </a:r>
            <a:r>
              <a:rPr lang="en-US" sz="2000" dirty="0">
                <a:latin typeface="Calibri" pitchFamily="34" charset="0"/>
              </a:rPr>
              <a:t>. </a:t>
            </a:r>
            <a:r>
              <a:rPr lang="en-US" sz="2000" dirty="0" err="1">
                <a:latin typeface="Calibri" pitchFamily="34" charset="0"/>
              </a:rPr>
              <a:t>Sofer</a:t>
            </a:r>
            <a:r>
              <a:rPr lang="en-US" sz="2000" dirty="0">
                <a:latin typeface="Calibri" pitchFamily="34" charset="0"/>
              </a:rPr>
              <a:t>, T. </a:t>
            </a:r>
            <a:r>
              <a:rPr lang="en-US" sz="2000" dirty="0" err="1">
                <a:latin typeface="Calibri" pitchFamily="34" charset="0"/>
              </a:rPr>
              <a:t>Hassner</a:t>
            </a:r>
            <a:r>
              <a:rPr lang="en-US" sz="2000" dirty="0">
                <a:latin typeface="Calibri" pitchFamily="34" charset="0"/>
              </a:rPr>
              <a:t>, and A. </a:t>
            </a:r>
            <a:r>
              <a:rPr lang="en-US" sz="2000" dirty="0" err="1">
                <a:latin typeface="Calibri" pitchFamily="34" charset="0"/>
              </a:rPr>
              <a:t>Sharf</a:t>
            </a:r>
            <a:r>
              <a:rPr lang="en-US" sz="2000" dirty="0">
                <a:latin typeface="Calibri" pitchFamily="34" charset="0"/>
              </a:rPr>
              <a:t>, </a:t>
            </a:r>
            <a:r>
              <a:rPr lang="en-US" sz="2000" i="1" dirty="0">
                <a:latin typeface="Calibri" pitchFamily="34" charset="0"/>
              </a:rPr>
              <a:t>Interactive Learning for Point-Cloud Motion Segmentation</a:t>
            </a:r>
            <a:r>
              <a:rPr lang="en-US" sz="2000" dirty="0">
                <a:latin typeface="Calibri" pitchFamily="34" charset="0"/>
              </a:rPr>
              <a:t>, In </a:t>
            </a:r>
            <a:r>
              <a:rPr lang="en-US" sz="2000" dirty="0" smtClean="0">
                <a:latin typeface="Calibri" pitchFamily="34" charset="0"/>
              </a:rPr>
              <a:t>CGF, </a:t>
            </a:r>
            <a:r>
              <a:rPr lang="en-US" sz="2000" dirty="0">
                <a:latin typeface="Calibri" pitchFamily="34" charset="0"/>
              </a:rPr>
              <a:t>vol. 32, no. 7, pp. 51-60. </a:t>
            </a:r>
            <a:r>
              <a:rPr lang="en-US" sz="2000" dirty="0" smtClean="0">
                <a:latin typeface="Calibri" pitchFamily="34" charset="0"/>
              </a:rPr>
              <a:t>2013</a:t>
            </a:r>
            <a:endParaRPr lang="en-US" sz="2000" dirty="0" smtClean="0">
              <a:latin typeface="Calibri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7" y="0"/>
            <a:ext cx="2425818" cy="320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195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1: Coarse segmentation</a:t>
            </a:r>
            <a:endParaRPr lang="en-US" dirty="0"/>
          </a:p>
        </p:txBody>
      </p:sp>
      <p:sp>
        <p:nvSpPr>
          <p:cNvPr id="493" name="Rectangle 492"/>
          <p:cNvSpPr/>
          <p:nvPr/>
        </p:nvSpPr>
        <p:spPr>
          <a:xfrm>
            <a:off x="276893" y="3364557"/>
            <a:ext cx="1981200" cy="1828800"/>
          </a:xfrm>
          <a:prstGeom prst="rect">
            <a:avLst/>
          </a:prstGeom>
          <a:solidFill>
            <a:srgbClr val="FFFFFF">
              <a:alpha val="80000"/>
            </a:srgbClr>
          </a:solidFill>
          <a:ln w="3175" cap="flat" cmpd="sng" algn="ctr">
            <a:solidFill>
              <a:srgbClr val="000000">
                <a:alpha val="87843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94" name="Oval 493"/>
          <p:cNvSpPr/>
          <p:nvPr/>
        </p:nvSpPr>
        <p:spPr>
          <a:xfrm>
            <a:off x="707609" y="4154275"/>
            <a:ext cx="67320" cy="67320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95" name="Oval 494"/>
          <p:cNvSpPr/>
          <p:nvPr/>
        </p:nvSpPr>
        <p:spPr>
          <a:xfrm>
            <a:off x="529492" y="4083028"/>
            <a:ext cx="67320" cy="67320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96" name="Oval 495"/>
          <p:cNvSpPr/>
          <p:nvPr/>
        </p:nvSpPr>
        <p:spPr>
          <a:xfrm>
            <a:off x="671986" y="4510510"/>
            <a:ext cx="67320" cy="67320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97" name="Oval 496"/>
          <p:cNvSpPr/>
          <p:nvPr/>
        </p:nvSpPr>
        <p:spPr>
          <a:xfrm>
            <a:off x="707609" y="4332392"/>
            <a:ext cx="67320" cy="67320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98" name="Oval 497"/>
          <p:cNvSpPr/>
          <p:nvPr/>
        </p:nvSpPr>
        <p:spPr>
          <a:xfrm>
            <a:off x="814480" y="4439263"/>
            <a:ext cx="67320" cy="67320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99" name="Oval 498"/>
          <p:cNvSpPr/>
          <p:nvPr/>
        </p:nvSpPr>
        <p:spPr>
          <a:xfrm>
            <a:off x="992597" y="4617380"/>
            <a:ext cx="67320" cy="67320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00" name="Oval 499"/>
          <p:cNvSpPr/>
          <p:nvPr/>
        </p:nvSpPr>
        <p:spPr>
          <a:xfrm>
            <a:off x="1241962" y="4225522"/>
            <a:ext cx="67320" cy="67320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01" name="Oval 500"/>
          <p:cNvSpPr/>
          <p:nvPr/>
        </p:nvSpPr>
        <p:spPr>
          <a:xfrm>
            <a:off x="1241962" y="4368016"/>
            <a:ext cx="67320" cy="67320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02" name="Oval 501"/>
          <p:cNvSpPr/>
          <p:nvPr/>
        </p:nvSpPr>
        <p:spPr>
          <a:xfrm>
            <a:off x="992597" y="4403639"/>
            <a:ext cx="67320" cy="67320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03" name="Oval 502"/>
          <p:cNvSpPr/>
          <p:nvPr/>
        </p:nvSpPr>
        <p:spPr>
          <a:xfrm>
            <a:off x="1206338" y="4546133"/>
            <a:ext cx="67320" cy="67320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04" name="Oval 503"/>
          <p:cNvSpPr/>
          <p:nvPr/>
        </p:nvSpPr>
        <p:spPr>
          <a:xfrm>
            <a:off x="850103" y="3904910"/>
            <a:ext cx="67320" cy="67320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05" name="Oval 504"/>
          <p:cNvSpPr/>
          <p:nvPr/>
        </p:nvSpPr>
        <p:spPr>
          <a:xfrm>
            <a:off x="992597" y="3940534"/>
            <a:ext cx="67320" cy="67320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06" name="Oval 505"/>
          <p:cNvSpPr/>
          <p:nvPr/>
        </p:nvSpPr>
        <p:spPr>
          <a:xfrm>
            <a:off x="814480" y="4083028"/>
            <a:ext cx="67320" cy="67320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07" name="Oval 506"/>
          <p:cNvSpPr/>
          <p:nvPr/>
        </p:nvSpPr>
        <p:spPr>
          <a:xfrm>
            <a:off x="956974" y="4189898"/>
            <a:ext cx="67320" cy="67320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08" name="Oval 507"/>
          <p:cNvSpPr/>
          <p:nvPr/>
        </p:nvSpPr>
        <p:spPr>
          <a:xfrm>
            <a:off x="1063844" y="4011781"/>
            <a:ext cx="67320" cy="67320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09" name="Oval 508"/>
          <p:cNvSpPr/>
          <p:nvPr/>
        </p:nvSpPr>
        <p:spPr>
          <a:xfrm>
            <a:off x="1135091" y="4154275"/>
            <a:ext cx="67320" cy="67320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10" name="Oval 509"/>
          <p:cNvSpPr/>
          <p:nvPr/>
        </p:nvSpPr>
        <p:spPr>
          <a:xfrm>
            <a:off x="1954432" y="4011781"/>
            <a:ext cx="67320" cy="67320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11" name="Oval 510"/>
          <p:cNvSpPr/>
          <p:nvPr/>
        </p:nvSpPr>
        <p:spPr>
          <a:xfrm>
            <a:off x="1776314" y="3976157"/>
            <a:ext cx="67320" cy="67320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12" name="Oval 511"/>
          <p:cNvSpPr/>
          <p:nvPr/>
        </p:nvSpPr>
        <p:spPr>
          <a:xfrm>
            <a:off x="2096926" y="3940534"/>
            <a:ext cx="67320" cy="67320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13" name="Oval 512"/>
          <p:cNvSpPr/>
          <p:nvPr/>
        </p:nvSpPr>
        <p:spPr>
          <a:xfrm>
            <a:off x="2096926" y="4083028"/>
            <a:ext cx="67320" cy="67320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14" name="Oval 513"/>
          <p:cNvSpPr/>
          <p:nvPr/>
        </p:nvSpPr>
        <p:spPr>
          <a:xfrm>
            <a:off x="1847561" y="4118651"/>
            <a:ext cx="67320" cy="67320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15" name="Oval 514"/>
          <p:cNvSpPr/>
          <p:nvPr/>
        </p:nvSpPr>
        <p:spPr>
          <a:xfrm>
            <a:off x="2061302" y="4261145"/>
            <a:ext cx="67320" cy="67320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16" name="Oval 515"/>
          <p:cNvSpPr/>
          <p:nvPr/>
        </p:nvSpPr>
        <p:spPr>
          <a:xfrm>
            <a:off x="1811938" y="3691169"/>
            <a:ext cx="67320" cy="67320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17" name="Oval 516"/>
          <p:cNvSpPr/>
          <p:nvPr/>
        </p:nvSpPr>
        <p:spPr>
          <a:xfrm>
            <a:off x="1633820" y="3655546"/>
            <a:ext cx="67320" cy="67320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18" name="Oval 517"/>
          <p:cNvSpPr/>
          <p:nvPr/>
        </p:nvSpPr>
        <p:spPr>
          <a:xfrm>
            <a:off x="1954432" y="3619922"/>
            <a:ext cx="67320" cy="67320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19" name="Oval 518"/>
          <p:cNvSpPr/>
          <p:nvPr/>
        </p:nvSpPr>
        <p:spPr>
          <a:xfrm>
            <a:off x="1954432" y="3762416"/>
            <a:ext cx="67320" cy="67320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20" name="Oval 519"/>
          <p:cNvSpPr/>
          <p:nvPr/>
        </p:nvSpPr>
        <p:spPr>
          <a:xfrm>
            <a:off x="1705067" y="3798040"/>
            <a:ext cx="67320" cy="67320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21" name="Oval 520"/>
          <p:cNvSpPr/>
          <p:nvPr/>
        </p:nvSpPr>
        <p:spPr>
          <a:xfrm>
            <a:off x="1918808" y="3940534"/>
            <a:ext cx="67320" cy="67320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22" name="Oval 521"/>
          <p:cNvSpPr/>
          <p:nvPr/>
        </p:nvSpPr>
        <p:spPr>
          <a:xfrm>
            <a:off x="1099468" y="3798040"/>
            <a:ext cx="67320" cy="67320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23" name="Oval 522"/>
          <p:cNvSpPr/>
          <p:nvPr/>
        </p:nvSpPr>
        <p:spPr>
          <a:xfrm>
            <a:off x="1384456" y="4118651"/>
            <a:ext cx="67320" cy="67320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24" name="Oval 523"/>
          <p:cNvSpPr/>
          <p:nvPr/>
        </p:nvSpPr>
        <p:spPr>
          <a:xfrm>
            <a:off x="1491326" y="4332392"/>
            <a:ext cx="67320" cy="67320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25" name="Oval 524"/>
          <p:cNvSpPr/>
          <p:nvPr/>
        </p:nvSpPr>
        <p:spPr>
          <a:xfrm>
            <a:off x="1348832" y="3869287"/>
            <a:ext cx="67320" cy="67320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26" name="Oval 525"/>
          <p:cNvSpPr/>
          <p:nvPr/>
        </p:nvSpPr>
        <p:spPr>
          <a:xfrm>
            <a:off x="1135091" y="4724251"/>
            <a:ext cx="67320" cy="67320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27" name="Oval 526"/>
          <p:cNvSpPr/>
          <p:nvPr/>
        </p:nvSpPr>
        <p:spPr>
          <a:xfrm>
            <a:off x="671986" y="3869287"/>
            <a:ext cx="67320" cy="67320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91" name="Oval 490"/>
          <p:cNvSpPr/>
          <p:nvPr/>
        </p:nvSpPr>
        <p:spPr>
          <a:xfrm>
            <a:off x="993397" y="4621753"/>
            <a:ext cx="67320" cy="67320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92" name="Oval 491"/>
          <p:cNvSpPr/>
          <p:nvPr/>
        </p:nvSpPr>
        <p:spPr>
          <a:xfrm>
            <a:off x="2061302" y="4263403"/>
            <a:ext cx="67320" cy="67320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129447" y="3240047"/>
            <a:ext cx="4903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latin typeface="Calibri" pitchFamily="34" charset="0"/>
              </a:rPr>
              <a:t>3. Train RBF-SVM model using 3D coordinates of labeled points</a:t>
            </a:r>
          </a:p>
        </p:txBody>
      </p:sp>
      <p:sp>
        <p:nvSpPr>
          <p:cNvPr id="84" name="Freeform 83"/>
          <p:cNvSpPr/>
          <p:nvPr/>
        </p:nvSpPr>
        <p:spPr>
          <a:xfrm>
            <a:off x="393178" y="3744127"/>
            <a:ext cx="1013713" cy="1176613"/>
          </a:xfrm>
          <a:custGeom>
            <a:avLst/>
            <a:gdLst>
              <a:gd name="connsiteX0" fmla="*/ 0 w 2157274"/>
              <a:gd name="connsiteY0" fmla="*/ 0 h 2627790"/>
              <a:gd name="connsiteX1" fmla="*/ 1491449 w 2157274"/>
              <a:gd name="connsiteY1" fmla="*/ 337351 h 2627790"/>
              <a:gd name="connsiteX2" fmla="*/ 1970843 w 2157274"/>
              <a:gd name="connsiteY2" fmla="*/ 807868 h 2627790"/>
              <a:gd name="connsiteX3" fmla="*/ 2157274 w 2157274"/>
              <a:gd name="connsiteY3" fmla="*/ 1340528 h 2627790"/>
              <a:gd name="connsiteX4" fmla="*/ 2068497 w 2157274"/>
              <a:gd name="connsiteY4" fmla="*/ 2627790 h 2627790"/>
              <a:gd name="connsiteX0" fmla="*/ 0 w 2157274"/>
              <a:gd name="connsiteY0" fmla="*/ 0 h 2627790"/>
              <a:gd name="connsiteX1" fmla="*/ 1491449 w 2157274"/>
              <a:gd name="connsiteY1" fmla="*/ 337351 h 2627790"/>
              <a:gd name="connsiteX2" fmla="*/ 1970843 w 2157274"/>
              <a:gd name="connsiteY2" fmla="*/ 807868 h 2627790"/>
              <a:gd name="connsiteX3" fmla="*/ 2157274 w 2157274"/>
              <a:gd name="connsiteY3" fmla="*/ 1340528 h 2627790"/>
              <a:gd name="connsiteX4" fmla="*/ 2104008 w 2157274"/>
              <a:gd name="connsiteY4" fmla="*/ 2048472 h 2627790"/>
              <a:gd name="connsiteX5" fmla="*/ 2068497 w 2157274"/>
              <a:gd name="connsiteY5" fmla="*/ 2627790 h 2627790"/>
              <a:gd name="connsiteX0" fmla="*/ 0 w 2157274"/>
              <a:gd name="connsiteY0" fmla="*/ 0 h 2627790"/>
              <a:gd name="connsiteX1" fmla="*/ 763480 w 2157274"/>
              <a:gd name="connsiteY1" fmla="*/ 166844 h 2627790"/>
              <a:gd name="connsiteX2" fmla="*/ 1491449 w 2157274"/>
              <a:gd name="connsiteY2" fmla="*/ 337351 h 2627790"/>
              <a:gd name="connsiteX3" fmla="*/ 1970843 w 2157274"/>
              <a:gd name="connsiteY3" fmla="*/ 807868 h 2627790"/>
              <a:gd name="connsiteX4" fmla="*/ 2157274 w 2157274"/>
              <a:gd name="connsiteY4" fmla="*/ 1340528 h 2627790"/>
              <a:gd name="connsiteX5" fmla="*/ 2104008 w 2157274"/>
              <a:gd name="connsiteY5" fmla="*/ 2048472 h 2627790"/>
              <a:gd name="connsiteX6" fmla="*/ 2068497 w 2157274"/>
              <a:gd name="connsiteY6" fmla="*/ 2627790 h 2627790"/>
              <a:gd name="connsiteX0" fmla="*/ 0 w 2157274"/>
              <a:gd name="connsiteY0" fmla="*/ 0 h 2627790"/>
              <a:gd name="connsiteX1" fmla="*/ 796771 w 2157274"/>
              <a:gd name="connsiteY1" fmla="*/ 81877 h 2627790"/>
              <a:gd name="connsiteX2" fmla="*/ 1491449 w 2157274"/>
              <a:gd name="connsiteY2" fmla="*/ 337351 h 2627790"/>
              <a:gd name="connsiteX3" fmla="*/ 1970843 w 2157274"/>
              <a:gd name="connsiteY3" fmla="*/ 807868 h 2627790"/>
              <a:gd name="connsiteX4" fmla="*/ 2157274 w 2157274"/>
              <a:gd name="connsiteY4" fmla="*/ 1340528 h 2627790"/>
              <a:gd name="connsiteX5" fmla="*/ 2104008 w 2157274"/>
              <a:gd name="connsiteY5" fmla="*/ 2048472 h 2627790"/>
              <a:gd name="connsiteX6" fmla="*/ 2068497 w 2157274"/>
              <a:gd name="connsiteY6" fmla="*/ 2627790 h 2627790"/>
              <a:gd name="connsiteX0" fmla="*/ 0 w 2168371"/>
              <a:gd name="connsiteY0" fmla="*/ 0 h 2627790"/>
              <a:gd name="connsiteX1" fmla="*/ 796771 w 2168371"/>
              <a:gd name="connsiteY1" fmla="*/ 81877 h 2627790"/>
              <a:gd name="connsiteX2" fmla="*/ 1491449 w 2168371"/>
              <a:gd name="connsiteY2" fmla="*/ 337351 h 2627790"/>
              <a:gd name="connsiteX3" fmla="*/ 1970843 w 2168371"/>
              <a:gd name="connsiteY3" fmla="*/ 807868 h 2627790"/>
              <a:gd name="connsiteX4" fmla="*/ 2157274 w 2168371"/>
              <a:gd name="connsiteY4" fmla="*/ 1340528 h 2627790"/>
              <a:gd name="connsiteX5" fmla="*/ 2168371 w 2168371"/>
              <a:gd name="connsiteY5" fmla="*/ 1991312 h 2627790"/>
              <a:gd name="connsiteX6" fmla="*/ 2068497 w 2168371"/>
              <a:gd name="connsiteY6" fmla="*/ 2627790 h 262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8371" h="2627790">
                <a:moveTo>
                  <a:pt x="0" y="0"/>
                </a:moveTo>
                <a:lnTo>
                  <a:pt x="796771" y="81877"/>
                </a:lnTo>
                <a:lnTo>
                  <a:pt x="1491449" y="337351"/>
                </a:lnTo>
                <a:lnTo>
                  <a:pt x="1970843" y="807868"/>
                </a:lnTo>
                <a:lnTo>
                  <a:pt x="2157274" y="1340528"/>
                </a:lnTo>
                <a:lnTo>
                  <a:pt x="2168371" y="1991312"/>
                </a:lnTo>
                <a:lnTo>
                  <a:pt x="2068497" y="2627790"/>
                </a:ln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5" name="TextBox 84"/>
          <p:cNvSpPr txBox="1"/>
          <p:nvPr/>
        </p:nvSpPr>
        <p:spPr>
          <a:xfrm>
            <a:off x="4129447" y="1881154"/>
            <a:ext cx="4903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latin typeface="Calibri" pitchFamily="34" charset="0"/>
              </a:rPr>
              <a:t>1. Aggressive random subsampling of points and frame pairs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129447" y="2750337"/>
            <a:ext cx="4903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latin typeface="Calibri" pitchFamily="34" charset="0"/>
              </a:rPr>
              <a:t>2. Assign labels using NN criteria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129447" y="4135219"/>
            <a:ext cx="4903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latin typeface="Calibri" pitchFamily="34" charset="0"/>
              </a:rPr>
              <a:t>4. Classify all remaining points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273658" y="2560320"/>
            <a:ext cx="2" cy="123772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05039" y="1679171"/>
            <a:ext cx="30275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smtClean="0">
                <a:latin typeface="Calibri" pitchFamily="34" charset="0"/>
              </a:rPr>
              <a:t>…but what about these??? 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flipH="1">
            <a:off x="1558646" y="2296652"/>
            <a:ext cx="474976" cy="192690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499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2: </a:t>
            </a:r>
            <a:r>
              <a:rPr lang="en-US" dirty="0"/>
              <a:t>Adaptive refinement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7" name="Rectangle 96"/>
          <p:cNvSpPr/>
          <p:nvPr/>
        </p:nvSpPr>
        <p:spPr>
          <a:xfrm>
            <a:off x="1841430" y="2251159"/>
            <a:ext cx="1981200" cy="1828800"/>
          </a:xfrm>
          <a:prstGeom prst="rect">
            <a:avLst/>
          </a:prstGeom>
          <a:solidFill>
            <a:srgbClr val="FFFFFF">
              <a:alpha val="80000"/>
            </a:srgb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840153" y="2507275"/>
            <a:ext cx="67320" cy="67320"/>
          </a:xfrm>
          <a:prstGeom prst="ellipse">
            <a:avLst/>
          </a:prstGeom>
          <a:solidFill>
            <a:srgbClr val="9BBB59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865704" y="2894456"/>
            <a:ext cx="85085" cy="66569"/>
          </a:xfrm>
          <a:prstGeom prst="ellipse">
            <a:avLst/>
          </a:prstGeom>
          <a:solidFill>
            <a:srgbClr val="9BBB59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840153" y="2685392"/>
            <a:ext cx="67320" cy="67320"/>
          </a:xfrm>
          <a:prstGeom prst="ellipse">
            <a:avLst/>
          </a:prstGeom>
          <a:solidFill>
            <a:srgbClr val="9BBB59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947024" y="2792263"/>
            <a:ext cx="67320" cy="67320"/>
          </a:xfrm>
          <a:prstGeom prst="ellipse">
            <a:avLst/>
          </a:prstGeom>
          <a:solidFill>
            <a:srgbClr val="9BBB59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2125141" y="2970380"/>
            <a:ext cx="67320" cy="67320"/>
          </a:xfrm>
          <a:prstGeom prst="ellipse">
            <a:avLst/>
          </a:prstGeom>
          <a:solidFill>
            <a:srgbClr val="9BBB59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2374506" y="2578522"/>
            <a:ext cx="67320" cy="67320"/>
          </a:xfrm>
          <a:prstGeom prst="ellipse">
            <a:avLst/>
          </a:prstGeom>
          <a:solidFill>
            <a:srgbClr val="9BBB59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2374506" y="2721016"/>
            <a:ext cx="67320" cy="67320"/>
          </a:xfrm>
          <a:prstGeom prst="ellipse">
            <a:avLst/>
          </a:prstGeom>
          <a:solidFill>
            <a:srgbClr val="9BBB59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2125141" y="2756639"/>
            <a:ext cx="67320" cy="67320"/>
          </a:xfrm>
          <a:prstGeom prst="ellipse">
            <a:avLst/>
          </a:prstGeom>
          <a:solidFill>
            <a:srgbClr val="9BBB59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2338882" y="2899133"/>
            <a:ext cx="67320" cy="67320"/>
          </a:xfrm>
          <a:prstGeom prst="ellipse">
            <a:avLst/>
          </a:prstGeom>
          <a:solidFill>
            <a:srgbClr val="9BBB59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982647" y="2257910"/>
            <a:ext cx="67320" cy="67320"/>
          </a:xfrm>
          <a:prstGeom prst="ellipse">
            <a:avLst/>
          </a:prstGeom>
          <a:solidFill>
            <a:srgbClr val="9BBB59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2125141" y="2293534"/>
            <a:ext cx="67320" cy="67320"/>
          </a:xfrm>
          <a:prstGeom prst="ellipse">
            <a:avLst/>
          </a:prstGeom>
          <a:solidFill>
            <a:srgbClr val="9BBB59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947024" y="2436028"/>
            <a:ext cx="67320" cy="67320"/>
          </a:xfrm>
          <a:prstGeom prst="ellipse">
            <a:avLst/>
          </a:prstGeom>
          <a:solidFill>
            <a:srgbClr val="9BBB59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2089518" y="2542898"/>
            <a:ext cx="67320" cy="67320"/>
          </a:xfrm>
          <a:prstGeom prst="ellipse">
            <a:avLst/>
          </a:prstGeom>
          <a:solidFill>
            <a:srgbClr val="9BBB59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196388" y="2364781"/>
            <a:ext cx="67320" cy="67320"/>
          </a:xfrm>
          <a:prstGeom prst="ellipse">
            <a:avLst/>
          </a:prstGeom>
          <a:solidFill>
            <a:srgbClr val="9BBB59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2267635" y="2507275"/>
            <a:ext cx="67320" cy="67320"/>
          </a:xfrm>
          <a:prstGeom prst="ellipse">
            <a:avLst/>
          </a:prstGeom>
          <a:solidFill>
            <a:srgbClr val="9BBB59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3518969" y="2898383"/>
            <a:ext cx="67320" cy="6732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3340851" y="2862759"/>
            <a:ext cx="67320" cy="6732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3661463" y="2827136"/>
            <a:ext cx="67320" cy="6732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3616151" y="2969630"/>
            <a:ext cx="67320" cy="6732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3412098" y="3005253"/>
            <a:ext cx="67320" cy="6732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3580527" y="3147747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3442721" y="2643070"/>
            <a:ext cx="67320" cy="6732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3198357" y="2542148"/>
            <a:ext cx="67320" cy="6732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3585215" y="2571823"/>
            <a:ext cx="67320" cy="6732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3585215" y="2714317"/>
            <a:ext cx="67320" cy="6732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3335850" y="2749941"/>
            <a:ext cx="67320" cy="6732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3483345" y="2827136"/>
            <a:ext cx="67320" cy="6732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2517000" y="2471651"/>
            <a:ext cx="67320" cy="67320"/>
          </a:xfrm>
          <a:prstGeom prst="ellipse">
            <a:avLst/>
          </a:prstGeom>
          <a:solidFill>
            <a:srgbClr val="9BBB59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2623870" y="2685392"/>
            <a:ext cx="67320" cy="67320"/>
          </a:xfrm>
          <a:prstGeom prst="ellipse">
            <a:avLst/>
          </a:prstGeom>
          <a:solidFill>
            <a:srgbClr val="9BBB59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2438146" y="2297461"/>
            <a:ext cx="67320" cy="67320"/>
          </a:xfrm>
          <a:prstGeom prst="ellipse">
            <a:avLst/>
          </a:prstGeom>
          <a:solidFill>
            <a:srgbClr val="9BBB59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2267635" y="3077251"/>
            <a:ext cx="67320" cy="67320"/>
          </a:xfrm>
          <a:prstGeom prst="ellipse">
            <a:avLst/>
          </a:prstGeom>
          <a:solidFill>
            <a:srgbClr val="9BBB59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3585215" y="3150065"/>
            <a:ext cx="67320" cy="67320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227716" y="3725131"/>
            <a:ext cx="1981200" cy="1828800"/>
          </a:xfrm>
          <a:prstGeom prst="rect">
            <a:avLst/>
          </a:prstGeom>
          <a:solidFill>
            <a:srgbClr val="FFFFFF">
              <a:alpha val="80000"/>
            </a:srgbClr>
          </a:solidFill>
          <a:ln w="3175" cap="flat" cmpd="sng" algn="ctr">
            <a:solidFill>
              <a:srgbClr val="000000">
                <a:alpha val="87843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658432" y="4514849"/>
            <a:ext cx="67320" cy="67320"/>
          </a:xfrm>
          <a:prstGeom prst="ellipse">
            <a:avLst/>
          </a:prstGeom>
          <a:solidFill>
            <a:srgbClr val="9BBB59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480315" y="4443602"/>
            <a:ext cx="67320" cy="67320"/>
          </a:xfrm>
          <a:prstGeom prst="ellipse">
            <a:avLst/>
          </a:prstGeom>
          <a:solidFill>
            <a:srgbClr val="9BBB59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622809" y="4871084"/>
            <a:ext cx="67320" cy="67320"/>
          </a:xfrm>
          <a:prstGeom prst="ellipse">
            <a:avLst/>
          </a:prstGeom>
          <a:solidFill>
            <a:srgbClr val="9BBB59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658432" y="4692966"/>
            <a:ext cx="67320" cy="67320"/>
          </a:xfrm>
          <a:prstGeom prst="ellipse">
            <a:avLst/>
          </a:prstGeom>
          <a:solidFill>
            <a:srgbClr val="9BBB59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765303" y="4799837"/>
            <a:ext cx="67320" cy="67320"/>
          </a:xfrm>
          <a:prstGeom prst="ellipse">
            <a:avLst/>
          </a:prstGeom>
          <a:solidFill>
            <a:srgbClr val="9BBB59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943420" y="4977954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192785" y="4586096"/>
            <a:ext cx="67320" cy="67320"/>
          </a:xfrm>
          <a:prstGeom prst="ellipse">
            <a:avLst/>
          </a:prstGeom>
          <a:solidFill>
            <a:srgbClr val="9BBB59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192785" y="4728590"/>
            <a:ext cx="67320" cy="67320"/>
          </a:xfrm>
          <a:prstGeom prst="ellipse">
            <a:avLst/>
          </a:prstGeom>
          <a:solidFill>
            <a:srgbClr val="9BBB59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943420" y="4764213"/>
            <a:ext cx="67320" cy="67320"/>
          </a:xfrm>
          <a:prstGeom prst="ellipse">
            <a:avLst/>
          </a:prstGeom>
          <a:solidFill>
            <a:srgbClr val="9BBB59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157161" y="4906707"/>
            <a:ext cx="67320" cy="67320"/>
          </a:xfrm>
          <a:prstGeom prst="ellipse">
            <a:avLst/>
          </a:prstGeom>
          <a:solidFill>
            <a:srgbClr val="9BBB59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800926" y="4265484"/>
            <a:ext cx="67320" cy="67320"/>
          </a:xfrm>
          <a:prstGeom prst="ellipse">
            <a:avLst/>
          </a:prstGeom>
          <a:solidFill>
            <a:srgbClr val="9BBB59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943420" y="4301108"/>
            <a:ext cx="67320" cy="67320"/>
          </a:xfrm>
          <a:prstGeom prst="ellipse">
            <a:avLst/>
          </a:prstGeom>
          <a:solidFill>
            <a:srgbClr val="9BBB59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765303" y="4443602"/>
            <a:ext cx="67320" cy="67320"/>
          </a:xfrm>
          <a:prstGeom prst="ellipse">
            <a:avLst/>
          </a:prstGeom>
          <a:solidFill>
            <a:srgbClr val="9BBB59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907797" y="4550472"/>
            <a:ext cx="67320" cy="67320"/>
          </a:xfrm>
          <a:prstGeom prst="ellipse">
            <a:avLst/>
          </a:prstGeom>
          <a:solidFill>
            <a:srgbClr val="9BBB59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14667" y="4372355"/>
            <a:ext cx="67320" cy="67320"/>
          </a:xfrm>
          <a:prstGeom prst="ellipse">
            <a:avLst/>
          </a:prstGeom>
          <a:solidFill>
            <a:srgbClr val="9BBB59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85914" y="4514849"/>
            <a:ext cx="67320" cy="67320"/>
          </a:xfrm>
          <a:prstGeom prst="ellipse">
            <a:avLst/>
          </a:prstGeom>
          <a:solidFill>
            <a:srgbClr val="9BBB59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1905255" y="4372355"/>
            <a:ext cx="67320" cy="6732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727137" y="4336731"/>
            <a:ext cx="67320" cy="6732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2047749" y="4301108"/>
            <a:ext cx="67320" cy="6732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2047749" y="4443602"/>
            <a:ext cx="67320" cy="6732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798384" y="4479225"/>
            <a:ext cx="67320" cy="6732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2012125" y="4621719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762761" y="4051743"/>
            <a:ext cx="67320" cy="6732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584643" y="4016120"/>
            <a:ext cx="67320" cy="6732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cs typeface="Arial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905255" y="3980496"/>
            <a:ext cx="67320" cy="6732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1905255" y="4122990"/>
            <a:ext cx="67320" cy="6732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1655890" y="4158614"/>
            <a:ext cx="67320" cy="6732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1869631" y="4301108"/>
            <a:ext cx="67320" cy="6732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1050291" y="4158614"/>
            <a:ext cx="67320" cy="6732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1335279" y="4479225"/>
            <a:ext cx="67320" cy="6732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1442149" y="4692966"/>
            <a:ext cx="67320" cy="6732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1299655" y="4229861"/>
            <a:ext cx="67320" cy="6732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1085914" y="5084825"/>
            <a:ext cx="67320" cy="67320"/>
          </a:xfrm>
          <a:prstGeom prst="ellipse">
            <a:avLst/>
          </a:prstGeom>
          <a:solidFill>
            <a:srgbClr val="9BBB59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622809" y="4229861"/>
            <a:ext cx="67320" cy="67320"/>
          </a:xfrm>
          <a:prstGeom prst="ellipse">
            <a:avLst/>
          </a:prstGeom>
          <a:solidFill>
            <a:srgbClr val="9BBB59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944220" y="4982327"/>
            <a:ext cx="67320" cy="67320"/>
          </a:xfrm>
          <a:prstGeom prst="ellipse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2012125" y="4623977"/>
            <a:ext cx="67320" cy="67320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1848876" y="5056904"/>
            <a:ext cx="74613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</a:t>
            </a:r>
            <a:r>
              <a:rPr kumimoji="0" lang="en-US" sz="2800" b="1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</a:t>
            </a:r>
            <a:endParaRPr kumimoji="0" lang="he-IL" sz="2800" b="1" i="0" u="none" strike="noStrike" kern="0" cap="none" spc="0" normalizeH="0" baseline="-2500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3479418" y="3537707"/>
            <a:ext cx="74613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</a:t>
            </a:r>
            <a:r>
              <a:rPr kumimoji="0" lang="en-US" sz="2800" b="1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</a:t>
            </a:r>
            <a:endParaRPr kumimoji="0" lang="he-IL" sz="2800" b="1" i="0" u="none" strike="noStrike" kern="0" cap="none" spc="0" normalizeH="0" baseline="-2500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1982647" y="2639143"/>
            <a:ext cx="67320" cy="67320"/>
          </a:xfrm>
          <a:prstGeom prst="ellipse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70" name="Freeform 169"/>
          <p:cNvSpPr/>
          <p:nvPr/>
        </p:nvSpPr>
        <p:spPr>
          <a:xfrm>
            <a:off x="353262" y="4141901"/>
            <a:ext cx="1013713" cy="1176613"/>
          </a:xfrm>
          <a:custGeom>
            <a:avLst/>
            <a:gdLst>
              <a:gd name="connsiteX0" fmla="*/ 0 w 2157274"/>
              <a:gd name="connsiteY0" fmla="*/ 0 h 2627790"/>
              <a:gd name="connsiteX1" fmla="*/ 1491449 w 2157274"/>
              <a:gd name="connsiteY1" fmla="*/ 337351 h 2627790"/>
              <a:gd name="connsiteX2" fmla="*/ 1970843 w 2157274"/>
              <a:gd name="connsiteY2" fmla="*/ 807868 h 2627790"/>
              <a:gd name="connsiteX3" fmla="*/ 2157274 w 2157274"/>
              <a:gd name="connsiteY3" fmla="*/ 1340528 h 2627790"/>
              <a:gd name="connsiteX4" fmla="*/ 2068497 w 2157274"/>
              <a:gd name="connsiteY4" fmla="*/ 2627790 h 2627790"/>
              <a:gd name="connsiteX0" fmla="*/ 0 w 2157274"/>
              <a:gd name="connsiteY0" fmla="*/ 0 h 2627790"/>
              <a:gd name="connsiteX1" fmla="*/ 1491449 w 2157274"/>
              <a:gd name="connsiteY1" fmla="*/ 337351 h 2627790"/>
              <a:gd name="connsiteX2" fmla="*/ 1970843 w 2157274"/>
              <a:gd name="connsiteY2" fmla="*/ 807868 h 2627790"/>
              <a:gd name="connsiteX3" fmla="*/ 2157274 w 2157274"/>
              <a:gd name="connsiteY3" fmla="*/ 1340528 h 2627790"/>
              <a:gd name="connsiteX4" fmla="*/ 2104008 w 2157274"/>
              <a:gd name="connsiteY4" fmla="*/ 2048472 h 2627790"/>
              <a:gd name="connsiteX5" fmla="*/ 2068497 w 2157274"/>
              <a:gd name="connsiteY5" fmla="*/ 2627790 h 2627790"/>
              <a:gd name="connsiteX0" fmla="*/ 0 w 2157274"/>
              <a:gd name="connsiteY0" fmla="*/ 0 h 2627790"/>
              <a:gd name="connsiteX1" fmla="*/ 763480 w 2157274"/>
              <a:gd name="connsiteY1" fmla="*/ 166844 h 2627790"/>
              <a:gd name="connsiteX2" fmla="*/ 1491449 w 2157274"/>
              <a:gd name="connsiteY2" fmla="*/ 337351 h 2627790"/>
              <a:gd name="connsiteX3" fmla="*/ 1970843 w 2157274"/>
              <a:gd name="connsiteY3" fmla="*/ 807868 h 2627790"/>
              <a:gd name="connsiteX4" fmla="*/ 2157274 w 2157274"/>
              <a:gd name="connsiteY4" fmla="*/ 1340528 h 2627790"/>
              <a:gd name="connsiteX5" fmla="*/ 2104008 w 2157274"/>
              <a:gd name="connsiteY5" fmla="*/ 2048472 h 2627790"/>
              <a:gd name="connsiteX6" fmla="*/ 2068497 w 2157274"/>
              <a:gd name="connsiteY6" fmla="*/ 2627790 h 2627790"/>
              <a:gd name="connsiteX0" fmla="*/ 0 w 2157274"/>
              <a:gd name="connsiteY0" fmla="*/ 0 h 2627790"/>
              <a:gd name="connsiteX1" fmla="*/ 796771 w 2157274"/>
              <a:gd name="connsiteY1" fmla="*/ 81877 h 2627790"/>
              <a:gd name="connsiteX2" fmla="*/ 1491449 w 2157274"/>
              <a:gd name="connsiteY2" fmla="*/ 337351 h 2627790"/>
              <a:gd name="connsiteX3" fmla="*/ 1970843 w 2157274"/>
              <a:gd name="connsiteY3" fmla="*/ 807868 h 2627790"/>
              <a:gd name="connsiteX4" fmla="*/ 2157274 w 2157274"/>
              <a:gd name="connsiteY4" fmla="*/ 1340528 h 2627790"/>
              <a:gd name="connsiteX5" fmla="*/ 2104008 w 2157274"/>
              <a:gd name="connsiteY5" fmla="*/ 2048472 h 2627790"/>
              <a:gd name="connsiteX6" fmla="*/ 2068497 w 2157274"/>
              <a:gd name="connsiteY6" fmla="*/ 2627790 h 2627790"/>
              <a:gd name="connsiteX0" fmla="*/ 0 w 2168371"/>
              <a:gd name="connsiteY0" fmla="*/ 0 h 2627790"/>
              <a:gd name="connsiteX1" fmla="*/ 796771 w 2168371"/>
              <a:gd name="connsiteY1" fmla="*/ 81877 h 2627790"/>
              <a:gd name="connsiteX2" fmla="*/ 1491449 w 2168371"/>
              <a:gd name="connsiteY2" fmla="*/ 337351 h 2627790"/>
              <a:gd name="connsiteX3" fmla="*/ 1970843 w 2168371"/>
              <a:gd name="connsiteY3" fmla="*/ 807868 h 2627790"/>
              <a:gd name="connsiteX4" fmla="*/ 2157274 w 2168371"/>
              <a:gd name="connsiteY4" fmla="*/ 1340528 h 2627790"/>
              <a:gd name="connsiteX5" fmla="*/ 2168371 w 2168371"/>
              <a:gd name="connsiteY5" fmla="*/ 1991312 h 2627790"/>
              <a:gd name="connsiteX6" fmla="*/ 2068497 w 2168371"/>
              <a:gd name="connsiteY6" fmla="*/ 2627790 h 262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8371" h="2627790">
                <a:moveTo>
                  <a:pt x="0" y="0"/>
                </a:moveTo>
                <a:lnTo>
                  <a:pt x="796771" y="81877"/>
                </a:lnTo>
                <a:lnTo>
                  <a:pt x="1491449" y="337351"/>
                </a:lnTo>
                <a:lnTo>
                  <a:pt x="1970843" y="807868"/>
                </a:lnTo>
                <a:lnTo>
                  <a:pt x="2157274" y="1340528"/>
                </a:lnTo>
                <a:lnTo>
                  <a:pt x="2168371" y="1991312"/>
                </a:lnTo>
                <a:lnTo>
                  <a:pt x="2068497" y="2627790"/>
                </a:lnTo>
              </a:path>
            </a:pathLst>
          </a:cu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71" name="Freeform 170"/>
          <p:cNvSpPr/>
          <p:nvPr/>
        </p:nvSpPr>
        <p:spPr>
          <a:xfrm rot="4405743">
            <a:off x="1832027" y="2339433"/>
            <a:ext cx="1013713" cy="1176613"/>
          </a:xfrm>
          <a:custGeom>
            <a:avLst/>
            <a:gdLst>
              <a:gd name="connsiteX0" fmla="*/ 0 w 2157274"/>
              <a:gd name="connsiteY0" fmla="*/ 0 h 2627790"/>
              <a:gd name="connsiteX1" fmla="*/ 1491449 w 2157274"/>
              <a:gd name="connsiteY1" fmla="*/ 337351 h 2627790"/>
              <a:gd name="connsiteX2" fmla="*/ 1970843 w 2157274"/>
              <a:gd name="connsiteY2" fmla="*/ 807868 h 2627790"/>
              <a:gd name="connsiteX3" fmla="*/ 2157274 w 2157274"/>
              <a:gd name="connsiteY3" fmla="*/ 1340528 h 2627790"/>
              <a:gd name="connsiteX4" fmla="*/ 2068497 w 2157274"/>
              <a:gd name="connsiteY4" fmla="*/ 2627790 h 2627790"/>
              <a:gd name="connsiteX0" fmla="*/ 0 w 2157274"/>
              <a:gd name="connsiteY0" fmla="*/ 0 h 2627790"/>
              <a:gd name="connsiteX1" fmla="*/ 1491449 w 2157274"/>
              <a:gd name="connsiteY1" fmla="*/ 337351 h 2627790"/>
              <a:gd name="connsiteX2" fmla="*/ 1970843 w 2157274"/>
              <a:gd name="connsiteY2" fmla="*/ 807868 h 2627790"/>
              <a:gd name="connsiteX3" fmla="*/ 2157274 w 2157274"/>
              <a:gd name="connsiteY3" fmla="*/ 1340528 h 2627790"/>
              <a:gd name="connsiteX4" fmla="*/ 2104008 w 2157274"/>
              <a:gd name="connsiteY4" fmla="*/ 2048472 h 2627790"/>
              <a:gd name="connsiteX5" fmla="*/ 2068497 w 2157274"/>
              <a:gd name="connsiteY5" fmla="*/ 2627790 h 2627790"/>
              <a:gd name="connsiteX0" fmla="*/ 0 w 2157274"/>
              <a:gd name="connsiteY0" fmla="*/ 0 h 2627790"/>
              <a:gd name="connsiteX1" fmla="*/ 763480 w 2157274"/>
              <a:gd name="connsiteY1" fmla="*/ 166844 h 2627790"/>
              <a:gd name="connsiteX2" fmla="*/ 1491449 w 2157274"/>
              <a:gd name="connsiteY2" fmla="*/ 337351 h 2627790"/>
              <a:gd name="connsiteX3" fmla="*/ 1970843 w 2157274"/>
              <a:gd name="connsiteY3" fmla="*/ 807868 h 2627790"/>
              <a:gd name="connsiteX4" fmla="*/ 2157274 w 2157274"/>
              <a:gd name="connsiteY4" fmla="*/ 1340528 h 2627790"/>
              <a:gd name="connsiteX5" fmla="*/ 2104008 w 2157274"/>
              <a:gd name="connsiteY5" fmla="*/ 2048472 h 2627790"/>
              <a:gd name="connsiteX6" fmla="*/ 2068497 w 2157274"/>
              <a:gd name="connsiteY6" fmla="*/ 2627790 h 2627790"/>
              <a:gd name="connsiteX0" fmla="*/ 0 w 2157274"/>
              <a:gd name="connsiteY0" fmla="*/ 0 h 2627790"/>
              <a:gd name="connsiteX1" fmla="*/ 796771 w 2157274"/>
              <a:gd name="connsiteY1" fmla="*/ 81877 h 2627790"/>
              <a:gd name="connsiteX2" fmla="*/ 1491449 w 2157274"/>
              <a:gd name="connsiteY2" fmla="*/ 337351 h 2627790"/>
              <a:gd name="connsiteX3" fmla="*/ 1970843 w 2157274"/>
              <a:gd name="connsiteY3" fmla="*/ 807868 h 2627790"/>
              <a:gd name="connsiteX4" fmla="*/ 2157274 w 2157274"/>
              <a:gd name="connsiteY4" fmla="*/ 1340528 h 2627790"/>
              <a:gd name="connsiteX5" fmla="*/ 2104008 w 2157274"/>
              <a:gd name="connsiteY5" fmla="*/ 2048472 h 2627790"/>
              <a:gd name="connsiteX6" fmla="*/ 2068497 w 2157274"/>
              <a:gd name="connsiteY6" fmla="*/ 2627790 h 2627790"/>
              <a:gd name="connsiteX0" fmla="*/ 0 w 2168371"/>
              <a:gd name="connsiteY0" fmla="*/ 0 h 2627790"/>
              <a:gd name="connsiteX1" fmla="*/ 796771 w 2168371"/>
              <a:gd name="connsiteY1" fmla="*/ 81877 h 2627790"/>
              <a:gd name="connsiteX2" fmla="*/ 1491449 w 2168371"/>
              <a:gd name="connsiteY2" fmla="*/ 337351 h 2627790"/>
              <a:gd name="connsiteX3" fmla="*/ 1970843 w 2168371"/>
              <a:gd name="connsiteY3" fmla="*/ 807868 h 2627790"/>
              <a:gd name="connsiteX4" fmla="*/ 2157274 w 2168371"/>
              <a:gd name="connsiteY4" fmla="*/ 1340528 h 2627790"/>
              <a:gd name="connsiteX5" fmla="*/ 2168371 w 2168371"/>
              <a:gd name="connsiteY5" fmla="*/ 1991312 h 2627790"/>
              <a:gd name="connsiteX6" fmla="*/ 2068497 w 2168371"/>
              <a:gd name="connsiteY6" fmla="*/ 2627790 h 262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8371" h="2627790">
                <a:moveTo>
                  <a:pt x="0" y="0"/>
                </a:moveTo>
                <a:lnTo>
                  <a:pt x="796771" y="81877"/>
                </a:lnTo>
                <a:lnTo>
                  <a:pt x="1491449" y="337351"/>
                </a:lnTo>
                <a:lnTo>
                  <a:pt x="1970843" y="807868"/>
                </a:lnTo>
                <a:lnTo>
                  <a:pt x="2157274" y="1340528"/>
                </a:lnTo>
                <a:lnTo>
                  <a:pt x="2168371" y="1991312"/>
                </a:lnTo>
                <a:lnTo>
                  <a:pt x="2068497" y="2627790"/>
                </a:lnTo>
              </a:path>
            </a:pathLst>
          </a:cu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72" name="Freeform 171"/>
          <p:cNvSpPr/>
          <p:nvPr/>
        </p:nvSpPr>
        <p:spPr>
          <a:xfrm>
            <a:off x="897620" y="4139891"/>
            <a:ext cx="693420" cy="673382"/>
          </a:xfrm>
          <a:custGeom>
            <a:avLst/>
            <a:gdLst>
              <a:gd name="connsiteX0" fmla="*/ 60960 w 693420"/>
              <a:gd name="connsiteY0" fmla="*/ 2822 h 673382"/>
              <a:gd name="connsiteX1" fmla="*/ 152400 w 693420"/>
              <a:gd name="connsiteY1" fmla="*/ 2822 h 673382"/>
              <a:gd name="connsiteX2" fmla="*/ 358140 w 693420"/>
              <a:gd name="connsiteY2" fmla="*/ 10442 h 673382"/>
              <a:gd name="connsiteX3" fmla="*/ 426720 w 693420"/>
              <a:gd name="connsiteY3" fmla="*/ 56162 h 673382"/>
              <a:gd name="connsiteX4" fmla="*/ 449580 w 693420"/>
              <a:gd name="connsiteY4" fmla="*/ 71402 h 673382"/>
              <a:gd name="connsiteX5" fmla="*/ 518160 w 693420"/>
              <a:gd name="connsiteY5" fmla="*/ 109502 h 673382"/>
              <a:gd name="connsiteX6" fmla="*/ 571500 w 693420"/>
              <a:gd name="connsiteY6" fmla="*/ 147602 h 673382"/>
              <a:gd name="connsiteX7" fmla="*/ 609600 w 693420"/>
              <a:gd name="connsiteY7" fmla="*/ 216182 h 673382"/>
              <a:gd name="connsiteX8" fmla="*/ 624840 w 693420"/>
              <a:gd name="connsiteY8" fmla="*/ 246662 h 673382"/>
              <a:gd name="connsiteX9" fmla="*/ 647700 w 693420"/>
              <a:gd name="connsiteY9" fmla="*/ 322862 h 673382"/>
              <a:gd name="connsiteX10" fmla="*/ 655320 w 693420"/>
              <a:gd name="connsiteY10" fmla="*/ 345722 h 673382"/>
              <a:gd name="connsiteX11" fmla="*/ 662940 w 693420"/>
              <a:gd name="connsiteY11" fmla="*/ 383822 h 673382"/>
              <a:gd name="connsiteX12" fmla="*/ 685800 w 693420"/>
              <a:gd name="connsiteY12" fmla="*/ 429542 h 673382"/>
              <a:gd name="connsiteX13" fmla="*/ 693420 w 693420"/>
              <a:gd name="connsiteY13" fmla="*/ 452402 h 673382"/>
              <a:gd name="connsiteX14" fmla="*/ 685800 w 693420"/>
              <a:gd name="connsiteY14" fmla="*/ 589562 h 673382"/>
              <a:gd name="connsiteX15" fmla="*/ 678180 w 693420"/>
              <a:gd name="connsiteY15" fmla="*/ 612422 h 673382"/>
              <a:gd name="connsiteX16" fmla="*/ 655320 w 693420"/>
              <a:gd name="connsiteY16" fmla="*/ 627662 h 673382"/>
              <a:gd name="connsiteX17" fmla="*/ 632460 w 693420"/>
              <a:gd name="connsiteY17" fmla="*/ 650522 h 673382"/>
              <a:gd name="connsiteX18" fmla="*/ 609600 w 693420"/>
              <a:gd name="connsiteY18" fmla="*/ 658142 h 673382"/>
              <a:gd name="connsiteX19" fmla="*/ 586740 w 693420"/>
              <a:gd name="connsiteY19" fmla="*/ 673382 h 673382"/>
              <a:gd name="connsiteX20" fmla="*/ 281940 w 693420"/>
              <a:gd name="connsiteY20" fmla="*/ 658142 h 673382"/>
              <a:gd name="connsiteX21" fmla="*/ 251460 w 693420"/>
              <a:gd name="connsiteY21" fmla="*/ 650522 h 673382"/>
              <a:gd name="connsiteX22" fmla="*/ 228600 w 693420"/>
              <a:gd name="connsiteY22" fmla="*/ 635282 h 673382"/>
              <a:gd name="connsiteX23" fmla="*/ 205740 w 693420"/>
              <a:gd name="connsiteY23" fmla="*/ 627662 h 673382"/>
              <a:gd name="connsiteX24" fmla="*/ 175260 w 693420"/>
              <a:gd name="connsiteY24" fmla="*/ 581942 h 673382"/>
              <a:gd name="connsiteX25" fmla="*/ 152400 w 693420"/>
              <a:gd name="connsiteY25" fmla="*/ 559082 h 673382"/>
              <a:gd name="connsiteX26" fmla="*/ 144780 w 693420"/>
              <a:gd name="connsiteY26" fmla="*/ 536222 h 673382"/>
              <a:gd name="connsiteX27" fmla="*/ 137160 w 693420"/>
              <a:gd name="connsiteY27" fmla="*/ 505742 h 673382"/>
              <a:gd name="connsiteX28" fmla="*/ 121920 w 693420"/>
              <a:gd name="connsiteY28" fmla="*/ 482882 h 673382"/>
              <a:gd name="connsiteX29" fmla="*/ 114300 w 693420"/>
              <a:gd name="connsiteY29" fmla="*/ 460022 h 673382"/>
              <a:gd name="connsiteX30" fmla="*/ 99060 w 693420"/>
              <a:gd name="connsiteY30" fmla="*/ 437162 h 673382"/>
              <a:gd name="connsiteX31" fmla="*/ 83820 w 693420"/>
              <a:gd name="connsiteY31" fmla="*/ 406682 h 673382"/>
              <a:gd name="connsiteX32" fmla="*/ 76200 w 693420"/>
              <a:gd name="connsiteY32" fmla="*/ 383822 h 673382"/>
              <a:gd name="connsiteX33" fmla="*/ 60960 w 693420"/>
              <a:gd name="connsiteY33" fmla="*/ 360962 h 673382"/>
              <a:gd name="connsiteX34" fmla="*/ 45720 w 693420"/>
              <a:gd name="connsiteY34" fmla="*/ 315242 h 673382"/>
              <a:gd name="connsiteX35" fmla="*/ 38100 w 693420"/>
              <a:gd name="connsiteY35" fmla="*/ 292382 h 673382"/>
              <a:gd name="connsiteX36" fmla="*/ 22860 w 693420"/>
              <a:gd name="connsiteY36" fmla="*/ 269522 h 673382"/>
              <a:gd name="connsiteX37" fmla="*/ 0 w 693420"/>
              <a:gd name="connsiteY37" fmla="*/ 193322 h 673382"/>
              <a:gd name="connsiteX38" fmla="*/ 7620 w 693420"/>
              <a:gd name="connsiteY38" fmla="*/ 86642 h 673382"/>
              <a:gd name="connsiteX39" fmla="*/ 15240 w 693420"/>
              <a:gd name="connsiteY39" fmla="*/ 63782 h 673382"/>
              <a:gd name="connsiteX40" fmla="*/ 38100 w 693420"/>
              <a:gd name="connsiteY40" fmla="*/ 48542 h 673382"/>
              <a:gd name="connsiteX41" fmla="*/ 60960 w 693420"/>
              <a:gd name="connsiteY41" fmla="*/ 40922 h 673382"/>
              <a:gd name="connsiteX42" fmla="*/ 60960 w 693420"/>
              <a:gd name="connsiteY42" fmla="*/ 2822 h 67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93420" h="673382">
                <a:moveTo>
                  <a:pt x="60960" y="2822"/>
                </a:moveTo>
                <a:cubicBezTo>
                  <a:pt x="76200" y="-3528"/>
                  <a:pt x="38981" y="2822"/>
                  <a:pt x="152400" y="2822"/>
                </a:cubicBezTo>
                <a:cubicBezTo>
                  <a:pt x="221027" y="2822"/>
                  <a:pt x="289560" y="7902"/>
                  <a:pt x="358140" y="10442"/>
                </a:cubicBezTo>
                <a:lnTo>
                  <a:pt x="426720" y="56162"/>
                </a:lnTo>
                <a:cubicBezTo>
                  <a:pt x="434340" y="61242"/>
                  <a:pt x="440892" y="68506"/>
                  <a:pt x="449580" y="71402"/>
                </a:cubicBezTo>
                <a:cubicBezTo>
                  <a:pt x="512797" y="92474"/>
                  <a:pt x="413354" y="57099"/>
                  <a:pt x="518160" y="109502"/>
                </a:cubicBezTo>
                <a:cubicBezTo>
                  <a:pt x="546437" y="123641"/>
                  <a:pt x="551841" y="122327"/>
                  <a:pt x="571500" y="147602"/>
                </a:cubicBezTo>
                <a:cubicBezTo>
                  <a:pt x="618752" y="208355"/>
                  <a:pt x="590787" y="172284"/>
                  <a:pt x="609600" y="216182"/>
                </a:cubicBezTo>
                <a:cubicBezTo>
                  <a:pt x="614075" y="226623"/>
                  <a:pt x="620621" y="236115"/>
                  <a:pt x="624840" y="246662"/>
                </a:cubicBezTo>
                <a:cubicBezTo>
                  <a:pt x="642948" y="291933"/>
                  <a:pt x="636473" y="283567"/>
                  <a:pt x="647700" y="322862"/>
                </a:cubicBezTo>
                <a:cubicBezTo>
                  <a:pt x="649907" y="330585"/>
                  <a:pt x="653372" y="337930"/>
                  <a:pt x="655320" y="345722"/>
                </a:cubicBezTo>
                <a:cubicBezTo>
                  <a:pt x="658461" y="358287"/>
                  <a:pt x="659799" y="371257"/>
                  <a:pt x="662940" y="383822"/>
                </a:cubicBezTo>
                <a:cubicBezTo>
                  <a:pt x="672517" y="422128"/>
                  <a:pt x="667176" y="392293"/>
                  <a:pt x="685800" y="429542"/>
                </a:cubicBezTo>
                <a:cubicBezTo>
                  <a:pt x="689392" y="436726"/>
                  <a:pt x="690880" y="444782"/>
                  <a:pt x="693420" y="452402"/>
                </a:cubicBezTo>
                <a:cubicBezTo>
                  <a:pt x="690880" y="498122"/>
                  <a:pt x="690141" y="543978"/>
                  <a:pt x="685800" y="589562"/>
                </a:cubicBezTo>
                <a:cubicBezTo>
                  <a:pt x="685038" y="597558"/>
                  <a:pt x="683198" y="606150"/>
                  <a:pt x="678180" y="612422"/>
                </a:cubicBezTo>
                <a:cubicBezTo>
                  <a:pt x="672459" y="619573"/>
                  <a:pt x="662355" y="621799"/>
                  <a:pt x="655320" y="627662"/>
                </a:cubicBezTo>
                <a:cubicBezTo>
                  <a:pt x="647041" y="634561"/>
                  <a:pt x="641426" y="644544"/>
                  <a:pt x="632460" y="650522"/>
                </a:cubicBezTo>
                <a:cubicBezTo>
                  <a:pt x="625777" y="654977"/>
                  <a:pt x="616784" y="654550"/>
                  <a:pt x="609600" y="658142"/>
                </a:cubicBezTo>
                <a:cubicBezTo>
                  <a:pt x="601409" y="662238"/>
                  <a:pt x="594360" y="668302"/>
                  <a:pt x="586740" y="673382"/>
                </a:cubicBezTo>
                <a:cubicBezTo>
                  <a:pt x="481038" y="670179"/>
                  <a:pt x="383233" y="676559"/>
                  <a:pt x="281940" y="658142"/>
                </a:cubicBezTo>
                <a:cubicBezTo>
                  <a:pt x="271636" y="656269"/>
                  <a:pt x="261620" y="653062"/>
                  <a:pt x="251460" y="650522"/>
                </a:cubicBezTo>
                <a:cubicBezTo>
                  <a:pt x="243840" y="645442"/>
                  <a:pt x="236791" y="639378"/>
                  <a:pt x="228600" y="635282"/>
                </a:cubicBezTo>
                <a:cubicBezTo>
                  <a:pt x="221416" y="631690"/>
                  <a:pt x="211420" y="633342"/>
                  <a:pt x="205740" y="627662"/>
                </a:cubicBezTo>
                <a:cubicBezTo>
                  <a:pt x="192788" y="614710"/>
                  <a:pt x="188212" y="594894"/>
                  <a:pt x="175260" y="581942"/>
                </a:cubicBezTo>
                <a:lnTo>
                  <a:pt x="152400" y="559082"/>
                </a:lnTo>
                <a:cubicBezTo>
                  <a:pt x="149860" y="551462"/>
                  <a:pt x="146987" y="543945"/>
                  <a:pt x="144780" y="536222"/>
                </a:cubicBezTo>
                <a:cubicBezTo>
                  <a:pt x="141903" y="526152"/>
                  <a:pt x="141285" y="515368"/>
                  <a:pt x="137160" y="505742"/>
                </a:cubicBezTo>
                <a:cubicBezTo>
                  <a:pt x="133552" y="497324"/>
                  <a:pt x="126016" y="491073"/>
                  <a:pt x="121920" y="482882"/>
                </a:cubicBezTo>
                <a:cubicBezTo>
                  <a:pt x="118328" y="475698"/>
                  <a:pt x="117892" y="467206"/>
                  <a:pt x="114300" y="460022"/>
                </a:cubicBezTo>
                <a:cubicBezTo>
                  <a:pt x="110204" y="451831"/>
                  <a:pt x="103604" y="445113"/>
                  <a:pt x="99060" y="437162"/>
                </a:cubicBezTo>
                <a:cubicBezTo>
                  <a:pt x="93424" y="427299"/>
                  <a:pt x="88295" y="417123"/>
                  <a:pt x="83820" y="406682"/>
                </a:cubicBezTo>
                <a:cubicBezTo>
                  <a:pt x="80656" y="399299"/>
                  <a:pt x="79792" y="391006"/>
                  <a:pt x="76200" y="383822"/>
                </a:cubicBezTo>
                <a:cubicBezTo>
                  <a:pt x="72104" y="375631"/>
                  <a:pt x="64679" y="369331"/>
                  <a:pt x="60960" y="360962"/>
                </a:cubicBezTo>
                <a:cubicBezTo>
                  <a:pt x="54436" y="346282"/>
                  <a:pt x="50800" y="330482"/>
                  <a:pt x="45720" y="315242"/>
                </a:cubicBezTo>
                <a:cubicBezTo>
                  <a:pt x="43180" y="307622"/>
                  <a:pt x="42555" y="299065"/>
                  <a:pt x="38100" y="292382"/>
                </a:cubicBezTo>
                <a:cubicBezTo>
                  <a:pt x="33020" y="284762"/>
                  <a:pt x="26579" y="277891"/>
                  <a:pt x="22860" y="269522"/>
                </a:cubicBezTo>
                <a:cubicBezTo>
                  <a:pt x="12259" y="245670"/>
                  <a:pt x="6333" y="218654"/>
                  <a:pt x="0" y="193322"/>
                </a:cubicBezTo>
                <a:cubicBezTo>
                  <a:pt x="2540" y="157762"/>
                  <a:pt x="3455" y="122048"/>
                  <a:pt x="7620" y="86642"/>
                </a:cubicBezTo>
                <a:cubicBezTo>
                  <a:pt x="8558" y="78665"/>
                  <a:pt x="10222" y="70054"/>
                  <a:pt x="15240" y="63782"/>
                </a:cubicBezTo>
                <a:cubicBezTo>
                  <a:pt x="20961" y="56631"/>
                  <a:pt x="29909" y="52638"/>
                  <a:pt x="38100" y="48542"/>
                </a:cubicBezTo>
                <a:cubicBezTo>
                  <a:pt x="45284" y="44950"/>
                  <a:pt x="53502" y="43905"/>
                  <a:pt x="60960" y="40922"/>
                </a:cubicBezTo>
                <a:cubicBezTo>
                  <a:pt x="66233" y="38813"/>
                  <a:pt x="45720" y="9172"/>
                  <a:pt x="60960" y="2822"/>
                </a:cubicBezTo>
                <a:close/>
              </a:path>
            </a:pathLst>
          </a:cu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1368939" y="2639968"/>
            <a:ext cx="1998710" cy="2057582"/>
            <a:chOff x="1683968" y="2985424"/>
            <a:chExt cx="1998710" cy="2057582"/>
          </a:xfrm>
        </p:grpSpPr>
        <p:grpSp>
          <p:nvGrpSpPr>
            <p:cNvPr id="174" name="Group 173"/>
            <p:cNvGrpSpPr/>
            <p:nvPr/>
          </p:nvGrpSpPr>
          <p:grpSpPr>
            <a:xfrm>
              <a:off x="1683968" y="2985424"/>
              <a:ext cx="1846310" cy="1625516"/>
              <a:chOff x="1683968" y="2985424"/>
              <a:chExt cx="1846310" cy="1625516"/>
            </a:xfrm>
          </p:grpSpPr>
          <p:cxnSp>
            <p:nvCxnSpPr>
              <p:cNvPr id="178" name="Straight Arrow Connector 177"/>
              <p:cNvCxnSpPr/>
              <p:nvPr/>
            </p:nvCxnSpPr>
            <p:spPr>
              <a:xfrm flipV="1">
                <a:off x="1683968" y="3187115"/>
                <a:ext cx="1567322" cy="1423825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0000"/>
                </a:solidFill>
                <a:prstDash val="solid"/>
                <a:headEnd type="triangle" w="med" len="med"/>
                <a:tailEnd type="triangle" w="med" len="med"/>
              </a:ln>
              <a:effectLst/>
            </p:spPr>
          </p:cxnSp>
          <p:sp>
            <p:nvSpPr>
              <p:cNvPr id="179" name="Oval 178"/>
              <p:cNvSpPr/>
              <p:nvPr/>
            </p:nvSpPr>
            <p:spPr>
              <a:xfrm>
                <a:off x="2972302" y="2985424"/>
                <a:ext cx="557976" cy="557976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79646">
                    <a:lumMod val="75000"/>
                  </a:srgbClr>
                </a:solidFill>
                <a:prstDash val="dash"/>
              </a:ln>
              <a:effectLst/>
            </p:spPr>
            <p:txBody>
              <a:bodyPr rtlCol="1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</p:grpSp>
        <p:grpSp>
          <p:nvGrpSpPr>
            <p:cNvPr id="175" name="Group 174"/>
            <p:cNvGrpSpPr/>
            <p:nvPr/>
          </p:nvGrpSpPr>
          <p:grpSpPr>
            <a:xfrm>
              <a:off x="1832663" y="3381020"/>
              <a:ext cx="1850015" cy="1661986"/>
              <a:chOff x="1832663" y="3381020"/>
              <a:chExt cx="1850015" cy="1661986"/>
            </a:xfrm>
          </p:grpSpPr>
          <p:cxnSp>
            <p:nvCxnSpPr>
              <p:cNvPr id="176" name="Straight Arrow Connector 175"/>
              <p:cNvCxnSpPr/>
              <p:nvPr/>
            </p:nvCxnSpPr>
            <p:spPr>
              <a:xfrm flipV="1">
                <a:off x="1832663" y="3619181"/>
                <a:ext cx="1567322" cy="1423825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0000"/>
                </a:solidFill>
                <a:prstDash val="solid"/>
                <a:headEnd type="triangle" w="med" len="med"/>
                <a:tailEnd type="triangle" w="med" len="med"/>
              </a:ln>
              <a:effectLst/>
            </p:spPr>
          </p:cxnSp>
          <p:sp>
            <p:nvSpPr>
              <p:cNvPr id="177" name="Oval 176"/>
              <p:cNvSpPr/>
              <p:nvPr/>
            </p:nvSpPr>
            <p:spPr>
              <a:xfrm>
                <a:off x="3124702" y="3381020"/>
                <a:ext cx="557976" cy="557976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79646">
                    <a:lumMod val="75000"/>
                  </a:srgbClr>
                </a:solidFill>
                <a:prstDash val="dash"/>
              </a:ln>
              <a:effectLst/>
            </p:spPr>
            <p:txBody>
              <a:bodyPr rtlCol="1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</p:grpSp>
      </p:grpSp>
      <p:pic>
        <p:nvPicPr>
          <p:cNvPr id="1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990" y="1102201"/>
            <a:ext cx="444440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990" y="1073546"/>
            <a:ext cx="4116381" cy="3458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2" name="TextBox 181"/>
          <p:cNvSpPr txBox="1"/>
          <p:nvPr/>
        </p:nvSpPr>
        <p:spPr>
          <a:xfrm>
            <a:off x="2438145" y="5035108"/>
            <a:ext cx="5261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2. Sample more points from these areas and label them using NN criteria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2438145" y="5664724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Re-train RBF-SVM classifier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2438145" y="6017341"/>
            <a:ext cx="5419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Classify all points with new classifier</a:t>
            </a:r>
          </a:p>
        </p:txBody>
      </p:sp>
      <p:sp>
        <p:nvSpPr>
          <p:cNvPr id="185" name="Oval 184"/>
          <p:cNvSpPr/>
          <p:nvPr/>
        </p:nvSpPr>
        <p:spPr>
          <a:xfrm>
            <a:off x="2462160" y="3054677"/>
            <a:ext cx="67320" cy="67320"/>
          </a:xfrm>
          <a:prstGeom prst="ellipse">
            <a:avLst/>
          </a:prstGeom>
          <a:solidFill>
            <a:srgbClr val="9BBB59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86" name="Oval 185"/>
          <p:cNvSpPr/>
          <p:nvPr/>
        </p:nvSpPr>
        <p:spPr>
          <a:xfrm>
            <a:off x="2319666" y="2591572"/>
            <a:ext cx="67320" cy="67320"/>
          </a:xfrm>
          <a:prstGeom prst="ellipse">
            <a:avLst/>
          </a:prstGeom>
          <a:solidFill>
            <a:srgbClr val="9BBB59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88" name="Freeform 187"/>
          <p:cNvSpPr/>
          <p:nvPr/>
        </p:nvSpPr>
        <p:spPr>
          <a:xfrm>
            <a:off x="373667" y="4060927"/>
            <a:ext cx="1274145" cy="1246823"/>
          </a:xfrm>
          <a:custGeom>
            <a:avLst/>
            <a:gdLst>
              <a:gd name="connsiteX0" fmla="*/ 0 w 2157274"/>
              <a:gd name="connsiteY0" fmla="*/ 0 h 2627790"/>
              <a:gd name="connsiteX1" fmla="*/ 1491449 w 2157274"/>
              <a:gd name="connsiteY1" fmla="*/ 337351 h 2627790"/>
              <a:gd name="connsiteX2" fmla="*/ 1970843 w 2157274"/>
              <a:gd name="connsiteY2" fmla="*/ 807868 h 2627790"/>
              <a:gd name="connsiteX3" fmla="*/ 2157274 w 2157274"/>
              <a:gd name="connsiteY3" fmla="*/ 1340528 h 2627790"/>
              <a:gd name="connsiteX4" fmla="*/ 2068497 w 2157274"/>
              <a:gd name="connsiteY4" fmla="*/ 2627790 h 2627790"/>
              <a:gd name="connsiteX0" fmla="*/ 0 w 2157274"/>
              <a:gd name="connsiteY0" fmla="*/ 0 h 2627790"/>
              <a:gd name="connsiteX1" fmla="*/ 1491449 w 2157274"/>
              <a:gd name="connsiteY1" fmla="*/ 337351 h 2627790"/>
              <a:gd name="connsiteX2" fmla="*/ 1970843 w 2157274"/>
              <a:gd name="connsiteY2" fmla="*/ 807868 h 2627790"/>
              <a:gd name="connsiteX3" fmla="*/ 2157274 w 2157274"/>
              <a:gd name="connsiteY3" fmla="*/ 1340528 h 2627790"/>
              <a:gd name="connsiteX4" fmla="*/ 2104008 w 2157274"/>
              <a:gd name="connsiteY4" fmla="*/ 2048472 h 2627790"/>
              <a:gd name="connsiteX5" fmla="*/ 2068497 w 2157274"/>
              <a:gd name="connsiteY5" fmla="*/ 2627790 h 2627790"/>
              <a:gd name="connsiteX0" fmla="*/ 0 w 2157274"/>
              <a:gd name="connsiteY0" fmla="*/ 0 h 2627790"/>
              <a:gd name="connsiteX1" fmla="*/ 763480 w 2157274"/>
              <a:gd name="connsiteY1" fmla="*/ 166844 h 2627790"/>
              <a:gd name="connsiteX2" fmla="*/ 1491449 w 2157274"/>
              <a:gd name="connsiteY2" fmla="*/ 337351 h 2627790"/>
              <a:gd name="connsiteX3" fmla="*/ 1970843 w 2157274"/>
              <a:gd name="connsiteY3" fmla="*/ 807868 h 2627790"/>
              <a:gd name="connsiteX4" fmla="*/ 2157274 w 2157274"/>
              <a:gd name="connsiteY4" fmla="*/ 1340528 h 2627790"/>
              <a:gd name="connsiteX5" fmla="*/ 2104008 w 2157274"/>
              <a:gd name="connsiteY5" fmla="*/ 2048472 h 2627790"/>
              <a:gd name="connsiteX6" fmla="*/ 2068497 w 2157274"/>
              <a:gd name="connsiteY6" fmla="*/ 2627790 h 2627790"/>
              <a:gd name="connsiteX0" fmla="*/ 0 w 2157274"/>
              <a:gd name="connsiteY0" fmla="*/ 0 h 2627790"/>
              <a:gd name="connsiteX1" fmla="*/ 796771 w 2157274"/>
              <a:gd name="connsiteY1" fmla="*/ 81877 h 2627790"/>
              <a:gd name="connsiteX2" fmla="*/ 1491449 w 2157274"/>
              <a:gd name="connsiteY2" fmla="*/ 337351 h 2627790"/>
              <a:gd name="connsiteX3" fmla="*/ 1970843 w 2157274"/>
              <a:gd name="connsiteY3" fmla="*/ 807868 h 2627790"/>
              <a:gd name="connsiteX4" fmla="*/ 2157274 w 2157274"/>
              <a:gd name="connsiteY4" fmla="*/ 1340528 h 2627790"/>
              <a:gd name="connsiteX5" fmla="*/ 2104008 w 2157274"/>
              <a:gd name="connsiteY5" fmla="*/ 2048472 h 2627790"/>
              <a:gd name="connsiteX6" fmla="*/ 2068497 w 2157274"/>
              <a:gd name="connsiteY6" fmla="*/ 2627790 h 2627790"/>
              <a:gd name="connsiteX0" fmla="*/ 0 w 2168371"/>
              <a:gd name="connsiteY0" fmla="*/ 0 h 2627790"/>
              <a:gd name="connsiteX1" fmla="*/ 796771 w 2168371"/>
              <a:gd name="connsiteY1" fmla="*/ 81877 h 2627790"/>
              <a:gd name="connsiteX2" fmla="*/ 1491449 w 2168371"/>
              <a:gd name="connsiteY2" fmla="*/ 337351 h 2627790"/>
              <a:gd name="connsiteX3" fmla="*/ 1970843 w 2168371"/>
              <a:gd name="connsiteY3" fmla="*/ 807868 h 2627790"/>
              <a:gd name="connsiteX4" fmla="*/ 2157274 w 2168371"/>
              <a:gd name="connsiteY4" fmla="*/ 1340528 h 2627790"/>
              <a:gd name="connsiteX5" fmla="*/ 2168371 w 2168371"/>
              <a:gd name="connsiteY5" fmla="*/ 1991312 h 2627790"/>
              <a:gd name="connsiteX6" fmla="*/ 2068497 w 2168371"/>
              <a:gd name="connsiteY6" fmla="*/ 2627790 h 2627790"/>
              <a:gd name="connsiteX0" fmla="*/ 0 w 2725444"/>
              <a:gd name="connsiteY0" fmla="*/ 0 h 2627790"/>
              <a:gd name="connsiteX1" fmla="*/ 796771 w 2725444"/>
              <a:gd name="connsiteY1" fmla="*/ 81877 h 2627790"/>
              <a:gd name="connsiteX2" fmla="*/ 1491449 w 2725444"/>
              <a:gd name="connsiteY2" fmla="*/ 337351 h 2627790"/>
              <a:gd name="connsiteX3" fmla="*/ 2725444 w 2725444"/>
              <a:gd name="connsiteY3" fmla="*/ 556919 h 2627790"/>
              <a:gd name="connsiteX4" fmla="*/ 2157274 w 2725444"/>
              <a:gd name="connsiteY4" fmla="*/ 1340528 h 2627790"/>
              <a:gd name="connsiteX5" fmla="*/ 2168371 w 2725444"/>
              <a:gd name="connsiteY5" fmla="*/ 1991312 h 2627790"/>
              <a:gd name="connsiteX6" fmla="*/ 2068497 w 2725444"/>
              <a:gd name="connsiteY6" fmla="*/ 2627790 h 2627790"/>
              <a:gd name="connsiteX0" fmla="*/ 0 w 2725444"/>
              <a:gd name="connsiteY0" fmla="*/ 0 h 2627790"/>
              <a:gd name="connsiteX1" fmla="*/ 796771 w 2725444"/>
              <a:gd name="connsiteY1" fmla="*/ 81877 h 2627790"/>
              <a:gd name="connsiteX2" fmla="*/ 1491449 w 2725444"/>
              <a:gd name="connsiteY2" fmla="*/ 337351 h 2627790"/>
              <a:gd name="connsiteX3" fmla="*/ 2725444 w 2725444"/>
              <a:gd name="connsiteY3" fmla="*/ 556919 h 2627790"/>
              <a:gd name="connsiteX4" fmla="*/ 2573043 w 2725444"/>
              <a:gd name="connsiteY4" fmla="*/ 1352516 h 2627790"/>
              <a:gd name="connsiteX5" fmla="*/ 2168371 w 2725444"/>
              <a:gd name="connsiteY5" fmla="*/ 1991312 h 2627790"/>
              <a:gd name="connsiteX6" fmla="*/ 2068497 w 2725444"/>
              <a:gd name="connsiteY6" fmla="*/ 2627790 h 2627790"/>
              <a:gd name="connsiteX0" fmla="*/ 0 w 2725444"/>
              <a:gd name="connsiteY0" fmla="*/ 0 h 2627790"/>
              <a:gd name="connsiteX1" fmla="*/ 796771 w 2725444"/>
              <a:gd name="connsiteY1" fmla="*/ 81877 h 2627790"/>
              <a:gd name="connsiteX2" fmla="*/ 1491449 w 2725444"/>
              <a:gd name="connsiteY2" fmla="*/ 337351 h 2627790"/>
              <a:gd name="connsiteX3" fmla="*/ 2725444 w 2725444"/>
              <a:gd name="connsiteY3" fmla="*/ 556919 h 2627790"/>
              <a:gd name="connsiteX4" fmla="*/ 2573043 w 2725444"/>
              <a:gd name="connsiteY4" fmla="*/ 1352516 h 2627790"/>
              <a:gd name="connsiteX5" fmla="*/ 2344443 w 2725444"/>
              <a:gd name="connsiteY5" fmla="*/ 2068555 h 2627790"/>
              <a:gd name="connsiteX6" fmla="*/ 2068497 w 2725444"/>
              <a:gd name="connsiteY6" fmla="*/ 2627790 h 2627790"/>
              <a:gd name="connsiteX0" fmla="*/ 0 w 2725444"/>
              <a:gd name="connsiteY0" fmla="*/ 0 h 2627790"/>
              <a:gd name="connsiteX1" fmla="*/ 796771 w 2725444"/>
              <a:gd name="connsiteY1" fmla="*/ 81877 h 2627790"/>
              <a:gd name="connsiteX2" fmla="*/ 1506243 w 2725444"/>
              <a:gd name="connsiteY2" fmla="*/ 238679 h 2627790"/>
              <a:gd name="connsiteX3" fmla="*/ 2725444 w 2725444"/>
              <a:gd name="connsiteY3" fmla="*/ 556919 h 2627790"/>
              <a:gd name="connsiteX4" fmla="*/ 2573043 w 2725444"/>
              <a:gd name="connsiteY4" fmla="*/ 1352516 h 2627790"/>
              <a:gd name="connsiteX5" fmla="*/ 2344443 w 2725444"/>
              <a:gd name="connsiteY5" fmla="*/ 2068555 h 2627790"/>
              <a:gd name="connsiteX6" fmla="*/ 2068497 w 2725444"/>
              <a:gd name="connsiteY6" fmla="*/ 2627790 h 2627790"/>
              <a:gd name="connsiteX0" fmla="*/ 0 w 2573043"/>
              <a:gd name="connsiteY0" fmla="*/ 0 h 2627790"/>
              <a:gd name="connsiteX1" fmla="*/ 796771 w 2573043"/>
              <a:gd name="connsiteY1" fmla="*/ 81877 h 2627790"/>
              <a:gd name="connsiteX2" fmla="*/ 1506243 w 2573043"/>
              <a:gd name="connsiteY2" fmla="*/ 238679 h 2627790"/>
              <a:gd name="connsiteX3" fmla="*/ 2496843 w 2573043"/>
              <a:gd name="connsiteY3" fmla="*/ 556919 h 2627790"/>
              <a:gd name="connsiteX4" fmla="*/ 2573043 w 2573043"/>
              <a:gd name="connsiteY4" fmla="*/ 1352516 h 2627790"/>
              <a:gd name="connsiteX5" fmla="*/ 2344443 w 2573043"/>
              <a:gd name="connsiteY5" fmla="*/ 2068555 h 2627790"/>
              <a:gd name="connsiteX6" fmla="*/ 2068497 w 2573043"/>
              <a:gd name="connsiteY6" fmla="*/ 2627790 h 2627790"/>
              <a:gd name="connsiteX0" fmla="*/ 0 w 2573043"/>
              <a:gd name="connsiteY0" fmla="*/ 0 h 2627790"/>
              <a:gd name="connsiteX1" fmla="*/ 796771 w 2573043"/>
              <a:gd name="connsiteY1" fmla="*/ 81877 h 2627790"/>
              <a:gd name="connsiteX2" fmla="*/ 1582444 w 2573043"/>
              <a:gd name="connsiteY2" fmla="*/ 159120 h 2627790"/>
              <a:gd name="connsiteX3" fmla="*/ 2496843 w 2573043"/>
              <a:gd name="connsiteY3" fmla="*/ 556919 h 2627790"/>
              <a:gd name="connsiteX4" fmla="*/ 2573043 w 2573043"/>
              <a:gd name="connsiteY4" fmla="*/ 1352516 h 2627790"/>
              <a:gd name="connsiteX5" fmla="*/ 2344443 w 2573043"/>
              <a:gd name="connsiteY5" fmla="*/ 2068555 h 2627790"/>
              <a:gd name="connsiteX6" fmla="*/ 2068497 w 2573043"/>
              <a:gd name="connsiteY6" fmla="*/ 2627790 h 2627790"/>
              <a:gd name="connsiteX0" fmla="*/ 0 w 2649244"/>
              <a:gd name="connsiteY0" fmla="*/ 0 h 2627790"/>
              <a:gd name="connsiteX1" fmla="*/ 796771 w 2649244"/>
              <a:gd name="connsiteY1" fmla="*/ 81877 h 2627790"/>
              <a:gd name="connsiteX2" fmla="*/ 1582444 w 2649244"/>
              <a:gd name="connsiteY2" fmla="*/ 159120 h 2627790"/>
              <a:gd name="connsiteX3" fmla="*/ 2496843 w 2649244"/>
              <a:gd name="connsiteY3" fmla="*/ 556919 h 2627790"/>
              <a:gd name="connsiteX4" fmla="*/ 2649244 w 2649244"/>
              <a:gd name="connsiteY4" fmla="*/ 1352516 h 2627790"/>
              <a:gd name="connsiteX5" fmla="*/ 2344443 w 2649244"/>
              <a:gd name="connsiteY5" fmla="*/ 2068555 h 2627790"/>
              <a:gd name="connsiteX6" fmla="*/ 2068497 w 2649244"/>
              <a:gd name="connsiteY6" fmla="*/ 2627790 h 2627790"/>
              <a:gd name="connsiteX0" fmla="*/ 0 w 2649244"/>
              <a:gd name="connsiteY0" fmla="*/ 0 h 2627790"/>
              <a:gd name="connsiteX1" fmla="*/ 796771 w 2649244"/>
              <a:gd name="connsiteY1" fmla="*/ 81877 h 2627790"/>
              <a:gd name="connsiteX2" fmla="*/ 1582444 w 2649244"/>
              <a:gd name="connsiteY2" fmla="*/ 159120 h 2627790"/>
              <a:gd name="connsiteX3" fmla="*/ 2573043 w 2649244"/>
              <a:gd name="connsiteY3" fmla="*/ 477359 h 2627790"/>
              <a:gd name="connsiteX4" fmla="*/ 2649244 w 2649244"/>
              <a:gd name="connsiteY4" fmla="*/ 1352516 h 2627790"/>
              <a:gd name="connsiteX5" fmla="*/ 2344443 w 2649244"/>
              <a:gd name="connsiteY5" fmla="*/ 2068555 h 2627790"/>
              <a:gd name="connsiteX6" fmla="*/ 2068497 w 2649244"/>
              <a:gd name="connsiteY6" fmla="*/ 2627790 h 2627790"/>
              <a:gd name="connsiteX0" fmla="*/ 0 w 2649244"/>
              <a:gd name="connsiteY0" fmla="*/ 0 h 2627790"/>
              <a:gd name="connsiteX1" fmla="*/ 796771 w 2649244"/>
              <a:gd name="connsiteY1" fmla="*/ 81877 h 2627790"/>
              <a:gd name="connsiteX2" fmla="*/ 1582443 w 2649244"/>
              <a:gd name="connsiteY2" fmla="*/ 79560 h 2627790"/>
              <a:gd name="connsiteX3" fmla="*/ 2573043 w 2649244"/>
              <a:gd name="connsiteY3" fmla="*/ 477359 h 2627790"/>
              <a:gd name="connsiteX4" fmla="*/ 2649244 w 2649244"/>
              <a:gd name="connsiteY4" fmla="*/ 1352516 h 2627790"/>
              <a:gd name="connsiteX5" fmla="*/ 2344443 w 2649244"/>
              <a:gd name="connsiteY5" fmla="*/ 2068555 h 2627790"/>
              <a:gd name="connsiteX6" fmla="*/ 2068497 w 2649244"/>
              <a:gd name="connsiteY6" fmla="*/ 2627790 h 2627790"/>
              <a:gd name="connsiteX0" fmla="*/ 0 w 2649244"/>
              <a:gd name="connsiteY0" fmla="*/ 0 h 2627790"/>
              <a:gd name="connsiteX1" fmla="*/ 744243 w 2649244"/>
              <a:gd name="connsiteY1" fmla="*/ 0 h 2627790"/>
              <a:gd name="connsiteX2" fmla="*/ 1582443 w 2649244"/>
              <a:gd name="connsiteY2" fmla="*/ 79560 h 2627790"/>
              <a:gd name="connsiteX3" fmla="*/ 2573043 w 2649244"/>
              <a:gd name="connsiteY3" fmla="*/ 477359 h 2627790"/>
              <a:gd name="connsiteX4" fmla="*/ 2649244 w 2649244"/>
              <a:gd name="connsiteY4" fmla="*/ 1352516 h 2627790"/>
              <a:gd name="connsiteX5" fmla="*/ 2344443 w 2649244"/>
              <a:gd name="connsiteY5" fmla="*/ 2068555 h 2627790"/>
              <a:gd name="connsiteX6" fmla="*/ 2068497 w 2649244"/>
              <a:gd name="connsiteY6" fmla="*/ 2627790 h 2627790"/>
              <a:gd name="connsiteX0" fmla="*/ 0 w 2649244"/>
              <a:gd name="connsiteY0" fmla="*/ 79560 h 2707350"/>
              <a:gd name="connsiteX1" fmla="*/ 744243 w 2649244"/>
              <a:gd name="connsiteY1" fmla="*/ 79560 h 2707350"/>
              <a:gd name="connsiteX2" fmla="*/ 1640475 w 2649244"/>
              <a:gd name="connsiteY2" fmla="*/ 0 h 2707350"/>
              <a:gd name="connsiteX3" fmla="*/ 2573043 w 2649244"/>
              <a:gd name="connsiteY3" fmla="*/ 556919 h 2707350"/>
              <a:gd name="connsiteX4" fmla="*/ 2649244 w 2649244"/>
              <a:gd name="connsiteY4" fmla="*/ 1432076 h 2707350"/>
              <a:gd name="connsiteX5" fmla="*/ 2344443 w 2649244"/>
              <a:gd name="connsiteY5" fmla="*/ 2148115 h 2707350"/>
              <a:gd name="connsiteX6" fmla="*/ 2068497 w 2649244"/>
              <a:gd name="connsiteY6" fmla="*/ 2707350 h 2707350"/>
              <a:gd name="connsiteX0" fmla="*/ 0 w 2649244"/>
              <a:gd name="connsiteY0" fmla="*/ 159120 h 2786910"/>
              <a:gd name="connsiteX1" fmla="*/ 775815 w 2649244"/>
              <a:gd name="connsiteY1" fmla="*/ 0 h 2786910"/>
              <a:gd name="connsiteX2" fmla="*/ 1640475 w 2649244"/>
              <a:gd name="connsiteY2" fmla="*/ 79560 h 2786910"/>
              <a:gd name="connsiteX3" fmla="*/ 2573043 w 2649244"/>
              <a:gd name="connsiteY3" fmla="*/ 636479 h 2786910"/>
              <a:gd name="connsiteX4" fmla="*/ 2649244 w 2649244"/>
              <a:gd name="connsiteY4" fmla="*/ 1511636 h 2786910"/>
              <a:gd name="connsiteX5" fmla="*/ 2344443 w 2649244"/>
              <a:gd name="connsiteY5" fmla="*/ 2227675 h 2786910"/>
              <a:gd name="connsiteX6" fmla="*/ 2068497 w 2649244"/>
              <a:gd name="connsiteY6" fmla="*/ 2786910 h 2786910"/>
              <a:gd name="connsiteX0" fmla="*/ 0 w 2649244"/>
              <a:gd name="connsiteY0" fmla="*/ 159120 h 2784593"/>
              <a:gd name="connsiteX1" fmla="*/ 775815 w 2649244"/>
              <a:gd name="connsiteY1" fmla="*/ 0 h 2784593"/>
              <a:gd name="connsiteX2" fmla="*/ 1640475 w 2649244"/>
              <a:gd name="connsiteY2" fmla="*/ 79560 h 2784593"/>
              <a:gd name="connsiteX3" fmla="*/ 2573043 w 2649244"/>
              <a:gd name="connsiteY3" fmla="*/ 636479 h 2784593"/>
              <a:gd name="connsiteX4" fmla="*/ 2649244 w 2649244"/>
              <a:gd name="connsiteY4" fmla="*/ 1511636 h 2784593"/>
              <a:gd name="connsiteX5" fmla="*/ 2344443 w 2649244"/>
              <a:gd name="connsiteY5" fmla="*/ 2227675 h 2784593"/>
              <a:gd name="connsiteX6" fmla="*/ 2000750 w 2649244"/>
              <a:gd name="connsiteY6" fmla="*/ 2784593 h 2784593"/>
              <a:gd name="connsiteX0" fmla="*/ 0 w 2577190"/>
              <a:gd name="connsiteY0" fmla="*/ 159120 h 2784593"/>
              <a:gd name="connsiteX1" fmla="*/ 775815 w 2577190"/>
              <a:gd name="connsiteY1" fmla="*/ 0 h 2784593"/>
              <a:gd name="connsiteX2" fmla="*/ 1640475 w 2577190"/>
              <a:gd name="connsiteY2" fmla="*/ 79560 h 2784593"/>
              <a:gd name="connsiteX3" fmla="*/ 2573043 w 2577190"/>
              <a:gd name="connsiteY3" fmla="*/ 636479 h 2784593"/>
              <a:gd name="connsiteX4" fmla="*/ 2577190 w 2577190"/>
              <a:gd name="connsiteY4" fmla="*/ 1511636 h 2784593"/>
              <a:gd name="connsiteX5" fmla="*/ 2344443 w 2577190"/>
              <a:gd name="connsiteY5" fmla="*/ 2227675 h 2784593"/>
              <a:gd name="connsiteX6" fmla="*/ 2000750 w 2577190"/>
              <a:gd name="connsiteY6" fmla="*/ 2784593 h 2784593"/>
              <a:gd name="connsiteX0" fmla="*/ 0 w 2577190"/>
              <a:gd name="connsiteY0" fmla="*/ 159120 h 2784593"/>
              <a:gd name="connsiteX1" fmla="*/ 775815 w 2577190"/>
              <a:gd name="connsiteY1" fmla="*/ 0 h 2784593"/>
              <a:gd name="connsiteX2" fmla="*/ 1640475 w 2577190"/>
              <a:gd name="connsiteY2" fmla="*/ 79560 h 2784593"/>
              <a:gd name="connsiteX3" fmla="*/ 2505135 w 2577190"/>
              <a:gd name="connsiteY3" fmla="*/ 636478 h 2784593"/>
              <a:gd name="connsiteX4" fmla="*/ 2577190 w 2577190"/>
              <a:gd name="connsiteY4" fmla="*/ 1511636 h 2784593"/>
              <a:gd name="connsiteX5" fmla="*/ 2344443 w 2577190"/>
              <a:gd name="connsiteY5" fmla="*/ 2227675 h 2784593"/>
              <a:gd name="connsiteX6" fmla="*/ 2000750 w 2577190"/>
              <a:gd name="connsiteY6" fmla="*/ 2784593 h 278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7190" h="2784593">
                <a:moveTo>
                  <a:pt x="0" y="159120"/>
                </a:moveTo>
                <a:lnTo>
                  <a:pt x="775815" y="0"/>
                </a:lnTo>
                <a:lnTo>
                  <a:pt x="1640475" y="79560"/>
                </a:lnTo>
                <a:lnTo>
                  <a:pt x="2505135" y="636478"/>
                </a:lnTo>
                <a:cubicBezTo>
                  <a:pt x="2506517" y="928197"/>
                  <a:pt x="2575808" y="1219917"/>
                  <a:pt x="2577190" y="1511636"/>
                </a:cubicBezTo>
                <a:lnTo>
                  <a:pt x="2344443" y="2227675"/>
                </a:lnTo>
                <a:lnTo>
                  <a:pt x="2000750" y="2784593"/>
                </a:lnTo>
              </a:path>
            </a:pathLst>
          </a:cu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2438145" y="4682491"/>
            <a:ext cx="6417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1. Automatically detected unreliable segmentation areas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46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BBB59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BBB59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BBB59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BBB5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BBB59"/>
                                      </p:to>
                                    </p:animClr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BBB59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animBg="1"/>
      <p:bldP spid="160" grpId="0" animBg="1"/>
      <p:bldP spid="162" grpId="0" animBg="1"/>
      <p:bldP spid="170" grpId="0" animBg="1"/>
      <p:bldP spid="172" grpId="0" animBg="1"/>
      <p:bldP spid="172" grpId="1" animBg="1"/>
      <p:bldP spid="182" grpId="0"/>
      <p:bldP spid="183" grpId="0"/>
      <p:bldP spid="184" grpId="0"/>
      <p:bldP spid="188" grpId="0" animBg="1"/>
      <p:bldP spid="19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4912332" y="3476784"/>
            <a:ext cx="3087717" cy="25836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45712" y="4127275"/>
            <a:ext cx="3203764" cy="25836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>
            <a:grpSpLocks noChangeAspect="1"/>
          </p:cNvGrpSpPr>
          <p:nvPr/>
        </p:nvGrpSpPr>
        <p:grpSpPr>
          <a:xfrm>
            <a:off x="215346" y="1314728"/>
            <a:ext cx="4541386" cy="2573451"/>
            <a:chOff x="132214" y="1594937"/>
            <a:chExt cx="2828502" cy="1602817"/>
          </a:xfrm>
        </p:grpSpPr>
        <p:pic>
          <p:nvPicPr>
            <p:cNvPr id="19" name="Picture 4" descr="D:\talhassner\MyDocs\project-4D-background-subtraction\PG_REsubmission\figs\noise.png"/>
            <p:cNvPicPr>
              <a:picLocks noChangeAspect="1" noChangeArrowheads="1"/>
            </p:cNvPicPr>
            <p:nvPr/>
          </p:nvPicPr>
          <p:blipFill>
            <a:blip r:embed="rId2" cstate="print"/>
            <a:srcRect l="2249" t="1138" r="1184" b="2144"/>
            <a:stretch>
              <a:fillRect/>
            </a:stretch>
          </p:blipFill>
          <p:spPr bwMode="auto">
            <a:xfrm>
              <a:off x="132215" y="1594937"/>
              <a:ext cx="2828501" cy="1602817"/>
            </a:xfrm>
            <a:prstGeom prst="rect">
              <a:avLst/>
            </a:prstGeom>
            <a:noFill/>
          </p:spPr>
        </p:pic>
        <p:sp>
          <p:nvSpPr>
            <p:cNvPr id="20" name="Rectangle 19"/>
            <p:cNvSpPr/>
            <p:nvPr/>
          </p:nvSpPr>
          <p:spPr>
            <a:xfrm>
              <a:off x="2527012" y="2092381"/>
              <a:ext cx="395990" cy="332249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1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291604" y="2104867"/>
              <a:ext cx="1454901" cy="17252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After initial segmentation</a:t>
              </a:r>
              <a:endParaRPr lang="he-IL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291604" y="2230751"/>
              <a:ext cx="1454901" cy="17252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After automatic refinement</a:t>
              </a:r>
              <a:endParaRPr lang="he-IL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232828" y="3082351"/>
              <a:ext cx="926874" cy="107004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1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32214" y="1700808"/>
              <a:ext cx="128183" cy="1368152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1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Robustness of the 2-step process</a:t>
            </a:r>
            <a:endParaRPr lang="en-US" dirty="0"/>
          </a:p>
        </p:txBody>
      </p:sp>
      <p:pic>
        <p:nvPicPr>
          <p:cNvPr id="17" name="Picture 2" descr="D:\talhassner\MyDocs\project-4D-background-subtraction\PG_REsubmission\figs\noise_original00.png"/>
          <p:cNvPicPr>
            <a:picLocks noChangeAspect="1" noChangeArrowheads="1"/>
          </p:cNvPicPr>
          <p:nvPr/>
        </p:nvPicPr>
        <p:blipFill>
          <a:blip r:embed="rId3" cstate="print"/>
          <a:srcRect l="26880" t="25306" r="26794" b="5860"/>
          <a:stretch>
            <a:fillRect/>
          </a:stretch>
        </p:blipFill>
        <p:spPr bwMode="auto">
          <a:xfrm>
            <a:off x="745712" y="4127274"/>
            <a:ext cx="3203764" cy="2689581"/>
          </a:xfrm>
          <a:prstGeom prst="rect">
            <a:avLst/>
          </a:prstGeom>
          <a:noFill/>
        </p:spPr>
      </p:pic>
      <p:pic>
        <p:nvPicPr>
          <p:cNvPr id="18" name="Picture 3" descr="D:\talhassner\MyDocs\project-4D-background-subtraction\PG_REsubmission\figs\noise_4_percent01.png"/>
          <p:cNvPicPr>
            <a:picLocks noChangeAspect="1" noChangeArrowheads="1"/>
          </p:cNvPicPr>
          <p:nvPr/>
        </p:nvPicPr>
        <p:blipFill>
          <a:blip r:embed="rId4" cstate="print"/>
          <a:srcRect l="26880" t="23282" r="26222" b="6872"/>
          <a:stretch>
            <a:fillRect/>
          </a:stretch>
        </p:blipFill>
        <p:spPr bwMode="auto">
          <a:xfrm>
            <a:off x="4756732" y="3413615"/>
            <a:ext cx="3243317" cy="2729132"/>
          </a:xfrm>
          <a:prstGeom prst="rect">
            <a:avLst/>
          </a:prstGeom>
          <a:noFill/>
        </p:spPr>
      </p:pic>
      <p:sp>
        <p:nvSpPr>
          <p:cNvPr id="23" name="Oval 22"/>
          <p:cNvSpPr/>
          <p:nvPr/>
        </p:nvSpPr>
        <p:spPr>
          <a:xfrm>
            <a:off x="788740" y="3440212"/>
            <a:ext cx="188567" cy="18856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883233" y="3632876"/>
            <a:ext cx="252832" cy="846829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cxnSp>
      <p:sp>
        <p:nvSpPr>
          <p:cNvPr id="25" name="Oval 24"/>
          <p:cNvSpPr/>
          <p:nvPr/>
        </p:nvSpPr>
        <p:spPr>
          <a:xfrm>
            <a:off x="3949476" y="3413615"/>
            <a:ext cx="188567" cy="18856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055432" y="3602181"/>
            <a:ext cx="1282572" cy="45411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cxnSp>
      <p:sp>
        <p:nvSpPr>
          <p:cNvPr id="34" name="TextBox 33"/>
          <p:cNvSpPr txBox="1"/>
          <p:nvPr/>
        </p:nvSpPr>
        <p:spPr>
          <a:xfrm>
            <a:off x="5054138" y="2059831"/>
            <a:ext cx="2945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 pitchFamily="34" charset="0"/>
              </a:rPr>
              <a:t>Sampling noise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57252" y="1338543"/>
            <a:ext cx="3853755" cy="2010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1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" grpId="0" animBg="1"/>
      <p:bldP spid="23" grpId="0" animBg="1"/>
      <p:bldP spid="25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25" y="4190598"/>
            <a:ext cx="3313559" cy="248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262" y="3524250"/>
            <a:ext cx="3469513" cy="25884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Robustness of the 2-step process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054138" y="2059831"/>
            <a:ext cx="3289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 pitchFamily="34" charset="0"/>
              </a:rPr>
              <a:t>Point Sampling rate</a:t>
            </a:r>
          </a:p>
        </p:txBody>
      </p:sp>
      <p:pic>
        <p:nvPicPr>
          <p:cNvPr id="17" name="Picture 2" descr="D:\talhassner\MyDocs\project-4D-background-subtraction\PG_REsubmission\figs\graphs_a.png"/>
          <p:cNvPicPr>
            <a:picLocks noChangeAspect="1" noChangeArrowheads="1"/>
          </p:cNvPicPr>
          <p:nvPr/>
        </p:nvPicPr>
        <p:blipFill rotWithShape="1">
          <a:blip r:embed="rId4" cstate="print"/>
          <a:srcRect r="67267" b="16771"/>
          <a:stretch/>
        </p:blipFill>
        <p:spPr bwMode="auto">
          <a:xfrm>
            <a:off x="215347" y="1314727"/>
            <a:ext cx="4495660" cy="2542898"/>
          </a:xfrm>
          <a:prstGeom prst="rect">
            <a:avLst/>
          </a:prstGeom>
          <a:noFill/>
        </p:spPr>
      </p:pic>
      <p:sp>
        <p:nvSpPr>
          <p:cNvPr id="18" name="Oval 17"/>
          <p:cNvSpPr/>
          <p:nvPr/>
        </p:nvSpPr>
        <p:spPr>
          <a:xfrm>
            <a:off x="2867025" y="3524250"/>
            <a:ext cx="405808" cy="38079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2206332" y="3933423"/>
            <a:ext cx="660693" cy="51435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cxnSp>
      <p:cxnSp>
        <p:nvCxnSpPr>
          <p:cNvPr id="21" name="Straight Arrow Connector 20"/>
          <p:cNvCxnSpPr/>
          <p:nvPr/>
        </p:nvCxnSpPr>
        <p:spPr>
          <a:xfrm>
            <a:off x="4613639" y="3933423"/>
            <a:ext cx="891811" cy="22042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cxnSp>
      <p:sp>
        <p:nvSpPr>
          <p:cNvPr id="24" name="Oval 23"/>
          <p:cNvSpPr/>
          <p:nvPr/>
        </p:nvSpPr>
        <p:spPr>
          <a:xfrm>
            <a:off x="4207831" y="3524049"/>
            <a:ext cx="405808" cy="38079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162284" y="1619250"/>
            <a:ext cx="3548724" cy="18344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7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3: Manual refinement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78000" y="1524000"/>
            <a:ext cx="558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 pitchFamily="34" charset="0"/>
              </a:rPr>
              <a:t>Correcting for segmentation errors?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810" y="2495945"/>
            <a:ext cx="4116381" cy="3458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998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73212" y="2805014"/>
            <a:ext cx="3851688" cy="25836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3: Manual refinement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66888" y="1141194"/>
            <a:ext cx="56102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 pitchFamily="34" charset="0"/>
              </a:rPr>
              <a:t>Observation:</a:t>
            </a:r>
          </a:p>
          <a:p>
            <a:pPr algn="ctr"/>
            <a:r>
              <a:rPr lang="en-US" sz="2800" dirty="0" smtClean="0">
                <a:latin typeface="Calibri" pitchFamily="34" charset="0"/>
              </a:rPr>
              <a:t>RBF-SVM classifiers have geometric interpretations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0910" y="3023794"/>
            <a:ext cx="2749404" cy="218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579" y="2983651"/>
            <a:ext cx="3226021" cy="222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075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3: Manual refinement</a:t>
            </a:r>
          </a:p>
        </p:txBody>
      </p:sp>
      <p:grpSp>
        <p:nvGrpSpPr>
          <p:cNvPr id="91" name="Group 90"/>
          <p:cNvGrpSpPr/>
          <p:nvPr/>
        </p:nvGrpSpPr>
        <p:grpSpPr>
          <a:xfrm>
            <a:off x="244837" y="2867488"/>
            <a:ext cx="1981200" cy="1828800"/>
            <a:chOff x="628650" y="1562101"/>
            <a:chExt cx="1981200" cy="1828800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47" name="Rectangle 46"/>
            <p:cNvSpPr/>
            <p:nvPr/>
          </p:nvSpPr>
          <p:spPr>
            <a:xfrm>
              <a:off x="628650" y="1562101"/>
              <a:ext cx="1981200" cy="1828800"/>
            </a:xfrm>
            <a:prstGeom prst="rect">
              <a:avLst/>
            </a:prstGeom>
            <a:solidFill>
              <a:sysClr val="window" lastClr="FFFFFF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1059366" y="2351819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881248" y="2280572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1023742" y="2708054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1059366" y="2529936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1166236" y="2636807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344354" y="2814924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1593718" y="2423066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593718" y="2565560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1344354" y="2601183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1558095" y="2743677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201860" y="2102454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344354" y="2138078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166236" y="2280572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1308730" y="2387442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415601" y="2209325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1486848" y="2351819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2306188" y="2209325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2128071" y="2173701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2448682" y="2138078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2448682" y="2280572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2199318" y="2316195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2413059" y="2458689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2163694" y="1888713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1985577" y="1853090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2306188" y="1817466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2306188" y="1959960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2056824" y="1995584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2270565" y="2138078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1451224" y="1995584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1736212" y="2316195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1843083" y="2529936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1700589" y="2066831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1486848" y="2921795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1023742" y="2066831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338686" y="3264310"/>
            <a:ext cx="1036881" cy="1176613"/>
            <a:chOff x="722499" y="1958923"/>
            <a:chExt cx="1036881" cy="1176613"/>
          </a:xfrm>
        </p:grpSpPr>
        <p:sp>
          <p:nvSpPr>
            <p:cNvPr id="81" name="Freeform 80"/>
            <p:cNvSpPr/>
            <p:nvPr/>
          </p:nvSpPr>
          <p:spPr>
            <a:xfrm>
              <a:off x="722499" y="1958923"/>
              <a:ext cx="1013713" cy="1176613"/>
            </a:xfrm>
            <a:custGeom>
              <a:avLst/>
              <a:gdLst>
                <a:gd name="connsiteX0" fmla="*/ 0 w 2157274"/>
                <a:gd name="connsiteY0" fmla="*/ 0 h 2627790"/>
                <a:gd name="connsiteX1" fmla="*/ 1491449 w 2157274"/>
                <a:gd name="connsiteY1" fmla="*/ 337351 h 2627790"/>
                <a:gd name="connsiteX2" fmla="*/ 1970843 w 2157274"/>
                <a:gd name="connsiteY2" fmla="*/ 807868 h 2627790"/>
                <a:gd name="connsiteX3" fmla="*/ 2157274 w 2157274"/>
                <a:gd name="connsiteY3" fmla="*/ 1340528 h 2627790"/>
                <a:gd name="connsiteX4" fmla="*/ 2068497 w 2157274"/>
                <a:gd name="connsiteY4" fmla="*/ 2627790 h 2627790"/>
                <a:gd name="connsiteX0" fmla="*/ 0 w 2157274"/>
                <a:gd name="connsiteY0" fmla="*/ 0 h 2627790"/>
                <a:gd name="connsiteX1" fmla="*/ 1491449 w 2157274"/>
                <a:gd name="connsiteY1" fmla="*/ 337351 h 2627790"/>
                <a:gd name="connsiteX2" fmla="*/ 1970843 w 2157274"/>
                <a:gd name="connsiteY2" fmla="*/ 807868 h 2627790"/>
                <a:gd name="connsiteX3" fmla="*/ 2157274 w 2157274"/>
                <a:gd name="connsiteY3" fmla="*/ 1340528 h 2627790"/>
                <a:gd name="connsiteX4" fmla="*/ 2104008 w 2157274"/>
                <a:gd name="connsiteY4" fmla="*/ 2048472 h 2627790"/>
                <a:gd name="connsiteX5" fmla="*/ 2068497 w 2157274"/>
                <a:gd name="connsiteY5" fmla="*/ 2627790 h 2627790"/>
                <a:gd name="connsiteX0" fmla="*/ 0 w 2157274"/>
                <a:gd name="connsiteY0" fmla="*/ 0 h 2627790"/>
                <a:gd name="connsiteX1" fmla="*/ 763480 w 2157274"/>
                <a:gd name="connsiteY1" fmla="*/ 166844 h 2627790"/>
                <a:gd name="connsiteX2" fmla="*/ 1491449 w 2157274"/>
                <a:gd name="connsiteY2" fmla="*/ 337351 h 2627790"/>
                <a:gd name="connsiteX3" fmla="*/ 1970843 w 2157274"/>
                <a:gd name="connsiteY3" fmla="*/ 807868 h 2627790"/>
                <a:gd name="connsiteX4" fmla="*/ 2157274 w 2157274"/>
                <a:gd name="connsiteY4" fmla="*/ 1340528 h 2627790"/>
                <a:gd name="connsiteX5" fmla="*/ 2104008 w 2157274"/>
                <a:gd name="connsiteY5" fmla="*/ 2048472 h 2627790"/>
                <a:gd name="connsiteX6" fmla="*/ 2068497 w 2157274"/>
                <a:gd name="connsiteY6" fmla="*/ 2627790 h 2627790"/>
                <a:gd name="connsiteX0" fmla="*/ 0 w 2157274"/>
                <a:gd name="connsiteY0" fmla="*/ 0 h 2627790"/>
                <a:gd name="connsiteX1" fmla="*/ 796771 w 2157274"/>
                <a:gd name="connsiteY1" fmla="*/ 81877 h 2627790"/>
                <a:gd name="connsiteX2" fmla="*/ 1491449 w 2157274"/>
                <a:gd name="connsiteY2" fmla="*/ 337351 h 2627790"/>
                <a:gd name="connsiteX3" fmla="*/ 1970843 w 2157274"/>
                <a:gd name="connsiteY3" fmla="*/ 807868 h 2627790"/>
                <a:gd name="connsiteX4" fmla="*/ 2157274 w 2157274"/>
                <a:gd name="connsiteY4" fmla="*/ 1340528 h 2627790"/>
                <a:gd name="connsiteX5" fmla="*/ 2104008 w 2157274"/>
                <a:gd name="connsiteY5" fmla="*/ 2048472 h 2627790"/>
                <a:gd name="connsiteX6" fmla="*/ 2068497 w 2157274"/>
                <a:gd name="connsiteY6" fmla="*/ 2627790 h 2627790"/>
                <a:gd name="connsiteX0" fmla="*/ 0 w 2168371"/>
                <a:gd name="connsiteY0" fmla="*/ 0 h 2627790"/>
                <a:gd name="connsiteX1" fmla="*/ 796771 w 2168371"/>
                <a:gd name="connsiteY1" fmla="*/ 81877 h 2627790"/>
                <a:gd name="connsiteX2" fmla="*/ 1491449 w 2168371"/>
                <a:gd name="connsiteY2" fmla="*/ 337351 h 2627790"/>
                <a:gd name="connsiteX3" fmla="*/ 1970843 w 2168371"/>
                <a:gd name="connsiteY3" fmla="*/ 807868 h 2627790"/>
                <a:gd name="connsiteX4" fmla="*/ 2157274 w 2168371"/>
                <a:gd name="connsiteY4" fmla="*/ 1340528 h 2627790"/>
                <a:gd name="connsiteX5" fmla="*/ 2168371 w 2168371"/>
                <a:gd name="connsiteY5" fmla="*/ 1991312 h 2627790"/>
                <a:gd name="connsiteX6" fmla="*/ 2068497 w 2168371"/>
                <a:gd name="connsiteY6" fmla="*/ 2627790 h 262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8371" h="2627790">
                  <a:moveTo>
                    <a:pt x="0" y="0"/>
                  </a:moveTo>
                  <a:lnTo>
                    <a:pt x="796771" y="81877"/>
                  </a:lnTo>
                  <a:lnTo>
                    <a:pt x="1491449" y="337351"/>
                  </a:lnTo>
                  <a:lnTo>
                    <a:pt x="1970843" y="807868"/>
                  </a:lnTo>
                  <a:lnTo>
                    <a:pt x="2157274" y="1340528"/>
                  </a:lnTo>
                  <a:lnTo>
                    <a:pt x="2168371" y="1991312"/>
                  </a:lnTo>
                  <a:lnTo>
                    <a:pt x="2068497" y="2627790"/>
                  </a:lnTo>
                </a:path>
              </a:pathLst>
            </a:cu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1411450" y="2102454"/>
              <a:ext cx="50490" cy="50490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1625191" y="2316195"/>
              <a:ext cx="50490" cy="50490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1708890" y="2565560"/>
              <a:ext cx="50490" cy="50490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1706475" y="2850548"/>
              <a:ext cx="50490" cy="50490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059366" y="1974831"/>
              <a:ext cx="50490" cy="50490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2474134" y="1379215"/>
            <a:ext cx="6212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1. Visualize decision border (marching </a:t>
            </a:r>
            <a:r>
              <a:rPr lang="en-US" sz="2000" dirty="0">
                <a:latin typeface="Calibri" pitchFamily="34" charset="0"/>
              </a:rPr>
              <a:t>cubes [</a:t>
            </a:r>
            <a:r>
              <a:rPr lang="en-US" sz="1100" dirty="0" smtClean="0">
                <a:latin typeface="Calibri" pitchFamily="34" charset="0"/>
              </a:rPr>
              <a:t>BLOOMENTHAL’94</a:t>
            </a:r>
            <a:r>
              <a:rPr lang="en-US" sz="2000" dirty="0" smtClean="0">
                <a:latin typeface="Calibri" pitchFamily="34" charset="0"/>
              </a:rPr>
              <a:t>])</a:t>
            </a:r>
          </a:p>
        </p:txBody>
      </p:sp>
      <p:grpSp>
        <p:nvGrpSpPr>
          <p:cNvPr id="141" name="Group 157"/>
          <p:cNvGrpSpPr/>
          <p:nvPr/>
        </p:nvGrpSpPr>
        <p:grpSpPr>
          <a:xfrm>
            <a:off x="1703214" y="3957176"/>
            <a:ext cx="1981200" cy="1828800"/>
            <a:chOff x="2413000" y="2057400"/>
            <a:chExt cx="1981200" cy="1828800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142" name="Rectangle 141"/>
            <p:cNvSpPr/>
            <p:nvPr/>
          </p:nvSpPr>
          <p:spPr>
            <a:xfrm>
              <a:off x="2413000" y="2057400"/>
              <a:ext cx="1981200" cy="1828800"/>
            </a:xfrm>
            <a:prstGeom prst="rect">
              <a:avLst/>
            </a:prstGeom>
            <a:solidFill>
              <a:sysClr val="window" lastClr="FFFFFF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grpSp>
          <p:nvGrpSpPr>
            <p:cNvPr id="143" name="Group 42"/>
            <p:cNvGrpSpPr>
              <a:grpSpLocks noChangeAspect="1"/>
            </p:cNvGrpSpPr>
            <p:nvPr/>
          </p:nvGrpSpPr>
          <p:grpSpPr>
            <a:xfrm>
              <a:off x="2501315" y="2312765"/>
              <a:ext cx="1804570" cy="1318070"/>
              <a:chOff x="2151356" y="1295400"/>
              <a:chExt cx="3860044" cy="2819400"/>
            </a:xfrm>
          </p:grpSpPr>
          <p:sp>
            <p:nvSpPr>
              <p:cNvPr id="144" name="Freeform 143"/>
              <p:cNvSpPr/>
              <p:nvPr/>
            </p:nvSpPr>
            <p:spPr>
              <a:xfrm>
                <a:off x="2175029" y="1597981"/>
                <a:ext cx="2168371" cy="2516819"/>
              </a:xfrm>
              <a:custGeom>
                <a:avLst/>
                <a:gdLst>
                  <a:gd name="connsiteX0" fmla="*/ 0 w 2157274"/>
                  <a:gd name="connsiteY0" fmla="*/ 0 h 2627790"/>
                  <a:gd name="connsiteX1" fmla="*/ 1491449 w 2157274"/>
                  <a:gd name="connsiteY1" fmla="*/ 337351 h 2627790"/>
                  <a:gd name="connsiteX2" fmla="*/ 1970843 w 2157274"/>
                  <a:gd name="connsiteY2" fmla="*/ 807868 h 2627790"/>
                  <a:gd name="connsiteX3" fmla="*/ 2157274 w 2157274"/>
                  <a:gd name="connsiteY3" fmla="*/ 1340528 h 2627790"/>
                  <a:gd name="connsiteX4" fmla="*/ 2068497 w 2157274"/>
                  <a:gd name="connsiteY4" fmla="*/ 2627790 h 2627790"/>
                  <a:gd name="connsiteX0" fmla="*/ 0 w 2157274"/>
                  <a:gd name="connsiteY0" fmla="*/ 0 h 2627790"/>
                  <a:gd name="connsiteX1" fmla="*/ 1491449 w 2157274"/>
                  <a:gd name="connsiteY1" fmla="*/ 337351 h 2627790"/>
                  <a:gd name="connsiteX2" fmla="*/ 1970843 w 2157274"/>
                  <a:gd name="connsiteY2" fmla="*/ 807868 h 2627790"/>
                  <a:gd name="connsiteX3" fmla="*/ 2157274 w 2157274"/>
                  <a:gd name="connsiteY3" fmla="*/ 1340528 h 2627790"/>
                  <a:gd name="connsiteX4" fmla="*/ 2104008 w 2157274"/>
                  <a:gd name="connsiteY4" fmla="*/ 2048472 h 2627790"/>
                  <a:gd name="connsiteX5" fmla="*/ 2068497 w 2157274"/>
                  <a:gd name="connsiteY5" fmla="*/ 2627790 h 2627790"/>
                  <a:gd name="connsiteX0" fmla="*/ 0 w 2157274"/>
                  <a:gd name="connsiteY0" fmla="*/ 0 h 2627790"/>
                  <a:gd name="connsiteX1" fmla="*/ 763480 w 2157274"/>
                  <a:gd name="connsiteY1" fmla="*/ 166844 h 2627790"/>
                  <a:gd name="connsiteX2" fmla="*/ 1491449 w 2157274"/>
                  <a:gd name="connsiteY2" fmla="*/ 337351 h 2627790"/>
                  <a:gd name="connsiteX3" fmla="*/ 1970843 w 2157274"/>
                  <a:gd name="connsiteY3" fmla="*/ 807868 h 2627790"/>
                  <a:gd name="connsiteX4" fmla="*/ 2157274 w 2157274"/>
                  <a:gd name="connsiteY4" fmla="*/ 1340528 h 2627790"/>
                  <a:gd name="connsiteX5" fmla="*/ 2104008 w 2157274"/>
                  <a:gd name="connsiteY5" fmla="*/ 2048472 h 2627790"/>
                  <a:gd name="connsiteX6" fmla="*/ 2068497 w 2157274"/>
                  <a:gd name="connsiteY6" fmla="*/ 2627790 h 2627790"/>
                  <a:gd name="connsiteX0" fmla="*/ 0 w 2157274"/>
                  <a:gd name="connsiteY0" fmla="*/ 0 h 2627790"/>
                  <a:gd name="connsiteX1" fmla="*/ 796771 w 2157274"/>
                  <a:gd name="connsiteY1" fmla="*/ 81877 h 2627790"/>
                  <a:gd name="connsiteX2" fmla="*/ 1491449 w 2157274"/>
                  <a:gd name="connsiteY2" fmla="*/ 337351 h 2627790"/>
                  <a:gd name="connsiteX3" fmla="*/ 1970843 w 2157274"/>
                  <a:gd name="connsiteY3" fmla="*/ 807868 h 2627790"/>
                  <a:gd name="connsiteX4" fmla="*/ 2157274 w 2157274"/>
                  <a:gd name="connsiteY4" fmla="*/ 1340528 h 2627790"/>
                  <a:gd name="connsiteX5" fmla="*/ 2104008 w 2157274"/>
                  <a:gd name="connsiteY5" fmla="*/ 2048472 h 2627790"/>
                  <a:gd name="connsiteX6" fmla="*/ 2068497 w 2157274"/>
                  <a:gd name="connsiteY6" fmla="*/ 2627790 h 2627790"/>
                  <a:gd name="connsiteX0" fmla="*/ 0 w 2168371"/>
                  <a:gd name="connsiteY0" fmla="*/ 0 h 2627790"/>
                  <a:gd name="connsiteX1" fmla="*/ 796771 w 2168371"/>
                  <a:gd name="connsiteY1" fmla="*/ 81877 h 2627790"/>
                  <a:gd name="connsiteX2" fmla="*/ 1491449 w 2168371"/>
                  <a:gd name="connsiteY2" fmla="*/ 337351 h 2627790"/>
                  <a:gd name="connsiteX3" fmla="*/ 1970843 w 2168371"/>
                  <a:gd name="connsiteY3" fmla="*/ 807868 h 2627790"/>
                  <a:gd name="connsiteX4" fmla="*/ 2157274 w 2168371"/>
                  <a:gd name="connsiteY4" fmla="*/ 1340528 h 2627790"/>
                  <a:gd name="connsiteX5" fmla="*/ 2168371 w 2168371"/>
                  <a:gd name="connsiteY5" fmla="*/ 1991312 h 2627790"/>
                  <a:gd name="connsiteX6" fmla="*/ 2068497 w 2168371"/>
                  <a:gd name="connsiteY6" fmla="*/ 2627790 h 2627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68371" h="2627790">
                    <a:moveTo>
                      <a:pt x="0" y="0"/>
                    </a:moveTo>
                    <a:lnTo>
                      <a:pt x="796771" y="81877"/>
                    </a:lnTo>
                    <a:lnTo>
                      <a:pt x="1491449" y="337351"/>
                    </a:lnTo>
                    <a:lnTo>
                      <a:pt x="1970843" y="807868"/>
                    </a:lnTo>
                    <a:lnTo>
                      <a:pt x="2157274" y="1340528"/>
                    </a:lnTo>
                    <a:lnTo>
                      <a:pt x="2168371" y="1991312"/>
                    </a:lnTo>
                    <a:lnTo>
                      <a:pt x="2068497" y="2627790"/>
                    </a:lnTo>
                  </a:path>
                </a:pathLst>
              </a:cu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3648722" y="1905000"/>
                <a:ext cx="108000" cy="108000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>
                      <a:shade val="51000"/>
                      <a:satMod val="130000"/>
                    </a:sysClr>
                  </a:gs>
                  <a:gs pos="80000">
                    <a:sysClr val="windowText" lastClr="000000">
                      <a:shade val="93000"/>
                      <a:satMod val="130000"/>
                    </a:sysClr>
                  </a:gs>
                  <a:gs pos="100000">
                    <a:sysClr val="windowText" lastClr="000000">
                      <a:shade val="94000"/>
                      <a:satMod val="135000"/>
                    </a:sys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4105922" y="2362200"/>
                <a:ext cx="108000" cy="108000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>
                      <a:shade val="51000"/>
                      <a:satMod val="130000"/>
                    </a:sysClr>
                  </a:gs>
                  <a:gs pos="80000">
                    <a:sysClr val="windowText" lastClr="000000">
                      <a:shade val="93000"/>
                      <a:satMod val="130000"/>
                    </a:sysClr>
                  </a:gs>
                  <a:gs pos="100000">
                    <a:sysClr val="windowText" lastClr="000000">
                      <a:shade val="94000"/>
                      <a:satMod val="135000"/>
                    </a:sys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4284956" y="2895600"/>
                <a:ext cx="108000" cy="108000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>
                      <a:shade val="51000"/>
                      <a:satMod val="130000"/>
                    </a:sysClr>
                  </a:gs>
                  <a:gs pos="80000">
                    <a:sysClr val="windowText" lastClr="000000">
                      <a:shade val="93000"/>
                      <a:satMod val="130000"/>
                    </a:sysClr>
                  </a:gs>
                  <a:gs pos="100000">
                    <a:sysClr val="windowText" lastClr="000000">
                      <a:shade val="94000"/>
                      <a:satMod val="135000"/>
                    </a:sys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4279790" y="3505200"/>
                <a:ext cx="108000" cy="108000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>
                      <a:shade val="51000"/>
                      <a:satMod val="130000"/>
                    </a:sysClr>
                  </a:gs>
                  <a:gs pos="80000">
                    <a:sysClr val="windowText" lastClr="000000">
                      <a:shade val="93000"/>
                      <a:satMod val="130000"/>
                    </a:sysClr>
                  </a:gs>
                  <a:gs pos="100000">
                    <a:sysClr val="windowText" lastClr="000000">
                      <a:shade val="94000"/>
                      <a:satMod val="135000"/>
                    </a:sys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2895600" y="1632010"/>
                <a:ext cx="108000" cy="108000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>
                      <a:shade val="51000"/>
                      <a:satMod val="130000"/>
                    </a:sysClr>
                  </a:gs>
                  <a:gs pos="80000">
                    <a:sysClr val="windowText" lastClr="000000">
                      <a:shade val="93000"/>
                      <a:satMod val="130000"/>
                    </a:sysClr>
                  </a:gs>
                  <a:gs pos="100000">
                    <a:sysClr val="windowText" lastClr="000000">
                      <a:shade val="94000"/>
                      <a:satMod val="135000"/>
                    </a:sys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50" name="Freeform 149"/>
              <p:cNvSpPr/>
              <p:nvPr/>
            </p:nvSpPr>
            <p:spPr>
              <a:xfrm>
                <a:off x="2151356" y="1447800"/>
                <a:ext cx="2725444" cy="2667000"/>
              </a:xfrm>
              <a:custGeom>
                <a:avLst/>
                <a:gdLst>
                  <a:gd name="connsiteX0" fmla="*/ 0 w 2157274"/>
                  <a:gd name="connsiteY0" fmla="*/ 0 h 2627790"/>
                  <a:gd name="connsiteX1" fmla="*/ 1491449 w 2157274"/>
                  <a:gd name="connsiteY1" fmla="*/ 337351 h 2627790"/>
                  <a:gd name="connsiteX2" fmla="*/ 1970843 w 2157274"/>
                  <a:gd name="connsiteY2" fmla="*/ 807868 h 2627790"/>
                  <a:gd name="connsiteX3" fmla="*/ 2157274 w 2157274"/>
                  <a:gd name="connsiteY3" fmla="*/ 1340528 h 2627790"/>
                  <a:gd name="connsiteX4" fmla="*/ 2068497 w 2157274"/>
                  <a:gd name="connsiteY4" fmla="*/ 2627790 h 2627790"/>
                  <a:gd name="connsiteX0" fmla="*/ 0 w 2157274"/>
                  <a:gd name="connsiteY0" fmla="*/ 0 h 2627790"/>
                  <a:gd name="connsiteX1" fmla="*/ 1491449 w 2157274"/>
                  <a:gd name="connsiteY1" fmla="*/ 337351 h 2627790"/>
                  <a:gd name="connsiteX2" fmla="*/ 1970843 w 2157274"/>
                  <a:gd name="connsiteY2" fmla="*/ 807868 h 2627790"/>
                  <a:gd name="connsiteX3" fmla="*/ 2157274 w 2157274"/>
                  <a:gd name="connsiteY3" fmla="*/ 1340528 h 2627790"/>
                  <a:gd name="connsiteX4" fmla="*/ 2104008 w 2157274"/>
                  <a:gd name="connsiteY4" fmla="*/ 2048472 h 2627790"/>
                  <a:gd name="connsiteX5" fmla="*/ 2068497 w 2157274"/>
                  <a:gd name="connsiteY5" fmla="*/ 2627790 h 2627790"/>
                  <a:gd name="connsiteX0" fmla="*/ 0 w 2157274"/>
                  <a:gd name="connsiteY0" fmla="*/ 0 h 2627790"/>
                  <a:gd name="connsiteX1" fmla="*/ 763480 w 2157274"/>
                  <a:gd name="connsiteY1" fmla="*/ 166844 h 2627790"/>
                  <a:gd name="connsiteX2" fmla="*/ 1491449 w 2157274"/>
                  <a:gd name="connsiteY2" fmla="*/ 337351 h 2627790"/>
                  <a:gd name="connsiteX3" fmla="*/ 1970843 w 2157274"/>
                  <a:gd name="connsiteY3" fmla="*/ 807868 h 2627790"/>
                  <a:gd name="connsiteX4" fmla="*/ 2157274 w 2157274"/>
                  <a:gd name="connsiteY4" fmla="*/ 1340528 h 2627790"/>
                  <a:gd name="connsiteX5" fmla="*/ 2104008 w 2157274"/>
                  <a:gd name="connsiteY5" fmla="*/ 2048472 h 2627790"/>
                  <a:gd name="connsiteX6" fmla="*/ 2068497 w 2157274"/>
                  <a:gd name="connsiteY6" fmla="*/ 2627790 h 2627790"/>
                  <a:gd name="connsiteX0" fmla="*/ 0 w 2157274"/>
                  <a:gd name="connsiteY0" fmla="*/ 0 h 2627790"/>
                  <a:gd name="connsiteX1" fmla="*/ 796771 w 2157274"/>
                  <a:gd name="connsiteY1" fmla="*/ 81877 h 2627790"/>
                  <a:gd name="connsiteX2" fmla="*/ 1491449 w 2157274"/>
                  <a:gd name="connsiteY2" fmla="*/ 337351 h 2627790"/>
                  <a:gd name="connsiteX3" fmla="*/ 1970843 w 2157274"/>
                  <a:gd name="connsiteY3" fmla="*/ 807868 h 2627790"/>
                  <a:gd name="connsiteX4" fmla="*/ 2157274 w 2157274"/>
                  <a:gd name="connsiteY4" fmla="*/ 1340528 h 2627790"/>
                  <a:gd name="connsiteX5" fmla="*/ 2104008 w 2157274"/>
                  <a:gd name="connsiteY5" fmla="*/ 2048472 h 2627790"/>
                  <a:gd name="connsiteX6" fmla="*/ 2068497 w 2157274"/>
                  <a:gd name="connsiteY6" fmla="*/ 2627790 h 2627790"/>
                  <a:gd name="connsiteX0" fmla="*/ 0 w 2168371"/>
                  <a:gd name="connsiteY0" fmla="*/ 0 h 2627790"/>
                  <a:gd name="connsiteX1" fmla="*/ 796771 w 2168371"/>
                  <a:gd name="connsiteY1" fmla="*/ 81877 h 2627790"/>
                  <a:gd name="connsiteX2" fmla="*/ 1491449 w 2168371"/>
                  <a:gd name="connsiteY2" fmla="*/ 337351 h 2627790"/>
                  <a:gd name="connsiteX3" fmla="*/ 1970843 w 2168371"/>
                  <a:gd name="connsiteY3" fmla="*/ 807868 h 2627790"/>
                  <a:gd name="connsiteX4" fmla="*/ 2157274 w 2168371"/>
                  <a:gd name="connsiteY4" fmla="*/ 1340528 h 2627790"/>
                  <a:gd name="connsiteX5" fmla="*/ 2168371 w 2168371"/>
                  <a:gd name="connsiteY5" fmla="*/ 1991312 h 2627790"/>
                  <a:gd name="connsiteX6" fmla="*/ 2068497 w 2168371"/>
                  <a:gd name="connsiteY6" fmla="*/ 2627790 h 2627790"/>
                  <a:gd name="connsiteX0" fmla="*/ 0 w 2725444"/>
                  <a:gd name="connsiteY0" fmla="*/ 0 h 2627790"/>
                  <a:gd name="connsiteX1" fmla="*/ 796771 w 2725444"/>
                  <a:gd name="connsiteY1" fmla="*/ 81877 h 2627790"/>
                  <a:gd name="connsiteX2" fmla="*/ 1491449 w 2725444"/>
                  <a:gd name="connsiteY2" fmla="*/ 337351 h 2627790"/>
                  <a:gd name="connsiteX3" fmla="*/ 2725444 w 2725444"/>
                  <a:gd name="connsiteY3" fmla="*/ 556919 h 2627790"/>
                  <a:gd name="connsiteX4" fmla="*/ 2157274 w 2725444"/>
                  <a:gd name="connsiteY4" fmla="*/ 1340528 h 2627790"/>
                  <a:gd name="connsiteX5" fmla="*/ 2168371 w 2725444"/>
                  <a:gd name="connsiteY5" fmla="*/ 1991312 h 2627790"/>
                  <a:gd name="connsiteX6" fmla="*/ 2068497 w 2725444"/>
                  <a:gd name="connsiteY6" fmla="*/ 2627790 h 2627790"/>
                  <a:gd name="connsiteX0" fmla="*/ 0 w 2725444"/>
                  <a:gd name="connsiteY0" fmla="*/ 0 h 2627790"/>
                  <a:gd name="connsiteX1" fmla="*/ 796771 w 2725444"/>
                  <a:gd name="connsiteY1" fmla="*/ 81877 h 2627790"/>
                  <a:gd name="connsiteX2" fmla="*/ 1491449 w 2725444"/>
                  <a:gd name="connsiteY2" fmla="*/ 337351 h 2627790"/>
                  <a:gd name="connsiteX3" fmla="*/ 2725444 w 2725444"/>
                  <a:gd name="connsiteY3" fmla="*/ 556919 h 2627790"/>
                  <a:gd name="connsiteX4" fmla="*/ 2573043 w 2725444"/>
                  <a:gd name="connsiteY4" fmla="*/ 1352516 h 2627790"/>
                  <a:gd name="connsiteX5" fmla="*/ 2168371 w 2725444"/>
                  <a:gd name="connsiteY5" fmla="*/ 1991312 h 2627790"/>
                  <a:gd name="connsiteX6" fmla="*/ 2068497 w 2725444"/>
                  <a:gd name="connsiteY6" fmla="*/ 2627790 h 2627790"/>
                  <a:gd name="connsiteX0" fmla="*/ 0 w 2725444"/>
                  <a:gd name="connsiteY0" fmla="*/ 0 h 2627790"/>
                  <a:gd name="connsiteX1" fmla="*/ 796771 w 2725444"/>
                  <a:gd name="connsiteY1" fmla="*/ 81877 h 2627790"/>
                  <a:gd name="connsiteX2" fmla="*/ 1491449 w 2725444"/>
                  <a:gd name="connsiteY2" fmla="*/ 337351 h 2627790"/>
                  <a:gd name="connsiteX3" fmla="*/ 2725444 w 2725444"/>
                  <a:gd name="connsiteY3" fmla="*/ 556919 h 2627790"/>
                  <a:gd name="connsiteX4" fmla="*/ 2573043 w 2725444"/>
                  <a:gd name="connsiteY4" fmla="*/ 1352516 h 2627790"/>
                  <a:gd name="connsiteX5" fmla="*/ 2344443 w 2725444"/>
                  <a:gd name="connsiteY5" fmla="*/ 2068555 h 2627790"/>
                  <a:gd name="connsiteX6" fmla="*/ 2068497 w 2725444"/>
                  <a:gd name="connsiteY6" fmla="*/ 2627790 h 2627790"/>
                  <a:gd name="connsiteX0" fmla="*/ 0 w 2725444"/>
                  <a:gd name="connsiteY0" fmla="*/ 0 h 2627790"/>
                  <a:gd name="connsiteX1" fmla="*/ 796771 w 2725444"/>
                  <a:gd name="connsiteY1" fmla="*/ 81877 h 2627790"/>
                  <a:gd name="connsiteX2" fmla="*/ 1506243 w 2725444"/>
                  <a:gd name="connsiteY2" fmla="*/ 238679 h 2627790"/>
                  <a:gd name="connsiteX3" fmla="*/ 2725444 w 2725444"/>
                  <a:gd name="connsiteY3" fmla="*/ 556919 h 2627790"/>
                  <a:gd name="connsiteX4" fmla="*/ 2573043 w 2725444"/>
                  <a:gd name="connsiteY4" fmla="*/ 1352516 h 2627790"/>
                  <a:gd name="connsiteX5" fmla="*/ 2344443 w 2725444"/>
                  <a:gd name="connsiteY5" fmla="*/ 2068555 h 2627790"/>
                  <a:gd name="connsiteX6" fmla="*/ 2068497 w 2725444"/>
                  <a:gd name="connsiteY6" fmla="*/ 2627790 h 2627790"/>
                  <a:gd name="connsiteX0" fmla="*/ 0 w 2573043"/>
                  <a:gd name="connsiteY0" fmla="*/ 0 h 2627790"/>
                  <a:gd name="connsiteX1" fmla="*/ 796771 w 2573043"/>
                  <a:gd name="connsiteY1" fmla="*/ 81877 h 2627790"/>
                  <a:gd name="connsiteX2" fmla="*/ 1506243 w 2573043"/>
                  <a:gd name="connsiteY2" fmla="*/ 238679 h 2627790"/>
                  <a:gd name="connsiteX3" fmla="*/ 2496843 w 2573043"/>
                  <a:gd name="connsiteY3" fmla="*/ 556919 h 2627790"/>
                  <a:gd name="connsiteX4" fmla="*/ 2573043 w 2573043"/>
                  <a:gd name="connsiteY4" fmla="*/ 1352516 h 2627790"/>
                  <a:gd name="connsiteX5" fmla="*/ 2344443 w 2573043"/>
                  <a:gd name="connsiteY5" fmla="*/ 2068555 h 2627790"/>
                  <a:gd name="connsiteX6" fmla="*/ 2068497 w 2573043"/>
                  <a:gd name="connsiteY6" fmla="*/ 2627790 h 2627790"/>
                  <a:gd name="connsiteX0" fmla="*/ 0 w 2573043"/>
                  <a:gd name="connsiteY0" fmla="*/ 0 h 2627790"/>
                  <a:gd name="connsiteX1" fmla="*/ 796771 w 2573043"/>
                  <a:gd name="connsiteY1" fmla="*/ 81877 h 2627790"/>
                  <a:gd name="connsiteX2" fmla="*/ 1582444 w 2573043"/>
                  <a:gd name="connsiteY2" fmla="*/ 159120 h 2627790"/>
                  <a:gd name="connsiteX3" fmla="*/ 2496843 w 2573043"/>
                  <a:gd name="connsiteY3" fmla="*/ 556919 h 2627790"/>
                  <a:gd name="connsiteX4" fmla="*/ 2573043 w 2573043"/>
                  <a:gd name="connsiteY4" fmla="*/ 1352516 h 2627790"/>
                  <a:gd name="connsiteX5" fmla="*/ 2344443 w 2573043"/>
                  <a:gd name="connsiteY5" fmla="*/ 2068555 h 2627790"/>
                  <a:gd name="connsiteX6" fmla="*/ 2068497 w 2573043"/>
                  <a:gd name="connsiteY6" fmla="*/ 2627790 h 2627790"/>
                  <a:gd name="connsiteX0" fmla="*/ 0 w 2649244"/>
                  <a:gd name="connsiteY0" fmla="*/ 0 h 2627790"/>
                  <a:gd name="connsiteX1" fmla="*/ 796771 w 2649244"/>
                  <a:gd name="connsiteY1" fmla="*/ 81877 h 2627790"/>
                  <a:gd name="connsiteX2" fmla="*/ 1582444 w 2649244"/>
                  <a:gd name="connsiteY2" fmla="*/ 159120 h 2627790"/>
                  <a:gd name="connsiteX3" fmla="*/ 2496843 w 2649244"/>
                  <a:gd name="connsiteY3" fmla="*/ 556919 h 2627790"/>
                  <a:gd name="connsiteX4" fmla="*/ 2649244 w 2649244"/>
                  <a:gd name="connsiteY4" fmla="*/ 1352516 h 2627790"/>
                  <a:gd name="connsiteX5" fmla="*/ 2344443 w 2649244"/>
                  <a:gd name="connsiteY5" fmla="*/ 2068555 h 2627790"/>
                  <a:gd name="connsiteX6" fmla="*/ 2068497 w 2649244"/>
                  <a:gd name="connsiteY6" fmla="*/ 2627790 h 2627790"/>
                  <a:gd name="connsiteX0" fmla="*/ 0 w 2649244"/>
                  <a:gd name="connsiteY0" fmla="*/ 0 h 2627790"/>
                  <a:gd name="connsiteX1" fmla="*/ 796771 w 2649244"/>
                  <a:gd name="connsiteY1" fmla="*/ 81877 h 2627790"/>
                  <a:gd name="connsiteX2" fmla="*/ 1582444 w 2649244"/>
                  <a:gd name="connsiteY2" fmla="*/ 159120 h 2627790"/>
                  <a:gd name="connsiteX3" fmla="*/ 2573043 w 2649244"/>
                  <a:gd name="connsiteY3" fmla="*/ 477359 h 2627790"/>
                  <a:gd name="connsiteX4" fmla="*/ 2649244 w 2649244"/>
                  <a:gd name="connsiteY4" fmla="*/ 1352516 h 2627790"/>
                  <a:gd name="connsiteX5" fmla="*/ 2344443 w 2649244"/>
                  <a:gd name="connsiteY5" fmla="*/ 2068555 h 2627790"/>
                  <a:gd name="connsiteX6" fmla="*/ 2068497 w 2649244"/>
                  <a:gd name="connsiteY6" fmla="*/ 2627790 h 2627790"/>
                  <a:gd name="connsiteX0" fmla="*/ 0 w 2649244"/>
                  <a:gd name="connsiteY0" fmla="*/ 0 h 2627790"/>
                  <a:gd name="connsiteX1" fmla="*/ 796771 w 2649244"/>
                  <a:gd name="connsiteY1" fmla="*/ 81877 h 2627790"/>
                  <a:gd name="connsiteX2" fmla="*/ 1582443 w 2649244"/>
                  <a:gd name="connsiteY2" fmla="*/ 79560 h 2627790"/>
                  <a:gd name="connsiteX3" fmla="*/ 2573043 w 2649244"/>
                  <a:gd name="connsiteY3" fmla="*/ 477359 h 2627790"/>
                  <a:gd name="connsiteX4" fmla="*/ 2649244 w 2649244"/>
                  <a:gd name="connsiteY4" fmla="*/ 1352516 h 2627790"/>
                  <a:gd name="connsiteX5" fmla="*/ 2344443 w 2649244"/>
                  <a:gd name="connsiteY5" fmla="*/ 2068555 h 2627790"/>
                  <a:gd name="connsiteX6" fmla="*/ 2068497 w 2649244"/>
                  <a:gd name="connsiteY6" fmla="*/ 2627790 h 2627790"/>
                  <a:gd name="connsiteX0" fmla="*/ 0 w 2649244"/>
                  <a:gd name="connsiteY0" fmla="*/ 0 h 2627790"/>
                  <a:gd name="connsiteX1" fmla="*/ 744243 w 2649244"/>
                  <a:gd name="connsiteY1" fmla="*/ 0 h 2627790"/>
                  <a:gd name="connsiteX2" fmla="*/ 1582443 w 2649244"/>
                  <a:gd name="connsiteY2" fmla="*/ 79560 h 2627790"/>
                  <a:gd name="connsiteX3" fmla="*/ 2573043 w 2649244"/>
                  <a:gd name="connsiteY3" fmla="*/ 477359 h 2627790"/>
                  <a:gd name="connsiteX4" fmla="*/ 2649244 w 2649244"/>
                  <a:gd name="connsiteY4" fmla="*/ 1352516 h 2627790"/>
                  <a:gd name="connsiteX5" fmla="*/ 2344443 w 2649244"/>
                  <a:gd name="connsiteY5" fmla="*/ 2068555 h 2627790"/>
                  <a:gd name="connsiteX6" fmla="*/ 2068497 w 2649244"/>
                  <a:gd name="connsiteY6" fmla="*/ 2627790 h 2627790"/>
                  <a:gd name="connsiteX0" fmla="*/ 0 w 2649244"/>
                  <a:gd name="connsiteY0" fmla="*/ 79560 h 2707350"/>
                  <a:gd name="connsiteX1" fmla="*/ 744243 w 2649244"/>
                  <a:gd name="connsiteY1" fmla="*/ 79560 h 2707350"/>
                  <a:gd name="connsiteX2" fmla="*/ 1640475 w 2649244"/>
                  <a:gd name="connsiteY2" fmla="*/ 0 h 2707350"/>
                  <a:gd name="connsiteX3" fmla="*/ 2573043 w 2649244"/>
                  <a:gd name="connsiteY3" fmla="*/ 556919 h 2707350"/>
                  <a:gd name="connsiteX4" fmla="*/ 2649244 w 2649244"/>
                  <a:gd name="connsiteY4" fmla="*/ 1432076 h 2707350"/>
                  <a:gd name="connsiteX5" fmla="*/ 2344443 w 2649244"/>
                  <a:gd name="connsiteY5" fmla="*/ 2148115 h 2707350"/>
                  <a:gd name="connsiteX6" fmla="*/ 2068497 w 2649244"/>
                  <a:gd name="connsiteY6" fmla="*/ 2707350 h 2707350"/>
                  <a:gd name="connsiteX0" fmla="*/ 0 w 2649244"/>
                  <a:gd name="connsiteY0" fmla="*/ 159120 h 2786910"/>
                  <a:gd name="connsiteX1" fmla="*/ 775815 w 2649244"/>
                  <a:gd name="connsiteY1" fmla="*/ 0 h 2786910"/>
                  <a:gd name="connsiteX2" fmla="*/ 1640475 w 2649244"/>
                  <a:gd name="connsiteY2" fmla="*/ 79560 h 2786910"/>
                  <a:gd name="connsiteX3" fmla="*/ 2573043 w 2649244"/>
                  <a:gd name="connsiteY3" fmla="*/ 636479 h 2786910"/>
                  <a:gd name="connsiteX4" fmla="*/ 2649244 w 2649244"/>
                  <a:gd name="connsiteY4" fmla="*/ 1511636 h 2786910"/>
                  <a:gd name="connsiteX5" fmla="*/ 2344443 w 2649244"/>
                  <a:gd name="connsiteY5" fmla="*/ 2227675 h 2786910"/>
                  <a:gd name="connsiteX6" fmla="*/ 2068497 w 2649244"/>
                  <a:gd name="connsiteY6" fmla="*/ 2786910 h 2786910"/>
                  <a:gd name="connsiteX0" fmla="*/ 0 w 2649244"/>
                  <a:gd name="connsiteY0" fmla="*/ 159120 h 2784593"/>
                  <a:gd name="connsiteX1" fmla="*/ 775815 w 2649244"/>
                  <a:gd name="connsiteY1" fmla="*/ 0 h 2784593"/>
                  <a:gd name="connsiteX2" fmla="*/ 1640475 w 2649244"/>
                  <a:gd name="connsiteY2" fmla="*/ 79560 h 2784593"/>
                  <a:gd name="connsiteX3" fmla="*/ 2573043 w 2649244"/>
                  <a:gd name="connsiteY3" fmla="*/ 636479 h 2784593"/>
                  <a:gd name="connsiteX4" fmla="*/ 2649244 w 2649244"/>
                  <a:gd name="connsiteY4" fmla="*/ 1511636 h 2784593"/>
                  <a:gd name="connsiteX5" fmla="*/ 2344443 w 2649244"/>
                  <a:gd name="connsiteY5" fmla="*/ 2227675 h 2784593"/>
                  <a:gd name="connsiteX6" fmla="*/ 2000750 w 2649244"/>
                  <a:gd name="connsiteY6" fmla="*/ 2784593 h 2784593"/>
                  <a:gd name="connsiteX0" fmla="*/ 0 w 2577190"/>
                  <a:gd name="connsiteY0" fmla="*/ 159120 h 2784593"/>
                  <a:gd name="connsiteX1" fmla="*/ 775815 w 2577190"/>
                  <a:gd name="connsiteY1" fmla="*/ 0 h 2784593"/>
                  <a:gd name="connsiteX2" fmla="*/ 1640475 w 2577190"/>
                  <a:gd name="connsiteY2" fmla="*/ 79560 h 2784593"/>
                  <a:gd name="connsiteX3" fmla="*/ 2573043 w 2577190"/>
                  <a:gd name="connsiteY3" fmla="*/ 636479 h 2784593"/>
                  <a:gd name="connsiteX4" fmla="*/ 2577190 w 2577190"/>
                  <a:gd name="connsiteY4" fmla="*/ 1511636 h 2784593"/>
                  <a:gd name="connsiteX5" fmla="*/ 2344443 w 2577190"/>
                  <a:gd name="connsiteY5" fmla="*/ 2227675 h 2784593"/>
                  <a:gd name="connsiteX6" fmla="*/ 2000750 w 2577190"/>
                  <a:gd name="connsiteY6" fmla="*/ 2784593 h 2784593"/>
                  <a:gd name="connsiteX0" fmla="*/ 0 w 2577190"/>
                  <a:gd name="connsiteY0" fmla="*/ 159120 h 2784593"/>
                  <a:gd name="connsiteX1" fmla="*/ 775815 w 2577190"/>
                  <a:gd name="connsiteY1" fmla="*/ 0 h 2784593"/>
                  <a:gd name="connsiteX2" fmla="*/ 1640475 w 2577190"/>
                  <a:gd name="connsiteY2" fmla="*/ 79560 h 2784593"/>
                  <a:gd name="connsiteX3" fmla="*/ 2505135 w 2577190"/>
                  <a:gd name="connsiteY3" fmla="*/ 636478 h 2784593"/>
                  <a:gd name="connsiteX4" fmla="*/ 2577190 w 2577190"/>
                  <a:gd name="connsiteY4" fmla="*/ 1511636 h 2784593"/>
                  <a:gd name="connsiteX5" fmla="*/ 2344443 w 2577190"/>
                  <a:gd name="connsiteY5" fmla="*/ 2227675 h 2784593"/>
                  <a:gd name="connsiteX6" fmla="*/ 2000750 w 2577190"/>
                  <a:gd name="connsiteY6" fmla="*/ 2784593 h 2784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77190" h="2784593">
                    <a:moveTo>
                      <a:pt x="0" y="159120"/>
                    </a:moveTo>
                    <a:lnTo>
                      <a:pt x="775815" y="0"/>
                    </a:lnTo>
                    <a:lnTo>
                      <a:pt x="1640475" y="79560"/>
                    </a:lnTo>
                    <a:lnTo>
                      <a:pt x="2505135" y="636478"/>
                    </a:lnTo>
                    <a:cubicBezTo>
                      <a:pt x="2506517" y="928197"/>
                      <a:pt x="2575808" y="1219917"/>
                      <a:pt x="2577190" y="1511636"/>
                    </a:cubicBezTo>
                    <a:lnTo>
                      <a:pt x="2344443" y="2227675"/>
                    </a:lnTo>
                    <a:lnTo>
                      <a:pt x="2000750" y="2784593"/>
                    </a:lnTo>
                  </a:path>
                </a:pathLst>
              </a:custGeom>
              <a:noFill/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cxnSp>
            <p:nvCxnSpPr>
              <p:cNvPr id="151" name="Straight Arrow Connector 150"/>
              <p:cNvCxnSpPr>
                <a:stCxn id="146" idx="7"/>
                <a:endCxn id="153" idx="3"/>
              </p:cNvCxnSpPr>
              <p:nvPr/>
            </p:nvCxnSpPr>
            <p:spPr>
              <a:xfrm rot="5400000" flipH="1" flipV="1">
                <a:off x="4346067" y="1974989"/>
                <a:ext cx="255066" cy="5509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152" name="Oval 151"/>
              <p:cNvSpPr/>
              <p:nvPr/>
            </p:nvSpPr>
            <p:spPr>
              <a:xfrm>
                <a:off x="3877322" y="1492190"/>
                <a:ext cx="108000" cy="108000"/>
              </a:xfrm>
              <a:prstGeom prst="ellipse">
                <a:avLst/>
              </a:prstGeom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4733278" y="2030766"/>
                <a:ext cx="108000" cy="108000"/>
              </a:xfrm>
              <a:prstGeom prst="ellipse">
                <a:avLst/>
              </a:prstGeom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4800600" y="2895600"/>
                <a:ext cx="108000" cy="108000"/>
              </a:xfrm>
              <a:prstGeom prst="ellipse">
                <a:avLst/>
              </a:prstGeom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4572000" y="3581400"/>
                <a:ext cx="108000" cy="108000"/>
              </a:xfrm>
              <a:prstGeom prst="ellipse">
                <a:avLst/>
              </a:prstGeom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2913356" y="1403410"/>
                <a:ext cx="108000" cy="108000"/>
              </a:xfrm>
              <a:prstGeom prst="ellipse">
                <a:avLst/>
              </a:prstGeom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2895600" y="24384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58" name="Oval 157"/>
              <p:cNvSpPr/>
              <p:nvPr/>
            </p:nvSpPr>
            <p:spPr>
              <a:xfrm>
                <a:off x="2514600" y="22860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2819400" y="32004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2895600" y="28194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3124200" y="30480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3505200" y="34290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4038600" y="25908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64" name="Oval 163"/>
              <p:cNvSpPr/>
              <p:nvPr/>
            </p:nvSpPr>
            <p:spPr>
              <a:xfrm>
                <a:off x="4038600" y="28956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3505200" y="29718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3962400" y="32766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3200400" y="19050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3124200" y="22860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3429000" y="25146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3657600" y="21336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3810000" y="24384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5562600" y="21336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5181600" y="20574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5867400" y="19812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5867400" y="22860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5334000" y="23622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5791200" y="26670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5257800" y="14478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4876800" y="13716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5562600" y="12954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5562600" y="16002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5029200" y="16764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5486400" y="19812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3733800" y="16764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4343400" y="23622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4572000" y="28194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4267200" y="18288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3810000" y="36576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2819400" y="18288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</p:grpSp>
      </p:grpSp>
      <p:sp>
        <p:nvSpPr>
          <p:cNvPr id="190" name="TextBox 189"/>
          <p:cNvSpPr txBox="1"/>
          <p:nvPr/>
        </p:nvSpPr>
        <p:spPr>
          <a:xfrm>
            <a:off x="2474134" y="1844833"/>
            <a:ext cx="63396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2. Manually drag the decision border surface  (local thin plate spline </a:t>
            </a:r>
            <a:r>
              <a:rPr lang="en-US" sz="2000" dirty="0">
                <a:latin typeface="Calibri" pitchFamily="34" charset="0"/>
              </a:rPr>
              <a:t>[</a:t>
            </a:r>
            <a:r>
              <a:rPr lang="en-US" sz="1100" dirty="0" smtClean="0">
                <a:latin typeface="Calibri" pitchFamily="34" charset="0"/>
              </a:rPr>
              <a:t>DONATO &amp; BELONGIE’02</a:t>
            </a:r>
            <a:r>
              <a:rPr lang="en-US" sz="2000" dirty="0" smtClean="0">
                <a:latin typeface="Calibri" pitchFamily="34" charset="0"/>
              </a:rPr>
              <a:t>])</a:t>
            </a:r>
          </a:p>
        </p:txBody>
      </p:sp>
      <p:grpSp>
        <p:nvGrpSpPr>
          <p:cNvPr id="215" name="Group 158"/>
          <p:cNvGrpSpPr/>
          <p:nvPr/>
        </p:nvGrpSpPr>
        <p:grpSpPr>
          <a:xfrm>
            <a:off x="3493156" y="4203559"/>
            <a:ext cx="1981200" cy="1828800"/>
            <a:chOff x="4754411" y="1939944"/>
            <a:chExt cx="1981200" cy="1828800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216" name="Rectangle 215"/>
            <p:cNvSpPr/>
            <p:nvPr/>
          </p:nvSpPr>
          <p:spPr>
            <a:xfrm>
              <a:off x="4754411" y="1939944"/>
              <a:ext cx="1981200" cy="1828800"/>
            </a:xfrm>
            <a:prstGeom prst="rect">
              <a:avLst/>
            </a:prstGeom>
            <a:solidFill>
              <a:sysClr val="window" lastClr="FFFFFF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grpSp>
          <p:nvGrpSpPr>
            <p:cNvPr id="217" name="Group 89"/>
            <p:cNvGrpSpPr>
              <a:grpSpLocks noChangeAspect="1"/>
            </p:cNvGrpSpPr>
            <p:nvPr/>
          </p:nvGrpSpPr>
          <p:grpSpPr>
            <a:xfrm>
              <a:off x="4895012" y="2259330"/>
              <a:ext cx="1538376" cy="1424940"/>
              <a:chOff x="2151356" y="1066800"/>
              <a:chExt cx="3290644" cy="3048000"/>
            </a:xfrm>
          </p:grpSpPr>
          <p:cxnSp>
            <p:nvCxnSpPr>
              <p:cNvPr id="218" name="Straight Connector 217"/>
              <p:cNvCxnSpPr/>
              <p:nvPr/>
            </p:nvCxnSpPr>
            <p:spPr>
              <a:xfrm rot="10800000">
                <a:off x="4402933" y="3479007"/>
                <a:ext cx="459580" cy="309563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" lastClr="FFFFFF">
                    <a:lumMod val="65000"/>
                  </a:sysClr>
                </a:solidFill>
                <a:prstDash val="sysDash"/>
              </a:ln>
              <a:effectLst/>
            </p:spPr>
          </p:cxnSp>
          <p:cxnSp>
            <p:nvCxnSpPr>
              <p:cNvPr id="219" name="Straight Connector 218"/>
              <p:cNvCxnSpPr/>
              <p:nvPr/>
            </p:nvCxnSpPr>
            <p:spPr>
              <a:xfrm rot="10800000">
                <a:off x="4446234" y="2846034"/>
                <a:ext cx="827563" cy="174985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" lastClr="FFFFFF">
                    <a:lumMod val="65000"/>
                  </a:sysClr>
                </a:solidFill>
                <a:prstDash val="sysDash"/>
              </a:ln>
              <a:effectLst/>
            </p:spPr>
          </p:cxnSp>
          <p:cxnSp>
            <p:nvCxnSpPr>
              <p:cNvPr id="220" name="Straight Connector 219"/>
              <p:cNvCxnSpPr/>
              <p:nvPr/>
            </p:nvCxnSpPr>
            <p:spPr>
              <a:xfrm rot="10800000" flipV="1">
                <a:off x="4155282" y="1695450"/>
                <a:ext cx="1231107" cy="728662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" lastClr="FFFFFF">
                    <a:lumMod val="65000"/>
                  </a:sysClr>
                </a:solidFill>
                <a:prstDash val="sysDash"/>
              </a:ln>
              <a:effectLst/>
            </p:spPr>
          </p:cxnSp>
          <p:cxnSp>
            <p:nvCxnSpPr>
              <p:cNvPr id="221" name="Straight Connector 220"/>
              <p:cNvCxnSpPr/>
              <p:nvPr/>
            </p:nvCxnSpPr>
            <p:spPr>
              <a:xfrm rot="5400000">
                <a:off x="3556399" y="1348979"/>
                <a:ext cx="764381" cy="314323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" lastClr="FFFFFF">
                    <a:lumMod val="65000"/>
                  </a:sysClr>
                </a:solidFill>
                <a:prstDash val="sysDash"/>
              </a:ln>
              <a:effectLst/>
            </p:spPr>
          </p:cxnSp>
          <p:cxnSp>
            <p:nvCxnSpPr>
              <p:cNvPr id="222" name="Straight Connector 221"/>
              <p:cNvCxnSpPr>
                <a:stCxn id="229" idx="4"/>
                <a:endCxn id="230" idx="4"/>
              </p:cNvCxnSpPr>
              <p:nvPr/>
            </p:nvCxnSpPr>
            <p:spPr>
              <a:xfrm rot="16200000" flipH="1">
                <a:off x="2700661" y="1499939"/>
                <a:ext cx="533400" cy="35522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" lastClr="FFFFFF">
                    <a:lumMod val="65000"/>
                  </a:sysClr>
                </a:solidFill>
                <a:prstDash val="sysDash"/>
              </a:ln>
              <a:effectLst/>
            </p:spPr>
          </p:cxnSp>
          <p:sp>
            <p:nvSpPr>
              <p:cNvPr id="223" name="Freeform 222"/>
              <p:cNvSpPr/>
              <p:nvPr/>
            </p:nvSpPr>
            <p:spPr>
              <a:xfrm>
                <a:off x="2151356" y="1447800"/>
                <a:ext cx="2725444" cy="2667000"/>
              </a:xfrm>
              <a:custGeom>
                <a:avLst/>
                <a:gdLst>
                  <a:gd name="connsiteX0" fmla="*/ 0 w 2157274"/>
                  <a:gd name="connsiteY0" fmla="*/ 0 h 2627790"/>
                  <a:gd name="connsiteX1" fmla="*/ 1491449 w 2157274"/>
                  <a:gd name="connsiteY1" fmla="*/ 337351 h 2627790"/>
                  <a:gd name="connsiteX2" fmla="*/ 1970843 w 2157274"/>
                  <a:gd name="connsiteY2" fmla="*/ 807868 h 2627790"/>
                  <a:gd name="connsiteX3" fmla="*/ 2157274 w 2157274"/>
                  <a:gd name="connsiteY3" fmla="*/ 1340528 h 2627790"/>
                  <a:gd name="connsiteX4" fmla="*/ 2068497 w 2157274"/>
                  <a:gd name="connsiteY4" fmla="*/ 2627790 h 2627790"/>
                  <a:gd name="connsiteX0" fmla="*/ 0 w 2157274"/>
                  <a:gd name="connsiteY0" fmla="*/ 0 h 2627790"/>
                  <a:gd name="connsiteX1" fmla="*/ 1491449 w 2157274"/>
                  <a:gd name="connsiteY1" fmla="*/ 337351 h 2627790"/>
                  <a:gd name="connsiteX2" fmla="*/ 1970843 w 2157274"/>
                  <a:gd name="connsiteY2" fmla="*/ 807868 h 2627790"/>
                  <a:gd name="connsiteX3" fmla="*/ 2157274 w 2157274"/>
                  <a:gd name="connsiteY3" fmla="*/ 1340528 h 2627790"/>
                  <a:gd name="connsiteX4" fmla="*/ 2104008 w 2157274"/>
                  <a:gd name="connsiteY4" fmla="*/ 2048472 h 2627790"/>
                  <a:gd name="connsiteX5" fmla="*/ 2068497 w 2157274"/>
                  <a:gd name="connsiteY5" fmla="*/ 2627790 h 2627790"/>
                  <a:gd name="connsiteX0" fmla="*/ 0 w 2157274"/>
                  <a:gd name="connsiteY0" fmla="*/ 0 h 2627790"/>
                  <a:gd name="connsiteX1" fmla="*/ 763480 w 2157274"/>
                  <a:gd name="connsiteY1" fmla="*/ 166844 h 2627790"/>
                  <a:gd name="connsiteX2" fmla="*/ 1491449 w 2157274"/>
                  <a:gd name="connsiteY2" fmla="*/ 337351 h 2627790"/>
                  <a:gd name="connsiteX3" fmla="*/ 1970843 w 2157274"/>
                  <a:gd name="connsiteY3" fmla="*/ 807868 h 2627790"/>
                  <a:gd name="connsiteX4" fmla="*/ 2157274 w 2157274"/>
                  <a:gd name="connsiteY4" fmla="*/ 1340528 h 2627790"/>
                  <a:gd name="connsiteX5" fmla="*/ 2104008 w 2157274"/>
                  <a:gd name="connsiteY5" fmla="*/ 2048472 h 2627790"/>
                  <a:gd name="connsiteX6" fmla="*/ 2068497 w 2157274"/>
                  <a:gd name="connsiteY6" fmla="*/ 2627790 h 2627790"/>
                  <a:gd name="connsiteX0" fmla="*/ 0 w 2157274"/>
                  <a:gd name="connsiteY0" fmla="*/ 0 h 2627790"/>
                  <a:gd name="connsiteX1" fmla="*/ 796771 w 2157274"/>
                  <a:gd name="connsiteY1" fmla="*/ 81877 h 2627790"/>
                  <a:gd name="connsiteX2" fmla="*/ 1491449 w 2157274"/>
                  <a:gd name="connsiteY2" fmla="*/ 337351 h 2627790"/>
                  <a:gd name="connsiteX3" fmla="*/ 1970843 w 2157274"/>
                  <a:gd name="connsiteY3" fmla="*/ 807868 h 2627790"/>
                  <a:gd name="connsiteX4" fmla="*/ 2157274 w 2157274"/>
                  <a:gd name="connsiteY4" fmla="*/ 1340528 h 2627790"/>
                  <a:gd name="connsiteX5" fmla="*/ 2104008 w 2157274"/>
                  <a:gd name="connsiteY5" fmla="*/ 2048472 h 2627790"/>
                  <a:gd name="connsiteX6" fmla="*/ 2068497 w 2157274"/>
                  <a:gd name="connsiteY6" fmla="*/ 2627790 h 2627790"/>
                  <a:gd name="connsiteX0" fmla="*/ 0 w 2168371"/>
                  <a:gd name="connsiteY0" fmla="*/ 0 h 2627790"/>
                  <a:gd name="connsiteX1" fmla="*/ 796771 w 2168371"/>
                  <a:gd name="connsiteY1" fmla="*/ 81877 h 2627790"/>
                  <a:gd name="connsiteX2" fmla="*/ 1491449 w 2168371"/>
                  <a:gd name="connsiteY2" fmla="*/ 337351 h 2627790"/>
                  <a:gd name="connsiteX3" fmla="*/ 1970843 w 2168371"/>
                  <a:gd name="connsiteY3" fmla="*/ 807868 h 2627790"/>
                  <a:gd name="connsiteX4" fmla="*/ 2157274 w 2168371"/>
                  <a:gd name="connsiteY4" fmla="*/ 1340528 h 2627790"/>
                  <a:gd name="connsiteX5" fmla="*/ 2168371 w 2168371"/>
                  <a:gd name="connsiteY5" fmla="*/ 1991312 h 2627790"/>
                  <a:gd name="connsiteX6" fmla="*/ 2068497 w 2168371"/>
                  <a:gd name="connsiteY6" fmla="*/ 2627790 h 2627790"/>
                  <a:gd name="connsiteX0" fmla="*/ 0 w 2725444"/>
                  <a:gd name="connsiteY0" fmla="*/ 0 h 2627790"/>
                  <a:gd name="connsiteX1" fmla="*/ 796771 w 2725444"/>
                  <a:gd name="connsiteY1" fmla="*/ 81877 h 2627790"/>
                  <a:gd name="connsiteX2" fmla="*/ 1491449 w 2725444"/>
                  <a:gd name="connsiteY2" fmla="*/ 337351 h 2627790"/>
                  <a:gd name="connsiteX3" fmla="*/ 2725444 w 2725444"/>
                  <a:gd name="connsiteY3" fmla="*/ 556919 h 2627790"/>
                  <a:gd name="connsiteX4" fmla="*/ 2157274 w 2725444"/>
                  <a:gd name="connsiteY4" fmla="*/ 1340528 h 2627790"/>
                  <a:gd name="connsiteX5" fmla="*/ 2168371 w 2725444"/>
                  <a:gd name="connsiteY5" fmla="*/ 1991312 h 2627790"/>
                  <a:gd name="connsiteX6" fmla="*/ 2068497 w 2725444"/>
                  <a:gd name="connsiteY6" fmla="*/ 2627790 h 2627790"/>
                  <a:gd name="connsiteX0" fmla="*/ 0 w 2725444"/>
                  <a:gd name="connsiteY0" fmla="*/ 0 h 2627790"/>
                  <a:gd name="connsiteX1" fmla="*/ 796771 w 2725444"/>
                  <a:gd name="connsiteY1" fmla="*/ 81877 h 2627790"/>
                  <a:gd name="connsiteX2" fmla="*/ 1491449 w 2725444"/>
                  <a:gd name="connsiteY2" fmla="*/ 337351 h 2627790"/>
                  <a:gd name="connsiteX3" fmla="*/ 2725444 w 2725444"/>
                  <a:gd name="connsiteY3" fmla="*/ 556919 h 2627790"/>
                  <a:gd name="connsiteX4" fmla="*/ 2573043 w 2725444"/>
                  <a:gd name="connsiteY4" fmla="*/ 1352516 h 2627790"/>
                  <a:gd name="connsiteX5" fmla="*/ 2168371 w 2725444"/>
                  <a:gd name="connsiteY5" fmla="*/ 1991312 h 2627790"/>
                  <a:gd name="connsiteX6" fmla="*/ 2068497 w 2725444"/>
                  <a:gd name="connsiteY6" fmla="*/ 2627790 h 2627790"/>
                  <a:gd name="connsiteX0" fmla="*/ 0 w 2725444"/>
                  <a:gd name="connsiteY0" fmla="*/ 0 h 2627790"/>
                  <a:gd name="connsiteX1" fmla="*/ 796771 w 2725444"/>
                  <a:gd name="connsiteY1" fmla="*/ 81877 h 2627790"/>
                  <a:gd name="connsiteX2" fmla="*/ 1491449 w 2725444"/>
                  <a:gd name="connsiteY2" fmla="*/ 337351 h 2627790"/>
                  <a:gd name="connsiteX3" fmla="*/ 2725444 w 2725444"/>
                  <a:gd name="connsiteY3" fmla="*/ 556919 h 2627790"/>
                  <a:gd name="connsiteX4" fmla="*/ 2573043 w 2725444"/>
                  <a:gd name="connsiteY4" fmla="*/ 1352516 h 2627790"/>
                  <a:gd name="connsiteX5" fmla="*/ 2344443 w 2725444"/>
                  <a:gd name="connsiteY5" fmla="*/ 2068555 h 2627790"/>
                  <a:gd name="connsiteX6" fmla="*/ 2068497 w 2725444"/>
                  <a:gd name="connsiteY6" fmla="*/ 2627790 h 2627790"/>
                  <a:gd name="connsiteX0" fmla="*/ 0 w 2725444"/>
                  <a:gd name="connsiteY0" fmla="*/ 0 h 2627790"/>
                  <a:gd name="connsiteX1" fmla="*/ 796771 w 2725444"/>
                  <a:gd name="connsiteY1" fmla="*/ 81877 h 2627790"/>
                  <a:gd name="connsiteX2" fmla="*/ 1506243 w 2725444"/>
                  <a:gd name="connsiteY2" fmla="*/ 238679 h 2627790"/>
                  <a:gd name="connsiteX3" fmla="*/ 2725444 w 2725444"/>
                  <a:gd name="connsiteY3" fmla="*/ 556919 h 2627790"/>
                  <a:gd name="connsiteX4" fmla="*/ 2573043 w 2725444"/>
                  <a:gd name="connsiteY4" fmla="*/ 1352516 h 2627790"/>
                  <a:gd name="connsiteX5" fmla="*/ 2344443 w 2725444"/>
                  <a:gd name="connsiteY5" fmla="*/ 2068555 h 2627790"/>
                  <a:gd name="connsiteX6" fmla="*/ 2068497 w 2725444"/>
                  <a:gd name="connsiteY6" fmla="*/ 2627790 h 2627790"/>
                  <a:gd name="connsiteX0" fmla="*/ 0 w 2573043"/>
                  <a:gd name="connsiteY0" fmla="*/ 0 h 2627790"/>
                  <a:gd name="connsiteX1" fmla="*/ 796771 w 2573043"/>
                  <a:gd name="connsiteY1" fmla="*/ 81877 h 2627790"/>
                  <a:gd name="connsiteX2" fmla="*/ 1506243 w 2573043"/>
                  <a:gd name="connsiteY2" fmla="*/ 238679 h 2627790"/>
                  <a:gd name="connsiteX3" fmla="*/ 2496843 w 2573043"/>
                  <a:gd name="connsiteY3" fmla="*/ 556919 h 2627790"/>
                  <a:gd name="connsiteX4" fmla="*/ 2573043 w 2573043"/>
                  <a:gd name="connsiteY4" fmla="*/ 1352516 h 2627790"/>
                  <a:gd name="connsiteX5" fmla="*/ 2344443 w 2573043"/>
                  <a:gd name="connsiteY5" fmla="*/ 2068555 h 2627790"/>
                  <a:gd name="connsiteX6" fmla="*/ 2068497 w 2573043"/>
                  <a:gd name="connsiteY6" fmla="*/ 2627790 h 2627790"/>
                  <a:gd name="connsiteX0" fmla="*/ 0 w 2573043"/>
                  <a:gd name="connsiteY0" fmla="*/ 0 h 2627790"/>
                  <a:gd name="connsiteX1" fmla="*/ 796771 w 2573043"/>
                  <a:gd name="connsiteY1" fmla="*/ 81877 h 2627790"/>
                  <a:gd name="connsiteX2" fmla="*/ 1582444 w 2573043"/>
                  <a:gd name="connsiteY2" fmla="*/ 159120 h 2627790"/>
                  <a:gd name="connsiteX3" fmla="*/ 2496843 w 2573043"/>
                  <a:gd name="connsiteY3" fmla="*/ 556919 h 2627790"/>
                  <a:gd name="connsiteX4" fmla="*/ 2573043 w 2573043"/>
                  <a:gd name="connsiteY4" fmla="*/ 1352516 h 2627790"/>
                  <a:gd name="connsiteX5" fmla="*/ 2344443 w 2573043"/>
                  <a:gd name="connsiteY5" fmla="*/ 2068555 h 2627790"/>
                  <a:gd name="connsiteX6" fmla="*/ 2068497 w 2573043"/>
                  <a:gd name="connsiteY6" fmla="*/ 2627790 h 2627790"/>
                  <a:gd name="connsiteX0" fmla="*/ 0 w 2649244"/>
                  <a:gd name="connsiteY0" fmla="*/ 0 h 2627790"/>
                  <a:gd name="connsiteX1" fmla="*/ 796771 w 2649244"/>
                  <a:gd name="connsiteY1" fmla="*/ 81877 h 2627790"/>
                  <a:gd name="connsiteX2" fmla="*/ 1582444 w 2649244"/>
                  <a:gd name="connsiteY2" fmla="*/ 159120 h 2627790"/>
                  <a:gd name="connsiteX3" fmla="*/ 2496843 w 2649244"/>
                  <a:gd name="connsiteY3" fmla="*/ 556919 h 2627790"/>
                  <a:gd name="connsiteX4" fmla="*/ 2649244 w 2649244"/>
                  <a:gd name="connsiteY4" fmla="*/ 1352516 h 2627790"/>
                  <a:gd name="connsiteX5" fmla="*/ 2344443 w 2649244"/>
                  <a:gd name="connsiteY5" fmla="*/ 2068555 h 2627790"/>
                  <a:gd name="connsiteX6" fmla="*/ 2068497 w 2649244"/>
                  <a:gd name="connsiteY6" fmla="*/ 2627790 h 2627790"/>
                  <a:gd name="connsiteX0" fmla="*/ 0 w 2649244"/>
                  <a:gd name="connsiteY0" fmla="*/ 0 h 2627790"/>
                  <a:gd name="connsiteX1" fmla="*/ 796771 w 2649244"/>
                  <a:gd name="connsiteY1" fmla="*/ 81877 h 2627790"/>
                  <a:gd name="connsiteX2" fmla="*/ 1582444 w 2649244"/>
                  <a:gd name="connsiteY2" fmla="*/ 159120 h 2627790"/>
                  <a:gd name="connsiteX3" fmla="*/ 2573043 w 2649244"/>
                  <a:gd name="connsiteY3" fmla="*/ 477359 h 2627790"/>
                  <a:gd name="connsiteX4" fmla="*/ 2649244 w 2649244"/>
                  <a:gd name="connsiteY4" fmla="*/ 1352516 h 2627790"/>
                  <a:gd name="connsiteX5" fmla="*/ 2344443 w 2649244"/>
                  <a:gd name="connsiteY5" fmla="*/ 2068555 h 2627790"/>
                  <a:gd name="connsiteX6" fmla="*/ 2068497 w 2649244"/>
                  <a:gd name="connsiteY6" fmla="*/ 2627790 h 2627790"/>
                  <a:gd name="connsiteX0" fmla="*/ 0 w 2649244"/>
                  <a:gd name="connsiteY0" fmla="*/ 0 h 2627790"/>
                  <a:gd name="connsiteX1" fmla="*/ 796771 w 2649244"/>
                  <a:gd name="connsiteY1" fmla="*/ 81877 h 2627790"/>
                  <a:gd name="connsiteX2" fmla="*/ 1582443 w 2649244"/>
                  <a:gd name="connsiteY2" fmla="*/ 79560 h 2627790"/>
                  <a:gd name="connsiteX3" fmla="*/ 2573043 w 2649244"/>
                  <a:gd name="connsiteY3" fmla="*/ 477359 h 2627790"/>
                  <a:gd name="connsiteX4" fmla="*/ 2649244 w 2649244"/>
                  <a:gd name="connsiteY4" fmla="*/ 1352516 h 2627790"/>
                  <a:gd name="connsiteX5" fmla="*/ 2344443 w 2649244"/>
                  <a:gd name="connsiteY5" fmla="*/ 2068555 h 2627790"/>
                  <a:gd name="connsiteX6" fmla="*/ 2068497 w 2649244"/>
                  <a:gd name="connsiteY6" fmla="*/ 2627790 h 2627790"/>
                  <a:gd name="connsiteX0" fmla="*/ 0 w 2649244"/>
                  <a:gd name="connsiteY0" fmla="*/ 0 h 2627790"/>
                  <a:gd name="connsiteX1" fmla="*/ 744243 w 2649244"/>
                  <a:gd name="connsiteY1" fmla="*/ 0 h 2627790"/>
                  <a:gd name="connsiteX2" fmla="*/ 1582443 w 2649244"/>
                  <a:gd name="connsiteY2" fmla="*/ 79560 h 2627790"/>
                  <a:gd name="connsiteX3" fmla="*/ 2573043 w 2649244"/>
                  <a:gd name="connsiteY3" fmla="*/ 477359 h 2627790"/>
                  <a:gd name="connsiteX4" fmla="*/ 2649244 w 2649244"/>
                  <a:gd name="connsiteY4" fmla="*/ 1352516 h 2627790"/>
                  <a:gd name="connsiteX5" fmla="*/ 2344443 w 2649244"/>
                  <a:gd name="connsiteY5" fmla="*/ 2068555 h 2627790"/>
                  <a:gd name="connsiteX6" fmla="*/ 2068497 w 2649244"/>
                  <a:gd name="connsiteY6" fmla="*/ 2627790 h 2627790"/>
                  <a:gd name="connsiteX0" fmla="*/ 0 w 2649244"/>
                  <a:gd name="connsiteY0" fmla="*/ 79560 h 2707350"/>
                  <a:gd name="connsiteX1" fmla="*/ 744243 w 2649244"/>
                  <a:gd name="connsiteY1" fmla="*/ 79560 h 2707350"/>
                  <a:gd name="connsiteX2" fmla="*/ 1640475 w 2649244"/>
                  <a:gd name="connsiteY2" fmla="*/ 0 h 2707350"/>
                  <a:gd name="connsiteX3" fmla="*/ 2573043 w 2649244"/>
                  <a:gd name="connsiteY3" fmla="*/ 556919 h 2707350"/>
                  <a:gd name="connsiteX4" fmla="*/ 2649244 w 2649244"/>
                  <a:gd name="connsiteY4" fmla="*/ 1432076 h 2707350"/>
                  <a:gd name="connsiteX5" fmla="*/ 2344443 w 2649244"/>
                  <a:gd name="connsiteY5" fmla="*/ 2148115 h 2707350"/>
                  <a:gd name="connsiteX6" fmla="*/ 2068497 w 2649244"/>
                  <a:gd name="connsiteY6" fmla="*/ 2707350 h 2707350"/>
                  <a:gd name="connsiteX0" fmla="*/ 0 w 2649244"/>
                  <a:gd name="connsiteY0" fmla="*/ 159120 h 2786910"/>
                  <a:gd name="connsiteX1" fmla="*/ 775815 w 2649244"/>
                  <a:gd name="connsiteY1" fmla="*/ 0 h 2786910"/>
                  <a:gd name="connsiteX2" fmla="*/ 1640475 w 2649244"/>
                  <a:gd name="connsiteY2" fmla="*/ 79560 h 2786910"/>
                  <a:gd name="connsiteX3" fmla="*/ 2573043 w 2649244"/>
                  <a:gd name="connsiteY3" fmla="*/ 636479 h 2786910"/>
                  <a:gd name="connsiteX4" fmla="*/ 2649244 w 2649244"/>
                  <a:gd name="connsiteY4" fmla="*/ 1511636 h 2786910"/>
                  <a:gd name="connsiteX5" fmla="*/ 2344443 w 2649244"/>
                  <a:gd name="connsiteY5" fmla="*/ 2227675 h 2786910"/>
                  <a:gd name="connsiteX6" fmla="*/ 2068497 w 2649244"/>
                  <a:gd name="connsiteY6" fmla="*/ 2786910 h 2786910"/>
                  <a:gd name="connsiteX0" fmla="*/ 0 w 2649244"/>
                  <a:gd name="connsiteY0" fmla="*/ 159120 h 2784593"/>
                  <a:gd name="connsiteX1" fmla="*/ 775815 w 2649244"/>
                  <a:gd name="connsiteY1" fmla="*/ 0 h 2784593"/>
                  <a:gd name="connsiteX2" fmla="*/ 1640475 w 2649244"/>
                  <a:gd name="connsiteY2" fmla="*/ 79560 h 2784593"/>
                  <a:gd name="connsiteX3" fmla="*/ 2573043 w 2649244"/>
                  <a:gd name="connsiteY3" fmla="*/ 636479 h 2784593"/>
                  <a:gd name="connsiteX4" fmla="*/ 2649244 w 2649244"/>
                  <a:gd name="connsiteY4" fmla="*/ 1511636 h 2784593"/>
                  <a:gd name="connsiteX5" fmla="*/ 2344443 w 2649244"/>
                  <a:gd name="connsiteY5" fmla="*/ 2227675 h 2784593"/>
                  <a:gd name="connsiteX6" fmla="*/ 2000750 w 2649244"/>
                  <a:gd name="connsiteY6" fmla="*/ 2784593 h 2784593"/>
                  <a:gd name="connsiteX0" fmla="*/ 0 w 2577190"/>
                  <a:gd name="connsiteY0" fmla="*/ 159120 h 2784593"/>
                  <a:gd name="connsiteX1" fmla="*/ 775815 w 2577190"/>
                  <a:gd name="connsiteY1" fmla="*/ 0 h 2784593"/>
                  <a:gd name="connsiteX2" fmla="*/ 1640475 w 2577190"/>
                  <a:gd name="connsiteY2" fmla="*/ 79560 h 2784593"/>
                  <a:gd name="connsiteX3" fmla="*/ 2573043 w 2577190"/>
                  <a:gd name="connsiteY3" fmla="*/ 636479 h 2784593"/>
                  <a:gd name="connsiteX4" fmla="*/ 2577190 w 2577190"/>
                  <a:gd name="connsiteY4" fmla="*/ 1511636 h 2784593"/>
                  <a:gd name="connsiteX5" fmla="*/ 2344443 w 2577190"/>
                  <a:gd name="connsiteY5" fmla="*/ 2227675 h 2784593"/>
                  <a:gd name="connsiteX6" fmla="*/ 2000750 w 2577190"/>
                  <a:gd name="connsiteY6" fmla="*/ 2784593 h 2784593"/>
                  <a:gd name="connsiteX0" fmla="*/ 0 w 2577190"/>
                  <a:gd name="connsiteY0" fmla="*/ 159120 h 2784593"/>
                  <a:gd name="connsiteX1" fmla="*/ 775815 w 2577190"/>
                  <a:gd name="connsiteY1" fmla="*/ 0 h 2784593"/>
                  <a:gd name="connsiteX2" fmla="*/ 1640475 w 2577190"/>
                  <a:gd name="connsiteY2" fmla="*/ 79560 h 2784593"/>
                  <a:gd name="connsiteX3" fmla="*/ 2505135 w 2577190"/>
                  <a:gd name="connsiteY3" fmla="*/ 636478 h 2784593"/>
                  <a:gd name="connsiteX4" fmla="*/ 2577190 w 2577190"/>
                  <a:gd name="connsiteY4" fmla="*/ 1511636 h 2784593"/>
                  <a:gd name="connsiteX5" fmla="*/ 2344443 w 2577190"/>
                  <a:gd name="connsiteY5" fmla="*/ 2227675 h 2784593"/>
                  <a:gd name="connsiteX6" fmla="*/ 2000750 w 2577190"/>
                  <a:gd name="connsiteY6" fmla="*/ 2784593 h 2784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77190" h="2784593">
                    <a:moveTo>
                      <a:pt x="0" y="159120"/>
                    </a:moveTo>
                    <a:lnTo>
                      <a:pt x="775815" y="0"/>
                    </a:lnTo>
                    <a:lnTo>
                      <a:pt x="1640475" y="79560"/>
                    </a:lnTo>
                    <a:lnTo>
                      <a:pt x="2505135" y="636478"/>
                    </a:lnTo>
                    <a:cubicBezTo>
                      <a:pt x="2506517" y="928197"/>
                      <a:pt x="2575808" y="1219917"/>
                      <a:pt x="2577190" y="1511636"/>
                    </a:cubicBezTo>
                    <a:lnTo>
                      <a:pt x="2344443" y="2227675"/>
                    </a:lnTo>
                    <a:lnTo>
                      <a:pt x="2000750" y="2784593"/>
                    </a:lnTo>
                  </a:path>
                </a:pathLst>
              </a:custGeom>
              <a:noFill/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3877322" y="1492190"/>
                <a:ext cx="108000" cy="108000"/>
              </a:xfrm>
              <a:prstGeom prst="ellipse">
                <a:avLst/>
              </a:prstGeom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4724400" y="2007834"/>
                <a:ext cx="108000" cy="108000"/>
              </a:xfrm>
              <a:prstGeom prst="ellipse">
                <a:avLst/>
              </a:prstGeom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4800600" y="2895600"/>
                <a:ext cx="108000" cy="108000"/>
              </a:xfrm>
              <a:prstGeom prst="ellipse">
                <a:avLst/>
              </a:prstGeom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27" name="Oval 226"/>
              <p:cNvSpPr/>
              <p:nvPr/>
            </p:nvSpPr>
            <p:spPr>
              <a:xfrm>
                <a:off x="4572000" y="3581400"/>
                <a:ext cx="108000" cy="108000"/>
              </a:xfrm>
              <a:prstGeom prst="ellipse">
                <a:avLst/>
              </a:prstGeom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28" name="Oval 227"/>
              <p:cNvSpPr/>
              <p:nvPr/>
            </p:nvSpPr>
            <p:spPr>
              <a:xfrm>
                <a:off x="2913356" y="1403410"/>
                <a:ext cx="108000" cy="108000"/>
              </a:xfrm>
              <a:prstGeom prst="ellipse">
                <a:avLst/>
              </a:prstGeom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29" name="Oval 228"/>
              <p:cNvSpPr/>
              <p:nvPr/>
            </p:nvSpPr>
            <p:spPr>
              <a:xfrm>
                <a:off x="2895600" y="1143000"/>
                <a:ext cx="108000" cy="108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30" name="Oval 229"/>
              <p:cNvSpPr/>
              <p:nvPr/>
            </p:nvSpPr>
            <p:spPr>
              <a:xfrm>
                <a:off x="2931122" y="1676400"/>
                <a:ext cx="108000" cy="108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3733800" y="1828800"/>
                <a:ext cx="108000" cy="108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4038600" y="1066800"/>
                <a:ext cx="108000" cy="108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4114800" y="2362200"/>
                <a:ext cx="108000" cy="108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5334000" y="1638304"/>
                <a:ext cx="108000" cy="108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5214094" y="2967037"/>
                <a:ext cx="108000" cy="108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4414837" y="2795587"/>
                <a:ext cx="108000" cy="108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4800600" y="3733800"/>
                <a:ext cx="108000" cy="108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38" name="Oval 237"/>
              <p:cNvSpPr/>
              <p:nvPr/>
            </p:nvSpPr>
            <p:spPr>
              <a:xfrm>
                <a:off x="4343400" y="3429000"/>
                <a:ext cx="108000" cy="108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</p:grpSp>
      </p:grpSp>
      <p:sp>
        <p:nvSpPr>
          <p:cNvPr id="239" name="TextBox 238"/>
          <p:cNvSpPr txBox="1"/>
          <p:nvPr/>
        </p:nvSpPr>
        <p:spPr>
          <a:xfrm>
            <a:off x="2474134" y="2526351"/>
            <a:ext cx="63396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latin typeface="Calibri" pitchFamily="34" charset="0"/>
              </a:rPr>
              <a:t>3. Create dummy positive / negative examples from surface nodes</a:t>
            </a:r>
          </a:p>
        </p:txBody>
      </p:sp>
      <p:grpSp>
        <p:nvGrpSpPr>
          <p:cNvPr id="284" name="Group 159"/>
          <p:cNvGrpSpPr/>
          <p:nvPr/>
        </p:nvGrpSpPr>
        <p:grpSpPr>
          <a:xfrm>
            <a:off x="5267760" y="4751907"/>
            <a:ext cx="1981200" cy="1828800"/>
            <a:chOff x="6934200" y="2057400"/>
            <a:chExt cx="1981200" cy="1828800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285" name="Rectangle 284"/>
            <p:cNvSpPr/>
            <p:nvPr/>
          </p:nvSpPr>
          <p:spPr>
            <a:xfrm>
              <a:off x="6934200" y="2057400"/>
              <a:ext cx="1981200" cy="1828800"/>
            </a:xfrm>
            <a:prstGeom prst="rect">
              <a:avLst/>
            </a:prstGeom>
            <a:solidFill>
              <a:sysClr val="window" lastClr="FFFFFF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grpSp>
          <p:nvGrpSpPr>
            <p:cNvPr id="286" name="Group 111"/>
            <p:cNvGrpSpPr>
              <a:grpSpLocks noChangeAspect="1"/>
            </p:cNvGrpSpPr>
            <p:nvPr/>
          </p:nvGrpSpPr>
          <p:grpSpPr>
            <a:xfrm>
              <a:off x="7022515" y="2312765"/>
              <a:ext cx="1804570" cy="1318070"/>
              <a:chOff x="2151356" y="1295400"/>
              <a:chExt cx="3860044" cy="2819400"/>
            </a:xfrm>
          </p:grpSpPr>
          <p:sp>
            <p:nvSpPr>
              <p:cNvPr id="287" name="Oval 286"/>
              <p:cNvSpPr/>
              <p:nvPr/>
            </p:nvSpPr>
            <p:spPr>
              <a:xfrm>
                <a:off x="2895600" y="24384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88" name="Oval 287"/>
              <p:cNvSpPr/>
              <p:nvPr/>
            </p:nvSpPr>
            <p:spPr>
              <a:xfrm>
                <a:off x="2514600" y="22860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89" name="Oval 288"/>
              <p:cNvSpPr/>
              <p:nvPr/>
            </p:nvSpPr>
            <p:spPr>
              <a:xfrm>
                <a:off x="2819400" y="32004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2895600" y="28194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91" name="Oval 290"/>
              <p:cNvSpPr/>
              <p:nvPr/>
            </p:nvSpPr>
            <p:spPr>
              <a:xfrm>
                <a:off x="3124200" y="30480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92" name="Oval 291"/>
              <p:cNvSpPr/>
              <p:nvPr/>
            </p:nvSpPr>
            <p:spPr>
              <a:xfrm>
                <a:off x="3505200" y="34290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93" name="Oval 292"/>
              <p:cNvSpPr/>
              <p:nvPr/>
            </p:nvSpPr>
            <p:spPr>
              <a:xfrm>
                <a:off x="4038600" y="25908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4038600" y="28956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95" name="Oval 294"/>
              <p:cNvSpPr/>
              <p:nvPr/>
            </p:nvSpPr>
            <p:spPr>
              <a:xfrm>
                <a:off x="3505200" y="29718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96" name="Oval 295"/>
              <p:cNvSpPr/>
              <p:nvPr/>
            </p:nvSpPr>
            <p:spPr>
              <a:xfrm>
                <a:off x="3962400" y="32766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97" name="Oval 296"/>
              <p:cNvSpPr/>
              <p:nvPr/>
            </p:nvSpPr>
            <p:spPr>
              <a:xfrm>
                <a:off x="3200400" y="19050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98" name="Oval 297"/>
              <p:cNvSpPr/>
              <p:nvPr/>
            </p:nvSpPr>
            <p:spPr>
              <a:xfrm>
                <a:off x="3124200" y="22860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99" name="Oval 298"/>
              <p:cNvSpPr/>
              <p:nvPr/>
            </p:nvSpPr>
            <p:spPr>
              <a:xfrm>
                <a:off x="3429000" y="25146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00" name="Oval 299"/>
              <p:cNvSpPr/>
              <p:nvPr/>
            </p:nvSpPr>
            <p:spPr>
              <a:xfrm>
                <a:off x="3657600" y="21336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01" name="Oval 300"/>
              <p:cNvSpPr/>
              <p:nvPr/>
            </p:nvSpPr>
            <p:spPr>
              <a:xfrm>
                <a:off x="3810000" y="24384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02" name="Oval 301"/>
              <p:cNvSpPr/>
              <p:nvPr/>
            </p:nvSpPr>
            <p:spPr>
              <a:xfrm>
                <a:off x="5562600" y="21336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03" name="Oval 302"/>
              <p:cNvSpPr/>
              <p:nvPr/>
            </p:nvSpPr>
            <p:spPr>
              <a:xfrm>
                <a:off x="5181600" y="20574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04" name="Oval 303"/>
              <p:cNvSpPr/>
              <p:nvPr/>
            </p:nvSpPr>
            <p:spPr>
              <a:xfrm>
                <a:off x="5867400" y="19812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05" name="Oval 304"/>
              <p:cNvSpPr/>
              <p:nvPr/>
            </p:nvSpPr>
            <p:spPr>
              <a:xfrm>
                <a:off x="5867400" y="22860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06" name="Oval 305"/>
              <p:cNvSpPr/>
              <p:nvPr/>
            </p:nvSpPr>
            <p:spPr>
              <a:xfrm>
                <a:off x="5334000" y="23622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5791200" y="26670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08" name="Oval 307"/>
              <p:cNvSpPr/>
              <p:nvPr/>
            </p:nvSpPr>
            <p:spPr>
              <a:xfrm>
                <a:off x="5257800" y="14478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09" name="Oval 308"/>
              <p:cNvSpPr/>
              <p:nvPr/>
            </p:nvSpPr>
            <p:spPr>
              <a:xfrm>
                <a:off x="4876800" y="13716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10" name="Oval 309"/>
              <p:cNvSpPr/>
              <p:nvPr/>
            </p:nvSpPr>
            <p:spPr>
              <a:xfrm>
                <a:off x="5562600" y="12954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11" name="Oval 310"/>
              <p:cNvSpPr/>
              <p:nvPr/>
            </p:nvSpPr>
            <p:spPr>
              <a:xfrm>
                <a:off x="5562600" y="16002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12" name="Oval 311"/>
              <p:cNvSpPr/>
              <p:nvPr/>
            </p:nvSpPr>
            <p:spPr>
              <a:xfrm>
                <a:off x="5029200" y="16764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13" name="Oval 312"/>
              <p:cNvSpPr/>
              <p:nvPr/>
            </p:nvSpPr>
            <p:spPr>
              <a:xfrm>
                <a:off x="5486400" y="19812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14" name="Oval 313"/>
              <p:cNvSpPr/>
              <p:nvPr/>
            </p:nvSpPr>
            <p:spPr>
              <a:xfrm>
                <a:off x="3733800" y="16764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15" name="Oval 314"/>
              <p:cNvSpPr/>
              <p:nvPr/>
            </p:nvSpPr>
            <p:spPr>
              <a:xfrm>
                <a:off x="4343400" y="23622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16" name="Oval 315"/>
              <p:cNvSpPr/>
              <p:nvPr/>
            </p:nvSpPr>
            <p:spPr>
              <a:xfrm>
                <a:off x="4572000" y="28194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17" name="Oval 316"/>
              <p:cNvSpPr/>
              <p:nvPr/>
            </p:nvSpPr>
            <p:spPr>
              <a:xfrm>
                <a:off x="4267200" y="18288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18" name="Oval 317"/>
              <p:cNvSpPr/>
              <p:nvPr/>
            </p:nvSpPr>
            <p:spPr>
              <a:xfrm>
                <a:off x="3810000" y="36576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19" name="Oval 318"/>
              <p:cNvSpPr/>
              <p:nvPr/>
            </p:nvSpPr>
            <p:spPr>
              <a:xfrm>
                <a:off x="2819400" y="18288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20" name="Freeform 319"/>
              <p:cNvSpPr/>
              <p:nvPr/>
            </p:nvSpPr>
            <p:spPr>
              <a:xfrm>
                <a:off x="2151356" y="1447800"/>
                <a:ext cx="2725444" cy="2667000"/>
              </a:xfrm>
              <a:custGeom>
                <a:avLst/>
                <a:gdLst>
                  <a:gd name="connsiteX0" fmla="*/ 0 w 2157274"/>
                  <a:gd name="connsiteY0" fmla="*/ 0 h 2627790"/>
                  <a:gd name="connsiteX1" fmla="*/ 1491449 w 2157274"/>
                  <a:gd name="connsiteY1" fmla="*/ 337351 h 2627790"/>
                  <a:gd name="connsiteX2" fmla="*/ 1970843 w 2157274"/>
                  <a:gd name="connsiteY2" fmla="*/ 807868 h 2627790"/>
                  <a:gd name="connsiteX3" fmla="*/ 2157274 w 2157274"/>
                  <a:gd name="connsiteY3" fmla="*/ 1340528 h 2627790"/>
                  <a:gd name="connsiteX4" fmla="*/ 2068497 w 2157274"/>
                  <a:gd name="connsiteY4" fmla="*/ 2627790 h 2627790"/>
                  <a:gd name="connsiteX0" fmla="*/ 0 w 2157274"/>
                  <a:gd name="connsiteY0" fmla="*/ 0 h 2627790"/>
                  <a:gd name="connsiteX1" fmla="*/ 1491449 w 2157274"/>
                  <a:gd name="connsiteY1" fmla="*/ 337351 h 2627790"/>
                  <a:gd name="connsiteX2" fmla="*/ 1970843 w 2157274"/>
                  <a:gd name="connsiteY2" fmla="*/ 807868 h 2627790"/>
                  <a:gd name="connsiteX3" fmla="*/ 2157274 w 2157274"/>
                  <a:gd name="connsiteY3" fmla="*/ 1340528 h 2627790"/>
                  <a:gd name="connsiteX4" fmla="*/ 2104008 w 2157274"/>
                  <a:gd name="connsiteY4" fmla="*/ 2048472 h 2627790"/>
                  <a:gd name="connsiteX5" fmla="*/ 2068497 w 2157274"/>
                  <a:gd name="connsiteY5" fmla="*/ 2627790 h 2627790"/>
                  <a:gd name="connsiteX0" fmla="*/ 0 w 2157274"/>
                  <a:gd name="connsiteY0" fmla="*/ 0 h 2627790"/>
                  <a:gd name="connsiteX1" fmla="*/ 763480 w 2157274"/>
                  <a:gd name="connsiteY1" fmla="*/ 166844 h 2627790"/>
                  <a:gd name="connsiteX2" fmla="*/ 1491449 w 2157274"/>
                  <a:gd name="connsiteY2" fmla="*/ 337351 h 2627790"/>
                  <a:gd name="connsiteX3" fmla="*/ 1970843 w 2157274"/>
                  <a:gd name="connsiteY3" fmla="*/ 807868 h 2627790"/>
                  <a:gd name="connsiteX4" fmla="*/ 2157274 w 2157274"/>
                  <a:gd name="connsiteY4" fmla="*/ 1340528 h 2627790"/>
                  <a:gd name="connsiteX5" fmla="*/ 2104008 w 2157274"/>
                  <a:gd name="connsiteY5" fmla="*/ 2048472 h 2627790"/>
                  <a:gd name="connsiteX6" fmla="*/ 2068497 w 2157274"/>
                  <a:gd name="connsiteY6" fmla="*/ 2627790 h 2627790"/>
                  <a:gd name="connsiteX0" fmla="*/ 0 w 2157274"/>
                  <a:gd name="connsiteY0" fmla="*/ 0 h 2627790"/>
                  <a:gd name="connsiteX1" fmla="*/ 796771 w 2157274"/>
                  <a:gd name="connsiteY1" fmla="*/ 81877 h 2627790"/>
                  <a:gd name="connsiteX2" fmla="*/ 1491449 w 2157274"/>
                  <a:gd name="connsiteY2" fmla="*/ 337351 h 2627790"/>
                  <a:gd name="connsiteX3" fmla="*/ 1970843 w 2157274"/>
                  <a:gd name="connsiteY3" fmla="*/ 807868 h 2627790"/>
                  <a:gd name="connsiteX4" fmla="*/ 2157274 w 2157274"/>
                  <a:gd name="connsiteY4" fmla="*/ 1340528 h 2627790"/>
                  <a:gd name="connsiteX5" fmla="*/ 2104008 w 2157274"/>
                  <a:gd name="connsiteY5" fmla="*/ 2048472 h 2627790"/>
                  <a:gd name="connsiteX6" fmla="*/ 2068497 w 2157274"/>
                  <a:gd name="connsiteY6" fmla="*/ 2627790 h 2627790"/>
                  <a:gd name="connsiteX0" fmla="*/ 0 w 2168371"/>
                  <a:gd name="connsiteY0" fmla="*/ 0 h 2627790"/>
                  <a:gd name="connsiteX1" fmla="*/ 796771 w 2168371"/>
                  <a:gd name="connsiteY1" fmla="*/ 81877 h 2627790"/>
                  <a:gd name="connsiteX2" fmla="*/ 1491449 w 2168371"/>
                  <a:gd name="connsiteY2" fmla="*/ 337351 h 2627790"/>
                  <a:gd name="connsiteX3" fmla="*/ 1970843 w 2168371"/>
                  <a:gd name="connsiteY3" fmla="*/ 807868 h 2627790"/>
                  <a:gd name="connsiteX4" fmla="*/ 2157274 w 2168371"/>
                  <a:gd name="connsiteY4" fmla="*/ 1340528 h 2627790"/>
                  <a:gd name="connsiteX5" fmla="*/ 2168371 w 2168371"/>
                  <a:gd name="connsiteY5" fmla="*/ 1991312 h 2627790"/>
                  <a:gd name="connsiteX6" fmla="*/ 2068497 w 2168371"/>
                  <a:gd name="connsiteY6" fmla="*/ 2627790 h 2627790"/>
                  <a:gd name="connsiteX0" fmla="*/ 0 w 2725444"/>
                  <a:gd name="connsiteY0" fmla="*/ 0 h 2627790"/>
                  <a:gd name="connsiteX1" fmla="*/ 796771 w 2725444"/>
                  <a:gd name="connsiteY1" fmla="*/ 81877 h 2627790"/>
                  <a:gd name="connsiteX2" fmla="*/ 1491449 w 2725444"/>
                  <a:gd name="connsiteY2" fmla="*/ 337351 h 2627790"/>
                  <a:gd name="connsiteX3" fmla="*/ 2725444 w 2725444"/>
                  <a:gd name="connsiteY3" fmla="*/ 556919 h 2627790"/>
                  <a:gd name="connsiteX4" fmla="*/ 2157274 w 2725444"/>
                  <a:gd name="connsiteY4" fmla="*/ 1340528 h 2627790"/>
                  <a:gd name="connsiteX5" fmla="*/ 2168371 w 2725444"/>
                  <a:gd name="connsiteY5" fmla="*/ 1991312 h 2627790"/>
                  <a:gd name="connsiteX6" fmla="*/ 2068497 w 2725444"/>
                  <a:gd name="connsiteY6" fmla="*/ 2627790 h 2627790"/>
                  <a:gd name="connsiteX0" fmla="*/ 0 w 2725444"/>
                  <a:gd name="connsiteY0" fmla="*/ 0 h 2627790"/>
                  <a:gd name="connsiteX1" fmla="*/ 796771 w 2725444"/>
                  <a:gd name="connsiteY1" fmla="*/ 81877 h 2627790"/>
                  <a:gd name="connsiteX2" fmla="*/ 1491449 w 2725444"/>
                  <a:gd name="connsiteY2" fmla="*/ 337351 h 2627790"/>
                  <a:gd name="connsiteX3" fmla="*/ 2725444 w 2725444"/>
                  <a:gd name="connsiteY3" fmla="*/ 556919 h 2627790"/>
                  <a:gd name="connsiteX4" fmla="*/ 2573043 w 2725444"/>
                  <a:gd name="connsiteY4" fmla="*/ 1352516 h 2627790"/>
                  <a:gd name="connsiteX5" fmla="*/ 2168371 w 2725444"/>
                  <a:gd name="connsiteY5" fmla="*/ 1991312 h 2627790"/>
                  <a:gd name="connsiteX6" fmla="*/ 2068497 w 2725444"/>
                  <a:gd name="connsiteY6" fmla="*/ 2627790 h 2627790"/>
                  <a:gd name="connsiteX0" fmla="*/ 0 w 2725444"/>
                  <a:gd name="connsiteY0" fmla="*/ 0 h 2627790"/>
                  <a:gd name="connsiteX1" fmla="*/ 796771 w 2725444"/>
                  <a:gd name="connsiteY1" fmla="*/ 81877 h 2627790"/>
                  <a:gd name="connsiteX2" fmla="*/ 1491449 w 2725444"/>
                  <a:gd name="connsiteY2" fmla="*/ 337351 h 2627790"/>
                  <a:gd name="connsiteX3" fmla="*/ 2725444 w 2725444"/>
                  <a:gd name="connsiteY3" fmla="*/ 556919 h 2627790"/>
                  <a:gd name="connsiteX4" fmla="*/ 2573043 w 2725444"/>
                  <a:gd name="connsiteY4" fmla="*/ 1352516 h 2627790"/>
                  <a:gd name="connsiteX5" fmla="*/ 2344443 w 2725444"/>
                  <a:gd name="connsiteY5" fmla="*/ 2068555 h 2627790"/>
                  <a:gd name="connsiteX6" fmla="*/ 2068497 w 2725444"/>
                  <a:gd name="connsiteY6" fmla="*/ 2627790 h 2627790"/>
                  <a:gd name="connsiteX0" fmla="*/ 0 w 2725444"/>
                  <a:gd name="connsiteY0" fmla="*/ 0 h 2627790"/>
                  <a:gd name="connsiteX1" fmla="*/ 796771 w 2725444"/>
                  <a:gd name="connsiteY1" fmla="*/ 81877 h 2627790"/>
                  <a:gd name="connsiteX2" fmla="*/ 1506243 w 2725444"/>
                  <a:gd name="connsiteY2" fmla="*/ 238679 h 2627790"/>
                  <a:gd name="connsiteX3" fmla="*/ 2725444 w 2725444"/>
                  <a:gd name="connsiteY3" fmla="*/ 556919 h 2627790"/>
                  <a:gd name="connsiteX4" fmla="*/ 2573043 w 2725444"/>
                  <a:gd name="connsiteY4" fmla="*/ 1352516 h 2627790"/>
                  <a:gd name="connsiteX5" fmla="*/ 2344443 w 2725444"/>
                  <a:gd name="connsiteY5" fmla="*/ 2068555 h 2627790"/>
                  <a:gd name="connsiteX6" fmla="*/ 2068497 w 2725444"/>
                  <a:gd name="connsiteY6" fmla="*/ 2627790 h 2627790"/>
                  <a:gd name="connsiteX0" fmla="*/ 0 w 2573043"/>
                  <a:gd name="connsiteY0" fmla="*/ 0 h 2627790"/>
                  <a:gd name="connsiteX1" fmla="*/ 796771 w 2573043"/>
                  <a:gd name="connsiteY1" fmla="*/ 81877 h 2627790"/>
                  <a:gd name="connsiteX2" fmla="*/ 1506243 w 2573043"/>
                  <a:gd name="connsiteY2" fmla="*/ 238679 h 2627790"/>
                  <a:gd name="connsiteX3" fmla="*/ 2496843 w 2573043"/>
                  <a:gd name="connsiteY3" fmla="*/ 556919 h 2627790"/>
                  <a:gd name="connsiteX4" fmla="*/ 2573043 w 2573043"/>
                  <a:gd name="connsiteY4" fmla="*/ 1352516 h 2627790"/>
                  <a:gd name="connsiteX5" fmla="*/ 2344443 w 2573043"/>
                  <a:gd name="connsiteY5" fmla="*/ 2068555 h 2627790"/>
                  <a:gd name="connsiteX6" fmla="*/ 2068497 w 2573043"/>
                  <a:gd name="connsiteY6" fmla="*/ 2627790 h 2627790"/>
                  <a:gd name="connsiteX0" fmla="*/ 0 w 2573043"/>
                  <a:gd name="connsiteY0" fmla="*/ 0 h 2627790"/>
                  <a:gd name="connsiteX1" fmla="*/ 796771 w 2573043"/>
                  <a:gd name="connsiteY1" fmla="*/ 81877 h 2627790"/>
                  <a:gd name="connsiteX2" fmla="*/ 1582444 w 2573043"/>
                  <a:gd name="connsiteY2" fmla="*/ 159120 h 2627790"/>
                  <a:gd name="connsiteX3" fmla="*/ 2496843 w 2573043"/>
                  <a:gd name="connsiteY3" fmla="*/ 556919 h 2627790"/>
                  <a:gd name="connsiteX4" fmla="*/ 2573043 w 2573043"/>
                  <a:gd name="connsiteY4" fmla="*/ 1352516 h 2627790"/>
                  <a:gd name="connsiteX5" fmla="*/ 2344443 w 2573043"/>
                  <a:gd name="connsiteY5" fmla="*/ 2068555 h 2627790"/>
                  <a:gd name="connsiteX6" fmla="*/ 2068497 w 2573043"/>
                  <a:gd name="connsiteY6" fmla="*/ 2627790 h 2627790"/>
                  <a:gd name="connsiteX0" fmla="*/ 0 w 2649244"/>
                  <a:gd name="connsiteY0" fmla="*/ 0 h 2627790"/>
                  <a:gd name="connsiteX1" fmla="*/ 796771 w 2649244"/>
                  <a:gd name="connsiteY1" fmla="*/ 81877 h 2627790"/>
                  <a:gd name="connsiteX2" fmla="*/ 1582444 w 2649244"/>
                  <a:gd name="connsiteY2" fmla="*/ 159120 h 2627790"/>
                  <a:gd name="connsiteX3" fmla="*/ 2496843 w 2649244"/>
                  <a:gd name="connsiteY3" fmla="*/ 556919 h 2627790"/>
                  <a:gd name="connsiteX4" fmla="*/ 2649244 w 2649244"/>
                  <a:gd name="connsiteY4" fmla="*/ 1352516 h 2627790"/>
                  <a:gd name="connsiteX5" fmla="*/ 2344443 w 2649244"/>
                  <a:gd name="connsiteY5" fmla="*/ 2068555 h 2627790"/>
                  <a:gd name="connsiteX6" fmla="*/ 2068497 w 2649244"/>
                  <a:gd name="connsiteY6" fmla="*/ 2627790 h 2627790"/>
                  <a:gd name="connsiteX0" fmla="*/ 0 w 2649244"/>
                  <a:gd name="connsiteY0" fmla="*/ 0 h 2627790"/>
                  <a:gd name="connsiteX1" fmla="*/ 796771 w 2649244"/>
                  <a:gd name="connsiteY1" fmla="*/ 81877 h 2627790"/>
                  <a:gd name="connsiteX2" fmla="*/ 1582444 w 2649244"/>
                  <a:gd name="connsiteY2" fmla="*/ 159120 h 2627790"/>
                  <a:gd name="connsiteX3" fmla="*/ 2573043 w 2649244"/>
                  <a:gd name="connsiteY3" fmla="*/ 477359 h 2627790"/>
                  <a:gd name="connsiteX4" fmla="*/ 2649244 w 2649244"/>
                  <a:gd name="connsiteY4" fmla="*/ 1352516 h 2627790"/>
                  <a:gd name="connsiteX5" fmla="*/ 2344443 w 2649244"/>
                  <a:gd name="connsiteY5" fmla="*/ 2068555 h 2627790"/>
                  <a:gd name="connsiteX6" fmla="*/ 2068497 w 2649244"/>
                  <a:gd name="connsiteY6" fmla="*/ 2627790 h 2627790"/>
                  <a:gd name="connsiteX0" fmla="*/ 0 w 2649244"/>
                  <a:gd name="connsiteY0" fmla="*/ 0 h 2627790"/>
                  <a:gd name="connsiteX1" fmla="*/ 796771 w 2649244"/>
                  <a:gd name="connsiteY1" fmla="*/ 81877 h 2627790"/>
                  <a:gd name="connsiteX2" fmla="*/ 1582443 w 2649244"/>
                  <a:gd name="connsiteY2" fmla="*/ 79560 h 2627790"/>
                  <a:gd name="connsiteX3" fmla="*/ 2573043 w 2649244"/>
                  <a:gd name="connsiteY3" fmla="*/ 477359 h 2627790"/>
                  <a:gd name="connsiteX4" fmla="*/ 2649244 w 2649244"/>
                  <a:gd name="connsiteY4" fmla="*/ 1352516 h 2627790"/>
                  <a:gd name="connsiteX5" fmla="*/ 2344443 w 2649244"/>
                  <a:gd name="connsiteY5" fmla="*/ 2068555 h 2627790"/>
                  <a:gd name="connsiteX6" fmla="*/ 2068497 w 2649244"/>
                  <a:gd name="connsiteY6" fmla="*/ 2627790 h 2627790"/>
                  <a:gd name="connsiteX0" fmla="*/ 0 w 2649244"/>
                  <a:gd name="connsiteY0" fmla="*/ 0 h 2627790"/>
                  <a:gd name="connsiteX1" fmla="*/ 744243 w 2649244"/>
                  <a:gd name="connsiteY1" fmla="*/ 0 h 2627790"/>
                  <a:gd name="connsiteX2" fmla="*/ 1582443 w 2649244"/>
                  <a:gd name="connsiteY2" fmla="*/ 79560 h 2627790"/>
                  <a:gd name="connsiteX3" fmla="*/ 2573043 w 2649244"/>
                  <a:gd name="connsiteY3" fmla="*/ 477359 h 2627790"/>
                  <a:gd name="connsiteX4" fmla="*/ 2649244 w 2649244"/>
                  <a:gd name="connsiteY4" fmla="*/ 1352516 h 2627790"/>
                  <a:gd name="connsiteX5" fmla="*/ 2344443 w 2649244"/>
                  <a:gd name="connsiteY5" fmla="*/ 2068555 h 2627790"/>
                  <a:gd name="connsiteX6" fmla="*/ 2068497 w 2649244"/>
                  <a:gd name="connsiteY6" fmla="*/ 2627790 h 2627790"/>
                  <a:gd name="connsiteX0" fmla="*/ 0 w 2649244"/>
                  <a:gd name="connsiteY0" fmla="*/ 79560 h 2707350"/>
                  <a:gd name="connsiteX1" fmla="*/ 744243 w 2649244"/>
                  <a:gd name="connsiteY1" fmla="*/ 79560 h 2707350"/>
                  <a:gd name="connsiteX2" fmla="*/ 1640475 w 2649244"/>
                  <a:gd name="connsiteY2" fmla="*/ 0 h 2707350"/>
                  <a:gd name="connsiteX3" fmla="*/ 2573043 w 2649244"/>
                  <a:gd name="connsiteY3" fmla="*/ 556919 h 2707350"/>
                  <a:gd name="connsiteX4" fmla="*/ 2649244 w 2649244"/>
                  <a:gd name="connsiteY4" fmla="*/ 1432076 h 2707350"/>
                  <a:gd name="connsiteX5" fmla="*/ 2344443 w 2649244"/>
                  <a:gd name="connsiteY5" fmla="*/ 2148115 h 2707350"/>
                  <a:gd name="connsiteX6" fmla="*/ 2068497 w 2649244"/>
                  <a:gd name="connsiteY6" fmla="*/ 2707350 h 2707350"/>
                  <a:gd name="connsiteX0" fmla="*/ 0 w 2649244"/>
                  <a:gd name="connsiteY0" fmla="*/ 159120 h 2786910"/>
                  <a:gd name="connsiteX1" fmla="*/ 775815 w 2649244"/>
                  <a:gd name="connsiteY1" fmla="*/ 0 h 2786910"/>
                  <a:gd name="connsiteX2" fmla="*/ 1640475 w 2649244"/>
                  <a:gd name="connsiteY2" fmla="*/ 79560 h 2786910"/>
                  <a:gd name="connsiteX3" fmla="*/ 2573043 w 2649244"/>
                  <a:gd name="connsiteY3" fmla="*/ 636479 h 2786910"/>
                  <a:gd name="connsiteX4" fmla="*/ 2649244 w 2649244"/>
                  <a:gd name="connsiteY4" fmla="*/ 1511636 h 2786910"/>
                  <a:gd name="connsiteX5" fmla="*/ 2344443 w 2649244"/>
                  <a:gd name="connsiteY5" fmla="*/ 2227675 h 2786910"/>
                  <a:gd name="connsiteX6" fmla="*/ 2068497 w 2649244"/>
                  <a:gd name="connsiteY6" fmla="*/ 2786910 h 2786910"/>
                  <a:gd name="connsiteX0" fmla="*/ 0 w 2649244"/>
                  <a:gd name="connsiteY0" fmla="*/ 159120 h 2784593"/>
                  <a:gd name="connsiteX1" fmla="*/ 775815 w 2649244"/>
                  <a:gd name="connsiteY1" fmla="*/ 0 h 2784593"/>
                  <a:gd name="connsiteX2" fmla="*/ 1640475 w 2649244"/>
                  <a:gd name="connsiteY2" fmla="*/ 79560 h 2784593"/>
                  <a:gd name="connsiteX3" fmla="*/ 2573043 w 2649244"/>
                  <a:gd name="connsiteY3" fmla="*/ 636479 h 2784593"/>
                  <a:gd name="connsiteX4" fmla="*/ 2649244 w 2649244"/>
                  <a:gd name="connsiteY4" fmla="*/ 1511636 h 2784593"/>
                  <a:gd name="connsiteX5" fmla="*/ 2344443 w 2649244"/>
                  <a:gd name="connsiteY5" fmla="*/ 2227675 h 2784593"/>
                  <a:gd name="connsiteX6" fmla="*/ 2000750 w 2649244"/>
                  <a:gd name="connsiteY6" fmla="*/ 2784593 h 2784593"/>
                  <a:gd name="connsiteX0" fmla="*/ 0 w 2577190"/>
                  <a:gd name="connsiteY0" fmla="*/ 159120 h 2784593"/>
                  <a:gd name="connsiteX1" fmla="*/ 775815 w 2577190"/>
                  <a:gd name="connsiteY1" fmla="*/ 0 h 2784593"/>
                  <a:gd name="connsiteX2" fmla="*/ 1640475 w 2577190"/>
                  <a:gd name="connsiteY2" fmla="*/ 79560 h 2784593"/>
                  <a:gd name="connsiteX3" fmla="*/ 2573043 w 2577190"/>
                  <a:gd name="connsiteY3" fmla="*/ 636479 h 2784593"/>
                  <a:gd name="connsiteX4" fmla="*/ 2577190 w 2577190"/>
                  <a:gd name="connsiteY4" fmla="*/ 1511636 h 2784593"/>
                  <a:gd name="connsiteX5" fmla="*/ 2344443 w 2577190"/>
                  <a:gd name="connsiteY5" fmla="*/ 2227675 h 2784593"/>
                  <a:gd name="connsiteX6" fmla="*/ 2000750 w 2577190"/>
                  <a:gd name="connsiteY6" fmla="*/ 2784593 h 2784593"/>
                  <a:gd name="connsiteX0" fmla="*/ 0 w 2577190"/>
                  <a:gd name="connsiteY0" fmla="*/ 159120 h 2784593"/>
                  <a:gd name="connsiteX1" fmla="*/ 775815 w 2577190"/>
                  <a:gd name="connsiteY1" fmla="*/ 0 h 2784593"/>
                  <a:gd name="connsiteX2" fmla="*/ 1640475 w 2577190"/>
                  <a:gd name="connsiteY2" fmla="*/ 79560 h 2784593"/>
                  <a:gd name="connsiteX3" fmla="*/ 2505135 w 2577190"/>
                  <a:gd name="connsiteY3" fmla="*/ 636478 h 2784593"/>
                  <a:gd name="connsiteX4" fmla="*/ 2577190 w 2577190"/>
                  <a:gd name="connsiteY4" fmla="*/ 1511636 h 2784593"/>
                  <a:gd name="connsiteX5" fmla="*/ 2344443 w 2577190"/>
                  <a:gd name="connsiteY5" fmla="*/ 2227675 h 2784593"/>
                  <a:gd name="connsiteX6" fmla="*/ 2000750 w 2577190"/>
                  <a:gd name="connsiteY6" fmla="*/ 2784593 h 2784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77190" h="2784593">
                    <a:moveTo>
                      <a:pt x="0" y="159120"/>
                    </a:moveTo>
                    <a:lnTo>
                      <a:pt x="775815" y="0"/>
                    </a:lnTo>
                    <a:lnTo>
                      <a:pt x="1640475" y="79560"/>
                    </a:lnTo>
                    <a:lnTo>
                      <a:pt x="2505135" y="636478"/>
                    </a:lnTo>
                    <a:cubicBezTo>
                      <a:pt x="2506517" y="928197"/>
                      <a:pt x="2575808" y="1219917"/>
                      <a:pt x="2577190" y="1511636"/>
                    </a:cubicBezTo>
                    <a:lnTo>
                      <a:pt x="2344443" y="2227675"/>
                    </a:lnTo>
                    <a:lnTo>
                      <a:pt x="2000750" y="2784593"/>
                    </a:lnTo>
                  </a:path>
                </a:pathLst>
              </a:cu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21" name="Oval 320"/>
              <p:cNvSpPr/>
              <p:nvPr/>
            </p:nvSpPr>
            <p:spPr>
              <a:xfrm>
                <a:off x="3877322" y="1492190"/>
                <a:ext cx="108000" cy="108000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>
                      <a:shade val="51000"/>
                      <a:satMod val="130000"/>
                    </a:sysClr>
                  </a:gs>
                  <a:gs pos="80000">
                    <a:sysClr val="windowText" lastClr="000000">
                      <a:shade val="93000"/>
                      <a:satMod val="130000"/>
                    </a:sysClr>
                  </a:gs>
                  <a:gs pos="100000">
                    <a:sysClr val="windowText" lastClr="000000">
                      <a:shade val="94000"/>
                      <a:satMod val="135000"/>
                    </a:sys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22" name="Oval 321"/>
              <p:cNvSpPr/>
              <p:nvPr/>
            </p:nvSpPr>
            <p:spPr>
              <a:xfrm>
                <a:off x="4724400" y="2007834"/>
                <a:ext cx="108000" cy="108000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>
                      <a:shade val="51000"/>
                      <a:satMod val="130000"/>
                    </a:sysClr>
                  </a:gs>
                  <a:gs pos="80000">
                    <a:sysClr val="windowText" lastClr="000000">
                      <a:shade val="93000"/>
                      <a:satMod val="130000"/>
                    </a:sysClr>
                  </a:gs>
                  <a:gs pos="100000">
                    <a:sysClr val="windowText" lastClr="000000">
                      <a:shade val="94000"/>
                      <a:satMod val="135000"/>
                    </a:sys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23" name="Oval 322"/>
              <p:cNvSpPr/>
              <p:nvPr/>
            </p:nvSpPr>
            <p:spPr>
              <a:xfrm>
                <a:off x="4800600" y="2895600"/>
                <a:ext cx="108000" cy="108000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>
                      <a:shade val="51000"/>
                      <a:satMod val="130000"/>
                    </a:sysClr>
                  </a:gs>
                  <a:gs pos="80000">
                    <a:sysClr val="windowText" lastClr="000000">
                      <a:shade val="93000"/>
                      <a:satMod val="130000"/>
                    </a:sysClr>
                  </a:gs>
                  <a:gs pos="100000">
                    <a:sysClr val="windowText" lastClr="000000">
                      <a:shade val="94000"/>
                      <a:satMod val="135000"/>
                    </a:sys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24" name="Oval 323"/>
              <p:cNvSpPr/>
              <p:nvPr/>
            </p:nvSpPr>
            <p:spPr>
              <a:xfrm>
                <a:off x="4572000" y="3581400"/>
                <a:ext cx="108000" cy="108000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>
                      <a:shade val="51000"/>
                      <a:satMod val="130000"/>
                    </a:sysClr>
                  </a:gs>
                  <a:gs pos="80000">
                    <a:sysClr val="windowText" lastClr="000000">
                      <a:shade val="93000"/>
                      <a:satMod val="130000"/>
                    </a:sysClr>
                  </a:gs>
                  <a:gs pos="100000">
                    <a:sysClr val="windowText" lastClr="000000">
                      <a:shade val="94000"/>
                      <a:satMod val="135000"/>
                    </a:sys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25" name="Oval 324"/>
              <p:cNvSpPr/>
              <p:nvPr/>
            </p:nvSpPr>
            <p:spPr>
              <a:xfrm>
                <a:off x="2913356" y="1403410"/>
                <a:ext cx="108000" cy="108000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>
                      <a:shade val="51000"/>
                      <a:satMod val="130000"/>
                    </a:sysClr>
                  </a:gs>
                  <a:gs pos="80000">
                    <a:sysClr val="windowText" lastClr="000000">
                      <a:shade val="93000"/>
                      <a:satMod val="130000"/>
                    </a:sysClr>
                  </a:gs>
                  <a:gs pos="100000">
                    <a:sysClr val="windowText" lastClr="000000">
                      <a:shade val="94000"/>
                      <a:satMod val="135000"/>
                    </a:sys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</p:grpSp>
      </p:grpSp>
      <p:sp>
        <p:nvSpPr>
          <p:cNvPr id="326" name="TextBox 325"/>
          <p:cNvSpPr txBox="1"/>
          <p:nvPr/>
        </p:nvSpPr>
        <p:spPr>
          <a:xfrm>
            <a:off x="2474134" y="3248944"/>
            <a:ext cx="63396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latin typeface="Calibri" pitchFamily="34" charset="0"/>
              </a:rPr>
              <a:t>4. Re-train RBF-SVM with new training, and apply to entire scene</a:t>
            </a:r>
          </a:p>
        </p:txBody>
      </p:sp>
    </p:spTree>
    <p:extLst>
      <p:ext uri="{BB962C8B-B14F-4D97-AF65-F5344CB8AC3E}">
        <p14:creationId xmlns:p14="http://schemas.microsoft.com/office/powerpoint/2010/main" val="342765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190" grpId="0"/>
      <p:bldP spid="239" grpId="0"/>
      <p:bldP spid="3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3: Manual refinement</a:t>
            </a:r>
            <a:endParaRPr lang="en-US" dirty="0"/>
          </a:p>
        </p:txBody>
      </p:sp>
      <p:pic>
        <p:nvPicPr>
          <p:cNvPr id="3" name="Picture 2" descr="D:\talhassner\MyDocs\project-4D-background-subtraction\ver_d\figs\synth_interactive_a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759" y="2241427"/>
            <a:ext cx="2973038" cy="2850590"/>
          </a:xfrm>
          <a:prstGeom prst="rect">
            <a:avLst/>
          </a:prstGeom>
          <a:noFill/>
        </p:spPr>
      </p:pic>
      <p:pic>
        <p:nvPicPr>
          <p:cNvPr id="17" name="Picture 3" descr="C:\Users\admin\Desktop\Untitled-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385" b="100000" l="16894" r="70056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43" t="15135" r="30046"/>
          <a:stretch/>
        </p:blipFill>
        <p:spPr bwMode="auto">
          <a:xfrm>
            <a:off x="3194842" y="4069536"/>
            <a:ext cx="2753809" cy="229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9" r="23133"/>
          <a:stretch/>
        </p:blipFill>
        <p:spPr bwMode="auto">
          <a:xfrm>
            <a:off x="6159459" y="4130933"/>
            <a:ext cx="2612353" cy="211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Oval 33"/>
          <p:cNvSpPr/>
          <p:nvPr/>
        </p:nvSpPr>
        <p:spPr>
          <a:xfrm>
            <a:off x="6691000" y="4898970"/>
            <a:ext cx="318684" cy="31868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5" name="Oval 34"/>
          <p:cNvSpPr/>
          <p:nvPr/>
        </p:nvSpPr>
        <p:spPr>
          <a:xfrm>
            <a:off x="7992293" y="5049896"/>
            <a:ext cx="466073" cy="46607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4889393" y="4703444"/>
            <a:ext cx="626237" cy="62623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3885324" y="4270882"/>
            <a:ext cx="466072" cy="46607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4" name="Picture 4" descr="C:\Users\admin\Desktop\Untitled3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000" b="100000" l="17774" r="70777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82" t="13949" r="29756"/>
          <a:stretch/>
        </p:blipFill>
        <p:spPr bwMode="auto">
          <a:xfrm>
            <a:off x="3341691" y="1160521"/>
            <a:ext cx="2714891" cy="232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1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9" r="23133"/>
          <a:stretch/>
        </p:blipFill>
        <p:spPr bwMode="auto">
          <a:xfrm>
            <a:off x="6242057" y="1258091"/>
            <a:ext cx="2612353" cy="2107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Oval 30"/>
          <p:cNvSpPr/>
          <p:nvPr/>
        </p:nvSpPr>
        <p:spPr>
          <a:xfrm>
            <a:off x="6788202" y="2001687"/>
            <a:ext cx="318684" cy="31868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2" name="Oval 31"/>
          <p:cNvSpPr/>
          <p:nvPr/>
        </p:nvSpPr>
        <p:spPr>
          <a:xfrm>
            <a:off x="8089495" y="2152612"/>
            <a:ext cx="466073" cy="46607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6" name="Oval 25"/>
          <p:cNvSpPr/>
          <p:nvPr/>
        </p:nvSpPr>
        <p:spPr>
          <a:xfrm>
            <a:off x="4971992" y="1714714"/>
            <a:ext cx="626238" cy="62623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7" name="Oval 26"/>
          <p:cNvSpPr/>
          <p:nvPr/>
        </p:nvSpPr>
        <p:spPr>
          <a:xfrm>
            <a:off x="3967922" y="1329724"/>
            <a:ext cx="466073" cy="46607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28" name="Straight Connector 27"/>
          <p:cNvCxnSpPr>
            <a:stCxn id="27" idx="6"/>
          </p:cNvCxnSpPr>
          <p:nvPr/>
        </p:nvCxnSpPr>
        <p:spPr>
          <a:xfrm>
            <a:off x="4433995" y="1562761"/>
            <a:ext cx="2354207" cy="5732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598230" y="2135999"/>
            <a:ext cx="2491264" cy="2496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 noChangeAspect="1"/>
          </p:cNvCxnSpPr>
          <p:nvPr/>
        </p:nvCxnSpPr>
        <p:spPr>
          <a:xfrm>
            <a:off x="4351396" y="4540172"/>
            <a:ext cx="2354206" cy="5732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 noChangeAspect="1"/>
          </p:cNvCxnSpPr>
          <p:nvPr/>
        </p:nvCxnSpPr>
        <p:spPr>
          <a:xfrm>
            <a:off x="5515631" y="5113411"/>
            <a:ext cx="2491265" cy="2496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9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19" grpId="0" animBg="1"/>
      <p:bldP spid="20" grpId="0" animBg="1"/>
      <p:bldP spid="31" grpId="0" animBg="1"/>
      <p:bldP spid="32" grpId="0" animBg="1"/>
      <p:bldP spid="26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0712" y="1215414"/>
            <a:ext cx="2581688" cy="28769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real-world scans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6" y="1189258"/>
            <a:ext cx="2157040" cy="286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1" r="20249"/>
          <a:stretch/>
        </p:blipFill>
        <p:spPr bwMode="auto">
          <a:xfrm>
            <a:off x="1118595" y="3706546"/>
            <a:ext cx="2865162" cy="296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701" y="1961916"/>
            <a:ext cx="2236470" cy="2953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85" y="1350616"/>
            <a:ext cx="1863724" cy="233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493" y="4092390"/>
            <a:ext cx="1997071" cy="219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31581" y="1326777"/>
            <a:ext cx="1332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Input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8595" y="6146535"/>
            <a:ext cx="2741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Editable decision border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21753" y="1189258"/>
            <a:ext cx="1475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itchFamily="34" charset="0"/>
              </a:rPr>
              <a:t>foreground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14034" y="3892335"/>
            <a:ext cx="1475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itchFamily="34" charset="0"/>
              </a:rPr>
              <a:t>background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83757" y="4681578"/>
            <a:ext cx="2054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Calibri" pitchFamily="34" charset="0"/>
              </a:rPr>
              <a:t>Fg+bg</a:t>
            </a:r>
            <a:r>
              <a:rPr lang="en-US" sz="2000" dirty="0" smtClean="0">
                <a:latin typeface="Calibri" pitchFamily="34" charset="0"/>
              </a:rPr>
              <a:t> superimposed</a:t>
            </a:r>
          </a:p>
        </p:txBody>
      </p:sp>
    </p:spTree>
    <p:extLst>
      <p:ext uri="{BB962C8B-B14F-4D97-AF65-F5344CB8AC3E}">
        <p14:creationId xmlns:p14="http://schemas.microsoft.com/office/powerpoint/2010/main" val="235436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/>
      <p:bldP spid="13" grpId="0"/>
      <p:bldP spid="14" grpId="0"/>
      <p:bldP spid="15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real-world scans</a:t>
            </a:r>
            <a:endParaRPr lang="en-US" dirty="0"/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9"/>
          <a:stretch/>
        </p:blipFill>
        <p:spPr bwMode="auto">
          <a:xfrm>
            <a:off x="153599" y="1452817"/>
            <a:ext cx="4018557" cy="19969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9" t="17893" b="9012"/>
          <a:stretch/>
        </p:blipFill>
        <p:spPr bwMode="auto">
          <a:xfrm>
            <a:off x="2831280" y="2915982"/>
            <a:ext cx="3984287" cy="19852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9"/>
          <a:stretch/>
        </p:blipFill>
        <p:spPr bwMode="auto">
          <a:xfrm>
            <a:off x="4436714" y="4087781"/>
            <a:ext cx="4181971" cy="1985271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3599" y="1465671"/>
            <a:ext cx="968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Input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43200" y="2892953"/>
            <a:ext cx="13277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Editable decision border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43582" y="5629229"/>
            <a:ext cx="2054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Calibri" pitchFamily="34" charset="0"/>
              </a:rPr>
              <a:t>Fg+bg</a:t>
            </a:r>
            <a:r>
              <a:rPr lang="en-US" sz="2000" dirty="0" smtClean="0">
                <a:latin typeface="Calibri" pitchFamily="34" charset="0"/>
              </a:rPr>
              <a:t> superimposed</a:t>
            </a:r>
          </a:p>
        </p:txBody>
      </p:sp>
    </p:spTree>
    <p:extLst>
      <p:ext uri="{BB962C8B-B14F-4D97-AF65-F5344CB8AC3E}">
        <p14:creationId xmlns:p14="http://schemas.microsoft.com/office/powerpoint/2010/main" val="400529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an2_org.as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438461"/>
            <a:ext cx="8686800" cy="47625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Input: Dynamic point cloud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45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8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home message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0698" y="1379913"/>
            <a:ext cx="4189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smtClean="0">
                <a:latin typeface="Calibri" pitchFamily="34" charset="0"/>
              </a:rPr>
              <a:t>Motion segmentation of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79599" y="2380211"/>
            <a:ext cx="1039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latin typeface="Segoe Script" panose="020B0504020000000003" pitchFamily="34" charset="0"/>
              </a:rPr>
              <a:t>noisy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12784" y="2880360"/>
            <a:ext cx="2018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latin typeface="Segoe Script" panose="020B0504020000000003" pitchFamily="34" charset="0"/>
              </a:rPr>
              <a:t>Real-valued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5970" y="3380509"/>
            <a:ext cx="2200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latin typeface="Segoe Script" panose="020B0504020000000003" pitchFamily="34" charset="0"/>
              </a:rPr>
              <a:t>Non-uniform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35974" y="1880062"/>
            <a:ext cx="749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latin typeface="Segoe Script" panose="020B0504020000000003" pitchFamily="34" charset="0"/>
              </a:rPr>
              <a:t>3D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07970" y="3880658"/>
            <a:ext cx="337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smtClean="0">
                <a:latin typeface="Calibri" pitchFamily="34" charset="0"/>
              </a:rPr>
              <a:t>Point-cloud data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05593" y="5004282"/>
            <a:ext cx="6808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 pitchFamily="34" charset="0"/>
              </a:rPr>
              <a:t>CG+ML = Editable SVM-RBF classifiers!</a:t>
            </a:r>
          </a:p>
        </p:txBody>
      </p:sp>
      <p:sp>
        <p:nvSpPr>
          <p:cNvPr id="10" name="Arc 9"/>
          <p:cNvSpPr/>
          <p:nvPr/>
        </p:nvSpPr>
        <p:spPr>
          <a:xfrm rot="20994703">
            <a:off x="2927564" y="5539488"/>
            <a:ext cx="1213658" cy="208450"/>
          </a:xfrm>
          <a:prstGeom prst="arc">
            <a:avLst>
              <a:gd name="adj1" fmla="val 10895001"/>
              <a:gd name="adj2" fmla="val 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1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2539137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alibri" pitchFamily="34" charset="0"/>
              </a:rPr>
              <a:t>Thank you!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03300" y="3534545"/>
            <a:ext cx="713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srgbClr val="FFFF00"/>
                </a:solidFill>
              </a:rPr>
              <a:t>http://</a:t>
            </a:r>
            <a:r>
              <a:rPr lang="en-US" sz="2400" u="sng" dirty="0" smtClean="0">
                <a:solidFill>
                  <a:srgbClr val="FFFF00"/>
                </a:solidFill>
              </a:rPr>
              <a:t>www.openu.ac.il/home/hassner/</a:t>
            </a:r>
          </a:p>
          <a:p>
            <a:pPr algn="ctr"/>
            <a:r>
              <a:rPr lang="en-US" sz="2400" u="sng" dirty="0" smtClean="0">
                <a:solidFill>
                  <a:srgbClr val="FFFF00"/>
                </a:solidFill>
                <a:latin typeface="Calibri" pitchFamily="34" charset="0"/>
              </a:rPr>
              <a:t>hassner@openu.ac.il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079" y="5752406"/>
            <a:ext cx="881841" cy="881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770" y="3797012"/>
            <a:ext cx="1945277" cy="2569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70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Input: Dynamic point cloud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42" y="1438758"/>
            <a:ext cx="8685715" cy="47619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9135" y="4655116"/>
            <a:ext cx="4222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High-quality 3D sensor(s)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51901" y="5605564"/>
                <a:ext cx="5757954" cy="546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bg1"/>
                          </a:solidFill>
                          <a:effectLst/>
                          <a:latin typeface="Cambria Math"/>
                        </a:rPr>
                        <m:t>𝑃</m:t>
                      </m:r>
                      <m:r>
                        <a:rPr lang="en-US" sz="2800" i="1" smtClean="0">
                          <a:solidFill>
                            <a:schemeClr val="bg1"/>
                          </a:solidFill>
                          <a:effectLst/>
                          <a:latin typeface="Cambria Math"/>
                        </a:rPr>
                        <m:t>={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Cambria Math"/>
                            </a:rPr>
                            <m:t>)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Cambria Math"/>
                            </a:rPr>
                            <m:t>𝑇</m:t>
                          </m:r>
                        </m:sup>
                      </m:sSup>
                      <m:sSubSup>
                        <m:sSubSup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Cambria Math"/>
                            </a:rPr>
                            <m:t>}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Cambria Math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Cambria Math"/>
                            </a:rPr>
                            <m:t>=</m:t>
                          </m:r>
                          <m: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Cambria Math"/>
                            </a:rPr>
                            <m:t>𝑁</m:t>
                          </m:r>
                        </m:sup>
                      </m:sSubSup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effectLst/>
                  <a:latin typeface="Bodoni MT Poster Compressed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901" y="5605564"/>
                <a:ext cx="5757954" cy="54675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rc 7"/>
          <p:cNvSpPr/>
          <p:nvPr/>
        </p:nvSpPr>
        <p:spPr>
          <a:xfrm rot="20994703">
            <a:off x="1271847" y="6146316"/>
            <a:ext cx="1213658" cy="208450"/>
          </a:xfrm>
          <a:prstGeom prst="arc">
            <a:avLst>
              <a:gd name="adj1" fmla="val 10895001"/>
              <a:gd name="adj2" fmla="val 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1302555">
            <a:off x="993371" y="6326928"/>
            <a:ext cx="1990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3D position</a:t>
            </a:r>
          </a:p>
        </p:txBody>
      </p:sp>
      <p:sp>
        <p:nvSpPr>
          <p:cNvPr id="10" name="Arc 9"/>
          <p:cNvSpPr/>
          <p:nvPr/>
        </p:nvSpPr>
        <p:spPr>
          <a:xfrm>
            <a:off x="2692238" y="6120749"/>
            <a:ext cx="1213658" cy="208450"/>
          </a:xfrm>
          <a:prstGeom prst="arc">
            <a:avLst>
              <a:gd name="adj1" fmla="val 10895001"/>
              <a:gd name="adj2" fmla="val 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307742">
            <a:off x="2425154" y="6240508"/>
            <a:ext cx="1990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normal</a:t>
            </a:r>
          </a:p>
        </p:txBody>
      </p:sp>
      <p:sp>
        <p:nvSpPr>
          <p:cNvPr id="12" name="TextBox 11"/>
          <p:cNvSpPr txBox="1"/>
          <p:nvPr/>
        </p:nvSpPr>
        <p:spPr>
          <a:xfrm rot="21023578">
            <a:off x="3344176" y="5069876"/>
            <a:ext cx="1990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Frame number</a:t>
            </a:r>
          </a:p>
        </p:txBody>
      </p:sp>
      <p:sp>
        <p:nvSpPr>
          <p:cNvPr id="13" name="Oval 12"/>
          <p:cNvSpPr/>
          <p:nvPr/>
        </p:nvSpPr>
        <p:spPr>
          <a:xfrm>
            <a:off x="3977942" y="5718682"/>
            <a:ext cx="452012" cy="435319"/>
          </a:xfrm>
          <a:custGeom>
            <a:avLst/>
            <a:gdLst>
              <a:gd name="connsiteX0" fmla="*/ 0 w 523702"/>
              <a:gd name="connsiteY0" fmla="*/ 269773 h 539545"/>
              <a:gd name="connsiteX1" fmla="*/ 261851 w 523702"/>
              <a:gd name="connsiteY1" fmla="*/ 0 h 539545"/>
              <a:gd name="connsiteX2" fmla="*/ 523702 w 523702"/>
              <a:gd name="connsiteY2" fmla="*/ 269773 h 539545"/>
              <a:gd name="connsiteX3" fmla="*/ 261851 w 523702"/>
              <a:gd name="connsiteY3" fmla="*/ 539546 h 539545"/>
              <a:gd name="connsiteX4" fmla="*/ 0 w 523702"/>
              <a:gd name="connsiteY4" fmla="*/ 269773 h 539545"/>
              <a:gd name="connsiteX0" fmla="*/ 261851 w 523702"/>
              <a:gd name="connsiteY0" fmla="*/ 0 h 539546"/>
              <a:gd name="connsiteX1" fmla="*/ 523702 w 523702"/>
              <a:gd name="connsiteY1" fmla="*/ 269773 h 539546"/>
              <a:gd name="connsiteX2" fmla="*/ 261851 w 523702"/>
              <a:gd name="connsiteY2" fmla="*/ 539546 h 539546"/>
              <a:gd name="connsiteX3" fmla="*/ 0 w 523702"/>
              <a:gd name="connsiteY3" fmla="*/ 269773 h 539546"/>
              <a:gd name="connsiteX4" fmla="*/ 353291 w 523702"/>
              <a:gd name="connsiteY4" fmla="*/ 91440 h 539546"/>
              <a:gd name="connsiteX0" fmla="*/ 262859 w 524710"/>
              <a:gd name="connsiteY0" fmla="*/ 0 h 539546"/>
              <a:gd name="connsiteX1" fmla="*/ 524710 w 524710"/>
              <a:gd name="connsiteY1" fmla="*/ 269773 h 539546"/>
              <a:gd name="connsiteX2" fmla="*/ 262859 w 524710"/>
              <a:gd name="connsiteY2" fmla="*/ 539546 h 539546"/>
              <a:gd name="connsiteX3" fmla="*/ 1008 w 524710"/>
              <a:gd name="connsiteY3" fmla="*/ 269773 h 539546"/>
              <a:gd name="connsiteX4" fmla="*/ 345986 w 524710"/>
              <a:gd name="connsiteY4" fmla="*/ 157942 h 539546"/>
              <a:gd name="connsiteX0" fmla="*/ 262859 w 524710"/>
              <a:gd name="connsiteY0" fmla="*/ 0 h 539546"/>
              <a:gd name="connsiteX1" fmla="*/ 524710 w 524710"/>
              <a:gd name="connsiteY1" fmla="*/ 269773 h 539546"/>
              <a:gd name="connsiteX2" fmla="*/ 262859 w 524710"/>
              <a:gd name="connsiteY2" fmla="*/ 539546 h 539546"/>
              <a:gd name="connsiteX3" fmla="*/ 1008 w 524710"/>
              <a:gd name="connsiteY3" fmla="*/ 269773 h 539546"/>
              <a:gd name="connsiteX4" fmla="*/ 345986 w 524710"/>
              <a:gd name="connsiteY4" fmla="*/ 157942 h 539546"/>
              <a:gd name="connsiteX0" fmla="*/ 298301 w 560152"/>
              <a:gd name="connsiteY0" fmla="*/ 0 h 539546"/>
              <a:gd name="connsiteX1" fmla="*/ 560152 w 560152"/>
              <a:gd name="connsiteY1" fmla="*/ 269773 h 539546"/>
              <a:gd name="connsiteX2" fmla="*/ 298301 w 560152"/>
              <a:gd name="connsiteY2" fmla="*/ 539546 h 539546"/>
              <a:gd name="connsiteX3" fmla="*/ 36450 w 560152"/>
              <a:gd name="connsiteY3" fmla="*/ 269773 h 539546"/>
              <a:gd name="connsiteX4" fmla="*/ 231799 w 560152"/>
              <a:gd name="connsiteY4" fmla="*/ 74815 h 539546"/>
              <a:gd name="connsiteX0" fmla="*/ 311443 w 573294"/>
              <a:gd name="connsiteY0" fmla="*/ 0 h 539546"/>
              <a:gd name="connsiteX1" fmla="*/ 573294 w 573294"/>
              <a:gd name="connsiteY1" fmla="*/ 269773 h 539546"/>
              <a:gd name="connsiteX2" fmla="*/ 311443 w 573294"/>
              <a:gd name="connsiteY2" fmla="*/ 539546 h 539546"/>
              <a:gd name="connsiteX3" fmla="*/ 49592 w 573294"/>
              <a:gd name="connsiteY3" fmla="*/ 269773 h 539546"/>
              <a:gd name="connsiteX4" fmla="*/ 220003 w 573294"/>
              <a:gd name="connsiteY4" fmla="*/ 8313 h 539546"/>
              <a:gd name="connsiteX0" fmla="*/ 267945 w 529796"/>
              <a:gd name="connsiteY0" fmla="*/ 0 h 539546"/>
              <a:gd name="connsiteX1" fmla="*/ 529796 w 529796"/>
              <a:gd name="connsiteY1" fmla="*/ 269773 h 539546"/>
              <a:gd name="connsiteX2" fmla="*/ 267945 w 529796"/>
              <a:gd name="connsiteY2" fmla="*/ 539546 h 539546"/>
              <a:gd name="connsiteX3" fmla="*/ 6094 w 529796"/>
              <a:gd name="connsiteY3" fmla="*/ 269773 h 539546"/>
              <a:gd name="connsiteX4" fmla="*/ 176505 w 529796"/>
              <a:gd name="connsiteY4" fmla="*/ 8313 h 539546"/>
              <a:gd name="connsiteX0" fmla="*/ 262569 w 524420"/>
              <a:gd name="connsiteY0" fmla="*/ 0 h 539546"/>
              <a:gd name="connsiteX1" fmla="*/ 524420 w 524420"/>
              <a:gd name="connsiteY1" fmla="*/ 269773 h 539546"/>
              <a:gd name="connsiteX2" fmla="*/ 262569 w 524420"/>
              <a:gd name="connsiteY2" fmla="*/ 539546 h 539546"/>
              <a:gd name="connsiteX3" fmla="*/ 718 w 524420"/>
              <a:gd name="connsiteY3" fmla="*/ 269773 h 539546"/>
              <a:gd name="connsiteX4" fmla="*/ 221006 w 524420"/>
              <a:gd name="connsiteY4" fmla="*/ 133004 h 539546"/>
              <a:gd name="connsiteX0" fmla="*/ 269721 w 531572"/>
              <a:gd name="connsiteY0" fmla="*/ 0 h 539546"/>
              <a:gd name="connsiteX1" fmla="*/ 531572 w 531572"/>
              <a:gd name="connsiteY1" fmla="*/ 269773 h 539546"/>
              <a:gd name="connsiteX2" fmla="*/ 269721 w 531572"/>
              <a:gd name="connsiteY2" fmla="*/ 539546 h 539546"/>
              <a:gd name="connsiteX3" fmla="*/ 7870 w 531572"/>
              <a:gd name="connsiteY3" fmla="*/ 269773 h 539546"/>
              <a:gd name="connsiteX4" fmla="*/ 169969 w 531572"/>
              <a:gd name="connsiteY4" fmla="*/ 49877 h 539546"/>
              <a:gd name="connsiteX0" fmla="*/ 263554 w 525405"/>
              <a:gd name="connsiteY0" fmla="*/ 0 h 539546"/>
              <a:gd name="connsiteX1" fmla="*/ 525405 w 525405"/>
              <a:gd name="connsiteY1" fmla="*/ 269773 h 539546"/>
              <a:gd name="connsiteX2" fmla="*/ 263554 w 525405"/>
              <a:gd name="connsiteY2" fmla="*/ 539546 h 539546"/>
              <a:gd name="connsiteX3" fmla="*/ 1703 w 525405"/>
              <a:gd name="connsiteY3" fmla="*/ 269773 h 539546"/>
              <a:gd name="connsiteX4" fmla="*/ 163802 w 525405"/>
              <a:gd name="connsiteY4" fmla="*/ 49877 h 539546"/>
              <a:gd name="connsiteX0" fmla="*/ 265706 w 527557"/>
              <a:gd name="connsiteY0" fmla="*/ 0 h 539546"/>
              <a:gd name="connsiteX1" fmla="*/ 527557 w 527557"/>
              <a:gd name="connsiteY1" fmla="*/ 269773 h 539546"/>
              <a:gd name="connsiteX2" fmla="*/ 265706 w 527557"/>
              <a:gd name="connsiteY2" fmla="*/ 539546 h 539546"/>
              <a:gd name="connsiteX3" fmla="*/ 3855 w 527557"/>
              <a:gd name="connsiteY3" fmla="*/ 269773 h 539546"/>
              <a:gd name="connsiteX4" fmla="*/ 165954 w 527557"/>
              <a:gd name="connsiteY4" fmla="*/ 49877 h 539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557" h="539546">
                <a:moveTo>
                  <a:pt x="265706" y="0"/>
                </a:moveTo>
                <a:cubicBezTo>
                  <a:pt x="410322" y="0"/>
                  <a:pt x="527557" y="120781"/>
                  <a:pt x="527557" y="269773"/>
                </a:cubicBezTo>
                <a:cubicBezTo>
                  <a:pt x="527557" y="418765"/>
                  <a:pt x="410322" y="539546"/>
                  <a:pt x="265706" y="539546"/>
                </a:cubicBezTo>
                <a:cubicBezTo>
                  <a:pt x="121090" y="539546"/>
                  <a:pt x="20480" y="351385"/>
                  <a:pt x="3855" y="269773"/>
                </a:cubicBezTo>
                <a:cubicBezTo>
                  <a:pt x="-12770" y="188161"/>
                  <a:pt x="21338" y="157942"/>
                  <a:pt x="165954" y="4987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51901" y="5137270"/>
            <a:ext cx="3782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&gt;100k points per frame</a:t>
            </a:r>
          </a:p>
        </p:txBody>
      </p:sp>
    </p:spTree>
    <p:extLst>
      <p:ext uri="{BB962C8B-B14F-4D97-AF65-F5344CB8AC3E}">
        <p14:creationId xmlns:p14="http://schemas.microsoft.com/office/powerpoint/2010/main" val="304931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8" grpId="1" animBg="1"/>
      <p:bldP spid="9" grpId="0"/>
      <p:bldP spid="9" grpId="1"/>
      <p:bldP spid="10" grpId="0" animBg="1"/>
      <p:bldP spid="10" grpId="1" animBg="1"/>
      <p:bldP spid="11" grpId="0"/>
      <p:bldP spid="11" grpId="1"/>
      <p:bldP spid="12" grpId="0"/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Output: Motion segmentation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42" y="1438758"/>
            <a:ext cx="8685715" cy="4761905"/>
          </a:xfrm>
          <a:prstGeom prst="rect">
            <a:avLst/>
          </a:prstGeom>
        </p:spPr>
      </p:pic>
      <p:pic>
        <p:nvPicPr>
          <p:cNvPr id="4" name="scan2_bg.as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52454" y="3408219"/>
            <a:ext cx="4684551" cy="256828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scan2_fg.as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5182" y="1548410"/>
            <a:ext cx="4767349" cy="261367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639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9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9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this hard?</a:t>
            </a:r>
            <a:endParaRPr lang="en-US" dirty="0"/>
          </a:p>
        </p:txBody>
      </p:sp>
      <p:pic>
        <p:nvPicPr>
          <p:cNvPr id="4" name="linear_org.as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18210" y="1943100"/>
            <a:ext cx="53340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this hard?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543" y="1943285"/>
            <a:ext cx="5333334" cy="297142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 rot="934994">
            <a:off x="5043361" y="2354842"/>
            <a:ext cx="1882304" cy="1130079"/>
          </a:xfrm>
          <a:custGeom>
            <a:avLst/>
            <a:gdLst>
              <a:gd name="connsiteX0" fmla="*/ 0 w 1562792"/>
              <a:gd name="connsiteY0" fmla="*/ 544484 h 1088967"/>
              <a:gd name="connsiteX1" fmla="*/ 781396 w 1562792"/>
              <a:gd name="connsiteY1" fmla="*/ 0 h 1088967"/>
              <a:gd name="connsiteX2" fmla="*/ 1562792 w 1562792"/>
              <a:gd name="connsiteY2" fmla="*/ 544484 h 1088967"/>
              <a:gd name="connsiteX3" fmla="*/ 781396 w 1562792"/>
              <a:gd name="connsiteY3" fmla="*/ 1088968 h 1088967"/>
              <a:gd name="connsiteX4" fmla="*/ 0 w 1562792"/>
              <a:gd name="connsiteY4" fmla="*/ 544484 h 1088967"/>
              <a:gd name="connsiteX0" fmla="*/ 781396 w 1562792"/>
              <a:gd name="connsiteY0" fmla="*/ 0 h 1088968"/>
              <a:gd name="connsiteX1" fmla="*/ 1562792 w 1562792"/>
              <a:gd name="connsiteY1" fmla="*/ 544484 h 1088968"/>
              <a:gd name="connsiteX2" fmla="*/ 781396 w 1562792"/>
              <a:gd name="connsiteY2" fmla="*/ 1088968 h 1088968"/>
              <a:gd name="connsiteX3" fmla="*/ 0 w 1562792"/>
              <a:gd name="connsiteY3" fmla="*/ 544484 h 1088968"/>
              <a:gd name="connsiteX4" fmla="*/ 872836 w 1562792"/>
              <a:gd name="connsiteY4" fmla="*/ 91440 h 1088968"/>
              <a:gd name="connsiteX0" fmla="*/ 787541 w 1568937"/>
              <a:gd name="connsiteY0" fmla="*/ 0 h 1088968"/>
              <a:gd name="connsiteX1" fmla="*/ 1568937 w 1568937"/>
              <a:gd name="connsiteY1" fmla="*/ 544484 h 1088968"/>
              <a:gd name="connsiteX2" fmla="*/ 787541 w 1568937"/>
              <a:gd name="connsiteY2" fmla="*/ 1088968 h 1088968"/>
              <a:gd name="connsiteX3" fmla="*/ 6145 w 1568937"/>
              <a:gd name="connsiteY3" fmla="*/ 544484 h 1088968"/>
              <a:gd name="connsiteX4" fmla="*/ 446719 w 1568937"/>
              <a:gd name="connsiteY4" fmla="*/ 91439 h 1088968"/>
              <a:gd name="connsiteX5" fmla="*/ 878981 w 1568937"/>
              <a:gd name="connsiteY5" fmla="*/ 91440 h 1088968"/>
              <a:gd name="connsiteX0" fmla="*/ 787541 w 1568937"/>
              <a:gd name="connsiteY0" fmla="*/ 0 h 1088968"/>
              <a:gd name="connsiteX1" fmla="*/ 1568937 w 1568937"/>
              <a:gd name="connsiteY1" fmla="*/ 544484 h 1088968"/>
              <a:gd name="connsiteX2" fmla="*/ 787541 w 1568937"/>
              <a:gd name="connsiteY2" fmla="*/ 1088968 h 1088968"/>
              <a:gd name="connsiteX3" fmla="*/ 6145 w 1568937"/>
              <a:gd name="connsiteY3" fmla="*/ 544484 h 1088968"/>
              <a:gd name="connsiteX4" fmla="*/ 446719 w 1568937"/>
              <a:gd name="connsiteY4" fmla="*/ 91439 h 1088968"/>
              <a:gd name="connsiteX0" fmla="*/ 781938 w 1563334"/>
              <a:gd name="connsiteY0" fmla="*/ 0 h 1088968"/>
              <a:gd name="connsiteX1" fmla="*/ 1563334 w 1563334"/>
              <a:gd name="connsiteY1" fmla="*/ 544484 h 1088968"/>
              <a:gd name="connsiteX2" fmla="*/ 781938 w 1563334"/>
              <a:gd name="connsiteY2" fmla="*/ 1088968 h 1088968"/>
              <a:gd name="connsiteX3" fmla="*/ 542 w 1563334"/>
              <a:gd name="connsiteY3" fmla="*/ 544484 h 1088968"/>
              <a:gd name="connsiteX4" fmla="*/ 441116 w 1563334"/>
              <a:gd name="connsiteY4" fmla="*/ 91439 h 1088968"/>
              <a:gd name="connsiteX0" fmla="*/ 781938 w 1563334"/>
              <a:gd name="connsiteY0" fmla="*/ 0 h 1088968"/>
              <a:gd name="connsiteX1" fmla="*/ 1563334 w 1563334"/>
              <a:gd name="connsiteY1" fmla="*/ 544484 h 1088968"/>
              <a:gd name="connsiteX2" fmla="*/ 781938 w 1563334"/>
              <a:gd name="connsiteY2" fmla="*/ 1088968 h 1088968"/>
              <a:gd name="connsiteX3" fmla="*/ 542 w 1563334"/>
              <a:gd name="connsiteY3" fmla="*/ 544484 h 1088968"/>
              <a:gd name="connsiteX4" fmla="*/ 441116 w 1563334"/>
              <a:gd name="connsiteY4" fmla="*/ 91439 h 1088968"/>
              <a:gd name="connsiteX0" fmla="*/ 757000 w 1563334"/>
              <a:gd name="connsiteY0" fmla="*/ 0 h 1213659"/>
              <a:gd name="connsiteX1" fmla="*/ 1563334 w 1563334"/>
              <a:gd name="connsiteY1" fmla="*/ 669175 h 1213659"/>
              <a:gd name="connsiteX2" fmla="*/ 781938 w 1563334"/>
              <a:gd name="connsiteY2" fmla="*/ 1213659 h 1213659"/>
              <a:gd name="connsiteX3" fmla="*/ 542 w 1563334"/>
              <a:gd name="connsiteY3" fmla="*/ 669175 h 1213659"/>
              <a:gd name="connsiteX4" fmla="*/ 441116 w 1563334"/>
              <a:gd name="connsiteY4" fmla="*/ 216130 h 1213659"/>
              <a:gd name="connsiteX0" fmla="*/ 757060 w 1563394"/>
              <a:gd name="connsiteY0" fmla="*/ 0 h 1213659"/>
              <a:gd name="connsiteX1" fmla="*/ 1563394 w 1563394"/>
              <a:gd name="connsiteY1" fmla="*/ 669175 h 1213659"/>
              <a:gd name="connsiteX2" fmla="*/ 781998 w 1563394"/>
              <a:gd name="connsiteY2" fmla="*/ 1213659 h 1213659"/>
              <a:gd name="connsiteX3" fmla="*/ 602 w 1563394"/>
              <a:gd name="connsiteY3" fmla="*/ 669175 h 1213659"/>
              <a:gd name="connsiteX4" fmla="*/ 441176 w 1563394"/>
              <a:gd name="connsiteY4" fmla="*/ 216130 h 1213659"/>
              <a:gd name="connsiteX0" fmla="*/ 757518 w 1563852"/>
              <a:gd name="connsiteY0" fmla="*/ 0 h 1213659"/>
              <a:gd name="connsiteX1" fmla="*/ 1563852 w 1563852"/>
              <a:gd name="connsiteY1" fmla="*/ 669175 h 1213659"/>
              <a:gd name="connsiteX2" fmla="*/ 782456 w 1563852"/>
              <a:gd name="connsiteY2" fmla="*/ 1213659 h 1213659"/>
              <a:gd name="connsiteX3" fmla="*/ 1060 w 1563852"/>
              <a:gd name="connsiteY3" fmla="*/ 669175 h 1213659"/>
              <a:gd name="connsiteX4" fmla="*/ 624514 w 1563852"/>
              <a:gd name="connsiteY4" fmla="*/ 157941 h 1213659"/>
              <a:gd name="connsiteX0" fmla="*/ 624908 w 1431242"/>
              <a:gd name="connsiteY0" fmla="*/ 0 h 1213659"/>
              <a:gd name="connsiteX1" fmla="*/ 1431242 w 1431242"/>
              <a:gd name="connsiteY1" fmla="*/ 669175 h 1213659"/>
              <a:gd name="connsiteX2" fmla="*/ 649846 w 1431242"/>
              <a:gd name="connsiteY2" fmla="*/ 1213659 h 1213659"/>
              <a:gd name="connsiteX3" fmla="*/ 1453 w 1431242"/>
              <a:gd name="connsiteY3" fmla="*/ 669175 h 1213659"/>
              <a:gd name="connsiteX4" fmla="*/ 491904 w 1431242"/>
              <a:gd name="connsiteY4" fmla="*/ 157941 h 1213659"/>
              <a:gd name="connsiteX0" fmla="*/ 624908 w 1431242"/>
              <a:gd name="connsiteY0" fmla="*/ 0 h 1213659"/>
              <a:gd name="connsiteX1" fmla="*/ 1431242 w 1431242"/>
              <a:gd name="connsiteY1" fmla="*/ 669175 h 1213659"/>
              <a:gd name="connsiteX2" fmla="*/ 649846 w 1431242"/>
              <a:gd name="connsiteY2" fmla="*/ 1213659 h 1213659"/>
              <a:gd name="connsiteX3" fmla="*/ 1453 w 1431242"/>
              <a:gd name="connsiteY3" fmla="*/ 669175 h 1213659"/>
              <a:gd name="connsiteX4" fmla="*/ 491904 w 1431242"/>
              <a:gd name="connsiteY4" fmla="*/ 157941 h 1213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1242" h="1213659">
                <a:moveTo>
                  <a:pt x="624908" y="0"/>
                </a:moveTo>
                <a:cubicBezTo>
                  <a:pt x="1064774" y="49876"/>
                  <a:pt x="1431242" y="368465"/>
                  <a:pt x="1431242" y="669175"/>
                </a:cubicBezTo>
                <a:cubicBezTo>
                  <a:pt x="1431242" y="969885"/>
                  <a:pt x="888144" y="1213659"/>
                  <a:pt x="649846" y="1213659"/>
                </a:cubicBezTo>
                <a:cubicBezTo>
                  <a:pt x="411548" y="1213659"/>
                  <a:pt x="27777" y="853441"/>
                  <a:pt x="1453" y="669175"/>
                </a:cubicBezTo>
                <a:cubicBezTo>
                  <a:pt x="-24871" y="484909"/>
                  <a:pt x="313181" y="200197"/>
                  <a:pt x="491904" y="157941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6555" y="1754033"/>
            <a:ext cx="1990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egoe Script" panose="020B0504020000000003" pitchFamily="34" charset="0"/>
              </a:rPr>
              <a:t>Occlusions </a:t>
            </a:r>
          </a:p>
        </p:txBody>
      </p:sp>
      <p:sp>
        <p:nvSpPr>
          <p:cNvPr id="8" name="Oval 5"/>
          <p:cNvSpPr/>
          <p:nvPr/>
        </p:nvSpPr>
        <p:spPr>
          <a:xfrm rot="20713908">
            <a:off x="7061526" y="2549400"/>
            <a:ext cx="1117449" cy="614206"/>
          </a:xfrm>
          <a:custGeom>
            <a:avLst/>
            <a:gdLst>
              <a:gd name="connsiteX0" fmla="*/ 0 w 1562792"/>
              <a:gd name="connsiteY0" fmla="*/ 544484 h 1088967"/>
              <a:gd name="connsiteX1" fmla="*/ 781396 w 1562792"/>
              <a:gd name="connsiteY1" fmla="*/ 0 h 1088967"/>
              <a:gd name="connsiteX2" fmla="*/ 1562792 w 1562792"/>
              <a:gd name="connsiteY2" fmla="*/ 544484 h 1088967"/>
              <a:gd name="connsiteX3" fmla="*/ 781396 w 1562792"/>
              <a:gd name="connsiteY3" fmla="*/ 1088968 h 1088967"/>
              <a:gd name="connsiteX4" fmla="*/ 0 w 1562792"/>
              <a:gd name="connsiteY4" fmla="*/ 544484 h 1088967"/>
              <a:gd name="connsiteX0" fmla="*/ 781396 w 1562792"/>
              <a:gd name="connsiteY0" fmla="*/ 0 h 1088968"/>
              <a:gd name="connsiteX1" fmla="*/ 1562792 w 1562792"/>
              <a:gd name="connsiteY1" fmla="*/ 544484 h 1088968"/>
              <a:gd name="connsiteX2" fmla="*/ 781396 w 1562792"/>
              <a:gd name="connsiteY2" fmla="*/ 1088968 h 1088968"/>
              <a:gd name="connsiteX3" fmla="*/ 0 w 1562792"/>
              <a:gd name="connsiteY3" fmla="*/ 544484 h 1088968"/>
              <a:gd name="connsiteX4" fmla="*/ 872836 w 1562792"/>
              <a:gd name="connsiteY4" fmla="*/ 91440 h 1088968"/>
              <a:gd name="connsiteX0" fmla="*/ 787541 w 1568937"/>
              <a:gd name="connsiteY0" fmla="*/ 0 h 1088968"/>
              <a:gd name="connsiteX1" fmla="*/ 1568937 w 1568937"/>
              <a:gd name="connsiteY1" fmla="*/ 544484 h 1088968"/>
              <a:gd name="connsiteX2" fmla="*/ 787541 w 1568937"/>
              <a:gd name="connsiteY2" fmla="*/ 1088968 h 1088968"/>
              <a:gd name="connsiteX3" fmla="*/ 6145 w 1568937"/>
              <a:gd name="connsiteY3" fmla="*/ 544484 h 1088968"/>
              <a:gd name="connsiteX4" fmla="*/ 446719 w 1568937"/>
              <a:gd name="connsiteY4" fmla="*/ 91439 h 1088968"/>
              <a:gd name="connsiteX5" fmla="*/ 878981 w 1568937"/>
              <a:gd name="connsiteY5" fmla="*/ 91440 h 1088968"/>
              <a:gd name="connsiteX0" fmla="*/ 787541 w 1568937"/>
              <a:gd name="connsiteY0" fmla="*/ 0 h 1088968"/>
              <a:gd name="connsiteX1" fmla="*/ 1568937 w 1568937"/>
              <a:gd name="connsiteY1" fmla="*/ 544484 h 1088968"/>
              <a:gd name="connsiteX2" fmla="*/ 787541 w 1568937"/>
              <a:gd name="connsiteY2" fmla="*/ 1088968 h 1088968"/>
              <a:gd name="connsiteX3" fmla="*/ 6145 w 1568937"/>
              <a:gd name="connsiteY3" fmla="*/ 544484 h 1088968"/>
              <a:gd name="connsiteX4" fmla="*/ 446719 w 1568937"/>
              <a:gd name="connsiteY4" fmla="*/ 91439 h 1088968"/>
              <a:gd name="connsiteX0" fmla="*/ 781938 w 1563334"/>
              <a:gd name="connsiteY0" fmla="*/ 0 h 1088968"/>
              <a:gd name="connsiteX1" fmla="*/ 1563334 w 1563334"/>
              <a:gd name="connsiteY1" fmla="*/ 544484 h 1088968"/>
              <a:gd name="connsiteX2" fmla="*/ 781938 w 1563334"/>
              <a:gd name="connsiteY2" fmla="*/ 1088968 h 1088968"/>
              <a:gd name="connsiteX3" fmla="*/ 542 w 1563334"/>
              <a:gd name="connsiteY3" fmla="*/ 544484 h 1088968"/>
              <a:gd name="connsiteX4" fmla="*/ 441116 w 1563334"/>
              <a:gd name="connsiteY4" fmla="*/ 91439 h 1088968"/>
              <a:gd name="connsiteX0" fmla="*/ 781938 w 1563334"/>
              <a:gd name="connsiteY0" fmla="*/ 0 h 1088968"/>
              <a:gd name="connsiteX1" fmla="*/ 1563334 w 1563334"/>
              <a:gd name="connsiteY1" fmla="*/ 544484 h 1088968"/>
              <a:gd name="connsiteX2" fmla="*/ 781938 w 1563334"/>
              <a:gd name="connsiteY2" fmla="*/ 1088968 h 1088968"/>
              <a:gd name="connsiteX3" fmla="*/ 542 w 1563334"/>
              <a:gd name="connsiteY3" fmla="*/ 544484 h 1088968"/>
              <a:gd name="connsiteX4" fmla="*/ 441116 w 1563334"/>
              <a:gd name="connsiteY4" fmla="*/ 91439 h 1088968"/>
              <a:gd name="connsiteX0" fmla="*/ 757000 w 1563334"/>
              <a:gd name="connsiteY0" fmla="*/ 0 h 1213659"/>
              <a:gd name="connsiteX1" fmla="*/ 1563334 w 1563334"/>
              <a:gd name="connsiteY1" fmla="*/ 669175 h 1213659"/>
              <a:gd name="connsiteX2" fmla="*/ 781938 w 1563334"/>
              <a:gd name="connsiteY2" fmla="*/ 1213659 h 1213659"/>
              <a:gd name="connsiteX3" fmla="*/ 542 w 1563334"/>
              <a:gd name="connsiteY3" fmla="*/ 669175 h 1213659"/>
              <a:gd name="connsiteX4" fmla="*/ 441116 w 1563334"/>
              <a:gd name="connsiteY4" fmla="*/ 216130 h 1213659"/>
              <a:gd name="connsiteX0" fmla="*/ 757060 w 1563394"/>
              <a:gd name="connsiteY0" fmla="*/ 0 h 1213659"/>
              <a:gd name="connsiteX1" fmla="*/ 1563394 w 1563394"/>
              <a:gd name="connsiteY1" fmla="*/ 669175 h 1213659"/>
              <a:gd name="connsiteX2" fmla="*/ 781998 w 1563394"/>
              <a:gd name="connsiteY2" fmla="*/ 1213659 h 1213659"/>
              <a:gd name="connsiteX3" fmla="*/ 602 w 1563394"/>
              <a:gd name="connsiteY3" fmla="*/ 669175 h 1213659"/>
              <a:gd name="connsiteX4" fmla="*/ 441176 w 1563394"/>
              <a:gd name="connsiteY4" fmla="*/ 216130 h 1213659"/>
              <a:gd name="connsiteX0" fmla="*/ 757518 w 1563852"/>
              <a:gd name="connsiteY0" fmla="*/ 0 h 1213659"/>
              <a:gd name="connsiteX1" fmla="*/ 1563852 w 1563852"/>
              <a:gd name="connsiteY1" fmla="*/ 669175 h 1213659"/>
              <a:gd name="connsiteX2" fmla="*/ 782456 w 1563852"/>
              <a:gd name="connsiteY2" fmla="*/ 1213659 h 1213659"/>
              <a:gd name="connsiteX3" fmla="*/ 1060 w 1563852"/>
              <a:gd name="connsiteY3" fmla="*/ 669175 h 1213659"/>
              <a:gd name="connsiteX4" fmla="*/ 624514 w 1563852"/>
              <a:gd name="connsiteY4" fmla="*/ 157941 h 1213659"/>
              <a:gd name="connsiteX0" fmla="*/ 624908 w 1431242"/>
              <a:gd name="connsiteY0" fmla="*/ 0 h 1213659"/>
              <a:gd name="connsiteX1" fmla="*/ 1431242 w 1431242"/>
              <a:gd name="connsiteY1" fmla="*/ 669175 h 1213659"/>
              <a:gd name="connsiteX2" fmla="*/ 649846 w 1431242"/>
              <a:gd name="connsiteY2" fmla="*/ 1213659 h 1213659"/>
              <a:gd name="connsiteX3" fmla="*/ 1453 w 1431242"/>
              <a:gd name="connsiteY3" fmla="*/ 669175 h 1213659"/>
              <a:gd name="connsiteX4" fmla="*/ 491904 w 1431242"/>
              <a:gd name="connsiteY4" fmla="*/ 157941 h 1213659"/>
              <a:gd name="connsiteX0" fmla="*/ 624908 w 1431242"/>
              <a:gd name="connsiteY0" fmla="*/ 0 h 1213659"/>
              <a:gd name="connsiteX1" fmla="*/ 1431242 w 1431242"/>
              <a:gd name="connsiteY1" fmla="*/ 669175 h 1213659"/>
              <a:gd name="connsiteX2" fmla="*/ 649846 w 1431242"/>
              <a:gd name="connsiteY2" fmla="*/ 1213659 h 1213659"/>
              <a:gd name="connsiteX3" fmla="*/ 1453 w 1431242"/>
              <a:gd name="connsiteY3" fmla="*/ 669175 h 1213659"/>
              <a:gd name="connsiteX4" fmla="*/ 491904 w 1431242"/>
              <a:gd name="connsiteY4" fmla="*/ 157941 h 1213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1242" h="1213659">
                <a:moveTo>
                  <a:pt x="624908" y="0"/>
                </a:moveTo>
                <a:cubicBezTo>
                  <a:pt x="1064774" y="49876"/>
                  <a:pt x="1431242" y="368465"/>
                  <a:pt x="1431242" y="669175"/>
                </a:cubicBezTo>
                <a:cubicBezTo>
                  <a:pt x="1431242" y="969885"/>
                  <a:pt x="888144" y="1213659"/>
                  <a:pt x="649846" y="1213659"/>
                </a:cubicBezTo>
                <a:cubicBezTo>
                  <a:pt x="411548" y="1213659"/>
                  <a:pt x="27777" y="853441"/>
                  <a:pt x="1453" y="669175"/>
                </a:cubicBezTo>
                <a:cubicBezTo>
                  <a:pt x="-24871" y="484909"/>
                  <a:pt x="313181" y="200197"/>
                  <a:pt x="491904" y="157941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46555" y="2223936"/>
            <a:ext cx="2846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egoe Script" panose="020B0504020000000003" pitchFamily="34" charset="0"/>
              </a:rPr>
              <a:t>Flickering (sample noise)</a:t>
            </a:r>
          </a:p>
        </p:txBody>
      </p:sp>
      <p:sp>
        <p:nvSpPr>
          <p:cNvPr id="10" name="Oval 5"/>
          <p:cNvSpPr/>
          <p:nvPr/>
        </p:nvSpPr>
        <p:spPr>
          <a:xfrm>
            <a:off x="4037434" y="4228688"/>
            <a:ext cx="2095485" cy="614206"/>
          </a:xfrm>
          <a:custGeom>
            <a:avLst/>
            <a:gdLst>
              <a:gd name="connsiteX0" fmla="*/ 0 w 1562792"/>
              <a:gd name="connsiteY0" fmla="*/ 544484 h 1088967"/>
              <a:gd name="connsiteX1" fmla="*/ 781396 w 1562792"/>
              <a:gd name="connsiteY1" fmla="*/ 0 h 1088967"/>
              <a:gd name="connsiteX2" fmla="*/ 1562792 w 1562792"/>
              <a:gd name="connsiteY2" fmla="*/ 544484 h 1088967"/>
              <a:gd name="connsiteX3" fmla="*/ 781396 w 1562792"/>
              <a:gd name="connsiteY3" fmla="*/ 1088968 h 1088967"/>
              <a:gd name="connsiteX4" fmla="*/ 0 w 1562792"/>
              <a:gd name="connsiteY4" fmla="*/ 544484 h 1088967"/>
              <a:gd name="connsiteX0" fmla="*/ 781396 w 1562792"/>
              <a:gd name="connsiteY0" fmla="*/ 0 h 1088968"/>
              <a:gd name="connsiteX1" fmla="*/ 1562792 w 1562792"/>
              <a:gd name="connsiteY1" fmla="*/ 544484 h 1088968"/>
              <a:gd name="connsiteX2" fmla="*/ 781396 w 1562792"/>
              <a:gd name="connsiteY2" fmla="*/ 1088968 h 1088968"/>
              <a:gd name="connsiteX3" fmla="*/ 0 w 1562792"/>
              <a:gd name="connsiteY3" fmla="*/ 544484 h 1088968"/>
              <a:gd name="connsiteX4" fmla="*/ 872836 w 1562792"/>
              <a:gd name="connsiteY4" fmla="*/ 91440 h 1088968"/>
              <a:gd name="connsiteX0" fmla="*/ 787541 w 1568937"/>
              <a:gd name="connsiteY0" fmla="*/ 0 h 1088968"/>
              <a:gd name="connsiteX1" fmla="*/ 1568937 w 1568937"/>
              <a:gd name="connsiteY1" fmla="*/ 544484 h 1088968"/>
              <a:gd name="connsiteX2" fmla="*/ 787541 w 1568937"/>
              <a:gd name="connsiteY2" fmla="*/ 1088968 h 1088968"/>
              <a:gd name="connsiteX3" fmla="*/ 6145 w 1568937"/>
              <a:gd name="connsiteY3" fmla="*/ 544484 h 1088968"/>
              <a:gd name="connsiteX4" fmla="*/ 446719 w 1568937"/>
              <a:gd name="connsiteY4" fmla="*/ 91439 h 1088968"/>
              <a:gd name="connsiteX5" fmla="*/ 878981 w 1568937"/>
              <a:gd name="connsiteY5" fmla="*/ 91440 h 1088968"/>
              <a:gd name="connsiteX0" fmla="*/ 787541 w 1568937"/>
              <a:gd name="connsiteY0" fmla="*/ 0 h 1088968"/>
              <a:gd name="connsiteX1" fmla="*/ 1568937 w 1568937"/>
              <a:gd name="connsiteY1" fmla="*/ 544484 h 1088968"/>
              <a:gd name="connsiteX2" fmla="*/ 787541 w 1568937"/>
              <a:gd name="connsiteY2" fmla="*/ 1088968 h 1088968"/>
              <a:gd name="connsiteX3" fmla="*/ 6145 w 1568937"/>
              <a:gd name="connsiteY3" fmla="*/ 544484 h 1088968"/>
              <a:gd name="connsiteX4" fmla="*/ 446719 w 1568937"/>
              <a:gd name="connsiteY4" fmla="*/ 91439 h 1088968"/>
              <a:gd name="connsiteX0" fmla="*/ 781938 w 1563334"/>
              <a:gd name="connsiteY0" fmla="*/ 0 h 1088968"/>
              <a:gd name="connsiteX1" fmla="*/ 1563334 w 1563334"/>
              <a:gd name="connsiteY1" fmla="*/ 544484 h 1088968"/>
              <a:gd name="connsiteX2" fmla="*/ 781938 w 1563334"/>
              <a:gd name="connsiteY2" fmla="*/ 1088968 h 1088968"/>
              <a:gd name="connsiteX3" fmla="*/ 542 w 1563334"/>
              <a:gd name="connsiteY3" fmla="*/ 544484 h 1088968"/>
              <a:gd name="connsiteX4" fmla="*/ 441116 w 1563334"/>
              <a:gd name="connsiteY4" fmla="*/ 91439 h 1088968"/>
              <a:gd name="connsiteX0" fmla="*/ 781938 w 1563334"/>
              <a:gd name="connsiteY0" fmla="*/ 0 h 1088968"/>
              <a:gd name="connsiteX1" fmla="*/ 1563334 w 1563334"/>
              <a:gd name="connsiteY1" fmla="*/ 544484 h 1088968"/>
              <a:gd name="connsiteX2" fmla="*/ 781938 w 1563334"/>
              <a:gd name="connsiteY2" fmla="*/ 1088968 h 1088968"/>
              <a:gd name="connsiteX3" fmla="*/ 542 w 1563334"/>
              <a:gd name="connsiteY3" fmla="*/ 544484 h 1088968"/>
              <a:gd name="connsiteX4" fmla="*/ 441116 w 1563334"/>
              <a:gd name="connsiteY4" fmla="*/ 91439 h 1088968"/>
              <a:gd name="connsiteX0" fmla="*/ 757000 w 1563334"/>
              <a:gd name="connsiteY0" fmla="*/ 0 h 1213659"/>
              <a:gd name="connsiteX1" fmla="*/ 1563334 w 1563334"/>
              <a:gd name="connsiteY1" fmla="*/ 669175 h 1213659"/>
              <a:gd name="connsiteX2" fmla="*/ 781938 w 1563334"/>
              <a:gd name="connsiteY2" fmla="*/ 1213659 h 1213659"/>
              <a:gd name="connsiteX3" fmla="*/ 542 w 1563334"/>
              <a:gd name="connsiteY3" fmla="*/ 669175 h 1213659"/>
              <a:gd name="connsiteX4" fmla="*/ 441116 w 1563334"/>
              <a:gd name="connsiteY4" fmla="*/ 216130 h 1213659"/>
              <a:gd name="connsiteX0" fmla="*/ 757060 w 1563394"/>
              <a:gd name="connsiteY0" fmla="*/ 0 h 1213659"/>
              <a:gd name="connsiteX1" fmla="*/ 1563394 w 1563394"/>
              <a:gd name="connsiteY1" fmla="*/ 669175 h 1213659"/>
              <a:gd name="connsiteX2" fmla="*/ 781998 w 1563394"/>
              <a:gd name="connsiteY2" fmla="*/ 1213659 h 1213659"/>
              <a:gd name="connsiteX3" fmla="*/ 602 w 1563394"/>
              <a:gd name="connsiteY3" fmla="*/ 669175 h 1213659"/>
              <a:gd name="connsiteX4" fmla="*/ 441176 w 1563394"/>
              <a:gd name="connsiteY4" fmla="*/ 216130 h 1213659"/>
              <a:gd name="connsiteX0" fmla="*/ 757518 w 1563852"/>
              <a:gd name="connsiteY0" fmla="*/ 0 h 1213659"/>
              <a:gd name="connsiteX1" fmla="*/ 1563852 w 1563852"/>
              <a:gd name="connsiteY1" fmla="*/ 669175 h 1213659"/>
              <a:gd name="connsiteX2" fmla="*/ 782456 w 1563852"/>
              <a:gd name="connsiteY2" fmla="*/ 1213659 h 1213659"/>
              <a:gd name="connsiteX3" fmla="*/ 1060 w 1563852"/>
              <a:gd name="connsiteY3" fmla="*/ 669175 h 1213659"/>
              <a:gd name="connsiteX4" fmla="*/ 624514 w 1563852"/>
              <a:gd name="connsiteY4" fmla="*/ 157941 h 1213659"/>
              <a:gd name="connsiteX0" fmla="*/ 624908 w 1431242"/>
              <a:gd name="connsiteY0" fmla="*/ 0 h 1213659"/>
              <a:gd name="connsiteX1" fmla="*/ 1431242 w 1431242"/>
              <a:gd name="connsiteY1" fmla="*/ 669175 h 1213659"/>
              <a:gd name="connsiteX2" fmla="*/ 649846 w 1431242"/>
              <a:gd name="connsiteY2" fmla="*/ 1213659 h 1213659"/>
              <a:gd name="connsiteX3" fmla="*/ 1453 w 1431242"/>
              <a:gd name="connsiteY3" fmla="*/ 669175 h 1213659"/>
              <a:gd name="connsiteX4" fmla="*/ 491904 w 1431242"/>
              <a:gd name="connsiteY4" fmla="*/ 157941 h 1213659"/>
              <a:gd name="connsiteX0" fmla="*/ 624908 w 1431242"/>
              <a:gd name="connsiteY0" fmla="*/ 0 h 1213659"/>
              <a:gd name="connsiteX1" fmla="*/ 1431242 w 1431242"/>
              <a:gd name="connsiteY1" fmla="*/ 669175 h 1213659"/>
              <a:gd name="connsiteX2" fmla="*/ 649846 w 1431242"/>
              <a:gd name="connsiteY2" fmla="*/ 1213659 h 1213659"/>
              <a:gd name="connsiteX3" fmla="*/ 1453 w 1431242"/>
              <a:gd name="connsiteY3" fmla="*/ 669175 h 1213659"/>
              <a:gd name="connsiteX4" fmla="*/ 491904 w 1431242"/>
              <a:gd name="connsiteY4" fmla="*/ 157941 h 1213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1242" h="1213659">
                <a:moveTo>
                  <a:pt x="624908" y="0"/>
                </a:moveTo>
                <a:cubicBezTo>
                  <a:pt x="1064774" y="49876"/>
                  <a:pt x="1431242" y="368465"/>
                  <a:pt x="1431242" y="669175"/>
                </a:cubicBezTo>
                <a:cubicBezTo>
                  <a:pt x="1431242" y="969885"/>
                  <a:pt x="888144" y="1213659"/>
                  <a:pt x="649846" y="1213659"/>
                </a:cubicBezTo>
                <a:cubicBezTo>
                  <a:pt x="411548" y="1213659"/>
                  <a:pt x="27777" y="853441"/>
                  <a:pt x="1453" y="669175"/>
                </a:cubicBezTo>
                <a:cubicBezTo>
                  <a:pt x="-24871" y="484909"/>
                  <a:pt x="313181" y="200197"/>
                  <a:pt x="491904" y="157941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46555" y="3001615"/>
            <a:ext cx="3163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egoe Script" panose="020B0504020000000003" pitchFamily="34" charset="0"/>
              </a:rPr>
              <a:t>Spatial proximity of </a:t>
            </a:r>
            <a:r>
              <a:rPr lang="en-US" sz="2000" dirty="0" err="1" smtClean="0">
                <a:latin typeface="Segoe Script" panose="020B0504020000000003" pitchFamily="34" charset="0"/>
              </a:rPr>
              <a:t>fg</a:t>
            </a:r>
            <a:r>
              <a:rPr lang="en-US" sz="2000" dirty="0" smtClean="0">
                <a:latin typeface="Segoe Script" panose="020B0504020000000003" pitchFamily="34" charset="0"/>
              </a:rPr>
              <a:t> to </a:t>
            </a:r>
            <a:r>
              <a:rPr lang="en-US" sz="2000" dirty="0" err="1" smtClean="0">
                <a:latin typeface="Segoe Script" panose="020B0504020000000003" pitchFamily="34" charset="0"/>
              </a:rPr>
              <a:t>bg</a:t>
            </a:r>
            <a:endParaRPr lang="en-US" sz="2000" dirty="0" smtClean="0">
              <a:latin typeface="Segoe Script" panose="020B0504020000000003" pitchFamily="34" charset="0"/>
            </a:endParaRPr>
          </a:p>
        </p:txBody>
      </p:sp>
      <p:pic>
        <p:nvPicPr>
          <p:cNvPr id="12" name="proximity.as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6360" y="5226151"/>
            <a:ext cx="2499805" cy="135840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4" name="Straight Connector 13"/>
          <p:cNvCxnSpPr/>
          <p:nvPr/>
        </p:nvCxnSpPr>
        <p:spPr>
          <a:xfrm flipH="1">
            <a:off x="2426360" y="4621876"/>
            <a:ext cx="2012683" cy="6042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926165" y="4535791"/>
            <a:ext cx="1015050" cy="2048761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46555" y="3728497"/>
            <a:ext cx="2712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egoe Script" panose="020B0504020000000003" pitchFamily="34" charset="0"/>
              </a:rPr>
              <a:t>Real-coordinates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6555" y="4198400"/>
            <a:ext cx="2712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egoe Script" panose="020B0504020000000003" pitchFamily="34" charset="0"/>
              </a:rPr>
              <a:t>Non-uniform sampling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6555" y="4976082"/>
            <a:ext cx="2712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egoe Script" panose="020B0504020000000003" pitchFamily="34" charset="0"/>
              </a:rPr>
              <a:t>No grid!</a:t>
            </a:r>
          </a:p>
        </p:txBody>
      </p:sp>
    </p:spTree>
    <p:extLst>
      <p:ext uri="{BB962C8B-B14F-4D97-AF65-F5344CB8AC3E}">
        <p14:creationId xmlns:p14="http://schemas.microsoft.com/office/powerpoint/2010/main" val="261294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7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6" grpId="0" animBg="1"/>
      <p:bldP spid="6" grpId="1" animBg="1"/>
      <p:bldP spid="7" grpId="0"/>
      <p:bldP spid="8" grpId="0" animBg="1"/>
      <p:bldP spid="8" grpId="1" animBg="1"/>
      <p:bldP spid="9" grpId="0"/>
      <p:bldP spid="10" grpId="0" animBg="1"/>
      <p:bldP spid="10" grpId="1" animBg="1"/>
      <p:bldP spid="11" grpId="0"/>
      <p:bldP spid="20" grpId="0"/>
      <p:bldP spid="18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FG segmentation “in 3 easy steps”!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3331" y="1617066"/>
            <a:ext cx="6309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smtClean="0">
                <a:latin typeface="Calibri" pitchFamily="34" charset="0"/>
              </a:rPr>
              <a:t>Step 1: Coarse segmentation (automatic)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3331" y="3282388"/>
            <a:ext cx="6309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smtClean="0">
                <a:latin typeface="Calibri" pitchFamily="34" charset="0"/>
              </a:rPr>
              <a:t>Step 2: Adaptive refinement (automatic)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3331" y="4947709"/>
            <a:ext cx="7204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smtClean="0">
                <a:latin typeface="Calibri" pitchFamily="34" charset="0"/>
              </a:rPr>
              <a:t>Step 3: Interactive fine-tuning (semi-automatic)</a:t>
            </a:r>
          </a:p>
        </p:txBody>
      </p:sp>
      <p:grpSp>
        <p:nvGrpSpPr>
          <p:cNvPr id="83" name="Group 82"/>
          <p:cNvGrpSpPr>
            <a:grpSpLocks noChangeAspect="1"/>
          </p:cNvGrpSpPr>
          <p:nvPr/>
        </p:nvGrpSpPr>
        <p:grpSpPr>
          <a:xfrm>
            <a:off x="6940498" y="1126932"/>
            <a:ext cx="1997156" cy="1805885"/>
            <a:chOff x="4030960" y="1609524"/>
            <a:chExt cx="3719179" cy="3362986"/>
          </a:xfrm>
        </p:grpSpPr>
        <p:sp>
          <p:nvSpPr>
            <p:cNvPr id="311" name="Rectangle 310"/>
            <p:cNvSpPr/>
            <p:nvPr/>
          </p:nvSpPr>
          <p:spPr>
            <a:xfrm>
              <a:off x="5644674" y="1638396"/>
              <a:ext cx="1981200" cy="182880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312" name="Oval 311"/>
            <p:cNvSpPr/>
            <p:nvPr/>
          </p:nvSpPr>
          <p:spPr>
            <a:xfrm>
              <a:off x="5643397" y="1894512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313" name="Oval 312"/>
            <p:cNvSpPr/>
            <p:nvPr/>
          </p:nvSpPr>
          <p:spPr>
            <a:xfrm>
              <a:off x="5607774" y="2250747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314" name="Oval 313"/>
            <p:cNvSpPr/>
            <p:nvPr/>
          </p:nvSpPr>
          <p:spPr>
            <a:xfrm>
              <a:off x="5643397" y="2072629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315" name="Oval 314"/>
            <p:cNvSpPr/>
            <p:nvPr/>
          </p:nvSpPr>
          <p:spPr>
            <a:xfrm>
              <a:off x="5750268" y="2179500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316" name="Oval 315"/>
            <p:cNvSpPr/>
            <p:nvPr/>
          </p:nvSpPr>
          <p:spPr>
            <a:xfrm>
              <a:off x="5928385" y="2357617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317" name="Oval 316"/>
            <p:cNvSpPr/>
            <p:nvPr/>
          </p:nvSpPr>
          <p:spPr>
            <a:xfrm>
              <a:off x="6177750" y="1965759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318" name="Oval 317"/>
            <p:cNvSpPr/>
            <p:nvPr/>
          </p:nvSpPr>
          <p:spPr>
            <a:xfrm>
              <a:off x="6177750" y="2108253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319" name="Oval 318"/>
            <p:cNvSpPr/>
            <p:nvPr/>
          </p:nvSpPr>
          <p:spPr>
            <a:xfrm>
              <a:off x="5928385" y="2143876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320" name="Oval 319"/>
            <p:cNvSpPr/>
            <p:nvPr/>
          </p:nvSpPr>
          <p:spPr>
            <a:xfrm>
              <a:off x="6142126" y="2286370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321" name="Oval 320"/>
            <p:cNvSpPr/>
            <p:nvPr/>
          </p:nvSpPr>
          <p:spPr>
            <a:xfrm>
              <a:off x="5785891" y="1645147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322" name="Oval 321"/>
            <p:cNvSpPr/>
            <p:nvPr/>
          </p:nvSpPr>
          <p:spPr>
            <a:xfrm>
              <a:off x="5928385" y="1680771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323" name="Oval 322"/>
            <p:cNvSpPr/>
            <p:nvPr/>
          </p:nvSpPr>
          <p:spPr>
            <a:xfrm>
              <a:off x="5750268" y="1823265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324" name="Oval 323"/>
            <p:cNvSpPr/>
            <p:nvPr/>
          </p:nvSpPr>
          <p:spPr>
            <a:xfrm>
              <a:off x="5892762" y="1930135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325" name="Oval 324"/>
            <p:cNvSpPr/>
            <p:nvPr/>
          </p:nvSpPr>
          <p:spPr>
            <a:xfrm>
              <a:off x="5999632" y="1752018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326" name="Oval 325"/>
            <p:cNvSpPr/>
            <p:nvPr/>
          </p:nvSpPr>
          <p:spPr>
            <a:xfrm>
              <a:off x="6070879" y="1894512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327" name="Oval 326"/>
            <p:cNvSpPr/>
            <p:nvPr/>
          </p:nvSpPr>
          <p:spPr>
            <a:xfrm>
              <a:off x="7322213" y="2285620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328" name="Oval 327"/>
            <p:cNvSpPr/>
            <p:nvPr/>
          </p:nvSpPr>
          <p:spPr>
            <a:xfrm>
              <a:off x="7144095" y="2249996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329" name="Oval 328"/>
            <p:cNvSpPr/>
            <p:nvPr/>
          </p:nvSpPr>
          <p:spPr>
            <a:xfrm>
              <a:off x="7464707" y="2214373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330" name="Oval 329"/>
            <p:cNvSpPr/>
            <p:nvPr/>
          </p:nvSpPr>
          <p:spPr>
            <a:xfrm>
              <a:off x="7419395" y="2356867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331" name="Oval 330"/>
            <p:cNvSpPr/>
            <p:nvPr/>
          </p:nvSpPr>
          <p:spPr>
            <a:xfrm>
              <a:off x="7215342" y="2392490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332" name="Oval 331"/>
            <p:cNvSpPr/>
            <p:nvPr/>
          </p:nvSpPr>
          <p:spPr>
            <a:xfrm>
              <a:off x="7383771" y="2534984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333" name="Oval 332"/>
            <p:cNvSpPr/>
            <p:nvPr/>
          </p:nvSpPr>
          <p:spPr>
            <a:xfrm>
              <a:off x="7245965" y="2030307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334" name="Oval 333"/>
            <p:cNvSpPr/>
            <p:nvPr/>
          </p:nvSpPr>
          <p:spPr>
            <a:xfrm>
              <a:off x="7001601" y="1929385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335" name="Oval 334"/>
            <p:cNvSpPr/>
            <p:nvPr/>
          </p:nvSpPr>
          <p:spPr>
            <a:xfrm>
              <a:off x="7388459" y="1959060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336" name="Oval 335"/>
            <p:cNvSpPr/>
            <p:nvPr/>
          </p:nvSpPr>
          <p:spPr>
            <a:xfrm>
              <a:off x="7388459" y="2101554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337" name="Oval 336"/>
            <p:cNvSpPr/>
            <p:nvPr/>
          </p:nvSpPr>
          <p:spPr>
            <a:xfrm>
              <a:off x="7139094" y="2137178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338" name="Oval 337"/>
            <p:cNvSpPr/>
            <p:nvPr/>
          </p:nvSpPr>
          <p:spPr>
            <a:xfrm>
              <a:off x="7286589" y="2214373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339" name="Oval 338"/>
            <p:cNvSpPr/>
            <p:nvPr/>
          </p:nvSpPr>
          <p:spPr>
            <a:xfrm>
              <a:off x="6320244" y="1858888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340" name="Oval 339"/>
            <p:cNvSpPr/>
            <p:nvPr/>
          </p:nvSpPr>
          <p:spPr>
            <a:xfrm>
              <a:off x="6427114" y="2072629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341" name="Oval 340"/>
            <p:cNvSpPr/>
            <p:nvPr/>
          </p:nvSpPr>
          <p:spPr>
            <a:xfrm>
              <a:off x="6284620" y="1609524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342" name="Oval 341"/>
            <p:cNvSpPr/>
            <p:nvPr/>
          </p:nvSpPr>
          <p:spPr>
            <a:xfrm>
              <a:off x="6070879" y="2464488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343" name="Oval 342"/>
            <p:cNvSpPr/>
            <p:nvPr/>
          </p:nvSpPr>
          <p:spPr>
            <a:xfrm>
              <a:off x="7388459" y="2537302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grpSp>
          <p:nvGrpSpPr>
            <p:cNvPr id="344" name="Group 343"/>
            <p:cNvGrpSpPr/>
            <p:nvPr/>
          </p:nvGrpSpPr>
          <p:grpSpPr>
            <a:xfrm>
              <a:off x="4030960" y="3112368"/>
              <a:ext cx="1981200" cy="1828800"/>
              <a:chOff x="3995936" y="2784039"/>
              <a:chExt cx="1981200" cy="1828800"/>
            </a:xfrm>
          </p:grpSpPr>
          <p:grpSp>
            <p:nvGrpSpPr>
              <p:cNvPr id="345" name="Group 344"/>
              <p:cNvGrpSpPr/>
              <p:nvPr/>
            </p:nvGrpSpPr>
            <p:grpSpPr>
              <a:xfrm>
                <a:off x="3995936" y="2784039"/>
                <a:ext cx="1981200" cy="1828800"/>
                <a:chOff x="-5275584" y="2667005"/>
                <a:chExt cx="1981200" cy="1828800"/>
              </a:xfrm>
            </p:grpSpPr>
            <p:sp>
              <p:nvSpPr>
                <p:cNvPr id="348" name="Rectangle 347"/>
                <p:cNvSpPr/>
                <p:nvPr/>
              </p:nvSpPr>
              <p:spPr>
                <a:xfrm>
                  <a:off x="-5275584" y="2667005"/>
                  <a:ext cx="1981200" cy="1828800"/>
                </a:xfrm>
                <a:prstGeom prst="rect">
                  <a:avLst/>
                </a:prstGeom>
                <a:solidFill>
                  <a:srgbClr val="FFFFFF">
                    <a:alpha val="80000"/>
                  </a:srgbClr>
                </a:solidFill>
                <a:ln w="3175" cap="flat" cmpd="sng" algn="ctr">
                  <a:solidFill>
                    <a:srgbClr val="000000">
                      <a:alpha val="87843"/>
                    </a:srgbClr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349" name="Oval 348"/>
                <p:cNvSpPr/>
                <p:nvPr/>
              </p:nvSpPr>
              <p:spPr>
                <a:xfrm>
                  <a:off x="-4844868" y="3456723"/>
                  <a:ext cx="67320" cy="6732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350" name="Oval 349"/>
                <p:cNvSpPr/>
                <p:nvPr/>
              </p:nvSpPr>
              <p:spPr>
                <a:xfrm>
                  <a:off x="-5022985" y="3385476"/>
                  <a:ext cx="67320" cy="6732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351" name="Oval 350"/>
                <p:cNvSpPr/>
                <p:nvPr/>
              </p:nvSpPr>
              <p:spPr>
                <a:xfrm>
                  <a:off x="-4880491" y="3812958"/>
                  <a:ext cx="67320" cy="67320"/>
                </a:xfrm>
                <a:prstGeom prst="ellipse">
                  <a:avLst/>
                </a:prstGeom>
                <a:solidFill>
                  <a:srgbClr val="558ED5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352" name="Oval 351"/>
                <p:cNvSpPr/>
                <p:nvPr/>
              </p:nvSpPr>
              <p:spPr>
                <a:xfrm>
                  <a:off x="-4844868" y="3634840"/>
                  <a:ext cx="67320" cy="67320"/>
                </a:xfrm>
                <a:prstGeom prst="ellipse">
                  <a:avLst/>
                </a:prstGeom>
                <a:solidFill>
                  <a:srgbClr val="558ED5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353" name="Oval 352"/>
                <p:cNvSpPr/>
                <p:nvPr/>
              </p:nvSpPr>
              <p:spPr>
                <a:xfrm>
                  <a:off x="-4737997" y="3741711"/>
                  <a:ext cx="67320" cy="6732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354" name="Oval 353"/>
                <p:cNvSpPr/>
                <p:nvPr/>
              </p:nvSpPr>
              <p:spPr>
                <a:xfrm>
                  <a:off x="-4559880" y="3919828"/>
                  <a:ext cx="67320" cy="6732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355" name="Oval 354"/>
                <p:cNvSpPr/>
                <p:nvPr/>
              </p:nvSpPr>
              <p:spPr>
                <a:xfrm>
                  <a:off x="-4310515" y="3527970"/>
                  <a:ext cx="67320" cy="6732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356" name="Oval 355"/>
                <p:cNvSpPr/>
                <p:nvPr/>
              </p:nvSpPr>
              <p:spPr>
                <a:xfrm>
                  <a:off x="-4310515" y="3670464"/>
                  <a:ext cx="67320" cy="6732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357" name="Oval 356"/>
                <p:cNvSpPr/>
                <p:nvPr/>
              </p:nvSpPr>
              <p:spPr>
                <a:xfrm>
                  <a:off x="-4559880" y="3706087"/>
                  <a:ext cx="67320" cy="6732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358" name="Oval 357"/>
                <p:cNvSpPr/>
                <p:nvPr/>
              </p:nvSpPr>
              <p:spPr>
                <a:xfrm>
                  <a:off x="-4346139" y="3848581"/>
                  <a:ext cx="67320" cy="6732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359" name="Oval 358"/>
                <p:cNvSpPr/>
                <p:nvPr/>
              </p:nvSpPr>
              <p:spPr>
                <a:xfrm>
                  <a:off x="-4702374" y="3207358"/>
                  <a:ext cx="67320" cy="6732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360" name="Oval 359"/>
                <p:cNvSpPr/>
                <p:nvPr/>
              </p:nvSpPr>
              <p:spPr>
                <a:xfrm>
                  <a:off x="-4559880" y="3242982"/>
                  <a:ext cx="67320" cy="6732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361" name="Oval 360"/>
                <p:cNvSpPr/>
                <p:nvPr/>
              </p:nvSpPr>
              <p:spPr>
                <a:xfrm>
                  <a:off x="-4737997" y="3385476"/>
                  <a:ext cx="67320" cy="6732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362" name="Oval 361"/>
                <p:cNvSpPr/>
                <p:nvPr/>
              </p:nvSpPr>
              <p:spPr>
                <a:xfrm>
                  <a:off x="-4595503" y="3492346"/>
                  <a:ext cx="67320" cy="6732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363" name="Oval 362"/>
                <p:cNvSpPr/>
                <p:nvPr/>
              </p:nvSpPr>
              <p:spPr>
                <a:xfrm>
                  <a:off x="-4488633" y="3314229"/>
                  <a:ext cx="67320" cy="6732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364" name="Oval 363"/>
                <p:cNvSpPr/>
                <p:nvPr/>
              </p:nvSpPr>
              <p:spPr>
                <a:xfrm>
                  <a:off x="-4417386" y="3456723"/>
                  <a:ext cx="67320" cy="6732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365" name="Oval 364"/>
                <p:cNvSpPr/>
                <p:nvPr/>
              </p:nvSpPr>
              <p:spPr>
                <a:xfrm>
                  <a:off x="-3598045" y="3314229"/>
                  <a:ext cx="67320" cy="6732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366" name="Oval 365"/>
                <p:cNvSpPr/>
                <p:nvPr/>
              </p:nvSpPr>
              <p:spPr>
                <a:xfrm>
                  <a:off x="-3776163" y="3278605"/>
                  <a:ext cx="67320" cy="6732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367" name="Oval 366"/>
                <p:cNvSpPr/>
                <p:nvPr/>
              </p:nvSpPr>
              <p:spPr>
                <a:xfrm>
                  <a:off x="-3455551" y="3242982"/>
                  <a:ext cx="67320" cy="6732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368" name="Oval 367"/>
                <p:cNvSpPr/>
                <p:nvPr/>
              </p:nvSpPr>
              <p:spPr>
                <a:xfrm>
                  <a:off x="-3455551" y="3385476"/>
                  <a:ext cx="67320" cy="6732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369" name="Oval 368"/>
                <p:cNvSpPr/>
                <p:nvPr/>
              </p:nvSpPr>
              <p:spPr>
                <a:xfrm>
                  <a:off x="-3704916" y="3421099"/>
                  <a:ext cx="67320" cy="6732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370" name="Oval 369"/>
                <p:cNvSpPr/>
                <p:nvPr/>
              </p:nvSpPr>
              <p:spPr>
                <a:xfrm>
                  <a:off x="-3491175" y="3563593"/>
                  <a:ext cx="67320" cy="6732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371" name="Oval 370"/>
                <p:cNvSpPr/>
                <p:nvPr/>
              </p:nvSpPr>
              <p:spPr>
                <a:xfrm>
                  <a:off x="-3740539" y="2993617"/>
                  <a:ext cx="67320" cy="6732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372" name="Oval 371"/>
                <p:cNvSpPr/>
                <p:nvPr/>
              </p:nvSpPr>
              <p:spPr>
                <a:xfrm>
                  <a:off x="-3918657" y="2957994"/>
                  <a:ext cx="67320" cy="6732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373" name="Oval 372"/>
                <p:cNvSpPr/>
                <p:nvPr/>
              </p:nvSpPr>
              <p:spPr>
                <a:xfrm>
                  <a:off x="-3598045" y="2922370"/>
                  <a:ext cx="67320" cy="6732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374" name="Oval 373"/>
                <p:cNvSpPr/>
                <p:nvPr/>
              </p:nvSpPr>
              <p:spPr>
                <a:xfrm>
                  <a:off x="-3598045" y="3064864"/>
                  <a:ext cx="67320" cy="6732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375" name="Oval 374"/>
                <p:cNvSpPr/>
                <p:nvPr/>
              </p:nvSpPr>
              <p:spPr>
                <a:xfrm>
                  <a:off x="-3847410" y="3100488"/>
                  <a:ext cx="67320" cy="6732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376" name="Oval 375"/>
                <p:cNvSpPr/>
                <p:nvPr/>
              </p:nvSpPr>
              <p:spPr>
                <a:xfrm>
                  <a:off x="-3633669" y="3242982"/>
                  <a:ext cx="67320" cy="6732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377" name="Oval 376"/>
                <p:cNvSpPr/>
                <p:nvPr/>
              </p:nvSpPr>
              <p:spPr>
                <a:xfrm>
                  <a:off x="-4453009" y="3100488"/>
                  <a:ext cx="67320" cy="6732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378" name="Oval 377"/>
                <p:cNvSpPr/>
                <p:nvPr/>
              </p:nvSpPr>
              <p:spPr>
                <a:xfrm>
                  <a:off x="-4168021" y="3421099"/>
                  <a:ext cx="67320" cy="6732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379" name="Oval 378"/>
                <p:cNvSpPr/>
                <p:nvPr/>
              </p:nvSpPr>
              <p:spPr>
                <a:xfrm>
                  <a:off x="-4061151" y="3634840"/>
                  <a:ext cx="67320" cy="6732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380" name="Oval 379"/>
                <p:cNvSpPr/>
                <p:nvPr/>
              </p:nvSpPr>
              <p:spPr>
                <a:xfrm>
                  <a:off x="-4203645" y="3171735"/>
                  <a:ext cx="67320" cy="6732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381" name="Oval 380"/>
                <p:cNvSpPr/>
                <p:nvPr/>
              </p:nvSpPr>
              <p:spPr>
                <a:xfrm>
                  <a:off x="-4417386" y="4026699"/>
                  <a:ext cx="67320" cy="6732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382" name="Oval 381"/>
                <p:cNvSpPr/>
                <p:nvPr/>
              </p:nvSpPr>
              <p:spPr>
                <a:xfrm>
                  <a:off x="-4880491" y="3171735"/>
                  <a:ext cx="67320" cy="6732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</p:grpSp>
          <p:sp>
            <p:nvSpPr>
              <p:cNvPr id="346" name="Oval 345"/>
              <p:cNvSpPr/>
              <p:nvPr/>
            </p:nvSpPr>
            <p:spPr>
              <a:xfrm>
                <a:off x="4712440" y="4041235"/>
                <a:ext cx="67320" cy="6732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47" name="Oval 346"/>
              <p:cNvSpPr/>
              <p:nvPr/>
            </p:nvSpPr>
            <p:spPr>
              <a:xfrm>
                <a:off x="5780345" y="3682885"/>
                <a:ext cx="67320" cy="6732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</p:grpSp>
        <p:sp>
          <p:nvSpPr>
            <p:cNvPr id="383" name="TextBox 382"/>
            <p:cNvSpPr txBox="1"/>
            <p:nvPr/>
          </p:nvSpPr>
          <p:spPr>
            <a:xfrm>
              <a:off x="5373466" y="4227410"/>
              <a:ext cx="746130" cy="74510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t</a:t>
              </a:r>
              <a:r>
                <a:rPr kumimoji="0" lang="en-US" sz="2000" b="1" i="0" u="none" strike="noStrike" kern="0" cap="none" spc="0" normalizeH="0" baseline="-2500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</a:t>
              </a:r>
              <a:endParaRPr kumimoji="0" lang="he-IL" sz="2000" b="1" i="0" u="none" strike="noStrike" kern="0" cap="none" spc="0" normalizeH="0" baseline="-25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384" name="TextBox 383"/>
            <p:cNvSpPr txBox="1"/>
            <p:nvPr/>
          </p:nvSpPr>
          <p:spPr>
            <a:xfrm>
              <a:off x="7004009" y="2708212"/>
              <a:ext cx="746130" cy="74510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t</a:t>
              </a:r>
              <a:r>
                <a:rPr kumimoji="0" lang="en-US" sz="2000" b="1" i="0" u="none" strike="noStrike" kern="0" cap="none" spc="0" normalizeH="0" baseline="-2500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</a:t>
              </a:r>
              <a:endParaRPr kumimoji="0" lang="he-IL" sz="2000" b="1" i="0" u="none" strike="noStrike" kern="0" cap="none" spc="0" normalizeH="0" baseline="-25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cxnSp>
          <p:nvCxnSpPr>
            <p:cNvPr id="385" name="Straight Arrow Connector 384"/>
            <p:cNvCxnSpPr/>
            <p:nvPr/>
          </p:nvCxnSpPr>
          <p:spPr>
            <a:xfrm flipV="1">
              <a:off x="4809986" y="2696457"/>
              <a:ext cx="1765747" cy="1687713"/>
            </a:xfrm>
            <a:prstGeom prst="straightConnector1">
              <a:avLst/>
            </a:prstGeom>
            <a:noFill/>
            <a:ln w="25400" cap="flat" cmpd="sng" algn="ctr">
              <a:solidFill>
                <a:srgbClr val="3366FF"/>
              </a:solidFill>
              <a:prstDash val="solid"/>
              <a:headEnd type="triangle" w="med" len="med"/>
              <a:tailEnd type="triangle" w="med" len="med"/>
            </a:ln>
            <a:effectLst/>
          </p:spPr>
        </p:cxnSp>
        <p:cxnSp>
          <p:nvCxnSpPr>
            <p:cNvPr id="386" name="Straight Arrow Connector 385"/>
            <p:cNvCxnSpPr>
              <a:stCxn id="347" idx="0"/>
            </p:cNvCxnSpPr>
            <p:nvPr/>
          </p:nvCxnSpPr>
          <p:spPr>
            <a:xfrm flipV="1">
              <a:off x="5849029" y="2587389"/>
              <a:ext cx="1567322" cy="1423825"/>
            </a:xfrm>
            <a:prstGeom prst="straightConnector1">
              <a:avLst/>
            </a:prstGeom>
            <a:noFill/>
            <a:ln w="25400" cap="flat" cmpd="sng" algn="ctr">
              <a:solidFill>
                <a:srgbClr val="3366FF"/>
              </a:solidFill>
              <a:prstDash val="solid"/>
              <a:headEnd type="triangle" w="med" len="med"/>
              <a:tailEnd type="triangle" w="med" len="med"/>
            </a:ln>
            <a:effectLst/>
          </p:spPr>
        </p:cxnSp>
        <p:sp>
          <p:nvSpPr>
            <p:cNvPr id="387" name="Oval 386"/>
            <p:cNvSpPr/>
            <p:nvPr/>
          </p:nvSpPr>
          <p:spPr>
            <a:xfrm>
              <a:off x="6261280" y="2438976"/>
              <a:ext cx="557976" cy="557976"/>
            </a:xfrm>
            <a:prstGeom prst="ellipse">
              <a:avLst/>
            </a:prstGeom>
            <a:noFill/>
            <a:ln w="28575" cap="flat" cmpd="sng" algn="ctr">
              <a:solidFill>
                <a:srgbClr val="F79646">
                  <a:lumMod val="75000"/>
                </a:srgbClr>
              </a:solidFill>
              <a:prstDash val="dash"/>
            </a:ln>
            <a:effectLst/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</p:grpSp>
      <p:grpSp>
        <p:nvGrpSpPr>
          <p:cNvPr id="1024" name="Group 1023"/>
          <p:cNvGrpSpPr>
            <a:grpSpLocks noChangeAspect="1"/>
          </p:cNvGrpSpPr>
          <p:nvPr/>
        </p:nvGrpSpPr>
        <p:grpSpPr>
          <a:xfrm>
            <a:off x="6950918" y="3034260"/>
            <a:ext cx="2175249" cy="1842260"/>
            <a:chOff x="8201576" y="1660333"/>
            <a:chExt cx="3972906" cy="3364728"/>
          </a:xfrm>
        </p:grpSpPr>
        <p:sp>
          <p:nvSpPr>
            <p:cNvPr id="465" name="Rectangle 464"/>
            <p:cNvSpPr/>
            <p:nvPr/>
          </p:nvSpPr>
          <p:spPr>
            <a:xfrm>
              <a:off x="9810261" y="1660333"/>
              <a:ext cx="1981200" cy="182880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66" name="Oval 465"/>
            <p:cNvSpPr/>
            <p:nvPr/>
          </p:nvSpPr>
          <p:spPr>
            <a:xfrm>
              <a:off x="10410289" y="2774944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67" name="Oval 466"/>
            <p:cNvSpPr/>
            <p:nvPr/>
          </p:nvSpPr>
          <p:spPr>
            <a:xfrm>
              <a:off x="10232172" y="2703697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68" name="Oval 467"/>
            <p:cNvSpPr/>
            <p:nvPr/>
          </p:nvSpPr>
          <p:spPr>
            <a:xfrm>
              <a:off x="10374666" y="3131179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69" name="Oval 468"/>
            <p:cNvSpPr/>
            <p:nvPr/>
          </p:nvSpPr>
          <p:spPr>
            <a:xfrm>
              <a:off x="10410289" y="2953061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70" name="Oval 469"/>
            <p:cNvSpPr/>
            <p:nvPr/>
          </p:nvSpPr>
          <p:spPr>
            <a:xfrm>
              <a:off x="10517160" y="3059932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71" name="Oval 470"/>
            <p:cNvSpPr/>
            <p:nvPr/>
          </p:nvSpPr>
          <p:spPr>
            <a:xfrm>
              <a:off x="10695277" y="3238049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72" name="Oval 471"/>
            <p:cNvSpPr/>
            <p:nvPr/>
          </p:nvSpPr>
          <p:spPr>
            <a:xfrm>
              <a:off x="10944642" y="2846191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73" name="Oval 472"/>
            <p:cNvSpPr/>
            <p:nvPr/>
          </p:nvSpPr>
          <p:spPr>
            <a:xfrm>
              <a:off x="10944642" y="2988685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74" name="Oval 473"/>
            <p:cNvSpPr/>
            <p:nvPr/>
          </p:nvSpPr>
          <p:spPr>
            <a:xfrm>
              <a:off x="10695277" y="3024308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75" name="Oval 474"/>
            <p:cNvSpPr/>
            <p:nvPr/>
          </p:nvSpPr>
          <p:spPr>
            <a:xfrm>
              <a:off x="10909018" y="3166802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76" name="Oval 475"/>
            <p:cNvSpPr/>
            <p:nvPr/>
          </p:nvSpPr>
          <p:spPr>
            <a:xfrm>
              <a:off x="10552783" y="2525579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77" name="Oval 476"/>
            <p:cNvSpPr/>
            <p:nvPr/>
          </p:nvSpPr>
          <p:spPr>
            <a:xfrm>
              <a:off x="10695277" y="2561203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78" name="Oval 477"/>
            <p:cNvSpPr/>
            <p:nvPr/>
          </p:nvSpPr>
          <p:spPr>
            <a:xfrm>
              <a:off x="10517160" y="2703697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79" name="Oval 478"/>
            <p:cNvSpPr/>
            <p:nvPr/>
          </p:nvSpPr>
          <p:spPr>
            <a:xfrm>
              <a:off x="10659654" y="2810567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80" name="Oval 479"/>
            <p:cNvSpPr/>
            <p:nvPr/>
          </p:nvSpPr>
          <p:spPr>
            <a:xfrm>
              <a:off x="10766524" y="2632450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81" name="Oval 480"/>
            <p:cNvSpPr/>
            <p:nvPr/>
          </p:nvSpPr>
          <p:spPr>
            <a:xfrm>
              <a:off x="10837771" y="2774944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82" name="Oval 481"/>
            <p:cNvSpPr/>
            <p:nvPr/>
          </p:nvSpPr>
          <p:spPr>
            <a:xfrm>
              <a:off x="11487800" y="2307557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83" name="Oval 482"/>
            <p:cNvSpPr/>
            <p:nvPr/>
          </p:nvSpPr>
          <p:spPr>
            <a:xfrm>
              <a:off x="11309682" y="2271933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84" name="Oval 483"/>
            <p:cNvSpPr/>
            <p:nvPr/>
          </p:nvSpPr>
          <p:spPr>
            <a:xfrm>
              <a:off x="11630294" y="2236310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85" name="Oval 484"/>
            <p:cNvSpPr/>
            <p:nvPr/>
          </p:nvSpPr>
          <p:spPr>
            <a:xfrm>
              <a:off x="11584982" y="2378804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86" name="Oval 485"/>
            <p:cNvSpPr/>
            <p:nvPr/>
          </p:nvSpPr>
          <p:spPr>
            <a:xfrm>
              <a:off x="11380929" y="2414427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87" name="Oval 486"/>
            <p:cNvSpPr/>
            <p:nvPr/>
          </p:nvSpPr>
          <p:spPr>
            <a:xfrm>
              <a:off x="11549358" y="2556921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88" name="Oval 487"/>
            <p:cNvSpPr/>
            <p:nvPr/>
          </p:nvSpPr>
          <p:spPr>
            <a:xfrm>
              <a:off x="11411552" y="2052244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89" name="Oval 488"/>
            <p:cNvSpPr/>
            <p:nvPr/>
          </p:nvSpPr>
          <p:spPr>
            <a:xfrm>
              <a:off x="11167188" y="1951322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90" name="Oval 489"/>
            <p:cNvSpPr/>
            <p:nvPr/>
          </p:nvSpPr>
          <p:spPr>
            <a:xfrm>
              <a:off x="11554046" y="1980997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91" name="Oval 490"/>
            <p:cNvSpPr/>
            <p:nvPr/>
          </p:nvSpPr>
          <p:spPr>
            <a:xfrm>
              <a:off x="11554046" y="2123491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92" name="Oval 491"/>
            <p:cNvSpPr/>
            <p:nvPr/>
          </p:nvSpPr>
          <p:spPr>
            <a:xfrm>
              <a:off x="11304681" y="2159115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93" name="Oval 492"/>
            <p:cNvSpPr/>
            <p:nvPr/>
          </p:nvSpPr>
          <p:spPr>
            <a:xfrm>
              <a:off x="11452176" y="2236310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94" name="Oval 493"/>
            <p:cNvSpPr/>
            <p:nvPr/>
          </p:nvSpPr>
          <p:spPr>
            <a:xfrm>
              <a:off x="10802148" y="2418709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95" name="Oval 494"/>
            <p:cNvSpPr/>
            <p:nvPr/>
          </p:nvSpPr>
          <p:spPr>
            <a:xfrm>
              <a:off x="11087136" y="2739320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96" name="Oval 495"/>
            <p:cNvSpPr/>
            <p:nvPr/>
          </p:nvSpPr>
          <p:spPr>
            <a:xfrm>
              <a:off x="11194006" y="2953061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97" name="Oval 496"/>
            <p:cNvSpPr/>
            <p:nvPr/>
          </p:nvSpPr>
          <p:spPr>
            <a:xfrm>
              <a:off x="11051512" y="2489956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98" name="Oval 497"/>
            <p:cNvSpPr/>
            <p:nvPr/>
          </p:nvSpPr>
          <p:spPr>
            <a:xfrm>
              <a:off x="10837771" y="3344920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99" name="Oval 498"/>
            <p:cNvSpPr/>
            <p:nvPr/>
          </p:nvSpPr>
          <p:spPr>
            <a:xfrm>
              <a:off x="10374666" y="2489956"/>
              <a:ext cx="67320" cy="67320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grpSp>
          <p:nvGrpSpPr>
            <p:cNvPr id="500" name="Group 156"/>
            <p:cNvGrpSpPr/>
            <p:nvPr/>
          </p:nvGrpSpPr>
          <p:grpSpPr>
            <a:xfrm>
              <a:off x="8201576" y="3154521"/>
              <a:ext cx="1981200" cy="1828800"/>
              <a:chOff x="152400" y="2057400"/>
              <a:chExt cx="1981200" cy="1828800"/>
            </a:xfrm>
          </p:grpSpPr>
          <p:sp>
            <p:nvSpPr>
              <p:cNvPr id="501" name="Rectangle 500"/>
              <p:cNvSpPr/>
              <p:nvPr/>
            </p:nvSpPr>
            <p:spPr>
              <a:xfrm>
                <a:off x="152400" y="2057400"/>
                <a:ext cx="1981200" cy="1828800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grpSp>
            <p:nvGrpSpPr>
              <p:cNvPr id="502" name="Group 1"/>
              <p:cNvGrpSpPr>
                <a:grpSpLocks noChangeAspect="1"/>
              </p:cNvGrpSpPr>
              <p:nvPr/>
            </p:nvGrpSpPr>
            <p:grpSpPr>
              <a:xfrm>
                <a:off x="404999" y="2312765"/>
                <a:ext cx="1634754" cy="1171649"/>
                <a:chOff x="2514600" y="1295400"/>
                <a:chExt cx="3496800" cy="2506200"/>
              </a:xfrm>
            </p:grpSpPr>
            <p:sp>
              <p:nvSpPr>
                <p:cNvPr id="503" name="Oval 502"/>
                <p:cNvSpPr/>
                <p:nvPr/>
              </p:nvSpPr>
              <p:spPr>
                <a:xfrm>
                  <a:off x="2895600" y="2438400"/>
                  <a:ext cx="144000" cy="1440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BBB59">
                        <a:shade val="51000"/>
                        <a:satMod val="130000"/>
                      </a:srgbClr>
                    </a:gs>
                    <a:gs pos="80000">
                      <a:srgbClr val="9BBB59">
                        <a:shade val="93000"/>
                        <a:satMod val="130000"/>
                      </a:srgbClr>
                    </a:gs>
                    <a:gs pos="100000">
                      <a:srgbClr val="9BBB59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504" name="Oval 503"/>
                <p:cNvSpPr/>
                <p:nvPr/>
              </p:nvSpPr>
              <p:spPr>
                <a:xfrm>
                  <a:off x="2514600" y="2286000"/>
                  <a:ext cx="144000" cy="1440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BBB59">
                        <a:shade val="51000"/>
                        <a:satMod val="130000"/>
                      </a:srgbClr>
                    </a:gs>
                    <a:gs pos="80000">
                      <a:srgbClr val="9BBB59">
                        <a:shade val="93000"/>
                        <a:satMod val="130000"/>
                      </a:srgbClr>
                    </a:gs>
                    <a:gs pos="100000">
                      <a:srgbClr val="9BBB59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505" name="Oval 504"/>
                <p:cNvSpPr/>
                <p:nvPr/>
              </p:nvSpPr>
              <p:spPr>
                <a:xfrm>
                  <a:off x="2819400" y="3200400"/>
                  <a:ext cx="144000" cy="1440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BBB59">
                        <a:shade val="51000"/>
                        <a:satMod val="130000"/>
                      </a:srgbClr>
                    </a:gs>
                    <a:gs pos="80000">
                      <a:srgbClr val="9BBB59">
                        <a:shade val="93000"/>
                        <a:satMod val="130000"/>
                      </a:srgbClr>
                    </a:gs>
                    <a:gs pos="100000">
                      <a:srgbClr val="9BBB59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506" name="Oval 505"/>
                <p:cNvSpPr/>
                <p:nvPr/>
              </p:nvSpPr>
              <p:spPr>
                <a:xfrm>
                  <a:off x="2895600" y="2819400"/>
                  <a:ext cx="144000" cy="1440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BBB59">
                        <a:shade val="51000"/>
                        <a:satMod val="130000"/>
                      </a:srgbClr>
                    </a:gs>
                    <a:gs pos="80000">
                      <a:srgbClr val="9BBB59">
                        <a:shade val="93000"/>
                        <a:satMod val="130000"/>
                      </a:srgbClr>
                    </a:gs>
                    <a:gs pos="100000">
                      <a:srgbClr val="9BBB59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507" name="Oval 506"/>
                <p:cNvSpPr/>
                <p:nvPr/>
              </p:nvSpPr>
              <p:spPr>
                <a:xfrm>
                  <a:off x="3124200" y="3048000"/>
                  <a:ext cx="144000" cy="1440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BBB59">
                        <a:shade val="51000"/>
                        <a:satMod val="130000"/>
                      </a:srgbClr>
                    </a:gs>
                    <a:gs pos="80000">
                      <a:srgbClr val="9BBB59">
                        <a:shade val="93000"/>
                        <a:satMod val="130000"/>
                      </a:srgbClr>
                    </a:gs>
                    <a:gs pos="100000">
                      <a:srgbClr val="9BBB59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508" name="Oval 507"/>
                <p:cNvSpPr/>
                <p:nvPr/>
              </p:nvSpPr>
              <p:spPr>
                <a:xfrm>
                  <a:off x="3505200" y="3429000"/>
                  <a:ext cx="144000" cy="1440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BBB59">
                        <a:shade val="51000"/>
                        <a:satMod val="130000"/>
                      </a:srgbClr>
                    </a:gs>
                    <a:gs pos="80000">
                      <a:srgbClr val="9BBB59">
                        <a:shade val="93000"/>
                        <a:satMod val="130000"/>
                      </a:srgbClr>
                    </a:gs>
                    <a:gs pos="100000">
                      <a:srgbClr val="9BBB59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509" name="Oval 508"/>
                <p:cNvSpPr/>
                <p:nvPr/>
              </p:nvSpPr>
              <p:spPr>
                <a:xfrm>
                  <a:off x="4038600" y="2590800"/>
                  <a:ext cx="144000" cy="1440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BBB59">
                        <a:shade val="51000"/>
                        <a:satMod val="130000"/>
                      </a:srgbClr>
                    </a:gs>
                    <a:gs pos="80000">
                      <a:srgbClr val="9BBB59">
                        <a:shade val="93000"/>
                        <a:satMod val="130000"/>
                      </a:srgbClr>
                    </a:gs>
                    <a:gs pos="100000">
                      <a:srgbClr val="9BBB59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510" name="Oval 509"/>
                <p:cNvSpPr/>
                <p:nvPr/>
              </p:nvSpPr>
              <p:spPr>
                <a:xfrm>
                  <a:off x="4038600" y="2895600"/>
                  <a:ext cx="144000" cy="1440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BBB59">
                        <a:shade val="51000"/>
                        <a:satMod val="130000"/>
                      </a:srgbClr>
                    </a:gs>
                    <a:gs pos="80000">
                      <a:srgbClr val="9BBB59">
                        <a:shade val="93000"/>
                        <a:satMod val="130000"/>
                      </a:srgbClr>
                    </a:gs>
                    <a:gs pos="100000">
                      <a:srgbClr val="9BBB59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511" name="Oval 510"/>
                <p:cNvSpPr/>
                <p:nvPr/>
              </p:nvSpPr>
              <p:spPr>
                <a:xfrm>
                  <a:off x="3505200" y="2971800"/>
                  <a:ext cx="144000" cy="1440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BBB59">
                        <a:shade val="51000"/>
                        <a:satMod val="130000"/>
                      </a:srgbClr>
                    </a:gs>
                    <a:gs pos="80000">
                      <a:srgbClr val="9BBB59">
                        <a:shade val="93000"/>
                        <a:satMod val="130000"/>
                      </a:srgbClr>
                    </a:gs>
                    <a:gs pos="100000">
                      <a:srgbClr val="9BBB59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512" name="Oval 511"/>
                <p:cNvSpPr/>
                <p:nvPr/>
              </p:nvSpPr>
              <p:spPr>
                <a:xfrm>
                  <a:off x="3962400" y="3276600"/>
                  <a:ext cx="144000" cy="1440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BBB59">
                        <a:shade val="51000"/>
                        <a:satMod val="130000"/>
                      </a:srgbClr>
                    </a:gs>
                    <a:gs pos="80000">
                      <a:srgbClr val="9BBB59">
                        <a:shade val="93000"/>
                        <a:satMod val="130000"/>
                      </a:srgbClr>
                    </a:gs>
                    <a:gs pos="100000">
                      <a:srgbClr val="9BBB59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513" name="Oval 512"/>
                <p:cNvSpPr/>
                <p:nvPr/>
              </p:nvSpPr>
              <p:spPr>
                <a:xfrm>
                  <a:off x="3200400" y="1905000"/>
                  <a:ext cx="144000" cy="1440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BBB59">
                        <a:shade val="51000"/>
                        <a:satMod val="130000"/>
                      </a:srgbClr>
                    </a:gs>
                    <a:gs pos="80000">
                      <a:srgbClr val="9BBB59">
                        <a:shade val="93000"/>
                        <a:satMod val="130000"/>
                      </a:srgbClr>
                    </a:gs>
                    <a:gs pos="100000">
                      <a:srgbClr val="9BBB59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514" name="Oval 513"/>
                <p:cNvSpPr/>
                <p:nvPr/>
              </p:nvSpPr>
              <p:spPr>
                <a:xfrm>
                  <a:off x="3505200" y="1981200"/>
                  <a:ext cx="144000" cy="1440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BBB59">
                        <a:shade val="51000"/>
                        <a:satMod val="130000"/>
                      </a:srgbClr>
                    </a:gs>
                    <a:gs pos="80000">
                      <a:srgbClr val="9BBB59">
                        <a:shade val="93000"/>
                        <a:satMod val="130000"/>
                      </a:srgbClr>
                    </a:gs>
                    <a:gs pos="100000">
                      <a:srgbClr val="9BBB59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515" name="Oval 514"/>
                <p:cNvSpPr/>
                <p:nvPr/>
              </p:nvSpPr>
              <p:spPr>
                <a:xfrm>
                  <a:off x="3124200" y="2286000"/>
                  <a:ext cx="144000" cy="1440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BBB59">
                        <a:shade val="51000"/>
                        <a:satMod val="130000"/>
                      </a:srgbClr>
                    </a:gs>
                    <a:gs pos="80000">
                      <a:srgbClr val="9BBB59">
                        <a:shade val="93000"/>
                        <a:satMod val="130000"/>
                      </a:srgbClr>
                    </a:gs>
                    <a:gs pos="100000">
                      <a:srgbClr val="9BBB59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516" name="Oval 515"/>
                <p:cNvSpPr/>
                <p:nvPr/>
              </p:nvSpPr>
              <p:spPr>
                <a:xfrm>
                  <a:off x="3429000" y="2514600"/>
                  <a:ext cx="144000" cy="1440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BBB59">
                        <a:shade val="51000"/>
                        <a:satMod val="130000"/>
                      </a:srgbClr>
                    </a:gs>
                    <a:gs pos="80000">
                      <a:srgbClr val="9BBB59">
                        <a:shade val="93000"/>
                        <a:satMod val="130000"/>
                      </a:srgbClr>
                    </a:gs>
                    <a:gs pos="100000">
                      <a:srgbClr val="9BBB59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517" name="Oval 516"/>
                <p:cNvSpPr/>
                <p:nvPr/>
              </p:nvSpPr>
              <p:spPr>
                <a:xfrm>
                  <a:off x="3657600" y="2133600"/>
                  <a:ext cx="144000" cy="1440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BBB59">
                        <a:shade val="51000"/>
                        <a:satMod val="130000"/>
                      </a:srgbClr>
                    </a:gs>
                    <a:gs pos="80000">
                      <a:srgbClr val="9BBB59">
                        <a:shade val="93000"/>
                        <a:satMod val="130000"/>
                      </a:srgbClr>
                    </a:gs>
                    <a:gs pos="100000">
                      <a:srgbClr val="9BBB59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518" name="Oval 517"/>
                <p:cNvSpPr/>
                <p:nvPr/>
              </p:nvSpPr>
              <p:spPr>
                <a:xfrm>
                  <a:off x="3810000" y="2438400"/>
                  <a:ext cx="144000" cy="1440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BBB59">
                        <a:shade val="51000"/>
                        <a:satMod val="130000"/>
                      </a:srgbClr>
                    </a:gs>
                    <a:gs pos="80000">
                      <a:srgbClr val="9BBB59">
                        <a:shade val="93000"/>
                        <a:satMod val="130000"/>
                      </a:srgbClr>
                    </a:gs>
                    <a:gs pos="100000">
                      <a:srgbClr val="9BBB59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519" name="Oval 518"/>
                <p:cNvSpPr/>
                <p:nvPr/>
              </p:nvSpPr>
              <p:spPr>
                <a:xfrm>
                  <a:off x="5562600" y="2133600"/>
                  <a:ext cx="144000" cy="1440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504D">
                        <a:shade val="51000"/>
                        <a:satMod val="130000"/>
                      </a:srgbClr>
                    </a:gs>
                    <a:gs pos="80000">
                      <a:srgbClr val="C0504D">
                        <a:shade val="93000"/>
                        <a:satMod val="130000"/>
                      </a:srgbClr>
                    </a:gs>
                    <a:gs pos="100000">
                      <a:srgbClr val="C0504D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520" name="Oval 519"/>
                <p:cNvSpPr/>
                <p:nvPr/>
              </p:nvSpPr>
              <p:spPr>
                <a:xfrm>
                  <a:off x="5181600" y="2057400"/>
                  <a:ext cx="144000" cy="1440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504D">
                        <a:shade val="51000"/>
                        <a:satMod val="130000"/>
                      </a:srgbClr>
                    </a:gs>
                    <a:gs pos="80000">
                      <a:srgbClr val="C0504D">
                        <a:shade val="93000"/>
                        <a:satMod val="130000"/>
                      </a:srgbClr>
                    </a:gs>
                    <a:gs pos="100000">
                      <a:srgbClr val="C0504D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521" name="Oval 520"/>
                <p:cNvSpPr/>
                <p:nvPr/>
              </p:nvSpPr>
              <p:spPr>
                <a:xfrm>
                  <a:off x="5867400" y="1981200"/>
                  <a:ext cx="144000" cy="1440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504D">
                        <a:shade val="51000"/>
                        <a:satMod val="130000"/>
                      </a:srgbClr>
                    </a:gs>
                    <a:gs pos="80000">
                      <a:srgbClr val="C0504D">
                        <a:shade val="93000"/>
                        <a:satMod val="130000"/>
                      </a:srgbClr>
                    </a:gs>
                    <a:gs pos="100000">
                      <a:srgbClr val="C0504D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522" name="Oval 521"/>
                <p:cNvSpPr/>
                <p:nvPr/>
              </p:nvSpPr>
              <p:spPr>
                <a:xfrm>
                  <a:off x="5867400" y="2286000"/>
                  <a:ext cx="144000" cy="1440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504D">
                        <a:shade val="51000"/>
                        <a:satMod val="130000"/>
                      </a:srgbClr>
                    </a:gs>
                    <a:gs pos="80000">
                      <a:srgbClr val="C0504D">
                        <a:shade val="93000"/>
                        <a:satMod val="130000"/>
                      </a:srgbClr>
                    </a:gs>
                    <a:gs pos="100000">
                      <a:srgbClr val="C0504D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523" name="Oval 522"/>
                <p:cNvSpPr/>
                <p:nvPr/>
              </p:nvSpPr>
              <p:spPr>
                <a:xfrm>
                  <a:off x="5334000" y="2362200"/>
                  <a:ext cx="144000" cy="1440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504D">
                        <a:shade val="51000"/>
                        <a:satMod val="130000"/>
                      </a:srgbClr>
                    </a:gs>
                    <a:gs pos="80000">
                      <a:srgbClr val="C0504D">
                        <a:shade val="93000"/>
                        <a:satMod val="130000"/>
                      </a:srgbClr>
                    </a:gs>
                    <a:gs pos="100000">
                      <a:srgbClr val="C0504D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524" name="Oval 523"/>
                <p:cNvSpPr/>
                <p:nvPr/>
              </p:nvSpPr>
              <p:spPr>
                <a:xfrm>
                  <a:off x="5791200" y="2667000"/>
                  <a:ext cx="144000" cy="1440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504D">
                        <a:shade val="51000"/>
                        <a:satMod val="130000"/>
                      </a:srgbClr>
                    </a:gs>
                    <a:gs pos="80000">
                      <a:srgbClr val="C0504D">
                        <a:shade val="93000"/>
                        <a:satMod val="130000"/>
                      </a:srgbClr>
                    </a:gs>
                    <a:gs pos="100000">
                      <a:srgbClr val="C0504D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525" name="Oval 524"/>
                <p:cNvSpPr/>
                <p:nvPr/>
              </p:nvSpPr>
              <p:spPr>
                <a:xfrm>
                  <a:off x="5257800" y="1447800"/>
                  <a:ext cx="144000" cy="1440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504D">
                        <a:shade val="51000"/>
                        <a:satMod val="130000"/>
                      </a:srgbClr>
                    </a:gs>
                    <a:gs pos="80000">
                      <a:srgbClr val="C0504D">
                        <a:shade val="93000"/>
                        <a:satMod val="130000"/>
                      </a:srgbClr>
                    </a:gs>
                    <a:gs pos="100000">
                      <a:srgbClr val="C0504D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526" name="Oval 525"/>
                <p:cNvSpPr/>
                <p:nvPr/>
              </p:nvSpPr>
              <p:spPr>
                <a:xfrm>
                  <a:off x="4876800" y="1371600"/>
                  <a:ext cx="144000" cy="1440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504D">
                        <a:shade val="51000"/>
                        <a:satMod val="130000"/>
                      </a:srgbClr>
                    </a:gs>
                    <a:gs pos="80000">
                      <a:srgbClr val="C0504D">
                        <a:shade val="93000"/>
                        <a:satMod val="130000"/>
                      </a:srgbClr>
                    </a:gs>
                    <a:gs pos="100000">
                      <a:srgbClr val="C0504D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527" name="Oval 526"/>
                <p:cNvSpPr/>
                <p:nvPr/>
              </p:nvSpPr>
              <p:spPr>
                <a:xfrm>
                  <a:off x="5562600" y="1295400"/>
                  <a:ext cx="144000" cy="1440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504D">
                        <a:shade val="51000"/>
                        <a:satMod val="130000"/>
                      </a:srgbClr>
                    </a:gs>
                    <a:gs pos="80000">
                      <a:srgbClr val="C0504D">
                        <a:shade val="93000"/>
                        <a:satMod val="130000"/>
                      </a:srgbClr>
                    </a:gs>
                    <a:gs pos="100000">
                      <a:srgbClr val="C0504D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528" name="Oval 527"/>
                <p:cNvSpPr/>
                <p:nvPr/>
              </p:nvSpPr>
              <p:spPr>
                <a:xfrm>
                  <a:off x="5562600" y="1600200"/>
                  <a:ext cx="144000" cy="1440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504D">
                        <a:shade val="51000"/>
                        <a:satMod val="130000"/>
                      </a:srgbClr>
                    </a:gs>
                    <a:gs pos="80000">
                      <a:srgbClr val="C0504D">
                        <a:shade val="93000"/>
                        <a:satMod val="130000"/>
                      </a:srgbClr>
                    </a:gs>
                    <a:gs pos="100000">
                      <a:srgbClr val="C0504D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529" name="Oval 528"/>
                <p:cNvSpPr/>
                <p:nvPr/>
              </p:nvSpPr>
              <p:spPr>
                <a:xfrm>
                  <a:off x="5029200" y="1676400"/>
                  <a:ext cx="144000" cy="1440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504D">
                        <a:shade val="51000"/>
                        <a:satMod val="130000"/>
                      </a:srgbClr>
                    </a:gs>
                    <a:gs pos="80000">
                      <a:srgbClr val="C0504D">
                        <a:shade val="93000"/>
                        <a:satMod val="130000"/>
                      </a:srgbClr>
                    </a:gs>
                    <a:gs pos="100000">
                      <a:srgbClr val="C0504D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530" name="Oval 529"/>
                <p:cNvSpPr/>
                <p:nvPr/>
              </p:nvSpPr>
              <p:spPr>
                <a:xfrm>
                  <a:off x="5486400" y="1981200"/>
                  <a:ext cx="144000" cy="1440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504D">
                        <a:shade val="51000"/>
                        <a:satMod val="130000"/>
                      </a:srgbClr>
                    </a:gs>
                    <a:gs pos="80000">
                      <a:srgbClr val="C0504D">
                        <a:shade val="93000"/>
                        <a:satMod val="130000"/>
                      </a:srgbClr>
                    </a:gs>
                    <a:gs pos="100000">
                      <a:srgbClr val="C0504D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531" name="Oval 530"/>
                <p:cNvSpPr/>
                <p:nvPr/>
              </p:nvSpPr>
              <p:spPr>
                <a:xfrm>
                  <a:off x="3733800" y="1676400"/>
                  <a:ext cx="144000" cy="1440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504D">
                        <a:shade val="51000"/>
                        <a:satMod val="130000"/>
                      </a:srgbClr>
                    </a:gs>
                    <a:gs pos="80000">
                      <a:srgbClr val="C0504D">
                        <a:shade val="93000"/>
                        <a:satMod val="130000"/>
                      </a:srgbClr>
                    </a:gs>
                    <a:gs pos="100000">
                      <a:srgbClr val="C0504D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532" name="Oval 531"/>
                <p:cNvSpPr/>
                <p:nvPr/>
              </p:nvSpPr>
              <p:spPr>
                <a:xfrm>
                  <a:off x="4343400" y="2362200"/>
                  <a:ext cx="144000" cy="1440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504D">
                        <a:shade val="51000"/>
                        <a:satMod val="130000"/>
                      </a:srgbClr>
                    </a:gs>
                    <a:gs pos="80000">
                      <a:srgbClr val="C0504D">
                        <a:shade val="93000"/>
                        <a:satMod val="130000"/>
                      </a:srgbClr>
                    </a:gs>
                    <a:gs pos="100000">
                      <a:srgbClr val="C0504D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533" name="Oval 532"/>
                <p:cNvSpPr/>
                <p:nvPr/>
              </p:nvSpPr>
              <p:spPr>
                <a:xfrm>
                  <a:off x="4572000" y="2819400"/>
                  <a:ext cx="144000" cy="1440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504D">
                        <a:shade val="51000"/>
                        <a:satMod val="130000"/>
                      </a:srgbClr>
                    </a:gs>
                    <a:gs pos="80000">
                      <a:srgbClr val="C0504D">
                        <a:shade val="93000"/>
                        <a:satMod val="130000"/>
                      </a:srgbClr>
                    </a:gs>
                    <a:gs pos="100000">
                      <a:srgbClr val="C0504D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534" name="Oval 533"/>
                <p:cNvSpPr/>
                <p:nvPr/>
              </p:nvSpPr>
              <p:spPr>
                <a:xfrm>
                  <a:off x="4267200" y="1828800"/>
                  <a:ext cx="144000" cy="1440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504D">
                        <a:shade val="51000"/>
                        <a:satMod val="130000"/>
                      </a:srgbClr>
                    </a:gs>
                    <a:gs pos="80000">
                      <a:srgbClr val="C0504D">
                        <a:shade val="93000"/>
                        <a:satMod val="130000"/>
                      </a:srgbClr>
                    </a:gs>
                    <a:gs pos="100000">
                      <a:srgbClr val="C0504D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535" name="Oval 534"/>
                <p:cNvSpPr/>
                <p:nvPr/>
              </p:nvSpPr>
              <p:spPr>
                <a:xfrm>
                  <a:off x="3810000" y="3657600"/>
                  <a:ext cx="144000" cy="1440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BBB59">
                        <a:shade val="51000"/>
                        <a:satMod val="130000"/>
                      </a:srgbClr>
                    </a:gs>
                    <a:gs pos="80000">
                      <a:srgbClr val="9BBB59">
                        <a:shade val="93000"/>
                        <a:satMod val="130000"/>
                      </a:srgbClr>
                    </a:gs>
                    <a:gs pos="100000">
                      <a:srgbClr val="9BBB59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  <p:sp>
              <p:nvSpPr>
                <p:cNvPr id="536" name="Oval 535"/>
                <p:cNvSpPr/>
                <p:nvPr/>
              </p:nvSpPr>
              <p:spPr>
                <a:xfrm>
                  <a:off x="2819400" y="1828800"/>
                  <a:ext cx="144000" cy="1440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BBB59">
                        <a:shade val="51000"/>
                        <a:satMod val="130000"/>
                      </a:srgbClr>
                    </a:gs>
                    <a:gs pos="80000">
                      <a:srgbClr val="9BBB59">
                        <a:shade val="93000"/>
                        <a:satMod val="130000"/>
                      </a:srgbClr>
                    </a:gs>
                    <a:gs pos="100000">
                      <a:srgbClr val="9BBB59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e-I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/>
                  </a:endParaRPr>
                </a:p>
              </p:txBody>
            </p:sp>
          </p:grpSp>
        </p:grpSp>
        <p:sp>
          <p:nvSpPr>
            <p:cNvPr id="537" name="TextBox 536"/>
            <p:cNvSpPr txBox="1"/>
            <p:nvPr/>
          </p:nvSpPr>
          <p:spPr>
            <a:xfrm>
              <a:off x="9422960" y="4294295"/>
              <a:ext cx="746130" cy="73076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</a:t>
              </a:r>
              <a:r>
                <a:rPr kumimoji="0" lang="en-US" sz="2000" b="1" i="0" u="none" strike="noStrike" kern="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</a:t>
              </a:r>
              <a:endParaRPr kumimoji="0" lang="he-IL" sz="2000" b="1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38" name="TextBox 537"/>
            <p:cNvSpPr txBox="1"/>
            <p:nvPr/>
          </p:nvSpPr>
          <p:spPr>
            <a:xfrm>
              <a:off x="11197299" y="2756256"/>
              <a:ext cx="977183" cy="73076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</a:t>
              </a:r>
              <a:r>
                <a:rPr kumimoji="0" lang="en-US" sz="2000" b="1" i="0" u="none" strike="noStrike" kern="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</a:t>
              </a:r>
              <a:endParaRPr kumimoji="0" lang="he-IL" sz="2000" b="1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90" name="Group 157"/>
          <p:cNvGrpSpPr/>
          <p:nvPr/>
        </p:nvGrpSpPr>
        <p:grpSpPr>
          <a:xfrm>
            <a:off x="3676990" y="5605083"/>
            <a:ext cx="1197045" cy="1049461"/>
            <a:chOff x="2413000" y="2057400"/>
            <a:chExt cx="1981200" cy="1828800"/>
          </a:xfrm>
        </p:grpSpPr>
        <p:sp>
          <p:nvSpPr>
            <p:cNvPr id="591" name="Rectangle 590"/>
            <p:cNvSpPr/>
            <p:nvPr/>
          </p:nvSpPr>
          <p:spPr>
            <a:xfrm>
              <a:off x="2413000" y="2057400"/>
              <a:ext cx="1981200" cy="182880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grpSp>
          <p:nvGrpSpPr>
            <p:cNvPr id="592" name="Group 42"/>
            <p:cNvGrpSpPr>
              <a:grpSpLocks noChangeAspect="1"/>
            </p:cNvGrpSpPr>
            <p:nvPr/>
          </p:nvGrpSpPr>
          <p:grpSpPr>
            <a:xfrm>
              <a:off x="2501315" y="2312765"/>
              <a:ext cx="1804570" cy="1318070"/>
              <a:chOff x="2151356" y="1295400"/>
              <a:chExt cx="3860044" cy="2819400"/>
            </a:xfrm>
          </p:grpSpPr>
          <p:sp>
            <p:nvSpPr>
              <p:cNvPr id="593" name="Freeform 592"/>
              <p:cNvSpPr/>
              <p:nvPr/>
            </p:nvSpPr>
            <p:spPr>
              <a:xfrm>
                <a:off x="2175029" y="1597981"/>
                <a:ext cx="2168371" cy="2516819"/>
              </a:xfrm>
              <a:custGeom>
                <a:avLst/>
                <a:gdLst>
                  <a:gd name="connsiteX0" fmla="*/ 0 w 2157274"/>
                  <a:gd name="connsiteY0" fmla="*/ 0 h 2627790"/>
                  <a:gd name="connsiteX1" fmla="*/ 1491449 w 2157274"/>
                  <a:gd name="connsiteY1" fmla="*/ 337351 h 2627790"/>
                  <a:gd name="connsiteX2" fmla="*/ 1970843 w 2157274"/>
                  <a:gd name="connsiteY2" fmla="*/ 807868 h 2627790"/>
                  <a:gd name="connsiteX3" fmla="*/ 2157274 w 2157274"/>
                  <a:gd name="connsiteY3" fmla="*/ 1340528 h 2627790"/>
                  <a:gd name="connsiteX4" fmla="*/ 2068497 w 2157274"/>
                  <a:gd name="connsiteY4" fmla="*/ 2627790 h 2627790"/>
                  <a:gd name="connsiteX0" fmla="*/ 0 w 2157274"/>
                  <a:gd name="connsiteY0" fmla="*/ 0 h 2627790"/>
                  <a:gd name="connsiteX1" fmla="*/ 1491449 w 2157274"/>
                  <a:gd name="connsiteY1" fmla="*/ 337351 h 2627790"/>
                  <a:gd name="connsiteX2" fmla="*/ 1970843 w 2157274"/>
                  <a:gd name="connsiteY2" fmla="*/ 807868 h 2627790"/>
                  <a:gd name="connsiteX3" fmla="*/ 2157274 w 2157274"/>
                  <a:gd name="connsiteY3" fmla="*/ 1340528 h 2627790"/>
                  <a:gd name="connsiteX4" fmla="*/ 2104008 w 2157274"/>
                  <a:gd name="connsiteY4" fmla="*/ 2048472 h 2627790"/>
                  <a:gd name="connsiteX5" fmla="*/ 2068497 w 2157274"/>
                  <a:gd name="connsiteY5" fmla="*/ 2627790 h 2627790"/>
                  <a:gd name="connsiteX0" fmla="*/ 0 w 2157274"/>
                  <a:gd name="connsiteY0" fmla="*/ 0 h 2627790"/>
                  <a:gd name="connsiteX1" fmla="*/ 763480 w 2157274"/>
                  <a:gd name="connsiteY1" fmla="*/ 166844 h 2627790"/>
                  <a:gd name="connsiteX2" fmla="*/ 1491449 w 2157274"/>
                  <a:gd name="connsiteY2" fmla="*/ 337351 h 2627790"/>
                  <a:gd name="connsiteX3" fmla="*/ 1970843 w 2157274"/>
                  <a:gd name="connsiteY3" fmla="*/ 807868 h 2627790"/>
                  <a:gd name="connsiteX4" fmla="*/ 2157274 w 2157274"/>
                  <a:gd name="connsiteY4" fmla="*/ 1340528 h 2627790"/>
                  <a:gd name="connsiteX5" fmla="*/ 2104008 w 2157274"/>
                  <a:gd name="connsiteY5" fmla="*/ 2048472 h 2627790"/>
                  <a:gd name="connsiteX6" fmla="*/ 2068497 w 2157274"/>
                  <a:gd name="connsiteY6" fmla="*/ 2627790 h 2627790"/>
                  <a:gd name="connsiteX0" fmla="*/ 0 w 2157274"/>
                  <a:gd name="connsiteY0" fmla="*/ 0 h 2627790"/>
                  <a:gd name="connsiteX1" fmla="*/ 796771 w 2157274"/>
                  <a:gd name="connsiteY1" fmla="*/ 81877 h 2627790"/>
                  <a:gd name="connsiteX2" fmla="*/ 1491449 w 2157274"/>
                  <a:gd name="connsiteY2" fmla="*/ 337351 h 2627790"/>
                  <a:gd name="connsiteX3" fmla="*/ 1970843 w 2157274"/>
                  <a:gd name="connsiteY3" fmla="*/ 807868 h 2627790"/>
                  <a:gd name="connsiteX4" fmla="*/ 2157274 w 2157274"/>
                  <a:gd name="connsiteY4" fmla="*/ 1340528 h 2627790"/>
                  <a:gd name="connsiteX5" fmla="*/ 2104008 w 2157274"/>
                  <a:gd name="connsiteY5" fmla="*/ 2048472 h 2627790"/>
                  <a:gd name="connsiteX6" fmla="*/ 2068497 w 2157274"/>
                  <a:gd name="connsiteY6" fmla="*/ 2627790 h 2627790"/>
                  <a:gd name="connsiteX0" fmla="*/ 0 w 2168371"/>
                  <a:gd name="connsiteY0" fmla="*/ 0 h 2627790"/>
                  <a:gd name="connsiteX1" fmla="*/ 796771 w 2168371"/>
                  <a:gd name="connsiteY1" fmla="*/ 81877 h 2627790"/>
                  <a:gd name="connsiteX2" fmla="*/ 1491449 w 2168371"/>
                  <a:gd name="connsiteY2" fmla="*/ 337351 h 2627790"/>
                  <a:gd name="connsiteX3" fmla="*/ 1970843 w 2168371"/>
                  <a:gd name="connsiteY3" fmla="*/ 807868 h 2627790"/>
                  <a:gd name="connsiteX4" fmla="*/ 2157274 w 2168371"/>
                  <a:gd name="connsiteY4" fmla="*/ 1340528 h 2627790"/>
                  <a:gd name="connsiteX5" fmla="*/ 2168371 w 2168371"/>
                  <a:gd name="connsiteY5" fmla="*/ 1991312 h 2627790"/>
                  <a:gd name="connsiteX6" fmla="*/ 2068497 w 2168371"/>
                  <a:gd name="connsiteY6" fmla="*/ 2627790 h 2627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68371" h="2627790">
                    <a:moveTo>
                      <a:pt x="0" y="0"/>
                    </a:moveTo>
                    <a:lnTo>
                      <a:pt x="796771" y="81877"/>
                    </a:lnTo>
                    <a:lnTo>
                      <a:pt x="1491449" y="337351"/>
                    </a:lnTo>
                    <a:lnTo>
                      <a:pt x="1970843" y="807868"/>
                    </a:lnTo>
                    <a:lnTo>
                      <a:pt x="2157274" y="1340528"/>
                    </a:lnTo>
                    <a:lnTo>
                      <a:pt x="2168371" y="1991312"/>
                    </a:lnTo>
                    <a:lnTo>
                      <a:pt x="2068497" y="2627790"/>
                    </a:lnTo>
                  </a:path>
                </a:pathLst>
              </a:cu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594" name="Oval 593"/>
              <p:cNvSpPr/>
              <p:nvPr/>
            </p:nvSpPr>
            <p:spPr>
              <a:xfrm>
                <a:off x="3648722" y="1905000"/>
                <a:ext cx="108000" cy="108000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>
                      <a:shade val="51000"/>
                      <a:satMod val="130000"/>
                    </a:sysClr>
                  </a:gs>
                  <a:gs pos="80000">
                    <a:sysClr val="windowText" lastClr="000000">
                      <a:shade val="93000"/>
                      <a:satMod val="130000"/>
                    </a:sysClr>
                  </a:gs>
                  <a:gs pos="100000">
                    <a:sysClr val="windowText" lastClr="000000">
                      <a:shade val="94000"/>
                      <a:satMod val="135000"/>
                    </a:sys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595" name="Oval 594"/>
              <p:cNvSpPr/>
              <p:nvPr/>
            </p:nvSpPr>
            <p:spPr>
              <a:xfrm>
                <a:off x="4105922" y="2362200"/>
                <a:ext cx="108000" cy="108000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>
                      <a:shade val="51000"/>
                      <a:satMod val="130000"/>
                    </a:sysClr>
                  </a:gs>
                  <a:gs pos="80000">
                    <a:sysClr val="windowText" lastClr="000000">
                      <a:shade val="93000"/>
                      <a:satMod val="130000"/>
                    </a:sysClr>
                  </a:gs>
                  <a:gs pos="100000">
                    <a:sysClr val="windowText" lastClr="000000">
                      <a:shade val="94000"/>
                      <a:satMod val="135000"/>
                    </a:sys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596" name="Oval 595"/>
              <p:cNvSpPr/>
              <p:nvPr/>
            </p:nvSpPr>
            <p:spPr>
              <a:xfrm>
                <a:off x="4284956" y="2895600"/>
                <a:ext cx="108000" cy="108000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>
                      <a:shade val="51000"/>
                      <a:satMod val="130000"/>
                    </a:sysClr>
                  </a:gs>
                  <a:gs pos="80000">
                    <a:sysClr val="windowText" lastClr="000000">
                      <a:shade val="93000"/>
                      <a:satMod val="130000"/>
                    </a:sysClr>
                  </a:gs>
                  <a:gs pos="100000">
                    <a:sysClr val="windowText" lastClr="000000">
                      <a:shade val="94000"/>
                      <a:satMod val="135000"/>
                    </a:sys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597" name="Oval 596"/>
              <p:cNvSpPr/>
              <p:nvPr/>
            </p:nvSpPr>
            <p:spPr>
              <a:xfrm>
                <a:off x="4279790" y="3505200"/>
                <a:ext cx="108000" cy="108000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>
                      <a:shade val="51000"/>
                      <a:satMod val="130000"/>
                    </a:sysClr>
                  </a:gs>
                  <a:gs pos="80000">
                    <a:sysClr val="windowText" lastClr="000000">
                      <a:shade val="93000"/>
                      <a:satMod val="130000"/>
                    </a:sysClr>
                  </a:gs>
                  <a:gs pos="100000">
                    <a:sysClr val="windowText" lastClr="000000">
                      <a:shade val="94000"/>
                      <a:satMod val="135000"/>
                    </a:sys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598" name="Oval 597"/>
              <p:cNvSpPr/>
              <p:nvPr/>
            </p:nvSpPr>
            <p:spPr>
              <a:xfrm>
                <a:off x="2895600" y="1632010"/>
                <a:ext cx="108000" cy="108000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>
                      <a:shade val="51000"/>
                      <a:satMod val="130000"/>
                    </a:sysClr>
                  </a:gs>
                  <a:gs pos="80000">
                    <a:sysClr val="windowText" lastClr="000000">
                      <a:shade val="93000"/>
                      <a:satMod val="130000"/>
                    </a:sysClr>
                  </a:gs>
                  <a:gs pos="100000">
                    <a:sysClr val="windowText" lastClr="000000">
                      <a:shade val="94000"/>
                      <a:satMod val="135000"/>
                    </a:sys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599" name="Freeform 598"/>
              <p:cNvSpPr/>
              <p:nvPr/>
            </p:nvSpPr>
            <p:spPr>
              <a:xfrm>
                <a:off x="2151356" y="1447800"/>
                <a:ext cx="2725444" cy="2667000"/>
              </a:xfrm>
              <a:custGeom>
                <a:avLst/>
                <a:gdLst>
                  <a:gd name="connsiteX0" fmla="*/ 0 w 2157274"/>
                  <a:gd name="connsiteY0" fmla="*/ 0 h 2627790"/>
                  <a:gd name="connsiteX1" fmla="*/ 1491449 w 2157274"/>
                  <a:gd name="connsiteY1" fmla="*/ 337351 h 2627790"/>
                  <a:gd name="connsiteX2" fmla="*/ 1970843 w 2157274"/>
                  <a:gd name="connsiteY2" fmla="*/ 807868 h 2627790"/>
                  <a:gd name="connsiteX3" fmla="*/ 2157274 w 2157274"/>
                  <a:gd name="connsiteY3" fmla="*/ 1340528 h 2627790"/>
                  <a:gd name="connsiteX4" fmla="*/ 2068497 w 2157274"/>
                  <a:gd name="connsiteY4" fmla="*/ 2627790 h 2627790"/>
                  <a:gd name="connsiteX0" fmla="*/ 0 w 2157274"/>
                  <a:gd name="connsiteY0" fmla="*/ 0 h 2627790"/>
                  <a:gd name="connsiteX1" fmla="*/ 1491449 w 2157274"/>
                  <a:gd name="connsiteY1" fmla="*/ 337351 h 2627790"/>
                  <a:gd name="connsiteX2" fmla="*/ 1970843 w 2157274"/>
                  <a:gd name="connsiteY2" fmla="*/ 807868 h 2627790"/>
                  <a:gd name="connsiteX3" fmla="*/ 2157274 w 2157274"/>
                  <a:gd name="connsiteY3" fmla="*/ 1340528 h 2627790"/>
                  <a:gd name="connsiteX4" fmla="*/ 2104008 w 2157274"/>
                  <a:gd name="connsiteY4" fmla="*/ 2048472 h 2627790"/>
                  <a:gd name="connsiteX5" fmla="*/ 2068497 w 2157274"/>
                  <a:gd name="connsiteY5" fmla="*/ 2627790 h 2627790"/>
                  <a:gd name="connsiteX0" fmla="*/ 0 w 2157274"/>
                  <a:gd name="connsiteY0" fmla="*/ 0 h 2627790"/>
                  <a:gd name="connsiteX1" fmla="*/ 763480 w 2157274"/>
                  <a:gd name="connsiteY1" fmla="*/ 166844 h 2627790"/>
                  <a:gd name="connsiteX2" fmla="*/ 1491449 w 2157274"/>
                  <a:gd name="connsiteY2" fmla="*/ 337351 h 2627790"/>
                  <a:gd name="connsiteX3" fmla="*/ 1970843 w 2157274"/>
                  <a:gd name="connsiteY3" fmla="*/ 807868 h 2627790"/>
                  <a:gd name="connsiteX4" fmla="*/ 2157274 w 2157274"/>
                  <a:gd name="connsiteY4" fmla="*/ 1340528 h 2627790"/>
                  <a:gd name="connsiteX5" fmla="*/ 2104008 w 2157274"/>
                  <a:gd name="connsiteY5" fmla="*/ 2048472 h 2627790"/>
                  <a:gd name="connsiteX6" fmla="*/ 2068497 w 2157274"/>
                  <a:gd name="connsiteY6" fmla="*/ 2627790 h 2627790"/>
                  <a:gd name="connsiteX0" fmla="*/ 0 w 2157274"/>
                  <a:gd name="connsiteY0" fmla="*/ 0 h 2627790"/>
                  <a:gd name="connsiteX1" fmla="*/ 796771 w 2157274"/>
                  <a:gd name="connsiteY1" fmla="*/ 81877 h 2627790"/>
                  <a:gd name="connsiteX2" fmla="*/ 1491449 w 2157274"/>
                  <a:gd name="connsiteY2" fmla="*/ 337351 h 2627790"/>
                  <a:gd name="connsiteX3" fmla="*/ 1970843 w 2157274"/>
                  <a:gd name="connsiteY3" fmla="*/ 807868 h 2627790"/>
                  <a:gd name="connsiteX4" fmla="*/ 2157274 w 2157274"/>
                  <a:gd name="connsiteY4" fmla="*/ 1340528 h 2627790"/>
                  <a:gd name="connsiteX5" fmla="*/ 2104008 w 2157274"/>
                  <a:gd name="connsiteY5" fmla="*/ 2048472 h 2627790"/>
                  <a:gd name="connsiteX6" fmla="*/ 2068497 w 2157274"/>
                  <a:gd name="connsiteY6" fmla="*/ 2627790 h 2627790"/>
                  <a:gd name="connsiteX0" fmla="*/ 0 w 2168371"/>
                  <a:gd name="connsiteY0" fmla="*/ 0 h 2627790"/>
                  <a:gd name="connsiteX1" fmla="*/ 796771 w 2168371"/>
                  <a:gd name="connsiteY1" fmla="*/ 81877 h 2627790"/>
                  <a:gd name="connsiteX2" fmla="*/ 1491449 w 2168371"/>
                  <a:gd name="connsiteY2" fmla="*/ 337351 h 2627790"/>
                  <a:gd name="connsiteX3" fmla="*/ 1970843 w 2168371"/>
                  <a:gd name="connsiteY3" fmla="*/ 807868 h 2627790"/>
                  <a:gd name="connsiteX4" fmla="*/ 2157274 w 2168371"/>
                  <a:gd name="connsiteY4" fmla="*/ 1340528 h 2627790"/>
                  <a:gd name="connsiteX5" fmla="*/ 2168371 w 2168371"/>
                  <a:gd name="connsiteY5" fmla="*/ 1991312 h 2627790"/>
                  <a:gd name="connsiteX6" fmla="*/ 2068497 w 2168371"/>
                  <a:gd name="connsiteY6" fmla="*/ 2627790 h 2627790"/>
                  <a:gd name="connsiteX0" fmla="*/ 0 w 2725444"/>
                  <a:gd name="connsiteY0" fmla="*/ 0 h 2627790"/>
                  <a:gd name="connsiteX1" fmla="*/ 796771 w 2725444"/>
                  <a:gd name="connsiteY1" fmla="*/ 81877 h 2627790"/>
                  <a:gd name="connsiteX2" fmla="*/ 1491449 w 2725444"/>
                  <a:gd name="connsiteY2" fmla="*/ 337351 h 2627790"/>
                  <a:gd name="connsiteX3" fmla="*/ 2725444 w 2725444"/>
                  <a:gd name="connsiteY3" fmla="*/ 556919 h 2627790"/>
                  <a:gd name="connsiteX4" fmla="*/ 2157274 w 2725444"/>
                  <a:gd name="connsiteY4" fmla="*/ 1340528 h 2627790"/>
                  <a:gd name="connsiteX5" fmla="*/ 2168371 w 2725444"/>
                  <a:gd name="connsiteY5" fmla="*/ 1991312 h 2627790"/>
                  <a:gd name="connsiteX6" fmla="*/ 2068497 w 2725444"/>
                  <a:gd name="connsiteY6" fmla="*/ 2627790 h 2627790"/>
                  <a:gd name="connsiteX0" fmla="*/ 0 w 2725444"/>
                  <a:gd name="connsiteY0" fmla="*/ 0 h 2627790"/>
                  <a:gd name="connsiteX1" fmla="*/ 796771 w 2725444"/>
                  <a:gd name="connsiteY1" fmla="*/ 81877 h 2627790"/>
                  <a:gd name="connsiteX2" fmla="*/ 1491449 w 2725444"/>
                  <a:gd name="connsiteY2" fmla="*/ 337351 h 2627790"/>
                  <a:gd name="connsiteX3" fmla="*/ 2725444 w 2725444"/>
                  <a:gd name="connsiteY3" fmla="*/ 556919 h 2627790"/>
                  <a:gd name="connsiteX4" fmla="*/ 2573043 w 2725444"/>
                  <a:gd name="connsiteY4" fmla="*/ 1352516 h 2627790"/>
                  <a:gd name="connsiteX5" fmla="*/ 2168371 w 2725444"/>
                  <a:gd name="connsiteY5" fmla="*/ 1991312 h 2627790"/>
                  <a:gd name="connsiteX6" fmla="*/ 2068497 w 2725444"/>
                  <a:gd name="connsiteY6" fmla="*/ 2627790 h 2627790"/>
                  <a:gd name="connsiteX0" fmla="*/ 0 w 2725444"/>
                  <a:gd name="connsiteY0" fmla="*/ 0 h 2627790"/>
                  <a:gd name="connsiteX1" fmla="*/ 796771 w 2725444"/>
                  <a:gd name="connsiteY1" fmla="*/ 81877 h 2627790"/>
                  <a:gd name="connsiteX2" fmla="*/ 1491449 w 2725444"/>
                  <a:gd name="connsiteY2" fmla="*/ 337351 h 2627790"/>
                  <a:gd name="connsiteX3" fmla="*/ 2725444 w 2725444"/>
                  <a:gd name="connsiteY3" fmla="*/ 556919 h 2627790"/>
                  <a:gd name="connsiteX4" fmla="*/ 2573043 w 2725444"/>
                  <a:gd name="connsiteY4" fmla="*/ 1352516 h 2627790"/>
                  <a:gd name="connsiteX5" fmla="*/ 2344443 w 2725444"/>
                  <a:gd name="connsiteY5" fmla="*/ 2068555 h 2627790"/>
                  <a:gd name="connsiteX6" fmla="*/ 2068497 w 2725444"/>
                  <a:gd name="connsiteY6" fmla="*/ 2627790 h 2627790"/>
                  <a:gd name="connsiteX0" fmla="*/ 0 w 2725444"/>
                  <a:gd name="connsiteY0" fmla="*/ 0 h 2627790"/>
                  <a:gd name="connsiteX1" fmla="*/ 796771 w 2725444"/>
                  <a:gd name="connsiteY1" fmla="*/ 81877 h 2627790"/>
                  <a:gd name="connsiteX2" fmla="*/ 1506243 w 2725444"/>
                  <a:gd name="connsiteY2" fmla="*/ 238679 h 2627790"/>
                  <a:gd name="connsiteX3" fmla="*/ 2725444 w 2725444"/>
                  <a:gd name="connsiteY3" fmla="*/ 556919 h 2627790"/>
                  <a:gd name="connsiteX4" fmla="*/ 2573043 w 2725444"/>
                  <a:gd name="connsiteY4" fmla="*/ 1352516 h 2627790"/>
                  <a:gd name="connsiteX5" fmla="*/ 2344443 w 2725444"/>
                  <a:gd name="connsiteY5" fmla="*/ 2068555 h 2627790"/>
                  <a:gd name="connsiteX6" fmla="*/ 2068497 w 2725444"/>
                  <a:gd name="connsiteY6" fmla="*/ 2627790 h 2627790"/>
                  <a:gd name="connsiteX0" fmla="*/ 0 w 2573043"/>
                  <a:gd name="connsiteY0" fmla="*/ 0 h 2627790"/>
                  <a:gd name="connsiteX1" fmla="*/ 796771 w 2573043"/>
                  <a:gd name="connsiteY1" fmla="*/ 81877 h 2627790"/>
                  <a:gd name="connsiteX2" fmla="*/ 1506243 w 2573043"/>
                  <a:gd name="connsiteY2" fmla="*/ 238679 h 2627790"/>
                  <a:gd name="connsiteX3" fmla="*/ 2496843 w 2573043"/>
                  <a:gd name="connsiteY3" fmla="*/ 556919 h 2627790"/>
                  <a:gd name="connsiteX4" fmla="*/ 2573043 w 2573043"/>
                  <a:gd name="connsiteY4" fmla="*/ 1352516 h 2627790"/>
                  <a:gd name="connsiteX5" fmla="*/ 2344443 w 2573043"/>
                  <a:gd name="connsiteY5" fmla="*/ 2068555 h 2627790"/>
                  <a:gd name="connsiteX6" fmla="*/ 2068497 w 2573043"/>
                  <a:gd name="connsiteY6" fmla="*/ 2627790 h 2627790"/>
                  <a:gd name="connsiteX0" fmla="*/ 0 w 2573043"/>
                  <a:gd name="connsiteY0" fmla="*/ 0 h 2627790"/>
                  <a:gd name="connsiteX1" fmla="*/ 796771 w 2573043"/>
                  <a:gd name="connsiteY1" fmla="*/ 81877 h 2627790"/>
                  <a:gd name="connsiteX2" fmla="*/ 1582444 w 2573043"/>
                  <a:gd name="connsiteY2" fmla="*/ 159120 h 2627790"/>
                  <a:gd name="connsiteX3" fmla="*/ 2496843 w 2573043"/>
                  <a:gd name="connsiteY3" fmla="*/ 556919 h 2627790"/>
                  <a:gd name="connsiteX4" fmla="*/ 2573043 w 2573043"/>
                  <a:gd name="connsiteY4" fmla="*/ 1352516 h 2627790"/>
                  <a:gd name="connsiteX5" fmla="*/ 2344443 w 2573043"/>
                  <a:gd name="connsiteY5" fmla="*/ 2068555 h 2627790"/>
                  <a:gd name="connsiteX6" fmla="*/ 2068497 w 2573043"/>
                  <a:gd name="connsiteY6" fmla="*/ 2627790 h 2627790"/>
                  <a:gd name="connsiteX0" fmla="*/ 0 w 2649244"/>
                  <a:gd name="connsiteY0" fmla="*/ 0 h 2627790"/>
                  <a:gd name="connsiteX1" fmla="*/ 796771 w 2649244"/>
                  <a:gd name="connsiteY1" fmla="*/ 81877 h 2627790"/>
                  <a:gd name="connsiteX2" fmla="*/ 1582444 w 2649244"/>
                  <a:gd name="connsiteY2" fmla="*/ 159120 h 2627790"/>
                  <a:gd name="connsiteX3" fmla="*/ 2496843 w 2649244"/>
                  <a:gd name="connsiteY3" fmla="*/ 556919 h 2627790"/>
                  <a:gd name="connsiteX4" fmla="*/ 2649244 w 2649244"/>
                  <a:gd name="connsiteY4" fmla="*/ 1352516 h 2627790"/>
                  <a:gd name="connsiteX5" fmla="*/ 2344443 w 2649244"/>
                  <a:gd name="connsiteY5" fmla="*/ 2068555 h 2627790"/>
                  <a:gd name="connsiteX6" fmla="*/ 2068497 w 2649244"/>
                  <a:gd name="connsiteY6" fmla="*/ 2627790 h 2627790"/>
                  <a:gd name="connsiteX0" fmla="*/ 0 w 2649244"/>
                  <a:gd name="connsiteY0" fmla="*/ 0 h 2627790"/>
                  <a:gd name="connsiteX1" fmla="*/ 796771 w 2649244"/>
                  <a:gd name="connsiteY1" fmla="*/ 81877 h 2627790"/>
                  <a:gd name="connsiteX2" fmla="*/ 1582444 w 2649244"/>
                  <a:gd name="connsiteY2" fmla="*/ 159120 h 2627790"/>
                  <a:gd name="connsiteX3" fmla="*/ 2573043 w 2649244"/>
                  <a:gd name="connsiteY3" fmla="*/ 477359 h 2627790"/>
                  <a:gd name="connsiteX4" fmla="*/ 2649244 w 2649244"/>
                  <a:gd name="connsiteY4" fmla="*/ 1352516 h 2627790"/>
                  <a:gd name="connsiteX5" fmla="*/ 2344443 w 2649244"/>
                  <a:gd name="connsiteY5" fmla="*/ 2068555 h 2627790"/>
                  <a:gd name="connsiteX6" fmla="*/ 2068497 w 2649244"/>
                  <a:gd name="connsiteY6" fmla="*/ 2627790 h 2627790"/>
                  <a:gd name="connsiteX0" fmla="*/ 0 w 2649244"/>
                  <a:gd name="connsiteY0" fmla="*/ 0 h 2627790"/>
                  <a:gd name="connsiteX1" fmla="*/ 796771 w 2649244"/>
                  <a:gd name="connsiteY1" fmla="*/ 81877 h 2627790"/>
                  <a:gd name="connsiteX2" fmla="*/ 1582443 w 2649244"/>
                  <a:gd name="connsiteY2" fmla="*/ 79560 h 2627790"/>
                  <a:gd name="connsiteX3" fmla="*/ 2573043 w 2649244"/>
                  <a:gd name="connsiteY3" fmla="*/ 477359 h 2627790"/>
                  <a:gd name="connsiteX4" fmla="*/ 2649244 w 2649244"/>
                  <a:gd name="connsiteY4" fmla="*/ 1352516 h 2627790"/>
                  <a:gd name="connsiteX5" fmla="*/ 2344443 w 2649244"/>
                  <a:gd name="connsiteY5" fmla="*/ 2068555 h 2627790"/>
                  <a:gd name="connsiteX6" fmla="*/ 2068497 w 2649244"/>
                  <a:gd name="connsiteY6" fmla="*/ 2627790 h 2627790"/>
                  <a:gd name="connsiteX0" fmla="*/ 0 w 2649244"/>
                  <a:gd name="connsiteY0" fmla="*/ 0 h 2627790"/>
                  <a:gd name="connsiteX1" fmla="*/ 744243 w 2649244"/>
                  <a:gd name="connsiteY1" fmla="*/ 0 h 2627790"/>
                  <a:gd name="connsiteX2" fmla="*/ 1582443 w 2649244"/>
                  <a:gd name="connsiteY2" fmla="*/ 79560 h 2627790"/>
                  <a:gd name="connsiteX3" fmla="*/ 2573043 w 2649244"/>
                  <a:gd name="connsiteY3" fmla="*/ 477359 h 2627790"/>
                  <a:gd name="connsiteX4" fmla="*/ 2649244 w 2649244"/>
                  <a:gd name="connsiteY4" fmla="*/ 1352516 h 2627790"/>
                  <a:gd name="connsiteX5" fmla="*/ 2344443 w 2649244"/>
                  <a:gd name="connsiteY5" fmla="*/ 2068555 h 2627790"/>
                  <a:gd name="connsiteX6" fmla="*/ 2068497 w 2649244"/>
                  <a:gd name="connsiteY6" fmla="*/ 2627790 h 2627790"/>
                  <a:gd name="connsiteX0" fmla="*/ 0 w 2649244"/>
                  <a:gd name="connsiteY0" fmla="*/ 79560 h 2707350"/>
                  <a:gd name="connsiteX1" fmla="*/ 744243 w 2649244"/>
                  <a:gd name="connsiteY1" fmla="*/ 79560 h 2707350"/>
                  <a:gd name="connsiteX2" fmla="*/ 1640475 w 2649244"/>
                  <a:gd name="connsiteY2" fmla="*/ 0 h 2707350"/>
                  <a:gd name="connsiteX3" fmla="*/ 2573043 w 2649244"/>
                  <a:gd name="connsiteY3" fmla="*/ 556919 h 2707350"/>
                  <a:gd name="connsiteX4" fmla="*/ 2649244 w 2649244"/>
                  <a:gd name="connsiteY4" fmla="*/ 1432076 h 2707350"/>
                  <a:gd name="connsiteX5" fmla="*/ 2344443 w 2649244"/>
                  <a:gd name="connsiteY5" fmla="*/ 2148115 h 2707350"/>
                  <a:gd name="connsiteX6" fmla="*/ 2068497 w 2649244"/>
                  <a:gd name="connsiteY6" fmla="*/ 2707350 h 2707350"/>
                  <a:gd name="connsiteX0" fmla="*/ 0 w 2649244"/>
                  <a:gd name="connsiteY0" fmla="*/ 159120 h 2786910"/>
                  <a:gd name="connsiteX1" fmla="*/ 775815 w 2649244"/>
                  <a:gd name="connsiteY1" fmla="*/ 0 h 2786910"/>
                  <a:gd name="connsiteX2" fmla="*/ 1640475 w 2649244"/>
                  <a:gd name="connsiteY2" fmla="*/ 79560 h 2786910"/>
                  <a:gd name="connsiteX3" fmla="*/ 2573043 w 2649244"/>
                  <a:gd name="connsiteY3" fmla="*/ 636479 h 2786910"/>
                  <a:gd name="connsiteX4" fmla="*/ 2649244 w 2649244"/>
                  <a:gd name="connsiteY4" fmla="*/ 1511636 h 2786910"/>
                  <a:gd name="connsiteX5" fmla="*/ 2344443 w 2649244"/>
                  <a:gd name="connsiteY5" fmla="*/ 2227675 h 2786910"/>
                  <a:gd name="connsiteX6" fmla="*/ 2068497 w 2649244"/>
                  <a:gd name="connsiteY6" fmla="*/ 2786910 h 2786910"/>
                  <a:gd name="connsiteX0" fmla="*/ 0 w 2649244"/>
                  <a:gd name="connsiteY0" fmla="*/ 159120 h 2784593"/>
                  <a:gd name="connsiteX1" fmla="*/ 775815 w 2649244"/>
                  <a:gd name="connsiteY1" fmla="*/ 0 h 2784593"/>
                  <a:gd name="connsiteX2" fmla="*/ 1640475 w 2649244"/>
                  <a:gd name="connsiteY2" fmla="*/ 79560 h 2784593"/>
                  <a:gd name="connsiteX3" fmla="*/ 2573043 w 2649244"/>
                  <a:gd name="connsiteY3" fmla="*/ 636479 h 2784593"/>
                  <a:gd name="connsiteX4" fmla="*/ 2649244 w 2649244"/>
                  <a:gd name="connsiteY4" fmla="*/ 1511636 h 2784593"/>
                  <a:gd name="connsiteX5" fmla="*/ 2344443 w 2649244"/>
                  <a:gd name="connsiteY5" fmla="*/ 2227675 h 2784593"/>
                  <a:gd name="connsiteX6" fmla="*/ 2000750 w 2649244"/>
                  <a:gd name="connsiteY6" fmla="*/ 2784593 h 2784593"/>
                  <a:gd name="connsiteX0" fmla="*/ 0 w 2577190"/>
                  <a:gd name="connsiteY0" fmla="*/ 159120 h 2784593"/>
                  <a:gd name="connsiteX1" fmla="*/ 775815 w 2577190"/>
                  <a:gd name="connsiteY1" fmla="*/ 0 h 2784593"/>
                  <a:gd name="connsiteX2" fmla="*/ 1640475 w 2577190"/>
                  <a:gd name="connsiteY2" fmla="*/ 79560 h 2784593"/>
                  <a:gd name="connsiteX3" fmla="*/ 2573043 w 2577190"/>
                  <a:gd name="connsiteY3" fmla="*/ 636479 h 2784593"/>
                  <a:gd name="connsiteX4" fmla="*/ 2577190 w 2577190"/>
                  <a:gd name="connsiteY4" fmla="*/ 1511636 h 2784593"/>
                  <a:gd name="connsiteX5" fmla="*/ 2344443 w 2577190"/>
                  <a:gd name="connsiteY5" fmla="*/ 2227675 h 2784593"/>
                  <a:gd name="connsiteX6" fmla="*/ 2000750 w 2577190"/>
                  <a:gd name="connsiteY6" fmla="*/ 2784593 h 2784593"/>
                  <a:gd name="connsiteX0" fmla="*/ 0 w 2577190"/>
                  <a:gd name="connsiteY0" fmla="*/ 159120 h 2784593"/>
                  <a:gd name="connsiteX1" fmla="*/ 775815 w 2577190"/>
                  <a:gd name="connsiteY1" fmla="*/ 0 h 2784593"/>
                  <a:gd name="connsiteX2" fmla="*/ 1640475 w 2577190"/>
                  <a:gd name="connsiteY2" fmla="*/ 79560 h 2784593"/>
                  <a:gd name="connsiteX3" fmla="*/ 2505135 w 2577190"/>
                  <a:gd name="connsiteY3" fmla="*/ 636478 h 2784593"/>
                  <a:gd name="connsiteX4" fmla="*/ 2577190 w 2577190"/>
                  <a:gd name="connsiteY4" fmla="*/ 1511636 h 2784593"/>
                  <a:gd name="connsiteX5" fmla="*/ 2344443 w 2577190"/>
                  <a:gd name="connsiteY5" fmla="*/ 2227675 h 2784593"/>
                  <a:gd name="connsiteX6" fmla="*/ 2000750 w 2577190"/>
                  <a:gd name="connsiteY6" fmla="*/ 2784593 h 2784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77190" h="2784593">
                    <a:moveTo>
                      <a:pt x="0" y="159120"/>
                    </a:moveTo>
                    <a:lnTo>
                      <a:pt x="775815" y="0"/>
                    </a:lnTo>
                    <a:lnTo>
                      <a:pt x="1640475" y="79560"/>
                    </a:lnTo>
                    <a:lnTo>
                      <a:pt x="2505135" y="636478"/>
                    </a:lnTo>
                    <a:cubicBezTo>
                      <a:pt x="2506517" y="928197"/>
                      <a:pt x="2575808" y="1219917"/>
                      <a:pt x="2577190" y="1511636"/>
                    </a:cubicBezTo>
                    <a:lnTo>
                      <a:pt x="2344443" y="2227675"/>
                    </a:lnTo>
                    <a:lnTo>
                      <a:pt x="2000750" y="2784593"/>
                    </a:lnTo>
                  </a:path>
                </a:pathLst>
              </a:custGeom>
              <a:noFill/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cxnSp>
            <p:nvCxnSpPr>
              <p:cNvPr id="600" name="Straight Arrow Connector 599"/>
              <p:cNvCxnSpPr>
                <a:stCxn id="595" idx="7"/>
                <a:endCxn id="602" idx="3"/>
              </p:cNvCxnSpPr>
              <p:nvPr/>
            </p:nvCxnSpPr>
            <p:spPr>
              <a:xfrm rot="5400000" flipH="1" flipV="1">
                <a:off x="4346067" y="1974989"/>
                <a:ext cx="255066" cy="5509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601" name="Oval 600"/>
              <p:cNvSpPr/>
              <p:nvPr/>
            </p:nvSpPr>
            <p:spPr>
              <a:xfrm>
                <a:off x="3877322" y="1492190"/>
                <a:ext cx="108000" cy="108000"/>
              </a:xfrm>
              <a:prstGeom prst="ellipse">
                <a:avLst/>
              </a:prstGeom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02" name="Oval 601"/>
              <p:cNvSpPr/>
              <p:nvPr/>
            </p:nvSpPr>
            <p:spPr>
              <a:xfrm>
                <a:off x="4733278" y="2030766"/>
                <a:ext cx="108000" cy="108000"/>
              </a:xfrm>
              <a:prstGeom prst="ellipse">
                <a:avLst/>
              </a:prstGeom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03" name="Oval 602"/>
              <p:cNvSpPr/>
              <p:nvPr/>
            </p:nvSpPr>
            <p:spPr>
              <a:xfrm>
                <a:off x="4800600" y="2895600"/>
                <a:ext cx="108000" cy="108000"/>
              </a:xfrm>
              <a:prstGeom prst="ellipse">
                <a:avLst/>
              </a:prstGeom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04" name="Oval 603"/>
              <p:cNvSpPr/>
              <p:nvPr/>
            </p:nvSpPr>
            <p:spPr>
              <a:xfrm>
                <a:off x="4572000" y="3581400"/>
                <a:ext cx="108000" cy="108000"/>
              </a:xfrm>
              <a:prstGeom prst="ellipse">
                <a:avLst/>
              </a:prstGeom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05" name="Oval 604"/>
              <p:cNvSpPr/>
              <p:nvPr/>
            </p:nvSpPr>
            <p:spPr>
              <a:xfrm>
                <a:off x="2913356" y="1403410"/>
                <a:ext cx="108000" cy="108000"/>
              </a:xfrm>
              <a:prstGeom prst="ellipse">
                <a:avLst/>
              </a:prstGeom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06" name="Oval 605"/>
              <p:cNvSpPr/>
              <p:nvPr/>
            </p:nvSpPr>
            <p:spPr>
              <a:xfrm>
                <a:off x="2895600" y="24384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07" name="Oval 606"/>
              <p:cNvSpPr/>
              <p:nvPr/>
            </p:nvSpPr>
            <p:spPr>
              <a:xfrm>
                <a:off x="2514600" y="22860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08" name="Oval 607"/>
              <p:cNvSpPr/>
              <p:nvPr/>
            </p:nvSpPr>
            <p:spPr>
              <a:xfrm>
                <a:off x="2819400" y="32004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09" name="Oval 608"/>
              <p:cNvSpPr/>
              <p:nvPr/>
            </p:nvSpPr>
            <p:spPr>
              <a:xfrm>
                <a:off x="2895600" y="28194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10" name="Oval 609"/>
              <p:cNvSpPr/>
              <p:nvPr/>
            </p:nvSpPr>
            <p:spPr>
              <a:xfrm>
                <a:off x="3124200" y="30480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11" name="Oval 610"/>
              <p:cNvSpPr/>
              <p:nvPr/>
            </p:nvSpPr>
            <p:spPr>
              <a:xfrm>
                <a:off x="3505200" y="34290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12" name="Oval 611"/>
              <p:cNvSpPr/>
              <p:nvPr/>
            </p:nvSpPr>
            <p:spPr>
              <a:xfrm>
                <a:off x="4038600" y="25908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13" name="Oval 612"/>
              <p:cNvSpPr/>
              <p:nvPr/>
            </p:nvSpPr>
            <p:spPr>
              <a:xfrm>
                <a:off x="4038600" y="28956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14" name="Oval 613"/>
              <p:cNvSpPr/>
              <p:nvPr/>
            </p:nvSpPr>
            <p:spPr>
              <a:xfrm>
                <a:off x="3505200" y="29718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15" name="Oval 614"/>
              <p:cNvSpPr/>
              <p:nvPr/>
            </p:nvSpPr>
            <p:spPr>
              <a:xfrm>
                <a:off x="3962400" y="32766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16" name="Oval 615"/>
              <p:cNvSpPr/>
              <p:nvPr/>
            </p:nvSpPr>
            <p:spPr>
              <a:xfrm>
                <a:off x="3200400" y="19050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17" name="Oval 616"/>
              <p:cNvSpPr/>
              <p:nvPr/>
            </p:nvSpPr>
            <p:spPr>
              <a:xfrm>
                <a:off x="3124200" y="22860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18" name="Oval 617"/>
              <p:cNvSpPr/>
              <p:nvPr/>
            </p:nvSpPr>
            <p:spPr>
              <a:xfrm>
                <a:off x="3429000" y="25146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19" name="Oval 618"/>
              <p:cNvSpPr/>
              <p:nvPr/>
            </p:nvSpPr>
            <p:spPr>
              <a:xfrm>
                <a:off x="3657600" y="21336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20" name="Oval 619"/>
              <p:cNvSpPr/>
              <p:nvPr/>
            </p:nvSpPr>
            <p:spPr>
              <a:xfrm>
                <a:off x="3810000" y="24384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21" name="Oval 620"/>
              <p:cNvSpPr/>
              <p:nvPr/>
            </p:nvSpPr>
            <p:spPr>
              <a:xfrm>
                <a:off x="5562600" y="21336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22" name="Oval 621"/>
              <p:cNvSpPr/>
              <p:nvPr/>
            </p:nvSpPr>
            <p:spPr>
              <a:xfrm>
                <a:off x="5181600" y="20574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23" name="Oval 622"/>
              <p:cNvSpPr/>
              <p:nvPr/>
            </p:nvSpPr>
            <p:spPr>
              <a:xfrm>
                <a:off x="5867400" y="19812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24" name="Oval 623"/>
              <p:cNvSpPr/>
              <p:nvPr/>
            </p:nvSpPr>
            <p:spPr>
              <a:xfrm>
                <a:off x="5867400" y="22860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25" name="Oval 624"/>
              <p:cNvSpPr/>
              <p:nvPr/>
            </p:nvSpPr>
            <p:spPr>
              <a:xfrm>
                <a:off x="5334000" y="23622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26" name="Oval 625"/>
              <p:cNvSpPr/>
              <p:nvPr/>
            </p:nvSpPr>
            <p:spPr>
              <a:xfrm>
                <a:off x="5791200" y="26670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27" name="Oval 626"/>
              <p:cNvSpPr/>
              <p:nvPr/>
            </p:nvSpPr>
            <p:spPr>
              <a:xfrm>
                <a:off x="5257800" y="14478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28" name="Oval 627"/>
              <p:cNvSpPr/>
              <p:nvPr/>
            </p:nvSpPr>
            <p:spPr>
              <a:xfrm>
                <a:off x="4876800" y="13716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29" name="Oval 628"/>
              <p:cNvSpPr/>
              <p:nvPr/>
            </p:nvSpPr>
            <p:spPr>
              <a:xfrm>
                <a:off x="5562600" y="12954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30" name="Oval 629"/>
              <p:cNvSpPr/>
              <p:nvPr/>
            </p:nvSpPr>
            <p:spPr>
              <a:xfrm>
                <a:off x="5562600" y="16002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31" name="Oval 630"/>
              <p:cNvSpPr/>
              <p:nvPr/>
            </p:nvSpPr>
            <p:spPr>
              <a:xfrm>
                <a:off x="5029200" y="16764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32" name="Oval 631"/>
              <p:cNvSpPr/>
              <p:nvPr/>
            </p:nvSpPr>
            <p:spPr>
              <a:xfrm>
                <a:off x="5486400" y="19812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33" name="Oval 632"/>
              <p:cNvSpPr/>
              <p:nvPr/>
            </p:nvSpPr>
            <p:spPr>
              <a:xfrm>
                <a:off x="3733800" y="16764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34" name="Oval 633"/>
              <p:cNvSpPr/>
              <p:nvPr/>
            </p:nvSpPr>
            <p:spPr>
              <a:xfrm>
                <a:off x="4343400" y="23622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35" name="Oval 634"/>
              <p:cNvSpPr/>
              <p:nvPr/>
            </p:nvSpPr>
            <p:spPr>
              <a:xfrm>
                <a:off x="4572000" y="28194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36" name="Oval 635"/>
              <p:cNvSpPr/>
              <p:nvPr/>
            </p:nvSpPr>
            <p:spPr>
              <a:xfrm>
                <a:off x="4267200" y="18288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37" name="Oval 636"/>
              <p:cNvSpPr/>
              <p:nvPr/>
            </p:nvSpPr>
            <p:spPr>
              <a:xfrm>
                <a:off x="3810000" y="36576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38" name="Oval 637"/>
              <p:cNvSpPr/>
              <p:nvPr/>
            </p:nvSpPr>
            <p:spPr>
              <a:xfrm>
                <a:off x="2819400" y="1828800"/>
                <a:ext cx="144000" cy="144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8163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1: Coarse segmentation</a:t>
            </a:r>
            <a:endParaRPr lang="en-US" dirty="0"/>
          </a:p>
        </p:txBody>
      </p:sp>
      <p:sp>
        <p:nvSpPr>
          <p:cNvPr id="456" name="Rectangle 455"/>
          <p:cNvSpPr/>
          <p:nvPr/>
        </p:nvSpPr>
        <p:spPr>
          <a:xfrm>
            <a:off x="1890607" y="1890585"/>
            <a:ext cx="1981200" cy="1828800"/>
          </a:xfrm>
          <a:prstGeom prst="rect">
            <a:avLst/>
          </a:prstGeom>
          <a:solidFill>
            <a:srgbClr val="FFFFFF">
              <a:alpha val="80000"/>
            </a:srgb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57" name="Oval 456"/>
          <p:cNvSpPr/>
          <p:nvPr/>
        </p:nvSpPr>
        <p:spPr>
          <a:xfrm>
            <a:off x="1889330" y="2146701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58" name="Oval 457"/>
          <p:cNvSpPr/>
          <p:nvPr/>
        </p:nvSpPr>
        <p:spPr>
          <a:xfrm>
            <a:off x="1853707" y="2502936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59" name="Oval 458"/>
          <p:cNvSpPr/>
          <p:nvPr/>
        </p:nvSpPr>
        <p:spPr>
          <a:xfrm>
            <a:off x="1889330" y="2324818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60" name="Oval 459"/>
          <p:cNvSpPr/>
          <p:nvPr/>
        </p:nvSpPr>
        <p:spPr>
          <a:xfrm>
            <a:off x="1996201" y="2431689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61" name="Oval 460"/>
          <p:cNvSpPr/>
          <p:nvPr/>
        </p:nvSpPr>
        <p:spPr>
          <a:xfrm>
            <a:off x="2174318" y="2609806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62" name="Oval 461"/>
          <p:cNvSpPr/>
          <p:nvPr/>
        </p:nvSpPr>
        <p:spPr>
          <a:xfrm>
            <a:off x="2423683" y="2217948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63" name="Oval 462"/>
          <p:cNvSpPr/>
          <p:nvPr/>
        </p:nvSpPr>
        <p:spPr>
          <a:xfrm>
            <a:off x="2423683" y="2360442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64" name="Oval 463"/>
          <p:cNvSpPr/>
          <p:nvPr/>
        </p:nvSpPr>
        <p:spPr>
          <a:xfrm>
            <a:off x="2174318" y="2396065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65" name="Oval 464"/>
          <p:cNvSpPr/>
          <p:nvPr/>
        </p:nvSpPr>
        <p:spPr>
          <a:xfrm>
            <a:off x="2388059" y="2538559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66" name="Oval 465"/>
          <p:cNvSpPr/>
          <p:nvPr/>
        </p:nvSpPr>
        <p:spPr>
          <a:xfrm>
            <a:off x="2031824" y="1897336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67" name="Oval 466"/>
          <p:cNvSpPr/>
          <p:nvPr/>
        </p:nvSpPr>
        <p:spPr>
          <a:xfrm>
            <a:off x="2174318" y="1932960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68" name="Oval 467"/>
          <p:cNvSpPr/>
          <p:nvPr/>
        </p:nvSpPr>
        <p:spPr>
          <a:xfrm>
            <a:off x="1996201" y="2075454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69" name="Oval 468"/>
          <p:cNvSpPr/>
          <p:nvPr/>
        </p:nvSpPr>
        <p:spPr>
          <a:xfrm>
            <a:off x="2138695" y="2182324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70" name="Oval 469"/>
          <p:cNvSpPr/>
          <p:nvPr/>
        </p:nvSpPr>
        <p:spPr>
          <a:xfrm>
            <a:off x="2245565" y="2004207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71" name="Oval 470"/>
          <p:cNvSpPr/>
          <p:nvPr/>
        </p:nvSpPr>
        <p:spPr>
          <a:xfrm>
            <a:off x="2316812" y="2146701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72" name="Oval 471"/>
          <p:cNvSpPr/>
          <p:nvPr/>
        </p:nvSpPr>
        <p:spPr>
          <a:xfrm>
            <a:off x="3568146" y="2537809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73" name="Oval 472"/>
          <p:cNvSpPr/>
          <p:nvPr/>
        </p:nvSpPr>
        <p:spPr>
          <a:xfrm>
            <a:off x="3390028" y="2502185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74" name="Oval 473"/>
          <p:cNvSpPr/>
          <p:nvPr/>
        </p:nvSpPr>
        <p:spPr>
          <a:xfrm>
            <a:off x="3710640" y="2466562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75" name="Oval 474"/>
          <p:cNvSpPr/>
          <p:nvPr/>
        </p:nvSpPr>
        <p:spPr>
          <a:xfrm>
            <a:off x="3665328" y="2609056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76" name="Oval 475"/>
          <p:cNvSpPr/>
          <p:nvPr/>
        </p:nvSpPr>
        <p:spPr>
          <a:xfrm>
            <a:off x="3461275" y="2644679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77" name="Oval 476"/>
          <p:cNvSpPr/>
          <p:nvPr/>
        </p:nvSpPr>
        <p:spPr>
          <a:xfrm>
            <a:off x="3629704" y="2787173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78" name="Oval 477"/>
          <p:cNvSpPr/>
          <p:nvPr/>
        </p:nvSpPr>
        <p:spPr>
          <a:xfrm>
            <a:off x="3491898" y="2282496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79" name="Oval 478"/>
          <p:cNvSpPr/>
          <p:nvPr/>
        </p:nvSpPr>
        <p:spPr>
          <a:xfrm>
            <a:off x="3247534" y="2181574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80" name="Oval 479"/>
          <p:cNvSpPr/>
          <p:nvPr/>
        </p:nvSpPr>
        <p:spPr>
          <a:xfrm>
            <a:off x="3634392" y="2211249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81" name="Oval 480"/>
          <p:cNvSpPr/>
          <p:nvPr/>
        </p:nvSpPr>
        <p:spPr>
          <a:xfrm>
            <a:off x="3634392" y="2353743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82" name="Oval 481"/>
          <p:cNvSpPr/>
          <p:nvPr/>
        </p:nvSpPr>
        <p:spPr>
          <a:xfrm>
            <a:off x="3385027" y="2389367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83" name="Oval 482"/>
          <p:cNvSpPr/>
          <p:nvPr/>
        </p:nvSpPr>
        <p:spPr>
          <a:xfrm>
            <a:off x="3532522" y="2466562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84" name="Oval 483"/>
          <p:cNvSpPr/>
          <p:nvPr/>
        </p:nvSpPr>
        <p:spPr>
          <a:xfrm>
            <a:off x="2566177" y="2111077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85" name="Oval 484"/>
          <p:cNvSpPr/>
          <p:nvPr/>
        </p:nvSpPr>
        <p:spPr>
          <a:xfrm>
            <a:off x="2673047" y="2324818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86" name="Oval 485"/>
          <p:cNvSpPr/>
          <p:nvPr/>
        </p:nvSpPr>
        <p:spPr>
          <a:xfrm>
            <a:off x="2530553" y="1861713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87" name="Oval 486"/>
          <p:cNvSpPr/>
          <p:nvPr/>
        </p:nvSpPr>
        <p:spPr>
          <a:xfrm>
            <a:off x="2316812" y="2716677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88" name="Oval 487"/>
          <p:cNvSpPr/>
          <p:nvPr/>
        </p:nvSpPr>
        <p:spPr>
          <a:xfrm>
            <a:off x="3634392" y="2789491"/>
            <a:ext cx="67320" cy="67320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grpSp>
        <p:nvGrpSpPr>
          <p:cNvPr id="490" name="Group 489"/>
          <p:cNvGrpSpPr/>
          <p:nvPr/>
        </p:nvGrpSpPr>
        <p:grpSpPr>
          <a:xfrm>
            <a:off x="276893" y="3364557"/>
            <a:ext cx="1981200" cy="1828800"/>
            <a:chOff x="-5275584" y="2667005"/>
            <a:chExt cx="1981200" cy="1828800"/>
          </a:xfrm>
        </p:grpSpPr>
        <p:sp>
          <p:nvSpPr>
            <p:cNvPr id="493" name="Rectangle 492"/>
            <p:cNvSpPr/>
            <p:nvPr/>
          </p:nvSpPr>
          <p:spPr>
            <a:xfrm>
              <a:off x="-5275584" y="2667005"/>
              <a:ext cx="1981200" cy="182880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3175" cap="flat" cmpd="sng" algn="ctr">
              <a:solidFill>
                <a:srgbClr val="000000">
                  <a:alpha val="87843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94" name="Oval 493"/>
            <p:cNvSpPr/>
            <p:nvPr/>
          </p:nvSpPr>
          <p:spPr>
            <a:xfrm>
              <a:off x="-4844868" y="3456723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95" name="Oval 494"/>
            <p:cNvSpPr/>
            <p:nvPr/>
          </p:nvSpPr>
          <p:spPr>
            <a:xfrm>
              <a:off x="-5022985" y="3385476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96" name="Oval 495"/>
            <p:cNvSpPr/>
            <p:nvPr/>
          </p:nvSpPr>
          <p:spPr>
            <a:xfrm>
              <a:off x="-4880491" y="3812958"/>
              <a:ext cx="67320" cy="67320"/>
            </a:xfrm>
            <a:prstGeom prst="ellipse">
              <a:avLst/>
            </a:prstGeom>
            <a:solidFill>
              <a:srgbClr val="558ED5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97" name="Oval 496"/>
            <p:cNvSpPr/>
            <p:nvPr/>
          </p:nvSpPr>
          <p:spPr>
            <a:xfrm>
              <a:off x="-4844868" y="3634840"/>
              <a:ext cx="67320" cy="67320"/>
            </a:xfrm>
            <a:prstGeom prst="ellipse">
              <a:avLst/>
            </a:prstGeom>
            <a:solidFill>
              <a:srgbClr val="558ED5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98" name="Oval 497"/>
            <p:cNvSpPr/>
            <p:nvPr/>
          </p:nvSpPr>
          <p:spPr>
            <a:xfrm>
              <a:off x="-4737997" y="3741711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99" name="Oval 498"/>
            <p:cNvSpPr/>
            <p:nvPr/>
          </p:nvSpPr>
          <p:spPr>
            <a:xfrm>
              <a:off x="-4559880" y="3919828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00" name="Oval 499"/>
            <p:cNvSpPr/>
            <p:nvPr/>
          </p:nvSpPr>
          <p:spPr>
            <a:xfrm>
              <a:off x="-4310515" y="3527970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01" name="Oval 500"/>
            <p:cNvSpPr/>
            <p:nvPr/>
          </p:nvSpPr>
          <p:spPr>
            <a:xfrm>
              <a:off x="-4310515" y="3670464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02" name="Oval 501"/>
            <p:cNvSpPr/>
            <p:nvPr/>
          </p:nvSpPr>
          <p:spPr>
            <a:xfrm>
              <a:off x="-4559880" y="3706087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03" name="Oval 502"/>
            <p:cNvSpPr/>
            <p:nvPr/>
          </p:nvSpPr>
          <p:spPr>
            <a:xfrm>
              <a:off x="-4346139" y="3848581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04" name="Oval 503"/>
            <p:cNvSpPr/>
            <p:nvPr/>
          </p:nvSpPr>
          <p:spPr>
            <a:xfrm>
              <a:off x="-4702374" y="3207358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05" name="Oval 504"/>
            <p:cNvSpPr/>
            <p:nvPr/>
          </p:nvSpPr>
          <p:spPr>
            <a:xfrm>
              <a:off x="-4559880" y="3242982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06" name="Oval 505"/>
            <p:cNvSpPr/>
            <p:nvPr/>
          </p:nvSpPr>
          <p:spPr>
            <a:xfrm>
              <a:off x="-4737997" y="3385476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07" name="Oval 506"/>
            <p:cNvSpPr/>
            <p:nvPr/>
          </p:nvSpPr>
          <p:spPr>
            <a:xfrm>
              <a:off x="-4595503" y="3492346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08" name="Oval 507"/>
            <p:cNvSpPr/>
            <p:nvPr/>
          </p:nvSpPr>
          <p:spPr>
            <a:xfrm>
              <a:off x="-4488633" y="3314229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09" name="Oval 508"/>
            <p:cNvSpPr/>
            <p:nvPr/>
          </p:nvSpPr>
          <p:spPr>
            <a:xfrm>
              <a:off x="-4417386" y="3456723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10" name="Oval 509"/>
            <p:cNvSpPr/>
            <p:nvPr/>
          </p:nvSpPr>
          <p:spPr>
            <a:xfrm>
              <a:off x="-3598045" y="3314229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11" name="Oval 510"/>
            <p:cNvSpPr/>
            <p:nvPr/>
          </p:nvSpPr>
          <p:spPr>
            <a:xfrm>
              <a:off x="-3776163" y="3278605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12" name="Oval 511"/>
            <p:cNvSpPr/>
            <p:nvPr/>
          </p:nvSpPr>
          <p:spPr>
            <a:xfrm>
              <a:off x="-3455551" y="3242982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13" name="Oval 512"/>
            <p:cNvSpPr/>
            <p:nvPr/>
          </p:nvSpPr>
          <p:spPr>
            <a:xfrm>
              <a:off x="-3455551" y="3385476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14" name="Oval 513"/>
            <p:cNvSpPr/>
            <p:nvPr/>
          </p:nvSpPr>
          <p:spPr>
            <a:xfrm>
              <a:off x="-3704916" y="3421099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15" name="Oval 514"/>
            <p:cNvSpPr/>
            <p:nvPr/>
          </p:nvSpPr>
          <p:spPr>
            <a:xfrm>
              <a:off x="-3491175" y="3563593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16" name="Oval 515"/>
            <p:cNvSpPr/>
            <p:nvPr/>
          </p:nvSpPr>
          <p:spPr>
            <a:xfrm>
              <a:off x="-3740539" y="2993617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17" name="Oval 516"/>
            <p:cNvSpPr/>
            <p:nvPr/>
          </p:nvSpPr>
          <p:spPr>
            <a:xfrm>
              <a:off x="-3918657" y="2957994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18" name="Oval 517"/>
            <p:cNvSpPr/>
            <p:nvPr/>
          </p:nvSpPr>
          <p:spPr>
            <a:xfrm>
              <a:off x="-3598045" y="2922370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19" name="Oval 518"/>
            <p:cNvSpPr/>
            <p:nvPr/>
          </p:nvSpPr>
          <p:spPr>
            <a:xfrm>
              <a:off x="-3598045" y="3064864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20" name="Oval 519"/>
            <p:cNvSpPr/>
            <p:nvPr/>
          </p:nvSpPr>
          <p:spPr>
            <a:xfrm>
              <a:off x="-3847410" y="3100488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21" name="Oval 520"/>
            <p:cNvSpPr/>
            <p:nvPr/>
          </p:nvSpPr>
          <p:spPr>
            <a:xfrm>
              <a:off x="-3633669" y="3242982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22" name="Oval 521"/>
            <p:cNvSpPr/>
            <p:nvPr/>
          </p:nvSpPr>
          <p:spPr>
            <a:xfrm>
              <a:off x="-4453009" y="3100488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23" name="Oval 522"/>
            <p:cNvSpPr/>
            <p:nvPr/>
          </p:nvSpPr>
          <p:spPr>
            <a:xfrm>
              <a:off x="-4168021" y="3421099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24" name="Oval 523"/>
            <p:cNvSpPr/>
            <p:nvPr/>
          </p:nvSpPr>
          <p:spPr>
            <a:xfrm>
              <a:off x="-4061151" y="3634840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25" name="Oval 524"/>
            <p:cNvSpPr/>
            <p:nvPr/>
          </p:nvSpPr>
          <p:spPr>
            <a:xfrm>
              <a:off x="-4203645" y="3171735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26" name="Oval 525"/>
            <p:cNvSpPr/>
            <p:nvPr/>
          </p:nvSpPr>
          <p:spPr>
            <a:xfrm>
              <a:off x="-4417386" y="4026699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27" name="Oval 526"/>
            <p:cNvSpPr/>
            <p:nvPr/>
          </p:nvSpPr>
          <p:spPr>
            <a:xfrm>
              <a:off x="-4880491" y="3171735"/>
              <a:ext cx="67320" cy="6732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</p:grpSp>
      <p:sp>
        <p:nvSpPr>
          <p:cNvPr id="491" name="Oval 490"/>
          <p:cNvSpPr/>
          <p:nvPr/>
        </p:nvSpPr>
        <p:spPr>
          <a:xfrm>
            <a:off x="993397" y="4621753"/>
            <a:ext cx="67320" cy="67320"/>
          </a:xfrm>
          <a:prstGeom prst="ellipse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92" name="Oval 491"/>
          <p:cNvSpPr/>
          <p:nvPr/>
        </p:nvSpPr>
        <p:spPr>
          <a:xfrm>
            <a:off x="2061302" y="4263403"/>
            <a:ext cx="67320" cy="67320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28" name="TextBox 527"/>
          <p:cNvSpPr txBox="1"/>
          <p:nvPr/>
        </p:nvSpPr>
        <p:spPr>
          <a:xfrm>
            <a:off x="1898053" y="4696330"/>
            <a:ext cx="74613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</a:t>
            </a:r>
            <a:r>
              <a:rPr kumimoji="0" lang="en-US" sz="2800" b="1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</a:t>
            </a:r>
            <a:endParaRPr kumimoji="0" lang="he-IL" sz="2800" b="1" i="0" u="none" strike="noStrike" kern="0" cap="none" spc="0" normalizeH="0" baseline="-2500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29" name="TextBox 528"/>
          <p:cNvSpPr txBox="1"/>
          <p:nvPr/>
        </p:nvSpPr>
        <p:spPr>
          <a:xfrm>
            <a:off x="3528595" y="3177133"/>
            <a:ext cx="74613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</a:t>
            </a:r>
            <a:r>
              <a:rPr kumimoji="0" lang="en-US" sz="2800" b="1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</a:t>
            </a:r>
            <a:endParaRPr kumimoji="0" lang="he-IL" sz="2800" b="1" i="0" u="none" strike="noStrike" kern="0" cap="none" spc="0" normalizeH="0" baseline="-2500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530" name="Straight Arrow Connector 529"/>
          <p:cNvCxnSpPr/>
          <p:nvPr/>
        </p:nvCxnSpPr>
        <p:spPr>
          <a:xfrm flipV="1">
            <a:off x="1055919" y="2948646"/>
            <a:ext cx="1765747" cy="1687713"/>
          </a:xfrm>
          <a:prstGeom prst="straightConnector1">
            <a:avLst/>
          </a:prstGeom>
          <a:noFill/>
          <a:ln w="25400" cap="flat" cmpd="sng" algn="ctr">
            <a:solidFill>
              <a:srgbClr val="FFFF0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531" name="Straight Arrow Connector 530"/>
          <p:cNvCxnSpPr>
            <a:stCxn id="492" idx="0"/>
          </p:cNvCxnSpPr>
          <p:nvPr/>
        </p:nvCxnSpPr>
        <p:spPr>
          <a:xfrm flipV="1">
            <a:off x="2094962" y="2839578"/>
            <a:ext cx="1567322" cy="1423825"/>
          </a:xfrm>
          <a:prstGeom prst="straightConnector1">
            <a:avLst/>
          </a:prstGeom>
          <a:noFill/>
          <a:ln w="25400" cap="flat" cmpd="sng" algn="ctr">
            <a:solidFill>
              <a:srgbClr val="FFFF00"/>
            </a:solidFill>
            <a:prstDash val="solid"/>
            <a:headEnd type="triangle" w="med" len="med"/>
            <a:tailEnd type="triangle" w="med" len="med"/>
          </a:ln>
          <a:effectLst/>
        </p:spPr>
      </p:cxnSp>
      <p:sp>
        <p:nvSpPr>
          <p:cNvPr id="532" name="Oval 531"/>
          <p:cNvSpPr/>
          <p:nvPr/>
        </p:nvSpPr>
        <p:spPr>
          <a:xfrm>
            <a:off x="2507213" y="2691165"/>
            <a:ext cx="557976" cy="557976"/>
          </a:xfrm>
          <a:prstGeom prst="ellipse">
            <a:avLst/>
          </a:prstGeom>
          <a:noFill/>
          <a:ln w="28575" cap="flat" cmpd="sng" algn="ctr">
            <a:solidFill>
              <a:srgbClr val="F79646">
                <a:lumMod val="75000"/>
              </a:srgbClr>
            </a:solidFill>
            <a:prstDash val="dash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33" name="Oval 532"/>
          <p:cNvSpPr/>
          <p:nvPr/>
        </p:nvSpPr>
        <p:spPr>
          <a:xfrm>
            <a:off x="988599" y="4629010"/>
            <a:ext cx="67320" cy="67320"/>
          </a:xfrm>
          <a:prstGeom prst="ellipse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34" name="Oval 533"/>
          <p:cNvSpPr/>
          <p:nvPr/>
        </p:nvSpPr>
        <p:spPr>
          <a:xfrm>
            <a:off x="3631217" y="2789491"/>
            <a:ext cx="67320" cy="67320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35" name="Oval 534"/>
          <p:cNvSpPr/>
          <p:nvPr/>
        </p:nvSpPr>
        <p:spPr>
          <a:xfrm>
            <a:off x="2058127" y="4263403"/>
            <a:ext cx="67320" cy="67320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29447" y="1881154"/>
            <a:ext cx="4903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latin typeface="Calibri" pitchFamily="34" charset="0"/>
              </a:rPr>
              <a:t>1. Aggressive random subsampling of points and frame pairs</a:t>
            </a:r>
          </a:p>
        </p:txBody>
      </p:sp>
      <p:sp>
        <p:nvSpPr>
          <p:cNvPr id="537" name="TextBox 536"/>
          <p:cNvSpPr txBox="1"/>
          <p:nvPr/>
        </p:nvSpPr>
        <p:spPr>
          <a:xfrm>
            <a:off x="4129447" y="2750337"/>
            <a:ext cx="4903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latin typeface="Calibri" pitchFamily="34" charset="0"/>
              </a:rPr>
              <a:t>2. Assign labels using NN criteria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881207" y="3952868"/>
                <a:ext cx="4934748" cy="10361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𝐿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b="1" i="0" smtClean="0">
                                  <a:latin typeface="Cambria Math"/>
                                </a:rPr>
                                <m:t>p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solidFill>
                                      <a:srgbClr val="00FF00"/>
                                    </a:solidFill>
                                    <a:latin typeface="Cambria Math"/>
                                  </a:rPr>
                                  <m:t>𝐹</m:t>
                                </m:r>
                                <m:r>
                                  <a:rPr lang="en-US" b="0" i="1" smtClean="0">
                                    <a:solidFill>
                                      <a:srgbClr val="00FF00"/>
                                    </a:solidFill>
                                    <a:latin typeface="Cambria Math"/>
                                  </a:rPr>
                                  <m:t>𝐺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,</m:t>
                                </m:r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latin typeface="Cambria Math"/>
                                  </a:rPr>
                                  <m:t>if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∀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b="1" i="0" smtClean="0">
                                        <a:latin typeface="Cambria Math"/>
                                        <a:ea typeface="Cambria Math"/>
                                      </a:rPr>
                                      <m:t>p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∈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𝑡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𝑑𝑖𝑠𝑡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n-US" b="1" i="0" smtClean="0">
                                            <a:latin typeface="Cambria Math"/>
                                            <a:ea typeface="Cambria Math"/>
                                          </a:rPr>
                                          <m:t>p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n-US" b="1" i="0" smtClean="0">
                                            <a:latin typeface="Cambria Math"/>
                                            <a:ea typeface="Cambria Math"/>
                                          </a:rPr>
                                          <m:t>p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&gt;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𝐹𝐺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𝐵𝐺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, </m:t>
                                </m:r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latin typeface="Cambria Math"/>
                                  </a:rPr>
                                  <m:t>if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∃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b="1" i="0" smtClean="0">
                                        <a:latin typeface="Cambria Math"/>
                                        <a:ea typeface="Cambria Math"/>
                                      </a:rPr>
                                      <m:t>p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∈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𝑡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𝑑𝑖𝑠𝑡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n-US" b="1" i="0" smtClean="0">
                                            <a:latin typeface="Cambria Math"/>
                                            <a:ea typeface="Cambria Math"/>
                                          </a:rPr>
                                          <m:t>p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n-US" b="1" i="0" smtClean="0">
                                            <a:latin typeface="Cambria Math"/>
                                            <a:ea typeface="Cambria Math"/>
                                          </a:rPr>
                                          <m:t>p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&lt;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𝐵𝐺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𝑈𝑁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, </m:t>
                                </m:r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latin typeface="Cambria Math"/>
                                  </a:rPr>
                                  <m:t>Otherwise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 smtClean="0"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1207" y="3952868"/>
                <a:ext cx="4934748" cy="103618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702487" y="5082540"/>
                <a:ext cx="5882988" cy="731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𝑑𝑖𝑠𝑡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b="1" i="0" smtClean="0">
                                  <a:latin typeface="Cambria Math"/>
                                </a:rPr>
                                <m:t>p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b="1" i="0" smtClean="0">
                                  <a:latin typeface="Cambria Math"/>
                                </a:rPr>
                                <m:t>p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d>
                                          <m:dPr>
                                            <m:ctrlPr>
                                              <a:rPr lang="en-US" b="0" i="1" smtClean="0">
                                                <a:latin typeface="Cambria Math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,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,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,</m:t>
                                        </m:r>
                                        <m:d>
                                          <m:dPr>
                                            <m:ctrlPr>
                                              <a:rPr lang="en-US" b="0" i="1" smtClean="0">
                                                <a:latin typeface="Cambria Math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latin typeface="Cambria Math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,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i="1" smtClean="0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latin typeface="Cambria Math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,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latin typeface="Cambria Math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d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,</m:t>
                                </m:r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latin typeface="Cambria Math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latin typeface="Cambria Math"/>
                                  </a:rPr>
                                  <m:t>if</m:t>
                                </m:r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latin typeface="Cambria Math"/>
                                  </a:rPr>
                                  <m:t> </m:t>
                                </m:r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b="1" i="0" smtClean="0">
                                        <a:latin typeface="Cambria Math"/>
                                      </a:rPr>
                                      <m:t>n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b="1" i="0" smtClean="0">
                                        <a:latin typeface="Cambria Math"/>
                                      </a:rPr>
                                      <m:t>n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&gt;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9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𝑈𝑁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latin typeface="Cambria Math"/>
                                  </a:rPr>
                                  <m:t>, </m:t>
                                </m:r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latin typeface="Cambria Math"/>
                                  </a:rPr>
                                  <m:t>Otherwise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 smtClean="0"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2487" y="5082540"/>
                <a:ext cx="5882988" cy="73129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85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5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" grpId="0" animBg="1"/>
      <p:bldP spid="491" grpId="0" animBg="1"/>
      <p:bldP spid="491" grpId="1" animBg="1"/>
      <p:bldP spid="491" grpId="2" animBg="1"/>
      <p:bldP spid="492" grpId="0" animBg="1"/>
      <p:bldP spid="532" grpId="0" animBg="1"/>
      <p:bldP spid="532" grpId="1" animBg="1"/>
      <p:bldP spid="533" grpId="0" animBg="1"/>
      <p:bldP spid="534" grpId="0" animBg="1"/>
      <p:bldP spid="534" grpId="1" animBg="1"/>
      <p:bldP spid="534" grpId="2" animBg="1"/>
      <p:bldP spid="535" grpId="0" animBg="1"/>
      <p:bldP spid="535" grpId="1" animBg="1"/>
      <p:bldP spid="535" grpId="2" animBg="1"/>
      <p:bldP spid="3" grpId="0"/>
      <p:bldP spid="537" grpId="0"/>
      <p:bldP spid="4" grpId="0"/>
      <p:bldP spid="4" grpId="1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1: Coarse segmentation</a:t>
            </a:r>
            <a:endParaRPr lang="en-US" dirty="0"/>
          </a:p>
        </p:txBody>
      </p:sp>
      <p:sp>
        <p:nvSpPr>
          <p:cNvPr id="493" name="Rectangle 492"/>
          <p:cNvSpPr/>
          <p:nvPr/>
        </p:nvSpPr>
        <p:spPr>
          <a:xfrm>
            <a:off x="276893" y="3364557"/>
            <a:ext cx="1981200" cy="1828800"/>
          </a:xfrm>
          <a:prstGeom prst="rect">
            <a:avLst/>
          </a:prstGeom>
          <a:solidFill>
            <a:srgbClr val="FFFFFF">
              <a:alpha val="80000"/>
            </a:srgbClr>
          </a:solidFill>
          <a:ln w="3175" cap="flat" cmpd="sng" algn="ctr">
            <a:solidFill>
              <a:srgbClr val="000000">
                <a:alpha val="87843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94" name="Oval 493"/>
          <p:cNvSpPr/>
          <p:nvPr/>
        </p:nvSpPr>
        <p:spPr>
          <a:xfrm>
            <a:off x="707609" y="4154275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95" name="Oval 494"/>
          <p:cNvSpPr/>
          <p:nvPr/>
        </p:nvSpPr>
        <p:spPr>
          <a:xfrm>
            <a:off x="529492" y="4083028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96" name="Oval 495"/>
          <p:cNvSpPr/>
          <p:nvPr/>
        </p:nvSpPr>
        <p:spPr>
          <a:xfrm>
            <a:off x="671986" y="4510510"/>
            <a:ext cx="67320" cy="67320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97" name="Oval 496"/>
          <p:cNvSpPr/>
          <p:nvPr/>
        </p:nvSpPr>
        <p:spPr>
          <a:xfrm>
            <a:off x="707609" y="4332392"/>
            <a:ext cx="67320" cy="67320"/>
          </a:xfrm>
          <a:prstGeom prst="ellipse">
            <a:avLst/>
          </a:prstGeom>
          <a:solidFill>
            <a:srgbClr val="558ED5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98" name="Oval 497"/>
          <p:cNvSpPr/>
          <p:nvPr/>
        </p:nvSpPr>
        <p:spPr>
          <a:xfrm>
            <a:off x="814480" y="4439263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99" name="Oval 498"/>
          <p:cNvSpPr/>
          <p:nvPr/>
        </p:nvSpPr>
        <p:spPr>
          <a:xfrm>
            <a:off x="992597" y="4617380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00" name="Oval 499"/>
          <p:cNvSpPr/>
          <p:nvPr/>
        </p:nvSpPr>
        <p:spPr>
          <a:xfrm>
            <a:off x="1241962" y="4225522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01" name="Oval 500"/>
          <p:cNvSpPr/>
          <p:nvPr/>
        </p:nvSpPr>
        <p:spPr>
          <a:xfrm>
            <a:off x="1241962" y="4368016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02" name="Oval 501"/>
          <p:cNvSpPr/>
          <p:nvPr/>
        </p:nvSpPr>
        <p:spPr>
          <a:xfrm>
            <a:off x="992597" y="4403639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03" name="Oval 502"/>
          <p:cNvSpPr/>
          <p:nvPr/>
        </p:nvSpPr>
        <p:spPr>
          <a:xfrm>
            <a:off x="1206338" y="4546133"/>
            <a:ext cx="67320" cy="67320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04" name="Oval 503"/>
          <p:cNvSpPr/>
          <p:nvPr/>
        </p:nvSpPr>
        <p:spPr>
          <a:xfrm>
            <a:off x="850103" y="3904910"/>
            <a:ext cx="67320" cy="67320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05" name="Oval 504"/>
          <p:cNvSpPr/>
          <p:nvPr/>
        </p:nvSpPr>
        <p:spPr>
          <a:xfrm>
            <a:off x="992597" y="3940534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06" name="Oval 505"/>
          <p:cNvSpPr/>
          <p:nvPr/>
        </p:nvSpPr>
        <p:spPr>
          <a:xfrm>
            <a:off x="814480" y="4083028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07" name="Oval 506"/>
          <p:cNvSpPr/>
          <p:nvPr/>
        </p:nvSpPr>
        <p:spPr>
          <a:xfrm>
            <a:off x="956974" y="4189898"/>
            <a:ext cx="67320" cy="67320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08" name="Oval 507"/>
          <p:cNvSpPr/>
          <p:nvPr/>
        </p:nvSpPr>
        <p:spPr>
          <a:xfrm>
            <a:off x="1063844" y="4011781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09" name="Oval 508"/>
          <p:cNvSpPr/>
          <p:nvPr/>
        </p:nvSpPr>
        <p:spPr>
          <a:xfrm>
            <a:off x="1135091" y="4154275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10" name="Oval 509"/>
          <p:cNvSpPr/>
          <p:nvPr/>
        </p:nvSpPr>
        <p:spPr>
          <a:xfrm>
            <a:off x="1954432" y="4011781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11" name="Oval 510"/>
          <p:cNvSpPr/>
          <p:nvPr/>
        </p:nvSpPr>
        <p:spPr>
          <a:xfrm>
            <a:off x="1776314" y="3976157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12" name="Oval 511"/>
          <p:cNvSpPr/>
          <p:nvPr/>
        </p:nvSpPr>
        <p:spPr>
          <a:xfrm>
            <a:off x="2096926" y="3940534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13" name="Oval 512"/>
          <p:cNvSpPr/>
          <p:nvPr/>
        </p:nvSpPr>
        <p:spPr>
          <a:xfrm>
            <a:off x="2096926" y="4083028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14" name="Oval 513"/>
          <p:cNvSpPr/>
          <p:nvPr/>
        </p:nvSpPr>
        <p:spPr>
          <a:xfrm>
            <a:off x="1847561" y="4118651"/>
            <a:ext cx="67320" cy="67320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15" name="Oval 514"/>
          <p:cNvSpPr/>
          <p:nvPr/>
        </p:nvSpPr>
        <p:spPr>
          <a:xfrm>
            <a:off x="2061302" y="4261145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16" name="Oval 515"/>
          <p:cNvSpPr/>
          <p:nvPr/>
        </p:nvSpPr>
        <p:spPr>
          <a:xfrm>
            <a:off x="1811938" y="3691169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17" name="Oval 516"/>
          <p:cNvSpPr/>
          <p:nvPr/>
        </p:nvSpPr>
        <p:spPr>
          <a:xfrm>
            <a:off x="1633820" y="3655546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18" name="Oval 517"/>
          <p:cNvSpPr/>
          <p:nvPr/>
        </p:nvSpPr>
        <p:spPr>
          <a:xfrm>
            <a:off x="1954432" y="3619922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19" name="Oval 518"/>
          <p:cNvSpPr/>
          <p:nvPr/>
        </p:nvSpPr>
        <p:spPr>
          <a:xfrm>
            <a:off x="1954432" y="3762416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20" name="Oval 519"/>
          <p:cNvSpPr/>
          <p:nvPr/>
        </p:nvSpPr>
        <p:spPr>
          <a:xfrm>
            <a:off x="1705067" y="3798040"/>
            <a:ext cx="67320" cy="67320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21" name="Oval 520"/>
          <p:cNvSpPr/>
          <p:nvPr/>
        </p:nvSpPr>
        <p:spPr>
          <a:xfrm>
            <a:off x="1918808" y="3940534"/>
            <a:ext cx="67320" cy="67320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22" name="Oval 521"/>
          <p:cNvSpPr/>
          <p:nvPr/>
        </p:nvSpPr>
        <p:spPr>
          <a:xfrm>
            <a:off x="1099468" y="3798040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23" name="Oval 522"/>
          <p:cNvSpPr/>
          <p:nvPr/>
        </p:nvSpPr>
        <p:spPr>
          <a:xfrm>
            <a:off x="1384456" y="4118651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24" name="Oval 523"/>
          <p:cNvSpPr/>
          <p:nvPr/>
        </p:nvSpPr>
        <p:spPr>
          <a:xfrm>
            <a:off x="1491326" y="4332392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25" name="Oval 524"/>
          <p:cNvSpPr/>
          <p:nvPr/>
        </p:nvSpPr>
        <p:spPr>
          <a:xfrm>
            <a:off x="1348832" y="3869287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26" name="Oval 525"/>
          <p:cNvSpPr/>
          <p:nvPr/>
        </p:nvSpPr>
        <p:spPr>
          <a:xfrm>
            <a:off x="1135091" y="4724251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27" name="Oval 526"/>
          <p:cNvSpPr/>
          <p:nvPr/>
        </p:nvSpPr>
        <p:spPr>
          <a:xfrm>
            <a:off x="671986" y="3869287"/>
            <a:ext cx="67320" cy="67320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91" name="Oval 490"/>
          <p:cNvSpPr/>
          <p:nvPr/>
        </p:nvSpPr>
        <p:spPr>
          <a:xfrm>
            <a:off x="993397" y="4621753"/>
            <a:ext cx="67320" cy="67320"/>
          </a:xfrm>
          <a:prstGeom prst="ellipse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92" name="Oval 491"/>
          <p:cNvSpPr/>
          <p:nvPr/>
        </p:nvSpPr>
        <p:spPr>
          <a:xfrm>
            <a:off x="2061302" y="4263403"/>
            <a:ext cx="67320" cy="67320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129447" y="3240047"/>
            <a:ext cx="4903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latin typeface="Calibri" pitchFamily="34" charset="0"/>
              </a:rPr>
              <a:t>3. Train RBF-SVM model using 3D coordinates of labeled points</a:t>
            </a:r>
          </a:p>
        </p:txBody>
      </p:sp>
      <p:sp>
        <p:nvSpPr>
          <p:cNvPr id="84" name="Freeform 83"/>
          <p:cNvSpPr/>
          <p:nvPr/>
        </p:nvSpPr>
        <p:spPr>
          <a:xfrm>
            <a:off x="393178" y="3744127"/>
            <a:ext cx="1013713" cy="1176613"/>
          </a:xfrm>
          <a:custGeom>
            <a:avLst/>
            <a:gdLst>
              <a:gd name="connsiteX0" fmla="*/ 0 w 2157274"/>
              <a:gd name="connsiteY0" fmla="*/ 0 h 2627790"/>
              <a:gd name="connsiteX1" fmla="*/ 1491449 w 2157274"/>
              <a:gd name="connsiteY1" fmla="*/ 337351 h 2627790"/>
              <a:gd name="connsiteX2" fmla="*/ 1970843 w 2157274"/>
              <a:gd name="connsiteY2" fmla="*/ 807868 h 2627790"/>
              <a:gd name="connsiteX3" fmla="*/ 2157274 w 2157274"/>
              <a:gd name="connsiteY3" fmla="*/ 1340528 h 2627790"/>
              <a:gd name="connsiteX4" fmla="*/ 2068497 w 2157274"/>
              <a:gd name="connsiteY4" fmla="*/ 2627790 h 2627790"/>
              <a:gd name="connsiteX0" fmla="*/ 0 w 2157274"/>
              <a:gd name="connsiteY0" fmla="*/ 0 h 2627790"/>
              <a:gd name="connsiteX1" fmla="*/ 1491449 w 2157274"/>
              <a:gd name="connsiteY1" fmla="*/ 337351 h 2627790"/>
              <a:gd name="connsiteX2" fmla="*/ 1970843 w 2157274"/>
              <a:gd name="connsiteY2" fmla="*/ 807868 h 2627790"/>
              <a:gd name="connsiteX3" fmla="*/ 2157274 w 2157274"/>
              <a:gd name="connsiteY3" fmla="*/ 1340528 h 2627790"/>
              <a:gd name="connsiteX4" fmla="*/ 2104008 w 2157274"/>
              <a:gd name="connsiteY4" fmla="*/ 2048472 h 2627790"/>
              <a:gd name="connsiteX5" fmla="*/ 2068497 w 2157274"/>
              <a:gd name="connsiteY5" fmla="*/ 2627790 h 2627790"/>
              <a:gd name="connsiteX0" fmla="*/ 0 w 2157274"/>
              <a:gd name="connsiteY0" fmla="*/ 0 h 2627790"/>
              <a:gd name="connsiteX1" fmla="*/ 763480 w 2157274"/>
              <a:gd name="connsiteY1" fmla="*/ 166844 h 2627790"/>
              <a:gd name="connsiteX2" fmla="*/ 1491449 w 2157274"/>
              <a:gd name="connsiteY2" fmla="*/ 337351 h 2627790"/>
              <a:gd name="connsiteX3" fmla="*/ 1970843 w 2157274"/>
              <a:gd name="connsiteY3" fmla="*/ 807868 h 2627790"/>
              <a:gd name="connsiteX4" fmla="*/ 2157274 w 2157274"/>
              <a:gd name="connsiteY4" fmla="*/ 1340528 h 2627790"/>
              <a:gd name="connsiteX5" fmla="*/ 2104008 w 2157274"/>
              <a:gd name="connsiteY5" fmla="*/ 2048472 h 2627790"/>
              <a:gd name="connsiteX6" fmla="*/ 2068497 w 2157274"/>
              <a:gd name="connsiteY6" fmla="*/ 2627790 h 2627790"/>
              <a:gd name="connsiteX0" fmla="*/ 0 w 2157274"/>
              <a:gd name="connsiteY0" fmla="*/ 0 h 2627790"/>
              <a:gd name="connsiteX1" fmla="*/ 796771 w 2157274"/>
              <a:gd name="connsiteY1" fmla="*/ 81877 h 2627790"/>
              <a:gd name="connsiteX2" fmla="*/ 1491449 w 2157274"/>
              <a:gd name="connsiteY2" fmla="*/ 337351 h 2627790"/>
              <a:gd name="connsiteX3" fmla="*/ 1970843 w 2157274"/>
              <a:gd name="connsiteY3" fmla="*/ 807868 h 2627790"/>
              <a:gd name="connsiteX4" fmla="*/ 2157274 w 2157274"/>
              <a:gd name="connsiteY4" fmla="*/ 1340528 h 2627790"/>
              <a:gd name="connsiteX5" fmla="*/ 2104008 w 2157274"/>
              <a:gd name="connsiteY5" fmla="*/ 2048472 h 2627790"/>
              <a:gd name="connsiteX6" fmla="*/ 2068497 w 2157274"/>
              <a:gd name="connsiteY6" fmla="*/ 2627790 h 2627790"/>
              <a:gd name="connsiteX0" fmla="*/ 0 w 2168371"/>
              <a:gd name="connsiteY0" fmla="*/ 0 h 2627790"/>
              <a:gd name="connsiteX1" fmla="*/ 796771 w 2168371"/>
              <a:gd name="connsiteY1" fmla="*/ 81877 h 2627790"/>
              <a:gd name="connsiteX2" fmla="*/ 1491449 w 2168371"/>
              <a:gd name="connsiteY2" fmla="*/ 337351 h 2627790"/>
              <a:gd name="connsiteX3" fmla="*/ 1970843 w 2168371"/>
              <a:gd name="connsiteY3" fmla="*/ 807868 h 2627790"/>
              <a:gd name="connsiteX4" fmla="*/ 2157274 w 2168371"/>
              <a:gd name="connsiteY4" fmla="*/ 1340528 h 2627790"/>
              <a:gd name="connsiteX5" fmla="*/ 2168371 w 2168371"/>
              <a:gd name="connsiteY5" fmla="*/ 1991312 h 2627790"/>
              <a:gd name="connsiteX6" fmla="*/ 2068497 w 2168371"/>
              <a:gd name="connsiteY6" fmla="*/ 2627790 h 262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8371" h="2627790">
                <a:moveTo>
                  <a:pt x="0" y="0"/>
                </a:moveTo>
                <a:lnTo>
                  <a:pt x="796771" y="81877"/>
                </a:lnTo>
                <a:lnTo>
                  <a:pt x="1491449" y="337351"/>
                </a:lnTo>
                <a:lnTo>
                  <a:pt x="1970843" y="807868"/>
                </a:lnTo>
                <a:lnTo>
                  <a:pt x="2157274" y="1340528"/>
                </a:lnTo>
                <a:lnTo>
                  <a:pt x="2168371" y="1991312"/>
                </a:lnTo>
                <a:lnTo>
                  <a:pt x="2068497" y="2627790"/>
                </a:ln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5" name="TextBox 84"/>
          <p:cNvSpPr txBox="1"/>
          <p:nvPr/>
        </p:nvSpPr>
        <p:spPr>
          <a:xfrm>
            <a:off x="4129447" y="1881154"/>
            <a:ext cx="4903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latin typeface="Calibri" pitchFamily="34" charset="0"/>
              </a:rPr>
              <a:t>1. Aggressive random subsampling of points and frame pairs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129447" y="2750337"/>
            <a:ext cx="4903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latin typeface="Calibri" pitchFamily="34" charset="0"/>
              </a:rPr>
              <a:t>2. Assign labels using NN criteria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4129447" y="4135219"/>
            <a:ext cx="4903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latin typeface="Calibri" pitchFamily="34" charset="0"/>
              </a:rPr>
              <a:t>4. Classify all remaining points</a:t>
            </a:r>
          </a:p>
        </p:txBody>
      </p:sp>
    </p:spTree>
    <p:extLst>
      <p:ext uri="{BB962C8B-B14F-4D97-AF65-F5344CB8AC3E}">
        <p14:creationId xmlns:p14="http://schemas.microsoft.com/office/powerpoint/2010/main" val="91000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 animBg="1"/>
      <p:bldP spid="87" grpId="0"/>
    </p:bldLst>
  </p:timing>
</p:sld>
</file>

<file path=ppt/theme/theme1.xml><?xml version="1.0" encoding="utf-8"?>
<a:theme xmlns:a="http://schemas.openxmlformats.org/drawingml/2006/main" name="ML-Talk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1">
        <a:spAutoFit/>
      </a:bodyPr>
      <a:lstStyle>
        <a:defPPr algn="l">
          <a:defRPr sz="2800" dirty="0" smtClean="0">
            <a:latin typeface="Calibri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7059</TotalTime>
  <Words>628</Words>
  <Application>Microsoft Office PowerPoint</Application>
  <PresentationFormat>On-screen Show (4:3)</PresentationFormat>
  <Paragraphs>96</Paragraphs>
  <Slides>21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ML-Talk Theme</vt:lpstr>
      <vt:lpstr>Interactive Learning for  Point-Cloud Motion Segmentation</vt:lpstr>
      <vt:lpstr>Input: Dynamic point cloud</vt:lpstr>
      <vt:lpstr>Input: Dynamic point cloud</vt:lpstr>
      <vt:lpstr>Output: Motion segmentation</vt:lpstr>
      <vt:lpstr>Why is this hard?</vt:lpstr>
      <vt:lpstr>Why is this hard?</vt:lpstr>
      <vt:lpstr>FG segmentation “in 3 easy steps”!</vt:lpstr>
      <vt:lpstr>Step 1: Coarse segmentation</vt:lpstr>
      <vt:lpstr>Step 1: Coarse segmentation</vt:lpstr>
      <vt:lpstr>Step 1: Coarse segmentation</vt:lpstr>
      <vt:lpstr>Step 2: Adaptive refinement </vt:lpstr>
      <vt:lpstr>Robustness of the 2-step process</vt:lpstr>
      <vt:lpstr>Robustness of the 2-step process</vt:lpstr>
      <vt:lpstr>Step 3: Manual refinement</vt:lpstr>
      <vt:lpstr>Step 3: Manual refinement</vt:lpstr>
      <vt:lpstr>Step 3: Manual refinement</vt:lpstr>
      <vt:lpstr>Step 3: Manual refinement</vt:lpstr>
      <vt:lpstr>Results: real-world scans</vt:lpstr>
      <vt:lpstr>Results: real-world scans</vt:lpstr>
      <vt:lpstr>Take home message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Real-Time Unconstrained Face Recognition</dc:title>
  <dc:creator>ytaigman</dc:creator>
  <cp:lastModifiedBy>Hassner</cp:lastModifiedBy>
  <cp:revision>434</cp:revision>
  <dcterms:created xsi:type="dcterms:W3CDTF">2009-04-13T16:09:07Z</dcterms:created>
  <dcterms:modified xsi:type="dcterms:W3CDTF">2014-07-01T11:19:24Z</dcterms:modified>
</cp:coreProperties>
</file>