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8" r:id="rId2"/>
  </p:sldMasterIdLst>
  <p:notesMasterIdLst>
    <p:notesMasterId r:id="rId44"/>
  </p:notesMasterIdLst>
  <p:handoutMasterIdLst>
    <p:handoutMasterId r:id="rId45"/>
  </p:handoutMasterIdLst>
  <p:sldIdLst>
    <p:sldId id="258" r:id="rId3"/>
    <p:sldId id="319" r:id="rId4"/>
    <p:sldId id="302" r:id="rId5"/>
    <p:sldId id="326" r:id="rId6"/>
    <p:sldId id="303" r:id="rId7"/>
    <p:sldId id="267" r:id="rId8"/>
    <p:sldId id="262" r:id="rId9"/>
    <p:sldId id="264" r:id="rId10"/>
    <p:sldId id="277" r:id="rId11"/>
    <p:sldId id="293" r:id="rId12"/>
    <p:sldId id="271" r:id="rId13"/>
    <p:sldId id="265" r:id="rId14"/>
    <p:sldId id="270" r:id="rId15"/>
    <p:sldId id="268" r:id="rId16"/>
    <p:sldId id="320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5" r:id="rId40"/>
    <p:sldId id="336" r:id="rId41"/>
    <p:sldId id="337" r:id="rId42"/>
    <p:sldId id="339" r:id="rId4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747F07"/>
    <a:srgbClr val="BFD5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89808" autoAdjust="0"/>
  </p:normalViewPr>
  <p:slideViewPr>
    <p:cSldViewPr>
      <p:cViewPr>
        <p:scale>
          <a:sx n="60" d="100"/>
          <a:sy n="60" d="100"/>
        </p:scale>
        <p:origin x="-822" y="-396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9A45AB-8F8F-451C-9979-F42C0D984F72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A4493E43-FB75-4992-B87F-19CF1C83D3B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02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831B98-8B61-4D10-A216-64DC1B69505E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B774D8DD-B084-402D-849E-AFD4E34BAEA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2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299796-DD4A-42CE-84C4-89E55619C598}" type="slidenum">
              <a:rPr lang="he-IL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E66618-AC50-46C9-B59C-C2A760B83A53}" type="slidenum">
              <a:rPr lang="he-IL"/>
              <a:pPr/>
              <a:t>12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sz="200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GB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4D8DD-B084-402D-849E-AFD4E34BAEA1}" type="slidenum">
              <a:rPr lang="he-IL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SharedArea\i3\Activities\Current_Activities\2009_COSPATIAL\deliverables\templates\cospatial-logo-colou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zancana\Pictures\EU Logos\FP7-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999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999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5406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188075"/>
            <a:ext cx="723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5" name="Picture 2" descr="C:\SharedArea\i3\Activities\Current_Activities\2009_COSPATIAL\deliverables\templates\cospatial-logo-colo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9175"/>
            <a:ext cx="60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C:\Users\zancana\Pictures\EU Logos\FP7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6113463"/>
            <a:ext cx="9144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flipV="1">
            <a:off x="838200" y="6705600"/>
            <a:ext cx="7315200" cy="152400"/>
          </a:xfrm>
          <a:prstGeom prst="rect">
            <a:avLst/>
          </a:prstGeom>
          <a:solidFill>
            <a:srgbClr val="BFD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694" r:id="rId3"/>
    <p:sldLayoutId id="214748369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254061"/>
          </a:solidFill>
          <a:latin typeface="Century Gothic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gif"/><Relationship Id="rId2" Type="http://schemas.openxmlformats.org/officeDocument/2006/relationships/hyperlink" Target="http://portal.herzliya.k12.il/C8/MainImageGallery/ImageGallery/%D7%90%D7%A0%D7%99%D7%9E%D7%A6%D7%99%D7%94%20%D7%A4%D7%95%20%D7%95%D7%97%D7%96%D7%A8%D7%96%D7%99%D7%A8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hyperlink" Target="http://www.google.co.il/imgres?imgurl=http://hschools.haifanet.org.il/hugim/subjects/lashon/DocLib2/%D7%A1%D7%95%D7%92%D7%99%20%D7%98%D7%A7%D7%A1%D7%98%D7%99%D7%9D.jpg&amp;imgrefurl=http://hschools.haifanet.org.il/hugim/subjects/lashon/DocLib/%D7%A1%D7%95%D7%92%D7%99%20%D7%98%D7%A7%D7%A1%D7%98%D7%99%D7%9D.aspx&amp;usg=__8Tt2jKtkFwscDz9wXWAR_cawrvI=&amp;h=202&amp;w=589&amp;sz=14&amp;hl=iw&amp;start=5&amp;zoom=1&amp;tbnid=wW9NTY5Ee1F4NM:&amp;tbnh=46&amp;tbnw=135&amp;ei=VKJbTf3VIYOj4QaD69y0DQ&amp;prev=/images?q=%D7%98%D7%A7%D7%A1%D7%98&amp;hl=iw&amp;sa=N&amp;tbs=isch:1&amp;itbs=1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514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he-IL" dirty="0" smtClean="0">
                <a:solidFill>
                  <a:srgbClr val="17375E"/>
                </a:solidFill>
                <a:cs typeface="Arial" charset="0"/>
              </a:rPr>
              <a:t>טכנולוגיה חדשנית לאינטראקציה חברתית: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he-IL" dirty="0" smtClean="0">
                <a:solidFill>
                  <a:srgbClr val="17375E"/>
                </a:solidFill>
                <a:cs typeface="Arial" charset="0"/>
              </a:rPr>
              <a:t>עיצוב, ממצאי מחקר ויישומים שימושיים</a:t>
            </a:r>
            <a:endParaRPr lang="en-US" dirty="0" smtClean="0">
              <a:solidFill>
                <a:srgbClr val="17375E"/>
              </a:solidFill>
            </a:endParaRPr>
          </a:p>
        </p:txBody>
      </p:sp>
      <p:graphicFrame>
        <p:nvGraphicFramePr>
          <p:cNvPr id="12300" name="Group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3790878"/>
              </p:ext>
            </p:extLst>
          </p:nvPr>
        </p:nvGraphicFramePr>
        <p:xfrm>
          <a:off x="533400" y="2895600"/>
          <a:ext cx="7924800" cy="1188720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סיגל עדן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אוניברסיטת בר-אילן;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האוניברסיטה הפתוחה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תמר וייס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החוג לריפוי בעיסוק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אוניברסיטת חיפה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523820" cy="21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2513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מידות </a:t>
            </a:r>
            <a:r>
              <a:rPr lang="he-IL" dirty="0" err="1" smtClean="0">
                <a:cs typeface="Arial" charset="0"/>
              </a:rPr>
              <a:t>ל'הצלחה</a:t>
            </a:r>
            <a:r>
              <a:rPr lang="he-IL" dirty="0" smtClean="0">
                <a:cs typeface="Arial" charset="0"/>
              </a:rPr>
              <a:t>'</a:t>
            </a:r>
            <a:endParaRPr lang="en-GB" dirty="0" smtClean="0">
              <a:cs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55850"/>
            <a:ext cx="5791200" cy="3067050"/>
          </a:xfrm>
        </p:spPr>
        <p:txBody>
          <a:bodyPr/>
          <a:lstStyle/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תועלת</a:t>
            </a:r>
            <a:endParaRPr lang="en-GB" dirty="0" smtClean="0">
              <a:latin typeface="Arial" charset="0"/>
              <a:cs typeface="Arial" charset="0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שימושיות</a:t>
            </a:r>
            <a:endParaRPr lang="en-GB" dirty="0" smtClean="0">
              <a:latin typeface="Arial" charset="0"/>
              <a:cs typeface="Arial" charset="0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אפקטיביות</a:t>
            </a:r>
            <a:endParaRPr lang="en-GB" dirty="0" smtClean="0">
              <a:latin typeface="Arial" charset="0"/>
              <a:cs typeface="Arial" charset="0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בריאות וביטחון המשתמש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תוצאות</a:t>
            </a:r>
            <a:r>
              <a:rPr lang="en-GB" dirty="0" smtClean="0"/>
              <a:t>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800" dirty="0" smtClean="0">
                <a:latin typeface="Arial" charset="0"/>
                <a:cs typeface="Arial" charset="0"/>
              </a:rPr>
              <a:t>מידות הערכה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ביצוע משימות בעולם האמיתי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ביצוע משימות בדגם ראשוני</a:t>
            </a: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שימושיות של טכנולוגיה (מתקן קלט, אינטראקציה)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800" dirty="0" smtClean="0">
                <a:latin typeface="Arial" charset="0"/>
                <a:cs typeface="Arial" charset="0"/>
              </a:rPr>
              <a:t>תוצאות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יכולת משופרת להשתמש במתקני קלט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תלות פחותה יותר בעובד תומך לאורך זמן 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שינוי מדווח בהתנהגות לאחר המחקר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ego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35782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4572000" y="20605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pic>
        <p:nvPicPr>
          <p:cNvPr id="25603" name="Picture 4" descr="caf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55738"/>
            <a:ext cx="2609850" cy="1828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5604" name="Picture 20" descr="cafe2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4657725" y="325438"/>
            <a:ext cx="409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254061"/>
                </a:solidFill>
              </a:rPr>
              <a:t>דוגמא: קפה וירטואלי</a:t>
            </a:r>
            <a:endParaRPr lang="en-GB" sz="280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2460625" y="914400"/>
            <a:ext cx="48561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en-US" sz="3200">
              <a:latin typeface="Comic Sans MS" pitchFamily="66" charset="0"/>
            </a:endParaRPr>
          </a:p>
        </p:txBody>
      </p:sp>
      <p:pic>
        <p:nvPicPr>
          <p:cNvPr id="27650" name="Picture 3" descr="S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78105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21"/>
          <p:cNvSpPr txBox="1">
            <a:spLocks noChangeArrowheads="1"/>
          </p:cNvSpPr>
          <p:nvPr/>
        </p:nvSpPr>
        <p:spPr bwMode="auto">
          <a:xfrm>
            <a:off x="4657725" y="107950"/>
            <a:ext cx="409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254061"/>
                </a:solidFill>
              </a:rPr>
              <a:t>דוגמא: בית וירטואלי</a:t>
            </a:r>
            <a:endParaRPr lang="en-GB" sz="280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577850"/>
            <a:ext cx="7772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smtClean="0">
                <a:cs typeface="Arial" charset="0"/>
              </a:rPr>
              <a:t>קבוצות (מיקוד) משתמשים</a:t>
            </a:r>
            <a:endParaRPr lang="en-GB" smtClean="0">
              <a:cs typeface="Arial" charset="0"/>
            </a:endParaRPr>
          </a:p>
        </p:txBody>
      </p:sp>
      <p:pic>
        <p:nvPicPr>
          <p:cNvPr id="28674" name="Picture 3" descr="usergr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1720850"/>
            <a:ext cx="558323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4"/>
          <p:cNvSpPr>
            <a:spLocks noChangeArrowheads="1"/>
          </p:cNvSpPr>
          <p:nvPr/>
        </p:nvSpPr>
        <p:spPr bwMode="auto">
          <a:xfrm rot="19802849" flipH="1">
            <a:off x="658813" y="1603375"/>
            <a:ext cx="1766887" cy="1604963"/>
          </a:xfrm>
          <a:prstGeom prst="wedgeEllipseCallout">
            <a:avLst>
              <a:gd name="adj1" fmla="val -57843"/>
              <a:gd name="adj2" fmla="val 695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he-IL">
                <a:latin typeface="Times New Roman" pitchFamily="18" charset="0"/>
              </a:rPr>
              <a:t>שלום, אני דויד, </a:t>
            </a:r>
          </a:p>
          <a:p>
            <a:pPr algn="ctr" rtl="0" eaLnBrk="0" hangingPunct="0"/>
            <a:r>
              <a:rPr lang="he-IL">
                <a:latin typeface="Times New Roman" pitchFamily="18" charset="0"/>
              </a:rPr>
              <a:t>אני גר לבדי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 rot="9199373" flipH="1">
            <a:off x="6462713" y="4911725"/>
            <a:ext cx="2563812" cy="1933575"/>
          </a:xfrm>
          <a:prstGeom prst="wedgeEllipseCallout">
            <a:avLst>
              <a:gd name="adj1" fmla="val -49069"/>
              <a:gd name="adj2" fmla="val 7472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629400" y="5410200"/>
            <a:ext cx="2209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e-IL">
                <a:latin typeface="Times New Roman" pitchFamily="18" charset="0"/>
              </a:rPr>
              <a:t>הי, שמי הוא מיכאל ואני גר בבית מוגן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 rot="-10137841">
            <a:off x="407988" y="4160838"/>
            <a:ext cx="2967037" cy="2003425"/>
          </a:xfrm>
          <a:prstGeom prst="wedgeEllipseCallout">
            <a:avLst>
              <a:gd name="adj1" fmla="val -70051"/>
              <a:gd name="adj2" fmla="val 8703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2667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he-IL">
                <a:latin typeface="Times New Roman" pitchFamily="18" charset="0"/>
              </a:rPr>
              <a:t>הי, שמי הוא לי</a:t>
            </a:r>
            <a:r>
              <a:rPr lang="en-GB">
                <a:latin typeface="Times New Roman" pitchFamily="18" charset="0"/>
              </a:rPr>
              <a:t> </a:t>
            </a:r>
          </a:p>
          <a:p>
            <a:pPr rtl="0" eaLnBrk="0" hangingPunct="0">
              <a:spcBef>
                <a:spcPct val="50000"/>
              </a:spcBef>
            </a:pPr>
            <a:r>
              <a:rPr lang="he-IL">
                <a:latin typeface="Times New Roman" pitchFamily="18" charset="0"/>
              </a:rPr>
              <a:t>אני גר עם אבי ואימי והולך לבית ספר שפרד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חלק ב'</a:t>
            </a:r>
            <a:endParaRPr lang="en-US" dirty="0" smtClean="0">
              <a:cs typeface="Arial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0" indent="0" algn="r" rtl="1">
              <a:spcBef>
                <a:spcPts val="1800"/>
              </a:spcBef>
              <a:buFont typeface="Arial" charset="0"/>
              <a:buNone/>
            </a:pPr>
            <a:r>
              <a:rPr lang="he-IL" dirty="0" smtClean="0">
                <a:latin typeface="Arial" charset="0"/>
                <a:cs typeface="Arial" charset="0"/>
              </a:rPr>
              <a:t>מתן דוגמאות כיצד צוות </a:t>
            </a:r>
            <a:r>
              <a:rPr lang="en-US" dirty="0" smtClean="0">
                <a:latin typeface="Arial" charset="0"/>
                <a:cs typeface="Arial" charset="0"/>
              </a:rPr>
              <a:t>COSPATIAL</a:t>
            </a:r>
            <a:r>
              <a:rPr lang="he-IL" dirty="0" smtClean="0">
                <a:latin typeface="Arial" charset="0"/>
                <a:cs typeface="Arial" charset="0"/>
              </a:rPr>
              <a:t> השתמש בעיצוב שיתופי על מנת לעצב טכנולוגיה חינוכית לילדים עם אוטיזם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E561C698-2E2B-47C8-8B93-FE18CDB8CE9E}" type="slidenum">
              <a:rPr lang="he-IL"/>
              <a:pPr algn="l" rtl="0"/>
              <a:t>16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19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1595438"/>
            <a:ext cx="7391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/>
              <a:t>Massimo Zancanaro, Leonardo Giusti</a:t>
            </a:r>
          </a:p>
          <a:p>
            <a:pPr algn="l" rtl="0"/>
            <a:r>
              <a:rPr lang="en-US" sz="2400" b="1"/>
              <a:t> </a:t>
            </a:r>
          </a:p>
          <a:p>
            <a:pPr algn="l" rtl="0"/>
            <a:endParaRPr lang="en-US" sz="2400" b="1"/>
          </a:p>
          <a:p>
            <a:pPr algn="l" rtl="0"/>
            <a:r>
              <a:rPr lang="en-US" sz="2400" b="1"/>
              <a:t>Sue Cobb, Tony Glover, Laura Millen</a:t>
            </a:r>
          </a:p>
          <a:p>
            <a:pPr algn="l" rtl="0"/>
            <a:endParaRPr lang="en-US" sz="2400" b="1"/>
          </a:p>
          <a:p>
            <a:pPr algn="l" rtl="0"/>
            <a:endParaRPr lang="en-US" sz="2400" b="1"/>
          </a:p>
          <a:p>
            <a:pPr algn="l" rtl="0"/>
            <a:r>
              <a:rPr lang="en-US" sz="2400" b="1"/>
              <a:t>Sarah Parsons, Sara Garib-Penna</a:t>
            </a:r>
          </a:p>
          <a:p>
            <a:pPr algn="l" rtl="0"/>
            <a:endParaRPr lang="en-US" sz="2400" b="1"/>
          </a:p>
          <a:p>
            <a:pPr algn="l" rtl="0"/>
            <a:endParaRPr lang="en-US" sz="2400" b="1"/>
          </a:p>
          <a:p>
            <a:pPr algn="l" rtl="0"/>
            <a:r>
              <a:rPr lang="en-US" sz="2400" b="1"/>
              <a:t>Nirit Bauminger, Sigal Eden</a:t>
            </a:r>
          </a:p>
          <a:p>
            <a:pPr algn="l" rtl="0"/>
            <a:endParaRPr lang="en-US" sz="2400" b="1"/>
          </a:p>
          <a:p>
            <a:pPr algn="l" rtl="0"/>
            <a:endParaRPr lang="en-US" sz="2400" b="1"/>
          </a:p>
          <a:p>
            <a:pPr algn="l" rtl="0"/>
            <a:r>
              <a:rPr lang="en-US" sz="2400" b="1"/>
              <a:t>Patrice L. (Tamar) Weiss, Eynat Gal</a:t>
            </a:r>
          </a:p>
          <a:p>
            <a:pPr algn="l" rtl="0"/>
            <a:endParaRPr lang="en-US" sz="2400" b="1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028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0"/>
            <a:ext cx="22399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52400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572000"/>
            <a:ext cx="1343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715000"/>
            <a:ext cx="1552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8FD42186-6173-434A-8226-E5B7AB35EE41}" type="slidenum">
              <a:rPr lang="he-IL"/>
              <a:pPr algn="l" rtl="0"/>
              <a:t>17</a:t>
            </a:fld>
            <a:endParaRPr lang="en-US"/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rtl="0"/>
            <a:endParaRPr lang="en-US" sz="4400">
              <a:solidFill>
                <a:srgbClr val="003366"/>
              </a:solidFill>
              <a:cs typeface="Times New Roman" pitchFamily="18" charset="0"/>
            </a:endParaRPr>
          </a:p>
        </p:txBody>
      </p:sp>
      <p:sp>
        <p:nvSpPr>
          <p:cNvPr id="31747" name="Line 10"/>
          <p:cNvSpPr>
            <a:spLocks noChangeShapeType="1"/>
          </p:cNvSpPr>
          <p:nvPr/>
        </p:nvSpPr>
        <p:spPr bwMode="auto">
          <a:xfrm flipH="1">
            <a:off x="6781800" y="2971800"/>
            <a:ext cx="228600" cy="152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762000" y="381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e-IL" sz="3600" dirty="0">
                <a:solidFill>
                  <a:srgbClr val="003366"/>
                </a:solidFill>
                <a:cs typeface="+mn-cs"/>
              </a:rPr>
              <a:t>יכולת חברתית דורשת הדדיות בין הדרך שבה האדם חושב, מרגיש ומתנהג במצבים והקשרים חברתיים שונים</a:t>
            </a:r>
            <a:endParaRPr lang="en-US" sz="3600" dirty="0">
              <a:solidFill>
                <a:srgbClr val="003366"/>
              </a:solidFill>
              <a:cs typeface="+mn-c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he-IL" sz="2600" dirty="0" smtClean="0">
              <a:solidFill>
                <a:srgbClr val="003366"/>
              </a:solidFill>
              <a:cs typeface="+mn-c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e-IL" sz="2800" dirty="0" smtClean="0">
                <a:solidFill>
                  <a:srgbClr val="003366"/>
                </a:solidFill>
                <a:cs typeface="+mn-cs"/>
              </a:rPr>
              <a:t>אנשים </a:t>
            </a:r>
            <a:r>
              <a:rPr lang="he-IL" sz="2800" dirty="0">
                <a:solidFill>
                  <a:srgbClr val="003366"/>
                </a:solidFill>
                <a:cs typeface="+mn-cs"/>
              </a:rPr>
              <a:t>עם </a:t>
            </a:r>
            <a:r>
              <a:rPr lang="en-US" sz="2800" dirty="0">
                <a:solidFill>
                  <a:srgbClr val="003366"/>
                </a:solidFill>
                <a:cs typeface="+mn-cs"/>
              </a:rPr>
              <a:t> ASD </a:t>
            </a:r>
            <a:r>
              <a:rPr lang="he-IL" sz="2800" dirty="0">
                <a:solidFill>
                  <a:srgbClr val="003366"/>
                </a:solidFill>
                <a:cs typeface="+mn-cs"/>
              </a:rPr>
              <a:t>הם בעלי:</a:t>
            </a:r>
          </a:p>
          <a:p>
            <a:pPr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3366"/>
                </a:solidFill>
                <a:cs typeface="+mn-cs"/>
              </a:rPr>
              <a:t>ידע </a:t>
            </a:r>
            <a:r>
              <a:rPr lang="he-IL" sz="2400" dirty="0">
                <a:solidFill>
                  <a:srgbClr val="003366"/>
                </a:solidFill>
                <a:cs typeface="+mn-cs"/>
              </a:rPr>
              <a:t>חברתי מוגבל של נורמות ומושגים</a:t>
            </a:r>
            <a:endParaRPr lang="en-US" sz="2400" dirty="0">
              <a:solidFill>
                <a:srgbClr val="003366"/>
              </a:solidFill>
              <a:cs typeface="+mn-cs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3366"/>
                </a:solidFill>
                <a:cs typeface="+mn-cs"/>
              </a:rPr>
              <a:t>חסך בעיבוד </a:t>
            </a:r>
            <a:r>
              <a:rPr lang="he-IL" sz="2400" dirty="0">
                <a:solidFill>
                  <a:srgbClr val="003366"/>
                </a:solidFill>
                <a:cs typeface="+mn-cs"/>
              </a:rPr>
              <a:t>מידע חברתי</a:t>
            </a:r>
            <a:endParaRPr lang="en-US" sz="2400" dirty="0">
              <a:solidFill>
                <a:srgbClr val="003366"/>
              </a:solidFill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he-IL" sz="2400" dirty="0">
                <a:solidFill>
                  <a:srgbClr val="003366"/>
                </a:solidFill>
                <a:cs typeface="+mn-cs"/>
              </a:rPr>
              <a:t>לדוגמא קיבעון בפרטים שוליים במצביים חברתיים</a:t>
            </a:r>
            <a:endParaRPr lang="en-GB" sz="2400" dirty="0">
              <a:solidFill>
                <a:srgbClr val="003366"/>
              </a:solidFill>
              <a:cs typeface="+mn-cs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3366"/>
                </a:solidFill>
                <a:cs typeface="+mn-cs"/>
              </a:rPr>
              <a:t>חסך בתיאוריית ה- </a:t>
            </a:r>
            <a:r>
              <a:rPr lang="en-US" sz="2400" dirty="0" smtClean="0">
                <a:solidFill>
                  <a:srgbClr val="003366"/>
                </a:solidFill>
                <a:cs typeface="+mn-cs"/>
              </a:rPr>
              <a:t>Mind</a:t>
            </a:r>
            <a:endParaRPr lang="en-US" sz="2400" dirty="0">
              <a:solidFill>
                <a:srgbClr val="003366"/>
              </a:solidFill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3366"/>
                </a:solidFill>
                <a:cs typeface="+mn-cs"/>
              </a:rPr>
              <a:t>קושי בהסקה אינטואיטיבית </a:t>
            </a:r>
            <a:r>
              <a:rPr lang="he-IL" sz="2400" dirty="0">
                <a:solidFill>
                  <a:srgbClr val="003366"/>
                </a:solidFill>
                <a:cs typeface="+mn-cs"/>
              </a:rPr>
              <a:t>על רגשות ומחשבות של אחרים, במיוחד במצבים חברתיים יומיומיים</a:t>
            </a:r>
            <a:endParaRPr lang="en-US" sz="2400" dirty="0">
              <a:solidFill>
                <a:srgbClr val="003366"/>
              </a:solidFill>
              <a:cs typeface="+mn-cs"/>
            </a:endParaRPr>
          </a:p>
          <a:p>
            <a:pPr marL="800100" lvl="1" indent="-342900" algn="l" rtl="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cs typeface="+mn-cs"/>
              </a:rPr>
              <a:t>(Lord &amp; Magill-Evans, 1995; </a:t>
            </a:r>
            <a:r>
              <a:rPr lang="en-US" dirty="0" err="1">
                <a:solidFill>
                  <a:schemeClr val="tx2"/>
                </a:solidFill>
                <a:cs typeface="+mn-cs"/>
              </a:rPr>
              <a:t>Sigman</a:t>
            </a:r>
            <a:r>
              <a:rPr lang="en-US" dirty="0">
                <a:solidFill>
                  <a:schemeClr val="tx2"/>
                </a:solidFill>
                <a:cs typeface="+mn-cs"/>
              </a:rPr>
              <a:t> &amp; Ruskin, 1999; Stone &amp; Caro-Martinez, 1990)</a:t>
            </a:r>
          </a:p>
          <a:p>
            <a:pPr marL="800100" lvl="1" indent="-342900" algn="l" rtl="0" eaLnBrk="0" hangingPunct="0">
              <a:spcBef>
                <a:spcPct val="20000"/>
              </a:spcBef>
              <a:spcAft>
                <a:spcPts val="600"/>
              </a:spcAft>
            </a:pPr>
            <a:endParaRPr lang="en-US" sz="2000" dirty="0">
              <a:solidFill>
                <a:srgbClr val="00336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36B8B0BE-A0AA-45DE-A426-9AA48C89A1C6}" type="slidenum">
              <a:rPr lang="he-IL"/>
              <a:pPr algn="l" rtl="0"/>
              <a:t>18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143000" y="533400"/>
            <a:ext cx="7086600" cy="6172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e-IL" sz="4200" dirty="0">
                <a:solidFill>
                  <a:srgbClr val="003366"/>
                </a:solidFill>
                <a:cs typeface="+mn-cs"/>
              </a:rPr>
              <a:t>טיפול קוגניטיבי </a:t>
            </a:r>
            <a:r>
              <a:rPr lang="he-IL" sz="4200" dirty="0" smtClean="0">
                <a:solidFill>
                  <a:srgbClr val="003366"/>
                </a:solidFill>
                <a:cs typeface="+mn-cs"/>
              </a:rPr>
              <a:t>התנהגותי </a:t>
            </a:r>
            <a:r>
              <a:rPr lang="en-US" sz="4200" dirty="0" smtClean="0">
                <a:solidFill>
                  <a:srgbClr val="003366"/>
                </a:solidFill>
                <a:cs typeface="+mn-cs"/>
              </a:rPr>
              <a:t>(CBT)</a:t>
            </a:r>
            <a:endParaRPr lang="en-US" sz="4200" dirty="0">
              <a:solidFill>
                <a:srgbClr val="003366"/>
              </a:solidFill>
              <a:cs typeface="+mn-cs"/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800" b="1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e-IL" sz="2800" dirty="0" smtClean="0">
                <a:solidFill>
                  <a:srgbClr val="003366"/>
                </a:solidFill>
              </a:rPr>
              <a:t>ילדים </a:t>
            </a:r>
            <a:r>
              <a:rPr lang="he-IL" sz="2800" dirty="0">
                <a:solidFill>
                  <a:srgbClr val="003366"/>
                </a:solidFill>
              </a:rPr>
              <a:t>חושבים וילדים משחקים</a:t>
            </a:r>
            <a:r>
              <a:rPr lang="he-IL" sz="2800" dirty="0" smtClean="0">
                <a:solidFill>
                  <a:srgbClr val="003366"/>
                </a:solidFill>
              </a:rPr>
              <a:t>:</a:t>
            </a:r>
            <a:r>
              <a:rPr lang="en-US" sz="2800" dirty="0" smtClean="0">
                <a:solidFill>
                  <a:srgbClr val="003366"/>
                </a:solidFill>
              </a:rPr>
              <a:t/>
            </a:r>
            <a:br>
              <a:rPr lang="en-US" sz="2800" dirty="0" smtClean="0">
                <a:solidFill>
                  <a:srgbClr val="003366"/>
                </a:solidFill>
              </a:rPr>
            </a:br>
            <a:r>
              <a:rPr lang="he-IL" sz="2800" dirty="0" smtClean="0">
                <a:solidFill>
                  <a:srgbClr val="003366"/>
                </a:solidFill>
              </a:rPr>
              <a:t>כיצד </a:t>
            </a:r>
            <a:r>
              <a:rPr lang="he-IL" sz="2800" dirty="0">
                <a:solidFill>
                  <a:srgbClr val="003366"/>
                </a:solidFill>
              </a:rPr>
              <a:t>הם חושבים- או נראים </a:t>
            </a:r>
            <a:r>
              <a:rPr lang="he-IL" sz="2800" dirty="0" smtClean="0">
                <a:solidFill>
                  <a:srgbClr val="003366"/>
                </a:solidFill>
              </a:rPr>
              <a:t>כלא </a:t>
            </a:r>
            <a:r>
              <a:rPr lang="he-IL" sz="2800" dirty="0">
                <a:solidFill>
                  <a:srgbClr val="003366"/>
                </a:solidFill>
              </a:rPr>
              <a:t>חושבים- </a:t>
            </a:r>
            <a:r>
              <a:rPr lang="he-IL" sz="2800" dirty="0" smtClean="0">
                <a:solidFill>
                  <a:srgbClr val="003366"/>
                </a:solidFill>
              </a:rPr>
              <a:t>לרוב </a:t>
            </a:r>
            <a:r>
              <a:rPr lang="he-IL" sz="2800" dirty="0">
                <a:solidFill>
                  <a:srgbClr val="003366"/>
                </a:solidFill>
              </a:rPr>
              <a:t>קשור לאיך הם משחקים</a:t>
            </a:r>
            <a:endParaRPr lang="en-US" sz="2800" i="1" dirty="0">
              <a:solidFill>
                <a:srgbClr val="003366"/>
              </a:solidFill>
            </a:endParaRPr>
          </a:p>
          <a:p>
            <a:pPr marL="342900" indent="-342900"/>
            <a:endParaRPr lang="en-US" sz="2800" dirty="0"/>
          </a:p>
          <a:p>
            <a:pPr marL="342900" indent="-342900" algn="r"/>
            <a:endParaRPr lang="en-US" sz="2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003366"/>
                </a:solidFill>
              </a:rPr>
              <a:t> CBT</a:t>
            </a:r>
            <a:r>
              <a:rPr lang="he-IL" sz="2800" dirty="0">
                <a:solidFill>
                  <a:srgbClr val="003366"/>
                </a:solidFill>
              </a:rPr>
              <a:t>מתמקד בשינוי עיבוד מידע </a:t>
            </a:r>
            <a:r>
              <a:rPr lang="he-IL" sz="2800" dirty="0" smtClean="0">
                <a:solidFill>
                  <a:srgbClr val="003366"/>
                </a:solidFill>
              </a:rPr>
              <a:t>מעוות, </a:t>
            </a:r>
            <a:r>
              <a:rPr lang="he-IL" sz="2800" dirty="0">
                <a:solidFill>
                  <a:srgbClr val="003366"/>
                </a:solidFill>
              </a:rPr>
              <a:t>בנייה מחדש של עיבוד אדפטיבי של העולם על ידי שילוב של </a:t>
            </a:r>
            <a:r>
              <a:rPr lang="he-IL" sz="2800" b="1" dirty="0">
                <a:solidFill>
                  <a:srgbClr val="003366"/>
                </a:solidFill>
              </a:rPr>
              <a:t>למידה וחוויה </a:t>
            </a:r>
            <a:endParaRPr lang="en-US" sz="2800" b="1" dirty="0">
              <a:solidFill>
                <a:srgbClr val="003366"/>
              </a:solidFill>
            </a:endParaRPr>
          </a:p>
          <a:p>
            <a:pPr marL="342900" indent="-342900" algn="l" rtl="0">
              <a:buFontTx/>
              <a:buChar char="•"/>
            </a:pPr>
            <a:endParaRPr lang="en-US" sz="2400" dirty="0">
              <a:solidFill>
                <a:srgbClr val="003366"/>
              </a:solidFill>
            </a:endParaRPr>
          </a:p>
          <a:p>
            <a:pPr marL="342900" indent="-342900" algn="l" rtl="0"/>
            <a:r>
              <a:rPr lang="en-US" dirty="0">
                <a:solidFill>
                  <a:srgbClr val="003366"/>
                </a:solidFill>
              </a:rPr>
              <a:t>(Hart &amp; Morgan, 1993; Kendall &amp; </a:t>
            </a:r>
            <a:r>
              <a:rPr lang="en-US" dirty="0" err="1">
                <a:solidFill>
                  <a:srgbClr val="003366"/>
                </a:solidFill>
              </a:rPr>
              <a:t>Panichelli-Mindel</a:t>
            </a:r>
            <a:r>
              <a:rPr lang="en-US" dirty="0">
                <a:solidFill>
                  <a:srgbClr val="003366"/>
                </a:solidFill>
              </a:rPr>
              <a:t>, 1995; Bauminger 2002; </a:t>
            </a:r>
            <a:r>
              <a:rPr lang="en-US" dirty="0">
                <a:solidFill>
                  <a:schemeClr val="tx2"/>
                </a:solidFill>
              </a:rPr>
              <a:t>Braswell, 1995; Graham, 2005; Hart &amp; Morgan, 1993; Kendall, 2000)</a:t>
            </a:r>
            <a:endParaRPr lang="en-US" dirty="0">
              <a:solidFill>
                <a:srgbClr val="003366"/>
              </a:solidFill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8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2BCEBBB3-56B8-406C-9251-C68BAC0D63FC}" type="slidenum">
              <a:rPr lang="he-IL"/>
              <a:pPr algn="l" rtl="0"/>
              <a:t>19</a:t>
            </a:fld>
            <a:endParaRPr lang="en-US"/>
          </a:p>
        </p:txBody>
      </p:sp>
      <p:sp>
        <p:nvSpPr>
          <p:cNvPr id="33794" name="Rectangle 3"/>
          <p:cNvSpPr txBox="1">
            <a:spLocks/>
          </p:cNvSpPr>
          <p:nvPr/>
        </p:nvSpPr>
        <p:spPr bwMode="auto">
          <a:xfrm>
            <a:off x="1409700" y="663575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ct val="20000"/>
              </a:spcBef>
            </a:pPr>
            <a:r>
              <a:rPr lang="he-IL" sz="2800" b="1">
                <a:solidFill>
                  <a:srgbClr val="003366"/>
                </a:solidFill>
              </a:rPr>
              <a:t>טיפול קוגניטיבי התנהגותי</a:t>
            </a:r>
            <a:endParaRPr lang="en-US" sz="2800" b="1">
              <a:solidFill>
                <a:srgbClr val="003366"/>
              </a:solidFill>
            </a:endParaRPr>
          </a:p>
        </p:txBody>
      </p:sp>
      <p:pic>
        <p:nvPicPr>
          <p:cNvPr id="33795" name="Object 1"/>
          <p:cNvPicPr>
            <a:picLocks noChangeArrowheads="1"/>
          </p:cNvPicPr>
          <p:nvPr/>
        </p:nvPicPr>
        <p:blipFill>
          <a:blip r:embed="rId2" cstate="print"/>
          <a:srcRect l="26859" t="27223" r="-681" b="19408"/>
          <a:stretch>
            <a:fillRect/>
          </a:stretch>
        </p:blipFill>
        <p:spPr bwMode="auto">
          <a:xfrm>
            <a:off x="1524000" y="1781175"/>
            <a:ext cx="5638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חלק א'</a:t>
            </a:r>
            <a:endParaRPr lang="en-US" dirty="0" smtClean="0">
              <a:cs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 algn="r" rt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he-IL" dirty="0" smtClean="0">
                <a:latin typeface="Arial" charset="0"/>
                <a:cs typeface="Arial" charset="0"/>
              </a:rPr>
              <a:t>סקירת תהליך עיצוב שיתופי </a:t>
            </a:r>
            <a:r>
              <a:rPr lang="en-US" sz="2800" dirty="0" smtClean="0">
                <a:latin typeface="Arial" charset="0"/>
                <a:cs typeface="Arial" charset="0"/>
              </a:rPr>
              <a:t>(Participatory Design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marL="0" indent="0" algn="r" rt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he-IL" dirty="0" smtClean="0">
                <a:latin typeface="Arial" charset="0"/>
                <a:cs typeface="Arial" charset="0"/>
              </a:rPr>
              <a:t>סקירה כללית של שיטות המשמשות להשגה וליישום קלט של משתמש הקצה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http://www.personal.psu.edu/nas21/IST110/clip_image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048125" cy="2638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C10AED7F-8F4F-4F4B-BFFB-E69C31541180}" type="slidenum">
              <a:rPr lang="he-IL"/>
              <a:pPr algn="l" rtl="0"/>
              <a:t>20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2209800" y="7620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>
                <a:solidFill>
                  <a:srgbClr val="003366"/>
                </a:solidFill>
                <a:cs typeface="+mn-cs"/>
              </a:rPr>
              <a:t>   </a:t>
            </a:r>
            <a:r>
              <a:rPr lang="he-IL" sz="4400" dirty="0">
                <a:solidFill>
                  <a:srgbClr val="003366"/>
                </a:solidFill>
                <a:cs typeface="+mn-cs"/>
              </a:rPr>
              <a:t>אינטראקציות שיתופיות</a:t>
            </a:r>
            <a:endParaRPr lang="en-US" sz="4400" dirty="0">
              <a:solidFill>
                <a:srgbClr val="003366"/>
              </a:solidFill>
              <a:cs typeface="+mn-cs"/>
            </a:endParaRPr>
          </a:p>
          <a:p>
            <a:pPr marL="342900" indent="-342900" algn="ctr" rtl="0" fontAlgn="t"/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dirty="0"/>
          </a:p>
        </p:txBody>
      </p:sp>
      <p:graphicFrame>
        <p:nvGraphicFramePr>
          <p:cNvPr id="34867" name="Group 51"/>
          <p:cNvGraphicFramePr>
            <a:graphicFrameLocks noGrp="1"/>
          </p:cNvGraphicFramePr>
          <p:nvPr/>
        </p:nvGraphicFramePr>
        <p:xfrm>
          <a:off x="762000" y="914400"/>
          <a:ext cx="8077200" cy="4665664"/>
        </p:xfrm>
        <a:graphic>
          <a:graphicData uri="http://schemas.openxmlformats.org/drawingml/2006/table">
            <a:tbl>
              <a:tblPr/>
              <a:tblGrid>
                <a:gridCol w="2292350"/>
                <a:gridCol w="1419225"/>
                <a:gridCol w="1636713"/>
                <a:gridCol w="1309687"/>
                <a:gridCol w="1419225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אילוצים על...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אובייקטים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יחסי משתמש אובייקט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תפקידים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הקשר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ביצוע משותף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תכנון הדדי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שיתוף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לנהל משא ומתן ולהתפשר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C21AE2B4-CE07-4A8A-9385-32034B122BEF}" type="slidenum">
              <a:rPr lang="he-IL"/>
              <a:pPr algn="l" rtl="0"/>
              <a:t>21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676400" y="7620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4400" dirty="0">
                <a:solidFill>
                  <a:srgbClr val="003366"/>
                </a:solidFill>
                <a:cs typeface="+mn-cs"/>
              </a:rPr>
              <a:t>  </a:t>
            </a:r>
            <a:r>
              <a:rPr lang="he-IL" sz="4400" dirty="0">
                <a:solidFill>
                  <a:srgbClr val="003366"/>
                </a:solidFill>
                <a:cs typeface="+mn-cs"/>
              </a:rPr>
              <a:t>אינטראקציות שיתופיות</a:t>
            </a:r>
            <a:endParaRPr lang="en-US" sz="4400" dirty="0">
              <a:solidFill>
                <a:srgbClr val="003366"/>
              </a:solidFill>
              <a:cs typeface="+mn-cs"/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800" b="1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 algn="l" rtl="0" fontAlgn="t"/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dirty="0"/>
          </a:p>
        </p:txBody>
      </p:sp>
      <p:graphicFrame>
        <p:nvGraphicFramePr>
          <p:cNvPr id="35874" name="Group 34"/>
          <p:cNvGraphicFramePr>
            <a:graphicFrameLocks noGrp="1"/>
          </p:cNvGraphicFramePr>
          <p:nvPr/>
        </p:nvGraphicFramePr>
        <p:xfrm>
          <a:off x="838200" y="914400"/>
          <a:ext cx="8001000" cy="4660902"/>
        </p:xfrm>
        <a:graphic>
          <a:graphicData uri="http://schemas.openxmlformats.org/drawingml/2006/table">
            <a:tbl>
              <a:tblPr/>
              <a:tblGrid>
                <a:gridCol w="2270125"/>
                <a:gridCol w="1406525"/>
                <a:gridCol w="1620838"/>
                <a:gridCol w="1298575"/>
                <a:gridCol w="1404937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אילוצים על...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אובייקטים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יחסי משתמש אובייקט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תפקידים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הקשר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ביצוע משותף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לבצע פעולה יחד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תכנון הדדי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לתכנן ולבצע משימה יחד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שיתוף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לשתף מקורות אישיים על מנת להשיג מטרה משותפת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לנהל משא ומתן ולהתפשר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שיתוף פעולה הוא לדון על מנת לבנות משמעות משותפת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2442F6E6-1415-4934-AABF-B0E24890F93B}" type="slidenum">
              <a:rPr lang="he-IL"/>
              <a:pPr algn="l" rtl="0"/>
              <a:t>22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276600" y="15240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l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   Collaborative Interactions</a:t>
            </a:r>
          </a:p>
          <a:p>
            <a:pPr marL="342900" indent="-342900" algn="l" rt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3366"/>
              </a:solidFill>
              <a:latin typeface="Arial" pitchFamily="34" charset="0"/>
              <a:cs typeface="Times New Roman" pitchFamily="18" charset="0"/>
            </a:endParaRPr>
          </a:p>
          <a:p>
            <a:pPr algn="l" rtl="0" fontAlgn="t">
              <a:defRPr/>
            </a:pP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903" name="Group 39"/>
          <p:cNvGraphicFramePr>
            <a:graphicFrameLocks noGrp="1"/>
          </p:cNvGraphicFramePr>
          <p:nvPr/>
        </p:nvGraphicFramePr>
        <p:xfrm>
          <a:off x="914400" y="914400"/>
          <a:ext cx="8153400" cy="4660902"/>
        </p:xfrm>
        <a:graphic>
          <a:graphicData uri="http://schemas.openxmlformats.org/drawingml/2006/table">
            <a:tbl>
              <a:tblPr/>
              <a:tblGrid>
                <a:gridCol w="2224088"/>
                <a:gridCol w="1376362"/>
                <a:gridCol w="1587500"/>
                <a:gridCol w="1271588"/>
                <a:gridCol w="1693862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אילוצים על...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אובייקטים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יחסי משתמש אובייקט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תפקידים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הקשר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ביצוע משותף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תכנון הדדי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שיתוף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לנהל משא ומתן ולהתפשר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3276600" y="2819400"/>
            <a:ext cx="1143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e-IL" dirty="0"/>
              <a:t>פעולות משותפות על אובייקט לשינוי ההתנהגות שלו</a:t>
            </a:r>
            <a:endParaRPr lang="en-US" dirty="0"/>
          </a:p>
        </p:txBody>
      </p:sp>
      <p:sp>
        <p:nvSpPr>
          <p:cNvPr id="36899" name="Rectangle 8"/>
          <p:cNvSpPr>
            <a:spLocks noChangeArrowheads="1"/>
          </p:cNvSpPr>
          <p:nvPr/>
        </p:nvSpPr>
        <p:spPr bwMode="auto">
          <a:xfrm>
            <a:off x="4800600" y="2743200"/>
            <a:ext cx="1143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e-IL" dirty="0"/>
              <a:t>אובייקטים ששייכים למשתמש אחד שיכול לחלוק אותם עם אחרים</a:t>
            </a:r>
            <a:endParaRPr lang="en-US" dirty="0"/>
          </a:p>
        </p:txBody>
      </p:sp>
      <p:sp>
        <p:nvSpPr>
          <p:cNvPr id="36900" name="Rectangle 9"/>
          <p:cNvSpPr>
            <a:spLocks noChangeArrowheads="1"/>
          </p:cNvSpPr>
          <p:nvPr/>
        </p:nvSpPr>
        <p:spPr bwMode="auto">
          <a:xfrm>
            <a:off x="6213475" y="2906713"/>
            <a:ext cx="990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e-IL" dirty="0"/>
              <a:t>כל משתמש יכול לבצע סט אחד של פעולות</a:t>
            </a:r>
            <a:endParaRPr lang="en-US" dirty="0"/>
          </a:p>
        </p:txBody>
      </p:sp>
      <p:sp>
        <p:nvSpPr>
          <p:cNvPr id="36901" name="Rectangle 10"/>
          <p:cNvSpPr>
            <a:spLocks noChangeArrowheads="1"/>
          </p:cNvSpPr>
          <p:nvPr/>
        </p:nvSpPr>
        <p:spPr bwMode="auto">
          <a:xfrm>
            <a:off x="7620000" y="2819400"/>
            <a:ext cx="1295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e-IL" dirty="0"/>
              <a:t>היחסים בין המשאבים יוצרים צורך לשתף פעולה על מנת לפתור בעיה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E874D834-5BAA-4B58-9755-37D19024644F}" type="slidenum">
              <a:rPr lang="he-IL"/>
              <a:pPr algn="l" rtl="0"/>
              <a:t>23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2759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diamondtouch-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133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13" descr="Neta BatSheva 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2809875" cy="2117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1828800" y="228600"/>
            <a:ext cx="5867400" cy="1219200"/>
          </a:xfrm>
          <a:prstGeom prst="rect">
            <a:avLst/>
          </a:prstGeom>
        </p:spPr>
        <p:txBody>
          <a:bodyPr/>
          <a:lstStyle/>
          <a:p>
            <a:pPr marL="34290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   Diamond Touch Multi-User Touch Table</a:t>
            </a:r>
          </a:p>
          <a:p>
            <a:pPr marL="342900" indent="-342900" algn="l" rt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3366"/>
              </a:solidFill>
              <a:latin typeface="Arial" pitchFamily="34" charset="0"/>
              <a:cs typeface="Times New Roman" pitchFamily="18" charset="0"/>
            </a:endParaRPr>
          </a:p>
          <a:p>
            <a:pPr algn="l" rtl="0" fontAlgn="t">
              <a:defRPr/>
            </a:pP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BDCF6C7B-A77F-4008-BB84-C637040391B4}" type="slidenum">
              <a:rPr lang="he-IL"/>
              <a:pPr algn="l" rtl="0"/>
              <a:t>24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5143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5181600" y="1066800"/>
            <a:ext cx="2057400" cy="1143000"/>
            <a:chOff x="2057400" y="228600"/>
            <a:chExt cx="2438400" cy="1219200"/>
          </a:xfrm>
        </p:grpSpPr>
        <p:sp>
          <p:nvSpPr>
            <p:cNvPr id="5" name="Oval 4"/>
            <p:cNvSpPr/>
            <p:nvPr/>
          </p:nvSpPr>
          <p:spPr>
            <a:xfrm>
              <a:off x="2362200" y="228600"/>
              <a:ext cx="1828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5400000">
              <a:off x="3886201" y="838199"/>
              <a:ext cx="914400" cy="304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752601" y="838199"/>
              <a:ext cx="914400" cy="304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44141" y="533400"/>
              <a:ext cx="1066799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8916" name="Group 9"/>
          <p:cNvGrpSpPr>
            <a:grpSpLocks/>
          </p:cNvGrpSpPr>
          <p:nvPr/>
        </p:nvGrpSpPr>
        <p:grpSpPr bwMode="auto">
          <a:xfrm rot="10800000">
            <a:off x="3962400" y="5638800"/>
            <a:ext cx="1543050" cy="1000125"/>
            <a:chOff x="2057400" y="228600"/>
            <a:chExt cx="2438400" cy="1219200"/>
          </a:xfrm>
        </p:grpSpPr>
        <p:sp>
          <p:nvSpPr>
            <p:cNvPr id="10" name="Oval 9"/>
            <p:cNvSpPr/>
            <p:nvPr/>
          </p:nvSpPr>
          <p:spPr>
            <a:xfrm>
              <a:off x="2368472" y="230535"/>
              <a:ext cx="1828799" cy="10663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3892328" y="839311"/>
              <a:ext cx="913432" cy="3035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1756218" y="838057"/>
              <a:ext cx="913432" cy="306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4768" y="534368"/>
              <a:ext cx="1068681" cy="913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8917" name="Group 14"/>
          <p:cNvGrpSpPr>
            <a:grpSpLocks/>
          </p:cNvGrpSpPr>
          <p:nvPr/>
        </p:nvGrpSpPr>
        <p:grpSpPr bwMode="auto">
          <a:xfrm rot="10800000">
            <a:off x="6553200" y="5638800"/>
            <a:ext cx="1543050" cy="1000125"/>
            <a:chOff x="2057400" y="228600"/>
            <a:chExt cx="2438400" cy="1219200"/>
          </a:xfrm>
        </p:grpSpPr>
        <p:sp>
          <p:nvSpPr>
            <p:cNvPr id="15" name="Oval 14"/>
            <p:cNvSpPr/>
            <p:nvPr/>
          </p:nvSpPr>
          <p:spPr>
            <a:xfrm>
              <a:off x="2375997" y="230535"/>
              <a:ext cx="1828801" cy="10663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3899853" y="839312"/>
              <a:ext cx="913432" cy="3035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763745" y="838057"/>
              <a:ext cx="913432" cy="306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57310" y="534368"/>
              <a:ext cx="1066174" cy="913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3429000" y="61978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dirty="0">
                <a:latin typeface="Calibri" pitchFamily="34" charset="0"/>
                <a:cs typeface="+mn-cs"/>
              </a:rPr>
              <a:t>3 משתמשים: מטפל/ מורה </a:t>
            </a:r>
            <a:r>
              <a:rPr lang="he-IL" sz="2800" dirty="0" smtClean="0">
                <a:latin typeface="Calibri" pitchFamily="34" charset="0"/>
                <a:cs typeface="+mn-cs"/>
              </a:rPr>
              <a:t>ושני </a:t>
            </a:r>
            <a:r>
              <a:rPr lang="he-IL" sz="2800" dirty="0">
                <a:latin typeface="Calibri" pitchFamily="34" charset="0"/>
                <a:cs typeface="+mn-cs"/>
              </a:rPr>
              <a:t>ילדים</a:t>
            </a:r>
            <a:r>
              <a:rPr lang="en-US" sz="2800" dirty="0"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2209800" y="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rtl="0">
              <a:spcBef>
                <a:spcPct val="20000"/>
              </a:spcBef>
            </a:pPr>
            <a:r>
              <a:rPr lang="en-US" sz="4400" dirty="0">
                <a:solidFill>
                  <a:srgbClr val="003366"/>
                </a:solidFill>
                <a:cs typeface="+mn-cs"/>
              </a:rPr>
              <a:t>   “Join In” </a:t>
            </a:r>
            <a:r>
              <a:rPr lang="he-IL" sz="4400" dirty="0">
                <a:solidFill>
                  <a:srgbClr val="003366"/>
                </a:solidFill>
                <a:cs typeface="+mn-cs"/>
              </a:rPr>
              <a:t>מערכת</a:t>
            </a:r>
            <a:endParaRPr lang="en-US" sz="4400" dirty="0">
              <a:solidFill>
                <a:srgbClr val="003366"/>
              </a:solidFill>
              <a:cs typeface="+mn-cs"/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800" b="1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 algn="l" rtl="0" fontAlgn="t"/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0CB7B5D-5FC3-4D86-B996-287DB0A44B48}" type="slidenum">
              <a:rPr lang="he-IL"/>
              <a:pPr algn="l" rtl="0"/>
              <a:t>25</a:t>
            </a:fld>
            <a:endParaRPr lang="en-US"/>
          </a:p>
        </p:txBody>
      </p:sp>
      <p:pic>
        <p:nvPicPr>
          <p:cNvPr id="39938" name="Picture 0" descr="general 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-1219200" y="22860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   “Join In” Suite</a:t>
            </a:r>
          </a:p>
          <a:p>
            <a:pPr marL="342900" indent="-342900" algn="l" rt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3366"/>
              </a:solidFill>
              <a:latin typeface="Arial" pitchFamily="34" charset="0"/>
              <a:cs typeface="Times New Roman" pitchFamily="18" charset="0"/>
            </a:endParaRPr>
          </a:p>
          <a:p>
            <a:pPr algn="l" rtl="0" fontAlgn="t">
              <a:defRPr/>
            </a:pP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EA839C38-1F8F-4535-BE3C-CC7D5D851AE2}" type="slidenum">
              <a:rPr lang="he-IL"/>
              <a:pPr algn="l" rtl="0"/>
              <a:t>26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715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81000" y="685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he-IL" sz="2400" b="1" dirty="0">
                <a:latin typeface="Calibri" pitchFamily="34" charset="0"/>
              </a:rPr>
              <a:t>בשלב כלשהו במהלך הפגישה, המורה/המטפל יכול להחליט לעבור מהחלק של הלמידה לחלק של החוויה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24000" y="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e-IL" sz="4400" dirty="0" smtClean="0">
                <a:solidFill>
                  <a:srgbClr val="003366"/>
                </a:solidFill>
                <a:cs typeface="+mn-cs"/>
              </a:rPr>
              <a:t>מערכת </a:t>
            </a:r>
            <a:r>
              <a:rPr lang="en-US" sz="4400" dirty="0" smtClean="0">
                <a:solidFill>
                  <a:srgbClr val="003366"/>
                </a:solidFill>
                <a:cs typeface="+mn-cs"/>
              </a:rPr>
              <a:t>   </a:t>
            </a:r>
            <a:r>
              <a:rPr lang="en-US" sz="4400" dirty="0">
                <a:solidFill>
                  <a:srgbClr val="003366"/>
                </a:solidFill>
                <a:cs typeface="+mn-cs"/>
              </a:rPr>
              <a:t>“Join </a:t>
            </a:r>
            <a:r>
              <a:rPr lang="en-US" sz="4400" dirty="0" smtClean="0">
                <a:solidFill>
                  <a:srgbClr val="003366"/>
                </a:solidFill>
                <a:cs typeface="+mn-cs"/>
              </a:rPr>
              <a:t>In”</a:t>
            </a:r>
            <a:endParaRPr lang="en-US" sz="4400" dirty="0">
              <a:solidFill>
                <a:srgbClr val="003366"/>
              </a:solidFill>
              <a:cs typeface="+mn-cs"/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800" b="1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 algn="l" rtl="0" fontAlgn="t"/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B77CFF80-8C10-4464-AD3B-5A00A05CA591}" type="slidenum">
              <a:rPr lang="he-IL"/>
              <a:pPr algn="l" rtl="0"/>
              <a:t>27</a:t>
            </a:fld>
            <a:endParaRPr lang="en-US"/>
          </a:p>
        </p:txBody>
      </p:sp>
      <p:graphicFrame>
        <p:nvGraphicFramePr>
          <p:cNvPr id="42028" name="Group 44"/>
          <p:cNvGraphicFramePr>
            <a:graphicFrameLocks noGrp="1"/>
          </p:cNvGraphicFramePr>
          <p:nvPr/>
        </p:nvGraphicFramePr>
        <p:xfrm>
          <a:off x="990600" y="1524000"/>
          <a:ext cx="7924800" cy="4660902"/>
        </p:xfrm>
        <a:graphic>
          <a:graphicData uri="http://schemas.openxmlformats.org/drawingml/2006/table">
            <a:tbl>
              <a:tblPr/>
              <a:tblGrid>
                <a:gridCol w="2249488"/>
                <a:gridCol w="1392237"/>
                <a:gridCol w="1606550"/>
                <a:gridCol w="1284288"/>
                <a:gridCol w="1392237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אילוצים על...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741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אובייקטים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יחסי משתמש אובייקט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תפקידים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הקשר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ביצוע משותף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גשם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תכנון הדדי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להציל את החייזר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שיתוף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גשר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לנהל משא ומתן ולהתפשר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ברווז רעב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4622" marR="646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3276600" y="381000"/>
            <a:ext cx="5867400" cy="685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e-IL" sz="4400" dirty="0" smtClean="0">
                <a:solidFill>
                  <a:srgbClr val="003366"/>
                </a:solidFill>
              </a:rPr>
              <a:t>מערכת </a:t>
            </a:r>
            <a:r>
              <a:rPr lang="en-US" sz="4400" dirty="0" smtClean="0">
                <a:solidFill>
                  <a:srgbClr val="003366"/>
                </a:solidFill>
              </a:rPr>
              <a:t>   “Join In”</a:t>
            </a:r>
          </a:p>
          <a:p>
            <a:pPr marL="342900" indent="-342900" algn="r">
              <a:spcBef>
                <a:spcPct val="20000"/>
              </a:spcBef>
            </a:pPr>
            <a:endParaRPr lang="en-US" sz="4400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 algn="r" fontAlgn="t"/>
            <a:r>
              <a:rPr lang="en-US" sz="4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mar\Documents\My Dropbox\CospatialPrograms\Material_in_Preparation\graphics from Orit\Solution_no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93076"/>
            <a:ext cx="2724051" cy="2259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amar\Documents\My Dropbox\CospatialPrograms\Material_in_Preparation\graphics from Orit\ClosingPhotoRainDr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92483"/>
            <a:ext cx="2684985" cy="2227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amar\Documents\My Dropbox\CospatialPrograms\Material_in_Preparation\graphics from Orit\Solution_n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92483"/>
            <a:ext cx="2807462" cy="2328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Tamar\Documents\My Dropbox\CospatialPrograms\Material_in_Preparation\graphics from Orit\Solution_no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82" y="1103586"/>
            <a:ext cx="2711381" cy="2249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Tamar\Documents\My Dropbox\CospatialPrograms\Material_in_Preparation\graphics from Orit\Solution_no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2755726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308B8C20-0691-4037-B637-E8AA21FAAF88}" type="slidenum">
              <a:rPr lang="he-IL"/>
              <a:pPr algn="l" rtl="0"/>
              <a:t>29</a:t>
            </a:fld>
            <a:endParaRPr lang="en-US"/>
          </a:p>
        </p:txBody>
      </p:sp>
      <p:pic>
        <p:nvPicPr>
          <p:cNvPr id="44035" name="Picture 1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0104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0"/>
            <a:ext cx="8153400" cy="1073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115000"/>
              </a:lnSpc>
            </a:pPr>
            <a:r>
              <a:rPr lang="he-IL" sz="2800" dirty="0"/>
              <a:t>גשר: </a:t>
            </a:r>
            <a:r>
              <a:rPr lang="en-US" sz="2800" dirty="0"/>
              <a:t> </a:t>
            </a:r>
          </a:p>
          <a:p>
            <a:pPr algn="ctr" rtl="0">
              <a:lnSpc>
                <a:spcPct val="115000"/>
              </a:lnSpc>
            </a:pPr>
            <a:r>
              <a:rPr lang="he-IL" sz="2800" dirty="0"/>
              <a:t>אילוצים על יחסי אובייקט </a:t>
            </a:r>
            <a:r>
              <a:rPr lang="he-IL" sz="2800" dirty="0" smtClean="0"/>
              <a:t>משתמש + </a:t>
            </a:r>
            <a:r>
              <a:rPr lang="he-IL" sz="2800" dirty="0"/>
              <a:t>שיתוף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 4"/>
          <p:cNvSpPr>
            <a:spLocks noGrp="1"/>
          </p:cNvSpPr>
          <p:nvPr/>
        </p:nvSpPr>
        <p:spPr bwMode="auto">
          <a:xfrm>
            <a:off x="250825" y="61690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3152" bIns="73152"/>
          <a:lstStyle/>
          <a:p>
            <a:pPr algn="l" rtl="0" eaLnBrk="0" hangingPunct="0"/>
            <a:fld id="{124B9B07-5521-44B7-94C2-F62EDE37C485}" type="slidenum">
              <a:rPr lang="he-IL" sz="1000" b="1">
                <a:solidFill>
                  <a:srgbClr val="003274"/>
                </a:solidFill>
                <a:ea typeface="ＭＳ Ｐゴシック"/>
                <a:cs typeface="ＭＳ Ｐゴシック"/>
              </a:rPr>
              <a:pPr algn="l" rtl="0" eaLnBrk="0" hangingPunct="0"/>
              <a:t>3</a:t>
            </a:fld>
            <a:endParaRPr lang="en-US" sz="1000" b="1">
              <a:solidFill>
                <a:srgbClr val="003274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15900" y="1703388"/>
            <a:ext cx="8242300" cy="37384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he-IL" sz="3200" dirty="0">
                <a:solidFill>
                  <a:srgbClr val="003274"/>
                </a:solidFill>
                <a:latin typeface="Calibri" pitchFamily="34" charset="0"/>
              </a:rPr>
              <a:t>"המידה שבה משתמשים ספציפיים יכולים להשתמש במוצר </a:t>
            </a:r>
            <a:r>
              <a:rPr lang="he-IL" sz="3200" dirty="0" smtClean="0">
                <a:solidFill>
                  <a:srgbClr val="003274"/>
                </a:solidFill>
                <a:latin typeface="Calibri" pitchFamily="34" charset="0"/>
              </a:rPr>
              <a:t>ספציפי </a:t>
            </a:r>
            <a:r>
              <a:rPr lang="he-IL" sz="3200" dirty="0">
                <a:solidFill>
                  <a:srgbClr val="003274"/>
                </a:solidFill>
                <a:latin typeface="Calibri" pitchFamily="34" charset="0"/>
              </a:rPr>
              <a:t>על מנת להשיג מטרות ספציפיות ביעילות, אפקטיביות ושביעות רצון בהקשר ספציפי של שימוש..</a:t>
            </a:r>
            <a:r>
              <a:rPr lang="en-US" sz="3200" dirty="0" smtClean="0">
                <a:solidFill>
                  <a:srgbClr val="003274"/>
                </a:solidFill>
                <a:latin typeface="Calibri" pitchFamily="34" charset="0"/>
              </a:rPr>
              <a:t>ISO  ” </a:t>
            </a:r>
            <a:endParaRPr lang="en-US" sz="3200" dirty="0">
              <a:solidFill>
                <a:srgbClr val="003274"/>
              </a:solidFill>
              <a:latin typeface="Calibri" pitchFamily="34" charset="0"/>
            </a:endParaRPr>
          </a:p>
          <a:p>
            <a:pPr marL="342900" indent="-342900" algn="ctr" rtl="0"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en-US" sz="2400" i="1" dirty="0">
                <a:solidFill>
                  <a:srgbClr val="003274"/>
                </a:solidFill>
                <a:latin typeface="Calibri" pitchFamily="34" charset="0"/>
              </a:rPr>
              <a:t>	</a:t>
            </a:r>
          </a:p>
          <a:p>
            <a:pPr marL="342900" indent="-3429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endParaRPr lang="en-US" sz="2400" i="1" dirty="0">
              <a:solidFill>
                <a:srgbClr val="003274"/>
              </a:solidFill>
              <a:latin typeface="Calibri" pitchFamily="34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endParaRPr lang="en-US" sz="2400" dirty="0">
              <a:solidFill>
                <a:srgbClr val="003274"/>
              </a:solidFill>
              <a:latin typeface="Calibri" pitchFamily="34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3274"/>
                </a:solidFill>
                <a:latin typeface="Calibri" pitchFamily="34" charset="0"/>
              </a:rPr>
              <a:t>	</a:t>
            </a:r>
            <a:endParaRPr lang="en-US" sz="2400" i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95600" y="3967162"/>
            <a:ext cx="6019800" cy="2201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he-IL" sz="2800" dirty="0" smtClean="0">
                <a:latin typeface="Trebuchet MS" pitchFamily="34" charset="0"/>
                <a:ea typeface="ＭＳ Ｐゴシック"/>
                <a:cs typeface="ＭＳ Ｐゴシック"/>
              </a:rPr>
              <a:t>למכשיר וידאו, </a:t>
            </a:r>
            <a:r>
              <a:rPr lang="he-IL" sz="2800" dirty="0">
                <a:latin typeface="Trebuchet MS" pitchFamily="34" charset="0"/>
                <a:ea typeface="ＭＳ Ｐゴシック"/>
                <a:cs typeface="ＭＳ Ｐゴシック"/>
              </a:rPr>
              <a:t>המשמש כמשקולת ניירות, לא ניתן לקרוא </a:t>
            </a:r>
            <a:r>
              <a:rPr lang="he-IL" sz="2800" dirty="0" smtClean="0">
                <a:latin typeface="Trebuchet MS" pitchFamily="34" charset="0"/>
                <a:ea typeface="ＭＳ Ｐゴシック"/>
                <a:cs typeface="ＭＳ Ｐゴシック"/>
              </a:rPr>
              <a:t>"משקולת </a:t>
            </a:r>
            <a:r>
              <a:rPr lang="he-IL" sz="2800" dirty="0">
                <a:latin typeface="Trebuchet MS" pitchFamily="34" charset="0"/>
                <a:ea typeface="ＭＳ Ｐゴシック"/>
                <a:cs typeface="ＭＳ Ｐゴシック"/>
              </a:rPr>
              <a:t>ניירות לא </a:t>
            </a:r>
            <a:r>
              <a:rPr lang="he-IL" sz="2800" dirty="0" smtClean="0">
                <a:latin typeface="Trebuchet MS" pitchFamily="34" charset="0"/>
                <a:ea typeface="ＭＳ Ｐゴシック"/>
                <a:cs typeface="ＭＳ Ｐゴシック"/>
              </a:rPr>
              <a:t>שימושית" </a:t>
            </a:r>
            <a:r>
              <a:rPr lang="he-IL" sz="2800" dirty="0">
                <a:latin typeface="Trebuchet MS" pitchFamily="34" charset="0"/>
                <a:ea typeface="ＭＳ Ｐゴシック"/>
                <a:cs typeface="ＭＳ Ｐゴシック"/>
              </a:rPr>
              <a:t>מאחר ולא מדובר כבר ב"הקשר </a:t>
            </a:r>
            <a:r>
              <a:rPr lang="he-IL" sz="2800" dirty="0" smtClean="0">
                <a:latin typeface="Trebuchet MS" pitchFamily="34" charset="0"/>
                <a:ea typeface="ＭＳ Ｐゴシック"/>
                <a:cs typeface="ＭＳ Ｐゴシック"/>
              </a:rPr>
              <a:t>ספציפי </a:t>
            </a:r>
            <a:r>
              <a:rPr lang="he-IL" sz="2800" dirty="0">
                <a:latin typeface="Trebuchet MS" pitchFamily="34" charset="0"/>
                <a:ea typeface="ＭＳ Ｐゴシック"/>
                <a:cs typeface="ＭＳ Ｐゴシック"/>
              </a:rPr>
              <a:t>של השימוש".</a:t>
            </a:r>
            <a:endParaRPr lang="en-US" sz="2800" dirty="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474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GB" sz="3500">
                <a:solidFill>
                  <a:srgbClr val="254061"/>
                </a:solidFill>
                <a:latin typeface="Century Gothic" pitchFamily="34" charset="0"/>
              </a:rPr>
              <a:t/>
            </a:r>
            <a:br>
              <a:rPr lang="en-GB" sz="3500">
                <a:solidFill>
                  <a:srgbClr val="254061"/>
                </a:solidFill>
                <a:latin typeface="Century Gothic" pitchFamily="34" charset="0"/>
              </a:rPr>
            </a:br>
            <a:r>
              <a:rPr lang="he-IL" sz="4400">
                <a:solidFill>
                  <a:srgbClr val="254061"/>
                </a:solidFill>
                <a:latin typeface="Century Gothic" pitchFamily="34" charset="0"/>
              </a:rPr>
              <a:t>מהי שימושיות?</a:t>
            </a:r>
            <a:endParaRPr lang="en-GB" sz="4400">
              <a:solidFill>
                <a:srgbClr val="254061"/>
              </a:solidFill>
              <a:latin typeface="Century Gothic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10867" t="5905" r="9660" b="6889"/>
          <a:stretch>
            <a:fillRect/>
          </a:stretch>
        </p:blipFill>
        <p:spPr bwMode="auto">
          <a:xfrm>
            <a:off x="192252" y="3419584"/>
            <a:ext cx="23701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B495435-A460-44F3-A2AA-5F80C12B8785}" type="slidenum">
              <a:rPr lang="he-IL"/>
              <a:pPr algn="l" rtl="0"/>
              <a:t>30</a:t>
            </a:fld>
            <a:endParaRPr lang="en-US"/>
          </a:p>
        </p:txBody>
      </p:sp>
      <p:pic>
        <p:nvPicPr>
          <p:cNvPr id="45058" name="Picture 1" descr="Backgroun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8580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336800" y="152400"/>
            <a:ext cx="4570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he-IL" sz="2800"/>
              <a:t>להציל את החייזר:</a:t>
            </a:r>
            <a:endParaRPr lang="en-US" sz="2800"/>
          </a:p>
          <a:p>
            <a:pPr algn="ctr" rtl="0"/>
            <a:r>
              <a:rPr lang="he-IL" sz="2800"/>
              <a:t>אילוצים על תפקידים ותכנון הדדי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charset="0"/>
              </a:rPr>
              <a:t>איך לספק רמזים למשתמשים?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מלבן 6"/>
          <p:cNvSpPr/>
          <p:nvPr/>
        </p:nvSpPr>
        <p:spPr>
          <a:xfrm>
            <a:off x="457200" y="19812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ילדים: מוטיבציה, סקרנות, מתן תשובות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ילדים עם צרכים מיוחדים: יכולת תקשורתית-שפתית-חברתית מוגבלת.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כיצד נספק רמזים נכונים ומתאימים?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/>
            <a:r>
              <a:rPr lang="he-IL" sz="4400" dirty="0" smtClean="0">
                <a:solidFill>
                  <a:schemeClr val="tx2"/>
                </a:solidFill>
              </a:rPr>
              <a:t>כמה אינטראקטיביות יש לספק?</a:t>
            </a:r>
            <a:r>
              <a:rPr lang="en-GB" sz="4400" dirty="0" smtClean="0">
                <a:solidFill>
                  <a:schemeClr val="tx2"/>
                </a:solidFill>
              </a:rPr>
              <a:t> 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19812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אינטראקציה ילד-תוכנה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אינטראקציה ילד-</a:t>
            </a:r>
            <a:r>
              <a:rPr lang="he-IL" sz="3200" dirty="0" err="1" smtClean="0">
                <a:solidFill>
                  <a:schemeClr val="tx2"/>
                </a:solidFill>
              </a:rPr>
              <a:t>ילד</a:t>
            </a:r>
            <a:endParaRPr lang="he-IL" sz="32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אינטראקציה ילדים-מורה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עידוד ו"דחיפת" הילדים-"שברו את הכלים ולא משחקים!"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/>
            <a:r>
              <a:rPr lang="he-IL" sz="4400" dirty="0" smtClean="0">
                <a:solidFill>
                  <a:schemeClr val="tx2"/>
                </a:solidFill>
              </a:rPr>
              <a:t>כיצד מוצגות ההוראות למשתמש?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19812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בתוך המשחק?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בכל משחק?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האם המורה תסביר לילדים?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הוראות כתובות על דף?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מה יעדיפו הילדים? 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3505200" y="2971800"/>
            <a:ext cx="487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rtl="0"/>
            <a:r>
              <a:rPr lang="he-IL" sz="4400" dirty="0" smtClean="0">
                <a:solidFill>
                  <a:schemeClr val="tx2"/>
                </a:solidFill>
              </a:rPr>
              <a:t>כיצד ניתן לנווט בין השלבים השונים של המשחק?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57200" y="2093655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המורה?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הילדים? 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6477000" y="2133600"/>
            <a:ext cx="20574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rtl="0"/>
            <a:r>
              <a:rPr lang="he-IL" sz="4400" dirty="0" smtClean="0">
                <a:solidFill>
                  <a:schemeClr val="tx2"/>
                </a:solidFill>
              </a:rPr>
              <a:t>משוב- איזה סוג?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57200" y="2093655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משוב קולי?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טקסט?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אנימציה?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תמונה?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קושי בעת עודף גירויים </a:t>
            </a:r>
          </a:p>
        </p:txBody>
      </p:sp>
      <p:pic>
        <p:nvPicPr>
          <p:cNvPr id="9220" name="Picture 4" descr="ראה תמונה בגודל מל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4235">
            <a:off x="2563057" y="2346793"/>
            <a:ext cx="1543050" cy="1505415"/>
          </a:xfrm>
          <a:prstGeom prst="rect">
            <a:avLst/>
          </a:prstGeom>
          <a:noFill/>
        </p:spPr>
      </p:pic>
      <p:pic>
        <p:nvPicPr>
          <p:cNvPr id="9224" name="Picture 8" descr="http://t2.gstatic.com/images?q=tbn:wW9NTY5Ee1F4NM:http://hschools.haifanet.org.il/hugim/subjects/lashon/DocLib2/%25D7%25A1%25D7%2595%25D7%2592%25D7%2599%2520%25D7%2598%25D7%25A7%25D7%25A1%25D7%2598%25D7%2599%25D7%259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65403">
            <a:off x="736894" y="3685980"/>
            <a:ext cx="2547917" cy="868181"/>
          </a:xfrm>
          <a:prstGeom prst="rect">
            <a:avLst/>
          </a:prstGeom>
          <a:noFill/>
        </p:spPr>
      </p:pic>
      <p:pic>
        <p:nvPicPr>
          <p:cNvPr id="9230" name="Picture 14" descr="boy with car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962400"/>
            <a:ext cx="1047750" cy="1047751"/>
          </a:xfrm>
          <a:prstGeom prst="rect">
            <a:avLst/>
          </a:prstGeom>
          <a:noFill/>
        </p:spPr>
      </p:pic>
      <p:pic>
        <p:nvPicPr>
          <p:cNvPr id="9232" name="Picture 16" descr="http://www.yesfans.com/images/smilies/do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018" y="2438400"/>
            <a:ext cx="200198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rtl="0"/>
            <a:r>
              <a:rPr lang="he-IL" sz="4400" dirty="0" smtClean="0">
                <a:solidFill>
                  <a:schemeClr val="tx2"/>
                </a:solidFill>
              </a:rPr>
              <a:t>האם המשתמשים יכולים לזהות בקלות מה עליהם לעשות?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2093655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המורה כמתווכת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עצמאות הילדים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כל הילדים, ללא יוצא מן הכלל, זיהו בקלות מה עליהם לעשות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304800" y="2971800"/>
            <a:ext cx="815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/>
            <a:r>
              <a:rPr lang="he-IL" sz="4400" dirty="0" smtClean="0">
                <a:solidFill>
                  <a:schemeClr val="tx2"/>
                </a:solidFill>
              </a:rPr>
              <a:t>האם משתמשים יכולים להשיג את מטרותיהם בקלות וביעילות?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2093655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מטרות החוקרים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מטרות הילדים (הנאה, איסוף טיפות גשם, איסוף אבק כוכבים, בניית גשר)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משחק קל מידי/ מאתגר/ מתסכל 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4267200" y="3581400"/>
            <a:ext cx="1447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381001"/>
            <a:ext cx="8713788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rtl="0"/>
            <a:r>
              <a:rPr lang="he-IL" sz="4000" dirty="0" smtClean="0">
                <a:solidFill>
                  <a:schemeClr val="tx2"/>
                </a:solidFill>
              </a:rPr>
              <a:t>כמה מציאותית צריכה להיות הגרפיקה והפונקציונאליות?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Arial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2093655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גרפיקה ריאליסטית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גרפיקה "ציורית"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מה ידבר יותר אל לב הילדים?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381001"/>
            <a:ext cx="8713788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rtl="0"/>
            <a:r>
              <a:rPr lang="he-IL" sz="4000" dirty="0" smtClean="0">
                <a:solidFill>
                  <a:schemeClr val="tx2"/>
                </a:solidFill>
              </a:rPr>
              <a:t>האם המערכת תומכת במטרות הלמידה הרצויות?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Arial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2093655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תכנית התערבות: שיפור מיומנויות חברתיות ותקשורתיות של ילדים עם אוטיזם </a:t>
            </a:r>
          </a:p>
          <a:p>
            <a:pPr>
              <a:buFont typeface="Wingdings" pitchFamily="2" charset="2"/>
              <a:buChar char="§"/>
            </a:pPr>
            <a:r>
              <a:rPr lang="he-IL" sz="3200" dirty="0" smtClean="0">
                <a:solidFill>
                  <a:schemeClr val="tx2"/>
                </a:solidFill>
              </a:rPr>
              <a:t>האם אכן נצליח לקדם אותם?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mar\Pictures\My Pictures\Technology graphics\TRACKB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88" y="220717"/>
            <a:ext cx="3602287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amar\Pictures\My Pictures\Technology graphics\alternaitve mic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717"/>
            <a:ext cx="6496050" cy="604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amar\Pictures\My Pictures\Technology graphics\An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87698"/>
            <a:ext cx="2718703" cy="2260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amar\Pictures\My Pictures\Technology graphics\glide poi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61311"/>
            <a:ext cx="2333625" cy="21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Tamar\Pictures\My Pictures\Technology graphics\Trackb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02" y="3244904"/>
            <a:ext cx="2929997" cy="2407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8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charset="0"/>
              </a:rPr>
              <a:t>מסקנות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entury Gothic" pitchFamily="34" charset="0"/>
              <a:ea typeface="+mj-ea"/>
              <a:cs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פיתוח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</a:t>
            </a:r>
            <a:r>
              <a:rPr kumimoji="0" lang="he-IL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מוצלח מותנה ב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בחירה מתאימה של תחום ומטרות</a:t>
            </a: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מפרט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</a:t>
            </a: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מפורט</a:t>
            </a: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ידע של צרכי המשתמש ודרישות</a:t>
            </a: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סקירה חוזרת של המשתמש במרכז</a:t>
            </a: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למידה מטעויות קודמות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charset="0"/>
              </a:rPr>
              <a:t>חלק ג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entury Gothic" pitchFamily="34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הצגת תוכנת ה-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COSPATIAL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17538" y="5257800"/>
            <a:ext cx="777240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algn="ctr" rtl="0"/>
            <a:r>
              <a:rPr lang="he-IL" sz="2400" b="1">
                <a:latin typeface="Trebuchet MS" pitchFamily="34" charset="0"/>
                <a:ea typeface="ＭＳ Ｐゴシック"/>
                <a:cs typeface="ＭＳ Ｐゴシック"/>
              </a:rPr>
              <a:t>שימושיות+ תועלת= ערך</a:t>
            </a:r>
            <a:endParaRPr lang="en-CA" sz="2400" b="1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2438400"/>
            <a:ext cx="8283575" cy="308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31800" indent="-342900" algn="l" rtl="0" eaLnBrk="0" hangingPunct="0"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en-CA" sz="3200" dirty="0" smtClean="0">
                <a:solidFill>
                  <a:srgbClr val="003274"/>
                </a:solidFill>
                <a:latin typeface="Calibri" pitchFamily="34" charset="0"/>
              </a:rPr>
              <a:t>“</a:t>
            </a:r>
            <a:r>
              <a:rPr lang="en-CA" sz="3200" dirty="0" smtClean="0">
                <a:solidFill>
                  <a:srgbClr val="003274"/>
                </a:solidFill>
              </a:rPr>
              <a:t>You need to build something that's fundamentally useful to people and then build usability on top of that. If all you have is usability, you don't have much” </a:t>
            </a:r>
            <a:endParaRPr lang="en-CA" sz="3200" dirty="0">
              <a:solidFill>
                <a:srgbClr val="003274"/>
              </a:solidFill>
              <a:latin typeface="Calibri" pitchFamily="34" charset="0"/>
            </a:endParaRPr>
          </a:p>
          <a:p>
            <a:pPr marL="431800" indent="-342900" algn="l" rtl="0" eaLnBrk="0" hangingPunct="0"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en-CA" i="1" dirty="0">
                <a:solidFill>
                  <a:srgbClr val="003274"/>
                </a:solidFill>
              </a:rPr>
              <a:t>Marissa Mayer, Director of Consumer Product</a:t>
            </a:r>
            <a:r>
              <a:rPr lang="en-US" i="1" dirty="0">
                <a:solidFill>
                  <a:srgbClr val="003274"/>
                </a:solidFill>
              </a:rPr>
              <a:t>s</a:t>
            </a:r>
            <a:r>
              <a:rPr lang="en-CA" i="1" dirty="0">
                <a:solidFill>
                  <a:srgbClr val="003274"/>
                </a:solidFill>
              </a:rPr>
              <a:t>, Google</a:t>
            </a:r>
            <a:endParaRPr lang="en-US" i="1" dirty="0">
              <a:solidFill>
                <a:srgbClr val="003274"/>
              </a:solidFill>
            </a:endParaRPr>
          </a:p>
          <a:p>
            <a:pPr marL="431800" indent="-342900" algn="l" rtl="0" eaLnBrk="0" hangingPunct="0">
              <a:spcBef>
                <a:spcPts val="500"/>
              </a:spcBef>
              <a:spcAft>
                <a:spcPts val="500"/>
              </a:spcAft>
              <a:buClr>
                <a:srgbClr val="003274"/>
              </a:buClr>
              <a:buFont typeface="Wingdings" pitchFamily="2" charset="2"/>
              <a:buNone/>
            </a:pPr>
            <a:r>
              <a:rPr lang="en-CA" sz="3200" dirty="0">
                <a:solidFill>
                  <a:srgbClr val="003274"/>
                </a:solidFill>
                <a:latin typeface="Calibri" pitchFamily="34" charset="0"/>
              </a:rPr>
              <a:t>		</a:t>
            </a:r>
            <a:endParaRPr lang="en-US" sz="3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85750"/>
            <a:ext cx="7772400" cy="1924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5406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4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4400" y="609600"/>
            <a:ext cx="7467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400" dirty="0" smtClean="0">
                <a:solidFill>
                  <a:srgbClr val="254061"/>
                </a:solidFill>
                <a:latin typeface="Century Gothic" pitchFamily="34" charset="0"/>
              </a:rPr>
              <a:t>אך </a:t>
            </a:r>
            <a:r>
              <a:rPr lang="he-IL" sz="4400" dirty="0">
                <a:solidFill>
                  <a:srgbClr val="254061"/>
                </a:solidFill>
                <a:latin typeface="Century Gothic" pitchFamily="34" charset="0"/>
              </a:rPr>
              <a:t>שימושיות לא יכולה להתקיים מעצמה...</a:t>
            </a:r>
            <a:endParaRPr lang="en-CA" sz="4400" dirty="0">
              <a:solidFill>
                <a:srgbClr val="25406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גישת עיצוב</a:t>
            </a:r>
            <a:endParaRPr lang="en-GB" dirty="0" smtClean="0">
              <a:cs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צוות עיצוב רב תחומי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מורים- הגדרת מטרות הלמידה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חוקרי 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he-IL" dirty="0" smtClean="0">
                <a:latin typeface="Arial" charset="0"/>
                <a:cs typeface="Arial" charset="0"/>
              </a:rPr>
              <a:t>עיצוב הממשק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משתמשים- יידוע והערכת הממשק </a:t>
            </a:r>
          </a:p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>
              <a:latin typeface="Arial" charset="0"/>
              <a:cs typeface="Arial" charset="0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שיטות </a:t>
            </a:r>
            <a:r>
              <a:rPr lang="en-US" dirty="0" smtClean="0">
                <a:latin typeface="Arial" charset="0"/>
                <a:cs typeface="Arial" charset="0"/>
              </a:rPr>
              <a:t>User Centered Design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משתמש קבוצתי עם אדם שמסייע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dirty="0" smtClean="0">
                <a:latin typeface="Arial" charset="0"/>
                <a:cs typeface="Arial" charset="0"/>
              </a:rPr>
              <a:t>לוחות סיפור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567065"/>
            <a:ext cx="8229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,</a:t>
            </a:r>
            <a:endParaRPr lang="en-US" dirty="0"/>
          </a:p>
          <a:p>
            <a:pPr algn="l" rtl="0"/>
            <a:r>
              <a:rPr lang="en-US" dirty="0"/>
              <a:t>“There are two approaches to participatory design: 1. Bring the designers to </a:t>
            </a:r>
            <a:r>
              <a:rPr lang="en-US" dirty="0" smtClean="0"/>
              <a:t>the workplace</a:t>
            </a:r>
            <a:r>
              <a:rPr lang="en-US" dirty="0"/>
              <a:t>. 2. Bring the workers to the design room</a:t>
            </a:r>
            <a:r>
              <a:rPr lang="en-US" dirty="0" smtClean="0"/>
              <a:t>.” </a:t>
            </a:r>
            <a:r>
              <a:rPr lang="en-US" dirty="0"/>
              <a:t>Robins (1999)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057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50000"/>
              </a:lnSpc>
            </a:pPr>
            <a:r>
              <a:rPr lang="he-IL" sz="3600" dirty="0" smtClean="0">
                <a:cs typeface="Arial" charset="0"/>
              </a:rPr>
              <a:t>הכללת משתמשים בעיצוב תוכנה באמצעות השמת המשתמש במרכז — עיצוב שיתופי</a:t>
            </a:r>
            <a:endParaRPr lang="en-GB" sz="3600" dirty="0" smtClean="0"/>
          </a:p>
        </p:txBody>
      </p:sp>
      <p:sp>
        <p:nvSpPr>
          <p:cNvPr id="15363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991600" cy="4114800"/>
          </a:xfrm>
        </p:spPr>
        <p:txBody>
          <a:bodyPr/>
          <a:lstStyle/>
          <a:p>
            <a:pPr marL="0" indent="0" algn="r" rtl="1">
              <a:buFont typeface="Arial" charset="0"/>
              <a:buNone/>
            </a:pPr>
            <a:r>
              <a:rPr lang="sv-SE" sz="2400" dirty="0" smtClean="0">
                <a:latin typeface="Arial" charset="0"/>
                <a:cs typeface="Arial" charset="0"/>
              </a:rPr>
              <a:t>	</a:t>
            </a:r>
            <a:r>
              <a:rPr lang="he-IL" dirty="0" smtClean="0">
                <a:solidFill>
                  <a:srgbClr val="003274"/>
                </a:solidFill>
                <a:latin typeface="Calibri" pitchFamily="34" charset="0"/>
                <a:cs typeface="Arial" charset="0"/>
              </a:rPr>
              <a:t>תפקיד המשתמשים:</a:t>
            </a:r>
          </a:p>
          <a:p>
            <a:pPr marL="0" indent="0" algn="r" rtl="1">
              <a:buFontTx/>
              <a:buChar char="-"/>
            </a:pPr>
            <a:r>
              <a:rPr lang="he-IL" dirty="0" smtClean="0">
                <a:solidFill>
                  <a:srgbClr val="003274"/>
                </a:solidFill>
                <a:latin typeface="Calibri" pitchFamily="34" charset="0"/>
                <a:cs typeface="Arial" charset="0"/>
              </a:rPr>
              <a:t>לספק מידע בנוגע לצרכים שלהם, במטרה לשנות את העיצוב הטכנולוגי בהתאם, בתהליך חוזר ונשנה</a:t>
            </a:r>
          </a:p>
          <a:p>
            <a:pPr marL="0" indent="0" algn="r" rtl="1">
              <a:buFontTx/>
              <a:buChar char="-"/>
            </a:pPr>
            <a:r>
              <a:rPr lang="he-IL" dirty="0" smtClean="0">
                <a:solidFill>
                  <a:srgbClr val="003274"/>
                </a:solidFill>
                <a:latin typeface="Calibri" pitchFamily="34" charset="0"/>
                <a:cs typeface="Arial" charset="0"/>
              </a:rPr>
              <a:t>לתרום ליצירת רעיון ולהעריך דגמים ראשוניים של מערכת</a:t>
            </a:r>
          </a:p>
          <a:p>
            <a:pPr marL="0" indent="0" algn="r" rtl="1">
              <a:buFontTx/>
              <a:buChar char="-"/>
            </a:pPr>
            <a:r>
              <a:rPr lang="he-IL" dirty="0" smtClean="0">
                <a:solidFill>
                  <a:srgbClr val="003274"/>
                </a:solidFill>
                <a:latin typeface="Calibri" pitchFamily="34" charset="0"/>
                <a:cs typeface="Arial" charset="0"/>
              </a:rPr>
              <a:t>שותפי עיצוב השווים למפתחי הטכנולוגיה</a:t>
            </a:r>
            <a:endParaRPr lang="sv-SE" dirty="0" smtClean="0">
              <a:solidFill>
                <a:srgbClr val="003274"/>
              </a:solidFill>
              <a:latin typeface="Calibri" pitchFamily="34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sv-SE" sz="2400" dirty="0" smtClean="0">
                <a:latin typeface="Arial" charset="0"/>
                <a:cs typeface="Arial" charset="0"/>
              </a:rPr>
              <a:t> </a:t>
            </a:r>
            <a:endParaRPr lang="sv-SE" sz="3600" dirty="0" smtClean="0">
              <a:solidFill>
                <a:srgbClr val="003274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e-IL" dirty="0" smtClean="0">
                <a:cs typeface="Arial" charset="0"/>
              </a:rPr>
              <a:t>שיטות</a:t>
            </a:r>
            <a:endParaRPr lang="en-GB" dirty="0" smtClean="0"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85900"/>
            <a:ext cx="7772400" cy="4114800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יצירת רעיון</a:t>
            </a: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דיון וסיעור מוחות 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יצירת אב טיפוס בעזרת טכנולוגיה פשוטה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Bodystorming</a:t>
            </a:r>
            <a:r>
              <a:rPr lang="he-IL" sz="2400" dirty="0" smtClean="0">
                <a:latin typeface="Arial" charset="0"/>
                <a:cs typeface="Arial" charset="0"/>
              </a:rPr>
              <a:t> ומשחק תפקידים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עיצוב המודל</a:t>
            </a: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תצפית על משתמשים 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מחקרי אוכלוסיות שפורסמו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תבניות לימוד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הערכת דגם ראשוני</a:t>
            </a: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בחינת משתמש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תצפית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 lvl="1" algn="r" rtl="1">
              <a:lnSpc>
                <a:spcPct val="90000"/>
              </a:lnSpc>
              <a:buFont typeface="Wingdings" pitchFamily="2" charset="2"/>
              <a:buChar char="§"/>
            </a:pPr>
            <a:r>
              <a:rPr lang="he-IL" sz="2400" dirty="0" smtClean="0">
                <a:latin typeface="Arial" charset="0"/>
                <a:cs typeface="Arial" charset="0"/>
              </a:rPr>
              <a:t>רישומים והערות של משתמש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magic carp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387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113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rtl="1"/>
            <a:r>
              <a:rPr lang="he-IL" sz="3200" dirty="0" smtClean="0">
                <a:cs typeface="Arial" charset="0"/>
              </a:rPr>
              <a:t>ארגז כלים לעיצוב </a:t>
            </a:r>
            <a:r>
              <a:rPr lang="en-US" sz="3200" dirty="0" smtClean="0">
                <a:cs typeface="Arial" charset="0"/>
              </a:rPr>
              <a:t>User Centered Design</a:t>
            </a:r>
            <a:r>
              <a:rPr lang="he-IL" sz="3200" dirty="0" smtClean="0">
                <a:cs typeface="Arial" charset="0"/>
              </a:rPr>
              <a:t>- תפקידים שונים לקבוצות שונות</a:t>
            </a:r>
            <a:endParaRPr lang="en-GB" sz="3200" dirty="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44750"/>
            <a:ext cx="7772400" cy="3505200"/>
          </a:xfrm>
        </p:spPr>
        <p:txBody>
          <a:bodyPr/>
          <a:lstStyle/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800" dirty="0" smtClean="0">
                <a:latin typeface="Arial" charset="0"/>
                <a:cs typeface="Arial" charset="0"/>
              </a:rPr>
              <a:t>ליידע על אספקטים שונים של עיצוב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he-IL" sz="2400" dirty="0" smtClean="0">
                <a:latin typeface="Arial" charset="0"/>
                <a:cs typeface="Arial" charset="0"/>
              </a:rPr>
              <a:t>משתמשים----------- ממשק/ שימושיות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he-IL" sz="2400" dirty="0" smtClean="0">
                <a:latin typeface="Arial" charset="0"/>
                <a:cs typeface="Arial" charset="0"/>
              </a:rPr>
              <a:t>מומחים--------------- תוכן יישומי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he-IL" sz="2400" dirty="0" smtClean="0">
                <a:latin typeface="Arial" charset="0"/>
                <a:cs typeface="Arial" charset="0"/>
              </a:rPr>
              <a:t>מומחים--------------- ממשק/ מבנה</a:t>
            </a:r>
          </a:p>
          <a:p>
            <a:pPr lvl="1" algn="r" rtl="1">
              <a:lnSpc>
                <a:spcPct val="80000"/>
              </a:lnSpc>
              <a:buFont typeface="Wingdings" pitchFamily="2" charset="2"/>
              <a:buChar char="§"/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he-IL" sz="2800" dirty="0" smtClean="0">
                <a:latin typeface="Arial" charset="0"/>
                <a:cs typeface="Arial" charset="0"/>
              </a:rPr>
              <a:t>רמת מעורבות המשתמש?</a:t>
            </a: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he-IL" sz="2400" dirty="0" smtClean="0">
                <a:latin typeface="Arial" charset="0"/>
                <a:cs typeface="Arial" charset="0"/>
              </a:rPr>
              <a:t>נקבעת על ידי צורך/ יכולת/ מטרת קצה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7A5C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995</Words>
  <Application>Microsoft Office PowerPoint</Application>
  <PresentationFormat>‫הצגה על המסך (4:3)</PresentationFormat>
  <Paragraphs>257</Paragraphs>
  <Slides>41</Slides>
  <Notes>3</Notes>
  <HiddenSlides>1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41</vt:i4>
      </vt:variant>
    </vt:vector>
  </HeadingPairs>
  <TitlesOfParts>
    <vt:vector size="43" baseType="lpstr">
      <vt:lpstr>Custom Design</vt:lpstr>
      <vt:lpstr>ppt7A5C.tmp</vt:lpstr>
      <vt:lpstr>טכנולוגיה חדשנית לאינטראקציה חברתית: עיצוב, ממצאי מחקר ויישומים שימושיים</vt:lpstr>
      <vt:lpstr>חלק א'</vt:lpstr>
      <vt:lpstr>שקופית 3</vt:lpstr>
      <vt:lpstr>שקופית 4</vt:lpstr>
      <vt:lpstr>שקופית 5</vt:lpstr>
      <vt:lpstr>גישת עיצוב</vt:lpstr>
      <vt:lpstr>הכללת משתמשים בעיצוב תוכנה באמצעות השמת המשתמש במרכז — עיצוב שיתופי</vt:lpstr>
      <vt:lpstr>שיטות</vt:lpstr>
      <vt:lpstr>ארגז כלים לעיצוב User Centered Design- תפקידים שונים לקבוצות שונות</vt:lpstr>
      <vt:lpstr>מידות ל'הצלחה'</vt:lpstr>
      <vt:lpstr>תוצאות </vt:lpstr>
      <vt:lpstr>שקופית 12</vt:lpstr>
      <vt:lpstr>שקופית 13</vt:lpstr>
      <vt:lpstr>קבוצות (מיקוד) משתמשים</vt:lpstr>
      <vt:lpstr>חלק ב'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  <vt:lpstr>שקופית 40</vt:lpstr>
      <vt:lpstr>שקופית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Massimo Zancanaro</dc:creator>
  <cp:lastModifiedBy>osnatts</cp:lastModifiedBy>
  <cp:revision>168</cp:revision>
  <dcterms:created xsi:type="dcterms:W3CDTF">2006-08-16T00:00:00Z</dcterms:created>
  <dcterms:modified xsi:type="dcterms:W3CDTF">2011-02-16T10:18:23Z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