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14.xml" ContentType="application/vnd.openxmlformats-officedocument.presentationml.slide+xml"/>
  <Override PartName="/ppt/slides/slide3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61" r:id="rId4"/>
    <p:sldId id="263" r:id="rId5"/>
    <p:sldId id="272" r:id="rId6"/>
    <p:sldId id="273" r:id="rId7"/>
    <p:sldId id="274" r:id="rId8"/>
    <p:sldId id="275" r:id="rId9"/>
    <p:sldId id="276" r:id="rId10"/>
    <p:sldId id="270" r:id="rId11"/>
    <p:sldId id="271" r:id="rId12"/>
    <p:sldId id="260" r:id="rId13"/>
    <p:sldId id="277" r:id="rId14"/>
    <p:sldId id="281" r:id="rId15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>
        <p:scale>
          <a:sx n="90" d="100"/>
          <a:sy n="90" d="100"/>
        </p:scale>
        <p:origin x="-69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03497-40B3-4457-81ED-D6CD0FADEF11}" type="datetimeFigureOut">
              <a:rPr lang="he-IL" smtClean="0"/>
              <a:pPr/>
              <a:t>ח'/חשון/תשע"ו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850BA-0EFD-4679-B060-E48DDC78C131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03497-40B3-4457-81ED-D6CD0FADEF11}" type="datetimeFigureOut">
              <a:rPr lang="he-IL" smtClean="0"/>
              <a:pPr/>
              <a:t>ח'/חשון/תשע"ו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850BA-0EFD-4679-B060-E48DDC78C131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03497-40B3-4457-81ED-D6CD0FADEF11}" type="datetimeFigureOut">
              <a:rPr lang="he-IL" smtClean="0"/>
              <a:pPr/>
              <a:t>ח'/חשון/תשע"ו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850BA-0EFD-4679-B060-E48DDC78C131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03497-40B3-4457-81ED-D6CD0FADEF11}" type="datetimeFigureOut">
              <a:rPr lang="he-IL" smtClean="0"/>
              <a:pPr/>
              <a:t>ח'/חשון/תשע"ו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850BA-0EFD-4679-B060-E48DDC78C131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03497-40B3-4457-81ED-D6CD0FADEF11}" type="datetimeFigureOut">
              <a:rPr lang="he-IL" smtClean="0"/>
              <a:pPr/>
              <a:t>ח'/חשון/תשע"ו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850BA-0EFD-4679-B060-E48DDC78C131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03497-40B3-4457-81ED-D6CD0FADEF11}" type="datetimeFigureOut">
              <a:rPr lang="he-IL" smtClean="0"/>
              <a:pPr/>
              <a:t>ח'/חשון/תשע"ו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850BA-0EFD-4679-B060-E48DDC78C131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03497-40B3-4457-81ED-D6CD0FADEF11}" type="datetimeFigureOut">
              <a:rPr lang="he-IL" smtClean="0"/>
              <a:pPr/>
              <a:t>ח'/חשון/תשע"ו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850BA-0EFD-4679-B060-E48DDC78C131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03497-40B3-4457-81ED-D6CD0FADEF11}" type="datetimeFigureOut">
              <a:rPr lang="he-IL" smtClean="0"/>
              <a:pPr/>
              <a:t>ח'/חשון/תשע"ו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850BA-0EFD-4679-B060-E48DDC78C131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03497-40B3-4457-81ED-D6CD0FADEF11}" type="datetimeFigureOut">
              <a:rPr lang="he-IL" smtClean="0"/>
              <a:pPr/>
              <a:t>ח'/חשון/תשע"ו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850BA-0EFD-4679-B060-E48DDC78C131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03497-40B3-4457-81ED-D6CD0FADEF11}" type="datetimeFigureOut">
              <a:rPr lang="he-IL" smtClean="0"/>
              <a:pPr/>
              <a:t>ח'/חשון/תשע"ו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850BA-0EFD-4679-B060-E48DDC78C131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03497-40B3-4457-81ED-D6CD0FADEF11}" type="datetimeFigureOut">
              <a:rPr lang="he-IL" smtClean="0"/>
              <a:pPr/>
              <a:t>ח'/חשון/תשע"ו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850BA-0EFD-4679-B060-E48DDC78C131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B03497-40B3-4457-81ED-D6CD0FADEF11}" type="datetimeFigureOut">
              <a:rPr lang="he-IL" smtClean="0"/>
              <a:pPr/>
              <a:t>ח'/חשון/תשע"ו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5850BA-0EFD-4679-B060-E48DDC78C131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 descr="D:\alon\אוניברסיטה פתוחה\סמינריון 2\עבודה על קניון אנטילופ\תמונות\פגישה עם נורית\גלן קניון ואנטילופ תחתון ליד האגם\IMAG1442.jpg"/>
          <p:cNvPicPr/>
          <p:nvPr/>
        </p:nvPicPr>
        <p:blipFill>
          <a:blip r:embed="rId2" cstate="email">
            <a:lum bright="41000"/>
          </a:blip>
          <a:srcRect/>
          <a:stretch>
            <a:fillRect/>
          </a:stretch>
        </p:blipFill>
        <p:spPr bwMode="auto">
          <a:xfrm>
            <a:off x="1" y="0"/>
            <a:ext cx="914104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838200" y="434975"/>
            <a:ext cx="7772400" cy="1470025"/>
          </a:xfrm>
        </p:spPr>
        <p:txBody>
          <a:bodyPr/>
          <a:lstStyle/>
          <a:p>
            <a:r>
              <a:rPr lang="he-IL" b="1" dirty="0" smtClean="0"/>
              <a:t>אבן החול מתצורת </a:t>
            </a:r>
            <a:r>
              <a:rPr lang="en-US" b="1" dirty="0" smtClean="0"/>
              <a:t>Navajo</a:t>
            </a:r>
            <a:r>
              <a:rPr lang="he-IL" b="1" dirty="0" smtClean="0"/>
              <a:t>, </a:t>
            </a:r>
            <a:br>
              <a:rPr lang="he-IL" b="1" dirty="0" smtClean="0"/>
            </a:br>
            <a:r>
              <a:rPr lang="he-IL" b="1" dirty="0" smtClean="0"/>
              <a:t>ברמת </a:t>
            </a:r>
            <a:r>
              <a:rPr lang="he-IL" b="1" dirty="0" err="1" smtClean="0"/>
              <a:t>קולורדו</a:t>
            </a:r>
            <a:r>
              <a:rPr lang="he-IL" b="1" dirty="0" smtClean="0"/>
              <a:t>, ארצות הברית</a:t>
            </a:r>
            <a:endParaRPr lang="he-IL" dirty="0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533400" y="1600200"/>
            <a:ext cx="8229600" cy="5029200"/>
          </a:xfrm>
        </p:spPr>
        <p:txBody>
          <a:bodyPr>
            <a:normAutofit fontScale="85000" lnSpcReduction="20000"/>
          </a:bodyPr>
          <a:lstStyle/>
          <a:p>
            <a:r>
              <a:rPr lang="he-IL" dirty="0"/>
              <a:t> </a:t>
            </a:r>
            <a:endParaRPr lang="en-US" dirty="0"/>
          </a:p>
          <a:p>
            <a:endParaRPr lang="he-IL" dirty="0" smtClean="0">
              <a:solidFill>
                <a:schemeClr val="tx1"/>
              </a:solidFill>
            </a:endParaRPr>
          </a:p>
          <a:p>
            <a:r>
              <a:rPr lang="he-IL" dirty="0" smtClean="0">
                <a:solidFill>
                  <a:schemeClr val="tx1"/>
                </a:solidFill>
              </a:rPr>
              <a:t>מצגת </a:t>
            </a:r>
            <a:r>
              <a:rPr lang="he-IL" dirty="0" err="1" smtClean="0">
                <a:solidFill>
                  <a:schemeClr val="tx1"/>
                </a:solidFill>
              </a:rPr>
              <a:t>פרוייקט</a:t>
            </a:r>
            <a:r>
              <a:rPr lang="he-IL" dirty="0" smtClean="0">
                <a:solidFill>
                  <a:schemeClr val="tx1"/>
                </a:solidFill>
              </a:rPr>
              <a:t> מחקר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he-IL" dirty="0">
                <a:solidFill>
                  <a:schemeClr val="tx1"/>
                </a:solidFill>
              </a:rPr>
              <a:t>בקורס: </a:t>
            </a:r>
            <a:r>
              <a:rPr lang="he-IL" dirty="0" smtClean="0">
                <a:solidFill>
                  <a:schemeClr val="tx1"/>
                </a:solidFill>
              </a:rPr>
              <a:t>"פרויקט מחקר בגיאולוגיה" 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he-IL" dirty="0" smtClean="0">
                <a:solidFill>
                  <a:schemeClr val="tx1"/>
                </a:solidFill>
              </a:rPr>
              <a:t>של האוניברסיטה הפתוחה</a:t>
            </a:r>
          </a:p>
          <a:p>
            <a:endParaRPr lang="he-IL" dirty="0" smtClean="0">
              <a:solidFill>
                <a:schemeClr val="tx1"/>
              </a:solidFill>
            </a:endParaRPr>
          </a:p>
          <a:p>
            <a:r>
              <a:rPr lang="he-IL" dirty="0" smtClean="0">
                <a:solidFill>
                  <a:schemeClr val="tx1"/>
                </a:solidFill>
              </a:rPr>
              <a:t>מוגשת לד"ר נורית גולדמן</a:t>
            </a:r>
            <a:endParaRPr lang="en-US" dirty="0">
              <a:solidFill>
                <a:schemeClr val="tx1"/>
              </a:solidFill>
            </a:endParaRPr>
          </a:p>
          <a:p>
            <a:endParaRPr lang="he-IL" dirty="0" smtClean="0">
              <a:solidFill>
                <a:schemeClr val="tx1"/>
              </a:solidFill>
            </a:endParaRPr>
          </a:p>
          <a:p>
            <a:endParaRPr lang="he-IL" dirty="0">
              <a:solidFill>
                <a:schemeClr val="tx1"/>
              </a:solidFill>
            </a:endParaRPr>
          </a:p>
          <a:p>
            <a:r>
              <a:rPr lang="he-IL" dirty="0">
                <a:solidFill>
                  <a:schemeClr val="tx1"/>
                </a:solidFill>
              </a:rPr>
              <a:t> </a:t>
            </a:r>
            <a:endParaRPr lang="en-US" dirty="0">
              <a:solidFill>
                <a:schemeClr val="tx1"/>
              </a:solidFill>
            </a:endParaRPr>
          </a:p>
          <a:p>
            <a:pPr algn="r"/>
            <a:r>
              <a:rPr lang="he-IL" dirty="0" smtClean="0">
                <a:solidFill>
                  <a:schemeClr val="tx1"/>
                </a:solidFill>
              </a:rPr>
              <a:t>אוקטובר 2015</a:t>
            </a:r>
            <a:endParaRPr lang="en-US" dirty="0">
              <a:solidFill>
                <a:schemeClr val="tx1"/>
              </a:solidFill>
            </a:endParaRPr>
          </a:p>
          <a:p>
            <a:pPr algn="r"/>
            <a:r>
              <a:rPr lang="he-IL" dirty="0" smtClean="0">
                <a:solidFill>
                  <a:schemeClr val="tx1"/>
                </a:solidFill>
              </a:rPr>
              <a:t>מגיש: </a:t>
            </a:r>
            <a:r>
              <a:rPr lang="he-IL" dirty="0">
                <a:solidFill>
                  <a:schemeClr val="tx1"/>
                </a:solidFill>
              </a:rPr>
              <a:t>אלון ליפשיץ</a:t>
            </a:r>
            <a:endParaRPr lang="en-US" dirty="0">
              <a:solidFill>
                <a:schemeClr val="tx1"/>
              </a:solidFill>
            </a:endParaRPr>
          </a:p>
          <a:p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Autofit/>
          </a:bodyPr>
          <a:lstStyle/>
          <a:p>
            <a:r>
              <a:rPr lang="he-IL" sz="3600" b="1" dirty="0" smtClean="0"/>
              <a:t>ריכוז </a:t>
            </a:r>
            <a:r>
              <a:rPr lang="he-IL" sz="3600" b="1" dirty="0" smtClean="0"/>
              <a:t>תוצאות - מירקם </a:t>
            </a:r>
            <a:r>
              <a:rPr lang="he-IL" sz="3600" b="1" dirty="0" smtClean="0"/>
              <a:t>הסלע </a:t>
            </a:r>
            <a:r>
              <a:rPr lang="he-IL" sz="3600" b="1" dirty="0" smtClean="0"/>
              <a:t> </a:t>
            </a:r>
            <a:endParaRPr lang="he-IL" sz="3600" dirty="0"/>
          </a:p>
        </p:txBody>
      </p:sp>
      <p:graphicFrame>
        <p:nvGraphicFramePr>
          <p:cNvPr id="5" name="טבלה 4"/>
          <p:cNvGraphicFramePr>
            <a:graphicFrameLocks noGrp="1"/>
          </p:cNvGraphicFramePr>
          <p:nvPr/>
        </p:nvGraphicFramePr>
        <p:xfrm>
          <a:off x="1219200" y="1066800"/>
          <a:ext cx="7086599" cy="5592583"/>
        </p:xfrm>
        <a:graphic>
          <a:graphicData uri="http://schemas.openxmlformats.org/drawingml/2006/table">
            <a:tbl>
              <a:tblPr rtl="1"/>
              <a:tblGrid>
                <a:gridCol w="907025"/>
                <a:gridCol w="384094"/>
                <a:gridCol w="390107"/>
                <a:gridCol w="383713"/>
                <a:gridCol w="383713"/>
                <a:gridCol w="383713"/>
                <a:gridCol w="383713"/>
                <a:gridCol w="383713"/>
                <a:gridCol w="383713"/>
                <a:gridCol w="511616"/>
                <a:gridCol w="800822"/>
                <a:gridCol w="639521"/>
                <a:gridCol w="575568"/>
                <a:gridCol w="575568"/>
              </a:tblGrid>
              <a:tr h="569111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600" b="1">
                          <a:latin typeface="Calibri"/>
                          <a:ea typeface="Calibri"/>
                          <a:cs typeface="Times New Roman"/>
                        </a:rPr>
                        <a:t>דגימה</a:t>
                      </a: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6727" marR="767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he-I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727" marR="76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600" b="1">
                          <a:latin typeface="Calibri"/>
                          <a:ea typeface="Calibri"/>
                          <a:cs typeface="Times New Roman"/>
                        </a:rPr>
                        <a:t>גודל גרגר [מ"מ]</a:t>
                      </a: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6727" marR="767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600" b="1">
                          <a:latin typeface="Calibri"/>
                          <a:ea typeface="Calibri"/>
                          <a:cs typeface="Times New Roman"/>
                        </a:rPr>
                        <a:t>תסיסה בחומצה</a:t>
                      </a: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6727" marR="767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600" b="1">
                          <a:latin typeface="Calibri"/>
                          <a:ea typeface="Calibri"/>
                          <a:cs typeface="Times New Roman"/>
                        </a:rPr>
                        <a:t>עיגוליות</a:t>
                      </a: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6727" marR="767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</a:tr>
              <a:tr h="470592">
                <a:tc>
                  <a:txBody>
                    <a:bodyPr/>
                    <a:lstStyle/>
                    <a:p>
                      <a:pPr rtl="1">
                        <a:lnSpc>
                          <a:spcPct val="115000"/>
                        </a:lnSpc>
                      </a:pPr>
                      <a:endParaRPr lang="en-US" sz="1200">
                        <a:latin typeface="Calibri"/>
                        <a:ea typeface="Times New Roman"/>
                      </a:endParaRPr>
                    </a:p>
                  </a:txBody>
                  <a:tcPr marL="76727" marR="767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76727" marR="76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0.7</a:t>
                      </a: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6727" marR="767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0.6</a:t>
                      </a: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6727" marR="767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0.5</a:t>
                      </a: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6727" marR="767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0.4</a:t>
                      </a: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6727" marR="767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0.3</a:t>
                      </a: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6727" marR="767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0.2</a:t>
                      </a: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6727" marR="767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0.1</a:t>
                      </a: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6727" marR="767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0.05</a:t>
                      </a: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6727" marR="767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76727" marR="76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300" b="1">
                          <a:latin typeface="Calibri"/>
                          <a:ea typeface="Calibri"/>
                          <a:cs typeface="Times New Roman"/>
                        </a:rPr>
                        <a:t>תת מעוגל</a:t>
                      </a: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6727" marR="767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300" b="1">
                          <a:latin typeface="Calibri"/>
                          <a:ea typeface="Calibri"/>
                          <a:cs typeface="Times New Roman"/>
                        </a:rPr>
                        <a:t>מעוגל </a:t>
                      </a: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6727" marR="767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300" b="1">
                          <a:latin typeface="Calibri"/>
                          <a:ea typeface="Calibri"/>
                          <a:cs typeface="Times New Roman"/>
                        </a:rPr>
                        <a:t>מעוגל מאוד</a:t>
                      </a: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6727" marR="767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555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Marina 1</a:t>
                      </a: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6727" marR="767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6">
                  <a:txBody>
                    <a:bodyPr/>
                    <a:lstStyle/>
                    <a:p>
                      <a:pPr marL="71755" marR="71755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6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[%] מכל הדגימה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6727" marR="76727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>
                        <a:lnSpc>
                          <a:spcPct val="115000"/>
                        </a:lnSpc>
                      </a:pPr>
                      <a:endParaRPr lang="en-US" sz="1200">
                        <a:latin typeface="Calibri"/>
                        <a:ea typeface="Times New Roman"/>
                      </a:endParaRPr>
                    </a:p>
                  </a:txBody>
                  <a:tcPr marL="76727" marR="767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0.5</a:t>
                      </a: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6727" marR="767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2</a:t>
                      </a: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6727" marR="767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3</a:t>
                      </a: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6727" marR="767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3</a:t>
                      </a: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6727" marR="767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7</a:t>
                      </a: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6727" marR="767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86</a:t>
                      </a: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6727" marR="767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>
                        <a:lnSpc>
                          <a:spcPct val="115000"/>
                        </a:lnSpc>
                      </a:pPr>
                      <a:endParaRPr lang="en-US" sz="1200">
                        <a:latin typeface="Calibri"/>
                        <a:ea typeface="Times New Roman"/>
                      </a:endParaRPr>
                    </a:p>
                  </a:txBody>
                  <a:tcPr marL="76727" marR="767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6727" marR="767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Calibri"/>
                          <a:cs typeface="Times New Roman"/>
                          <a:sym typeface="Wingdings 2"/>
                        </a:rPr>
                        <a:t></a:t>
                      </a: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6727" marR="767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Calibri"/>
                          <a:cs typeface="Times New Roman"/>
                          <a:sym typeface="Wingdings 2"/>
                        </a:rPr>
                        <a:t></a:t>
                      </a: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6727" marR="767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Calibri"/>
                          <a:cs typeface="Times New Roman"/>
                          <a:sym typeface="Wingdings 2"/>
                        </a:rPr>
                        <a:t></a:t>
                      </a: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6727" marR="767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555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Marina 2-1</a:t>
                      </a: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6727" marR="767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>
                        <a:lnSpc>
                          <a:spcPct val="115000"/>
                        </a:lnSpc>
                      </a:pPr>
                      <a:endParaRPr lang="en-US" sz="1200">
                        <a:latin typeface="Calibri"/>
                        <a:ea typeface="Times New Roman"/>
                      </a:endParaRPr>
                    </a:p>
                  </a:txBody>
                  <a:tcPr marL="76727" marR="767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>
                        <a:lnSpc>
                          <a:spcPct val="115000"/>
                        </a:lnSpc>
                      </a:pPr>
                      <a:endParaRPr lang="en-US" sz="1200">
                        <a:latin typeface="Calibri"/>
                        <a:ea typeface="Times New Roman"/>
                      </a:endParaRPr>
                    </a:p>
                  </a:txBody>
                  <a:tcPr marL="76727" marR="767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4</a:t>
                      </a: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6727" marR="767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7</a:t>
                      </a: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6727" marR="767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21</a:t>
                      </a: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6727" marR="767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48</a:t>
                      </a: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6727" marR="767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20</a:t>
                      </a: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6727" marR="767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>
                        <a:lnSpc>
                          <a:spcPct val="115000"/>
                        </a:lnSpc>
                      </a:pPr>
                      <a:endParaRPr lang="en-US" sz="1200">
                        <a:latin typeface="Calibri"/>
                        <a:ea typeface="Times New Roman"/>
                      </a:endParaRPr>
                    </a:p>
                  </a:txBody>
                  <a:tcPr marL="76727" marR="767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6727" marR="767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6727" marR="767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Calibri"/>
                          <a:cs typeface="Times New Roman"/>
                          <a:sym typeface="Wingdings 2"/>
                        </a:rPr>
                        <a:t></a:t>
                      </a: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6727" marR="767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Calibri"/>
                          <a:cs typeface="Times New Roman"/>
                          <a:sym typeface="Wingdings 2"/>
                        </a:rPr>
                        <a:t></a:t>
                      </a: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6727" marR="767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555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Marina 2-2</a:t>
                      </a: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6727" marR="767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>
                        <a:lnSpc>
                          <a:spcPct val="115000"/>
                        </a:lnSpc>
                      </a:pPr>
                      <a:endParaRPr lang="en-US" sz="1200">
                        <a:latin typeface="Calibri"/>
                        <a:ea typeface="Times New Roman"/>
                      </a:endParaRPr>
                    </a:p>
                  </a:txBody>
                  <a:tcPr marL="76727" marR="767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1</a:t>
                      </a: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6727" marR="767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8</a:t>
                      </a: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6727" marR="767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28</a:t>
                      </a: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6727" marR="767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40</a:t>
                      </a: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6727" marR="767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19</a:t>
                      </a: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6727" marR="767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5</a:t>
                      </a: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6727" marR="767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>
                        <a:lnSpc>
                          <a:spcPct val="115000"/>
                        </a:lnSpc>
                      </a:pPr>
                      <a:endParaRPr lang="en-US" sz="1200">
                        <a:latin typeface="Calibri"/>
                        <a:ea typeface="Times New Roman"/>
                      </a:endParaRPr>
                    </a:p>
                  </a:txBody>
                  <a:tcPr marL="76727" marR="767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6727" marR="767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6727" marR="767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Calibri"/>
                          <a:cs typeface="Times New Roman"/>
                          <a:sym typeface="Wingdings 2"/>
                        </a:rPr>
                        <a:t></a:t>
                      </a: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6727" marR="767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Calibri"/>
                          <a:cs typeface="Times New Roman"/>
                          <a:sym typeface="Wingdings 2"/>
                        </a:rPr>
                        <a:t></a:t>
                      </a: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6727" marR="767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555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Marina 2-3</a:t>
                      </a: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6727" marR="767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>
                        <a:lnSpc>
                          <a:spcPct val="115000"/>
                        </a:lnSpc>
                      </a:pPr>
                      <a:endParaRPr lang="en-US" sz="1200">
                        <a:latin typeface="Calibri"/>
                        <a:ea typeface="Times New Roman"/>
                      </a:endParaRPr>
                    </a:p>
                  </a:txBody>
                  <a:tcPr marL="76727" marR="767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>
                        <a:lnSpc>
                          <a:spcPct val="115000"/>
                        </a:lnSpc>
                      </a:pPr>
                      <a:endParaRPr lang="en-US" sz="1200">
                        <a:latin typeface="Calibri"/>
                        <a:ea typeface="Times New Roman"/>
                      </a:endParaRPr>
                    </a:p>
                  </a:txBody>
                  <a:tcPr marL="76727" marR="767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>
                        <a:lnSpc>
                          <a:spcPct val="115000"/>
                        </a:lnSpc>
                      </a:pPr>
                      <a:endParaRPr lang="en-US" sz="1200">
                        <a:latin typeface="Calibri"/>
                        <a:ea typeface="Times New Roman"/>
                      </a:endParaRPr>
                    </a:p>
                  </a:txBody>
                  <a:tcPr marL="76727" marR="767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>
                        <a:lnSpc>
                          <a:spcPct val="115000"/>
                        </a:lnSpc>
                      </a:pPr>
                      <a:endParaRPr lang="en-US" sz="1200">
                        <a:latin typeface="Calibri"/>
                        <a:ea typeface="Times New Roman"/>
                      </a:endParaRPr>
                    </a:p>
                  </a:txBody>
                  <a:tcPr marL="76727" marR="767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>
                        <a:lnSpc>
                          <a:spcPct val="115000"/>
                        </a:lnSpc>
                      </a:pPr>
                      <a:endParaRPr lang="en-US" sz="1200">
                        <a:latin typeface="Calibri"/>
                        <a:ea typeface="Times New Roman"/>
                      </a:endParaRPr>
                    </a:p>
                  </a:txBody>
                  <a:tcPr marL="76727" marR="767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>
                        <a:lnSpc>
                          <a:spcPct val="115000"/>
                        </a:lnSpc>
                      </a:pPr>
                      <a:endParaRPr lang="en-US" sz="1200">
                        <a:latin typeface="Calibri"/>
                        <a:ea typeface="Times New Roman"/>
                      </a:endParaRPr>
                    </a:p>
                  </a:txBody>
                  <a:tcPr marL="76727" marR="767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>
                        <a:lnSpc>
                          <a:spcPct val="115000"/>
                        </a:lnSpc>
                      </a:pPr>
                      <a:endParaRPr lang="en-US" sz="1200">
                        <a:latin typeface="Calibri"/>
                        <a:ea typeface="Times New Roman"/>
                      </a:endParaRPr>
                    </a:p>
                  </a:txBody>
                  <a:tcPr marL="76727" marR="767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>
                        <a:lnSpc>
                          <a:spcPct val="115000"/>
                        </a:lnSpc>
                      </a:pPr>
                      <a:endParaRPr lang="en-US" sz="1200">
                        <a:latin typeface="Calibri"/>
                        <a:ea typeface="Times New Roman"/>
                      </a:endParaRPr>
                    </a:p>
                  </a:txBody>
                  <a:tcPr marL="76727" marR="767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Calibri"/>
                          <a:cs typeface="Times New Roman"/>
                          <a:sym typeface="Wingdings 2"/>
                        </a:rPr>
                        <a:t></a:t>
                      </a: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6727" marR="767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6727" marR="767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6727" marR="767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6727" marR="767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555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Marina 2-4</a:t>
                      </a: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6727" marR="767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>
                        <a:lnSpc>
                          <a:spcPct val="115000"/>
                        </a:lnSpc>
                      </a:pPr>
                      <a:endParaRPr lang="en-US" sz="1200">
                        <a:latin typeface="Calibri"/>
                        <a:ea typeface="Times New Roman"/>
                      </a:endParaRPr>
                    </a:p>
                  </a:txBody>
                  <a:tcPr marL="76727" marR="767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1</a:t>
                      </a: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6727" marR="767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9</a:t>
                      </a: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6727" marR="767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26</a:t>
                      </a: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6727" marR="767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39</a:t>
                      </a: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6727" marR="767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25</a:t>
                      </a: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6727" marR="767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>
                        <a:lnSpc>
                          <a:spcPct val="115000"/>
                        </a:lnSpc>
                      </a:pPr>
                      <a:endParaRPr lang="en-US" sz="1200">
                        <a:latin typeface="Calibri"/>
                        <a:ea typeface="Times New Roman"/>
                      </a:endParaRPr>
                    </a:p>
                  </a:txBody>
                  <a:tcPr marL="76727" marR="767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>
                        <a:lnSpc>
                          <a:spcPct val="115000"/>
                        </a:lnSpc>
                      </a:pPr>
                      <a:endParaRPr lang="en-US" sz="1200">
                        <a:latin typeface="Calibri"/>
                        <a:ea typeface="Times New Roman"/>
                      </a:endParaRPr>
                    </a:p>
                  </a:txBody>
                  <a:tcPr marL="76727" marR="767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6727" marR="767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6727" marR="767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Calibri"/>
                          <a:cs typeface="Times New Roman"/>
                          <a:sym typeface="Wingdings 2"/>
                        </a:rPr>
                        <a:t></a:t>
                      </a: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6727" marR="767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Calibri"/>
                          <a:cs typeface="Times New Roman"/>
                          <a:sym typeface="Wingdings 2"/>
                        </a:rPr>
                        <a:t></a:t>
                      </a: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6727" marR="767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555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Ant Sand 1</a:t>
                      </a: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6727" marR="767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>
                        <a:lnSpc>
                          <a:spcPct val="115000"/>
                        </a:lnSpc>
                      </a:pPr>
                      <a:endParaRPr lang="en-US" sz="1200">
                        <a:latin typeface="Calibri"/>
                        <a:ea typeface="Times New Roman"/>
                      </a:endParaRPr>
                    </a:p>
                  </a:txBody>
                  <a:tcPr marL="76727" marR="767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>
                        <a:lnSpc>
                          <a:spcPct val="115000"/>
                        </a:lnSpc>
                      </a:pPr>
                      <a:endParaRPr lang="en-US" sz="1200">
                        <a:latin typeface="Calibri"/>
                        <a:ea typeface="Times New Roman"/>
                      </a:endParaRPr>
                    </a:p>
                  </a:txBody>
                  <a:tcPr marL="76727" marR="767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0.5</a:t>
                      </a: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6727" marR="767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3</a:t>
                      </a: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6727" marR="767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5</a:t>
                      </a: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6727" marR="767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17</a:t>
                      </a: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6727" marR="767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32</a:t>
                      </a: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6727" marR="767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43</a:t>
                      </a: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6727" marR="767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6727" marR="767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Calibri"/>
                          <a:cs typeface="Times New Roman"/>
                          <a:sym typeface="Wingdings 2"/>
                        </a:rPr>
                        <a:t></a:t>
                      </a: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6727" marR="767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Calibri"/>
                          <a:cs typeface="Times New Roman"/>
                          <a:sym typeface="Wingdings 2"/>
                        </a:rPr>
                        <a:t></a:t>
                      </a: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6727" marR="767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Calibri"/>
                          <a:cs typeface="Times New Roman"/>
                          <a:sym typeface="Wingdings 2"/>
                        </a:rPr>
                        <a:t></a:t>
                      </a: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6727" marR="767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555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Ant Sand 2</a:t>
                      </a: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6727" marR="767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0.5</a:t>
                      </a: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6727" marR="767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0.5</a:t>
                      </a: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6727" marR="767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0.5</a:t>
                      </a: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6727" marR="767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1</a:t>
                      </a: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6727" marR="767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5</a:t>
                      </a: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6727" marR="767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10</a:t>
                      </a: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6727" marR="767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31</a:t>
                      </a: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6727" marR="767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51</a:t>
                      </a: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6727" marR="767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76727" marR="767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Calibri"/>
                          <a:cs typeface="Times New Roman"/>
                          <a:sym typeface="Wingdings 2"/>
                        </a:rPr>
                        <a:t></a:t>
                      </a: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6727" marR="767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Calibri"/>
                          <a:cs typeface="Times New Roman"/>
                          <a:sym typeface="Wingdings 2"/>
                        </a:rPr>
                        <a:t></a:t>
                      </a: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6727" marR="767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Calibri"/>
                          <a:cs typeface="Times New Roman"/>
                          <a:sym typeface="Wingdings 2"/>
                        </a:rPr>
                        <a:t></a:t>
                      </a: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6727" marR="767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555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Ant 3</a:t>
                      </a: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6727" marR="767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1</a:t>
                      </a: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6727" marR="767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2</a:t>
                      </a: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6727" marR="767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8</a:t>
                      </a: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6727" marR="767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7</a:t>
                      </a: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6727" marR="767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7</a:t>
                      </a: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6727" marR="767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14</a:t>
                      </a: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6727" marR="767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34</a:t>
                      </a: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6727" marR="767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26</a:t>
                      </a: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6727" marR="767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76727" marR="767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Calibri"/>
                          <a:cs typeface="Times New Roman"/>
                          <a:sym typeface="Wingdings 2"/>
                        </a:rPr>
                        <a:t></a:t>
                      </a: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6727" marR="767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Calibri"/>
                          <a:cs typeface="Times New Roman"/>
                          <a:sym typeface="Wingdings 2"/>
                        </a:rPr>
                        <a:t></a:t>
                      </a: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6727" marR="767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Calibri"/>
                          <a:cs typeface="Times New Roman"/>
                          <a:sym typeface="Wingdings 2"/>
                        </a:rPr>
                        <a:t></a:t>
                      </a: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6727" marR="767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555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Ant 4-1</a:t>
                      </a: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6727" marR="767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>
                        <a:lnSpc>
                          <a:spcPct val="115000"/>
                        </a:lnSpc>
                      </a:pPr>
                      <a:endParaRPr lang="en-US" sz="1200">
                        <a:latin typeface="Calibri"/>
                        <a:ea typeface="Times New Roman"/>
                      </a:endParaRPr>
                    </a:p>
                  </a:txBody>
                  <a:tcPr marL="76727" marR="767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>
                        <a:lnSpc>
                          <a:spcPct val="115000"/>
                        </a:lnSpc>
                      </a:pPr>
                      <a:endParaRPr lang="en-US" sz="1200">
                        <a:latin typeface="Calibri"/>
                        <a:ea typeface="Times New Roman"/>
                      </a:endParaRPr>
                    </a:p>
                  </a:txBody>
                  <a:tcPr marL="76727" marR="767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>
                        <a:lnSpc>
                          <a:spcPct val="115000"/>
                        </a:lnSpc>
                      </a:pPr>
                      <a:endParaRPr lang="en-US" sz="1200">
                        <a:latin typeface="Calibri"/>
                        <a:ea typeface="Times New Roman"/>
                      </a:endParaRPr>
                    </a:p>
                  </a:txBody>
                  <a:tcPr marL="76727" marR="767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>
                        <a:lnSpc>
                          <a:spcPct val="115000"/>
                        </a:lnSpc>
                      </a:pPr>
                      <a:endParaRPr lang="en-US" sz="1200">
                        <a:latin typeface="Calibri"/>
                        <a:ea typeface="Times New Roman"/>
                      </a:endParaRPr>
                    </a:p>
                  </a:txBody>
                  <a:tcPr marL="76727" marR="767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>
                        <a:lnSpc>
                          <a:spcPct val="115000"/>
                        </a:lnSpc>
                      </a:pPr>
                      <a:endParaRPr lang="en-US" sz="1200">
                        <a:latin typeface="Calibri"/>
                        <a:ea typeface="Times New Roman"/>
                      </a:endParaRPr>
                    </a:p>
                  </a:txBody>
                  <a:tcPr marL="76727" marR="767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>
                        <a:lnSpc>
                          <a:spcPct val="115000"/>
                        </a:lnSpc>
                      </a:pPr>
                      <a:endParaRPr lang="en-US" sz="1200">
                        <a:latin typeface="Calibri"/>
                        <a:ea typeface="Times New Roman"/>
                      </a:endParaRPr>
                    </a:p>
                  </a:txBody>
                  <a:tcPr marL="76727" marR="767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>
                        <a:lnSpc>
                          <a:spcPct val="115000"/>
                        </a:lnSpc>
                      </a:pPr>
                      <a:endParaRPr lang="en-US" sz="1200">
                        <a:latin typeface="Calibri"/>
                        <a:ea typeface="Times New Roman"/>
                      </a:endParaRPr>
                    </a:p>
                  </a:txBody>
                  <a:tcPr marL="76727" marR="767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>
                        <a:lnSpc>
                          <a:spcPct val="115000"/>
                        </a:lnSpc>
                      </a:pPr>
                      <a:endParaRPr lang="en-US" sz="1200">
                        <a:latin typeface="Calibri"/>
                        <a:ea typeface="Times New Roman"/>
                      </a:endParaRPr>
                    </a:p>
                  </a:txBody>
                  <a:tcPr marL="76727" marR="767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Calibri"/>
                          <a:cs typeface="Times New Roman"/>
                          <a:sym typeface="Wingdings 2"/>
                        </a:rPr>
                        <a:t></a:t>
                      </a: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6727" marR="767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76727" marR="767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76727" marR="767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76727" marR="767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555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Ant 4-2</a:t>
                      </a: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6727" marR="767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>
                        <a:lnSpc>
                          <a:spcPct val="115000"/>
                        </a:lnSpc>
                      </a:pPr>
                      <a:endParaRPr lang="en-US" sz="1200">
                        <a:latin typeface="Calibri"/>
                        <a:ea typeface="Times New Roman"/>
                      </a:endParaRPr>
                    </a:p>
                  </a:txBody>
                  <a:tcPr marL="76727" marR="767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>
                        <a:lnSpc>
                          <a:spcPct val="115000"/>
                        </a:lnSpc>
                      </a:pPr>
                      <a:endParaRPr lang="en-US" sz="1200">
                        <a:latin typeface="Calibri"/>
                        <a:ea typeface="Times New Roman"/>
                      </a:endParaRPr>
                    </a:p>
                  </a:txBody>
                  <a:tcPr marL="76727" marR="767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>
                        <a:lnSpc>
                          <a:spcPct val="115000"/>
                        </a:lnSpc>
                      </a:pPr>
                      <a:endParaRPr lang="en-US" sz="1200">
                        <a:latin typeface="Calibri"/>
                        <a:ea typeface="Times New Roman"/>
                      </a:endParaRPr>
                    </a:p>
                  </a:txBody>
                  <a:tcPr marL="76727" marR="767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>
                        <a:lnSpc>
                          <a:spcPct val="115000"/>
                        </a:lnSpc>
                      </a:pPr>
                      <a:endParaRPr lang="en-US" sz="1200">
                        <a:latin typeface="Calibri"/>
                        <a:ea typeface="Times New Roman"/>
                      </a:endParaRPr>
                    </a:p>
                  </a:txBody>
                  <a:tcPr marL="76727" marR="767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2</a:t>
                      </a: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6727" marR="767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7</a:t>
                      </a: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6727" marR="767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80</a:t>
                      </a: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6727" marR="767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11</a:t>
                      </a: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6727" marR="767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Calibri"/>
                          <a:cs typeface="Times New Roman"/>
                          <a:sym typeface="Wingdings 2"/>
                        </a:rPr>
                        <a:t></a:t>
                      </a: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6727" marR="767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Calibri"/>
                          <a:cs typeface="Times New Roman"/>
                          <a:sym typeface="Wingdings 2"/>
                        </a:rPr>
                        <a:t></a:t>
                      </a: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6727" marR="767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Calibri"/>
                          <a:cs typeface="Times New Roman"/>
                          <a:sym typeface="Wingdings 2"/>
                        </a:rPr>
                        <a:t></a:t>
                      </a: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6727" marR="767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Calibri"/>
                          <a:cs typeface="Times New Roman"/>
                          <a:sym typeface="Wingdings 2"/>
                        </a:rPr>
                        <a:t></a:t>
                      </a: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6727" marR="767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555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Ant 4-3</a:t>
                      </a: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6727" marR="767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2</a:t>
                      </a: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6727" marR="767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>
                        <a:lnSpc>
                          <a:spcPct val="115000"/>
                        </a:lnSpc>
                      </a:pPr>
                      <a:endParaRPr lang="en-US" sz="1200">
                        <a:latin typeface="Calibri"/>
                        <a:ea typeface="Times New Roman"/>
                      </a:endParaRPr>
                    </a:p>
                  </a:txBody>
                  <a:tcPr marL="76727" marR="767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9</a:t>
                      </a: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6727" marR="767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28</a:t>
                      </a: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6727" marR="767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25</a:t>
                      </a: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6727" marR="767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14</a:t>
                      </a: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6727" marR="767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13</a:t>
                      </a: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6727" marR="767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7</a:t>
                      </a: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6727" marR="767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76727" marR="767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Calibri"/>
                          <a:cs typeface="Times New Roman"/>
                          <a:sym typeface="Wingdings 2"/>
                        </a:rPr>
                        <a:t></a:t>
                      </a: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6727" marR="767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Calibri"/>
                          <a:cs typeface="Times New Roman"/>
                          <a:sym typeface="Wingdings 2"/>
                        </a:rPr>
                        <a:t></a:t>
                      </a: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6727" marR="767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Calibri"/>
                          <a:cs typeface="Times New Roman"/>
                          <a:sym typeface="Wingdings 2"/>
                        </a:rPr>
                        <a:t></a:t>
                      </a: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6727" marR="767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555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Horse 1</a:t>
                      </a: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6727" marR="767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>
                        <a:lnSpc>
                          <a:spcPct val="115000"/>
                        </a:lnSpc>
                      </a:pPr>
                      <a:endParaRPr lang="en-US" sz="1200">
                        <a:latin typeface="Calibri"/>
                        <a:ea typeface="Times New Roman"/>
                      </a:endParaRPr>
                    </a:p>
                  </a:txBody>
                  <a:tcPr marL="76727" marR="767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>
                        <a:lnSpc>
                          <a:spcPct val="115000"/>
                        </a:lnSpc>
                      </a:pPr>
                      <a:endParaRPr lang="en-US" sz="1200">
                        <a:latin typeface="Calibri"/>
                        <a:ea typeface="Times New Roman"/>
                      </a:endParaRPr>
                    </a:p>
                  </a:txBody>
                  <a:tcPr marL="76727" marR="767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>
                        <a:lnSpc>
                          <a:spcPct val="115000"/>
                        </a:lnSpc>
                      </a:pPr>
                      <a:endParaRPr lang="en-US" sz="1200">
                        <a:latin typeface="Calibri"/>
                        <a:ea typeface="Times New Roman"/>
                      </a:endParaRPr>
                    </a:p>
                  </a:txBody>
                  <a:tcPr marL="76727" marR="767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>
                        <a:lnSpc>
                          <a:spcPct val="115000"/>
                        </a:lnSpc>
                      </a:pPr>
                      <a:endParaRPr lang="en-US" sz="1200">
                        <a:latin typeface="Calibri"/>
                        <a:ea typeface="Times New Roman"/>
                      </a:endParaRPr>
                    </a:p>
                  </a:txBody>
                  <a:tcPr marL="76727" marR="767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>
                        <a:lnSpc>
                          <a:spcPct val="115000"/>
                        </a:lnSpc>
                      </a:pPr>
                      <a:endParaRPr lang="en-US" sz="1200">
                        <a:latin typeface="Calibri"/>
                        <a:ea typeface="Times New Roman"/>
                      </a:endParaRPr>
                    </a:p>
                  </a:txBody>
                  <a:tcPr marL="76727" marR="767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>
                        <a:lnSpc>
                          <a:spcPct val="115000"/>
                        </a:lnSpc>
                      </a:pPr>
                      <a:endParaRPr lang="en-US" sz="1200">
                        <a:latin typeface="Calibri"/>
                        <a:ea typeface="Times New Roman"/>
                      </a:endParaRPr>
                    </a:p>
                  </a:txBody>
                  <a:tcPr marL="76727" marR="767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>
                        <a:lnSpc>
                          <a:spcPct val="115000"/>
                        </a:lnSpc>
                      </a:pPr>
                      <a:endParaRPr lang="en-US" sz="1200">
                        <a:latin typeface="Calibri"/>
                        <a:ea typeface="Times New Roman"/>
                      </a:endParaRPr>
                    </a:p>
                  </a:txBody>
                  <a:tcPr marL="76727" marR="767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>
                        <a:lnSpc>
                          <a:spcPct val="115000"/>
                        </a:lnSpc>
                      </a:pPr>
                      <a:endParaRPr lang="en-US" sz="1200">
                        <a:latin typeface="Calibri"/>
                        <a:ea typeface="Times New Roman"/>
                      </a:endParaRPr>
                    </a:p>
                  </a:txBody>
                  <a:tcPr marL="76727" marR="767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Calibri"/>
                          <a:cs typeface="Times New Roman"/>
                          <a:sym typeface="Wingdings 2"/>
                        </a:rPr>
                        <a:t></a:t>
                      </a: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6727" marR="767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76727" marR="767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76727" marR="767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76727" marR="767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555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Horse 2</a:t>
                      </a: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6727" marR="767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>
                        <a:lnSpc>
                          <a:spcPct val="115000"/>
                        </a:lnSpc>
                      </a:pPr>
                      <a:endParaRPr lang="en-US" sz="1200">
                        <a:latin typeface="Calibri"/>
                        <a:ea typeface="Times New Roman"/>
                      </a:endParaRPr>
                    </a:p>
                  </a:txBody>
                  <a:tcPr marL="76727" marR="767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>
                        <a:lnSpc>
                          <a:spcPct val="115000"/>
                        </a:lnSpc>
                      </a:pPr>
                      <a:endParaRPr lang="en-US" sz="1200">
                        <a:latin typeface="Calibri"/>
                        <a:ea typeface="Times New Roman"/>
                      </a:endParaRPr>
                    </a:p>
                  </a:txBody>
                  <a:tcPr marL="76727" marR="767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>
                        <a:lnSpc>
                          <a:spcPct val="115000"/>
                        </a:lnSpc>
                      </a:pPr>
                      <a:endParaRPr lang="en-US" sz="1200">
                        <a:latin typeface="Calibri"/>
                        <a:ea typeface="Times New Roman"/>
                      </a:endParaRPr>
                    </a:p>
                  </a:txBody>
                  <a:tcPr marL="76727" marR="767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>
                        <a:lnSpc>
                          <a:spcPct val="115000"/>
                        </a:lnSpc>
                      </a:pPr>
                      <a:endParaRPr lang="en-US" sz="1200">
                        <a:latin typeface="Calibri"/>
                        <a:ea typeface="Times New Roman"/>
                      </a:endParaRPr>
                    </a:p>
                  </a:txBody>
                  <a:tcPr marL="76727" marR="767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0.5</a:t>
                      </a: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6727" marR="767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3</a:t>
                      </a: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6727" marR="767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37</a:t>
                      </a: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6727" marR="767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59</a:t>
                      </a: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6727" marR="767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76727" marR="767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Calibri"/>
                          <a:cs typeface="Times New Roman"/>
                          <a:sym typeface="Wingdings 2"/>
                        </a:rPr>
                        <a:t></a:t>
                      </a: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6727" marR="767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76727" marR="767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76727" marR="767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555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Horse 3-1</a:t>
                      </a: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6727" marR="767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>
                        <a:lnSpc>
                          <a:spcPct val="115000"/>
                        </a:lnSpc>
                      </a:pPr>
                      <a:endParaRPr lang="en-US" sz="1200">
                        <a:latin typeface="Calibri"/>
                        <a:ea typeface="Times New Roman"/>
                      </a:endParaRPr>
                    </a:p>
                  </a:txBody>
                  <a:tcPr marL="76727" marR="767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>
                        <a:lnSpc>
                          <a:spcPct val="115000"/>
                        </a:lnSpc>
                      </a:pPr>
                      <a:endParaRPr lang="en-US" sz="1200">
                        <a:latin typeface="Calibri"/>
                        <a:ea typeface="Times New Roman"/>
                      </a:endParaRPr>
                    </a:p>
                  </a:txBody>
                  <a:tcPr marL="76727" marR="767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>
                        <a:lnSpc>
                          <a:spcPct val="115000"/>
                        </a:lnSpc>
                      </a:pPr>
                      <a:endParaRPr lang="en-US" sz="1200">
                        <a:latin typeface="Calibri"/>
                        <a:ea typeface="Times New Roman"/>
                      </a:endParaRPr>
                    </a:p>
                  </a:txBody>
                  <a:tcPr marL="76727" marR="767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>
                        <a:lnSpc>
                          <a:spcPct val="115000"/>
                        </a:lnSpc>
                      </a:pPr>
                      <a:endParaRPr lang="en-US" sz="1200">
                        <a:latin typeface="Calibri"/>
                        <a:ea typeface="Times New Roman"/>
                      </a:endParaRPr>
                    </a:p>
                  </a:txBody>
                  <a:tcPr marL="76727" marR="767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3</a:t>
                      </a: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6727" marR="767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33</a:t>
                      </a: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6727" marR="767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65</a:t>
                      </a: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6727" marR="767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>
                        <a:lnSpc>
                          <a:spcPct val="115000"/>
                        </a:lnSpc>
                      </a:pPr>
                      <a:endParaRPr lang="en-US" sz="1200">
                        <a:latin typeface="Calibri"/>
                        <a:ea typeface="Times New Roman"/>
                      </a:endParaRPr>
                    </a:p>
                  </a:txBody>
                  <a:tcPr marL="76727" marR="767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76727" marR="767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76727" marR="767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Calibri"/>
                          <a:cs typeface="Times New Roman"/>
                          <a:sym typeface="Wingdings 2"/>
                        </a:rPr>
                        <a:t></a:t>
                      </a: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6727" marR="767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Calibri"/>
                          <a:cs typeface="Times New Roman"/>
                          <a:sym typeface="Wingdings 2"/>
                        </a:rPr>
                        <a:t></a:t>
                      </a: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6727" marR="767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555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Horse 3-2</a:t>
                      </a: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6727" marR="767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>
                        <a:lnSpc>
                          <a:spcPct val="115000"/>
                        </a:lnSpc>
                      </a:pPr>
                      <a:endParaRPr lang="en-US" sz="1200">
                        <a:latin typeface="Calibri"/>
                        <a:ea typeface="Times New Roman"/>
                      </a:endParaRPr>
                    </a:p>
                  </a:txBody>
                  <a:tcPr marL="76727" marR="767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>
                        <a:lnSpc>
                          <a:spcPct val="115000"/>
                        </a:lnSpc>
                      </a:pPr>
                      <a:endParaRPr lang="en-US" sz="1200">
                        <a:latin typeface="Calibri"/>
                        <a:ea typeface="Times New Roman"/>
                      </a:endParaRPr>
                    </a:p>
                  </a:txBody>
                  <a:tcPr marL="76727" marR="767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0.5</a:t>
                      </a: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6727" marR="767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0.5</a:t>
                      </a: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6727" marR="767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3</a:t>
                      </a: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6727" marR="767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11</a:t>
                      </a: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6727" marR="767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85</a:t>
                      </a: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6727" marR="767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>
                        <a:lnSpc>
                          <a:spcPct val="115000"/>
                        </a:lnSpc>
                      </a:pPr>
                      <a:endParaRPr lang="en-US" sz="1200">
                        <a:latin typeface="Calibri"/>
                        <a:ea typeface="Times New Roman"/>
                      </a:endParaRPr>
                    </a:p>
                  </a:txBody>
                  <a:tcPr marL="76727" marR="767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76727" marR="767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76727" marR="767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Calibri"/>
                          <a:cs typeface="Times New Roman"/>
                          <a:sym typeface="Wingdings 2"/>
                        </a:rPr>
                        <a:t></a:t>
                      </a: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6727" marR="767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Calibri"/>
                          <a:cs typeface="Times New Roman"/>
                          <a:sym typeface="Wingdings 2"/>
                        </a:rPr>
                        <a:t></a:t>
                      </a: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6727" marR="767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555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 Horse 4</a:t>
                      </a: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6727" marR="767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2</a:t>
                      </a: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6727" marR="767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>
                        <a:lnSpc>
                          <a:spcPct val="115000"/>
                        </a:lnSpc>
                      </a:pPr>
                      <a:endParaRPr lang="en-US" sz="1200">
                        <a:latin typeface="Calibri"/>
                        <a:ea typeface="Times New Roman"/>
                      </a:endParaRPr>
                    </a:p>
                  </a:txBody>
                  <a:tcPr marL="76727" marR="767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34</a:t>
                      </a: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6727" marR="767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21</a:t>
                      </a: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6727" marR="767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24</a:t>
                      </a: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6727" marR="767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14</a:t>
                      </a: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6727" marR="767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5</a:t>
                      </a: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6727" marR="767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>
                        <a:lnSpc>
                          <a:spcPct val="115000"/>
                        </a:lnSpc>
                      </a:pPr>
                      <a:endParaRPr lang="en-US" sz="1200">
                        <a:latin typeface="Calibri"/>
                        <a:ea typeface="Times New Roman"/>
                      </a:endParaRPr>
                    </a:p>
                  </a:txBody>
                  <a:tcPr marL="76727" marR="767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76727" marR="767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76727" marR="767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Calibri"/>
                          <a:cs typeface="Times New Roman"/>
                          <a:sym typeface="Wingdings 2"/>
                        </a:rPr>
                        <a:t></a:t>
                      </a: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6727" marR="767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Calibri"/>
                          <a:cs typeface="Times New Roman"/>
                          <a:sym typeface="Wingdings 2"/>
                        </a:rPr>
                        <a:t>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6727" marR="767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sz="3600" b="1" dirty="0" smtClean="0"/>
              <a:t>המינרלים השונים שזוהו באנליזת קרני </a:t>
            </a:r>
            <a:r>
              <a:rPr lang="en-US" sz="3600" b="1" dirty="0" smtClean="0"/>
              <a:t>X</a:t>
            </a:r>
            <a:endParaRPr lang="he-IL" sz="3600" b="1" dirty="0"/>
          </a:p>
        </p:txBody>
      </p:sp>
      <p:graphicFrame>
        <p:nvGraphicFramePr>
          <p:cNvPr id="4" name="טבלה 3"/>
          <p:cNvGraphicFramePr>
            <a:graphicFrameLocks noGrp="1"/>
          </p:cNvGraphicFramePr>
          <p:nvPr/>
        </p:nvGraphicFramePr>
        <p:xfrm>
          <a:off x="81116" y="1447800"/>
          <a:ext cx="8902824" cy="3839824"/>
        </p:xfrm>
        <a:graphic>
          <a:graphicData uri="http://schemas.openxmlformats.org/drawingml/2006/table">
            <a:tbl>
              <a:tblPr rtl="1"/>
              <a:tblGrid>
                <a:gridCol w="1608589"/>
                <a:gridCol w="706593"/>
                <a:gridCol w="863614"/>
                <a:gridCol w="706593"/>
                <a:gridCol w="942124"/>
                <a:gridCol w="785103"/>
                <a:gridCol w="1177655"/>
                <a:gridCol w="706593"/>
                <a:gridCol w="706593"/>
                <a:gridCol w="699367"/>
              </a:tblGrid>
              <a:tr h="481483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300" b="1" dirty="0">
                          <a:latin typeface="Calibri"/>
                          <a:ea typeface="Calibri"/>
                          <a:cs typeface="Arial"/>
                        </a:rPr>
                        <a:t>דגימה</a:t>
                      </a:r>
                      <a:endParaRPr lang="en-US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4203" marR="942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300" b="1">
                          <a:latin typeface="Calibri"/>
                          <a:ea typeface="Calibri"/>
                          <a:cs typeface="Arial"/>
                        </a:rPr>
                        <a:t>קוורץ</a:t>
                      </a:r>
                      <a:endParaRPr lang="en-US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4203" marR="942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300" b="1">
                          <a:latin typeface="Calibri"/>
                          <a:ea typeface="Calibri"/>
                          <a:cs typeface="Arial"/>
                        </a:rPr>
                        <a:t>קאוליניט</a:t>
                      </a:r>
                      <a:endParaRPr lang="en-US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4203" marR="942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300" b="1">
                          <a:latin typeface="Calibri"/>
                          <a:ea typeface="Calibri"/>
                          <a:cs typeface="Arial"/>
                        </a:rPr>
                        <a:t>איליט</a:t>
                      </a:r>
                      <a:endParaRPr lang="en-US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4203" marR="942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300" b="1">
                          <a:latin typeface="Calibri"/>
                          <a:ea typeface="Calibri"/>
                          <a:cs typeface="Arial"/>
                        </a:rPr>
                        <a:t>מיקרוקלין</a:t>
                      </a:r>
                      <a:endParaRPr lang="en-US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4203" marR="942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300" b="1">
                          <a:latin typeface="Calibri"/>
                          <a:ea typeface="Calibri"/>
                          <a:cs typeface="Arial"/>
                        </a:rPr>
                        <a:t>המטיט</a:t>
                      </a:r>
                      <a:endParaRPr lang="en-US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4203" marR="942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300" b="1">
                          <a:latin typeface="Calibri"/>
                          <a:ea typeface="Calibri"/>
                          <a:cs typeface="Arial"/>
                        </a:rPr>
                        <a:t>מונטמורילוניט</a:t>
                      </a:r>
                      <a:endParaRPr lang="en-US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4203" marR="942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300" b="1">
                          <a:latin typeface="Calibri"/>
                          <a:ea typeface="Calibri"/>
                          <a:cs typeface="Arial"/>
                        </a:rPr>
                        <a:t>קלציט</a:t>
                      </a:r>
                      <a:endParaRPr lang="en-US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4203" marR="942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300" b="1">
                          <a:latin typeface="Calibri"/>
                          <a:ea typeface="Calibri"/>
                          <a:cs typeface="Arial"/>
                        </a:rPr>
                        <a:t>צירקון</a:t>
                      </a:r>
                      <a:endParaRPr lang="en-US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4203" marR="942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300" b="1" dirty="0" err="1" smtClean="0">
                          <a:latin typeface="Calibri"/>
                          <a:ea typeface="Calibri"/>
                          <a:cs typeface="Arial"/>
                        </a:rPr>
                        <a:t>גאותיט</a:t>
                      </a:r>
                      <a:endParaRPr lang="en-US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4203" marR="942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9631">
                <a:tc>
                  <a:txBody>
                    <a:bodyPr/>
                    <a:lstStyle/>
                    <a:p>
                      <a:pPr marL="0" marR="0" algn="l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he-IL" sz="14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  <a:p>
                      <a:pPr marL="0" marR="0" algn="l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Ant-Sand 1#F</a:t>
                      </a:r>
                      <a:endParaRPr lang="en-US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4203" marR="942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Calibri"/>
                          <a:cs typeface="Arial"/>
                          <a:sym typeface="Wingdings 2"/>
                        </a:rPr>
                        <a:t></a:t>
                      </a:r>
                      <a:endParaRPr lang="en-US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4203" marR="942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Calibri"/>
                          <a:cs typeface="Arial"/>
                          <a:sym typeface="Wingdings 2"/>
                        </a:rPr>
                        <a:t></a:t>
                      </a:r>
                      <a:endParaRPr lang="en-US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4203" marR="942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Calibri"/>
                          <a:cs typeface="Arial"/>
                          <a:sym typeface="Wingdings 2"/>
                        </a:rPr>
                        <a:t></a:t>
                      </a:r>
                      <a:endParaRPr lang="en-US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4203" marR="942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Calibri"/>
                          <a:cs typeface="Arial"/>
                          <a:sym typeface="Wingdings 2"/>
                        </a:rPr>
                        <a:t></a:t>
                      </a:r>
                      <a:endParaRPr lang="en-US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4203" marR="942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Calibri"/>
                          <a:cs typeface="Arial"/>
                          <a:sym typeface="Wingdings 2"/>
                        </a:rPr>
                        <a:t></a:t>
                      </a:r>
                      <a:endParaRPr lang="en-US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4203" marR="942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Calibri"/>
                          <a:cs typeface="Arial"/>
                          <a:sym typeface="Wingdings 2"/>
                        </a:rPr>
                        <a:t></a:t>
                      </a:r>
                      <a:endParaRPr lang="en-US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4203" marR="942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endParaRPr lang="he-IL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4203" marR="942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endParaRPr lang="he-IL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4203" marR="942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30250" algn="ctr" rtl="1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endParaRPr lang="he-IL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4203" marR="942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815">
                <a:tc>
                  <a:txBody>
                    <a:bodyPr/>
                    <a:lstStyle/>
                    <a:p>
                      <a:pPr marL="0" marR="0" algn="l" rtl="1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Ant-Sand 2#F</a:t>
                      </a:r>
                      <a:endParaRPr lang="en-US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4203" marR="942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Calibri"/>
                          <a:cs typeface="Arial"/>
                          <a:sym typeface="Wingdings 2"/>
                        </a:rPr>
                        <a:t></a:t>
                      </a:r>
                      <a:endParaRPr lang="en-US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4203" marR="942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Calibri"/>
                          <a:cs typeface="Arial"/>
                          <a:sym typeface="Wingdings 2"/>
                        </a:rPr>
                        <a:t></a:t>
                      </a:r>
                      <a:endParaRPr lang="en-US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4203" marR="942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Calibri"/>
                          <a:cs typeface="Arial"/>
                          <a:sym typeface="Wingdings 2"/>
                        </a:rPr>
                        <a:t></a:t>
                      </a:r>
                      <a:endParaRPr lang="en-US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4203" marR="942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Calibri"/>
                          <a:cs typeface="Arial"/>
                          <a:sym typeface="Wingdings 2"/>
                        </a:rPr>
                        <a:t></a:t>
                      </a:r>
                      <a:endParaRPr lang="en-US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4203" marR="942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Calibri"/>
                          <a:cs typeface="Arial"/>
                          <a:sym typeface="Wingdings 2"/>
                        </a:rPr>
                        <a:t></a:t>
                      </a:r>
                      <a:endParaRPr lang="en-US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4203" marR="942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Calibri"/>
                          <a:cs typeface="Arial"/>
                          <a:sym typeface="Wingdings 2"/>
                        </a:rPr>
                        <a:t></a:t>
                      </a:r>
                      <a:endParaRPr lang="en-US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4203" marR="942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4203" marR="942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endParaRPr lang="he-IL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4203" marR="942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endParaRPr lang="he-IL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4203" marR="942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7341">
                <a:tc>
                  <a:txBody>
                    <a:bodyPr/>
                    <a:lstStyle/>
                    <a:p>
                      <a:pPr marL="0" marR="0" algn="l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Ant 4-2#F</a:t>
                      </a:r>
                      <a:endParaRPr lang="en-US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4203" marR="942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Calibri"/>
                          <a:cs typeface="Arial"/>
                          <a:sym typeface="Wingdings 2"/>
                        </a:rPr>
                        <a:t></a:t>
                      </a:r>
                      <a:endParaRPr lang="en-US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4203" marR="942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Calibri"/>
                          <a:cs typeface="Arial"/>
                          <a:sym typeface="Wingdings 2"/>
                        </a:rPr>
                        <a:t></a:t>
                      </a:r>
                      <a:endParaRPr lang="en-US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4203" marR="942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Calibri"/>
                          <a:ea typeface="Calibri"/>
                          <a:cs typeface="Arial"/>
                          <a:sym typeface="Wingdings 2"/>
                        </a:rPr>
                        <a:t></a:t>
                      </a:r>
                      <a:endParaRPr lang="en-US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4203" marR="942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Calibri"/>
                          <a:cs typeface="Arial"/>
                          <a:sym typeface="Wingdings 2"/>
                        </a:rPr>
                        <a:t></a:t>
                      </a:r>
                      <a:endParaRPr lang="en-US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4203" marR="942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Calibri"/>
                          <a:cs typeface="Arial"/>
                          <a:sym typeface="Wingdings 2"/>
                        </a:rPr>
                        <a:t></a:t>
                      </a:r>
                      <a:endParaRPr lang="en-US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4203" marR="942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Calibri"/>
                          <a:cs typeface="Arial"/>
                          <a:sym typeface="Wingdings 2"/>
                        </a:rPr>
                        <a:t></a:t>
                      </a:r>
                      <a:endParaRPr lang="en-US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4203" marR="942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Calibri"/>
                          <a:cs typeface="Arial"/>
                          <a:sym typeface="Wingdings 2"/>
                        </a:rPr>
                        <a:t></a:t>
                      </a:r>
                      <a:endParaRPr lang="en-US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4203" marR="942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endParaRPr lang="he-IL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4203" marR="942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endParaRPr lang="he-IL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4203" marR="942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815">
                <a:tc>
                  <a:txBody>
                    <a:bodyPr/>
                    <a:lstStyle/>
                    <a:p>
                      <a:pPr marL="0" marR="0" algn="l" rtl="1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Ant 4-3#F</a:t>
                      </a:r>
                      <a:endParaRPr lang="en-US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4203" marR="942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Calibri"/>
                          <a:cs typeface="Arial"/>
                          <a:sym typeface="Wingdings 2"/>
                        </a:rPr>
                        <a:t></a:t>
                      </a:r>
                      <a:endParaRPr lang="en-US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4203" marR="942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Calibri"/>
                          <a:cs typeface="Arial"/>
                          <a:sym typeface="Wingdings 2"/>
                        </a:rPr>
                        <a:t></a:t>
                      </a:r>
                      <a:endParaRPr lang="en-US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4203" marR="942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Calibri"/>
                          <a:cs typeface="Arial"/>
                          <a:sym typeface="Wingdings 2"/>
                        </a:rPr>
                        <a:t></a:t>
                      </a:r>
                      <a:endParaRPr lang="en-US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4203" marR="942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Calibri"/>
                          <a:cs typeface="Arial"/>
                          <a:sym typeface="Wingdings 2"/>
                        </a:rPr>
                        <a:t></a:t>
                      </a:r>
                      <a:endParaRPr lang="en-US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4203" marR="942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Calibri"/>
                          <a:cs typeface="Arial"/>
                          <a:sym typeface="Wingdings 2"/>
                        </a:rPr>
                        <a:t></a:t>
                      </a:r>
                      <a:endParaRPr lang="en-US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4203" marR="942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Calibri"/>
                          <a:cs typeface="Arial"/>
                          <a:sym typeface="Wingdings 2"/>
                        </a:rPr>
                        <a:t></a:t>
                      </a:r>
                      <a:endParaRPr lang="en-US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4203" marR="942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he-IL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4203" marR="942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Calibri"/>
                          <a:cs typeface="Arial"/>
                          <a:sym typeface="Wingdings 2"/>
                        </a:rPr>
                        <a:t></a:t>
                      </a:r>
                      <a:endParaRPr lang="en-US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4203" marR="942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endParaRPr lang="he-IL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4203" marR="942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815">
                <a:tc>
                  <a:txBody>
                    <a:bodyPr/>
                    <a:lstStyle/>
                    <a:p>
                      <a:pPr marL="0" marR="0" algn="l" rtl="1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Horse 2#F</a:t>
                      </a:r>
                      <a:endParaRPr lang="en-US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4203" marR="942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Calibri"/>
                          <a:cs typeface="Arial"/>
                          <a:sym typeface="Wingdings 2"/>
                        </a:rPr>
                        <a:t></a:t>
                      </a:r>
                      <a:endParaRPr lang="en-US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4203" marR="942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Calibri"/>
                          <a:cs typeface="Arial"/>
                          <a:sym typeface="Wingdings 2"/>
                        </a:rPr>
                        <a:t></a:t>
                      </a:r>
                      <a:endParaRPr lang="en-US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4203" marR="942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Calibri"/>
                          <a:cs typeface="Arial"/>
                          <a:sym typeface="Wingdings 2"/>
                        </a:rPr>
                        <a:t></a:t>
                      </a:r>
                      <a:endParaRPr lang="en-US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4203" marR="942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Calibri"/>
                          <a:cs typeface="Arial"/>
                          <a:sym typeface="Wingdings 2"/>
                        </a:rPr>
                        <a:t></a:t>
                      </a:r>
                      <a:endParaRPr lang="en-US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4203" marR="942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Calibri"/>
                          <a:cs typeface="Arial"/>
                          <a:sym typeface="Wingdings 2"/>
                        </a:rPr>
                        <a:t></a:t>
                      </a:r>
                      <a:endParaRPr lang="en-US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4203" marR="942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Calibri"/>
                          <a:cs typeface="Arial"/>
                          <a:sym typeface="Wingdings 2"/>
                        </a:rPr>
                        <a:t></a:t>
                      </a:r>
                      <a:endParaRPr lang="en-US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4203" marR="942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endParaRPr lang="he-IL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4203" marR="942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he-IL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4203" marR="942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endParaRPr lang="he-IL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4203" marR="942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9631">
                <a:tc>
                  <a:txBody>
                    <a:bodyPr/>
                    <a:lstStyle/>
                    <a:p>
                      <a:pPr marL="0" marR="0" algn="l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Horse-3-1-3-2#F</a:t>
                      </a:r>
                      <a:endParaRPr lang="en-US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4203" marR="942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he-IL" sz="1400"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Calibri"/>
                          <a:cs typeface="Arial"/>
                          <a:sym typeface="Wingdings 2"/>
                        </a:rPr>
                        <a:t></a:t>
                      </a:r>
                      <a:endParaRPr lang="en-US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4203" marR="942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Calibri"/>
                          <a:cs typeface="Arial"/>
                          <a:sym typeface="Wingdings 2"/>
                        </a:rPr>
                        <a:t></a:t>
                      </a:r>
                      <a:endParaRPr lang="en-US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4203" marR="942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Calibri"/>
                          <a:cs typeface="Arial"/>
                          <a:sym typeface="Wingdings 2"/>
                        </a:rPr>
                        <a:t></a:t>
                      </a:r>
                      <a:endParaRPr lang="en-US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4203" marR="942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Calibri"/>
                          <a:cs typeface="Arial"/>
                          <a:sym typeface="Wingdings 2"/>
                        </a:rPr>
                        <a:t></a:t>
                      </a:r>
                      <a:endParaRPr lang="en-US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4203" marR="942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Calibri"/>
                          <a:cs typeface="Arial"/>
                          <a:sym typeface="Wingdings 2"/>
                        </a:rPr>
                        <a:t></a:t>
                      </a:r>
                      <a:endParaRPr lang="en-US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4203" marR="942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Calibri"/>
                          <a:cs typeface="Arial"/>
                          <a:sym typeface="Wingdings 2"/>
                        </a:rPr>
                        <a:t></a:t>
                      </a:r>
                      <a:endParaRPr lang="en-US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4203" marR="942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Calibri"/>
                          <a:cs typeface="Arial"/>
                          <a:sym typeface="Wingdings 2"/>
                        </a:rPr>
                        <a:t></a:t>
                      </a:r>
                      <a:endParaRPr lang="en-US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4203" marR="942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endParaRPr lang="he-IL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4203" marR="942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he-IL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4203" marR="942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7994">
                <a:tc>
                  <a:txBody>
                    <a:bodyPr/>
                    <a:lstStyle/>
                    <a:p>
                      <a:pPr marL="0" marR="0" algn="l" rtl="1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Horse4#F</a:t>
                      </a:r>
                      <a:endParaRPr lang="en-US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4203" marR="942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Calibri"/>
                          <a:cs typeface="Arial"/>
                          <a:sym typeface="Wingdings 2"/>
                        </a:rPr>
                        <a:t></a:t>
                      </a:r>
                      <a:endParaRPr lang="en-US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4203" marR="942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Calibri"/>
                          <a:cs typeface="Arial"/>
                          <a:sym typeface="Wingdings 2"/>
                        </a:rPr>
                        <a:t></a:t>
                      </a:r>
                      <a:endParaRPr lang="en-US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4203" marR="942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Calibri"/>
                          <a:ea typeface="Calibri"/>
                          <a:cs typeface="Arial"/>
                          <a:sym typeface="Wingdings 2"/>
                        </a:rPr>
                        <a:t></a:t>
                      </a:r>
                      <a:endParaRPr lang="en-US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4203" marR="942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Calibri"/>
                          <a:cs typeface="Arial"/>
                          <a:sym typeface="Wingdings 2"/>
                        </a:rPr>
                        <a:t></a:t>
                      </a:r>
                      <a:endParaRPr lang="en-US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4203" marR="942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Calibri"/>
                          <a:cs typeface="Arial"/>
                          <a:sym typeface="Wingdings 2"/>
                        </a:rPr>
                        <a:t></a:t>
                      </a:r>
                      <a:endParaRPr lang="en-US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4203" marR="942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Calibri"/>
                          <a:cs typeface="Arial"/>
                          <a:sym typeface="Wingdings 2"/>
                        </a:rPr>
                        <a:t></a:t>
                      </a:r>
                      <a:endParaRPr lang="en-US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4203" marR="942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endParaRPr lang="he-IL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4203" marR="942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endParaRPr lang="he-IL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4203" marR="942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endParaRPr lang="he-IL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4203" marR="942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9299">
                <a:tc>
                  <a:txBody>
                    <a:bodyPr/>
                    <a:lstStyle/>
                    <a:p>
                      <a:pPr marL="0" marR="0" algn="l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Marna 2-2#F</a:t>
                      </a:r>
                      <a:endParaRPr lang="en-US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4203" marR="942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Calibri"/>
                          <a:cs typeface="Arial"/>
                          <a:sym typeface="Wingdings 2"/>
                        </a:rPr>
                        <a:t></a:t>
                      </a:r>
                      <a:endParaRPr lang="en-US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4203" marR="942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Calibri"/>
                          <a:cs typeface="Arial"/>
                          <a:sym typeface="Wingdings 2"/>
                        </a:rPr>
                        <a:t></a:t>
                      </a:r>
                      <a:r>
                        <a:rPr lang="he-IL" sz="1400">
                          <a:latin typeface="Calibri"/>
                          <a:ea typeface="Calibri"/>
                          <a:cs typeface="Arial"/>
                        </a:rPr>
                        <a:t/>
                      </a:r>
                      <a:br>
                        <a:rPr lang="he-IL" sz="1400">
                          <a:latin typeface="Calibri"/>
                          <a:ea typeface="Calibri"/>
                          <a:cs typeface="Arial"/>
                        </a:rPr>
                      </a:br>
                      <a:r>
                        <a:rPr lang="he-IL" sz="1400">
                          <a:latin typeface="Calibri"/>
                          <a:ea typeface="Calibri"/>
                          <a:cs typeface="Arial"/>
                        </a:rPr>
                        <a:t>מעט</a:t>
                      </a:r>
                      <a:endParaRPr lang="en-US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4203" marR="942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Calibri"/>
                          <a:cs typeface="Arial"/>
                          <a:sym typeface="Wingdings 2"/>
                        </a:rPr>
                        <a:t></a:t>
                      </a:r>
                      <a:endParaRPr lang="en-US" sz="1400"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400">
                          <a:latin typeface="Calibri"/>
                          <a:ea typeface="Calibri"/>
                          <a:cs typeface="Arial"/>
                        </a:rPr>
                        <a:t>מעט</a:t>
                      </a:r>
                      <a:endParaRPr lang="en-US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4203" marR="942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Calibri"/>
                          <a:cs typeface="Arial"/>
                          <a:sym typeface="Wingdings 2"/>
                        </a:rPr>
                        <a:t></a:t>
                      </a:r>
                      <a:endParaRPr lang="en-US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4203" marR="942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Calibri"/>
                          <a:ea typeface="Calibri"/>
                          <a:cs typeface="Arial"/>
                          <a:sym typeface="Wingdings 2"/>
                        </a:rPr>
                        <a:t></a:t>
                      </a:r>
                      <a:endParaRPr lang="en-US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4203" marR="942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Calibri"/>
                          <a:cs typeface="Arial"/>
                          <a:sym typeface="Wingdings 2"/>
                        </a:rPr>
                        <a:t></a:t>
                      </a:r>
                      <a:endParaRPr lang="en-US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4203" marR="942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endParaRPr lang="he-IL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4203" marR="942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endParaRPr lang="he-IL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4203" marR="942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Arial"/>
                          <a:sym typeface="Wingdings 2"/>
                        </a:rPr>
                        <a:t></a:t>
                      </a:r>
                      <a:endParaRPr lang="en-US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4203" marR="942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84238"/>
          </a:xfrm>
        </p:spPr>
        <p:txBody>
          <a:bodyPr>
            <a:normAutofit/>
          </a:bodyPr>
          <a:lstStyle/>
          <a:p>
            <a:r>
              <a:rPr lang="he-IL" sz="3600" b="1" dirty="0" smtClean="0"/>
              <a:t>מירקם </a:t>
            </a:r>
            <a:r>
              <a:rPr lang="he-IL" sz="3600" b="1" dirty="0" err="1" smtClean="0"/>
              <a:t>ומינרולוגיה</a:t>
            </a:r>
            <a:endParaRPr lang="he-IL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1524000" y="1066800"/>
            <a:ext cx="7315200" cy="480131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e-IL" dirty="0" smtClean="0"/>
              <a:t> </a:t>
            </a:r>
            <a:r>
              <a:rPr lang="he-IL" dirty="0" err="1" smtClean="0"/>
              <a:t>שיכוב</a:t>
            </a:r>
            <a:r>
              <a:rPr lang="he-IL" dirty="0" smtClean="0"/>
              <a:t> </a:t>
            </a:r>
            <a:r>
              <a:rPr lang="he-IL" dirty="0" smtClean="0"/>
              <a:t>צולב בתפוצה נרחבת, ומבנה למינרי בשיפועים חדים. </a:t>
            </a:r>
          </a:p>
          <a:p>
            <a:pPr>
              <a:buFont typeface="Arial" pitchFamily="34" charset="0"/>
              <a:buChar char="•"/>
            </a:pPr>
            <a:endParaRPr lang="he-IL" dirty="0" smtClean="0"/>
          </a:p>
          <a:p>
            <a:pPr>
              <a:buFont typeface="Arial" pitchFamily="34" charset="0"/>
              <a:buChar char="•"/>
            </a:pPr>
            <a:r>
              <a:rPr lang="he-IL" dirty="0" smtClean="0"/>
              <a:t> </a:t>
            </a:r>
            <a:r>
              <a:rPr lang="he-IL" dirty="0" smtClean="0"/>
              <a:t>תצורת</a:t>
            </a:r>
            <a:r>
              <a:rPr lang="en-US" dirty="0" smtClean="0"/>
              <a:t>Navajo </a:t>
            </a:r>
            <a:r>
              <a:rPr lang="he-IL" dirty="0" smtClean="0"/>
              <a:t> מורכבת מגרגרי קוורץ, </a:t>
            </a:r>
            <a:r>
              <a:rPr lang="he-IL" dirty="0" err="1" smtClean="0"/>
              <a:t>פלדשפר</a:t>
            </a:r>
            <a:r>
              <a:rPr lang="he-IL" dirty="0" smtClean="0"/>
              <a:t>, </a:t>
            </a:r>
            <a:r>
              <a:rPr lang="he-IL" dirty="0" err="1" smtClean="0"/>
              <a:t>איליט</a:t>
            </a:r>
            <a:r>
              <a:rPr lang="he-IL" dirty="0" smtClean="0"/>
              <a:t>, </a:t>
            </a:r>
            <a:r>
              <a:rPr lang="he-IL" dirty="0" err="1" smtClean="0"/>
              <a:t>קאוליניט</a:t>
            </a:r>
            <a:r>
              <a:rPr lang="he-IL" dirty="0" smtClean="0"/>
              <a:t>, קרבונטים, תחמוצות ברזל, ויסודות קורט.</a:t>
            </a:r>
            <a:r>
              <a:rPr lang="en-US" dirty="0" smtClean="0"/>
              <a:t/>
            </a:r>
            <a:br>
              <a:rPr lang="en-US" dirty="0" smtClean="0"/>
            </a:br>
            <a:endParaRPr lang="he-IL" dirty="0" smtClean="0"/>
          </a:p>
          <a:p>
            <a:pPr>
              <a:buFont typeface="Arial" pitchFamily="34" charset="0"/>
              <a:buChar char="•"/>
            </a:pPr>
            <a:r>
              <a:rPr lang="he-IL" dirty="0" smtClean="0"/>
              <a:t> </a:t>
            </a:r>
            <a:r>
              <a:rPr lang="he-IL" dirty="0" err="1" smtClean="0"/>
              <a:t>פאצייסים</a:t>
            </a:r>
            <a:r>
              <a:rPr lang="he-IL" dirty="0" smtClean="0"/>
              <a:t> של גווני אבן החול השונים של תצורת </a:t>
            </a:r>
            <a:r>
              <a:rPr lang="en-US" dirty="0" smtClean="0"/>
              <a:t>Navajo</a:t>
            </a:r>
            <a:r>
              <a:rPr lang="he-IL" dirty="0" smtClean="0"/>
              <a:t>: אדום, חום אדמדם שזוף, צהבהב-כתום, ועד לבן. </a:t>
            </a:r>
            <a:r>
              <a:rPr lang="en-US" dirty="0" smtClean="0"/>
              <a:t/>
            </a:r>
            <a:br>
              <a:rPr lang="en-US" dirty="0" smtClean="0"/>
            </a:br>
            <a:endParaRPr lang="he-IL" dirty="0" smtClean="0"/>
          </a:p>
          <a:p>
            <a:pPr>
              <a:buFont typeface="Arial" pitchFamily="34" charset="0"/>
              <a:buChar char="•"/>
            </a:pPr>
            <a:r>
              <a:rPr lang="he-IL" dirty="0" smtClean="0"/>
              <a:t> הגוונים הכהים מתקבלים מציפוי גרגרי הקוורץ ע"י תחמוצות ברזל.</a:t>
            </a:r>
            <a:r>
              <a:rPr lang="en-US" dirty="0" smtClean="0"/>
              <a:t/>
            </a:r>
            <a:br>
              <a:rPr lang="en-US" dirty="0" smtClean="0"/>
            </a:br>
            <a:endParaRPr lang="he-IL" dirty="0" smtClean="0"/>
          </a:p>
          <a:p>
            <a:pPr>
              <a:buFont typeface="Arial" pitchFamily="34" charset="0"/>
              <a:buChar char="•"/>
            </a:pPr>
            <a:r>
              <a:rPr lang="he-IL" dirty="0" smtClean="0"/>
              <a:t> הגוון הלבן נוצר משטיפה של ציפוי תחמוצות הברזל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he-IL" dirty="0" smtClean="0"/>
              <a:t>בתת </a:t>
            </a:r>
            <a:r>
              <a:rPr lang="he-IL" dirty="0" smtClean="0"/>
              <a:t>הקרקע.</a:t>
            </a:r>
            <a:r>
              <a:rPr lang="en-US" dirty="0" smtClean="0"/>
              <a:t/>
            </a:r>
            <a:br>
              <a:rPr lang="en-US" dirty="0" smtClean="0"/>
            </a:br>
            <a:endParaRPr lang="he-IL" dirty="0" smtClean="0"/>
          </a:p>
          <a:p>
            <a:pPr>
              <a:buFont typeface="Arial" pitchFamily="34" charset="0"/>
              <a:buChar char="•"/>
            </a:pPr>
            <a:r>
              <a:rPr lang="he-IL" dirty="0" smtClean="0"/>
              <a:t> באבן החול נוכחות כמעט בלעדית של קוורץ,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he-IL" dirty="0" smtClean="0"/>
              <a:t>משקפת </a:t>
            </a:r>
            <a:r>
              <a:rPr lang="he-IL" dirty="0" smtClean="0"/>
              <a:t>את הבגרות המינרלוגית של הסלע.</a:t>
            </a:r>
          </a:p>
          <a:p>
            <a:endParaRPr lang="he-IL" dirty="0" smtClean="0"/>
          </a:p>
          <a:p>
            <a:endParaRPr lang="he-IL" dirty="0"/>
          </a:p>
        </p:txBody>
      </p:sp>
      <p:pic>
        <p:nvPicPr>
          <p:cNvPr id="4" name="תמונה 3" descr="D:\alon\אוניברסיטה פתוחה\סמינריון 2\עבודה על קניון אנטילופ\תמונות\פגישה עם נורית\גלן קניון ואנטילופ תחתון ליד האגם\IMAG1442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4087090"/>
            <a:ext cx="3810001" cy="2770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sz="3600" dirty="0" smtClean="0"/>
              <a:t>סביבת </a:t>
            </a:r>
            <a:r>
              <a:rPr lang="he-IL" sz="3600" dirty="0" smtClean="0"/>
              <a:t>השקעה </a:t>
            </a:r>
            <a:endParaRPr lang="he-IL" sz="3600" dirty="0"/>
          </a:p>
        </p:txBody>
      </p:sp>
      <p:pic>
        <p:nvPicPr>
          <p:cNvPr id="4" name="תמונה 3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454727"/>
            <a:ext cx="4447947" cy="2660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מציין מיקום תוכן 2"/>
          <p:cNvSpPr>
            <a:spLocks noGrp="1"/>
          </p:cNvSpPr>
          <p:nvPr>
            <p:ph idx="1"/>
          </p:nvPr>
        </p:nvSpPr>
        <p:spPr>
          <a:xfrm>
            <a:off x="4495800" y="1371600"/>
            <a:ext cx="4495800" cy="5181600"/>
          </a:xfrm>
        </p:spPr>
        <p:txBody>
          <a:bodyPr>
            <a:normAutofit/>
          </a:bodyPr>
          <a:lstStyle/>
          <a:p>
            <a:r>
              <a:rPr lang="he-IL" sz="1800" b="1" dirty="0" err="1" smtClean="0"/>
              <a:t>השיכוב</a:t>
            </a:r>
            <a:r>
              <a:rPr lang="he-IL" sz="1800" b="1" dirty="0" smtClean="0"/>
              <a:t> המדורג </a:t>
            </a:r>
            <a:r>
              <a:rPr lang="he-IL" sz="1800" dirty="0" smtClean="0"/>
              <a:t>מעיד על שינויים בתנאי ההשקעה וכן שינוי ברמת ציפוי הגרגרים בתחמוצות ברזל בין שכבות הקוורץ בגודל גרגר שונה. </a:t>
            </a:r>
          </a:p>
          <a:p>
            <a:r>
              <a:rPr lang="he-IL" sz="1800" dirty="0" smtClean="0"/>
              <a:t>זרימה במהירות התחלתית </a:t>
            </a:r>
            <a:r>
              <a:rPr lang="en-US" sz="1800" dirty="0" smtClean="0"/>
              <a:t>70 mm/s</a:t>
            </a:r>
            <a:r>
              <a:rPr lang="he-IL" sz="1800" dirty="0" smtClean="0"/>
              <a:t> ו</a:t>
            </a:r>
            <a:r>
              <a:rPr lang="he-IL" sz="1800" b="1" dirty="0" smtClean="0"/>
              <a:t>אנרגיית מים בינונית</a:t>
            </a:r>
            <a:r>
              <a:rPr lang="he-IL" sz="1800" dirty="0" smtClean="0"/>
              <a:t>, והחלשות זרימה עד  </a:t>
            </a:r>
            <a:r>
              <a:rPr lang="en-US" sz="1800" dirty="0" smtClean="0"/>
              <a:t>mm/s</a:t>
            </a:r>
            <a:r>
              <a:rPr lang="he-IL" sz="1800" dirty="0" err="1" smtClean="0"/>
              <a:t>10÷6</a:t>
            </a:r>
            <a:r>
              <a:rPr lang="he-IL" sz="1800" dirty="0" smtClean="0"/>
              <a:t> .</a:t>
            </a:r>
          </a:p>
          <a:p>
            <a:r>
              <a:rPr lang="he-IL" sz="1800" b="1" dirty="0" smtClean="0"/>
              <a:t>הובלה </a:t>
            </a:r>
            <a:r>
              <a:rPr lang="he-IL" sz="1800" b="1" dirty="0" err="1" smtClean="0"/>
              <a:t>פלוביאלית</a:t>
            </a:r>
            <a:r>
              <a:rPr lang="he-IL" sz="1800" b="1" dirty="0" smtClean="0"/>
              <a:t> (</a:t>
            </a:r>
            <a:r>
              <a:rPr lang="he-IL" sz="1800" dirty="0" smtClean="0"/>
              <a:t>כדוריות בינונית של גרגרי הקוורץ) </a:t>
            </a:r>
            <a:r>
              <a:rPr lang="he-IL" sz="1800" b="1" dirty="0" smtClean="0"/>
              <a:t>ומרחק הובלה ממושך </a:t>
            </a:r>
            <a:r>
              <a:rPr lang="he-IL" sz="1800" dirty="0" smtClean="0"/>
              <a:t>(נוכחות המזערית של רכיבי </a:t>
            </a:r>
            <a:r>
              <a:rPr lang="he-IL" sz="1800" dirty="0" err="1" smtClean="0"/>
              <a:t>פלדשפר</a:t>
            </a:r>
            <a:r>
              <a:rPr lang="he-IL" sz="1800" dirty="0" smtClean="0"/>
              <a:t> </a:t>
            </a:r>
            <a:r>
              <a:rPr lang="he-IL" sz="1800" dirty="0" err="1" smtClean="0"/>
              <a:t>ופלגיוקלז</a:t>
            </a:r>
            <a:r>
              <a:rPr lang="he-IL" sz="1800" dirty="0" smtClean="0"/>
              <a:t>).</a:t>
            </a:r>
          </a:p>
          <a:p>
            <a:r>
              <a:rPr lang="he-IL" sz="1800" b="1" dirty="0" smtClean="0"/>
              <a:t>הובלה </a:t>
            </a:r>
            <a:r>
              <a:rPr lang="he-IL" sz="1800" b="1" dirty="0" err="1" smtClean="0"/>
              <a:t>איאולית</a:t>
            </a:r>
            <a:r>
              <a:rPr lang="he-IL" sz="1800" b="1" smtClean="0"/>
              <a:t> </a:t>
            </a:r>
            <a:r>
              <a:rPr lang="he-IL" sz="1800" smtClean="0"/>
              <a:t>שגרמה </a:t>
            </a:r>
            <a:r>
              <a:rPr lang="he-IL" sz="1800" dirty="0" smtClean="0"/>
              <a:t>לאברציה (מרקם מזוות יותר של הגרגרים הקטנים).</a:t>
            </a:r>
          </a:p>
          <a:p>
            <a:r>
              <a:rPr lang="he-IL" sz="1800" b="1" dirty="0" smtClean="0"/>
              <a:t>שינויים ברמת הלחות </a:t>
            </a:r>
            <a:r>
              <a:rPr lang="he-IL" sz="1800" dirty="0" smtClean="0"/>
              <a:t>שהתרחשו במהלך </a:t>
            </a:r>
            <a:r>
              <a:rPr lang="he-IL" sz="1800" dirty="0" err="1" smtClean="0"/>
              <a:t>הרבדת</a:t>
            </a:r>
            <a:r>
              <a:rPr lang="he-IL" sz="1800" dirty="0" smtClean="0"/>
              <a:t> המשקעים (שכבות מעורבות של </a:t>
            </a:r>
            <a:r>
              <a:rPr lang="he-IL" sz="1800" dirty="0" err="1" smtClean="0"/>
              <a:t>מינרלי</a:t>
            </a:r>
            <a:r>
              <a:rPr lang="he-IL" sz="1800" dirty="0" smtClean="0"/>
              <a:t> חרסית והימצאות </a:t>
            </a:r>
            <a:r>
              <a:rPr lang="he-IL" sz="1800" dirty="0" err="1" smtClean="0"/>
              <a:t>גאותיט</a:t>
            </a:r>
            <a:r>
              <a:rPr lang="he-IL" sz="1800" dirty="0" smtClean="0"/>
              <a:t> </a:t>
            </a:r>
            <a:r>
              <a:rPr lang="en-US" sz="1800" dirty="0" err="1" smtClean="0"/>
              <a:t>FeOOH</a:t>
            </a:r>
            <a:r>
              <a:rPr lang="en-US" sz="1800" dirty="0" smtClean="0"/>
              <a:t> </a:t>
            </a:r>
            <a:r>
              <a:rPr lang="he-IL" sz="1800" dirty="0" smtClean="0"/>
              <a:t>).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he-IL" sz="1800" dirty="0" smtClean="0"/>
              <a:t>התוצאות אינן משקפות את האקלים הקדום שמתואר במחקרים אחרים כיבש וצחיח.</a:t>
            </a:r>
            <a:endParaRPr lang="he-IL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sz="3600" dirty="0" smtClean="0"/>
              <a:t>מסקנות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lvl="0"/>
            <a:r>
              <a:rPr lang="he-IL" dirty="0" smtClean="0"/>
              <a:t>הדגימות מתצורת </a:t>
            </a:r>
            <a:r>
              <a:rPr lang="en-US" dirty="0" smtClean="0"/>
              <a:t>Navajo</a:t>
            </a:r>
            <a:r>
              <a:rPr lang="he-IL" dirty="0" smtClean="0"/>
              <a:t> זוהו </a:t>
            </a:r>
            <a:r>
              <a:rPr lang="he-IL" dirty="0" smtClean="0"/>
              <a:t>כאבן חול "</a:t>
            </a:r>
            <a:r>
              <a:rPr lang="he-IL" dirty="0" err="1" smtClean="0"/>
              <a:t>ארניט</a:t>
            </a:r>
            <a:r>
              <a:rPr lang="he-IL" dirty="0" smtClean="0"/>
              <a:t> </a:t>
            </a:r>
            <a:r>
              <a:rPr lang="he-IL" dirty="0" err="1" smtClean="0"/>
              <a:t>קוורצית</a:t>
            </a:r>
            <a:r>
              <a:rPr lang="he-IL" dirty="0" smtClean="0"/>
              <a:t>" בוגרת </a:t>
            </a:r>
            <a:r>
              <a:rPr lang="he-IL" dirty="0" err="1" smtClean="0"/>
              <a:t>מירקמית</a:t>
            </a:r>
            <a:r>
              <a:rPr lang="he-IL" dirty="0" smtClean="0"/>
              <a:t> </a:t>
            </a:r>
            <a:r>
              <a:rPr lang="he-IL" dirty="0" err="1" smtClean="0"/>
              <a:t>ומינרולוגית</a:t>
            </a:r>
            <a:r>
              <a:rPr lang="he-IL" dirty="0" smtClean="0"/>
              <a:t>.</a:t>
            </a:r>
            <a:r>
              <a:rPr lang="he-IL" dirty="0" smtClean="0"/>
              <a:t/>
            </a:r>
            <a:br>
              <a:rPr lang="he-IL" dirty="0" smtClean="0"/>
            </a:br>
            <a:endParaRPr lang="en-US" dirty="0" smtClean="0"/>
          </a:p>
          <a:p>
            <a:pPr lvl="0"/>
            <a:r>
              <a:rPr lang="he-IL" dirty="0" err="1" smtClean="0"/>
              <a:t>הסדימנטים</a:t>
            </a:r>
            <a:r>
              <a:rPr lang="he-IL" dirty="0" smtClean="0"/>
              <a:t> </a:t>
            </a:r>
            <a:r>
              <a:rPr lang="he-IL" dirty="0" smtClean="0"/>
              <a:t>הובלו </a:t>
            </a:r>
            <a:r>
              <a:rPr lang="he-IL" dirty="0" smtClean="0"/>
              <a:t>מרחק רב, על </a:t>
            </a:r>
            <a:r>
              <a:rPr lang="he-IL" dirty="0" smtClean="0"/>
              <a:t>ידי מערכת </a:t>
            </a:r>
            <a:r>
              <a:rPr lang="he-IL" dirty="0" err="1" smtClean="0"/>
              <a:t>פלוביאלית</a:t>
            </a:r>
            <a:r>
              <a:rPr lang="he-IL" dirty="0" smtClean="0"/>
              <a:t> וגם </a:t>
            </a:r>
            <a:r>
              <a:rPr lang="he-IL" dirty="0" err="1" smtClean="0"/>
              <a:t>איאוליאלית</a:t>
            </a:r>
            <a:r>
              <a:rPr lang="he-IL" dirty="0" smtClean="0"/>
              <a:t>.</a:t>
            </a:r>
            <a:br>
              <a:rPr lang="he-IL" dirty="0" smtClean="0"/>
            </a:br>
            <a:endParaRPr lang="en-US" dirty="0" smtClean="0"/>
          </a:p>
          <a:p>
            <a:pPr lvl="0"/>
            <a:r>
              <a:rPr lang="he-IL" dirty="0" smtClean="0"/>
              <a:t>כן </a:t>
            </a:r>
            <a:r>
              <a:rPr lang="he-IL" dirty="0" smtClean="0"/>
              <a:t>התרחשו שינויים ברמת הלחות </a:t>
            </a:r>
            <a:r>
              <a:rPr lang="he-IL" dirty="0" smtClean="0"/>
              <a:t>בעת התמצקות בסלעים, למרות </a:t>
            </a:r>
            <a:r>
              <a:rPr lang="he-IL" dirty="0" smtClean="0"/>
              <a:t>שנטען </a:t>
            </a:r>
            <a:r>
              <a:rPr lang="he-IL" dirty="0" smtClean="0"/>
              <a:t>במחקרים אקדמיים כי בתחילת </a:t>
            </a:r>
            <a:r>
              <a:rPr lang="he-IL" dirty="0" smtClean="0"/>
              <a:t>היורא שררו באזור תנאי מזג אוויר צחיח ויבש בשל המיקום </a:t>
            </a:r>
            <a:r>
              <a:rPr lang="he-IL" dirty="0" err="1" smtClean="0"/>
              <a:t>הפאלאוגאוגרפי</a:t>
            </a:r>
            <a:r>
              <a:rPr lang="he-IL" dirty="0" smtClean="0"/>
              <a:t>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he-IL" dirty="0" smtClean="0"/>
              <a:t> </a:t>
            </a:r>
            <a:endParaRPr lang="en-US" dirty="0" smtClean="0"/>
          </a:p>
          <a:p>
            <a:pPr lvl="0"/>
            <a:r>
              <a:rPr lang="he-IL" dirty="0" smtClean="0"/>
              <a:t>ציפוי </a:t>
            </a:r>
            <a:r>
              <a:rPr lang="he-IL" dirty="0" smtClean="0"/>
              <a:t>הגרגרים </a:t>
            </a:r>
            <a:r>
              <a:rPr lang="he-IL" dirty="0" smtClean="0"/>
              <a:t>בתחמוצות ברזל היה </a:t>
            </a:r>
            <a:r>
              <a:rPr lang="he-IL" dirty="0" smtClean="0"/>
              <a:t>מוקדם מהתמצקות </a:t>
            </a:r>
            <a:r>
              <a:rPr lang="he-IL" dirty="0" smtClean="0"/>
              <a:t>הסלע, והיווה </a:t>
            </a:r>
            <a:r>
              <a:rPr lang="he-IL" dirty="0" smtClean="0"/>
              <a:t>לאחר מכן חומר מלכד לגיבוש המשני לתצבירים, ע"י ריכוזי תחמוצות ברזל ומינרלים נוספים</a:t>
            </a:r>
            <a:r>
              <a:rPr lang="he-IL" dirty="0" smtClean="0"/>
              <a:t>.</a:t>
            </a:r>
            <a:r>
              <a:rPr lang="en-US" dirty="0" smtClean="0"/>
              <a:t/>
            </a:r>
            <a:br>
              <a:rPr lang="en-US" dirty="0" smtClean="0"/>
            </a:br>
            <a:endParaRPr lang="he-IL" dirty="0" smtClean="0"/>
          </a:p>
          <a:p>
            <a:pPr lvl="0"/>
            <a:r>
              <a:rPr lang="he-IL" dirty="0" smtClean="0"/>
              <a:t>האזורים הבהירים בסלע </a:t>
            </a:r>
            <a:r>
              <a:rPr lang="he-IL" dirty="0" smtClean="0"/>
              <a:t>אולי נוצרו עקב שטיפה נמרצת של תחמוצות </a:t>
            </a:r>
            <a:r>
              <a:rPr lang="he-IL" dirty="0" smtClean="0"/>
              <a:t>הברזל ותהליך "הלבנה".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lvl="0"/>
            <a:r>
              <a:rPr lang="he-IL" dirty="0" smtClean="0"/>
              <a:t>יש רמזים </a:t>
            </a:r>
            <a:r>
              <a:rPr lang="he-IL" dirty="0" smtClean="0"/>
              <a:t>שאולי חלק מסלעי המקור היו סלעים </a:t>
            </a:r>
            <a:r>
              <a:rPr lang="he-IL" dirty="0" err="1" smtClean="0"/>
              <a:t>מותמרים</a:t>
            </a:r>
            <a:r>
              <a:rPr lang="he-IL" dirty="0" smtClean="0"/>
              <a:t>.</a:t>
            </a: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pPr lvl="0"/>
            <a:r>
              <a:rPr lang="he-IL" sz="3600" b="1" dirty="0" smtClean="0"/>
              <a:t>השתרעות גיאוגרפית והיסטוריה גיאולוגית</a:t>
            </a:r>
            <a:r>
              <a:rPr lang="en-US" sz="3600" dirty="0"/>
              <a:t/>
            </a:r>
            <a:br>
              <a:rPr lang="en-US" sz="3600" dirty="0"/>
            </a:br>
            <a:endParaRPr lang="he-IL" sz="3600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52400" y="838200"/>
            <a:ext cx="4191000" cy="46482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en-US" sz="1600" dirty="0" smtClean="0"/>
          </a:p>
          <a:p>
            <a:r>
              <a:rPr lang="he-IL" sz="1900" b="1" dirty="0" smtClean="0"/>
              <a:t>המיקום </a:t>
            </a:r>
            <a:r>
              <a:rPr lang="he-IL" sz="1900" b="1" dirty="0" err="1" smtClean="0"/>
              <a:t>הפאלאוגאוגרפי</a:t>
            </a:r>
            <a:r>
              <a:rPr lang="he-IL" sz="1900" b="1" dirty="0" smtClean="0"/>
              <a:t> </a:t>
            </a:r>
            <a:r>
              <a:rPr lang="he-IL" sz="1900" dirty="0" smtClean="0"/>
              <a:t>בתחילת היורא,</a:t>
            </a:r>
            <a:r>
              <a:rPr lang="en-US" sz="1900" dirty="0" smtClean="0"/>
              <a:t/>
            </a:r>
            <a:br>
              <a:rPr lang="en-US" sz="1900" dirty="0" smtClean="0"/>
            </a:br>
            <a:r>
              <a:rPr lang="he-IL" sz="1900" dirty="0" smtClean="0"/>
              <a:t>כ 15 מעלות צפונית לקו המשווה</a:t>
            </a:r>
            <a:r>
              <a:rPr lang="en-US" sz="1900" dirty="0" smtClean="0"/>
              <a:t>.</a:t>
            </a:r>
            <a:br>
              <a:rPr lang="en-US" sz="1900" dirty="0" smtClean="0"/>
            </a:br>
            <a:endParaRPr lang="he-IL" sz="1900" dirty="0" smtClean="0"/>
          </a:p>
          <a:p>
            <a:r>
              <a:rPr lang="he-IL" sz="1900" dirty="0" smtClean="0"/>
              <a:t>במחקרים מתוארים תנאי מזג אוויר צחיח ויבש כמו במדבר סהרה היום.</a:t>
            </a:r>
            <a:r>
              <a:rPr lang="en-US" sz="1900" dirty="0" smtClean="0"/>
              <a:t> </a:t>
            </a:r>
            <a:r>
              <a:rPr lang="he-IL" sz="1900" dirty="0" smtClean="0"/>
              <a:t> במחקר זה התגלו שינויים ברמת הלחות (נמצאו שכבות מעורבות של מינרלי חרסית  </a:t>
            </a:r>
            <a:r>
              <a:rPr lang="he-IL" sz="1900" dirty="0" err="1" smtClean="0"/>
              <a:t>וגאותיט</a:t>
            </a:r>
            <a:r>
              <a:rPr lang="he-IL" sz="1900" dirty="0" smtClean="0"/>
              <a:t>). </a:t>
            </a:r>
            <a:r>
              <a:rPr lang="en-US" sz="1900" dirty="0" smtClean="0"/>
              <a:t/>
            </a:r>
            <a:br>
              <a:rPr lang="en-US" sz="1900" dirty="0" smtClean="0"/>
            </a:br>
            <a:endParaRPr lang="he-IL" sz="1900" dirty="0" smtClean="0"/>
          </a:p>
          <a:p>
            <a:r>
              <a:rPr lang="he-IL" sz="1900" dirty="0" smtClean="0"/>
              <a:t>לפני </a:t>
            </a:r>
            <a:r>
              <a:rPr lang="he-IL" sz="1900" b="1" dirty="0" smtClean="0"/>
              <a:t>190מליון שנים </a:t>
            </a:r>
            <a:r>
              <a:rPr lang="he-IL" sz="1900" dirty="0" smtClean="0"/>
              <a:t>(יורא תחתון) במהלך קבורה ראשונית של חולות מנושבים של ימת החול, חלחלו מים מטאוריים וגרמו לבליית מינרלים </a:t>
            </a:r>
            <a:r>
              <a:rPr lang="he-IL" sz="1900" dirty="0" err="1" smtClean="0"/>
              <a:t>פרומגנזיים</a:t>
            </a:r>
            <a:r>
              <a:rPr lang="he-IL" sz="1900" dirty="0" smtClean="0"/>
              <a:t>. </a:t>
            </a:r>
            <a:r>
              <a:rPr lang="en-US" sz="1900" dirty="0" smtClean="0"/>
              <a:t/>
            </a:r>
            <a:br>
              <a:rPr lang="en-US" sz="1900" dirty="0" smtClean="0"/>
            </a:br>
            <a:endParaRPr lang="en-US" sz="1900" dirty="0"/>
          </a:p>
          <a:p>
            <a:r>
              <a:rPr lang="he-IL" sz="1900" dirty="0" smtClean="0"/>
              <a:t>לפני </a:t>
            </a:r>
            <a:r>
              <a:rPr lang="he-IL" sz="1900" b="1" dirty="0" smtClean="0"/>
              <a:t>80-55 מליון שנים</a:t>
            </a:r>
            <a:r>
              <a:rPr lang="he-IL" sz="1900" dirty="0" smtClean="0"/>
              <a:t>, במהלך ואחרי היווצרות </a:t>
            </a:r>
            <a:r>
              <a:rPr lang="he-IL" sz="1900" dirty="0" err="1" smtClean="0"/>
              <a:t>האורוגנזה</a:t>
            </a:r>
            <a:r>
              <a:rPr lang="he-IL" sz="1900" dirty="0" smtClean="0"/>
              <a:t> </a:t>
            </a:r>
            <a:r>
              <a:rPr lang="he-IL" sz="1900" dirty="0" err="1" smtClean="0"/>
              <a:t>הלרמידית</a:t>
            </a:r>
            <a:r>
              <a:rPr lang="en-US" sz="1900" dirty="0" smtClean="0"/>
              <a:t> </a:t>
            </a:r>
            <a:r>
              <a:rPr lang="he-IL" sz="1900" dirty="0" smtClean="0"/>
              <a:t>, יצרו העתקי דחיקה שאפשרו מעבר נוזלים </a:t>
            </a:r>
            <a:r>
              <a:rPr lang="he-IL" sz="1900" dirty="0" err="1" smtClean="0"/>
              <a:t>הידרוקרבונטיים</a:t>
            </a:r>
            <a:r>
              <a:rPr lang="he-IL" sz="1900" dirty="0" smtClean="0"/>
              <a:t> וחלחולם לתת הקרקע.</a:t>
            </a:r>
            <a:endParaRPr lang="he-IL" sz="1900" dirty="0"/>
          </a:p>
        </p:txBody>
      </p:sp>
      <p:pic>
        <p:nvPicPr>
          <p:cNvPr id="6" name="תמונה 5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82897" y="990600"/>
            <a:ext cx="4182497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724400" y="2935069"/>
            <a:ext cx="14478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1">
            <a:spAutoFit/>
          </a:bodyPr>
          <a:lstStyle/>
          <a:p>
            <a:r>
              <a:rPr lang="he-IL" dirty="0" smtClean="0"/>
              <a:t>רוח שלטת קדומה צפונית</a:t>
            </a:r>
            <a:endParaRPr lang="he-IL" dirty="0"/>
          </a:p>
        </p:txBody>
      </p:sp>
      <p:sp>
        <p:nvSpPr>
          <p:cNvPr id="8" name="TextBox 7"/>
          <p:cNvSpPr txBox="1"/>
          <p:nvPr/>
        </p:nvSpPr>
        <p:spPr>
          <a:xfrm>
            <a:off x="7696200" y="4419600"/>
            <a:ext cx="1143000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1">
            <a:spAutoFit/>
          </a:bodyPr>
          <a:lstStyle/>
          <a:p>
            <a:r>
              <a:rPr lang="he-IL" dirty="0" smtClean="0"/>
              <a:t>מערכת </a:t>
            </a:r>
            <a:r>
              <a:rPr lang="he-IL" dirty="0" err="1" smtClean="0"/>
              <a:t>פלוביאלית</a:t>
            </a:r>
            <a:r>
              <a:rPr lang="he-IL" dirty="0" smtClean="0"/>
              <a:t> מערבית</a:t>
            </a:r>
            <a:endParaRPr lang="he-IL" dirty="0"/>
          </a:p>
        </p:txBody>
      </p:sp>
      <p:cxnSp>
        <p:nvCxnSpPr>
          <p:cNvPr id="18" name="מחבר חץ ישר 17"/>
          <p:cNvCxnSpPr/>
          <p:nvPr/>
        </p:nvCxnSpPr>
        <p:spPr>
          <a:xfrm>
            <a:off x="6096000" y="3505200"/>
            <a:ext cx="0" cy="6096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מחבר חץ ישר 19"/>
          <p:cNvCxnSpPr/>
          <p:nvPr/>
        </p:nvCxnSpPr>
        <p:spPr>
          <a:xfrm flipH="1" flipV="1">
            <a:off x="6629400" y="4114800"/>
            <a:ext cx="1219200" cy="533400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2514600" cy="868362"/>
          </a:xfrm>
        </p:spPr>
        <p:txBody>
          <a:bodyPr>
            <a:noAutofit/>
          </a:bodyPr>
          <a:lstStyle/>
          <a:p>
            <a:pPr algn="r"/>
            <a:r>
              <a:rPr lang="he-IL" sz="3600" b="1" dirty="0" smtClean="0"/>
              <a:t>אתרי הדיגום</a:t>
            </a:r>
            <a:r>
              <a:rPr lang="en-US" sz="3600" dirty="0" smtClean="0"/>
              <a:t/>
            </a:r>
            <a:br>
              <a:rPr lang="en-US" sz="3600" dirty="0" smtClean="0"/>
            </a:br>
            <a:endParaRPr lang="he-IL" sz="3600" dirty="0"/>
          </a:p>
        </p:txBody>
      </p:sp>
      <p:graphicFrame>
        <p:nvGraphicFramePr>
          <p:cNvPr id="7" name="טבלה 6"/>
          <p:cNvGraphicFramePr>
            <a:graphicFrameLocks noGrp="1"/>
          </p:cNvGraphicFramePr>
          <p:nvPr/>
        </p:nvGraphicFramePr>
        <p:xfrm>
          <a:off x="3124200" y="243840"/>
          <a:ext cx="5868670" cy="1508760"/>
        </p:xfrm>
        <a:graphic>
          <a:graphicData uri="http://schemas.openxmlformats.org/drawingml/2006/table">
            <a:tbl>
              <a:tblPr rtl="1"/>
              <a:tblGrid>
                <a:gridCol w="1029335"/>
                <a:gridCol w="2770505"/>
                <a:gridCol w="2068830"/>
              </a:tblGrid>
              <a:tr h="0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400" b="1" dirty="0">
                          <a:latin typeface="Calibri"/>
                          <a:ea typeface="Calibri"/>
                          <a:cs typeface="Times New Roman"/>
                        </a:rPr>
                        <a:t>סימון במפה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400" b="1">
                          <a:latin typeface="Calibri"/>
                          <a:ea typeface="Calibri"/>
                          <a:cs typeface="Times New Roman"/>
                        </a:rPr>
                        <a:t>מיקום אתרי הדיגום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imes New Roman"/>
                          <a:ea typeface="Calibri"/>
                          <a:cs typeface="Arial"/>
                        </a:rPr>
                        <a:t>Lat \ long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Arial"/>
                        </a:rPr>
                        <a:t>A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200">
                          <a:latin typeface="Calibri"/>
                          <a:ea typeface="Calibri"/>
                          <a:cs typeface="Times New Roman"/>
                        </a:rPr>
                        <a:t>שביל הגישה ל"פרסה" ליד נהר הקולורדו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Arial"/>
                        </a:rPr>
                        <a:t>N36</a:t>
                      </a:r>
                      <a:r>
                        <a:rPr lang="en-US" sz="1200" baseline="30000">
                          <a:latin typeface="Times New Roman"/>
                          <a:ea typeface="Calibri"/>
                          <a:cs typeface="Arial"/>
                        </a:rPr>
                        <a:t>0</a:t>
                      </a:r>
                      <a:r>
                        <a:rPr lang="en-US" sz="1200">
                          <a:latin typeface="Times New Roman"/>
                          <a:ea typeface="Calibri"/>
                          <a:cs typeface="Arial"/>
                        </a:rPr>
                        <a:t>52'42" </a:t>
                      </a:r>
                      <a:r>
                        <a:rPr lang="he-IL" sz="1200">
                          <a:latin typeface="Times New Roman"/>
                          <a:ea typeface="Calibri"/>
                          <a:cs typeface="Arial"/>
                        </a:rPr>
                        <a:t>\</a:t>
                      </a:r>
                      <a:r>
                        <a:rPr lang="en-US" sz="1200">
                          <a:latin typeface="Times New Roman"/>
                          <a:ea typeface="Calibri"/>
                          <a:cs typeface="Arial"/>
                        </a:rPr>
                        <a:t> W111</a:t>
                      </a:r>
                      <a:r>
                        <a:rPr lang="en-US" sz="1200" baseline="30000">
                          <a:latin typeface="Times New Roman"/>
                          <a:ea typeface="Calibri"/>
                          <a:cs typeface="Arial"/>
                        </a:rPr>
                        <a:t>0</a:t>
                      </a:r>
                      <a:r>
                        <a:rPr lang="en-US" sz="1200">
                          <a:latin typeface="Times New Roman"/>
                          <a:ea typeface="Calibri"/>
                          <a:cs typeface="Arial"/>
                        </a:rPr>
                        <a:t>30'30"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Arial"/>
                        </a:rPr>
                        <a:t>B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200" dirty="0">
                          <a:latin typeface="Calibri"/>
                          <a:ea typeface="Calibri"/>
                          <a:cs typeface="Times New Roman"/>
                        </a:rPr>
                        <a:t>שביל הגישה ל </a:t>
                      </a:r>
                      <a:r>
                        <a:rPr lang="en-US" sz="1200" dirty="0">
                          <a:latin typeface="Times New Roman"/>
                          <a:ea typeface="Calibri"/>
                          <a:cs typeface="Arial"/>
                        </a:rPr>
                        <a:t>Antelope Point Marina</a:t>
                      </a:r>
                      <a:r>
                        <a:rPr lang="he-IL" sz="1200" dirty="0">
                          <a:latin typeface="Calibri"/>
                          <a:ea typeface="Calibri"/>
                          <a:cs typeface="Times New Roman"/>
                        </a:rPr>
                        <a:t> ליד </a:t>
                      </a:r>
                      <a:r>
                        <a:rPr lang="en-US" sz="1200" dirty="0">
                          <a:latin typeface="Times New Roman"/>
                          <a:ea typeface="Calibri"/>
                          <a:cs typeface="Arial"/>
                        </a:rPr>
                        <a:t>Glen Canyon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Arial"/>
                        </a:rPr>
                        <a:t>N36</a:t>
                      </a:r>
                      <a:r>
                        <a:rPr lang="en-US" sz="1200" baseline="30000">
                          <a:latin typeface="Times New Roman"/>
                          <a:ea typeface="Calibri"/>
                          <a:cs typeface="Arial"/>
                        </a:rPr>
                        <a:t>0</a:t>
                      </a:r>
                      <a:r>
                        <a:rPr lang="en-US" sz="1200">
                          <a:latin typeface="Times New Roman"/>
                          <a:ea typeface="Calibri"/>
                          <a:cs typeface="Arial"/>
                        </a:rPr>
                        <a:t>57'43" </a:t>
                      </a:r>
                      <a:r>
                        <a:rPr lang="he-IL" sz="1200">
                          <a:latin typeface="Times New Roman"/>
                          <a:ea typeface="Calibri"/>
                          <a:cs typeface="Arial"/>
                        </a:rPr>
                        <a:t>\</a:t>
                      </a:r>
                      <a:r>
                        <a:rPr lang="en-US" sz="1200">
                          <a:latin typeface="Times New Roman"/>
                          <a:ea typeface="Calibri"/>
                          <a:cs typeface="Arial"/>
                        </a:rPr>
                        <a:t> W111</a:t>
                      </a:r>
                      <a:r>
                        <a:rPr lang="en-US" sz="1200" baseline="30000">
                          <a:latin typeface="Times New Roman"/>
                          <a:ea typeface="Calibri"/>
                          <a:cs typeface="Arial"/>
                        </a:rPr>
                        <a:t>0</a:t>
                      </a:r>
                      <a:r>
                        <a:rPr lang="en-US" sz="1200">
                          <a:latin typeface="Times New Roman"/>
                          <a:ea typeface="Calibri"/>
                          <a:cs typeface="Arial"/>
                        </a:rPr>
                        <a:t>25'55"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Arial"/>
                        </a:rPr>
                        <a:t>C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200">
                          <a:latin typeface="Calibri"/>
                          <a:ea typeface="Calibri"/>
                          <a:cs typeface="Times New Roman"/>
                        </a:rPr>
                        <a:t>ערוץ </a:t>
                      </a:r>
                      <a:r>
                        <a:rPr lang="en-US" sz="1200">
                          <a:latin typeface="Times New Roman"/>
                          <a:ea typeface="Calibri"/>
                          <a:cs typeface="Arial"/>
                        </a:rPr>
                        <a:t>Upper Antelope Canyon 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Arial"/>
                        </a:rPr>
                        <a:t>N36</a:t>
                      </a:r>
                      <a:r>
                        <a:rPr lang="en-US" sz="1200" baseline="30000" dirty="0">
                          <a:latin typeface="Times New Roman"/>
                          <a:ea typeface="Calibri"/>
                          <a:cs typeface="Arial"/>
                        </a:rPr>
                        <a:t>0</a:t>
                      </a:r>
                      <a:r>
                        <a:rPr lang="en-US" sz="1200" dirty="0">
                          <a:latin typeface="Times New Roman"/>
                          <a:ea typeface="Calibri"/>
                          <a:cs typeface="Arial"/>
                        </a:rPr>
                        <a:t>5</a:t>
                      </a:r>
                      <a:r>
                        <a:rPr lang="he-IL" sz="1200" dirty="0">
                          <a:latin typeface="Times New Roman"/>
                          <a:ea typeface="Calibri"/>
                          <a:cs typeface="Arial"/>
                        </a:rPr>
                        <a:t>1</a:t>
                      </a:r>
                      <a:r>
                        <a:rPr lang="en-US" sz="1200" dirty="0">
                          <a:latin typeface="Times New Roman"/>
                          <a:ea typeface="Calibri"/>
                          <a:cs typeface="Arial"/>
                        </a:rPr>
                        <a:t>'42" </a:t>
                      </a:r>
                      <a:r>
                        <a:rPr lang="he-IL" sz="1200" dirty="0">
                          <a:latin typeface="Times New Roman"/>
                          <a:ea typeface="Calibri"/>
                          <a:cs typeface="Arial"/>
                        </a:rPr>
                        <a:t>\</a:t>
                      </a:r>
                      <a:r>
                        <a:rPr lang="en-US" sz="1200" dirty="0">
                          <a:latin typeface="Times New Roman"/>
                          <a:ea typeface="Calibri"/>
                          <a:cs typeface="Arial"/>
                        </a:rPr>
                        <a:t> W111</a:t>
                      </a:r>
                      <a:r>
                        <a:rPr lang="en-US" sz="1200" baseline="30000" dirty="0">
                          <a:latin typeface="Times New Roman"/>
                          <a:ea typeface="Calibri"/>
                          <a:cs typeface="Arial"/>
                        </a:rPr>
                        <a:t>0</a:t>
                      </a:r>
                      <a:r>
                        <a:rPr lang="he-IL" sz="1200" dirty="0">
                          <a:latin typeface="Times New Roman"/>
                          <a:ea typeface="Calibri"/>
                          <a:cs typeface="Arial"/>
                        </a:rPr>
                        <a:t>22</a:t>
                      </a:r>
                      <a:r>
                        <a:rPr lang="en-US" sz="1200" dirty="0">
                          <a:latin typeface="Times New Roman"/>
                          <a:ea typeface="Calibri"/>
                          <a:cs typeface="Arial"/>
                        </a:rPr>
                        <a:t>'3</a:t>
                      </a:r>
                      <a:r>
                        <a:rPr lang="he-IL" sz="1200" dirty="0">
                          <a:latin typeface="Times New Roman"/>
                          <a:ea typeface="Calibri"/>
                          <a:cs typeface="Arial"/>
                        </a:rPr>
                        <a:t>1</a:t>
                      </a:r>
                      <a:r>
                        <a:rPr lang="en-US" sz="1200" dirty="0">
                          <a:latin typeface="Times New Roman"/>
                          <a:ea typeface="Calibri"/>
                          <a:cs typeface="Arial"/>
                        </a:rPr>
                        <a:t>"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8" name="תמונה 7" descr="D:\Alon\פרוייקט מחקר\עבודה סמינריונית\תמונות\אפיק קניון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553200" y="2362200"/>
            <a:ext cx="2447821" cy="4341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259080" y="1828800"/>
            <a:ext cx="368808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143000" y="4495800"/>
            <a:ext cx="3962400" cy="2204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תמונה 4"/>
          <p:cNvPicPr/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581400" y="1878218"/>
            <a:ext cx="3124200" cy="2465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מחבר חץ ישר 13"/>
          <p:cNvCxnSpPr/>
          <p:nvPr/>
        </p:nvCxnSpPr>
        <p:spPr>
          <a:xfrm>
            <a:off x="4114800" y="3962400"/>
            <a:ext cx="609600" cy="16764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מחבר חץ ישר 14"/>
          <p:cNvCxnSpPr/>
          <p:nvPr/>
        </p:nvCxnSpPr>
        <p:spPr>
          <a:xfrm flipH="1">
            <a:off x="2286000" y="2209800"/>
            <a:ext cx="2819400" cy="6858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מחבר חץ ישר 15"/>
          <p:cNvCxnSpPr/>
          <p:nvPr/>
        </p:nvCxnSpPr>
        <p:spPr>
          <a:xfrm>
            <a:off x="6324600" y="4191000"/>
            <a:ext cx="1143000" cy="9906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6" name="תמונה 4" descr="IMAG1685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543800" y="1066800"/>
            <a:ext cx="1400175" cy="1781175"/>
          </a:xfrm>
          <a:prstGeom prst="rect">
            <a:avLst/>
          </a:prstGeom>
          <a:noFill/>
        </p:spPr>
      </p:pic>
      <p:pic>
        <p:nvPicPr>
          <p:cNvPr id="7175" name="Picture 7" descr="sela Horse 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52164" y="1066800"/>
            <a:ext cx="2724961" cy="2057400"/>
          </a:xfrm>
          <a:prstGeom prst="rect">
            <a:avLst/>
          </a:prstGeom>
          <a:noFill/>
        </p:spPr>
      </p:pic>
      <p:pic>
        <p:nvPicPr>
          <p:cNvPr id="7174" name="תמונה 5" descr="IMAG1680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324600" y="3390900"/>
            <a:ext cx="2638425" cy="1485900"/>
          </a:xfrm>
          <a:prstGeom prst="rect">
            <a:avLst/>
          </a:prstGeom>
          <a:noFill/>
        </p:spPr>
      </p:pic>
      <p:pic>
        <p:nvPicPr>
          <p:cNvPr id="7173" name="Picture 5" descr="sela Horse 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378450" y="4953000"/>
            <a:ext cx="3632200" cy="1828800"/>
          </a:xfrm>
          <a:prstGeom prst="rect">
            <a:avLst/>
          </a:prstGeom>
          <a:noFill/>
        </p:spPr>
      </p:pic>
      <p:pic>
        <p:nvPicPr>
          <p:cNvPr id="7172" name="תמונה 2" descr="IMAG1654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152400" y="1181100"/>
            <a:ext cx="2628900" cy="1485900"/>
          </a:xfrm>
          <a:prstGeom prst="rect">
            <a:avLst/>
          </a:prstGeom>
          <a:noFill/>
        </p:spPr>
      </p:pic>
      <p:pic>
        <p:nvPicPr>
          <p:cNvPr id="7171" name="תמונה 7" descr="sela Horse 2-1-3-1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152399" y="2743200"/>
            <a:ext cx="2494935" cy="1905000"/>
          </a:xfrm>
          <a:prstGeom prst="rect">
            <a:avLst/>
          </a:prstGeom>
          <a:noFill/>
        </p:spPr>
      </p:pic>
      <p:pic>
        <p:nvPicPr>
          <p:cNvPr id="7170" name="תמונה 3" descr="IMAG1660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3048000" y="3400425"/>
            <a:ext cx="2085975" cy="1476375"/>
          </a:xfrm>
          <a:prstGeom prst="rect">
            <a:avLst/>
          </a:prstGeom>
          <a:noFill/>
        </p:spPr>
      </p:pic>
      <p:pic>
        <p:nvPicPr>
          <p:cNvPr id="7169" name="תמונה 6" descr="sela Horse 4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1600200" y="4953000"/>
            <a:ext cx="3563210" cy="1828800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228600" y="4953000"/>
            <a:ext cx="13716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latin typeface="Times New Roman"/>
                <a:ea typeface="Calibri"/>
                <a:cs typeface="Arial"/>
              </a:rPr>
              <a:t>Horse 4</a:t>
            </a:r>
            <a:endParaRPr lang="en-US" sz="1400" dirty="0" smtClean="0">
              <a:ea typeface="Calibri"/>
              <a:cs typeface="Arial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10000" y="1066800"/>
            <a:ext cx="9144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latin typeface="Times New Roman"/>
                <a:ea typeface="Calibri"/>
                <a:cs typeface="Arial"/>
              </a:rPr>
              <a:t>Horse 3</a:t>
            </a:r>
            <a:endParaRPr lang="en-US" sz="1400" dirty="0" smtClean="0">
              <a:ea typeface="Calibri"/>
              <a:cs typeface="Arial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800600" y="4572000"/>
            <a:ext cx="13716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latin typeface="Times New Roman"/>
                <a:ea typeface="Calibri"/>
                <a:cs typeface="Arial"/>
              </a:rPr>
              <a:t>Horse 2</a:t>
            </a:r>
            <a:endParaRPr lang="en-US" sz="1400" dirty="0" smtClean="0">
              <a:ea typeface="Calibri"/>
              <a:cs typeface="Arial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-381000" y="849868"/>
            <a:ext cx="13716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latin typeface="Times New Roman"/>
                <a:ea typeface="Calibri"/>
                <a:cs typeface="Arial"/>
              </a:rPr>
              <a:t>Horse 1</a:t>
            </a:r>
            <a:endParaRPr lang="en-US" sz="1400" dirty="0" smtClean="0">
              <a:ea typeface="Calibri"/>
              <a:cs typeface="Arial"/>
            </a:endParaRPr>
          </a:p>
        </p:txBody>
      </p:sp>
      <p:sp>
        <p:nvSpPr>
          <p:cNvPr id="24" name="כותרת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e-IL" sz="3600" b="1" dirty="0" smtClean="0"/>
              <a:t>הדגימות מאתר דיגום </a:t>
            </a:r>
            <a:r>
              <a:rPr lang="en-US" sz="3600" b="1" dirty="0" smtClean="0"/>
              <a:t>A</a:t>
            </a:r>
            <a:r>
              <a:rPr lang="he-IL" sz="3600" b="1" dirty="0" smtClean="0"/>
              <a:t> - ה"פרסה" ליד נהר </a:t>
            </a:r>
            <a:r>
              <a:rPr lang="he-IL" sz="3600" b="1" dirty="0" err="1" smtClean="0"/>
              <a:t>הקולורדו</a:t>
            </a:r>
            <a:r>
              <a:rPr lang="he-IL" sz="3600" b="1" dirty="0" smtClean="0"/>
              <a:t> </a:t>
            </a:r>
            <a:endParaRPr lang="he-IL" sz="3600" b="1" dirty="0"/>
          </a:p>
        </p:txBody>
      </p:sp>
      <p:cxnSp>
        <p:nvCxnSpPr>
          <p:cNvPr id="26" name="מחבר מרפקי 25"/>
          <p:cNvCxnSpPr/>
          <p:nvPr/>
        </p:nvCxnSpPr>
        <p:spPr>
          <a:xfrm rot="16200000" flipV="1">
            <a:off x="1098550" y="2711450"/>
            <a:ext cx="5949950" cy="2355850"/>
          </a:xfrm>
          <a:prstGeom prst="bentConnector3">
            <a:avLst>
              <a:gd name="adj1" fmla="val 60302"/>
            </a:avLst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מחבר ישר 33"/>
          <p:cNvCxnSpPr/>
          <p:nvPr/>
        </p:nvCxnSpPr>
        <p:spPr>
          <a:xfrm>
            <a:off x="2895600" y="3276600"/>
            <a:ext cx="0" cy="152400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מחבר ישר 35"/>
          <p:cNvCxnSpPr/>
          <p:nvPr/>
        </p:nvCxnSpPr>
        <p:spPr>
          <a:xfrm flipH="1">
            <a:off x="0" y="4800600"/>
            <a:ext cx="2895600" cy="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מחבר ישר 37"/>
          <p:cNvCxnSpPr/>
          <p:nvPr/>
        </p:nvCxnSpPr>
        <p:spPr>
          <a:xfrm>
            <a:off x="5257800" y="3276600"/>
            <a:ext cx="3733800" cy="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he-IL" b="1" dirty="0" smtClean="0"/>
              <a:t>דגימה </a:t>
            </a:r>
            <a:r>
              <a:rPr lang="en-US" b="1" dirty="0" smtClean="0"/>
              <a:t>Horse 2 </a:t>
            </a:r>
            <a:endParaRPr lang="he-IL" dirty="0"/>
          </a:p>
        </p:txBody>
      </p:sp>
      <p:pic>
        <p:nvPicPr>
          <p:cNvPr id="4" name="תמונה 3" descr="D:\alon\אוניברסיטה פתוחה\פרוייקט מחקר\מיקרוסקופ אינטל\תמונות ממקרוסקופ אינטל\Horse2\Horse2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942169" y="1295400"/>
            <a:ext cx="4049431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248400" y="3581400"/>
            <a:ext cx="28194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>
                <a:latin typeface="Times New Roman"/>
                <a:ea typeface="Calibri"/>
                <a:cs typeface="Arial"/>
              </a:rPr>
              <a:t>מבנה למינרי </a:t>
            </a:r>
            <a:r>
              <a:rPr lang="he-IL" dirty="0" err="1" smtClean="0">
                <a:latin typeface="Times New Roman"/>
                <a:ea typeface="Calibri"/>
                <a:cs typeface="Arial"/>
              </a:rPr>
              <a:t>ושיכוב</a:t>
            </a:r>
            <a:r>
              <a:rPr lang="he-IL" dirty="0" smtClean="0">
                <a:latin typeface="Times New Roman"/>
                <a:ea typeface="Calibri"/>
                <a:cs typeface="Arial"/>
              </a:rPr>
              <a:t> מדורג</a:t>
            </a:r>
            <a:endParaRPr lang="en-US" sz="1400" dirty="0" smtClean="0">
              <a:ea typeface="Calibri"/>
              <a:cs typeface="Arial"/>
            </a:endParaRPr>
          </a:p>
        </p:txBody>
      </p:sp>
      <p:pic>
        <p:nvPicPr>
          <p:cNvPr id="6" name="תמונה 5" descr="D:\alon\אוניברסיטה פתוחה\פרוייקט מחקר\מיקרוסקופ אינטל\תמונות ממקרוסקופ אינטל\Horse2\105-60-down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528733" y="4191000"/>
            <a:ext cx="3462867" cy="2597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57200" y="4495800"/>
            <a:ext cx="403860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err="1" smtClean="0"/>
              <a:t>שיכוב</a:t>
            </a:r>
            <a:r>
              <a:rPr lang="he-IL" dirty="0" smtClean="0"/>
              <a:t> מדורג (בין קווים צהובים והמשכם שמאלה) שבא </a:t>
            </a:r>
            <a:r>
              <a:rPr lang="he-IL" smtClean="0"/>
              <a:t>לביטוי בשכבות </a:t>
            </a:r>
            <a:r>
              <a:rPr lang="he-IL" dirty="0" smtClean="0"/>
              <a:t>שונות של גודל הגרגר.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he-IL" dirty="0" smtClean="0"/>
              <a:t>בתוך שכבה נצפו גרגרים בגודל אחיד</a:t>
            </a:r>
            <a:endParaRPr lang="en-US" sz="1400" dirty="0" smtClean="0">
              <a:ea typeface="Calibri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95600" y="6488668"/>
            <a:ext cx="25908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דגימה </a:t>
            </a:r>
            <a:r>
              <a:rPr lang="en-US" dirty="0" smtClean="0"/>
              <a:t>Horse 2</a:t>
            </a:r>
            <a:r>
              <a:rPr lang="he-IL" dirty="0" smtClean="0"/>
              <a:t> הגדלה </a:t>
            </a:r>
            <a:r>
              <a:rPr lang="en-US" dirty="0" smtClean="0"/>
              <a:t>X60 </a:t>
            </a:r>
            <a:endParaRPr lang="en-US" sz="1400" dirty="0" smtClean="0">
              <a:ea typeface="Calibri"/>
              <a:cs typeface="Arial"/>
            </a:endParaRPr>
          </a:p>
        </p:txBody>
      </p:sp>
      <p:pic>
        <p:nvPicPr>
          <p:cNvPr id="9" name="תמונה 8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81000" y="1219200"/>
            <a:ext cx="4135742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he-IL" b="1" dirty="0" smtClean="0"/>
              <a:t>דגימה </a:t>
            </a:r>
            <a:r>
              <a:rPr lang="en-US" b="1" dirty="0" smtClean="0"/>
              <a:t>Horse 2 </a:t>
            </a:r>
            <a:endParaRPr lang="he-IL" dirty="0"/>
          </a:p>
        </p:txBody>
      </p:sp>
      <p:pic>
        <p:nvPicPr>
          <p:cNvPr id="4" name="תמונה 3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400800" y="861013"/>
            <a:ext cx="2626686" cy="310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267200" y="1161871"/>
            <a:ext cx="213360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גרגרי קוורץ ושני גרגרי צירקון בעלי צבעי התאבכות צבעוניים (עיגול צהוב)</a:t>
            </a:r>
            <a:endParaRPr lang="en-US" sz="1400" dirty="0" smtClean="0">
              <a:ea typeface="Calibri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618672"/>
            <a:ext cx="350520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היחשכות גלית ותאומי רשת של </a:t>
            </a:r>
            <a:r>
              <a:rPr lang="he-IL" dirty="0" err="1" smtClean="0"/>
              <a:t>מקרוקלין</a:t>
            </a:r>
            <a:r>
              <a:rPr lang="he-IL" dirty="0" smtClean="0"/>
              <a:t> (עיגול אדום).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he-IL" dirty="0" smtClean="0"/>
              <a:t>גרגרים בודדים של </a:t>
            </a:r>
            <a:r>
              <a:rPr lang="he-IL" dirty="0" err="1" smtClean="0"/>
              <a:t>פלגיוקלז</a:t>
            </a:r>
            <a:r>
              <a:rPr lang="he-IL" dirty="0" smtClean="0"/>
              <a:t> בעלי תאומים </a:t>
            </a:r>
            <a:r>
              <a:rPr lang="he-IL" dirty="0" err="1" smtClean="0"/>
              <a:t>פוליסינטטיים</a:t>
            </a:r>
            <a:r>
              <a:rPr lang="he-IL" dirty="0" smtClean="0"/>
              <a:t> (עיגול ירוק)</a:t>
            </a:r>
            <a:r>
              <a:rPr lang="en-US" dirty="0" smtClean="0"/>
              <a:t>.</a:t>
            </a:r>
            <a:endParaRPr lang="en-US" sz="1400" dirty="0" smtClean="0">
              <a:ea typeface="Calibri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81200" y="6211669"/>
            <a:ext cx="30480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err="1" smtClean="0"/>
              <a:t>רוביפיקציה</a:t>
            </a:r>
            <a:r>
              <a:rPr lang="he-IL" dirty="0" smtClean="0"/>
              <a:t> של גרגרי קוורץ עם ציפוי של </a:t>
            </a:r>
            <a:r>
              <a:rPr lang="he-IL" dirty="0" err="1" smtClean="0"/>
              <a:t>מינרלי</a:t>
            </a:r>
            <a:r>
              <a:rPr lang="he-IL" dirty="0" smtClean="0"/>
              <a:t> חרסית </a:t>
            </a:r>
            <a:r>
              <a:rPr lang="he-IL" dirty="0" err="1" smtClean="0"/>
              <a:t>והמטיט</a:t>
            </a:r>
            <a:endParaRPr lang="en-US" sz="1400" dirty="0" smtClean="0">
              <a:ea typeface="Calibri"/>
              <a:cs typeface="Arial"/>
            </a:endParaRPr>
          </a:p>
        </p:txBody>
      </p:sp>
      <p:pic>
        <p:nvPicPr>
          <p:cNvPr id="9" name="תמונה 8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52399" y="990599"/>
            <a:ext cx="3263455" cy="3657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תמונה 9" descr="D:\Alon\פרוייקט מחקר\שקפים\P1020954 - Copy.JPG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066770" y="4080163"/>
            <a:ext cx="3924830" cy="277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he-IL" b="1" dirty="0" smtClean="0"/>
              <a:t>דגימה </a:t>
            </a:r>
            <a:r>
              <a:rPr lang="en-US" b="1" dirty="0" smtClean="0"/>
              <a:t>Horse 2 </a:t>
            </a:r>
            <a:endParaRPr lang="he-IL" dirty="0"/>
          </a:p>
        </p:txBody>
      </p:sp>
      <p:pic>
        <p:nvPicPr>
          <p:cNvPr id="4" name="תמונה 3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066800"/>
            <a:ext cx="8991600" cy="2954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09600" y="4267200"/>
            <a:ext cx="83820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באנליזת </a:t>
            </a:r>
            <a:r>
              <a:rPr lang="he-IL" dirty="0" err="1" smtClean="0"/>
              <a:t>דיפרקציית</a:t>
            </a:r>
            <a:r>
              <a:rPr lang="he-IL" dirty="0" smtClean="0"/>
              <a:t> קרני</a:t>
            </a:r>
            <a:r>
              <a:rPr lang="en-US" dirty="0" smtClean="0"/>
              <a:t>X </a:t>
            </a:r>
            <a:r>
              <a:rPr lang="he-IL" dirty="0" smtClean="0"/>
              <a:t> של דגימת אבקה (</a:t>
            </a:r>
            <a:r>
              <a:rPr lang="en-US" dirty="0" smtClean="0"/>
              <a:t>Horse2#F</a:t>
            </a:r>
            <a:r>
              <a:rPr lang="he-IL" dirty="0" smtClean="0"/>
              <a:t>) זוהו המינרלים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he-IL" dirty="0" err="1" smtClean="0"/>
              <a:t>מונטמורילוניט</a:t>
            </a:r>
            <a:r>
              <a:rPr lang="he-IL" dirty="0" smtClean="0"/>
              <a:t> (1), </a:t>
            </a:r>
            <a:r>
              <a:rPr lang="he-IL" dirty="0" err="1" smtClean="0"/>
              <a:t>איליט</a:t>
            </a:r>
            <a:r>
              <a:rPr lang="he-IL" dirty="0" smtClean="0"/>
              <a:t> (2), </a:t>
            </a:r>
            <a:r>
              <a:rPr lang="he-IL" dirty="0" err="1" smtClean="0"/>
              <a:t>קאוליניט</a:t>
            </a:r>
            <a:r>
              <a:rPr lang="he-IL" dirty="0" smtClean="0"/>
              <a:t> (3), קוורץ (4), </a:t>
            </a:r>
            <a:r>
              <a:rPr lang="he-IL" dirty="0" err="1" smtClean="0"/>
              <a:t>מיקרוקלין</a:t>
            </a:r>
            <a:r>
              <a:rPr lang="he-IL" dirty="0" smtClean="0"/>
              <a:t> (5), </a:t>
            </a:r>
            <a:r>
              <a:rPr lang="he-IL" dirty="0" err="1" smtClean="0"/>
              <a:t>והמטיט</a:t>
            </a:r>
            <a:r>
              <a:rPr lang="he-IL" dirty="0" smtClean="0"/>
              <a:t> (6).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he-IL" b="1" dirty="0" smtClean="0"/>
              <a:t>דגימה </a:t>
            </a:r>
            <a:r>
              <a:rPr lang="en-US" b="1" dirty="0" smtClean="0"/>
              <a:t>Horse 3 </a:t>
            </a:r>
            <a:endParaRPr lang="he-IL" dirty="0"/>
          </a:p>
        </p:txBody>
      </p:sp>
      <p:pic>
        <p:nvPicPr>
          <p:cNvPr id="5" name="תמונה 4" descr="D:\alon\אוניברסיטה פתוחה\פרוייקט מחקר\מיקרוסקופ אינטל\תמונות ממקרוסקופ אינטל\Horse3-1\Horse3-1 + 3-2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019800" y="990600"/>
            <a:ext cx="2971801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תמונה 5" descr="D:\Alon\פרוייקט מחקר\עבודה סמינריונית\תמונות\magdelet Horse 3 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321050" y="4114800"/>
            <a:ext cx="2622550" cy="261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28600" y="5858470"/>
            <a:ext cx="297180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הסלע קשה ומלוכד היטב כפי שנראה בזכוכית מגדלת.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he-IL" dirty="0" smtClean="0"/>
              <a:t>התצבירים נראים ככתמים כהים.</a:t>
            </a:r>
            <a:endParaRPr lang="en-US" sz="1400" dirty="0" smtClean="0">
              <a:ea typeface="Calibri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77000" y="4038600"/>
            <a:ext cx="259080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גיבוש ראשוני קשה בגוון חום בהיר (</a:t>
            </a:r>
            <a:r>
              <a:rPr lang="en-US" dirty="0" smtClean="0"/>
              <a:t>Horse 3-2 </a:t>
            </a:r>
            <a:r>
              <a:rPr lang="he-IL" dirty="0" smtClean="0"/>
              <a:t>).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he-IL" dirty="0" smtClean="0"/>
              <a:t>גיבוש משני של תצבירים כהים מאוד (</a:t>
            </a:r>
            <a:r>
              <a:rPr lang="en-US" dirty="0" smtClean="0"/>
              <a:t>(Horse 3-1</a:t>
            </a:r>
            <a:r>
              <a:rPr lang="he-IL" dirty="0" smtClean="0"/>
              <a:t>.</a:t>
            </a:r>
            <a:endParaRPr lang="en-US" sz="1400" dirty="0" smtClean="0">
              <a:ea typeface="Calibri"/>
              <a:cs typeface="Arial"/>
            </a:endParaRPr>
          </a:p>
        </p:txBody>
      </p:sp>
      <p:pic>
        <p:nvPicPr>
          <p:cNvPr id="9" name="תמונה 8" descr="D:\Alon\פרוייקט מחקר\שקפים\P1020962 - Copy.JPG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52400" y="990600"/>
            <a:ext cx="3019271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76200" y="3962400"/>
            <a:ext cx="2286000" cy="14773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אזור מלוכד ודחוס יותר (במרכז) מאשר מסת הסלע וציפוי המינרלים </a:t>
            </a:r>
            <a:r>
              <a:rPr lang="he-IL" dirty="0" err="1" smtClean="0"/>
              <a:t>בהמטיט</a:t>
            </a:r>
            <a:r>
              <a:rPr lang="he-IL" dirty="0" smtClean="0"/>
              <a:t> גם בין הגרגרים.</a:t>
            </a:r>
            <a:endParaRPr lang="en-US" sz="1400" dirty="0" smtClean="0">
              <a:ea typeface="Calibri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4495800"/>
            <a:ext cx="403860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גרגרי קוורץ מעוגלים עד מעוגלים מאוד, מצופים תחמוצת ברזל, אך ציפוי הגרגרים חלקי ולא אחיד (הגדלה </a:t>
            </a:r>
            <a:r>
              <a:rPr lang="en-US" dirty="0" smtClean="0"/>
              <a:t>X60</a:t>
            </a:r>
            <a:r>
              <a:rPr lang="he-IL" dirty="0" smtClean="0"/>
              <a:t>).</a:t>
            </a:r>
            <a:endParaRPr lang="en-US" sz="1400" dirty="0" smtClean="0">
              <a:ea typeface="Calibri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24600" y="5105400"/>
            <a:ext cx="259080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דגימה בגוון חום כהה עד אדמדם, מתפוררת בקלות רבה, ובה תצבירים קשים מאוד ומלוכדים היטב.</a:t>
            </a:r>
            <a:endParaRPr lang="en-US" sz="1400" dirty="0" smtClean="0">
              <a:ea typeface="Calibri"/>
              <a:cs typeface="Arial"/>
            </a:endParaRPr>
          </a:p>
        </p:txBody>
      </p:sp>
      <p:sp>
        <p:nvSpPr>
          <p:cNvPr id="6" name="כותרת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he-IL" b="1" dirty="0" smtClean="0"/>
              <a:t>דגימה </a:t>
            </a:r>
            <a:r>
              <a:rPr lang="en-US" b="1" dirty="0" smtClean="0"/>
              <a:t>Horse 4</a:t>
            </a:r>
            <a:endParaRPr lang="he-IL" dirty="0"/>
          </a:p>
        </p:txBody>
      </p:sp>
      <p:pic>
        <p:nvPicPr>
          <p:cNvPr id="7" name="תמונה 6" descr="D:\Alon\פרוייקט מחקר\עבודה סמינריונית\תמונות\magdelet Horse 4 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867400" y="1219200"/>
            <a:ext cx="2971800" cy="371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תמונה 7" descr="D:\alon\אוניברסיטה פתוחה\פרוייקט מחקר\מיקרוסקופ אינטל\תמונות ממקרוסקופ אינטל\Horse4\126-60-down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28600" y="1219200"/>
            <a:ext cx="4267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מסמך" ma:contentTypeID="0x010100D6F61E74F7254FFAACE179AD514BF94B00E5BAFAE9EC481B44A887128AEA8B460D" ma:contentTypeVersion="" ma:contentTypeDescription="צור פריט רשימה חדש." ma:contentTypeScope="" ma:versionID="3b61d496bdfd119985d8563668747021">
  <xsd:schema xmlns:xsd="http://www.w3.org/2001/XMLSchema" xmlns:xs="http://www.w3.org/2001/XMLSchema" xmlns:p="http://schemas.microsoft.com/office/2006/metadata/properties" xmlns:ns1="458654B0-58DA-43AF-B7B7-86C38ED4FD5E" targetNamespace="http://schemas.microsoft.com/office/2006/metadata/properties" ma:root="true" ma:fieldsID="695313bd741453274c42219807639905" ns1:_="">
    <xsd:import namespace="458654B0-58DA-43AF-B7B7-86C38ED4FD5E"/>
    <xsd:element name="properties">
      <xsd:complexType>
        <xsd:sequence>
          <xsd:element name="documentManagement">
            <xsd:complexType>
              <xsd:all>
                <xsd:element ref="ns1:DocumentUr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8654B0-58DA-43AF-B7B7-86C38ED4FD5E" elementFormDefault="qualified">
    <xsd:import namespace="http://schemas.microsoft.com/office/2006/documentManagement/types"/>
    <xsd:import namespace="http://schemas.microsoft.com/office/infopath/2007/PartnerControls"/>
    <xsd:element name="DocumentUrl" ma:index="2" nillable="true" ma:displayName="Url" ma:internalName="DocumentUrl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6" ma:displayName="מחבר"/>
        <xsd:element ref="dcterms:created" minOccurs="0" maxOccurs="1"/>
        <xsd:element ref="dc:identifier" minOccurs="0" maxOccurs="1"/>
        <xsd:element name="contentType" minOccurs="0" maxOccurs="1" type="xsd:string"/>
        <xsd:element ref="dc:title" minOccurs="0" maxOccurs="1" ma:index="4" ma:displayName="כותרת"/>
        <xsd:element ref="dc:subject" minOccurs="0" maxOccurs="1"/>
        <xsd:element ref="dc:description" minOccurs="0" maxOccurs="1" ma:index="8" ma:displayName="הערות"/>
        <xsd:element name="keywords" minOccurs="0" maxOccurs="1" type="xsd:string" ma:index="5" ma:displayName="מילות מפתח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Url xmlns="458654B0-58DA-43AF-B7B7-86C38ED4FD5E" xsi:nil="true"/>
  </documentManagement>
</p:properties>
</file>

<file path=customXml/itemProps1.xml><?xml version="1.0" encoding="utf-8"?>
<ds:datastoreItem xmlns:ds="http://schemas.openxmlformats.org/officeDocument/2006/customXml" ds:itemID="{2EBF3B9B-3ADA-4A32-9546-5203BA700DA4}"/>
</file>

<file path=customXml/itemProps2.xml><?xml version="1.0" encoding="utf-8"?>
<ds:datastoreItem xmlns:ds="http://schemas.openxmlformats.org/officeDocument/2006/customXml" ds:itemID="{5F188DE4-45CB-4AA2-9774-D63322E046F2}"/>
</file>

<file path=docProps/app.xml><?xml version="1.0" encoding="utf-8"?>
<Properties xmlns="http://schemas.openxmlformats.org/officeDocument/2006/extended-properties" xmlns:vt="http://schemas.openxmlformats.org/officeDocument/2006/docPropsVTypes">
  <TotalTime>696</TotalTime>
  <Words>645</Words>
  <Application>Microsoft Office PowerPoint</Application>
  <PresentationFormat>‫הצגה על המסך (4:3)</PresentationFormat>
  <Paragraphs>291</Paragraphs>
  <Slides>14</Slides>
  <Notes>0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14</vt:i4>
      </vt:variant>
    </vt:vector>
  </HeadingPairs>
  <TitlesOfParts>
    <vt:vector size="15" baseType="lpstr">
      <vt:lpstr>ערכת נושא Office</vt:lpstr>
      <vt:lpstr>אבן החול מתצורת Navajo,  ברמת קולורדו, ארצות הברית</vt:lpstr>
      <vt:lpstr>השתרעות גיאוגרפית והיסטוריה גיאולוגית </vt:lpstr>
      <vt:lpstr>אתרי הדיגום </vt:lpstr>
      <vt:lpstr>הדגימות מאתר דיגום A - ה"פרסה" ליד נהר הקולורדו </vt:lpstr>
      <vt:lpstr>דגימה Horse 2 </vt:lpstr>
      <vt:lpstr>דגימה Horse 2 </vt:lpstr>
      <vt:lpstr>דגימה Horse 2 </vt:lpstr>
      <vt:lpstr>דגימה Horse 3 </vt:lpstr>
      <vt:lpstr>דגימה Horse 4</vt:lpstr>
      <vt:lpstr>ריכוז תוצאות - מירקם הסלע  </vt:lpstr>
      <vt:lpstr>המינרלים השונים שזוהו באנליזת קרני X</vt:lpstr>
      <vt:lpstr>מירקם ומינרולוגיה</vt:lpstr>
      <vt:lpstr>סביבת השקעה </vt:lpstr>
      <vt:lpstr>מסקנות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פרויקט מחקר בגיאולוגיה בנושא  - אבן החול מתצורת Navajo - אלון ליפשיץ</dc:title>
  <dc:creator>Alon Lifshits</dc:creator>
  <cp:keywords/>
  <dc:description/>
  <cp:lastModifiedBy>Alon Lifshits</cp:lastModifiedBy>
  <cp:revision>127</cp:revision>
  <dcterms:created xsi:type="dcterms:W3CDTF">2014-09-22T13:24:32Z</dcterms:created>
  <dcterms:modified xsi:type="dcterms:W3CDTF">2015-10-21T19:23:25Z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3" name="_NewReviewCycle">
    <vt:lpwstr/>
  </property>
  <property fmtid="{D5CDD505-2E9C-101B-9397-08002B2CF9AE}" pid="4" name="_AdHocReviewCycleID">
    <vt:i4>661275671</vt:i4>
  </property>
  <property fmtid="{D5CDD505-2E9C-101B-9397-08002B2CF9AE}" pid="5" name="_EmailSubject">
    <vt:lpwstr>עוד מצגת - אלון ליפשיץ - עדי ליטמנוביץ</vt:lpwstr>
  </property>
  <property fmtid="{D5CDD505-2E9C-101B-9397-08002B2CF9AE}" pid="6" name="_AuthorEmail">
    <vt:lpwstr>anatba@openu.ac.il</vt:lpwstr>
  </property>
  <property fmtid="{D5CDD505-2E9C-101B-9397-08002B2CF9AE}" pid="7" name="_AuthorEmailDisplayName">
    <vt:lpwstr>Anat Barnea</vt:lpwstr>
  </property>
  <property fmtid="{D5CDD505-2E9C-101B-9397-08002B2CF9AE}" pid="8" name="_PreviousAdHocReviewCycleID">
    <vt:i4>-1942639661</vt:i4>
  </property>
  <property fmtid="{D5CDD505-2E9C-101B-9397-08002B2CF9AE}" pid="9" name="ContentTypeId">
    <vt:lpwstr>0x010100D6F61E74F7254FFAACE179AD514BF94B00E5BAFAE9EC481B44A887128AEA8B460D</vt:lpwstr>
  </property>
</Properties>
</file>