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style1.xml" ContentType="application/vnd.ms-office.chart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charts/colors3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03" r:id="rId1"/>
  </p:sldMasterIdLst>
  <p:notesMasterIdLst>
    <p:notesMasterId r:id="rId26"/>
  </p:notes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77" r:id="rId10"/>
    <p:sldId id="262" r:id="rId11"/>
    <p:sldId id="264" r:id="rId12"/>
    <p:sldId id="263" r:id="rId13"/>
    <p:sldId id="269" r:id="rId14"/>
    <p:sldId id="265" r:id="rId15"/>
    <p:sldId id="266" r:id="rId16"/>
    <p:sldId id="271" r:id="rId17"/>
    <p:sldId id="272" r:id="rId18"/>
    <p:sldId id="270" r:id="rId19"/>
    <p:sldId id="273" r:id="rId20"/>
    <p:sldId id="274" r:id="rId21"/>
    <p:sldId id="275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5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488;&#1500;&#1497;&#1513;&#1497;&#1489;\Desktop\&#1508;&#1512;&#1493;&#1497;&#1497;&#1511;&#1496;%20&#1502;&#1495;&#1511;&#1512;%20&#1489;&#1502;&#1491;&#1506;&#1497;%20&#1492;&#1495;&#1497;&#1497;&#1501;\&#1514;&#1493;&#1510;&#1488;&#1493;&#1514;\&#1514;&#1493;&#1510;&#1488;&#1493;&#1514;%20GSIS%20&#1500;%20RD%20&#1513;&#1504;&#1500;&#1511;&#1495;&#1493;%20&#1500;&#1511;&#1493;&#1504;&#1496;&#1504;&#1496;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488;&#1500;&#1497;&#1513;&#1497;&#1489;\Desktop\&#1508;&#1512;&#1493;&#1497;&#1497;&#1511;&#1496;%20&#1502;&#1495;&#1511;&#1512;%20&#1489;&#1502;&#1491;&#1506;&#1497;%20&#1492;&#1495;&#1497;&#1497;&#1501;\&#1514;&#1493;&#1510;&#1488;&#1493;&#1514;\&#1514;&#1493;&#1510;&#1488;&#1493;&#1514;%20GSIS%20&#1500;%20RD%20&#1513;&#1504;&#1500;&#1511;&#1495;&#1493;%20&#1500;&#1511;&#1493;&#1504;&#1496;&#1504;&#1496;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488;&#1500;&#1497;&#1513;&#1497;&#1489;\Desktop\&#1514;&#1493;&#1510;&#1488;&#1493;&#1514;%20GSIS%20&#1500;%20RD%20&#1513;&#1504;&#1500;&#1511;&#1495;&#1493;%20&#1500;&#1511;&#1493;&#1504;&#1496;&#1504;&#1496;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488;&#1500;&#1497;&#1513;&#1497;&#1489;\Desktop\&#1508;&#1512;&#1493;&#1497;&#1497;&#1511;&#1496;%20&#1502;&#1495;&#1511;&#1512;%20&#1489;&#1502;&#1491;&#1506;&#1497;%20&#1492;&#1495;&#1497;&#1497;&#1501;\&#1514;&#1493;&#1510;&#1488;&#1493;&#1514;\Islet%20insulin%20conte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488;&#1500;&#1497;&#1513;&#1497;&#1489;\Desktop\&#1508;&#1512;&#1493;&#1497;&#1497;&#1511;&#1496;%20&#1502;&#1495;&#1511;&#1512;%20&#1489;&#1502;&#1491;&#1506;&#1497;%20&#1492;&#1495;&#1497;&#1497;&#1501;\&#1514;&#1493;&#1510;&#1488;&#1493;&#1514;\&#1500;&#1489;&#1500;&#1489;&#1497;&#1501;%20&#1500;&#1502;&#1505;&#1514;%20&#1514;&#1488;&#1497;&#1501;.%20CDR-RD%20CDS-RD%2012.7.15-%20&#1493;&#1488;&#1497;&#1504;&#1505;&#1493;&#1500;&#1497;&#1503;%20&#1511;&#1493;&#1504;&#1496;&#1504;&#149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488;&#1500;&#1497;&#1513;&#1497;&#1489;\Desktop\&#1508;&#1512;&#1493;&#1497;&#1497;&#1511;&#1496;%20&#1502;&#1495;&#1511;&#1512;%20&#1489;&#1502;&#1491;&#1506;&#1497;%20&#1492;&#1495;&#1497;&#1497;&#1501;\&#1514;&#1493;&#1510;&#1488;&#1493;&#1514;\&#1500;&#1489;&#1500;&#1489;&#1497;&#1501;%20&#1500;&#1502;&#1505;&#1514;%20&#1514;&#1488;&#1497;&#1501;.%20CDR-RD%20CDS-RD%2012.7.15-%20&#1493;&#1488;&#1497;&#1504;&#1505;&#1493;&#1500;&#1497;&#1503;%20&#1511;&#1493;&#1504;&#1496;&#1504;&#1496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488;&#1500;&#1497;&#1513;&#1497;&#1489;\Desktop\&#1508;&#1512;&#1493;&#1497;&#1497;&#1511;&#1496;%20&#1502;&#1495;&#1511;&#1512;%20&#1489;&#1502;&#1491;&#1506;&#1497;%20&#1492;&#1495;&#1497;&#1497;&#1501;\&#1514;&#1493;&#1510;&#1488;&#1493;&#1514;\&#1500;&#1489;&#1500;&#1489;&#1497;&#1501;%20&#1500;&#1502;&#1505;&#1514;%20&#1514;&#1488;&#1497;&#1501;.%20CDR-RD%20CDS-RD%2012.7.15-%20&#1493;&#1488;&#1497;&#1504;&#1505;&#1493;&#1500;&#1497;&#1503;%20&#1511;&#1493;&#1504;&#1496;&#1504;&#1496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ריכוז אינסולין בדם לאחר האכלה</a:t>
            </a:r>
          </a:p>
        </c:rich>
      </c:tx>
      <c:layout>
        <c:manualLayout>
          <c:xMode val="edge"/>
          <c:yMode val="edge"/>
          <c:x val="0.2990051381931445"/>
          <c:y val="2.8433727034120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214538509923988"/>
          <c:y val="0.13907747230748699"/>
          <c:w val="0.71614384180218604"/>
          <c:h val="0.66245867915159251"/>
        </c:manualLayout>
      </c:layout>
      <c:scatterChart>
        <c:scatterStyle val="lineMarker"/>
        <c:varyColors val="0"/>
        <c:ser>
          <c:idx val="1"/>
          <c:order val="0"/>
          <c:tx>
            <c:strRef>
              <c:f>'כל הGSIS הישן'!$K$5</c:f>
              <c:strCache>
                <c:ptCount val="1"/>
                <c:pt idx="0">
                  <c:v>CDR 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'כל הGSIS הישן'!$B$12:$F$12</c:f>
                <c:numCache>
                  <c:formatCode>General</c:formatCode>
                  <c:ptCount val="5"/>
                  <c:pt idx="0">
                    <c:v>6.1089942391119598E-3</c:v>
                  </c:pt>
                  <c:pt idx="1">
                    <c:v>4.975836820069178E-2</c:v>
                  </c:pt>
                  <c:pt idx="2">
                    <c:v>0.62585724871261017</c:v>
                  </c:pt>
                  <c:pt idx="3">
                    <c:v>0.718514723202205</c:v>
                  </c:pt>
                  <c:pt idx="4">
                    <c:v>0.718514723202205</c:v>
                  </c:pt>
                </c:numCache>
              </c:numRef>
            </c:plus>
            <c:minus>
              <c:numRef>
                <c:f>'כל הGSIS הישן'!$B$12:$F$12</c:f>
                <c:numCache>
                  <c:formatCode>General</c:formatCode>
                  <c:ptCount val="5"/>
                  <c:pt idx="0">
                    <c:v>6.1089942391119598E-3</c:v>
                  </c:pt>
                  <c:pt idx="1">
                    <c:v>4.975836820069178E-2</c:v>
                  </c:pt>
                  <c:pt idx="2">
                    <c:v>0.62585724871261017</c:v>
                  </c:pt>
                  <c:pt idx="3">
                    <c:v>0.718514723202205</c:v>
                  </c:pt>
                  <c:pt idx="4">
                    <c:v>0.718514723202205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הישן'!$B$5:$F$5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הישן'!$B$10:$F$10</c:f>
              <c:numCache>
                <c:formatCode>0.0</c:formatCode>
                <c:ptCount val="5"/>
                <c:pt idx="0">
                  <c:v>2.3749177406848658</c:v>
                </c:pt>
                <c:pt idx="1">
                  <c:v>5.9716088777608443</c:v>
                </c:pt>
                <c:pt idx="2">
                  <c:v>3.9956439335814444</c:v>
                </c:pt>
                <c:pt idx="3">
                  <c:v>1.6794094937891497</c:v>
                </c:pt>
                <c:pt idx="4">
                  <c:v>1.6794094937891497</c:v>
                </c:pt>
              </c:numCache>
            </c:numRef>
          </c:yVal>
          <c:smooth val="0"/>
        </c:ser>
        <c:ser>
          <c:idx val="2"/>
          <c:order val="1"/>
          <c:tx>
            <c:v>CDR-HSD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'כל הGSIS הישן'!$B$33:$F$33</c:f>
                <c:numCache>
                  <c:formatCode>General</c:formatCode>
                  <c:ptCount val="5"/>
                  <c:pt idx="0">
                    <c:v>0.21508660476240835</c:v>
                  </c:pt>
                  <c:pt idx="1">
                    <c:v>1.0344485788353419</c:v>
                  </c:pt>
                  <c:pt idx="2">
                    <c:v>0.20886258799974614</c:v>
                  </c:pt>
                  <c:pt idx="3">
                    <c:v>0.26649901331896753</c:v>
                  </c:pt>
                  <c:pt idx="4">
                    <c:v>0.31498916649155773</c:v>
                  </c:pt>
                </c:numCache>
              </c:numRef>
            </c:plus>
            <c:minus>
              <c:numRef>
                <c:f>'כל הGSIS הישן'!$B$33:$F$33</c:f>
                <c:numCache>
                  <c:formatCode>General</c:formatCode>
                  <c:ptCount val="5"/>
                  <c:pt idx="0">
                    <c:v>0.21508660476240835</c:v>
                  </c:pt>
                  <c:pt idx="1">
                    <c:v>1.0344485788353419</c:v>
                  </c:pt>
                  <c:pt idx="2">
                    <c:v>0.20886258799974614</c:v>
                  </c:pt>
                  <c:pt idx="3">
                    <c:v>0.26649901331896753</c:v>
                  </c:pt>
                  <c:pt idx="4">
                    <c:v>0.31498916649155773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הישן'!$B$20:$F$20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הישן'!$B$31:$F$31</c:f>
              <c:numCache>
                <c:formatCode>0.0</c:formatCode>
                <c:ptCount val="5"/>
                <c:pt idx="0">
                  <c:v>1.7039663974017596</c:v>
                </c:pt>
                <c:pt idx="1">
                  <c:v>4.3107021788490982</c:v>
                </c:pt>
                <c:pt idx="2">
                  <c:v>1.8585071708755974</c:v>
                </c:pt>
                <c:pt idx="3">
                  <c:v>2.4399992263690633</c:v>
                </c:pt>
                <c:pt idx="4">
                  <c:v>2.5351891585929742</c:v>
                </c:pt>
              </c:numCache>
            </c:numRef>
          </c:yVal>
          <c:smooth val="0"/>
        </c:ser>
        <c:ser>
          <c:idx val="3"/>
          <c:order val="2"/>
          <c:tx>
            <c:v>CDS-RD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'כל הGSIS הישן'!$B$47:$F$47</c:f>
                <c:numCache>
                  <c:formatCode>General</c:formatCode>
                  <c:ptCount val="5"/>
                  <c:pt idx="0">
                    <c:v>0.17011058719498795</c:v>
                  </c:pt>
                  <c:pt idx="1">
                    <c:v>0.92733303168676673</c:v>
                  </c:pt>
                  <c:pt idx="2">
                    <c:v>0.89637418991513484</c:v>
                  </c:pt>
                  <c:pt idx="3">
                    <c:v>0.54616244766590583</c:v>
                  </c:pt>
                  <c:pt idx="4">
                    <c:v>0.54616244766590583</c:v>
                  </c:pt>
                </c:numCache>
              </c:numRef>
            </c:plus>
            <c:minus>
              <c:numRef>
                <c:f>'כל הGSIS הישן'!$B$47:$F$47</c:f>
                <c:numCache>
                  <c:formatCode>General</c:formatCode>
                  <c:ptCount val="5"/>
                  <c:pt idx="0">
                    <c:v>0.17011058719498795</c:v>
                  </c:pt>
                  <c:pt idx="1">
                    <c:v>0.92733303168676673</c:v>
                  </c:pt>
                  <c:pt idx="2">
                    <c:v>0.89637418991513484</c:v>
                  </c:pt>
                  <c:pt idx="3">
                    <c:v>0.54616244766590583</c:v>
                  </c:pt>
                  <c:pt idx="4">
                    <c:v>0.54616244766590583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הישן'!$B$5:$F$5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הישן'!$B$45:$F$45</c:f>
              <c:numCache>
                <c:formatCode>0.000</c:formatCode>
                <c:ptCount val="5"/>
                <c:pt idx="0">
                  <c:v>1.756120603871776</c:v>
                </c:pt>
                <c:pt idx="1">
                  <c:v>3.480475442130313</c:v>
                </c:pt>
                <c:pt idx="2">
                  <c:v>3.4508994004089772</c:v>
                </c:pt>
                <c:pt idx="3">
                  <c:v>3.0730887971633054</c:v>
                </c:pt>
                <c:pt idx="4">
                  <c:v>3.0730887971633054</c:v>
                </c:pt>
              </c:numCache>
            </c:numRef>
          </c:yVal>
          <c:smooth val="0"/>
        </c:ser>
        <c:ser>
          <c:idx val="0"/>
          <c:order val="3"/>
          <c:tx>
            <c:v>CDS-HSD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'כל הGSIS הישן'!$B$62:$F$62</c:f>
                <c:numCache>
                  <c:formatCode>General</c:formatCode>
                  <c:ptCount val="5"/>
                  <c:pt idx="0">
                    <c:v>0.12290856521280505</c:v>
                  </c:pt>
                  <c:pt idx="1">
                    <c:v>0.24747519845128207</c:v>
                  </c:pt>
                  <c:pt idx="2">
                    <c:v>0.18236142094808216</c:v>
                  </c:pt>
                  <c:pt idx="3">
                    <c:v>0.15770676176376253</c:v>
                  </c:pt>
                  <c:pt idx="4">
                    <c:v>0.2804086391776906</c:v>
                  </c:pt>
                </c:numCache>
              </c:numRef>
            </c:plus>
            <c:minus>
              <c:numRef>
                <c:f>'כל הGSIS הישן'!$B$62:$F$62</c:f>
                <c:numCache>
                  <c:formatCode>General</c:formatCode>
                  <c:ptCount val="5"/>
                  <c:pt idx="0">
                    <c:v>0.12290856521280505</c:v>
                  </c:pt>
                  <c:pt idx="1">
                    <c:v>0.24747519845128207</c:v>
                  </c:pt>
                  <c:pt idx="2">
                    <c:v>0.18236142094808216</c:v>
                  </c:pt>
                  <c:pt idx="3">
                    <c:v>0.15770676176376253</c:v>
                  </c:pt>
                  <c:pt idx="4">
                    <c:v>0.2804086391776906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הישן'!$B$52:$F$52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הישן'!$B$60:$F$60</c:f>
              <c:numCache>
                <c:formatCode>0.0</c:formatCode>
                <c:ptCount val="5"/>
                <c:pt idx="0">
                  <c:v>0.61596862896466598</c:v>
                </c:pt>
                <c:pt idx="1">
                  <c:v>0.87654675956038886</c:v>
                </c:pt>
                <c:pt idx="2">
                  <c:v>0.81704585012321751</c:v>
                </c:pt>
                <c:pt idx="3">
                  <c:v>0.63560234011951189</c:v>
                </c:pt>
                <c:pt idx="4">
                  <c:v>0.99828563130243864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67941936"/>
        <c:axId val="-467941392"/>
      </c:scatterChart>
      <c:valAx>
        <c:axId val="-467941936"/>
        <c:scaling>
          <c:orientation val="minMax"/>
          <c:max val="12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(</a:t>
                </a:r>
                <a:r>
                  <a:rPr lang="en-US"/>
                  <a:t>Time (min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67941392"/>
        <c:crosses val="autoZero"/>
        <c:crossBetween val="midCat"/>
        <c:majorUnit val="30"/>
      </c:valAx>
      <c:valAx>
        <c:axId val="-467941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Insulin (µg/µl)</a:t>
                </a:r>
              </a:p>
            </c:rich>
          </c:tx>
          <c:layout>
            <c:manualLayout>
              <c:xMode val="edge"/>
              <c:yMode val="edge"/>
              <c:x val="1.7785619758195162E-2"/>
              <c:y val="0.388223169307768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67941936"/>
        <c:crossesAt val="0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</c:legendEntry>
      <c:layout>
        <c:manualLayout>
          <c:xMode val="edge"/>
          <c:yMode val="edge"/>
          <c:x val="0.18657500570696062"/>
          <c:y val="0.89272985385522274"/>
          <c:w val="0.626768622160921"/>
          <c:h val="0.107270098089690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he-I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/>
              <a:t>רמות גלוקוז בדם לאחר האכלה</a:t>
            </a:r>
            <a:endParaRPr lang="en-US" sz="1600"/>
          </a:p>
        </c:rich>
      </c:tx>
      <c:layout>
        <c:manualLayout>
          <c:xMode val="edge"/>
          <c:yMode val="edge"/>
          <c:x val="0.33558109513222778"/>
          <c:y val="1.7985651247997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1415673058659929"/>
          <c:y val="9.1361876941674386E-2"/>
          <c:w val="0.71064667728990061"/>
          <c:h val="0.66245867915159251"/>
        </c:manualLayout>
      </c:layout>
      <c:scatterChart>
        <c:scatterStyle val="lineMarker"/>
        <c:varyColors val="0"/>
        <c:ser>
          <c:idx val="1"/>
          <c:order val="0"/>
          <c:tx>
            <c:strRef>
              <c:f>'כל הGSIS הישן'!$K$5</c:f>
              <c:strCache>
                <c:ptCount val="1"/>
                <c:pt idx="0">
                  <c:v>CDR 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'כל הGSIS הישן'!$M$11:$P$11</c:f>
                <c:numCache>
                  <c:formatCode>General</c:formatCode>
                  <c:ptCount val="4"/>
                  <c:pt idx="0">
                    <c:v>2.5289984842489197</c:v>
                  </c:pt>
                  <c:pt idx="1">
                    <c:v>6.5</c:v>
                  </c:pt>
                  <c:pt idx="2">
                    <c:v>5.5733742024019888</c:v>
                  </c:pt>
                  <c:pt idx="3">
                    <c:v>3.1457643480294792</c:v>
                  </c:pt>
                </c:numCache>
              </c:numRef>
            </c:plus>
            <c:minus>
              <c:numRef>
                <c:f>'כל הGSIS הישן'!$M$11:$P$11</c:f>
                <c:numCache>
                  <c:formatCode>General</c:formatCode>
                  <c:ptCount val="4"/>
                  <c:pt idx="0">
                    <c:v>2.5289984842489197</c:v>
                  </c:pt>
                  <c:pt idx="1">
                    <c:v>6.5</c:v>
                  </c:pt>
                  <c:pt idx="2">
                    <c:v>5.5733742024019888</c:v>
                  </c:pt>
                  <c:pt idx="3">
                    <c:v>3.1457643480294792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הישן'!$M$4:$P$4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</c:numCache>
            </c:numRef>
          </c:xVal>
          <c:yVal>
            <c:numRef>
              <c:f>'כל הGSIS הישן'!$M$9:$P$9</c:f>
              <c:numCache>
                <c:formatCode>0.0</c:formatCode>
                <c:ptCount val="4"/>
                <c:pt idx="0">
                  <c:v>78.25</c:v>
                </c:pt>
                <c:pt idx="1">
                  <c:v>170.5</c:v>
                </c:pt>
                <c:pt idx="2">
                  <c:v>150.75</c:v>
                </c:pt>
                <c:pt idx="3">
                  <c:v>104.25</c:v>
                </c:pt>
              </c:numCache>
            </c:numRef>
          </c:yVal>
          <c:smooth val="0"/>
        </c:ser>
        <c:ser>
          <c:idx val="2"/>
          <c:order val="1"/>
          <c:tx>
            <c:v>CDR-HSD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'כל הGSIS הישן'!$M$34:$Q$34</c:f>
                <c:numCache>
                  <c:formatCode>General</c:formatCode>
                  <c:ptCount val="5"/>
                  <c:pt idx="0">
                    <c:v>1.4533486237727762</c:v>
                  </c:pt>
                  <c:pt idx="1">
                    <c:v>4.3437055353439629</c:v>
                  </c:pt>
                  <c:pt idx="2">
                    <c:v>7.3153297660991843</c:v>
                  </c:pt>
                  <c:pt idx="3">
                    <c:v>6.5035273328090915</c:v>
                  </c:pt>
                  <c:pt idx="4">
                    <c:v>5.953400306262937</c:v>
                  </c:pt>
                </c:numCache>
              </c:numRef>
            </c:plus>
            <c:minus>
              <c:numRef>
                <c:f>'כל הGSIS הישן'!$M$34:$Q$34</c:f>
                <c:numCache>
                  <c:formatCode>General</c:formatCode>
                  <c:ptCount val="5"/>
                  <c:pt idx="0">
                    <c:v>1.4533486237727762</c:v>
                  </c:pt>
                  <c:pt idx="1">
                    <c:v>4.3437055353439629</c:v>
                  </c:pt>
                  <c:pt idx="2">
                    <c:v>7.3153297660991843</c:v>
                  </c:pt>
                  <c:pt idx="3">
                    <c:v>6.5035273328090915</c:v>
                  </c:pt>
                  <c:pt idx="4">
                    <c:v>5.953400306262937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הישן'!$M$20:$Q$20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הישן'!$M$32:$Q$32</c:f>
              <c:numCache>
                <c:formatCode>0.0</c:formatCode>
                <c:ptCount val="5"/>
                <c:pt idx="0">
                  <c:v>69.3</c:v>
                </c:pt>
                <c:pt idx="1">
                  <c:v>135.69999999999999</c:v>
                </c:pt>
                <c:pt idx="2">
                  <c:v>137.36363636363637</c:v>
                </c:pt>
                <c:pt idx="3">
                  <c:v>118.36363636363636</c:v>
                </c:pt>
                <c:pt idx="4">
                  <c:v>107.54545454545455</c:v>
                </c:pt>
              </c:numCache>
            </c:numRef>
          </c:yVal>
          <c:smooth val="0"/>
        </c:ser>
        <c:ser>
          <c:idx val="3"/>
          <c:order val="2"/>
          <c:tx>
            <c:v>CDS-RD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'כל הGSIS הישן'!$M$47:$Q$47</c:f>
                <c:numCache>
                  <c:formatCode>General</c:formatCode>
                  <c:ptCount val="5"/>
                  <c:pt idx="0">
                    <c:v>2.3452078799117149</c:v>
                  </c:pt>
                  <c:pt idx="1">
                    <c:v>5.6515484603779162</c:v>
                  </c:pt>
                  <c:pt idx="2">
                    <c:v>4.1880783182743846</c:v>
                  </c:pt>
                  <c:pt idx="3">
                    <c:v>3.0232432915661946</c:v>
                  </c:pt>
                  <c:pt idx="4">
                    <c:v>3.0232432915661946</c:v>
                  </c:pt>
                </c:numCache>
              </c:numRef>
            </c:plus>
            <c:minus>
              <c:numRef>
                <c:f>'כל הGSIS הישן'!$M$47:$Q$47</c:f>
                <c:numCache>
                  <c:formatCode>General</c:formatCode>
                  <c:ptCount val="5"/>
                  <c:pt idx="0">
                    <c:v>2.3452078799117149</c:v>
                  </c:pt>
                  <c:pt idx="1">
                    <c:v>5.6515484603779162</c:v>
                  </c:pt>
                  <c:pt idx="2">
                    <c:v>4.1880783182743846</c:v>
                  </c:pt>
                  <c:pt idx="3">
                    <c:v>3.0232432915661946</c:v>
                  </c:pt>
                  <c:pt idx="4">
                    <c:v>3.0232432915661946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הישן'!$M$39:$Q$39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הישן'!$M$45:$Q$45</c:f>
              <c:numCache>
                <c:formatCode>0.0</c:formatCode>
                <c:ptCount val="5"/>
                <c:pt idx="0">
                  <c:v>74</c:v>
                </c:pt>
                <c:pt idx="1">
                  <c:v>154.80000000000001</c:v>
                </c:pt>
                <c:pt idx="2">
                  <c:v>151.80000000000001</c:v>
                </c:pt>
                <c:pt idx="3">
                  <c:v>133.80000000000001</c:v>
                </c:pt>
                <c:pt idx="4">
                  <c:v>133.80000000000001</c:v>
                </c:pt>
              </c:numCache>
            </c:numRef>
          </c:yVal>
          <c:smooth val="0"/>
        </c:ser>
        <c:ser>
          <c:idx val="0"/>
          <c:order val="3"/>
          <c:tx>
            <c:v>CDS-HSD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'כל הGSIS הישן'!$M$65:$Q$65</c:f>
                <c:numCache>
                  <c:formatCode>General</c:formatCode>
                  <c:ptCount val="5"/>
                  <c:pt idx="0">
                    <c:v>3.3749074061372411</c:v>
                  </c:pt>
                  <c:pt idx="1">
                    <c:v>10.848707040216565</c:v>
                  </c:pt>
                  <c:pt idx="2">
                    <c:v>6.0369234254249449</c:v>
                  </c:pt>
                  <c:pt idx="3">
                    <c:v>10.669010159231165</c:v>
                  </c:pt>
                  <c:pt idx="4">
                    <c:v>8.1717671147541751</c:v>
                  </c:pt>
                </c:numCache>
              </c:numRef>
            </c:plus>
            <c:minus>
              <c:numRef>
                <c:f>'כל הGSIS הישן'!$M$65:$Q$65</c:f>
                <c:numCache>
                  <c:formatCode>General</c:formatCode>
                  <c:ptCount val="5"/>
                  <c:pt idx="0">
                    <c:v>3.3749074061372411</c:v>
                  </c:pt>
                  <c:pt idx="1">
                    <c:v>10.848707040216565</c:v>
                  </c:pt>
                  <c:pt idx="2">
                    <c:v>6.0369234254249449</c:v>
                  </c:pt>
                  <c:pt idx="3">
                    <c:v>10.669010159231165</c:v>
                  </c:pt>
                  <c:pt idx="4">
                    <c:v>8.1717671147541751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הישן'!$M$20:$Q$20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הישן'!$M$63:$Q$63</c:f>
              <c:numCache>
                <c:formatCode>General</c:formatCode>
                <c:ptCount val="5"/>
                <c:pt idx="0">
                  <c:v>71.599999999999994</c:v>
                </c:pt>
                <c:pt idx="1">
                  <c:v>273.83333333333331</c:v>
                </c:pt>
                <c:pt idx="2">
                  <c:v>311.33333333333331</c:v>
                </c:pt>
                <c:pt idx="3">
                  <c:v>260.83333333333331</c:v>
                </c:pt>
                <c:pt idx="4">
                  <c:v>194.66666666666666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67946832"/>
        <c:axId val="-467940304"/>
      </c:scatterChart>
      <c:valAx>
        <c:axId val="-467946832"/>
        <c:scaling>
          <c:orientation val="minMax"/>
          <c:max val="12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(</a:t>
                </a:r>
                <a:r>
                  <a:rPr lang="en-US"/>
                  <a:t>Time (min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67940304"/>
        <c:crosses val="autoZero"/>
        <c:crossBetween val="midCat"/>
      </c:valAx>
      <c:valAx>
        <c:axId val="-4679403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blood glucose level (mg/dl)</a:t>
                </a:r>
              </a:p>
            </c:rich>
          </c:tx>
          <c:layout>
            <c:manualLayout>
              <c:xMode val="edge"/>
              <c:yMode val="edge"/>
              <c:x val="1.5012856992006121E-2"/>
              <c:y val="0.225899558735984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67946832"/>
        <c:crossesAt val="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85159434375352"/>
          <c:y val="0.86751139255682408"/>
          <c:w val="0.62941896670310193"/>
          <c:h val="6.5764295051583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60000"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000" b="1"/>
              <a:t>ריכוז אינסולין/גלוקוז בדם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4516523724497263"/>
          <c:y val="0.17026969632618391"/>
          <c:w val="0.81062162768687374"/>
          <c:h val="0.55944605989870289"/>
        </c:manualLayout>
      </c:layout>
      <c:scatterChart>
        <c:scatterStyle val="lineMarker"/>
        <c:varyColors val="0"/>
        <c:ser>
          <c:idx val="0"/>
          <c:order val="0"/>
          <c:tx>
            <c:strRef>
              <c:f>'כל הGSIS הישן'!$D$76</c:f>
              <c:strCache>
                <c:ptCount val="1"/>
                <c:pt idx="0">
                  <c:v>CDR-RD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'כל הGSIS הישן'!$B$84:$E$84</c:f>
                <c:numCache>
                  <c:formatCode>General</c:formatCode>
                  <c:ptCount val="4"/>
                  <c:pt idx="0">
                    <c:v>6.2891999564564796E-3</c:v>
                  </c:pt>
                  <c:pt idx="1">
                    <c:v>1.0490932975850849E-3</c:v>
                  </c:pt>
                  <c:pt idx="2">
                    <c:v>4.4515777418955337E-3</c:v>
                  </c:pt>
                  <c:pt idx="3">
                    <c:v>7.0216766669191511E-3</c:v>
                  </c:pt>
                </c:numCache>
              </c:numRef>
            </c:plus>
            <c:minus>
              <c:numRef>
                <c:f>'כל הGSIS הישן'!$B$84:$E$84</c:f>
                <c:numCache>
                  <c:formatCode>General</c:formatCode>
                  <c:ptCount val="4"/>
                  <c:pt idx="0">
                    <c:v>6.2891999564564796E-3</c:v>
                  </c:pt>
                  <c:pt idx="1">
                    <c:v>1.0490932975850849E-3</c:v>
                  </c:pt>
                  <c:pt idx="2">
                    <c:v>4.4515777418955337E-3</c:v>
                  </c:pt>
                  <c:pt idx="3">
                    <c:v>7.0216766669191511E-3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הישן'!$B$77:$E$77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120</c:v>
                </c:pt>
              </c:numCache>
            </c:numRef>
          </c:xVal>
          <c:yVal>
            <c:numRef>
              <c:f>'כל הGSIS הישן'!$B$82:$E$82</c:f>
              <c:numCache>
                <c:formatCode>General</c:formatCode>
                <c:ptCount val="4"/>
                <c:pt idx="0">
                  <c:v>2.4911611238574521E-2</c:v>
                </c:pt>
                <c:pt idx="1">
                  <c:v>3.5142890358500462E-2</c:v>
                </c:pt>
                <c:pt idx="2">
                  <c:v>2.6774482212432921E-2</c:v>
                </c:pt>
                <c:pt idx="3">
                  <c:v>1.6441097073278801E-2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'כל הGSIS הישן'!$H$76</c:f>
              <c:strCache>
                <c:ptCount val="1"/>
                <c:pt idx="0">
                  <c:v>CDR-HSD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'כל הGSIS הישן'!$F$91:$J$91</c:f>
                <c:numCache>
                  <c:formatCode>General</c:formatCode>
                  <c:ptCount val="5"/>
                  <c:pt idx="0">
                    <c:v>3.0336777988217564E-3</c:v>
                  </c:pt>
                  <c:pt idx="1">
                    <c:v>7.7178860942029885E-3</c:v>
                  </c:pt>
                  <c:pt idx="2">
                    <c:v>1.5759904844204035E-3</c:v>
                  </c:pt>
                  <c:pt idx="3">
                    <c:v>2.2516093623756975E-3</c:v>
                  </c:pt>
                  <c:pt idx="4">
                    <c:v>3.592420035898122E-3</c:v>
                  </c:pt>
                </c:numCache>
              </c:numRef>
            </c:plus>
            <c:minus>
              <c:numRef>
                <c:f>'כל הGSIS הישן'!$F$91:$J$91</c:f>
                <c:numCache>
                  <c:formatCode>General</c:formatCode>
                  <c:ptCount val="5"/>
                  <c:pt idx="0">
                    <c:v>3.0336777988217564E-3</c:v>
                  </c:pt>
                  <c:pt idx="1">
                    <c:v>7.7178860942029885E-3</c:v>
                  </c:pt>
                  <c:pt idx="2">
                    <c:v>1.5759904844204035E-3</c:v>
                  </c:pt>
                  <c:pt idx="3">
                    <c:v>2.2516093623756975E-3</c:v>
                  </c:pt>
                  <c:pt idx="4">
                    <c:v>3.592420035898122E-3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הישן'!$F$77:$J$77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הישן'!$F$89:$J$89</c:f>
              <c:numCache>
                <c:formatCode>General</c:formatCode>
                <c:ptCount val="5"/>
                <c:pt idx="0">
                  <c:v>2.3578064704105939E-2</c:v>
                </c:pt>
                <c:pt idx="1">
                  <c:v>3.3033598972553188E-2</c:v>
                </c:pt>
                <c:pt idx="2">
                  <c:v>1.4176796461964462E-2</c:v>
                </c:pt>
                <c:pt idx="3">
                  <c:v>2.0494403575163151E-2</c:v>
                </c:pt>
                <c:pt idx="4">
                  <c:v>2.4464089192899705E-2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'כל הGSIS הישן'!$M$76</c:f>
              <c:strCache>
                <c:ptCount val="1"/>
                <c:pt idx="0">
                  <c:v>CDS-RD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'כל הGSIS הישן'!$K$85:$O$85</c:f>
                <c:numCache>
                  <c:formatCode>General</c:formatCode>
                  <c:ptCount val="5"/>
                  <c:pt idx="0">
                    <c:v>2.3342514129998933E-3</c:v>
                  </c:pt>
                  <c:pt idx="1">
                    <c:v>5.568650180342128E-3</c:v>
                  </c:pt>
                  <c:pt idx="2">
                    <c:v>5.6190281529576195E-3</c:v>
                  </c:pt>
                  <c:pt idx="3">
                    <c:v>3.9599351549089818E-3</c:v>
                  </c:pt>
                  <c:pt idx="4">
                    <c:v>3.9599351549089818E-3</c:v>
                  </c:pt>
                </c:numCache>
              </c:numRef>
            </c:plus>
            <c:minus>
              <c:numRef>
                <c:f>'כל הGSIS הישן'!$K$85:$O$85</c:f>
                <c:numCache>
                  <c:formatCode>General</c:formatCode>
                  <c:ptCount val="5"/>
                  <c:pt idx="0">
                    <c:v>2.3342514129998933E-3</c:v>
                  </c:pt>
                  <c:pt idx="1">
                    <c:v>5.568650180342128E-3</c:v>
                  </c:pt>
                  <c:pt idx="2">
                    <c:v>5.6190281529576195E-3</c:v>
                  </c:pt>
                  <c:pt idx="3">
                    <c:v>3.9599351549089818E-3</c:v>
                  </c:pt>
                  <c:pt idx="4">
                    <c:v>3.9599351549089818E-3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הישן'!$K$77:$O$77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הישן'!$K$83:$O$83</c:f>
              <c:numCache>
                <c:formatCode>General</c:formatCode>
                <c:ptCount val="5"/>
                <c:pt idx="0">
                  <c:v>2.3731359511780757E-2</c:v>
                </c:pt>
                <c:pt idx="1">
                  <c:v>2.2483691486629927E-2</c:v>
                </c:pt>
                <c:pt idx="2">
                  <c:v>2.2733197631152682E-2</c:v>
                </c:pt>
                <c:pt idx="3">
                  <c:v>2.2967778753088978E-2</c:v>
                </c:pt>
                <c:pt idx="4">
                  <c:v>2.2967778753088978E-2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'כל הGSIS הישן'!$R$76</c:f>
              <c:strCache>
                <c:ptCount val="1"/>
                <c:pt idx="0">
                  <c:v>CDS-HSD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'כל הGSIS הישן'!$P$86:$T$86</c:f>
                <c:numCache>
                  <c:formatCode>General</c:formatCode>
                  <c:ptCount val="5"/>
                  <c:pt idx="0">
                    <c:v>1.2089318289301087E-3</c:v>
                  </c:pt>
                  <c:pt idx="1">
                    <c:v>8.0529291605453571E-4</c:v>
                  </c:pt>
                  <c:pt idx="2">
                    <c:v>6.476875112086263E-4</c:v>
                  </c:pt>
                  <c:pt idx="3">
                    <c:v>7.0658465225980954E-4</c:v>
                  </c:pt>
                  <c:pt idx="4">
                    <c:v>2.0370054946924729E-3</c:v>
                  </c:pt>
                </c:numCache>
              </c:numRef>
            </c:plus>
            <c:minus>
              <c:numRef>
                <c:f>'כל הGSIS הישן'!$P$86:$T$86</c:f>
                <c:numCache>
                  <c:formatCode>General</c:formatCode>
                  <c:ptCount val="5"/>
                  <c:pt idx="0">
                    <c:v>1.2089318289301087E-3</c:v>
                  </c:pt>
                  <c:pt idx="1">
                    <c:v>8.0529291605453571E-4</c:v>
                  </c:pt>
                  <c:pt idx="2">
                    <c:v>6.476875112086263E-4</c:v>
                  </c:pt>
                  <c:pt idx="3">
                    <c:v>7.0658465225980954E-4</c:v>
                  </c:pt>
                  <c:pt idx="4">
                    <c:v>2.0370054946924729E-3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'כל הGSIS הישן'!$P$77:$T$77</c:f>
              <c:numCache>
                <c:formatCode>General</c:formatCode>
                <c:ptCount val="5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</c:numCache>
            </c:numRef>
          </c:xVal>
          <c:yVal>
            <c:numRef>
              <c:f>'כל הGSIS הישן'!$P$84:$T$84</c:f>
              <c:numCache>
                <c:formatCode>General</c:formatCode>
                <c:ptCount val="5"/>
                <c:pt idx="0">
                  <c:v>7.4384697580825027E-3</c:v>
                </c:pt>
                <c:pt idx="1">
                  <c:v>2.6156800803979925E-3</c:v>
                </c:pt>
                <c:pt idx="2">
                  <c:v>2.4954084606611995E-3</c:v>
                </c:pt>
                <c:pt idx="3">
                  <c:v>2.8479687621570989E-3</c:v>
                </c:pt>
                <c:pt idx="4">
                  <c:v>5.2531869989424088E-3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67945744"/>
        <c:axId val="-467944656"/>
      </c:scatterChart>
      <c:valAx>
        <c:axId val="-467945744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(</a:t>
                </a:r>
                <a:r>
                  <a:rPr lang="en-US"/>
                  <a:t>Time (min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67944656"/>
        <c:crosses val="autoZero"/>
        <c:crossBetween val="midCat"/>
      </c:valAx>
      <c:valAx>
        <c:axId val="-467944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Insulin (µg/µl)/glucose(mg/dl)</a:t>
                </a:r>
              </a:p>
            </c:rich>
          </c:tx>
          <c:layout>
            <c:manualLayout>
              <c:xMode val="edge"/>
              <c:yMode val="edge"/>
              <c:x val="2.3189899510435454E-2"/>
              <c:y val="0.177850916990712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67945744"/>
        <c:crossesAt val="0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000" dirty="0"/>
              <a:t>תכולת</a:t>
            </a:r>
            <a:r>
              <a:rPr lang="he-IL" sz="2000" baseline="0" dirty="0"/>
              <a:t> אינסולין </a:t>
            </a:r>
            <a:r>
              <a:rPr lang="he-IL" sz="2000" baseline="0" dirty="0" smtClean="0"/>
              <a:t>באיי </a:t>
            </a:r>
            <a:r>
              <a:rPr lang="he-IL" sz="2000" baseline="0" dirty="0" err="1" smtClean="0"/>
              <a:t>לנגנהרנס</a:t>
            </a:r>
            <a:r>
              <a:rPr lang="he-IL" sz="2000" baseline="0" dirty="0" smtClean="0"/>
              <a:t> </a:t>
            </a:r>
            <a:r>
              <a:rPr lang="he-IL" sz="2000" baseline="0" dirty="0"/>
              <a:t>מבודדים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3627137176005777"/>
          <c:y val="0.18831271304578603"/>
          <c:w val="0.84151428960787156"/>
          <c:h val="0.712106922052887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'[Islet insulin content.xlsx]CDrHSDvsCDsHSD%content (2)'!$H$19,'[Islet insulin content.xlsx]CDrHSDvsCDsHSD%content (2)'!$C$19,'[Islet insulin content.xlsx]CDrHSDvsCDsHSD%content (2)'!$H$41,'[Islet insulin content.xlsx]CDrHSDvsCDsHSD%content (2)'!$C$38</c:f>
                <c:numCache>
                  <c:formatCode>General</c:formatCode>
                  <c:ptCount val="4"/>
                  <c:pt idx="0">
                    <c:v>0.15070206073943088</c:v>
                  </c:pt>
                  <c:pt idx="1">
                    <c:v>0.13483643497783113</c:v>
                  </c:pt>
                  <c:pt idx="2">
                    <c:v>0.19551601629089793</c:v>
                  </c:pt>
                  <c:pt idx="3">
                    <c:v>0.17772119015067217</c:v>
                  </c:pt>
                </c:numCache>
              </c:numRef>
            </c:plus>
            <c:minus>
              <c:numRef>
                <c:f>'[Islet insulin content.xlsx]CDrHSDvsCDsHSD%content (2)'!$H$19,'[Islet insulin content.xlsx]CDrHSDvsCDsHSD%content (2)'!$C$19,'[Islet insulin content.xlsx]CDrHSDvsCDsHSD%content (2)'!$H$41,'[Islet insulin content.xlsx]CDrHSDvsCDsHSD%content (2)'!$C$38</c:f>
                <c:numCache>
                  <c:formatCode>General</c:formatCode>
                  <c:ptCount val="4"/>
                  <c:pt idx="0">
                    <c:v>0.15070206073943088</c:v>
                  </c:pt>
                  <c:pt idx="1">
                    <c:v>0.13483643497783113</c:v>
                  </c:pt>
                  <c:pt idx="2">
                    <c:v>0.19551601629089793</c:v>
                  </c:pt>
                  <c:pt idx="3">
                    <c:v>0.17772119015067217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'[Islet insulin content.xlsx]CDrHSDvsCDsHSD%content (2)'!$J$16:$J$19</c:f>
              <c:strCache>
                <c:ptCount val="4"/>
                <c:pt idx="0">
                  <c:v>CDs-HSD</c:v>
                </c:pt>
                <c:pt idx="1">
                  <c:v>CDr-HSD</c:v>
                </c:pt>
                <c:pt idx="2">
                  <c:v>CDs-RD</c:v>
                </c:pt>
                <c:pt idx="3">
                  <c:v>CDr-RD</c:v>
                </c:pt>
              </c:strCache>
            </c:strRef>
          </c:cat>
          <c:val>
            <c:numRef>
              <c:f>'[Islet insulin content.xlsx]CDrHSDvsCDsHSD%content (2)'!$K$16:$K$19</c:f>
              <c:numCache>
                <c:formatCode>0.0</c:formatCode>
                <c:ptCount val="4"/>
                <c:pt idx="0">
                  <c:v>1.36</c:v>
                </c:pt>
                <c:pt idx="1">
                  <c:v>1.3144444444444445</c:v>
                </c:pt>
                <c:pt idx="2">
                  <c:v>1.4488333333333332</c:v>
                </c:pt>
                <c:pt idx="3">
                  <c:v>1.3875000000000002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21376752"/>
        <c:axId val="-421372400"/>
      </c:barChart>
      <c:catAx>
        <c:axId val="-42137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21372400"/>
        <c:crosses val="autoZero"/>
        <c:auto val="1"/>
        <c:lblAlgn val="ctr"/>
        <c:lblOffset val="100"/>
        <c:noMultiLvlLbl val="0"/>
      </c:catAx>
      <c:valAx>
        <c:axId val="-4213724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1600"/>
                  <a:t>תכולת</a:t>
                </a:r>
                <a:r>
                  <a:rPr lang="he-IL" sz="1600" baseline="0"/>
                  <a:t> אינסולין  </a:t>
                </a:r>
                <a:r>
                  <a:rPr lang="en-US" sz="1600" baseline="0"/>
                  <a:t>ng/ml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0541557305336843E-2"/>
              <c:y val="0.29981882473024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2137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000"/>
              <a:t>משקל הלבלבים</a:t>
            </a:r>
            <a:endParaRPr lang="en-US" sz="2000"/>
          </a:p>
        </c:rich>
      </c:tx>
      <c:layout>
        <c:manualLayout>
          <c:xMode val="edge"/>
          <c:yMode val="edge"/>
          <c:x val="0.38392654231338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'אינסולין קונטנט'!$F$78:$I$78</c:f>
                <c:numCache>
                  <c:formatCode>General</c:formatCode>
                  <c:ptCount val="4"/>
                  <c:pt idx="0">
                    <c:v>3.7416573867739132E-2</c:v>
                  </c:pt>
                  <c:pt idx="1">
                    <c:v>4.7871355387816783E-2</c:v>
                  </c:pt>
                  <c:pt idx="2">
                    <c:v>0</c:v>
                  </c:pt>
                  <c:pt idx="3">
                    <c:v>4.2817441928883648E-2</c:v>
                  </c:pt>
                </c:numCache>
              </c:numRef>
            </c:plus>
            <c:minus>
              <c:numRef>
                <c:f>'אינסולין קונטנט'!$F$78:$I$78</c:f>
                <c:numCache>
                  <c:formatCode>General</c:formatCode>
                  <c:ptCount val="4"/>
                  <c:pt idx="0">
                    <c:v>3.7416573867739132E-2</c:v>
                  </c:pt>
                  <c:pt idx="1">
                    <c:v>4.7871355387816783E-2</c:v>
                  </c:pt>
                  <c:pt idx="2">
                    <c:v>0</c:v>
                  </c:pt>
                  <c:pt idx="3">
                    <c:v>4.2817441928883648E-2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'אינסולין קונטנט'!$F$72:$I$72</c:f>
              <c:strCache>
                <c:ptCount val="4"/>
                <c:pt idx="0">
                  <c:v>CDr-RD</c:v>
                </c:pt>
                <c:pt idx="1">
                  <c:v>CDR-HSD</c:v>
                </c:pt>
                <c:pt idx="2">
                  <c:v>CDS-RD</c:v>
                </c:pt>
                <c:pt idx="3">
                  <c:v>CDS-HSD</c:v>
                </c:pt>
              </c:strCache>
            </c:strRef>
          </c:cat>
          <c:val>
            <c:numRef>
              <c:f>'אינסולין קונטנט'!$F$73:$I$73</c:f>
              <c:numCache>
                <c:formatCode>General</c:formatCode>
                <c:ptCount val="4"/>
                <c:pt idx="0">
                  <c:v>0.68</c:v>
                </c:pt>
                <c:pt idx="1">
                  <c:v>0.67500000000000004</c:v>
                </c:pt>
                <c:pt idx="2">
                  <c:v>0.68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21376208"/>
        <c:axId val="-421365872"/>
      </c:barChart>
      <c:catAx>
        <c:axId val="-42137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21365872"/>
        <c:crosses val="autoZero"/>
        <c:auto val="1"/>
        <c:lblAlgn val="ctr"/>
        <c:lblOffset val="100"/>
        <c:noMultiLvlLbl val="0"/>
      </c:catAx>
      <c:valAx>
        <c:axId val="-421365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pancreas</a:t>
                </a:r>
                <a:r>
                  <a:rPr lang="en-US" sz="1600" baseline="0"/>
                  <a:t> weight (mg)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2137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/>
              <a:t>תכולת</a:t>
            </a:r>
            <a:r>
              <a:rPr lang="he-IL" sz="1800" baseline="0"/>
              <a:t> אינסולין בלבלב השלם</a:t>
            </a:r>
            <a:endParaRPr lang="en-US" sz="1800"/>
          </a:p>
        </c:rich>
      </c:tx>
      <c:layout>
        <c:manualLayout>
          <c:xMode val="edge"/>
          <c:yMode val="edge"/>
          <c:x val="0.29940500547667764"/>
          <c:y val="7.2373043424033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5127111727701284"/>
          <c:y val="0.16798914431673051"/>
          <c:w val="0.81970245425482957"/>
          <c:h val="0.71291301087364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'אינסולין קונטנט'!$G$25</c:f>
              <c:strCache>
                <c:ptCount val="1"/>
                <c:pt idx="0">
                  <c:v>total insulin content(ug) in  whole pancrias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'אינסולין קונטנט'!$G$31:$G$34</c:f>
                <c:numCache>
                  <c:formatCode>General</c:formatCode>
                  <c:ptCount val="4"/>
                  <c:pt idx="0">
                    <c:v>8.3135919890261629</c:v>
                  </c:pt>
                  <c:pt idx="1">
                    <c:v>5.3009948358775123</c:v>
                  </c:pt>
                  <c:pt idx="2">
                    <c:v>8.1375501380943831</c:v>
                  </c:pt>
                  <c:pt idx="3">
                    <c:v>7.5095820789175871</c:v>
                  </c:pt>
                </c:numCache>
              </c:numRef>
            </c:plus>
            <c:minus>
              <c:numRef>
                <c:f>'אינסולין קונטנט'!$G$31:$G$34</c:f>
                <c:numCache>
                  <c:formatCode>General</c:formatCode>
                  <c:ptCount val="4"/>
                  <c:pt idx="0">
                    <c:v>8.3135919890261629</c:v>
                  </c:pt>
                  <c:pt idx="1">
                    <c:v>5.3009948358775123</c:v>
                  </c:pt>
                  <c:pt idx="2">
                    <c:v>8.1375501380943831</c:v>
                  </c:pt>
                  <c:pt idx="3">
                    <c:v>7.5095820789175871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'אינסולין קונטנט'!$F$26:$F$29</c:f>
              <c:strCache>
                <c:ptCount val="4"/>
                <c:pt idx="0">
                  <c:v>CDr-RD</c:v>
                </c:pt>
                <c:pt idx="1">
                  <c:v>CDs-RD</c:v>
                </c:pt>
                <c:pt idx="2">
                  <c:v>CDr-hsd</c:v>
                </c:pt>
                <c:pt idx="3">
                  <c:v>CDs-hsd</c:v>
                </c:pt>
              </c:strCache>
            </c:strRef>
          </c:cat>
          <c:val>
            <c:numRef>
              <c:f>'אינסולין קונטנט'!$G$26:$G$29</c:f>
              <c:numCache>
                <c:formatCode>General</c:formatCode>
                <c:ptCount val="4"/>
                <c:pt idx="0">
                  <c:v>57.621600000000001</c:v>
                </c:pt>
                <c:pt idx="1">
                  <c:v>51.421499999999995</c:v>
                </c:pt>
                <c:pt idx="2">
                  <c:v>52.519500000000001</c:v>
                </c:pt>
                <c:pt idx="3">
                  <c:v>63.489000000000004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21374032"/>
        <c:axId val="-421365328"/>
      </c:barChart>
      <c:catAx>
        <c:axId val="-42137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21365328"/>
        <c:crosses val="autoZero"/>
        <c:auto val="1"/>
        <c:lblAlgn val="ctr"/>
        <c:lblOffset val="100"/>
        <c:noMultiLvlLbl val="0"/>
      </c:catAx>
      <c:valAx>
        <c:axId val="-421365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insulim content (ug)</a:t>
                </a:r>
              </a:p>
            </c:rich>
          </c:tx>
          <c:layout>
            <c:manualLayout>
              <c:xMode val="edge"/>
              <c:yMode val="edge"/>
              <c:x val="3.5754929023246125E-2"/>
              <c:y val="0.250063537675606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6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2137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400"/>
              <a:t>אינסולין/משקל</a:t>
            </a:r>
            <a:r>
              <a:rPr lang="he-IL" sz="2400" baseline="0"/>
              <a:t> חולדה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'אינסולין קונטנט'!$I$25</c:f>
              <c:strCache>
                <c:ptCount val="1"/>
                <c:pt idx="0">
                  <c:v>insulin(ng)/body weigh(g)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'אינסולין קונטנט'!$I$31:$I$34</c:f>
                <c:numCache>
                  <c:formatCode>General</c:formatCode>
                  <c:ptCount val="4"/>
                  <c:pt idx="0">
                    <c:v>22.923406354529661</c:v>
                  </c:pt>
                  <c:pt idx="1">
                    <c:v>14.561342983593873</c:v>
                  </c:pt>
                  <c:pt idx="2">
                    <c:v>20.549369035591877</c:v>
                  </c:pt>
                  <c:pt idx="3">
                    <c:v>18.051879997397975</c:v>
                  </c:pt>
                </c:numCache>
              </c:numRef>
            </c:plus>
            <c:minus>
              <c:numRef>
                <c:f>'אינסולין קונטנט'!$I$31:$I$34</c:f>
                <c:numCache>
                  <c:formatCode>General</c:formatCode>
                  <c:ptCount val="4"/>
                  <c:pt idx="0">
                    <c:v>22.923406354529661</c:v>
                  </c:pt>
                  <c:pt idx="1">
                    <c:v>14.561342983593873</c:v>
                  </c:pt>
                  <c:pt idx="2">
                    <c:v>20.549369035591877</c:v>
                  </c:pt>
                  <c:pt idx="3">
                    <c:v>18.051879997397975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'אינסולין קונטנט'!$F$26:$F$34</c:f>
              <c:strCache>
                <c:ptCount val="9"/>
                <c:pt idx="0">
                  <c:v>CDr-RD</c:v>
                </c:pt>
                <c:pt idx="1">
                  <c:v>CDs-RD</c:v>
                </c:pt>
                <c:pt idx="2">
                  <c:v>CDr-hsd</c:v>
                </c:pt>
                <c:pt idx="3">
                  <c:v>CDs-hsd</c:v>
                </c:pt>
                <c:pt idx="5">
                  <c:v>CDr-RD</c:v>
                </c:pt>
                <c:pt idx="6">
                  <c:v>CDs-RD</c:v>
                </c:pt>
                <c:pt idx="7">
                  <c:v>CDr-hsd</c:v>
                </c:pt>
                <c:pt idx="8">
                  <c:v>CDs-hsd</c:v>
                </c:pt>
              </c:strCache>
            </c:strRef>
          </c:cat>
          <c:val>
            <c:numRef>
              <c:f>'אינסולין קונטנט'!$I$26:$I$29</c:f>
              <c:numCache>
                <c:formatCode>General</c:formatCode>
                <c:ptCount val="4"/>
                <c:pt idx="0">
                  <c:v>170.99765960867552</c:v>
                </c:pt>
                <c:pt idx="1">
                  <c:v>148.82222627249797</c:v>
                </c:pt>
                <c:pt idx="2">
                  <c:v>132.625</c:v>
                </c:pt>
                <c:pt idx="3">
                  <c:v>152.61778846153848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421364240"/>
        <c:axId val="-421375120"/>
      </c:barChart>
      <c:catAx>
        <c:axId val="-42136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21375120"/>
        <c:crosses val="autoZero"/>
        <c:auto val="1"/>
        <c:lblAlgn val="ctr"/>
        <c:lblOffset val="100"/>
        <c:noMultiLvlLbl val="0"/>
      </c:catAx>
      <c:valAx>
        <c:axId val="-4213751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8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insulin(ng)/body weigh(g)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8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42136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0.47462</cdr:x>
      <cdr:y>0.65</cdr:y>
    </cdr:from>
    <cdr:to>
      <cdr:x>0.53417</cdr:x>
      <cdr:y>0.70625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5075" y="1981199"/>
          <a:ext cx="314325" cy="17145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/>
            <a:t>**</a:t>
          </a:r>
        </a:p>
      </cdr:txBody>
    </cdr:sp>
  </cdr:relSizeAnchor>
  <cdr:relSizeAnchor xmlns:cdr="http://schemas.openxmlformats.org/drawingml/2006/chartDrawing">
    <cdr:from>
      <cdr:x>0.4692</cdr:x>
      <cdr:y>0.56563</cdr:y>
    </cdr:from>
    <cdr:to>
      <cdr:x>0.5071</cdr:x>
      <cdr:y>0.6</cdr:y>
    </cdr:to>
    <cdr:sp macro="" textlink="">
      <cdr:nvSpPr>
        <cdr:cNvPr id="5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2476495" y="1724025"/>
          <a:ext cx="200029" cy="1047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/>
            <a:t>*</a:t>
          </a:r>
        </a:p>
      </cdr:txBody>
    </cdr:sp>
  </cdr:relSizeAnchor>
  <cdr:relSizeAnchor xmlns:cdr="http://schemas.openxmlformats.org/drawingml/2006/chartDrawing">
    <cdr:from>
      <cdr:x>0.12452</cdr:x>
      <cdr:y>0.67813</cdr:y>
    </cdr:from>
    <cdr:to>
      <cdr:x>0.15159</cdr:x>
      <cdr:y>0.73125</cdr:y>
    </cdr:to>
    <cdr:sp macro="" textlink="">
      <cdr:nvSpPr>
        <cdr:cNvPr id="6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7225" y="2066925"/>
          <a:ext cx="142875" cy="1619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/>
            <a:t>*</a:t>
          </a:r>
        </a:p>
      </cdr:txBody>
    </cdr:sp>
  </cdr:relSizeAnchor>
  <cdr:relSizeAnchor xmlns:cdr="http://schemas.openxmlformats.org/drawingml/2006/chartDrawing">
    <cdr:from>
      <cdr:x>0.2725</cdr:x>
      <cdr:y>0.62812</cdr:y>
    </cdr:from>
    <cdr:to>
      <cdr:x>0.33205</cdr:x>
      <cdr:y>0.68438</cdr:y>
    </cdr:to>
    <cdr:sp macro="" textlink="">
      <cdr:nvSpPr>
        <cdr:cNvPr id="7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38288" y="1914510"/>
          <a:ext cx="314312" cy="17148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/>
            <a:t>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0.26096</cdr:x>
      <cdr:y>0.13737</cdr:y>
    </cdr:from>
    <cdr:to>
      <cdr:x>0.34614</cdr:x>
      <cdr:y>0.19291</cdr:y>
    </cdr:to>
    <cdr:sp macro="" textlink="">
      <cdr:nvSpPr>
        <cdr:cNvPr id="2" name="Text Box 1"/>
        <cdr:cNvSpPr txBox="1"/>
      </cdr:nvSpPr>
      <cdr:spPr bwMode="auto">
        <a:xfrm xmlns:a="http://schemas.openxmlformats.org/drawingml/2006/main">
          <a:off x="1371599" y="447674"/>
          <a:ext cx="447675" cy="1809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Overflow="clip" vert="horz" wrap="square" lIns="91440" tIns="45720" rIns="91440" bIns="45720" rtlCol="1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 sz="1100"/>
            <a:t>**</a:t>
          </a:r>
        </a:p>
      </cdr:txBody>
    </cdr:sp>
  </cdr:relSizeAnchor>
  <cdr:relSizeAnchor xmlns:cdr="http://schemas.openxmlformats.org/drawingml/2006/chartDrawing">
    <cdr:from>
      <cdr:x>0.444</cdr:x>
      <cdr:y>0.08476</cdr:y>
    </cdr:from>
    <cdr:to>
      <cdr:x>0.52918</cdr:x>
      <cdr:y>0.1403</cdr:y>
    </cdr:to>
    <cdr:sp macro="" textlink="">
      <cdr:nvSpPr>
        <cdr:cNvPr id="3" name="Text Box 2"/>
        <cdr:cNvSpPr txBox="1"/>
      </cdr:nvSpPr>
      <cdr:spPr bwMode="auto">
        <a:xfrm xmlns:a="http://schemas.openxmlformats.org/drawingml/2006/main">
          <a:off x="2333624" y="276224"/>
          <a:ext cx="447675" cy="1809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Overflow="clip" vert="horz" wrap="square" lIns="91440" tIns="45720" rIns="91440" bIns="45720" rtlCol="1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 sz="1100"/>
            <a:t>**</a:t>
          </a:r>
        </a:p>
      </cdr:txBody>
    </cdr:sp>
  </cdr:relSizeAnchor>
  <cdr:relSizeAnchor xmlns:cdr="http://schemas.openxmlformats.org/drawingml/2006/chartDrawing">
    <cdr:from>
      <cdr:x>0.62341</cdr:x>
      <cdr:y>0.16368</cdr:y>
    </cdr:from>
    <cdr:to>
      <cdr:x>0.70859</cdr:x>
      <cdr:y>0.21921</cdr:y>
    </cdr:to>
    <cdr:sp macro="" textlink="">
      <cdr:nvSpPr>
        <cdr:cNvPr id="5" name="Text Box 4"/>
        <cdr:cNvSpPr txBox="1"/>
      </cdr:nvSpPr>
      <cdr:spPr bwMode="auto">
        <a:xfrm xmlns:a="http://schemas.openxmlformats.org/drawingml/2006/main">
          <a:off x="3276589" y="533399"/>
          <a:ext cx="447697" cy="18096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Overflow="clip" vert="horz" wrap="square" lIns="91440" tIns="45720" rIns="91440" bIns="45720" rtlCol="1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 sz="1100"/>
            <a:t>**</a:t>
          </a:r>
        </a:p>
      </cdr:txBody>
    </cdr:sp>
  </cdr:relSizeAnchor>
  <cdr:relSizeAnchor xmlns:cdr="http://schemas.openxmlformats.org/drawingml/2006/chartDrawing">
    <cdr:from>
      <cdr:x>0.80101</cdr:x>
      <cdr:y>0.28351</cdr:y>
    </cdr:from>
    <cdr:to>
      <cdr:x>0.88619</cdr:x>
      <cdr:y>0.33905</cdr:y>
    </cdr:to>
    <cdr:sp macro="" textlink="">
      <cdr:nvSpPr>
        <cdr:cNvPr id="6" name="Text Box 5"/>
        <cdr:cNvSpPr txBox="1"/>
      </cdr:nvSpPr>
      <cdr:spPr bwMode="auto">
        <a:xfrm xmlns:a="http://schemas.openxmlformats.org/drawingml/2006/main">
          <a:off x="4210039" y="923924"/>
          <a:ext cx="447697" cy="18096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Overflow="clip" vert="horz" wrap="square" lIns="91440" tIns="45720" rIns="91440" bIns="45720" rtlCol="1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 sz="1100"/>
            <a:t>**</a:t>
          </a:r>
        </a:p>
      </cdr:txBody>
    </cdr:sp>
  </cdr:relSizeAnchor>
  <cdr:relSizeAnchor xmlns:cdr="http://schemas.openxmlformats.org/drawingml/2006/chartDrawing">
    <cdr:from>
      <cdr:x>0.81189</cdr:x>
      <cdr:y>0.44427</cdr:y>
    </cdr:from>
    <cdr:to>
      <cdr:x>0.86263</cdr:x>
      <cdr:y>0.49396</cdr:y>
    </cdr:to>
    <cdr:sp macro="" textlink="">
      <cdr:nvSpPr>
        <cdr:cNvPr id="7" name="Text Box 6"/>
        <cdr:cNvSpPr txBox="1"/>
      </cdr:nvSpPr>
      <cdr:spPr bwMode="auto">
        <a:xfrm xmlns:a="http://schemas.openxmlformats.org/drawingml/2006/main">
          <a:off x="4267200" y="1447790"/>
          <a:ext cx="266700" cy="16193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Overflow="clip" vert="horz" wrap="square" lIns="91440" tIns="45720" rIns="91440" bIns="45720" rtlCol="1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 sz="1100"/>
            <a:t>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0.29368</cdr:x>
      <cdr:y>0.61159</cdr:y>
    </cdr:from>
    <cdr:to>
      <cdr:x>0.36059</cdr:x>
      <cdr:y>0.653</cdr:y>
    </cdr:to>
    <cdr:sp macro="" textlink="">
      <cdr:nvSpPr>
        <cdr:cNvPr id="2" name="Text Box 1"/>
        <cdr:cNvSpPr txBox="1"/>
      </cdr:nvSpPr>
      <cdr:spPr bwMode="auto">
        <a:xfrm xmlns:a="http://schemas.openxmlformats.org/drawingml/2006/main">
          <a:off x="1504950" y="1828800"/>
          <a:ext cx="342900" cy="1238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Overflow="clip" vert="horz" wrap="square" lIns="91440" tIns="45720" rIns="91440" bIns="45720" rtlCol="1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 sz="1100"/>
            <a:t>**</a:t>
          </a:r>
        </a:p>
      </cdr:txBody>
    </cdr:sp>
  </cdr:relSizeAnchor>
  <cdr:relSizeAnchor xmlns:cdr="http://schemas.openxmlformats.org/drawingml/2006/chartDrawing">
    <cdr:from>
      <cdr:x>0.46654</cdr:x>
      <cdr:y>0.61159</cdr:y>
    </cdr:from>
    <cdr:to>
      <cdr:x>0.53346</cdr:x>
      <cdr:y>0.653</cdr:y>
    </cdr:to>
    <cdr:sp macro="" textlink="">
      <cdr:nvSpPr>
        <cdr:cNvPr id="3" name="Text Box 2"/>
        <cdr:cNvSpPr txBox="1"/>
      </cdr:nvSpPr>
      <cdr:spPr bwMode="auto">
        <a:xfrm xmlns:a="http://schemas.openxmlformats.org/drawingml/2006/main">
          <a:off x="2390775" y="1828800"/>
          <a:ext cx="342900" cy="1238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Overflow="clip" vert="horz" wrap="square" lIns="91440" tIns="45720" rIns="91440" bIns="45720" rtlCol="1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 sz="1100"/>
            <a:t>**</a:t>
          </a:r>
        </a:p>
      </cdr:txBody>
    </cdr:sp>
  </cdr:relSizeAnchor>
  <cdr:relSizeAnchor xmlns:cdr="http://schemas.openxmlformats.org/drawingml/2006/chartDrawing">
    <cdr:from>
      <cdr:x>0.63569</cdr:x>
      <cdr:y>0.61159</cdr:y>
    </cdr:from>
    <cdr:to>
      <cdr:x>0.7026</cdr:x>
      <cdr:y>0.653</cdr:y>
    </cdr:to>
    <cdr:sp macro="" textlink="">
      <cdr:nvSpPr>
        <cdr:cNvPr id="4" name="Text Box 3"/>
        <cdr:cNvSpPr txBox="1"/>
      </cdr:nvSpPr>
      <cdr:spPr bwMode="auto">
        <a:xfrm xmlns:a="http://schemas.openxmlformats.org/drawingml/2006/main">
          <a:off x="3257550" y="1828800"/>
          <a:ext cx="342900" cy="1238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Overflow="clip" vert="horz" wrap="square" lIns="91440" tIns="45720" rIns="91440" bIns="45720" rtlCol="1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 sz="1100"/>
            <a:t>**</a:t>
          </a:r>
        </a:p>
      </cdr:txBody>
    </cdr:sp>
  </cdr:relSizeAnchor>
  <cdr:relSizeAnchor xmlns:cdr="http://schemas.openxmlformats.org/drawingml/2006/chartDrawing">
    <cdr:from>
      <cdr:x>0.13941</cdr:x>
      <cdr:y>0.5447</cdr:y>
    </cdr:from>
    <cdr:to>
      <cdr:x>0.20632</cdr:x>
      <cdr:y>0.58611</cdr:y>
    </cdr:to>
    <cdr:sp macro="" textlink="">
      <cdr:nvSpPr>
        <cdr:cNvPr id="5" name="Text Box 4"/>
        <cdr:cNvSpPr txBox="1"/>
      </cdr:nvSpPr>
      <cdr:spPr bwMode="auto">
        <a:xfrm xmlns:a="http://schemas.openxmlformats.org/drawingml/2006/main">
          <a:off x="714375" y="1628775"/>
          <a:ext cx="342900" cy="123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Overflow="clip" vert="horz" wrap="square" lIns="91440" tIns="45720" rIns="91440" bIns="45720" rtlCol="1" anchor="t" anchorCtr="0">
          <a:noAutofit/>
        </a:bodyPr>
        <a:lstStyle xmlns:a="http://schemas.openxmlformats.org/drawingml/2006/main"/>
        <a:p xmlns:a="http://schemas.openxmlformats.org/drawingml/2006/main">
          <a:r>
            <a:rPr lang="he-IL" sz="1100"/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71C82B-9E58-4C0F-B297-78D30B32E56D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530816-DEA7-4A78-A169-2B448023A2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194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0816-DEA7-4A78-A169-2B448023A26E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080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0816-DEA7-4A78-A169-2B448023A26E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893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744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87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09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7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66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501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92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351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2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7CCD1-9597-42D1-B128-A9B9C746D64B}" type="datetimeFigureOut">
              <a:rPr lang="he-IL" smtClean="0"/>
              <a:t>י"ז/שבט/תשע"ו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E5AB-8CC6-4C79-B63F-92BBED9100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11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תכולת האינסולין בלבלבי מודל חולדות כהן סוכרתיות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17413"/>
          </a:xfrm>
        </p:spPr>
        <p:txBody>
          <a:bodyPr>
            <a:normAutofit/>
          </a:bodyPr>
          <a:lstStyle/>
          <a:p>
            <a:r>
              <a:rPr lang="he-IL" dirty="0" smtClean="0"/>
              <a:t>אלישיב צנגן </a:t>
            </a:r>
          </a:p>
          <a:p>
            <a:r>
              <a:rPr lang="he-IL" dirty="0" smtClean="0"/>
              <a:t>פרויקט מחקר במדעי החיים </a:t>
            </a:r>
            <a:r>
              <a:rPr lang="he-IL" dirty="0"/>
              <a:t>(20567</a:t>
            </a:r>
            <a:r>
              <a:rPr lang="he-IL" dirty="0" smtClean="0"/>
              <a:t>)</a:t>
            </a:r>
            <a:endParaRPr lang="en-US" dirty="0"/>
          </a:p>
          <a:p>
            <a:r>
              <a:rPr lang="he-IL" b="1" dirty="0" smtClean="0"/>
              <a:t>בהנחיית פרופ' אהוד זיו וד"ר שרה </a:t>
            </a:r>
            <a:r>
              <a:rPr lang="he-IL" b="1" dirty="0" err="1" smtClean="0"/>
              <a:t>וקסלר-צנגן</a:t>
            </a:r>
            <a:endParaRPr lang="he-IL" b="1" dirty="0" smtClean="0"/>
          </a:p>
          <a:p>
            <a:r>
              <a:rPr lang="he-IL" b="1" dirty="0" smtClean="0"/>
              <a:t>המחקר נערך במעבדה לסוכרת הדסה עין כרם, ירושלים.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8778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2021" y="1795750"/>
            <a:ext cx="869230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</a:rPr>
              <a:t>שאלת המחקר: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e-IL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e-IL" sz="3600" b="1" dirty="0" smtClean="0">
                <a:solidFill>
                  <a:schemeClr val="accent1">
                    <a:lumMod val="50000"/>
                  </a:schemeClr>
                </a:solidFill>
              </a:rPr>
              <a:t>האם הירידה </a:t>
            </a:r>
            <a:r>
              <a:rPr lang="he-IL" sz="3600" b="1" dirty="0">
                <a:solidFill>
                  <a:schemeClr val="accent1">
                    <a:lumMod val="50000"/>
                  </a:schemeClr>
                </a:solidFill>
              </a:rPr>
              <a:t>בהפרשת האינסולין בחולדות כהן סוכרתיות עשויה להגרם, לפחות בחלקה, מירידה בתכולת האינסולין בלבלב.</a:t>
            </a:r>
            <a:endParaRPr lang="he-I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e-I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387725"/>
            <a:ext cx="24860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1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209" y="704918"/>
            <a:ext cx="109507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בכדי לענות על שאלת המחקר ערכנו את הניסויים הבאים: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91" y="1979371"/>
            <a:ext cx="1133268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/>
              <a:t>מדידת הפרשת האינסולין בתגובה לגלוקוז (</a:t>
            </a:r>
            <a:r>
              <a:rPr lang="en-US" sz="2800" b="1" dirty="0"/>
              <a:t>GSIS</a:t>
            </a:r>
            <a:r>
              <a:rPr lang="he-IL" sz="2800" b="1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/>
              <a:t>צביעות אימונוהיסטוכימיות </a:t>
            </a:r>
            <a:r>
              <a:rPr lang="he-IL" sz="2800" b="1" dirty="0" smtClean="0"/>
              <a:t>לאינסולין בחתכי לבלב.</a:t>
            </a:r>
            <a:endParaRPr lang="he-I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/>
              <a:t>מדידת תכולת אינסולין בלבלב השלם.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/>
              <a:t>מדידת תכולת האינסולין באיי </a:t>
            </a:r>
            <a:r>
              <a:rPr lang="he-IL" sz="2800" b="1" dirty="0" err="1" smtClean="0"/>
              <a:t>לנגהרנס</a:t>
            </a:r>
            <a:r>
              <a:rPr lang="he-IL" sz="2800" b="1" dirty="0" smtClean="0"/>
              <a:t> </a:t>
            </a:r>
            <a:r>
              <a:rPr lang="he-IL" sz="2800" b="1" dirty="0"/>
              <a:t>מבודדים.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9795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682" y="131342"/>
            <a:ext cx="11435508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קבוצות </a:t>
            </a: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הניסוי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sz="2800" b="1" dirty="0">
              <a:solidFill>
                <a:srgbClr val="FF0000"/>
              </a:solidFill>
            </a:endParaRPr>
          </a:p>
          <a:p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לניסוי נלקחו 4 קבוצות: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89624" y="306693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>
              <a:defRPr/>
            </a:pPr>
            <a:endParaRPr lang="en-GB" altLang="en-US" sz="2800" b="1" i="1" u="sng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70005" y="2483206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>
              <a:defRPr/>
            </a:pPr>
            <a:r>
              <a:rPr lang="en-US" altLang="en-US" sz="3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CDr</a:t>
            </a:r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387721" y="3378197"/>
            <a:ext cx="18242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e-IL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30 יום בדיאטת </a:t>
            </a:r>
            <a:r>
              <a:rPr lang="en-US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+mn-cs"/>
              </a:rPr>
              <a:t> HSD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0079851" y="4855540"/>
            <a:ext cx="1258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CDr</a:t>
            </a:r>
            <a:r>
              <a:rPr lang="en-US" alt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-</a:t>
            </a:r>
            <a:r>
              <a:rPr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HSD</a:t>
            </a: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rot="19313008">
            <a:off x="9685797" y="2853876"/>
            <a:ext cx="56108" cy="193725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9371443" y="5166138"/>
            <a:ext cx="24374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ביקורת להשפעת הדיאטה </a:t>
            </a:r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הדיאבטוגנית</a:t>
            </a:r>
            <a:r>
              <a:rPr lang="he-IL" dirty="0"/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9395846" y="4537624"/>
            <a:ext cx="2626384" cy="1660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rot="19313008" flipH="1">
            <a:off x="7660366" y="3493555"/>
            <a:ext cx="1655379" cy="66874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04357" y="3359183"/>
            <a:ext cx="18242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e-IL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30 יום בדיאטה רגילה (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RD</a:t>
            </a:r>
            <a:r>
              <a:rPr lang="he-IL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200005" y="4866383"/>
            <a:ext cx="1258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CDr</a:t>
            </a:r>
            <a:r>
              <a:rPr lang="en-US" alt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-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RD</a:t>
            </a:r>
            <a:endParaRPr lang="en-US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1597" y="5176981"/>
            <a:ext cx="24374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ביקורת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לשאר הקבוצות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20" name="Oval 19"/>
          <p:cNvSpPr/>
          <p:nvPr/>
        </p:nvSpPr>
        <p:spPr>
          <a:xfrm>
            <a:off x="6619669" y="4612742"/>
            <a:ext cx="2626384" cy="1660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312615" y="2580521"/>
            <a:ext cx="1031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>
              <a:defRPr/>
            </a:pPr>
            <a:r>
              <a:rPr lang="en-US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CDs</a:t>
            </a:r>
            <a:endParaRPr lang="en-US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113633" y="3475512"/>
            <a:ext cx="18242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e-IL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30 יום בדיאטת </a:t>
            </a:r>
            <a:r>
              <a:rPr lang="en-US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+mn-cs"/>
              </a:rPr>
              <a:t> HSD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805763" y="4952855"/>
            <a:ext cx="1258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CDs-</a:t>
            </a:r>
            <a:r>
              <a:rPr lang="en-US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HSD</a:t>
            </a:r>
            <a:endParaRPr lang="en-US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rot="19313008">
            <a:off x="3411709" y="2951191"/>
            <a:ext cx="56108" cy="193725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90991" y="5333874"/>
            <a:ext cx="24374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ביקורת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לחולדות הסוכרתיות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26" name="Oval 25"/>
          <p:cNvSpPr/>
          <p:nvPr/>
        </p:nvSpPr>
        <p:spPr>
          <a:xfrm>
            <a:off x="3121758" y="4645956"/>
            <a:ext cx="2626384" cy="1660674"/>
          </a:xfrm>
          <a:prstGeom prst="ellips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rot="19313008" flipH="1">
            <a:off x="1386278" y="3590870"/>
            <a:ext cx="1655379" cy="66874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e-IL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30269" y="3456498"/>
            <a:ext cx="18242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e-IL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30 יום בדיאטה רגילה (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RD</a:t>
            </a:r>
            <a:r>
              <a:rPr lang="he-IL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925917" y="4963698"/>
            <a:ext cx="1258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CDs-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RD</a:t>
            </a:r>
            <a:endParaRPr lang="en-US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45581" y="4710057"/>
            <a:ext cx="2626384" cy="1660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3711372" y="5235715"/>
            <a:ext cx="164115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הקבוצה היחידה שמפתחת סוכרת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0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4474" y="92834"/>
            <a:ext cx="75575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הפרשת אינסולין בתגובה לגלוקוז (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GSIS</a:t>
            </a:r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65416156"/>
              </p:ext>
            </p:extLst>
          </p:nvPr>
        </p:nvGraphicFramePr>
        <p:xfrm>
          <a:off x="2666082" y="2170325"/>
          <a:ext cx="7017746" cy="382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7868" y="5993179"/>
            <a:ext cx="795417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ריכוז האינסולין בדם לאחר האכלה בגלוקוז. המדידות נעשו לאחר צום של לילה (</a:t>
            </a:r>
            <a:r>
              <a:rPr lang="en-US" sz="1400" dirty="0"/>
              <a:t>t=0</a:t>
            </a:r>
            <a:r>
              <a:rPr lang="he-IL" sz="1400" dirty="0"/>
              <a:t>) ו-30-120 דקות לאחר האכלה של </a:t>
            </a:r>
            <a:r>
              <a:rPr lang="en-US" sz="1400" dirty="0"/>
              <a:t>3.5g/kg</a:t>
            </a:r>
            <a:r>
              <a:rPr lang="he-IL" sz="1400" dirty="0"/>
              <a:t> גלוקוז. התוצאות מוצגות כממוצע</a:t>
            </a:r>
            <a:r>
              <a:rPr lang="en-US" sz="1400" dirty="0"/>
              <a:t>± </a:t>
            </a:r>
            <a:r>
              <a:rPr lang="he-IL" sz="1400" dirty="0"/>
              <a:t> שגיאת תקן של 8 חולדות בקבוצה.  למובהקות התוצאות כל קבוצה נמדדה מול קבוצת </a:t>
            </a:r>
            <a:r>
              <a:rPr lang="en-US" sz="1400" dirty="0" err="1"/>
              <a:t>CDr</a:t>
            </a:r>
            <a:r>
              <a:rPr lang="en-US" sz="1400" dirty="0"/>
              <a:t>-RD</a:t>
            </a:r>
            <a:r>
              <a:rPr lang="he-IL" sz="1400" dirty="0"/>
              <a:t> כאשר *=</a:t>
            </a:r>
            <a:r>
              <a:rPr lang="en-US" sz="1400" dirty="0"/>
              <a:t>p&lt;0.05</a:t>
            </a:r>
            <a:r>
              <a:rPr lang="he-IL" sz="1400" dirty="0"/>
              <a:t>,  **=</a:t>
            </a:r>
            <a:r>
              <a:rPr lang="en-US" sz="1400" dirty="0"/>
              <a:t>p&lt;0.01</a:t>
            </a:r>
            <a:r>
              <a:rPr lang="he-IL" sz="1400" dirty="0" smtClean="0"/>
              <a:t>. </a:t>
            </a:r>
            <a:endParaRPr lang="he-IL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7286" y="969993"/>
            <a:ext cx="1129228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בעוד כל קבוצות הביקורת מראות שיא תקין בהפרשת האינסולין בתגובה להעמסת גלוקוז, החולדות הסוכרתיות (</a:t>
            </a:r>
            <a:r>
              <a:rPr lang="en-US" sz="2400" b="1" dirty="0"/>
              <a:t>CDs-HSD</a:t>
            </a:r>
            <a:r>
              <a:rPr lang="he-IL" sz="2400" b="1" dirty="0"/>
              <a:t>) לא מראות הפרשת אינסולין מוגברת.</a:t>
            </a:r>
          </a:p>
          <a:p>
            <a:r>
              <a:rPr lang="he-IL" sz="2400" b="1" dirty="0"/>
              <a:t>לא נראה שינוי בהפרשת אינסולין בתגובה לגלוקוז בחולדות הסוכרתיות.</a:t>
            </a:r>
          </a:p>
        </p:txBody>
      </p:sp>
    </p:spTree>
    <p:extLst>
      <p:ext uri="{BB962C8B-B14F-4D97-AF65-F5344CB8AC3E}">
        <p14:creationId xmlns:p14="http://schemas.microsoft.com/office/powerpoint/2010/main" val="11812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025" y="2"/>
            <a:ext cx="102236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רמות גלוקוז לאחר האכלה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02826556"/>
              </p:ext>
            </p:extLst>
          </p:nvPr>
        </p:nvGraphicFramePr>
        <p:xfrm>
          <a:off x="3106757" y="1909596"/>
          <a:ext cx="7568588" cy="428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44059" y="6005863"/>
            <a:ext cx="102236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i="1" dirty="0"/>
              <a:t>רמות גלוקוז בדם. המדידות נעשו לאחר צום של לילה (</a:t>
            </a:r>
            <a:r>
              <a:rPr lang="en-US" sz="1200" i="1" dirty="0"/>
              <a:t>t=0</a:t>
            </a:r>
            <a:r>
              <a:rPr lang="he-IL" sz="1200" i="1" dirty="0"/>
              <a:t>) ו-30-120 דקות לאחר האכלה של </a:t>
            </a:r>
            <a:r>
              <a:rPr lang="en-US" sz="1200" i="1" dirty="0"/>
              <a:t>3.5g/kg</a:t>
            </a:r>
            <a:r>
              <a:rPr lang="he-IL" sz="1200" i="1" dirty="0"/>
              <a:t> גלוקוז. התוצאות מוצגות כממוצע</a:t>
            </a:r>
            <a:r>
              <a:rPr lang="en-US" sz="1200" i="1" dirty="0"/>
              <a:t>± </a:t>
            </a:r>
            <a:r>
              <a:rPr lang="he-IL" sz="1200" i="1" dirty="0"/>
              <a:t> שגיאת תקן של 8 חולדות בקבוצה.  למובהקות התוצאות כל קבוצה נמדדה מול קבוצת </a:t>
            </a:r>
            <a:r>
              <a:rPr lang="en-US" sz="1200" i="1" dirty="0" err="1"/>
              <a:t>CDr</a:t>
            </a:r>
            <a:r>
              <a:rPr lang="en-US" sz="1200" i="1" dirty="0"/>
              <a:t>-RD</a:t>
            </a:r>
            <a:r>
              <a:rPr lang="he-IL" sz="1200" i="1" dirty="0"/>
              <a:t> כאשר *</a:t>
            </a:r>
            <a:r>
              <a:rPr lang="en-US" sz="1200" i="1" dirty="0"/>
              <a:t>*</a:t>
            </a:r>
            <a:r>
              <a:rPr lang="he-IL" sz="1200" i="1" dirty="0"/>
              <a:t>=</a:t>
            </a:r>
            <a:r>
              <a:rPr lang="en-US" sz="1200" i="1" dirty="0"/>
              <a:t>p&lt;0. 01</a:t>
            </a:r>
            <a:r>
              <a:rPr lang="he-IL" sz="1200" i="1" dirty="0"/>
              <a:t>,  </a:t>
            </a:r>
            <a:r>
              <a:rPr lang="en-US" sz="1200" i="1" dirty="0"/>
              <a:t>p&lt;0.05=*</a:t>
            </a:r>
            <a:r>
              <a:rPr lang="he-IL" sz="1200" i="1" dirty="0"/>
              <a:t>.</a:t>
            </a:r>
            <a:endParaRPr lang="en-US" sz="1200" i="1" dirty="0"/>
          </a:p>
          <a:p>
            <a:endParaRPr lang="he-IL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92366" y="800569"/>
            <a:ext cx="110829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עקב החסר בהפרשת האינסולין, ריכוז הגלוקוז בדם החולדות הסוכרתיות עלה לערכים גבוהים יותר מאשר ריכוזו בקבוצות הביקורת והחולדות נשארו בהיפרגליקמיה גם 120 דקות לאחר העמסת הגלוקוז.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5364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12949089"/>
              </p:ext>
            </p:extLst>
          </p:nvPr>
        </p:nvGraphicFramePr>
        <p:xfrm>
          <a:off x="2633033" y="1916936"/>
          <a:ext cx="7259083" cy="4108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3388" y="6180463"/>
            <a:ext cx="119386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i="1" dirty="0"/>
              <a:t>היחס בין</a:t>
            </a:r>
            <a:r>
              <a:rPr lang="he-IL" sz="1200" b="1" i="1" dirty="0"/>
              <a:t> </a:t>
            </a:r>
            <a:r>
              <a:rPr lang="he-IL" sz="1200" i="1" dirty="0"/>
              <a:t>ריכוז האינסולין בדם לריכוז הגלוקוז בדם. המדידות נעשו לאחר </a:t>
            </a:r>
            <a:r>
              <a:rPr lang="he-IL" sz="1200" dirty="0"/>
              <a:t>צום</a:t>
            </a:r>
            <a:r>
              <a:rPr lang="he-IL" sz="1200" i="1" dirty="0"/>
              <a:t> של לילה (</a:t>
            </a:r>
            <a:r>
              <a:rPr lang="en-US" sz="1200" i="1" dirty="0"/>
              <a:t>t=0</a:t>
            </a:r>
            <a:r>
              <a:rPr lang="he-IL" sz="1200" i="1" dirty="0"/>
              <a:t>) ו-30-120 דקות לאחר האכלה של </a:t>
            </a:r>
            <a:r>
              <a:rPr lang="en-US" sz="1200" i="1" dirty="0"/>
              <a:t>3.5g/kg</a:t>
            </a:r>
            <a:r>
              <a:rPr lang="he-IL" sz="1200" i="1" dirty="0"/>
              <a:t> גלוקוז. התוצאות מוצגות כממוצע</a:t>
            </a:r>
            <a:r>
              <a:rPr lang="en-US" sz="1200" i="1" dirty="0"/>
              <a:t>± </a:t>
            </a:r>
            <a:r>
              <a:rPr lang="he-IL" sz="1200" i="1" dirty="0"/>
              <a:t> שגיאת תקן של 8 חולדות בקבוצה.  למובהקות התוצאות כל קבוצה נמדדה מול קבוצת </a:t>
            </a:r>
            <a:r>
              <a:rPr lang="en-US" sz="1200" i="1" dirty="0" err="1"/>
              <a:t>CDr</a:t>
            </a:r>
            <a:r>
              <a:rPr lang="en-US" sz="1200" i="1" dirty="0"/>
              <a:t>-RD</a:t>
            </a:r>
            <a:r>
              <a:rPr lang="he-IL" sz="1200" i="1" dirty="0"/>
              <a:t> כאשר *=</a:t>
            </a:r>
            <a:r>
              <a:rPr lang="en-US" sz="1200" i="1" dirty="0"/>
              <a:t>p&lt;0.05</a:t>
            </a:r>
            <a:r>
              <a:rPr lang="he-IL" sz="1200" i="1" dirty="0"/>
              <a:t>,  **=</a:t>
            </a:r>
            <a:r>
              <a:rPr lang="en-US" sz="1200" i="1" dirty="0"/>
              <a:t>p&lt;0.01</a:t>
            </a:r>
            <a:r>
              <a:rPr lang="he-IL" sz="1200" i="1" dirty="0"/>
              <a:t>.</a:t>
            </a:r>
            <a:endParaRPr lang="en-US" sz="1200" i="1" dirty="0"/>
          </a:p>
          <a:p>
            <a:endParaRPr lang="he-IL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062689" y="99154"/>
            <a:ext cx="71609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יחס אינסולין גלוקוז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009" y="694064"/>
            <a:ext cx="110058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הצגת היחס בין אינסולין לגלוקוז בדם, מדד המשקף בצורה מדויקת יותר תפקוד תא ה-</a:t>
            </a:r>
            <a:r>
              <a:rPr lang="el-GR" sz="2400" b="1" dirty="0"/>
              <a:t>β</a:t>
            </a:r>
            <a:r>
              <a:rPr lang="he-IL" sz="2400" b="1" dirty="0"/>
              <a:t> ואת הפרשת האינסולין ביחס לצורך בו, מדגיש את החוסר בהפרשת האינסולין בחולדות הסוכרתיות.</a:t>
            </a:r>
          </a:p>
        </p:txBody>
      </p:sp>
    </p:spTree>
    <p:extLst>
      <p:ext uri="{BB962C8B-B14F-4D97-AF65-F5344CB8AC3E}">
        <p14:creationId xmlns:p14="http://schemas.microsoft.com/office/powerpoint/2010/main" val="24308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068" y="134626"/>
            <a:ext cx="79982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צביעות </a:t>
            </a:r>
            <a:r>
              <a:rPr lang="he-I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אימונוהיסטוכימיות</a:t>
            </a: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לאינסולין</a:t>
            </a:r>
            <a:endParaRPr lang="he-I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119760" y="3749449"/>
            <a:ext cx="184731" cy="4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6" descr="E:\sarah\pcna-raw\s3-1-ins200x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" y="3527319"/>
            <a:ext cx="4032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E:\sarah\pix-pcna\s12-9-ins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71" y="3538688"/>
            <a:ext cx="4032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E:\sarah\pix-pcna\s17-2-ins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580" y="3538688"/>
            <a:ext cx="40464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62220" y="3481050"/>
            <a:ext cx="1476686" cy="4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CDs-HSD</a:t>
            </a:r>
            <a:endParaRPr lang="en-US" alt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354082" y="3576105"/>
            <a:ext cx="1282723" cy="4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CDs-RD</a:t>
            </a:r>
            <a:endParaRPr lang="en-US" alt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115632" y="3595550"/>
            <a:ext cx="1528952" cy="4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CDr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-RD</a:t>
            </a:r>
            <a:endParaRPr lang="en-US" alt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grayscl/>
          </a:blip>
          <a:srcRect t="39310"/>
          <a:stretch/>
        </p:blipFill>
        <p:spPr>
          <a:xfrm>
            <a:off x="8145580" y="946688"/>
            <a:ext cx="4046420" cy="2592000"/>
          </a:xfrm>
          <a:prstGeom prst="rect">
            <a:avLst/>
          </a:prstGeom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39189" y="879659"/>
            <a:ext cx="1462260" cy="48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CDr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-HSD</a:t>
            </a:r>
            <a:endParaRPr lang="en-US" alt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12075266">
            <a:off x="10539154" y="4909410"/>
            <a:ext cx="578321" cy="347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10955927" y="5149504"/>
            <a:ext cx="9300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 לבלב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 rot="19294015">
            <a:off x="8954721" y="5187916"/>
            <a:ext cx="819802" cy="1419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ight Arrow 18"/>
          <p:cNvSpPr/>
          <p:nvPr/>
        </p:nvSpPr>
        <p:spPr>
          <a:xfrm rot="18788544">
            <a:off x="8877433" y="4962347"/>
            <a:ext cx="856158" cy="1427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8354082" y="5287926"/>
            <a:ext cx="7176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תאי 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5201823">
            <a:off x="3260497" y="4551816"/>
            <a:ext cx="481627" cy="15962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3102883" y="4821704"/>
            <a:ext cx="707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תא שומן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61009" y="6088510"/>
            <a:ext cx="12067429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חתכי לבלב </a:t>
            </a:r>
            <a:r>
              <a:rPr lang="he-IL" sz="2000" b="1" dirty="0" smtClean="0"/>
              <a:t>מ-4 הקבוצות נצבעו בעזרת </a:t>
            </a:r>
            <a:r>
              <a:rPr lang="he-IL" sz="2000" b="1" dirty="0"/>
              <a:t>נוגדן </a:t>
            </a:r>
            <a:r>
              <a:rPr lang="he-IL" sz="2000" b="1" dirty="0" smtClean="0"/>
              <a:t>לאינסולין- </a:t>
            </a:r>
            <a:r>
              <a:rPr lang="he-IL" sz="2000" b="1" dirty="0"/>
              <a:t>במרכז התמונה ניתן לראות אי לבלב ובתוכו תאי </a:t>
            </a:r>
            <a:r>
              <a:rPr lang="el-GR" sz="2000" b="1" dirty="0"/>
              <a:t>β</a:t>
            </a:r>
            <a:r>
              <a:rPr lang="he-IL" sz="2000" b="1" dirty="0"/>
              <a:t> המכילים אינסולין. מסביב ניתן לראות רקמת לבלב </a:t>
            </a:r>
            <a:r>
              <a:rPr lang="he-IL" sz="2000" b="1" dirty="0" err="1"/>
              <a:t>אקסוקרינית</a:t>
            </a:r>
            <a:r>
              <a:rPr lang="he-IL" sz="2000" b="1" dirty="0"/>
              <a:t>.</a:t>
            </a:r>
          </a:p>
          <a:p>
            <a:endParaRPr lang="he-IL" sz="2000" b="1" dirty="0"/>
          </a:p>
          <a:p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857359" y="989559"/>
            <a:ext cx="7106024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בשונה מקבוצות הביקורת נצפתה </a:t>
            </a:r>
            <a:r>
              <a:rPr lang="he-IL" sz="2400" b="1" dirty="0"/>
              <a:t>פגיעה והצטברות תאי שומן בלבלב </a:t>
            </a:r>
            <a:r>
              <a:rPr lang="he-IL" sz="2400" b="1" dirty="0" err="1"/>
              <a:t>האקסוקריני</a:t>
            </a:r>
            <a:r>
              <a:rPr lang="he-IL" sz="2400" b="1" dirty="0"/>
              <a:t> של החולדות הסוכרתיות, אך </a:t>
            </a:r>
            <a:r>
              <a:rPr lang="he-IL" sz="2400" b="1" dirty="0" smtClean="0"/>
              <a:t>מורפולוגית איי </a:t>
            </a:r>
            <a:r>
              <a:rPr lang="he-IL" sz="2400" b="1" dirty="0" err="1" smtClean="0"/>
              <a:t>לנגהרנס</a:t>
            </a:r>
            <a:r>
              <a:rPr lang="he-IL" sz="2400" b="1" dirty="0" smtClean="0"/>
              <a:t> לא נראתה שונה מאשר בקבוצות הביקורת. </a:t>
            </a:r>
            <a:endParaRPr lang="he-IL" sz="2400" b="1" dirty="0"/>
          </a:p>
          <a:p>
            <a:endParaRPr lang="he-IL" dirty="0"/>
          </a:p>
        </p:txBody>
      </p:sp>
      <p:sp>
        <p:nvSpPr>
          <p:cNvPr id="28" name="Down Arrow 27"/>
          <p:cNvSpPr/>
          <p:nvPr/>
        </p:nvSpPr>
        <p:spPr>
          <a:xfrm rot="2499190">
            <a:off x="1787843" y="1939625"/>
            <a:ext cx="296125" cy="18012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16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684" y="104172"/>
            <a:ext cx="8067555" cy="18519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747255"/>
              </p:ext>
            </p:extLst>
          </p:nvPr>
        </p:nvGraphicFramePr>
        <p:xfrm>
          <a:off x="3796496" y="2406488"/>
          <a:ext cx="6288731" cy="350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5084" y="5910723"/>
            <a:ext cx="66322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i="1" dirty="0"/>
              <a:t>תכולת אינסולין </a:t>
            </a:r>
            <a:r>
              <a:rPr lang="he-IL" sz="1200" i="1" dirty="0" smtClean="0"/>
              <a:t>באיי </a:t>
            </a:r>
            <a:r>
              <a:rPr lang="he-IL" sz="1200" i="1" dirty="0" err="1" smtClean="0"/>
              <a:t>לנגנהרנס</a:t>
            </a:r>
            <a:r>
              <a:rPr lang="he-IL" sz="1200" i="1" dirty="0" smtClean="0"/>
              <a:t> </a:t>
            </a:r>
            <a:r>
              <a:rPr lang="he-IL" sz="1200" i="1" dirty="0"/>
              <a:t>מבודדים- התוצאות מוצגות כממוצע</a:t>
            </a:r>
            <a:r>
              <a:rPr lang="en-US" sz="1200" i="1" dirty="0"/>
              <a:t>± </a:t>
            </a:r>
            <a:r>
              <a:rPr lang="he-IL" sz="1200" i="1" dirty="0"/>
              <a:t> שגיאת תקן של 200-300 איים בקבוצה</a:t>
            </a:r>
            <a:r>
              <a:rPr lang="he-IL" sz="1200" i="1" dirty="0" smtClean="0"/>
              <a:t>. תכולת האינסולין נמדדה ב- </a:t>
            </a:r>
            <a:r>
              <a:rPr lang="en-US" sz="1200" i="1" dirty="0" smtClean="0"/>
              <a:t>ELISA</a:t>
            </a:r>
            <a:endParaRPr lang="en-US" sz="1200" i="1" dirty="0"/>
          </a:p>
          <a:p>
            <a:endParaRPr lang="he-IL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152890" y="204275"/>
            <a:ext cx="80675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 sz="2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תכולת אינסולין </a:t>
            </a: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באיי </a:t>
            </a:r>
            <a:r>
              <a:rPr lang="he-I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לנגהרנס</a:t>
            </a: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מבודדים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2582" y="1092372"/>
            <a:ext cx="98037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בהמשך </a:t>
            </a:r>
            <a:r>
              <a:rPr lang="he-IL" sz="2400" b="1" dirty="0" smtClean="0"/>
              <a:t>למורפולוגית </a:t>
            </a:r>
            <a:r>
              <a:rPr lang="he-IL" sz="2400" b="1" dirty="0" smtClean="0"/>
              <a:t>הדומה תכולת האינסולין באיי </a:t>
            </a:r>
            <a:r>
              <a:rPr lang="he-IL" sz="2400" b="1" dirty="0" err="1" smtClean="0"/>
              <a:t>לנגהרנס</a:t>
            </a:r>
            <a:r>
              <a:rPr lang="he-IL" sz="2400" b="1" dirty="0" smtClean="0"/>
              <a:t> המבודדים לא הייתה נמוכה בחולדות הסוכרתיות ביחס לקבוצות הביקורת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2971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481" y="187286"/>
            <a:ext cx="90999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משקל הלבלב ותכולת האינסולין</a:t>
            </a:r>
            <a:endParaRPr lang="he-I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785048"/>
              </p:ext>
            </p:extLst>
          </p:nvPr>
        </p:nvGraphicFramePr>
        <p:xfrm>
          <a:off x="6806052" y="2476982"/>
          <a:ext cx="5284675" cy="300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356995"/>
              </p:ext>
            </p:extLst>
          </p:nvPr>
        </p:nvGraphicFramePr>
        <p:xfrm>
          <a:off x="803754" y="2347372"/>
          <a:ext cx="5250381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5914" y="5602147"/>
            <a:ext cx="52664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משקל הלבלבים. הלבלבים נשקלו מיד לאחר הפרדתם מהחולדות והוצאת השומן. התוצאות הן ממוצע</a:t>
            </a:r>
            <a:r>
              <a:rPr lang="en-US" sz="1200" dirty="0"/>
              <a:t>± </a:t>
            </a:r>
            <a:r>
              <a:rPr lang="he-IL" sz="1200" dirty="0"/>
              <a:t> שגיאת תקן של 8 לבלבים בקבוצה. למובהקות התוצאות כל קבוצה נמדדה מול קבוצת </a:t>
            </a:r>
            <a:r>
              <a:rPr lang="en-US" sz="1200" dirty="0" err="1"/>
              <a:t>CDr</a:t>
            </a:r>
            <a:r>
              <a:rPr lang="en-US" sz="1200" dirty="0"/>
              <a:t>-RD</a:t>
            </a:r>
            <a:r>
              <a:rPr lang="he-IL" sz="1200" dirty="0"/>
              <a:t> כאשר *=</a:t>
            </a:r>
            <a:r>
              <a:rPr lang="en-US" sz="1200" dirty="0"/>
              <a:t>p&lt;0.05</a:t>
            </a:r>
            <a:r>
              <a:rPr lang="he-IL" sz="1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1641" y="5606694"/>
            <a:ext cx="47114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תכולת אינסולין בלבלב </a:t>
            </a:r>
            <a:r>
              <a:rPr lang="he-IL" sz="1200" dirty="0" smtClean="0"/>
              <a:t>השלם כפי שנמדדה ב- </a:t>
            </a:r>
            <a:r>
              <a:rPr lang="en-US" sz="1200" dirty="0" smtClean="0"/>
              <a:t>ELISA</a:t>
            </a:r>
            <a:r>
              <a:rPr lang="he-IL" sz="1200" dirty="0" smtClean="0"/>
              <a:t>. </a:t>
            </a:r>
            <a:r>
              <a:rPr lang="he-IL" sz="1200" dirty="0"/>
              <a:t>התוצאות מוצגות כממוצע</a:t>
            </a:r>
            <a:r>
              <a:rPr lang="en-US" sz="1200" dirty="0"/>
              <a:t>± </a:t>
            </a:r>
            <a:r>
              <a:rPr lang="he-IL" sz="1200" dirty="0"/>
              <a:t> שגיאת תקן של 8 לבלבים בקבוצה</a:t>
            </a:r>
            <a:endParaRPr lang="en-US" sz="1200" dirty="0"/>
          </a:p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261641" y="1096152"/>
            <a:ext cx="1046351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למרות שנצפתה ירידה חדה במסת הלבלב בחולדות הסוכרתיות, תכולת האינסולין בלבלבים אלו לא הייתה נמוכה יותר מאשר בלבלבי קבוצות הביקורת. נראה שהירידה במסה נגרמה כתוצאה מירידה במסת הלבלב </a:t>
            </a:r>
            <a:r>
              <a:rPr lang="he-IL" sz="2400" b="1" dirty="0" err="1" smtClean="0"/>
              <a:t>האקסוקריני</a:t>
            </a:r>
            <a:r>
              <a:rPr lang="he-IL" sz="2400" b="1" dirty="0" smtClean="0"/>
              <a:t> בלבד.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5526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3574644"/>
              </p:ext>
            </p:extLst>
          </p:nvPr>
        </p:nvGraphicFramePr>
        <p:xfrm>
          <a:off x="2882096" y="2254959"/>
          <a:ext cx="6555913" cy="396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4774" y="6119336"/>
            <a:ext cx="693323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תכולת אינסולין/משקל חולדה. חושב ע"י חלוקת תכולת האינסולין במשקל של אותה החולדה. התוצאות הן ממוצע</a:t>
            </a:r>
            <a:r>
              <a:rPr lang="en-US" sz="1400" dirty="0"/>
              <a:t>± </a:t>
            </a:r>
            <a:r>
              <a:rPr lang="he-IL" sz="1400" dirty="0"/>
              <a:t> שגיאת תקן של 8 לבלבים בקבוצה.</a:t>
            </a:r>
            <a:endParaRPr lang="en-US" sz="1400" dirty="0"/>
          </a:p>
          <a:p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04774" y="127322"/>
            <a:ext cx="84796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תכולת אינסולין ביחס למשקל חולדה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446" y="767734"/>
            <a:ext cx="104172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פעולת האינסולין היא על תאי הרקמות ההיקפיות אשר גודלם מבוטא במשקל הגוף.</a:t>
            </a:r>
          </a:p>
          <a:p>
            <a:r>
              <a:rPr lang="he-IL" sz="2400" b="1" dirty="0" smtClean="0"/>
              <a:t>חלוקת תכולת האינסולין במשקל הגוף לא מראה הבדל משמעותי בין החולדות הסוכרתיות לחולדות הביקורת, ולכן ניתן לקבוע בלבי החולדות הסוכרתיות אגורה כמות אינסולין מספיקה להפרשת אינסולין תקינה.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000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032" y="672029"/>
            <a:ext cx="86041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סוכרת</a:t>
            </a:r>
            <a:endParaRPr lang="he-I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832" y="1195247"/>
            <a:ext cx="9496539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cs typeface="+mj-cs"/>
              </a:rPr>
              <a:t>קבוצת מחלות מטבוליות המאופיינות ברמות סוכר גבוהות בדם ובשתן (היפרגליקמיה).</a:t>
            </a:r>
          </a:p>
          <a:p>
            <a:r>
              <a:rPr lang="he-IL" sz="2400" dirty="0">
                <a:cs typeface="+mj-cs"/>
              </a:rPr>
              <a:t>כוללת 2 מחלות עיקריות:</a:t>
            </a:r>
          </a:p>
          <a:p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סוכרת סוג 1 (סוכרת נעורים, סוכרת תלוית אינסולין):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הרס </a:t>
            </a:r>
            <a:r>
              <a:rPr lang="he-IL" sz="2400" dirty="0"/>
              <a:t>אוטואימוני הדרגתי של תאי </a:t>
            </a:r>
            <a:r>
              <a:rPr lang="el-GR" sz="2400" dirty="0"/>
              <a:t>β</a:t>
            </a:r>
            <a:r>
              <a:rPr lang="he-IL" sz="2400" dirty="0"/>
              <a:t> </a:t>
            </a:r>
            <a:r>
              <a:rPr lang="he-IL" sz="2400" dirty="0" err="1"/>
              <a:t>מפרישי</a:t>
            </a:r>
            <a:r>
              <a:rPr lang="he-IL" sz="2400" dirty="0"/>
              <a:t> ההורמון אינסולין </a:t>
            </a:r>
            <a:r>
              <a:rPr lang="he-IL" sz="2400" dirty="0" smtClean="0"/>
              <a:t>באיי </a:t>
            </a:r>
            <a:r>
              <a:rPr lang="he-IL" sz="2400" dirty="0" err="1" smtClean="0"/>
              <a:t>לנגהרנס</a:t>
            </a:r>
            <a:r>
              <a:rPr lang="he-IL" sz="2400" dirty="0" smtClean="0"/>
              <a:t>.</a:t>
            </a:r>
            <a:endParaRPr lang="he-I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מתפרצת מהר ומופיעה </a:t>
            </a:r>
            <a:r>
              <a:rPr lang="he-IL" sz="2400" dirty="0" err="1"/>
              <a:t>בדר"כ</a:t>
            </a:r>
            <a:r>
              <a:rPr lang="he-IL" sz="2400" dirty="0"/>
              <a:t> בשנות הנעורים.</a:t>
            </a:r>
          </a:p>
          <a:p>
            <a:endParaRPr lang="he-IL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סוכרת סוג 2</a:t>
            </a:r>
            <a:r>
              <a:rPr lang="he-IL" sz="2400" dirty="0"/>
              <a:t> (</a:t>
            </a:r>
            <a:r>
              <a:rPr lang="he-IL" sz="2400" b="1" dirty="0"/>
              <a:t>סוכרת לא תלוית אינסולין):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מתפתחת לאט ומופיעה </a:t>
            </a:r>
            <a:r>
              <a:rPr lang="he-IL" sz="2400" dirty="0" err="1"/>
              <a:t>בדר"כ</a:t>
            </a:r>
            <a:r>
              <a:rPr lang="he-IL" sz="2400" dirty="0"/>
              <a:t> בגילאים מבוגרים</a:t>
            </a:r>
          </a:p>
          <a:p>
            <a:r>
              <a:rPr lang="he-IL" sz="2400" dirty="0"/>
              <a:t>    יותר.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תנגודת רקמות לאינסולין, חוסר תפקוד תאי </a:t>
            </a:r>
            <a:r>
              <a:rPr lang="el-GR" sz="2400" dirty="0"/>
              <a:t>β</a:t>
            </a:r>
            <a:r>
              <a:rPr lang="he-IL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קשורה להשמנה.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הסוג הנפוץ ביותר (כ- </a:t>
            </a:r>
            <a:r>
              <a:rPr lang="he-IL" sz="2400" dirty="0"/>
              <a:t>90-95</a:t>
            </a:r>
            <a:r>
              <a:rPr lang="he-IL" sz="2400" dirty="0" smtClean="0"/>
              <a:t>% מחולי הסוכרת).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073706"/>
            <a:ext cx="5629618" cy="381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9961" y="6412057"/>
            <a:ext cx="656054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מקור: </a:t>
            </a:r>
            <a:r>
              <a:rPr lang="en-US" sz="1600" dirty="0" smtClean="0"/>
              <a:t>(WHO</a:t>
            </a:r>
            <a:r>
              <a:rPr lang="en-US" sz="1600" dirty="0"/>
              <a:t>. Definition and diagnosis of diabetes mellitus </a:t>
            </a:r>
            <a:r>
              <a:rPr lang="en-US" sz="1600" dirty="0" smtClean="0"/>
              <a:t>2006)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95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084" y="405114"/>
            <a:ext cx="69216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סיכום הממצאים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573" y="1225689"/>
            <a:ext cx="10995949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 smtClean="0"/>
              <a:t>לחולדות כהן סוכרתיות </a:t>
            </a:r>
            <a:r>
              <a:rPr lang="he-IL" sz="2400" b="1" dirty="0"/>
              <a:t>(</a:t>
            </a:r>
            <a:r>
              <a:rPr lang="en-US" sz="2400" b="1" dirty="0"/>
              <a:t>CDs-HSD</a:t>
            </a:r>
            <a:r>
              <a:rPr lang="he-IL" sz="2400" b="1" dirty="0" smtClean="0"/>
              <a:t>) פגיעה חמורה בהפרשת האינסולין בתגובה לגלוקוז.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 smtClean="0"/>
              <a:t>צביעות </a:t>
            </a:r>
            <a:r>
              <a:rPr lang="he-IL" sz="2400" b="1" dirty="0" err="1" smtClean="0"/>
              <a:t>אימונוהיסטוכימיות</a:t>
            </a:r>
            <a:r>
              <a:rPr lang="he-IL" sz="2400" b="1" dirty="0" smtClean="0"/>
              <a:t> לא הראו הבדל בין </a:t>
            </a:r>
            <a:r>
              <a:rPr lang="he-IL" sz="2400" b="1" dirty="0" err="1" smtClean="0"/>
              <a:t>מורפולגיית</a:t>
            </a:r>
            <a:r>
              <a:rPr lang="he-IL" sz="2400" b="1" dirty="0" smtClean="0"/>
              <a:t> איי </a:t>
            </a:r>
            <a:r>
              <a:rPr lang="he-IL" sz="2400" b="1" dirty="0" err="1" smtClean="0"/>
              <a:t>לנגהרנס</a:t>
            </a:r>
            <a:r>
              <a:rPr lang="he-IL" sz="2400" b="1" dirty="0" smtClean="0"/>
              <a:t> בקבוצות השונות אך הראו פגיעה ברקמה </a:t>
            </a:r>
            <a:r>
              <a:rPr lang="he-IL" sz="2400" b="1" dirty="0" err="1" smtClean="0"/>
              <a:t>האקסוקרינית</a:t>
            </a:r>
            <a:r>
              <a:rPr lang="he-IL" sz="2400" b="1" dirty="0" smtClean="0"/>
              <a:t> של החולדות הסוכרתיות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 smtClean="0"/>
              <a:t>משקל לבלב החולדות הסוכרתיות נמוך בצורה משמעותית (ב-70%) ממשקל לבלב קבוצות הביקורת.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 smtClean="0"/>
              <a:t>תכולת האינסולין באיי </a:t>
            </a:r>
            <a:r>
              <a:rPr lang="he-IL" sz="2400" b="1" dirty="0" err="1" smtClean="0"/>
              <a:t>לנגהרנס</a:t>
            </a:r>
            <a:r>
              <a:rPr lang="he-IL" sz="2400" b="1" dirty="0" smtClean="0"/>
              <a:t> ובלבלב השלם בחולדות סוכרתיות אינה נמוכה יותר מאשר בקבוצות הביקורת. התכולה אינה נמוכה יותר גם כאשר היא מחושבת ביחס למשקל הגוף. </a:t>
            </a:r>
          </a:p>
        </p:txBody>
      </p:sp>
    </p:spTree>
    <p:extLst>
      <p:ext uri="{BB962C8B-B14F-4D97-AF65-F5344CB8AC3E}">
        <p14:creationId xmlns:p14="http://schemas.microsoft.com/office/powerpoint/2010/main" val="7356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53" y="4557634"/>
            <a:ext cx="3455755" cy="23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6982" y="0"/>
            <a:ext cx="72920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דיון</a:t>
            </a:r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ומסקנות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5093" y="796635"/>
            <a:ext cx="9826907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חולדות כהן סוכרתיות אינן מראות השמנה או תנגודת היקפית לאינסולין באף שלב של המחלה, כלומר הגורם הראשוני לסוכרת בחולדות אלו הוא פגיעה בהפרשת אינסולין בתגובה לגלוקוז.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הירידה בהפרשת האינסולין בתגובה לגלוקוז בחולדות כהן סוכרתיות אינה נגרמת כתוצאה מפגיעה באיי </a:t>
            </a:r>
            <a:r>
              <a:rPr lang="he-I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לנגהרנס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או מתכולת אינסולין נמוכה.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נראה שהפגיעה בהפרשת האינסולין נובעת מירידה במסת תאי ה-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שכן זו הייתה גוררת ירידה בתכולת האינסולין, ובנוסף היא לא הייתה מאפשרת חזרה </a:t>
            </a:r>
            <a:r>
              <a:rPr lang="he-I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לנורמוגליקמיה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בתוך שבוע של תזונה בדיאטה רגילה.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8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982" y="0"/>
            <a:ext cx="72920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דיון</a:t>
            </a:r>
            <a:r>
              <a:rPr lang="he-I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ומסקנות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175" y="661012"/>
            <a:ext cx="10609244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מהמסקנות הקודמות נובע שחסר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בהפרשת האינסולין בתגובה לגלוקוז בחולדות כהן סוכרתיות נובע 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 מפגיעה בתפקודי חישת הגלוקוז והפרשת האינסולין של תאי </a:t>
            </a: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ה-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מסקנה זו מתאימה לפגיעה שנצפתה בפעילות </a:t>
            </a:r>
            <a:r>
              <a:rPr lang="he-I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ציטוכרום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אוקסידאז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שהוצעה כגורם לירידה בתפקוד חישת הגלוקוז.</a:t>
            </a:r>
          </a:p>
          <a:p>
            <a:endParaRPr lang="he-I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מחקר זה מראה שתיתכן סוכרת המתפתחת כתוצאה מתפקוד לקוי של תאי ה-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בלבד- ללא תנגודת פריפריאלית וללא ירידה בתכולת האינסולין, ובכך תומך באסכולה הטוענת שזהו הגורם הראשוני להתפתחות הסוכרת.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0640"/>
            <a:ext cx="3172858" cy="18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352" y="-110170"/>
            <a:ext cx="71609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ביביליוגרפיה</a:t>
            </a:r>
            <a:endParaRPr lang="he-IL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8130"/>
            <a:ext cx="11865166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dirty="0"/>
              <a:t>WHO. Definition and diagnosis of diabetes mellitus and intermediate hyperglycemia. Report of a WHO/IDF consultation, 2006; </a:t>
            </a:r>
            <a:r>
              <a:rPr lang="en-US" dirty="0" smtClean="0"/>
              <a:t>50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 err="1"/>
              <a:t>DeFronzo</a:t>
            </a:r>
            <a:r>
              <a:rPr lang="en-US" dirty="0"/>
              <a:t> RA. Pathogenesis of type 2 (non-insulin dependent) diabetes mellitus: a balanced overview. </a:t>
            </a:r>
            <a:r>
              <a:rPr lang="en-US" dirty="0" err="1"/>
              <a:t>Diabetologia</a:t>
            </a:r>
            <a:r>
              <a:rPr lang="en-US" dirty="0"/>
              <a:t> </a:t>
            </a:r>
            <a:r>
              <a:rPr lang="en-US" dirty="0" smtClean="0"/>
              <a:t>1992;35:389–397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fr-FR" dirty="0" err="1"/>
              <a:t>Meigs</a:t>
            </a:r>
            <a:r>
              <a:rPr lang="fr-FR" dirty="0"/>
              <a:t> JB, Wilson PW, Fox CS, et al. </a:t>
            </a:r>
            <a:r>
              <a:rPr lang="en-US" dirty="0"/>
              <a:t>Body mass index, metabolic syndrome, and risk of type 2 diabetes or cardiovascular disease.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Endocrinol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 2006;91: </a:t>
            </a:r>
            <a:r>
              <a:rPr lang="en-US" dirty="0" smtClean="0"/>
              <a:t>2906–2912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 smtClean="0"/>
              <a:t>Meier </a:t>
            </a:r>
            <a:r>
              <a:rPr lang="en-US" dirty="0"/>
              <a:t>JJ, Bonadonna RC. Role of Reduced </a:t>
            </a:r>
            <a:r>
              <a:rPr lang="el-GR" dirty="0"/>
              <a:t>β-</a:t>
            </a:r>
            <a:r>
              <a:rPr lang="en-US" dirty="0" err="1"/>
              <a:t>CellMass</a:t>
            </a:r>
            <a:r>
              <a:rPr lang="en-US" dirty="0"/>
              <a:t> Versus Impaired </a:t>
            </a:r>
            <a:r>
              <a:rPr lang="el-GR" dirty="0"/>
              <a:t>β-</a:t>
            </a:r>
            <a:r>
              <a:rPr lang="en-US" dirty="0"/>
              <a:t>Cell Function in the Pathogenesis of Type 2 Diabetes. Diabetes Care 2013 ;36 :</a:t>
            </a:r>
            <a:r>
              <a:rPr lang="en-US" dirty="0" smtClean="0"/>
              <a:t>113-119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Matveyenko</a:t>
            </a:r>
            <a:r>
              <a:rPr lang="en-US" dirty="0" smtClean="0"/>
              <a:t> </a:t>
            </a:r>
            <a:r>
              <a:rPr lang="en-US" dirty="0"/>
              <a:t>AV, Butler PC. Relationship between beta-cell mass and diabetes onset.  Diabetes </a:t>
            </a:r>
            <a:r>
              <a:rPr lang="en-US" dirty="0" err="1"/>
              <a:t>Obes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 2008;10: </a:t>
            </a:r>
            <a:r>
              <a:rPr lang="en-US" dirty="0" smtClean="0"/>
              <a:t>23-31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dirty="0" smtClean="0"/>
              <a:t>Butler </a:t>
            </a:r>
            <a:r>
              <a:rPr lang="en-US" dirty="0"/>
              <a:t>AE, Janson J, Bonner-Weir S, </a:t>
            </a:r>
            <a:r>
              <a:rPr lang="en-US" dirty="0" err="1"/>
              <a:t>Ritzel</a:t>
            </a:r>
            <a:r>
              <a:rPr lang="en-US" dirty="0"/>
              <a:t> R, Rizza RA, Butler PC. Beta-cell deficit and increased beta-cell apoptosis in humans with type 2 diabetes. Diabetes 2003; </a:t>
            </a:r>
            <a:r>
              <a:rPr lang="en-US" dirty="0" smtClean="0"/>
              <a:t>52:102–110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dirty="0" err="1"/>
              <a:t>Maedler</a:t>
            </a:r>
            <a:r>
              <a:rPr lang="en-US" dirty="0"/>
              <a:t> K. Beta cells in type 2 diabetes – a crucial contribution to pathogenesis. Diabetes </a:t>
            </a:r>
            <a:r>
              <a:rPr lang="en-US" dirty="0" err="1"/>
              <a:t>Obes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 </a:t>
            </a:r>
            <a:r>
              <a:rPr lang="en-US" dirty="0" smtClean="0"/>
              <a:t>2008;10:408–420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Yagil</a:t>
            </a:r>
            <a:r>
              <a:rPr lang="en-US" dirty="0" smtClean="0"/>
              <a:t> </a:t>
            </a:r>
            <a:r>
              <a:rPr lang="en-US" dirty="0"/>
              <a:t>C, </a:t>
            </a:r>
            <a:r>
              <a:rPr lang="en-US" dirty="0" err="1"/>
              <a:t>Barkalifa</a:t>
            </a:r>
            <a:r>
              <a:rPr lang="en-US" dirty="0"/>
              <a:t> R, </a:t>
            </a:r>
            <a:r>
              <a:rPr lang="en-US" dirty="0" err="1"/>
              <a:t>Sapojnikov</a:t>
            </a:r>
            <a:r>
              <a:rPr lang="en-US" dirty="0"/>
              <a:t> M, Wechsler A, Ben-</a:t>
            </a:r>
            <a:r>
              <a:rPr lang="en-US" dirty="0" err="1"/>
              <a:t>Dor</a:t>
            </a:r>
            <a:r>
              <a:rPr lang="en-US" dirty="0"/>
              <a:t> D, Weksler-</a:t>
            </a:r>
            <a:r>
              <a:rPr lang="en-US" dirty="0" err="1"/>
              <a:t>Zangen</a:t>
            </a:r>
            <a:r>
              <a:rPr lang="en-US" dirty="0"/>
              <a:t> S, Kaiser N, </a:t>
            </a:r>
            <a:r>
              <a:rPr lang="en-US" dirty="0" err="1"/>
              <a:t>Raz</a:t>
            </a:r>
            <a:r>
              <a:rPr lang="en-US" dirty="0"/>
              <a:t> I, </a:t>
            </a:r>
            <a:r>
              <a:rPr lang="en-US" dirty="0" err="1"/>
              <a:t>Yagil</a:t>
            </a:r>
            <a:r>
              <a:rPr lang="en-US" dirty="0"/>
              <a:t> Y. Metabolic and genomic dissection of diabetes in the Cohen rat. </a:t>
            </a:r>
            <a:r>
              <a:rPr lang="en-US" dirty="0" err="1"/>
              <a:t>Physiol</a:t>
            </a:r>
            <a:r>
              <a:rPr lang="en-US" dirty="0"/>
              <a:t> Genomics 2007;29:181-92.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21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203" y="315390"/>
            <a:ext cx="118541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dirty="0" err="1"/>
              <a:t>Maedler</a:t>
            </a:r>
            <a:r>
              <a:rPr lang="en-US" dirty="0"/>
              <a:t> K, </a:t>
            </a:r>
            <a:r>
              <a:rPr lang="en-US" dirty="0" err="1"/>
              <a:t>Oberholzer</a:t>
            </a:r>
            <a:r>
              <a:rPr lang="en-US" dirty="0"/>
              <a:t> J, Bucher P, </a:t>
            </a:r>
            <a:r>
              <a:rPr lang="en-US" dirty="0" err="1"/>
              <a:t>Spinas</a:t>
            </a:r>
            <a:r>
              <a:rPr lang="en-US" dirty="0"/>
              <a:t> GA, Donath MY. Monounsaturated fatty acids prevent the deleterious effects of palmitate and high glucose on human pancreatic beta-cell turnover and function. Diabetes 2003;52:726–733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dirty="0"/>
              <a:t>Cohen AM. Genetically determined response to different ingested carbohydrates in the production of diabetes. </a:t>
            </a:r>
            <a:r>
              <a:rPr lang="en-US" dirty="0" err="1"/>
              <a:t>Horm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 Res 1978; </a:t>
            </a:r>
            <a:r>
              <a:rPr lang="en-US" dirty="0" smtClean="0"/>
              <a:t>10:86–92.</a:t>
            </a:r>
            <a:endParaRPr lang="en-US" dirty="0"/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Cohen AM, </a:t>
            </a:r>
            <a:r>
              <a:rPr lang="en-US" dirty="0" err="1" smtClean="0"/>
              <a:t>Rosenmann</a:t>
            </a:r>
            <a:r>
              <a:rPr lang="en-US" dirty="0" smtClean="0"/>
              <a:t> E, Rosenthal T. The Cohen diabetic (non-insulin-dependent) hypertensive rat model.  Description of the model and pathologic findings. Am J </a:t>
            </a:r>
            <a:r>
              <a:rPr lang="en-US" dirty="0" err="1" smtClean="0"/>
              <a:t>Hypertens</a:t>
            </a:r>
            <a:r>
              <a:rPr lang="en-US" dirty="0" smtClean="0"/>
              <a:t> 1993; 6:989–995. </a:t>
            </a:r>
          </a:p>
          <a:p>
            <a:pPr lvl="0" algn="l" rtl="0"/>
            <a:endParaRPr lang="en-US" dirty="0" smtClean="0"/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Weksler-</a:t>
            </a:r>
            <a:r>
              <a:rPr lang="en-US" dirty="0" err="1" smtClean="0"/>
              <a:t>Zangen</a:t>
            </a:r>
            <a:r>
              <a:rPr lang="en-US" dirty="0" smtClean="0"/>
              <a:t> S, </a:t>
            </a:r>
            <a:r>
              <a:rPr lang="en-US" dirty="0" err="1" smtClean="0"/>
              <a:t>Yagil</a:t>
            </a:r>
            <a:r>
              <a:rPr lang="en-US" dirty="0" smtClean="0"/>
              <a:t> C, </a:t>
            </a:r>
            <a:r>
              <a:rPr lang="en-US" dirty="0" err="1" smtClean="0"/>
              <a:t>Zangen</a:t>
            </a:r>
            <a:r>
              <a:rPr lang="en-US" dirty="0" smtClean="0"/>
              <a:t> DH, </a:t>
            </a:r>
            <a:r>
              <a:rPr lang="en-US" dirty="0" err="1" smtClean="0"/>
              <a:t>Ornoy</a:t>
            </a:r>
            <a:r>
              <a:rPr lang="en-US" dirty="0" smtClean="0"/>
              <a:t> A, Jacob HJ, </a:t>
            </a:r>
            <a:r>
              <a:rPr lang="en-US" dirty="0" err="1" smtClean="0"/>
              <a:t>Yagil</a:t>
            </a:r>
            <a:r>
              <a:rPr lang="en-US" dirty="0" smtClean="0"/>
              <a:t> Y. The newly inbred </a:t>
            </a:r>
            <a:r>
              <a:rPr lang="en-US" dirty="0" err="1" smtClean="0"/>
              <a:t>cohen</a:t>
            </a:r>
            <a:r>
              <a:rPr lang="en-US" dirty="0" smtClean="0"/>
              <a:t> diabetic rat: a </a:t>
            </a:r>
            <a:r>
              <a:rPr lang="en-US" dirty="0" err="1" smtClean="0"/>
              <a:t>nonobese</a:t>
            </a:r>
            <a:r>
              <a:rPr lang="en-US" dirty="0"/>
              <a:t> </a:t>
            </a:r>
            <a:r>
              <a:rPr lang="en-US" dirty="0" err="1" smtClean="0"/>
              <a:t>normolipidemic</a:t>
            </a:r>
            <a:r>
              <a:rPr lang="en-US" dirty="0" smtClean="0"/>
              <a:t> genetic model of diet-induced type 2 diabetes expressing sex differences. Diabetes 2001 ;50:2521 -2529</a:t>
            </a:r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Weksler-</a:t>
            </a:r>
            <a:r>
              <a:rPr lang="en-US" dirty="0" err="1" smtClean="0"/>
              <a:t>Zangen</a:t>
            </a:r>
            <a:r>
              <a:rPr lang="en-US" dirty="0" smtClean="0"/>
              <a:t> S, </a:t>
            </a:r>
            <a:r>
              <a:rPr lang="en-US" dirty="0" err="1" smtClean="0"/>
              <a:t>Jörns</a:t>
            </a:r>
            <a:r>
              <a:rPr lang="en-US" dirty="0" smtClean="0"/>
              <a:t> A, Tarsi-Chen L, </a:t>
            </a:r>
            <a:r>
              <a:rPr lang="en-US" dirty="0" err="1" smtClean="0"/>
              <a:t>Vernea</a:t>
            </a:r>
            <a:r>
              <a:rPr lang="en-US" dirty="0" smtClean="0"/>
              <a:t> F, </a:t>
            </a:r>
            <a:r>
              <a:rPr lang="en-US" dirty="0" err="1" smtClean="0"/>
              <a:t>Aharon-Hananel</a:t>
            </a:r>
            <a:r>
              <a:rPr lang="en-US" dirty="0" smtClean="0"/>
              <a:t> G, </a:t>
            </a:r>
            <a:r>
              <a:rPr lang="en-US" dirty="0" err="1" smtClean="0"/>
              <a:t>Saada</a:t>
            </a:r>
            <a:r>
              <a:rPr lang="en-US" dirty="0" smtClean="0"/>
              <a:t> A, </a:t>
            </a:r>
            <a:r>
              <a:rPr lang="en-US" dirty="0" err="1" smtClean="0"/>
              <a:t>Lenzen</a:t>
            </a:r>
            <a:r>
              <a:rPr lang="en-US" dirty="0" smtClean="0"/>
              <a:t> S, </a:t>
            </a:r>
            <a:r>
              <a:rPr lang="en-US" dirty="0" err="1" smtClean="0"/>
              <a:t>Raz</a:t>
            </a:r>
            <a:r>
              <a:rPr lang="en-US" dirty="0" smtClean="0"/>
              <a:t> I. Dietary copper</a:t>
            </a:r>
            <a:r>
              <a:rPr lang="en-US" dirty="0"/>
              <a:t> </a:t>
            </a:r>
            <a:r>
              <a:rPr lang="en-US" dirty="0" smtClean="0"/>
              <a:t>supplementation restores </a:t>
            </a:r>
            <a:r>
              <a:rPr lang="el-GR" dirty="0" smtClean="0"/>
              <a:t>β-</a:t>
            </a:r>
            <a:r>
              <a:rPr lang="en-US" dirty="0" smtClean="0"/>
              <a:t>cell function of Cohen diabetic rats: a link between mitochondrial function and glucose-stimulated insulin secretion. Am J </a:t>
            </a:r>
            <a:r>
              <a:rPr lang="en-US" dirty="0" err="1" smtClean="0"/>
              <a:t>Physiol</a:t>
            </a:r>
            <a:r>
              <a:rPr lang="en-US" dirty="0" smtClean="0"/>
              <a:t> </a:t>
            </a:r>
            <a:r>
              <a:rPr lang="en-US" dirty="0" err="1" smtClean="0"/>
              <a:t>Endocrinol</a:t>
            </a:r>
            <a:r>
              <a:rPr lang="en-US" dirty="0" smtClean="0"/>
              <a:t> </a:t>
            </a:r>
            <a:r>
              <a:rPr lang="en-US" dirty="0" err="1" smtClean="0"/>
              <a:t>Metab</a:t>
            </a:r>
            <a:r>
              <a:rPr lang="en-US" dirty="0" smtClean="0"/>
              <a:t> 2013;304:1023-1034</a:t>
            </a:r>
          </a:p>
          <a:p>
            <a:pPr lvl="0" algn="l" rtl="0"/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Weksler-</a:t>
            </a:r>
            <a:r>
              <a:rPr lang="en-US" dirty="0" err="1" smtClean="0"/>
              <a:t>Zangen</a:t>
            </a:r>
            <a:r>
              <a:rPr lang="en-US" dirty="0" smtClean="0"/>
              <a:t> S, </a:t>
            </a:r>
            <a:r>
              <a:rPr lang="en-US" dirty="0" err="1" smtClean="0"/>
              <a:t>Raz</a:t>
            </a:r>
            <a:r>
              <a:rPr lang="en-US" dirty="0" smtClean="0"/>
              <a:t> I, </a:t>
            </a:r>
            <a:r>
              <a:rPr lang="en-US" dirty="0" err="1" smtClean="0"/>
              <a:t>Lenzen</a:t>
            </a:r>
            <a:r>
              <a:rPr lang="en-US" dirty="0" smtClean="0"/>
              <a:t> S, </a:t>
            </a:r>
            <a:r>
              <a:rPr lang="en-US" dirty="0" err="1" smtClean="0"/>
              <a:t>Jörns</a:t>
            </a:r>
            <a:r>
              <a:rPr lang="en-US" dirty="0" smtClean="0"/>
              <a:t> A, </a:t>
            </a:r>
            <a:r>
              <a:rPr lang="en-US" dirty="0" err="1" smtClean="0"/>
              <a:t>Ehrenfeld</a:t>
            </a:r>
            <a:r>
              <a:rPr lang="en-US" dirty="0" smtClean="0"/>
              <a:t> S, Amir G, </a:t>
            </a:r>
            <a:r>
              <a:rPr lang="en-US" dirty="0" err="1" smtClean="0"/>
              <a:t>Oprescu</a:t>
            </a:r>
            <a:r>
              <a:rPr lang="en-US" dirty="0" smtClean="0"/>
              <a:t> A, </a:t>
            </a:r>
            <a:r>
              <a:rPr lang="en-US" dirty="0" err="1" smtClean="0"/>
              <a:t>Yagil</a:t>
            </a:r>
            <a:r>
              <a:rPr lang="en-US" dirty="0" smtClean="0"/>
              <a:t> Y, </a:t>
            </a:r>
            <a:r>
              <a:rPr lang="en-US" dirty="0" err="1" smtClean="0"/>
              <a:t>Yagil</a:t>
            </a:r>
            <a:r>
              <a:rPr lang="en-US" dirty="0" smtClean="0"/>
              <a:t> C, </a:t>
            </a:r>
            <a:r>
              <a:rPr lang="en-US" dirty="0" err="1" smtClean="0"/>
              <a:t>Zangen</a:t>
            </a:r>
            <a:r>
              <a:rPr lang="en-US" dirty="0" smtClean="0"/>
              <a:t> DH, Kaiser N. Impaired </a:t>
            </a:r>
            <a:r>
              <a:rPr lang="en-US" dirty="0" err="1" smtClean="0"/>
              <a:t>glucosestimulatedinsulin</a:t>
            </a:r>
            <a:r>
              <a:rPr lang="en-US" dirty="0" smtClean="0"/>
              <a:t> secretion is coupled with exocrine pancreatic lesions in the Cohen diabetic rat. Diabetes 2008; 279–287.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880938" y="82493"/>
            <a:ext cx="2584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ביביליוגרפיה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0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1670" y="952221"/>
            <a:ext cx="794316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אינסולין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he-IL" sz="32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9" y="3725607"/>
            <a:ext cx="3707080" cy="190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upload.wikimedia.org/wikipedia/commons/thumb/b/b8/Insulin_glucose_metabolism_ZP-he.svg/800px-Insulin_glucose_metabolism_ZP-h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" y="667186"/>
            <a:ext cx="4309678" cy="27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56279" y="2896991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he-IL" altLang="en-US" b="1" u="sng" dirty="0"/>
              <a:t>אברי המטרה</a:t>
            </a:r>
            <a:r>
              <a:rPr lang="he-IL" altLang="en-US" b="1" dirty="0"/>
              <a:t>:</a:t>
            </a:r>
            <a:r>
              <a:rPr lang="he-IL" altLang="en-US" dirty="0"/>
              <a:t> כל תא בגוף, בעיקר הכבד, השריר ורקמת השומן.</a:t>
            </a:r>
          </a:p>
          <a:p>
            <a:pPr>
              <a:buFontTx/>
              <a:buNone/>
            </a:pPr>
            <a:r>
              <a:rPr lang="he-IL" altLang="en-US" b="1" u="sng" dirty="0"/>
              <a:t>הפעילות</a:t>
            </a:r>
            <a:r>
              <a:rPr lang="he-IL" altLang="en-US" b="1" dirty="0"/>
              <a:t>:</a:t>
            </a:r>
            <a:r>
              <a:rPr lang="he-IL" altLang="en-US" dirty="0"/>
              <a:t> אינסולין מגביר את קליטת הגלוקוז מהדם ואת הפיכתו </a:t>
            </a:r>
            <a:r>
              <a:rPr lang="he-IL" altLang="en-US" dirty="0" err="1"/>
              <a:t>לגליקוגן</a:t>
            </a:r>
            <a:r>
              <a:rPr lang="he-IL" altLang="en-US" dirty="0"/>
              <a:t> </a:t>
            </a:r>
            <a:r>
              <a:rPr lang="he-IL" altLang="en-US" dirty="0" smtClean="0"/>
              <a:t>וטריגליצרידים ומגביר </a:t>
            </a:r>
            <a:r>
              <a:rPr lang="he-IL" altLang="en-US" dirty="0"/>
              <a:t>את </a:t>
            </a:r>
            <a:r>
              <a:rPr lang="he-IL" altLang="en-US" dirty="0" err="1"/>
              <a:t>סינטזת</a:t>
            </a:r>
            <a:r>
              <a:rPr lang="he-IL" altLang="en-US" dirty="0"/>
              <a:t> החלבונים. האינסולין יכול </a:t>
            </a:r>
            <a:r>
              <a:rPr lang="he-IL" altLang="en-US" u="sng" dirty="0"/>
              <a:t>להקטין</a:t>
            </a:r>
            <a:r>
              <a:rPr lang="he-IL" altLang="en-US" dirty="0"/>
              <a:t> את פירוק הטריגליצרידים </a:t>
            </a:r>
            <a:r>
              <a:rPr lang="he-IL" altLang="en-US" dirty="0" err="1"/>
              <a:t>והגליקוגן</a:t>
            </a:r>
            <a:r>
              <a:rPr lang="he-IL" altLang="en-US" dirty="0"/>
              <a:t>, ובכבד – מעכב </a:t>
            </a:r>
            <a:r>
              <a:rPr lang="he-IL" altLang="en-US" dirty="0" err="1"/>
              <a:t>גלוקונאוגנזה</a:t>
            </a:r>
            <a:r>
              <a:rPr lang="he-IL" altLang="en-US" dirty="0"/>
              <a:t> </a:t>
            </a:r>
            <a:r>
              <a:rPr lang="he-IL" altLang="en-US" dirty="0" err="1"/>
              <a:t>וסינטזת</a:t>
            </a:r>
            <a:r>
              <a:rPr lang="he-IL" altLang="en-US" dirty="0"/>
              <a:t> גופי </a:t>
            </a:r>
            <a:r>
              <a:rPr lang="he-IL" altLang="en-US" dirty="0" err="1"/>
              <a:t>קטו</a:t>
            </a:r>
            <a:r>
              <a:rPr lang="he-IL" altLang="en-US" dirty="0"/>
              <a:t>.</a:t>
            </a:r>
            <a:endParaRPr lang="en-US" alt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785958" y="2111047"/>
            <a:ext cx="71656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/>
              <a:t>מופרש</a:t>
            </a:r>
            <a:r>
              <a:rPr lang="he-IL" sz="2800" b="1" dirty="0"/>
              <a:t>: </a:t>
            </a:r>
            <a:r>
              <a:rPr lang="he-IL" sz="2800" dirty="0"/>
              <a:t>מתאי </a:t>
            </a:r>
            <a:r>
              <a:rPr lang="el-GR" sz="2800" dirty="0"/>
              <a:t>β</a:t>
            </a:r>
            <a:r>
              <a:rPr lang="he-IL" sz="2800" dirty="0"/>
              <a:t> שבאיי </a:t>
            </a:r>
            <a:r>
              <a:rPr lang="he-IL" sz="2800" dirty="0" err="1" smtClean="0"/>
              <a:t>לנגהרנס</a:t>
            </a:r>
            <a:r>
              <a:rPr lang="he-IL" sz="2800" dirty="0" smtClean="0"/>
              <a:t> </a:t>
            </a:r>
            <a:r>
              <a:rPr lang="he-IL" sz="2800" dirty="0"/>
              <a:t>בלבלב</a:t>
            </a:r>
          </a:p>
        </p:txBody>
      </p:sp>
    </p:spTree>
    <p:extLst>
      <p:ext uri="{BB962C8B-B14F-4D97-AF65-F5344CB8AC3E}">
        <p14:creationId xmlns:p14="http://schemas.microsoft.com/office/powerpoint/2010/main" val="41202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402" y="275424"/>
            <a:ext cx="55855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הלבלב</a:t>
            </a:r>
            <a:endParaRPr lang="he-I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img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" y="-42929"/>
            <a:ext cx="5783855" cy="348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0806" y="1443210"/>
            <a:ext cx="6136395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בלוטה בחלל הבטן בעלת פעילות אנדוקרינית </a:t>
            </a:r>
            <a:r>
              <a:rPr lang="he-IL" sz="2400" dirty="0" err="1"/>
              <a:t>ואקסוקרינית</a:t>
            </a:r>
            <a:r>
              <a:rPr lang="he-IL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מהחלק </a:t>
            </a:r>
            <a:r>
              <a:rPr lang="he-IL" sz="2400" dirty="0" err="1"/>
              <a:t>האקסוקריני</a:t>
            </a:r>
            <a:r>
              <a:rPr lang="he-IL" sz="2400" dirty="0"/>
              <a:t> (96-98% מכלל הלבלב) מופרשים מיצי העיכול.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איי </a:t>
            </a:r>
            <a:r>
              <a:rPr lang="he-IL" sz="2400" b="1" dirty="0" err="1"/>
              <a:t>לנגהרנס</a:t>
            </a:r>
            <a:r>
              <a:rPr lang="he-IL" sz="2400" b="1" dirty="0"/>
              <a:t> </a:t>
            </a:r>
            <a:r>
              <a:rPr lang="he-IL" sz="2400" dirty="0"/>
              <a:t>מהווים את החלק האנדוקריני ומכילים 4 קבוצות תאים </a:t>
            </a:r>
            <a:r>
              <a:rPr lang="he-IL" sz="2400" dirty="0" err="1"/>
              <a:t>יחודיים</a:t>
            </a:r>
            <a:r>
              <a:rPr lang="he-IL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/>
          </a:p>
          <a:p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94903" y="4428781"/>
            <a:ext cx="9562641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תאי </a:t>
            </a:r>
            <a:r>
              <a:rPr lang="he-IL" sz="2000" dirty="0" err="1"/>
              <a:t>תאי</a:t>
            </a:r>
            <a:r>
              <a:rPr lang="he-IL" sz="2000" dirty="0"/>
              <a:t> ה-</a:t>
            </a:r>
            <a:r>
              <a:rPr lang="en-US" sz="2000" dirty="0"/>
              <a:t>α</a:t>
            </a:r>
            <a:r>
              <a:rPr lang="he-IL" sz="2000" dirty="0"/>
              <a:t> המייצרים ומפרישים </a:t>
            </a:r>
            <a:r>
              <a:rPr lang="he-IL" sz="2000" dirty="0" err="1"/>
              <a:t>גלוקגון</a:t>
            </a: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 תאי ה- </a:t>
            </a:r>
            <a:r>
              <a:rPr lang="en-US" sz="2000" dirty="0"/>
              <a:t>β</a:t>
            </a:r>
            <a:r>
              <a:rPr lang="he-IL" sz="2000" dirty="0"/>
              <a:t> המייצרים ומפרישים אינסולין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תאי ה- </a:t>
            </a:r>
            <a:r>
              <a:rPr lang="en-US" sz="2000" dirty="0"/>
              <a:t>δ</a:t>
            </a:r>
            <a:r>
              <a:rPr lang="he-IL" sz="2000" dirty="0"/>
              <a:t> המייצרים ומפרישים </a:t>
            </a:r>
            <a:r>
              <a:rPr lang="he-IL" sz="2000" dirty="0" err="1"/>
              <a:t>סומטוסטטין</a:t>
            </a: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PPY</a:t>
            </a:r>
            <a:r>
              <a:rPr lang="he-IL" sz="2000" dirty="0"/>
              <a:t> המפרישים </a:t>
            </a:r>
            <a:r>
              <a:rPr lang="en-US" sz="2000" dirty="0"/>
              <a:t>pancreatic polypeptide</a:t>
            </a:r>
            <a:r>
              <a:rPr lang="he-IL" sz="2000" dirty="0"/>
              <a:t>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4098" name="Picture 2" descr="https://upload.wikimedia.org/wikipedia/commons/e/e1/Mouse_islet_LM_Solimena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5" y="3441137"/>
            <a:ext cx="5418961" cy="283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04661" y="6244740"/>
            <a:ext cx="57728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איי לנגרהנס </a:t>
            </a:r>
            <a:r>
              <a:rPr lang="he-IL" dirty="0"/>
              <a:t>בלבלב של </a:t>
            </a:r>
            <a:r>
              <a:rPr lang="he-IL" dirty="0" smtClean="0"/>
              <a:t>חולדה. </a:t>
            </a:r>
            <a:r>
              <a:rPr lang="he-IL" dirty="0"/>
              <a:t>אינסולין צבוע בירוק, </a:t>
            </a:r>
            <a:r>
              <a:rPr lang="he-IL" dirty="0" err="1"/>
              <a:t>גלוקגון</a:t>
            </a:r>
            <a:r>
              <a:rPr lang="he-IL" dirty="0"/>
              <a:t> באדום. גרעיני התאים צבועים </a:t>
            </a:r>
            <a:r>
              <a:rPr lang="he-IL" dirty="0" smtClean="0"/>
              <a:t>כחול</a:t>
            </a:r>
            <a:endParaRPr lang="he-IL" dirty="0"/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4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g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4" y="3209259"/>
            <a:ext cx="4759287" cy="327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63391" y="6354111"/>
            <a:ext cx="53101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תא </a:t>
            </a:r>
            <a:r>
              <a:rPr lang="el-GR" dirty="0"/>
              <a:t>β</a:t>
            </a:r>
            <a:r>
              <a:rPr lang="he-IL" dirty="0"/>
              <a:t>. העיגולים השחורים הם </a:t>
            </a:r>
            <a:r>
              <a:rPr lang="he-IL" dirty="0" err="1"/>
              <a:t>גרנולות</a:t>
            </a:r>
            <a:r>
              <a:rPr lang="he-IL" dirty="0"/>
              <a:t> </a:t>
            </a:r>
            <a:r>
              <a:rPr lang="he-IL" dirty="0" smtClean="0"/>
              <a:t>של אינסולין</a:t>
            </a:r>
            <a:endParaRPr lang="he-IL" dirty="0"/>
          </a:p>
        </p:txBody>
      </p:sp>
      <p:sp>
        <p:nvSpPr>
          <p:cNvPr id="4" name="Down Arrow 3"/>
          <p:cNvSpPr/>
          <p:nvPr/>
        </p:nvSpPr>
        <p:spPr>
          <a:xfrm rot="13147941">
            <a:off x="717862" y="5810063"/>
            <a:ext cx="221029" cy="534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73" name="Picture 1" descr="beta cell signal insulin"/>
          <p:cNvPicPr>
            <a:picLocks noChangeAspect="1" noChangeArrowheads="1"/>
          </p:cNvPicPr>
          <p:nvPr/>
        </p:nvPicPr>
        <p:blipFill>
          <a:blip r:embed="rId3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19" y="3426247"/>
            <a:ext cx="5747132" cy="34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2506" y="14064"/>
            <a:ext cx="676742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תאי 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he-I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התאים </a:t>
            </a:r>
            <a:r>
              <a:rPr lang="he-IL" sz="2400" dirty="0"/>
              <a:t>העיקריים באיי לנגהרנס.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מייצרים אינסולין ומפרישים אותו בתגובה לעליית רמות הגלוקוז בדם.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הגלוקוז נכנס לתאים והמטבוליזם שלו מעלה את יחס ה- </a:t>
            </a:r>
            <a:r>
              <a:rPr lang="en-US" sz="2400" dirty="0"/>
              <a:t> ATP/ADP</a:t>
            </a:r>
            <a:r>
              <a:rPr lang="he-IL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עלייה זו גורמת בתהליך העברת אותות מורכב לתנועה של </a:t>
            </a:r>
            <a:r>
              <a:rPr lang="he-IL" sz="2400" dirty="0" err="1"/>
              <a:t>גרנולות</a:t>
            </a:r>
            <a:r>
              <a:rPr lang="he-IL" sz="2400" dirty="0"/>
              <a:t> האינסולין אל פני התא ולשחרור של האינסולין האגור בהם.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/>
          </a:p>
        </p:txBody>
      </p:sp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" y="-250949"/>
            <a:ext cx="4461908" cy="306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62749" y="2789584"/>
            <a:ext cx="53101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שחרור אינסולין מפני השטח של תא </a:t>
            </a:r>
            <a:r>
              <a:rPr lang="el-GR" dirty="0"/>
              <a:t>β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74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470" y="253390"/>
            <a:ext cx="7932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solidFill>
                  <a:srgbClr val="FF0000"/>
                </a:solidFill>
              </a:rPr>
              <a:t>הגורמים לסוכרת סוג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1176" y="899719"/>
            <a:ext cx="10374218" cy="64325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הגורמים הראשוניים לסוכרת סוג 2 נתונים במחלוקת ארוכת שנים במחקר הסוכרת.</a:t>
            </a:r>
          </a:p>
          <a:p>
            <a:r>
              <a:rPr lang="he-IL" sz="2400" b="1" dirty="0"/>
              <a:t>ישנן 2 אסכולות מרכזיות:</a:t>
            </a:r>
            <a:r>
              <a:rPr lang="en-US" sz="2400" b="1" dirty="0"/>
              <a:t/>
            </a:r>
            <a:br>
              <a:rPr lang="en-US" sz="2400" b="1" dirty="0"/>
            </a:br>
            <a:endParaRPr lang="he-IL" sz="2400" b="1" dirty="0"/>
          </a:p>
          <a:p>
            <a:r>
              <a:rPr lang="he-IL" sz="2400" b="1" dirty="0"/>
              <a:t>1. הגורם הראשוני הוא תנגודת של הרקמות ההיקפיות </a:t>
            </a:r>
            <a:r>
              <a:rPr lang="he-IL" sz="2400" b="1" dirty="0" smtClean="0"/>
              <a:t>לאינסולין.</a:t>
            </a:r>
            <a:endParaRPr lang="he-I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/>
              <a:t>רקמות שומניות מגבירות תנגודת של הרקמות לאינסולין.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/>
              <a:t>הגלוקוז לא נכנס לתאים וריכוזו בדם נשאר גבוה כתוצאה מכך תאי ה-</a:t>
            </a:r>
            <a:r>
              <a:rPr lang="el-GR" sz="2000" dirty="0"/>
              <a:t>β</a:t>
            </a:r>
            <a:r>
              <a:rPr lang="he-IL" sz="2000" dirty="0"/>
              <a:t> מפרישים עודף אינסולין וגורמים לעודף אינסולין בדם (</a:t>
            </a:r>
            <a:r>
              <a:rPr lang="he-IL" sz="2000" dirty="0" err="1"/>
              <a:t>היפראינסולינמיה</a:t>
            </a:r>
            <a:r>
              <a:rPr lang="he-IL" sz="20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/>
              <a:t>דבר זה </a:t>
            </a:r>
            <a:r>
              <a:rPr lang="he-IL" sz="2000" dirty="0" smtClean="0"/>
              <a:t>מגביר </a:t>
            </a:r>
            <a:r>
              <a:rPr lang="he-IL" sz="2000" dirty="0"/>
              <a:t>עוד יותר את ה</a:t>
            </a:r>
            <a:r>
              <a:rPr lang="he-IL" sz="2000" dirty="0" smtClean="0"/>
              <a:t>תנגודת </a:t>
            </a:r>
            <a:r>
              <a:rPr lang="he-IL" sz="2000" dirty="0"/>
              <a:t>לאינסולין וגורם לכניסת הגלוקוז לתאי שומן וכך תורם להשמנה נוספת.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/>
              <a:t>בשלבים מאוחרים של המחלה כמות האינסולין לא גבוהה מספיק כדי להכניס את הגלוקוז לתאים ומופיע היפרגליקמיה.</a:t>
            </a:r>
            <a:endParaRPr lang="he-IL" sz="2400" dirty="0"/>
          </a:p>
          <a:p>
            <a:r>
              <a:rPr lang="he-IL" sz="2400" b="1" dirty="0"/>
              <a:t>2. הגורם הראשוני הוא חסר בהפרשת האינסולין בתגובה לגלוקוז מתאי </a:t>
            </a:r>
            <a:r>
              <a:rPr lang="he-IL" sz="2400" b="1" dirty="0" smtClean="0"/>
              <a:t>ה-</a:t>
            </a:r>
            <a:r>
              <a:rPr lang="el-GR" sz="2400" b="1" dirty="0" smtClean="0"/>
              <a:t>β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/>
              <a:t>אין </a:t>
            </a:r>
            <a:r>
              <a:rPr lang="he-IL" sz="2000" dirty="0" err="1"/>
              <a:t>היפראיסולינמיה</a:t>
            </a:r>
            <a:r>
              <a:rPr lang="he-IL" sz="2000" dirty="0"/>
              <a:t>. רמות האינסולין גבוהות כיוון שרמות הגלוקוז גבוהות- חילוק של ריכוז האינסולין בריכוז הגלוקוז מראה שאין עודף אינסולין באף שלב, אלא דווקא חסר בו.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/>
              <a:t>רק כ-20% מהלוקים בעודף משקל לוקים גם בסוכרת.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/>
              <a:t>רוב הגנים שנמצאו מיוחסים לסוכרת קשורים לתפקוד תאי ה-</a:t>
            </a:r>
            <a:r>
              <a:rPr lang="el-GR" sz="2000" dirty="0"/>
              <a:t>β</a:t>
            </a:r>
            <a:r>
              <a:rPr lang="he-IL" sz="2000" dirty="0"/>
              <a:t>. </a:t>
            </a:r>
            <a:endParaRPr lang="he-IL" dirty="0"/>
          </a:p>
          <a:p>
            <a:pPr marL="457200" indent="-457200">
              <a:buFont typeface="+mj-lt"/>
              <a:buAutoNum type="arabicPeriod"/>
            </a:pPr>
            <a:endParaRPr lang="he-IL" sz="2400" dirty="0"/>
          </a:p>
          <a:p>
            <a:endParaRPr lang="he-IL" sz="2400" dirty="0"/>
          </a:p>
          <a:p>
            <a:endParaRPr lang="he-IL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5214" y="6461393"/>
            <a:ext cx="682678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מקורות: </a:t>
            </a:r>
            <a:r>
              <a:rPr lang="en-US" sz="1600" dirty="0" smtClean="0"/>
              <a:t>(</a:t>
            </a:r>
            <a:r>
              <a:rPr lang="en-US" sz="1600" dirty="0" err="1" smtClean="0"/>
              <a:t>DeFronzo</a:t>
            </a:r>
            <a:r>
              <a:rPr lang="en-US" sz="1600" dirty="0" smtClean="0"/>
              <a:t> RA et al 1992), (</a:t>
            </a:r>
            <a:r>
              <a:rPr lang="fr-FR" sz="1600" dirty="0" err="1"/>
              <a:t>Meigs</a:t>
            </a:r>
            <a:r>
              <a:rPr lang="fr-FR" sz="1600" dirty="0"/>
              <a:t> </a:t>
            </a:r>
            <a:r>
              <a:rPr lang="fr-FR" sz="1600" dirty="0" smtClean="0"/>
              <a:t>JB et al 2006), (</a:t>
            </a:r>
            <a:r>
              <a:rPr lang="en-US" sz="1600" dirty="0" smtClean="0"/>
              <a:t>Meier JJ et al 2013)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9209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349" y="0"/>
            <a:ext cx="9827044" cy="51090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FF0000"/>
                </a:solidFill>
              </a:rPr>
              <a:t>חסר בהפרשת האינסולין</a:t>
            </a:r>
          </a:p>
          <a:p>
            <a:r>
              <a:rPr lang="he-IL" sz="2400" b="1" dirty="0"/>
              <a:t>גם בנוגע לגורמים לחסר בהפרשת האינסולין ישנה מחלוקת לא </a:t>
            </a:r>
            <a:r>
              <a:rPr lang="he-IL" sz="2400" b="1" dirty="0" smtClean="0"/>
              <a:t>מוכרעת</a:t>
            </a:r>
            <a:r>
              <a:rPr lang="he-IL" sz="2400" dirty="0" smtClean="0"/>
              <a:t> </a:t>
            </a:r>
            <a:r>
              <a:rPr lang="he-IL" sz="2400" b="1" dirty="0"/>
              <a:t>בין 2 גורמים אפשריים</a:t>
            </a:r>
            <a:r>
              <a:rPr lang="he-IL" sz="2400" b="1" dirty="0" smtClean="0"/>
              <a:t>: </a:t>
            </a:r>
          </a:p>
          <a:p>
            <a:r>
              <a:rPr lang="he-IL" sz="2000" b="1" dirty="0" smtClean="0"/>
              <a:t>1.  ירידה </a:t>
            </a:r>
            <a:r>
              <a:rPr lang="he-IL" sz="2000" b="1" dirty="0"/>
              <a:t>בתכולת האינסולין ובמסת תאי ה-</a:t>
            </a:r>
            <a:r>
              <a:rPr lang="el-GR" sz="2000" b="1" dirty="0"/>
              <a:t>β</a:t>
            </a:r>
            <a:r>
              <a:rPr lang="he-IL" sz="2000" b="1" dirty="0"/>
              <a:t> </a:t>
            </a:r>
            <a:r>
              <a:rPr lang="he-IL" sz="2000" b="1" dirty="0" smtClean="0"/>
              <a:t>בלבלב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/>
              <a:t>מחקרים על לבלבים של חולי סוכרת מנתיחות שלאחר המוות הראו ירידה של 20-65% במסת תאי ה-</a:t>
            </a:r>
            <a:r>
              <a:rPr lang="el-GR" dirty="0" smtClean="0"/>
              <a:t>β</a:t>
            </a:r>
            <a:r>
              <a:rPr lang="he-IL" dirty="0" smtClean="0"/>
              <a:t> וירידה בתכולת האינסולין בלבלב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/>
              <a:t>בחולי </a:t>
            </a:r>
            <a:r>
              <a:rPr lang="he-IL" dirty="0"/>
              <a:t>סוכרת נצפתה עלייה </a:t>
            </a:r>
            <a:r>
              <a:rPr lang="he-IL" dirty="0" err="1"/>
              <a:t>באפופטוזיס</a:t>
            </a:r>
            <a:r>
              <a:rPr lang="he-IL" dirty="0"/>
              <a:t> של תאי </a:t>
            </a:r>
            <a:r>
              <a:rPr lang="el-GR" dirty="0" smtClean="0"/>
              <a:t>β</a:t>
            </a:r>
            <a:r>
              <a:rPr lang="he-IL" dirty="0"/>
              <a:t> </a:t>
            </a:r>
            <a:r>
              <a:rPr lang="he-IL" dirty="0" smtClean="0"/>
              <a:t>.</a:t>
            </a:r>
            <a:endParaRPr lang="he-IL" sz="2000" dirty="0"/>
          </a:p>
          <a:p>
            <a:pPr marL="457200" indent="-457200">
              <a:buFont typeface="+mj-lt"/>
              <a:buAutoNum type="arabicPeriod"/>
            </a:pPr>
            <a:endParaRPr lang="he-IL" sz="2400" b="1" dirty="0"/>
          </a:p>
          <a:p>
            <a:pPr marL="457200" indent="-457200">
              <a:buFont typeface="+mj-lt"/>
              <a:buAutoNum type="arabicPeriod"/>
            </a:pPr>
            <a:endParaRPr lang="he-IL" sz="2400" b="1" dirty="0"/>
          </a:p>
          <a:p>
            <a:endParaRPr lang="he-IL" sz="2000" b="1" dirty="0"/>
          </a:p>
          <a:p>
            <a:endParaRPr lang="he-IL" sz="2000" b="1" dirty="0"/>
          </a:p>
          <a:p>
            <a:endParaRPr lang="he-IL" sz="2000" b="1" dirty="0"/>
          </a:p>
          <a:p>
            <a:endParaRPr lang="he-IL" sz="2000" b="1" dirty="0"/>
          </a:p>
          <a:p>
            <a:endParaRPr lang="he-IL" sz="2000" b="1" dirty="0"/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221"/>
            <a:ext cx="5228422" cy="4031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06105" y="5987680"/>
            <a:ext cx="547538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מודל השפעת הירידה במסת תאי ה-</a:t>
            </a:r>
            <a:r>
              <a:rPr lang="el-GR" sz="1400" dirty="0"/>
              <a:t>β</a:t>
            </a:r>
            <a:r>
              <a:rPr lang="he-IL" sz="1400" dirty="0"/>
              <a:t> על הפרשת </a:t>
            </a:r>
            <a:r>
              <a:rPr lang="he-IL" sz="1400" dirty="0" smtClean="0"/>
              <a:t>האינסולין </a:t>
            </a:r>
            <a:endParaRPr lang="he-IL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146944" y="2405561"/>
            <a:ext cx="6904928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 </a:t>
            </a:r>
            <a:r>
              <a:rPr lang="he-IL" sz="2000" b="1" dirty="0"/>
              <a:t>2.  </a:t>
            </a:r>
            <a:r>
              <a:rPr lang="he-IL" sz="2000" b="1" dirty="0" smtClean="0"/>
              <a:t>פגם </a:t>
            </a:r>
            <a:r>
              <a:rPr lang="he-IL" sz="2000" b="1" dirty="0"/>
              <a:t>בתפקודי חישת הגלוקוז </a:t>
            </a:r>
            <a:r>
              <a:rPr lang="he-IL" sz="2000" b="1" dirty="0" smtClean="0"/>
              <a:t>והפרשת האינסולין של</a:t>
            </a:r>
          </a:p>
          <a:p>
            <a:r>
              <a:rPr lang="he-IL" sz="2000" b="1" dirty="0"/>
              <a:t> </a:t>
            </a:r>
            <a:r>
              <a:rPr lang="he-IL" sz="2000" b="1" dirty="0" smtClean="0"/>
              <a:t>     </a:t>
            </a:r>
            <a:r>
              <a:rPr lang="he-IL" sz="2000" b="1" dirty="0"/>
              <a:t>תאי ה-</a:t>
            </a:r>
            <a:r>
              <a:rPr lang="el-GR" sz="2000" b="1" dirty="0" smtClean="0"/>
              <a:t>β</a:t>
            </a:r>
            <a:r>
              <a:rPr lang="he-IL" sz="2000" b="1" dirty="0" smtClean="0"/>
              <a:t> .</a:t>
            </a:r>
            <a:endParaRPr lang="he-I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הירידה במסת תאי ה-</a:t>
            </a:r>
            <a:r>
              <a:rPr lang="el-GR" dirty="0"/>
              <a:t>β</a:t>
            </a:r>
            <a:r>
              <a:rPr lang="he-IL" dirty="0"/>
              <a:t> ובתכולת האינסולין אינה גורם אלא תוצאה של סוכרת מתקדמת.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מחקרים בתאים מבודדים מראים שריכוזי גלוקוז וחומצות שומן גבוהים או הימצאות של אינטרלאוקין-1β, גורמים למוות של תאי β. רמות גלוקוז וחומצות שומן גבוהות והימצאות </a:t>
            </a:r>
            <a:r>
              <a:rPr lang="he-IL" dirty="0" err="1" smtClean="0"/>
              <a:t>אינטרלאוקין</a:t>
            </a:r>
            <a:r>
              <a:rPr lang="he-IL" dirty="0" smtClean="0"/>
              <a:t> בלבלב הם תסמינים של סוכרת והוצע שהם הגורמים לירידה במסת התאים רק בשלבים המאוחרים של המחלה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עומס </a:t>
            </a:r>
            <a:r>
              <a:rPr lang="he-IL" dirty="0"/>
              <a:t>יתר על תאי ה-</a:t>
            </a:r>
            <a:r>
              <a:rPr lang="el-GR" dirty="0"/>
              <a:t>β</a:t>
            </a:r>
            <a:r>
              <a:rPr lang="he-IL" dirty="0"/>
              <a:t> עם הפרשת האינסולין המוגברת גורמת למותם.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כמו בסוכרת מסוג 1, ירידה של פחות מ-70% במסת תאי ה-</a:t>
            </a:r>
            <a:r>
              <a:rPr lang="el-GR" dirty="0"/>
              <a:t>β</a:t>
            </a:r>
            <a:r>
              <a:rPr lang="he-IL" dirty="0"/>
              <a:t> לא גורמת לירידה משמעותית בהפרשת האינסולין.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838" y="6519446"/>
            <a:ext cx="92945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מקורות:</a:t>
            </a:r>
            <a:r>
              <a:rPr lang="en-US" sz="1600" dirty="0" err="1" smtClean="0"/>
              <a:t>Matveyenko</a:t>
            </a:r>
            <a:r>
              <a:rPr lang="en-US" sz="1600" dirty="0" smtClean="0"/>
              <a:t> AV et al 2008), (</a:t>
            </a:r>
            <a:r>
              <a:rPr lang="en-US" sz="1600" dirty="0" err="1" smtClean="0"/>
              <a:t>Maedler</a:t>
            </a:r>
            <a:r>
              <a:rPr lang="en-US" sz="1600" dirty="0" smtClean="0"/>
              <a:t> K et al 2008), (</a:t>
            </a:r>
            <a:r>
              <a:rPr lang="en-US" sz="1600" dirty="0" err="1" smtClean="0"/>
              <a:t>Maedler</a:t>
            </a:r>
            <a:r>
              <a:rPr lang="en-US" sz="1600" dirty="0" smtClean="0"/>
              <a:t> K et al 2003), (</a:t>
            </a:r>
            <a:r>
              <a:rPr lang="en-US" sz="1600" dirty="0"/>
              <a:t>Butler </a:t>
            </a:r>
            <a:r>
              <a:rPr lang="en-US" sz="1600" dirty="0" smtClean="0"/>
              <a:t>AE et al 2003) </a:t>
            </a:r>
            <a:r>
              <a:rPr lang="he-IL" sz="1600" dirty="0" smtClean="0"/>
              <a:t>)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7002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183" y="253390"/>
            <a:ext cx="84829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חולדות כהן-מודל לסוכרת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8105" y="838165"/>
            <a:ext cx="7634691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חולדות כהן </a:t>
            </a:r>
            <a:r>
              <a:rPr lang="he-IL" sz="2400" b="1" dirty="0" smtClean="0"/>
              <a:t>הן </a:t>
            </a:r>
            <a:r>
              <a:rPr lang="he-IL" sz="2400" b="1" dirty="0"/>
              <a:t>זן מודל גנטי (</a:t>
            </a:r>
            <a:r>
              <a:rPr lang="en-US" sz="2400" b="1" dirty="0"/>
              <a:t>inbred</a:t>
            </a:r>
            <a:r>
              <a:rPr lang="he-IL" sz="2400" b="1" dirty="0"/>
              <a:t>) לסוכרת סוג 2 אשר פותח ע"י פרופסור אהרון מ</a:t>
            </a:r>
            <a:r>
              <a:rPr lang="he-IL" sz="2400" b="1" dirty="0" smtClean="0"/>
              <a:t>. כהן </a:t>
            </a:r>
            <a:r>
              <a:rPr lang="he-IL" sz="2400" b="1" dirty="0"/>
              <a:t>ז"ל בבית החולים האוניברסיטאי </a:t>
            </a:r>
            <a:r>
              <a:rPr lang="he-IL" sz="2400" b="1" dirty="0" smtClean="0"/>
              <a:t>הדסה.</a:t>
            </a:r>
          </a:p>
          <a:p>
            <a:endParaRPr lang="he-IL" sz="2400" b="1" dirty="0"/>
          </a:p>
          <a:p>
            <a:r>
              <a:rPr lang="he-IL" sz="2400" dirty="0"/>
              <a:t>המודל מתחלק </a:t>
            </a:r>
            <a:r>
              <a:rPr lang="he-IL" sz="2400" dirty="0" smtClean="0"/>
              <a:t>ל-2 זנים מנוגדים:</a:t>
            </a:r>
          </a:p>
          <a:p>
            <a:endParaRPr lang="he-IL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400" dirty="0" smtClean="0"/>
              <a:t>חולדות כהן רגישות לסוכרת (</a:t>
            </a:r>
            <a:r>
              <a:rPr lang="en-US" altLang="he-IL" sz="2400" dirty="0"/>
              <a:t>Cohen Diabetic sensitive </a:t>
            </a:r>
            <a:r>
              <a:rPr lang="he-IL" sz="2400" dirty="0" smtClean="0"/>
              <a:t>-</a:t>
            </a:r>
            <a:r>
              <a:rPr lang="en-US" sz="2400" dirty="0" smtClean="0"/>
              <a:t>CDs</a:t>
            </a:r>
            <a:r>
              <a:rPr lang="he-IL" sz="2400" dirty="0"/>
              <a:t>) </a:t>
            </a:r>
            <a:r>
              <a:rPr lang="he-IL" sz="2400" dirty="0" smtClean="0"/>
              <a:t>המפתחות </a:t>
            </a:r>
            <a:r>
              <a:rPr lang="he-IL" sz="2400" dirty="0"/>
              <a:t>סוכרת רק כאשר </a:t>
            </a:r>
            <a:r>
              <a:rPr lang="he-IL" sz="2400" dirty="0" smtClean="0"/>
              <a:t>ניזונות </a:t>
            </a:r>
            <a:r>
              <a:rPr lang="he-IL" sz="2400" dirty="0"/>
              <a:t>בדיאטה </a:t>
            </a:r>
            <a:r>
              <a:rPr lang="he-IL" sz="2400" dirty="0" smtClean="0"/>
              <a:t>עתירת סוכר ודלה בנחושת </a:t>
            </a:r>
            <a:r>
              <a:rPr lang="he-IL" sz="2400" dirty="0"/>
              <a:t>(</a:t>
            </a:r>
            <a:r>
              <a:rPr lang="en-US" sz="2400" dirty="0"/>
              <a:t>HSD</a:t>
            </a:r>
            <a:r>
              <a:rPr lang="he-IL" sz="2400" dirty="0" smtClean="0"/>
              <a:t>), בדומה להתפתחות סוכרת סוג 2 (</a:t>
            </a:r>
            <a:r>
              <a:rPr lang="en-US" sz="2400" dirty="0"/>
              <a:t>Nutritionally induced diabetes</a:t>
            </a:r>
            <a:r>
              <a:rPr lang="he-IL" sz="2400" dirty="0" smtClean="0"/>
              <a:t>).</a:t>
            </a:r>
          </a:p>
          <a:p>
            <a:endParaRPr lang="he-IL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400" dirty="0" smtClean="0"/>
              <a:t>חולדות כהן עמידות לסוכרת (</a:t>
            </a:r>
            <a:r>
              <a:rPr lang="en-US" sz="2400" dirty="0" err="1" smtClean="0"/>
              <a:t>CDr</a:t>
            </a:r>
            <a:r>
              <a:rPr lang="en-US" sz="2400" dirty="0" smtClean="0"/>
              <a:t>-</a:t>
            </a:r>
            <a:r>
              <a:rPr lang="en-US" altLang="he-IL" sz="2400" dirty="0"/>
              <a:t> Cohen </a:t>
            </a:r>
            <a:r>
              <a:rPr lang="en-US" altLang="he-IL" sz="2400" dirty="0" smtClean="0"/>
              <a:t>Diabetic resistant</a:t>
            </a:r>
            <a:r>
              <a:rPr lang="he-IL" sz="2400" dirty="0" smtClean="0"/>
              <a:t>) אשר אינן מפתחות </a:t>
            </a:r>
            <a:r>
              <a:rPr lang="he-IL" sz="2400" dirty="0"/>
              <a:t>סוכרת גם כאשר </a:t>
            </a:r>
            <a:r>
              <a:rPr lang="he-IL" sz="2400" dirty="0" smtClean="0"/>
              <a:t>ניזונות בדיאטת ה-</a:t>
            </a:r>
            <a:r>
              <a:rPr lang="en-US" sz="2400" dirty="0" smtClean="0"/>
              <a:t>HSD</a:t>
            </a:r>
            <a:r>
              <a:rPr lang="he-IL" sz="2400" dirty="0" smtClean="0"/>
              <a:t>.</a:t>
            </a:r>
            <a:endParaRPr lang="he-IL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6" y="1329340"/>
            <a:ext cx="2886171" cy="213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34" y="4317419"/>
            <a:ext cx="2886171" cy="213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78139" y="1419031"/>
            <a:ext cx="710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he-IL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CDs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46765" y="4400758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he-IL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CDr</a:t>
            </a:r>
            <a:endParaRPr lang="en-US" altLang="he-IL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5051" y="6453486"/>
            <a:ext cx="75869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מקורות:</a:t>
            </a:r>
            <a:r>
              <a:rPr lang="en-US" sz="1600" dirty="0" smtClean="0"/>
              <a:t> (Cohen AM et al 1993), (Cohen AM et al 1978)</a:t>
            </a:r>
            <a:r>
              <a:rPr lang="he-IL" sz="1600" dirty="0" smtClean="0"/>
              <a:t> 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1223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696" y="1404570"/>
            <a:ext cx="9771962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החולדות </a:t>
            </a:r>
            <a:r>
              <a:rPr lang="he-IL" sz="2400" dirty="0" smtClean="0"/>
              <a:t>אינן </a:t>
            </a:r>
            <a:r>
              <a:rPr lang="he-IL" sz="2400" dirty="0"/>
              <a:t>מפתחות עודף משקל ואין להם תנגודת היקפית לאינסולין</a:t>
            </a:r>
            <a:r>
              <a:rPr lang="he-IL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החולדות מראות </a:t>
            </a:r>
            <a:r>
              <a:rPr lang="he-IL" sz="2400" dirty="0"/>
              <a:t>פגיעה חמורה בהפרשת האינסולין בתגובה </a:t>
            </a:r>
            <a:r>
              <a:rPr lang="he-IL" sz="2400" dirty="0" smtClean="0"/>
              <a:t>לגלוקוז.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החולדות הסוכרתיות מראות ירידה בפעילות </a:t>
            </a:r>
            <a:r>
              <a:rPr lang="he-IL" sz="2400" dirty="0" err="1"/>
              <a:t>ציטוכרום</a:t>
            </a:r>
            <a:r>
              <a:rPr lang="he-IL" sz="2400" dirty="0"/>
              <a:t> </a:t>
            </a:r>
            <a:r>
              <a:rPr lang="en-US" sz="2400" dirty="0"/>
              <a:t>C</a:t>
            </a:r>
            <a:r>
              <a:rPr lang="he-IL" sz="2400" dirty="0"/>
              <a:t> </a:t>
            </a:r>
            <a:r>
              <a:rPr lang="he-IL" sz="2400" dirty="0" err="1"/>
              <a:t>אוקסידאז</a:t>
            </a:r>
            <a:r>
              <a:rPr lang="he-IL" sz="2400" dirty="0"/>
              <a:t>- </a:t>
            </a:r>
            <a:r>
              <a:rPr lang="he-IL" sz="2400" dirty="0" err="1"/>
              <a:t>אינזים</a:t>
            </a:r>
            <a:r>
              <a:rPr lang="he-IL" sz="2400" dirty="0"/>
              <a:t> שרשרת הנשימה תלוי הנחושת, פגיעה שהוצעה כגורם לירידה ביחס ה-</a:t>
            </a:r>
            <a:r>
              <a:rPr lang="en-US" sz="2400" dirty="0"/>
              <a:t>ATP/ADP</a:t>
            </a:r>
            <a:r>
              <a:rPr lang="he-IL" sz="2400" dirty="0"/>
              <a:t> ובכך לפגיעה בהפרשת </a:t>
            </a:r>
            <a:r>
              <a:rPr lang="he-IL" sz="2400" dirty="0" smtClean="0"/>
              <a:t>האינסולין.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בחולדות נצפתה פגיעה חמורה בלבלב </a:t>
            </a:r>
            <a:r>
              <a:rPr lang="he-IL" sz="2400" dirty="0" err="1"/>
              <a:t>האקסוקריני</a:t>
            </a:r>
            <a:r>
              <a:rPr lang="he-IL" sz="2400" dirty="0"/>
              <a:t> הצטברות שומן, חדירת </a:t>
            </a:r>
            <a:r>
              <a:rPr lang="he-IL" sz="2400" dirty="0" err="1"/>
              <a:t>מקרופאגים</a:t>
            </a:r>
            <a:r>
              <a:rPr lang="he-IL" sz="2400" dirty="0"/>
              <a:t> וירידה של כ-70% במשקל הלבלב.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/>
              <a:t>חולדות סוכרתיות שעברו לדיאטה רגילה (</a:t>
            </a:r>
            <a:r>
              <a:rPr lang="en-US" sz="2400" dirty="0" smtClean="0"/>
              <a:t>RD</a:t>
            </a:r>
            <a:r>
              <a:rPr lang="he-IL" sz="2400" dirty="0" smtClean="0"/>
              <a:t>) הראו חזרה </a:t>
            </a:r>
            <a:r>
              <a:rPr lang="he-IL" sz="2400" dirty="0" err="1" smtClean="0"/>
              <a:t>לנורמוגליקמיה</a:t>
            </a:r>
            <a:r>
              <a:rPr lang="he-IL" sz="2400" dirty="0" smtClean="0"/>
              <a:t> כבר לאחר שבוע בדיאטה החדשה.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dirty="0"/>
          </a:p>
          <a:p>
            <a:endParaRPr lang="he-I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32183" y="253390"/>
            <a:ext cx="84829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חולדות כהן- מודל לסוכרת</a:t>
            </a:r>
            <a:endParaRPr lang="he-I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183" y="942905"/>
            <a:ext cx="92872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לחולדות כהן סוכרתיות מספר מאפיינים:</a:t>
            </a:r>
            <a:endParaRPr lang="he-I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9365" y="6565612"/>
            <a:ext cx="102126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מקורות: </a:t>
            </a:r>
            <a:r>
              <a:rPr lang="en-US" sz="1600" dirty="0" smtClean="0"/>
              <a:t>(Weksler-</a:t>
            </a:r>
            <a:r>
              <a:rPr lang="en-US" sz="1600" dirty="0" err="1" smtClean="0"/>
              <a:t>Zangen</a:t>
            </a:r>
            <a:r>
              <a:rPr lang="en-US" sz="1600" dirty="0" smtClean="0"/>
              <a:t> S et al 2001), (Weksler-</a:t>
            </a:r>
            <a:r>
              <a:rPr lang="en-US" sz="1600" dirty="0" err="1" smtClean="0"/>
              <a:t>Zangen</a:t>
            </a:r>
            <a:r>
              <a:rPr lang="en-US" sz="1600" dirty="0" smtClean="0"/>
              <a:t> S et al 2008), (Weksler-</a:t>
            </a:r>
            <a:r>
              <a:rPr lang="en-US" sz="1600" dirty="0" err="1" smtClean="0"/>
              <a:t>Zangen</a:t>
            </a:r>
            <a:r>
              <a:rPr lang="en-US" sz="1600" dirty="0" smtClean="0"/>
              <a:t> S et al 2013</a:t>
            </a:r>
            <a:r>
              <a:rPr lang="en-US" sz="1600" dirty="0"/>
              <a:t>), </a:t>
            </a:r>
            <a:r>
              <a:rPr lang="en-US" sz="1600" dirty="0" smtClean="0"/>
              <a:t>(</a:t>
            </a:r>
            <a:r>
              <a:rPr lang="en-US" sz="1600" dirty="0" err="1"/>
              <a:t>Yagil</a:t>
            </a:r>
            <a:r>
              <a:rPr lang="en-US" sz="1600" dirty="0"/>
              <a:t> </a:t>
            </a:r>
            <a:r>
              <a:rPr lang="en-US" sz="1600" dirty="0" smtClean="0"/>
              <a:t>C et al 2007)</a:t>
            </a:r>
            <a:r>
              <a:rPr lang="en-US" sz="1600" dirty="0"/>
              <a:t>	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6884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54E06A24-F18E-4C55-819E-6EEA94D04FBD}"/>
</file>

<file path=customXml/itemProps2.xml><?xml version="1.0" encoding="utf-8"?>
<ds:datastoreItem xmlns:ds="http://schemas.openxmlformats.org/officeDocument/2006/customXml" ds:itemID="{3EECC117-4423-42F9-B966-44EF2057F7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1981</Words>
  <Application>Microsoft Office PowerPoint</Application>
  <PresentationFormat>Widescreen</PresentationFormat>
  <Paragraphs>242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תכולת האינסולין בלבלבי מודל חולדות כהן סוכרתיות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תכולת האינסולין בלבלבי מודל חולדות כהן סוכרתיות </dc:title>
  <dc:creator>אלישיב</dc:creator>
  <cp:keywords/>
  <dc:description/>
  <cp:lastModifiedBy>אלישיב</cp:lastModifiedBy>
  <cp:revision>154</cp:revision>
  <dcterms:created xsi:type="dcterms:W3CDTF">2016-01-18T08:32:24Z</dcterms:created>
  <dcterms:modified xsi:type="dcterms:W3CDTF">2016-01-26T23:18:05Z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-726314282</vt:i4>
  </property>
  <property fmtid="{D5CDD505-2E9C-101B-9397-08002B2CF9AE}" pid="3" name="_NewReviewCycle">
    <vt:lpwstr/>
  </property>
  <property fmtid="{D5CDD505-2E9C-101B-9397-08002B2CF9AE}" pid="4" name="_EmailSubject">
    <vt:lpwstr>ריכוז נושאים בטיפול של המחלקה למדעי הטבע והחיים</vt:lpwstr>
  </property>
  <property fmtid="{D5CDD505-2E9C-101B-9397-08002B2CF9AE}" pid="5" name="_AuthorEmail">
    <vt:lpwstr>oripa@openu.ac.il</vt:lpwstr>
  </property>
  <property fmtid="{D5CDD505-2E9C-101B-9397-08002B2CF9AE}" pid="6" name="_AuthorEmailDisplayName">
    <vt:lpwstr>Ori Palevitch</vt:lpwstr>
  </property>
  <property fmtid="{D5CDD505-2E9C-101B-9397-08002B2CF9AE}" pid="7" name="ContentTypeId">
    <vt:lpwstr>0x010100D6F61E74F7254FFAACE179AD514BF94B00E5BAFAE9EC481B44A887128AEA8B460D</vt:lpwstr>
  </property>
</Properties>
</file>