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1.xml" ContentType="application/vnd.openxmlformats-officedocument.presentationml.slide+xml"/>
  <Override PartName="/ppt/slides/slide2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saveSubsetFonts="1">
  <p:sldMasterIdLst>
    <p:sldMasterId id="2147483912" r:id="rId1"/>
  </p:sldMasterIdLst>
  <p:notesMasterIdLst>
    <p:notesMasterId r:id="rId29"/>
  </p:notesMasterIdLst>
  <p:sldIdLst>
    <p:sldId id="256" r:id="rId2"/>
    <p:sldId id="274" r:id="rId3"/>
    <p:sldId id="275" r:id="rId4"/>
    <p:sldId id="276" r:id="rId5"/>
    <p:sldId id="290" r:id="rId6"/>
    <p:sldId id="291" r:id="rId7"/>
    <p:sldId id="277" r:id="rId8"/>
    <p:sldId id="288" r:id="rId9"/>
    <p:sldId id="278" r:id="rId10"/>
    <p:sldId id="279" r:id="rId11"/>
    <p:sldId id="280" r:id="rId12"/>
    <p:sldId id="289" r:id="rId13"/>
    <p:sldId id="281" r:id="rId14"/>
    <p:sldId id="293" r:id="rId15"/>
    <p:sldId id="282"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82593" autoAdjust="0"/>
  </p:normalViewPr>
  <p:slideViewPr>
    <p:cSldViewPr>
      <p:cViewPr varScale="1">
        <p:scale>
          <a:sx n="61" d="100"/>
          <a:sy n="61" d="100"/>
        </p:scale>
        <p:origin x="-756"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7188E60-DCB1-4A0C-A8CF-154BF27FF9CB}" type="datetimeFigureOut">
              <a:rPr lang="he-IL" smtClean="0"/>
              <a:pPr/>
              <a:t>י"א/כסלו/תשע"א</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538D890-B5C1-4F90-B9C5-10EE23CF28DE}" type="slidenum">
              <a:rPr lang="he-IL" smtClean="0"/>
              <a:pPr/>
              <a:t>‹#›</a:t>
            </a:fld>
            <a:endParaRPr lang="he-IL"/>
          </a:p>
        </p:txBody>
      </p:sp>
    </p:spTree>
    <p:extLst>
      <p:ext uri="{BB962C8B-B14F-4D97-AF65-F5344CB8AC3E}">
        <p14:creationId xmlns:p14="http://schemas.microsoft.com/office/powerpoint/2010/main" xmlns="" val="343019460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dirty="0" smtClean="0">
                <a:solidFill>
                  <a:schemeClr val="tx1"/>
                </a:solidFill>
                <a:effectLst/>
                <a:latin typeface="+mn-lt"/>
                <a:ea typeface="+mn-ea"/>
                <a:cs typeface="+mn-cs"/>
              </a:rPr>
              <a:t>במהלך הניסוי נבנו קנים 27 מתוך 82 התיבות שהותקנו (33%). בכל תיבות הקינון בניסוי לא נבנו קינים ע"י דרור הבית.</a:t>
            </a:r>
            <a:r>
              <a:rPr lang="he-IL" sz="1200" kern="1200" baseline="0" dirty="0" smtClean="0">
                <a:solidFill>
                  <a:schemeClr val="tx1"/>
                </a:solidFill>
                <a:effectLst/>
                <a:latin typeface="+mn-lt"/>
                <a:ea typeface="+mn-ea"/>
                <a:cs typeface="+mn-cs"/>
              </a:rPr>
              <a:t> </a:t>
            </a:r>
            <a:endParaRPr lang="he-IL" dirty="0"/>
          </a:p>
        </p:txBody>
      </p:sp>
      <p:sp>
        <p:nvSpPr>
          <p:cNvPr id="4" name="Slide Number Placeholder 3"/>
          <p:cNvSpPr>
            <a:spLocks noGrp="1"/>
          </p:cNvSpPr>
          <p:nvPr>
            <p:ph type="sldNum" sz="quarter" idx="10"/>
          </p:nvPr>
        </p:nvSpPr>
        <p:spPr/>
        <p:txBody>
          <a:bodyPr/>
          <a:lstStyle/>
          <a:p>
            <a:fld id="{B538D890-B5C1-4F90-B9C5-10EE23CF28DE}" type="slidenum">
              <a:rPr lang="he-IL" smtClean="0"/>
              <a:pPr/>
              <a:t>13</a:t>
            </a:fld>
            <a:endParaRPr lang="he-IL"/>
          </a:p>
        </p:txBody>
      </p:sp>
    </p:spTree>
    <p:extLst>
      <p:ext uri="{BB962C8B-B14F-4D97-AF65-F5344CB8AC3E}">
        <p14:creationId xmlns:p14="http://schemas.microsoft.com/office/powerpoint/2010/main" xmlns="" val="3230752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Slide Number Placeholder 3"/>
          <p:cNvSpPr>
            <a:spLocks noGrp="1"/>
          </p:cNvSpPr>
          <p:nvPr>
            <p:ph type="sldNum" sz="quarter" idx="10"/>
          </p:nvPr>
        </p:nvSpPr>
        <p:spPr/>
        <p:txBody>
          <a:bodyPr/>
          <a:lstStyle/>
          <a:p>
            <a:fld id="{B538D890-B5C1-4F90-B9C5-10EE23CF28DE}" type="slidenum">
              <a:rPr lang="he-IL" smtClean="0"/>
              <a:pPr/>
              <a:t>22</a:t>
            </a:fld>
            <a:endParaRPr lang="he-IL"/>
          </a:p>
        </p:txBody>
      </p:sp>
    </p:spTree>
    <p:extLst>
      <p:ext uri="{BB962C8B-B14F-4D97-AF65-F5344CB8AC3E}">
        <p14:creationId xmlns:p14="http://schemas.microsoft.com/office/powerpoint/2010/main" xmlns="" val="1202853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Slide Number Placeholder 3"/>
          <p:cNvSpPr>
            <a:spLocks noGrp="1"/>
          </p:cNvSpPr>
          <p:nvPr>
            <p:ph type="sldNum" sz="quarter" idx="10"/>
          </p:nvPr>
        </p:nvSpPr>
        <p:spPr/>
        <p:txBody>
          <a:bodyPr/>
          <a:lstStyle/>
          <a:p>
            <a:fld id="{B538D890-B5C1-4F90-B9C5-10EE23CF28DE}" type="slidenum">
              <a:rPr lang="he-IL" smtClean="0"/>
              <a:pPr/>
              <a:t>23</a:t>
            </a:fld>
            <a:endParaRPr lang="he-IL"/>
          </a:p>
        </p:txBody>
      </p:sp>
    </p:spTree>
    <p:extLst>
      <p:ext uri="{BB962C8B-B14F-4D97-AF65-F5344CB8AC3E}">
        <p14:creationId xmlns:p14="http://schemas.microsoft.com/office/powerpoint/2010/main" xmlns="" val="1202853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Slide Number Placeholder 3"/>
          <p:cNvSpPr>
            <a:spLocks noGrp="1"/>
          </p:cNvSpPr>
          <p:nvPr>
            <p:ph type="sldNum" sz="quarter" idx="10"/>
          </p:nvPr>
        </p:nvSpPr>
        <p:spPr/>
        <p:txBody>
          <a:bodyPr/>
          <a:lstStyle/>
          <a:p>
            <a:fld id="{B538D890-B5C1-4F90-B9C5-10EE23CF28DE}" type="slidenum">
              <a:rPr lang="he-IL" smtClean="0"/>
              <a:pPr/>
              <a:t>24</a:t>
            </a:fld>
            <a:endParaRPr lang="he-IL"/>
          </a:p>
        </p:txBody>
      </p:sp>
    </p:spTree>
    <p:extLst>
      <p:ext uri="{BB962C8B-B14F-4D97-AF65-F5344CB8AC3E}">
        <p14:creationId xmlns:p14="http://schemas.microsoft.com/office/powerpoint/2010/main" xmlns="" val="1202853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dirty="0" smtClean="0">
                <a:solidFill>
                  <a:schemeClr val="tx1"/>
                </a:solidFill>
                <a:effectLst/>
                <a:latin typeface="+mn-lt"/>
                <a:ea typeface="+mn-ea"/>
                <a:cs typeface="+mn-cs"/>
              </a:rPr>
              <a:t>המינים הפולשים קיננו רק בתיבות בעלות פתח של 60 מ"מ, בעוד הירגזי המצוי ומינים נוספים שלא זוהו בנו קינים בשני סוגי התיבות: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he-IL" sz="1200" kern="1200" dirty="0" smtClean="0">
                <a:solidFill>
                  <a:schemeClr val="tx1"/>
                </a:solidFill>
                <a:effectLst/>
                <a:latin typeface="+mn-lt"/>
                <a:ea typeface="+mn-ea"/>
                <a:cs typeface="+mn-cs"/>
              </a:rPr>
              <a:t>מתוך 6 זוגות ירגזי שקיננו בתיבות הקינון 33% בחרו לקנן בתיבות בעלות פתח גדול ואילו 67% בחרו לקנן בתיבות בעלות פתח קטן.</a:t>
            </a:r>
            <a:r>
              <a:rPr lang="he-IL" sz="1200" kern="1200" baseline="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
            </a:r>
            <a:br>
              <a:rPr lang="he-IL" sz="1200" kern="1200" dirty="0" smtClean="0">
                <a:solidFill>
                  <a:schemeClr val="tx1"/>
                </a:solidFill>
                <a:effectLst/>
                <a:latin typeface="+mn-lt"/>
                <a:ea typeface="+mn-ea"/>
                <a:cs typeface="+mn-cs"/>
              </a:rPr>
            </a:br>
            <a:endParaRPr lang="he-IL" dirty="0"/>
          </a:p>
        </p:txBody>
      </p:sp>
      <p:sp>
        <p:nvSpPr>
          <p:cNvPr id="4" name="Slide Number Placeholder 3"/>
          <p:cNvSpPr>
            <a:spLocks noGrp="1"/>
          </p:cNvSpPr>
          <p:nvPr>
            <p:ph type="sldNum" sz="quarter" idx="10"/>
          </p:nvPr>
        </p:nvSpPr>
        <p:spPr/>
        <p:txBody>
          <a:bodyPr/>
          <a:lstStyle/>
          <a:p>
            <a:fld id="{B538D890-B5C1-4F90-B9C5-10EE23CF28DE}" type="slidenum">
              <a:rPr lang="he-IL" smtClean="0"/>
              <a:pPr/>
              <a:t>14</a:t>
            </a:fld>
            <a:endParaRPr lang="he-IL"/>
          </a:p>
        </p:txBody>
      </p:sp>
    </p:spTree>
    <p:extLst>
      <p:ext uri="{BB962C8B-B14F-4D97-AF65-F5344CB8AC3E}">
        <p14:creationId xmlns:p14="http://schemas.microsoft.com/office/powerpoint/2010/main" xmlns="" val="3230752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dirty="0" smtClean="0">
                <a:solidFill>
                  <a:schemeClr val="tx1"/>
                </a:solidFill>
                <a:effectLst/>
                <a:latin typeface="+mn-lt"/>
                <a:ea typeface="+mn-ea"/>
                <a:cs typeface="+mn-cs"/>
              </a:rPr>
              <a:t>במהלך הניסוי ניכר כי המינים השונים בנו קינים באזורים </a:t>
            </a:r>
            <a:r>
              <a:rPr lang="en-US" sz="1200" kern="1200" dirty="0" smtClean="0">
                <a:solidFill>
                  <a:schemeClr val="tx1"/>
                </a:solidFill>
                <a:effectLst/>
                <a:latin typeface="+mn-lt"/>
                <a:ea typeface="+mn-ea"/>
                <a:cs typeface="+mn-cs"/>
              </a:rPr>
              <a:t>A</a:t>
            </a:r>
            <a:r>
              <a:rPr lang="he-IL"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t>
            </a:r>
            <a:r>
              <a:rPr lang="he-IL" sz="1200" kern="1200" dirty="0" smtClean="0">
                <a:solidFill>
                  <a:schemeClr val="tx1"/>
                </a:solidFill>
                <a:effectLst/>
                <a:latin typeface="+mn-lt"/>
                <a:ea typeface="+mn-ea"/>
                <a:cs typeface="+mn-cs"/>
              </a:rPr>
              <a:t> ו-</a:t>
            </a:r>
            <a:r>
              <a:rPr lang="en-US" sz="1200" kern="1200" dirty="0" smtClean="0">
                <a:solidFill>
                  <a:schemeClr val="tx1"/>
                </a:solidFill>
                <a:effectLst/>
                <a:latin typeface="+mn-lt"/>
                <a:ea typeface="+mn-ea"/>
                <a:cs typeface="+mn-cs"/>
              </a:rPr>
              <a:t>D</a:t>
            </a:r>
            <a:r>
              <a:rPr lang="he-IL" sz="1200" kern="1200" dirty="0" smtClean="0">
                <a:solidFill>
                  <a:schemeClr val="tx1"/>
                </a:solidFill>
                <a:effectLst/>
                <a:latin typeface="+mn-lt"/>
                <a:ea typeface="+mn-ea"/>
                <a:cs typeface="+mn-cs"/>
              </a:rPr>
              <a:t> בהם אחוז בניית הקינים הינו 45%, 69% ו-42% בהתאמה,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he-IL" sz="1200" kern="1200" dirty="0" smtClean="0">
                <a:solidFill>
                  <a:schemeClr val="tx1"/>
                </a:solidFill>
                <a:effectLst/>
                <a:latin typeface="+mn-lt"/>
                <a:ea typeface="+mn-ea"/>
                <a:cs typeface="+mn-cs"/>
              </a:rPr>
              <a:t>לעומת אזור </a:t>
            </a:r>
            <a:r>
              <a:rPr lang="en-US" sz="1200" kern="1200" dirty="0" smtClean="0">
                <a:solidFill>
                  <a:schemeClr val="tx1"/>
                </a:solidFill>
                <a:effectLst/>
                <a:latin typeface="+mn-lt"/>
                <a:ea typeface="+mn-ea"/>
                <a:cs typeface="+mn-cs"/>
              </a:rPr>
              <a:t>B</a:t>
            </a:r>
            <a:r>
              <a:rPr lang="he-IL" sz="1200" kern="1200" dirty="0" smtClean="0">
                <a:solidFill>
                  <a:schemeClr val="tx1"/>
                </a:solidFill>
                <a:effectLst/>
                <a:latin typeface="+mn-lt"/>
                <a:ea typeface="+mn-ea"/>
                <a:cs typeface="+mn-cs"/>
              </a:rPr>
              <a:t> בו נבנו קינים רק ב 9% מהתיבות, המהווים 3 מתוך 34 התיבות שהותקנו באזור זה.</a:t>
            </a:r>
            <a:r>
              <a:rPr lang="he-IL" sz="1200" kern="1200" baseline="0" dirty="0" smtClean="0">
                <a:solidFill>
                  <a:schemeClr val="tx1"/>
                </a:solidFill>
                <a:effectLst/>
                <a:latin typeface="+mn-lt"/>
                <a:ea typeface="+mn-ea"/>
                <a:cs typeface="+mn-cs"/>
              </a:rPr>
              <a:t> </a:t>
            </a:r>
            <a:endParaRPr lang="he-IL" dirty="0"/>
          </a:p>
        </p:txBody>
      </p:sp>
      <p:sp>
        <p:nvSpPr>
          <p:cNvPr id="4" name="Slide Number Placeholder 3"/>
          <p:cNvSpPr>
            <a:spLocks noGrp="1"/>
          </p:cNvSpPr>
          <p:nvPr>
            <p:ph type="sldNum" sz="quarter" idx="10"/>
          </p:nvPr>
        </p:nvSpPr>
        <p:spPr/>
        <p:txBody>
          <a:bodyPr/>
          <a:lstStyle/>
          <a:p>
            <a:fld id="{B538D890-B5C1-4F90-B9C5-10EE23CF28DE}" type="slidenum">
              <a:rPr lang="he-IL" smtClean="0"/>
              <a:pPr/>
              <a:t>15</a:t>
            </a:fld>
            <a:endParaRPr lang="he-IL"/>
          </a:p>
        </p:txBody>
      </p:sp>
    </p:spTree>
    <p:extLst>
      <p:ext uri="{BB962C8B-B14F-4D97-AF65-F5344CB8AC3E}">
        <p14:creationId xmlns:p14="http://schemas.microsoft.com/office/powerpoint/2010/main" xmlns="" val="1202853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1"/>
            <a:r>
              <a:rPr lang="he-IL" sz="1200" kern="1200" dirty="0" smtClean="0">
                <a:solidFill>
                  <a:schemeClr val="tx1"/>
                </a:solidFill>
                <a:effectLst/>
                <a:latin typeface="+mn-lt"/>
                <a:ea typeface="+mn-ea"/>
                <a:cs typeface="+mn-cs"/>
              </a:rPr>
              <a:t>ניתן לראות כי ישנם הבדלים באחוז הקינים שנבנו ע"י המינים השונים באזורים השונים;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he-IL" sz="1200" kern="1200" dirty="0" smtClean="0">
                <a:solidFill>
                  <a:schemeClr val="tx1"/>
                </a:solidFill>
                <a:effectLst/>
                <a:latin typeface="+mn-lt"/>
                <a:ea typeface="+mn-ea"/>
                <a:cs typeface="+mn-cs"/>
              </a:rPr>
              <a:t>קיני המאינה מהווים 80% מהקינים שנבנו באזור </a:t>
            </a:r>
            <a:r>
              <a:rPr lang="en-US" sz="1200" kern="1200" dirty="0" smtClean="0">
                <a:solidFill>
                  <a:schemeClr val="tx1"/>
                </a:solidFill>
                <a:effectLst/>
                <a:latin typeface="+mn-lt"/>
                <a:ea typeface="+mn-ea"/>
                <a:cs typeface="+mn-cs"/>
              </a:rPr>
              <a:t>A</a:t>
            </a:r>
            <a:r>
              <a:rPr lang="he-IL" sz="1200" kern="1200" dirty="0" smtClean="0">
                <a:solidFill>
                  <a:schemeClr val="tx1"/>
                </a:solidFill>
                <a:effectLst/>
                <a:latin typeface="+mn-lt"/>
                <a:ea typeface="+mn-ea"/>
                <a:cs typeface="+mn-cs"/>
              </a:rPr>
              <a:t>, לעומת זאת רק כ20% באזורים </a:t>
            </a:r>
            <a:r>
              <a:rPr lang="en-US" sz="1200" kern="1200" dirty="0" smtClean="0">
                <a:solidFill>
                  <a:schemeClr val="tx1"/>
                </a:solidFill>
                <a:effectLst/>
                <a:latin typeface="+mn-lt"/>
                <a:ea typeface="+mn-ea"/>
                <a:cs typeface="+mn-cs"/>
              </a:rPr>
              <a:t>C </a:t>
            </a:r>
            <a:r>
              <a:rPr lang="he-IL" sz="1200" kern="1200" dirty="0" smtClean="0">
                <a:solidFill>
                  <a:schemeClr val="tx1"/>
                </a:solidFill>
                <a:effectLst/>
                <a:latin typeface="+mn-lt"/>
                <a:ea typeface="+mn-ea"/>
                <a:cs typeface="+mn-cs"/>
              </a:rPr>
              <a:t>ו-</a:t>
            </a:r>
            <a:r>
              <a:rPr lang="en-US" sz="1200" kern="1200" dirty="0" smtClean="0">
                <a:solidFill>
                  <a:schemeClr val="tx1"/>
                </a:solidFill>
                <a:effectLst/>
                <a:latin typeface="+mn-lt"/>
                <a:ea typeface="+mn-ea"/>
                <a:cs typeface="+mn-cs"/>
              </a:rPr>
              <a:t>D</a:t>
            </a:r>
            <a:r>
              <a:rPr lang="he-IL" sz="1200" kern="1200" dirty="0" smtClean="0">
                <a:solidFill>
                  <a:schemeClr val="tx1"/>
                </a:solidFill>
                <a:effectLst/>
                <a:latin typeface="+mn-lt"/>
                <a:ea typeface="+mn-ea"/>
                <a:cs typeface="+mn-cs"/>
              </a:rPr>
              <a:t> ובאזור</a:t>
            </a:r>
            <a:r>
              <a:rPr lang="en-US" sz="1200" kern="1200" dirty="0" smtClean="0">
                <a:solidFill>
                  <a:schemeClr val="tx1"/>
                </a:solidFill>
                <a:effectLst/>
                <a:latin typeface="+mn-lt"/>
                <a:ea typeface="+mn-ea"/>
                <a:cs typeface="+mn-cs"/>
              </a:rPr>
              <a:t>B </a:t>
            </a:r>
            <a:r>
              <a:rPr lang="he-IL" sz="1200" kern="1200" dirty="0" smtClean="0">
                <a:solidFill>
                  <a:schemeClr val="tx1"/>
                </a:solidFill>
                <a:effectLst/>
                <a:latin typeface="+mn-lt"/>
                <a:ea typeface="+mn-ea"/>
                <a:cs typeface="+mn-cs"/>
              </a:rPr>
              <a:t> כלל לא נבנו קינים ע"י מאינות.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he-IL" sz="1200" kern="1200" dirty="0" smtClean="0">
                <a:solidFill>
                  <a:schemeClr val="tx1"/>
                </a:solidFill>
                <a:effectLst/>
                <a:latin typeface="+mn-lt"/>
                <a:ea typeface="+mn-ea"/>
                <a:cs typeface="+mn-cs"/>
              </a:rPr>
              <a:t>קיני הדררה מהווים כ30% מהקינים שנבנו באזורים </a:t>
            </a:r>
            <a:r>
              <a:rPr lang="en-US" sz="1200" kern="1200" dirty="0" smtClean="0">
                <a:solidFill>
                  <a:schemeClr val="tx1"/>
                </a:solidFill>
                <a:effectLst/>
                <a:latin typeface="+mn-lt"/>
                <a:ea typeface="+mn-ea"/>
                <a:cs typeface="+mn-cs"/>
              </a:rPr>
              <a:t>B</a:t>
            </a:r>
            <a:r>
              <a:rPr lang="he-IL" sz="1200" kern="1200" dirty="0" smtClean="0">
                <a:solidFill>
                  <a:schemeClr val="tx1"/>
                </a:solidFill>
                <a:effectLst/>
                <a:latin typeface="+mn-lt"/>
                <a:ea typeface="+mn-ea"/>
                <a:cs typeface="+mn-cs"/>
              </a:rPr>
              <a:t> ו-</a:t>
            </a:r>
            <a:r>
              <a:rPr lang="en-US" sz="1200" kern="1200" dirty="0" smtClean="0">
                <a:solidFill>
                  <a:schemeClr val="tx1"/>
                </a:solidFill>
                <a:effectLst/>
                <a:latin typeface="+mn-lt"/>
                <a:ea typeface="+mn-ea"/>
                <a:cs typeface="+mn-cs"/>
              </a:rPr>
              <a:t>D</a:t>
            </a:r>
            <a:r>
              <a:rPr lang="he-IL" sz="1200" kern="1200" dirty="0" smtClean="0">
                <a:solidFill>
                  <a:schemeClr val="tx1"/>
                </a:solidFill>
                <a:effectLst/>
                <a:latin typeface="+mn-lt"/>
                <a:ea typeface="+mn-ea"/>
                <a:cs typeface="+mn-cs"/>
              </a:rPr>
              <a:t> ואילו באזורים </a:t>
            </a:r>
            <a:r>
              <a:rPr lang="en-US" sz="1200" kern="1200" dirty="0" smtClean="0">
                <a:solidFill>
                  <a:schemeClr val="tx1"/>
                </a:solidFill>
                <a:effectLst/>
                <a:latin typeface="+mn-lt"/>
                <a:ea typeface="+mn-ea"/>
                <a:cs typeface="+mn-cs"/>
              </a:rPr>
              <a:t>A</a:t>
            </a:r>
            <a:r>
              <a:rPr lang="he-IL" sz="1200" kern="1200" dirty="0" smtClean="0">
                <a:solidFill>
                  <a:schemeClr val="tx1"/>
                </a:solidFill>
                <a:effectLst/>
                <a:latin typeface="+mn-lt"/>
                <a:ea typeface="+mn-ea"/>
                <a:cs typeface="+mn-cs"/>
              </a:rPr>
              <a:t> ו-</a:t>
            </a:r>
            <a:r>
              <a:rPr lang="en-US" sz="1200" kern="1200" dirty="0" smtClean="0">
                <a:solidFill>
                  <a:schemeClr val="tx1"/>
                </a:solidFill>
                <a:effectLst/>
                <a:latin typeface="+mn-lt"/>
                <a:ea typeface="+mn-ea"/>
                <a:cs typeface="+mn-cs"/>
              </a:rPr>
              <a:t>D</a:t>
            </a:r>
            <a:r>
              <a:rPr lang="he-IL" sz="1200" kern="1200" dirty="0" smtClean="0">
                <a:solidFill>
                  <a:schemeClr val="tx1"/>
                </a:solidFill>
                <a:effectLst/>
                <a:latin typeface="+mn-lt"/>
                <a:ea typeface="+mn-ea"/>
                <a:cs typeface="+mn-cs"/>
              </a:rPr>
              <a:t> לא נמצאו כלל קינים של מין זה.</a:t>
            </a:r>
            <a:r>
              <a:rPr lang="he-IL" sz="1200" kern="1200" baseline="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538D890-B5C1-4F90-B9C5-10EE23CF28DE}" type="slidenum">
              <a:rPr lang="he-IL" smtClean="0"/>
              <a:pPr/>
              <a:t>16</a:t>
            </a:fld>
            <a:endParaRPr lang="he-IL"/>
          </a:p>
        </p:txBody>
      </p:sp>
    </p:spTree>
    <p:extLst>
      <p:ext uri="{BB962C8B-B14F-4D97-AF65-F5344CB8AC3E}">
        <p14:creationId xmlns:p14="http://schemas.microsoft.com/office/powerpoint/2010/main" xmlns="" val="1202853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dirty="0" smtClean="0">
                <a:solidFill>
                  <a:schemeClr val="tx1"/>
                </a:solidFill>
                <a:effectLst/>
                <a:latin typeface="+mn-lt"/>
                <a:ea typeface="+mn-ea"/>
                <a:cs typeface="+mn-cs"/>
              </a:rPr>
              <a:t>קיני ירגזי מצוי נמצאו בכל האזורים, כאשר באזורים השונים הם מהווים חלק שונה מכלל הקינים שנבנו, ועם זאת מספר הקינים שבנו דומה: באזורים </a:t>
            </a:r>
            <a:r>
              <a:rPr lang="en-US" sz="1200" kern="1200" dirty="0" smtClean="0">
                <a:solidFill>
                  <a:schemeClr val="tx1"/>
                </a:solidFill>
                <a:effectLst/>
                <a:latin typeface="+mn-lt"/>
                <a:ea typeface="+mn-ea"/>
                <a:cs typeface="+mn-cs"/>
              </a:rPr>
              <a:t>A </a:t>
            </a:r>
            <a:r>
              <a:rPr lang="he-IL" sz="1200" kern="1200" dirty="0" smtClean="0">
                <a:solidFill>
                  <a:schemeClr val="tx1"/>
                </a:solidFill>
                <a:effectLst/>
                <a:latin typeface="+mn-lt"/>
                <a:ea typeface="+mn-ea"/>
                <a:cs typeface="+mn-cs"/>
              </a:rPr>
              <a:t>ו-</a:t>
            </a:r>
            <a:r>
              <a:rPr lang="en-US" sz="1200" kern="1200" dirty="0" smtClean="0">
                <a:solidFill>
                  <a:schemeClr val="tx1"/>
                </a:solidFill>
                <a:effectLst/>
                <a:latin typeface="+mn-lt"/>
                <a:ea typeface="+mn-ea"/>
                <a:cs typeface="+mn-cs"/>
              </a:rPr>
              <a:t>D </a:t>
            </a:r>
            <a:r>
              <a:rPr lang="he-IL" sz="1200" kern="1200" dirty="0" smtClean="0">
                <a:solidFill>
                  <a:schemeClr val="tx1"/>
                </a:solidFill>
                <a:effectLst/>
                <a:latin typeface="+mn-lt"/>
                <a:ea typeface="+mn-ea"/>
                <a:cs typeface="+mn-cs"/>
              </a:rPr>
              <a:t> נבנתה תיבה אחת בכל אזור ובאזורים </a:t>
            </a:r>
            <a:r>
              <a:rPr lang="en-US" sz="1200" kern="1200" dirty="0" smtClean="0">
                <a:solidFill>
                  <a:schemeClr val="tx1"/>
                </a:solidFill>
                <a:effectLst/>
                <a:latin typeface="+mn-lt"/>
                <a:ea typeface="+mn-ea"/>
                <a:cs typeface="+mn-cs"/>
              </a:rPr>
              <a:t>B </a:t>
            </a:r>
            <a:r>
              <a:rPr lang="he-IL" sz="1200" kern="1200" dirty="0" smtClean="0">
                <a:solidFill>
                  <a:schemeClr val="tx1"/>
                </a:solidFill>
                <a:effectLst/>
                <a:latin typeface="+mn-lt"/>
                <a:ea typeface="+mn-ea"/>
                <a:cs typeface="+mn-cs"/>
              </a:rPr>
              <a:t>ו-</a:t>
            </a:r>
            <a:r>
              <a:rPr lang="en-US" sz="1200" kern="1200" dirty="0" smtClean="0">
                <a:solidFill>
                  <a:schemeClr val="tx1"/>
                </a:solidFill>
                <a:effectLst/>
                <a:latin typeface="+mn-lt"/>
                <a:ea typeface="+mn-ea"/>
                <a:cs typeface="+mn-cs"/>
              </a:rPr>
              <a:t>C</a:t>
            </a:r>
            <a:r>
              <a:rPr lang="he-IL" sz="1200" kern="1200" dirty="0" smtClean="0">
                <a:solidFill>
                  <a:schemeClr val="tx1"/>
                </a:solidFill>
                <a:effectLst/>
                <a:latin typeface="+mn-lt"/>
                <a:ea typeface="+mn-ea"/>
                <a:cs typeface="+mn-cs"/>
              </a:rPr>
              <a:t> נבנו 2 תיבות בכל אזור.</a:t>
            </a:r>
            <a:r>
              <a:rPr lang="he-IL"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Slide Number Placeholder 3"/>
          <p:cNvSpPr>
            <a:spLocks noGrp="1"/>
          </p:cNvSpPr>
          <p:nvPr>
            <p:ph type="sldNum" sz="quarter" idx="10"/>
          </p:nvPr>
        </p:nvSpPr>
        <p:spPr/>
        <p:txBody>
          <a:bodyPr/>
          <a:lstStyle/>
          <a:p>
            <a:fld id="{B538D890-B5C1-4F90-B9C5-10EE23CF28DE}" type="slidenum">
              <a:rPr lang="he-IL" smtClean="0"/>
              <a:pPr/>
              <a:t>17</a:t>
            </a:fld>
            <a:endParaRPr lang="he-IL"/>
          </a:p>
        </p:txBody>
      </p:sp>
    </p:spTree>
    <p:extLst>
      <p:ext uri="{BB962C8B-B14F-4D97-AF65-F5344CB8AC3E}">
        <p14:creationId xmlns:p14="http://schemas.microsoft.com/office/powerpoint/2010/main" xmlns="" val="1202853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dirty="0" smtClean="0">
                <a:solidFill>
                  <a:schemeClr val="tx1"/>
                </a:solidFill>
                <a:effectLst/>
                <a:latin typeface="+mn-lt"/>
                <a:ea typeface="+mn-ea"/>
                <a:cs typeface="+mn-cs"/>
              </a:rPr>
              <a:t>מניתוח נתוני הרבייה עולה כי רק הירגזי המצוי קינן בשני סוגי התיבות ואילו המאינה המצויה והדררה קיננו רק בתיבות בעלות פתח גדול. ממוצע מספר הביצים של הירגזי דומה בשני סוגי התיבות, אך ממוצע מספר הגוזלים והפרחונים קטן בתיבות בעלות פתח קטן. אצל המאינה ההפרש בין גודל התטולה ומספר הגוזלים והפרחונים קטן וממוצע הגוזלים והפרחונים דומה. נתוני הקינון של הדררה  מעידים על גודל תטולה ממוצע בן 6 ביצים, אך סטיית התקן שלו גבוהה מאוד (3.00</a:t>
            </a:r>
            <a:r>
              <a:rPr lang="en-US" sz="1200" kern="1200" dirty="0" smtClean="0">
                <a:solidFill>
                  <a:schemeClr val="tx1"/>
                </a:solidFill>
                <a:effectLst/>
                <a:latin typeface="+mn-lt"/>
                <a:ea typeface="+mn-ea"/>
                <a:cs typeface="+mn-cs"/>
              </a:rPr>
              <a:t>(</a:t>
            </a:r>
            <a:r>
              <a:rPr lang="he-IL" sz="1200" kern="1200" dirty="0" smtClean="0">
                <a:solidFill>
                  <a:schemeClr val="tx1"/>
                </a:solidFill>
                <a:effectLst/>
                <a:latin typeface="+mn-lt"/>
                <a:ea typeface="+mn-ea"/>
                <a:cs typeface="+mn-cs"/>
              </a:rPr>
              <a:t> ולעומת זאת מספר גוזלים קטן מאוד וכלל לא נמצאו פרחונים (גרף 5). </a:t>
            </a:r>
            <a:endParaRPr lang="en-US" sz="1200" kern="120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Slide Number Placeholder 3"/>
          <p:cNvSpPr>
            <a:spLocks noGrp="1"/>
          </p:cNvSpPr>
          <p:nvPr>
            <p:ph type="sldNum" sz="quarter" idx="10"/>
          </p:nvPr>
        </p:nvSpPr>
        <p:spPr/>
        <p:txBody>
          <a:bodyPr/>
          <a:lstStyle/>
          <a:p>
            <a:fld id="{B538D890-B5C1-4F90-B9C5-10EE23CF28DE}" type="slidenum">
              <a:rPr lang="he-IL" smtClean="0"/>
              <a:pPr/>
              <a:t>18</a:t>
            </a:fld>
            <a:endParaRPr lang="he-IL"/>
          </a:p>
        </p:txBody>
      </p:sp>
    </p:spTree>
    <p:extLst>
      <p:ext uri="{BB962C8B-B14F-4D97-AF65-F5344CB8AC3E}">
        <p14:creationId xmlns:p14="http://schemas.microsoft.com/office/powerpoint/2010/main" xmlns="" val="1202853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1"/>
            <a:r>
              <a:rPr lang="he-IL" sz="1200" kern="1200" dirty="0" smtClean="0">
                <a:solidFill>
                  <a:schemeClr val="tx1"/>
                </a:solidFill>
                <a:effectLst/>
                <a:latin typeface="+mn-lt"/>
                <a:ea typeface="+mn-ea"/>
                <a:cs typeface="+mn-cs"/>
              </a:rPr>
              <a:t>אחוז הטלת ביצים, עמד על 100% אצל הירגזי המצוי (</a:t>
            </a:r>
            <a:r>
              <a:rPr lang="en-US" sz="1200" kern="1200" dirty="0" smtClean="0">
                <a:solidFill>
                  <a:schemeClr val="tx1"/>
                </a:solidFill>
                <a:effectLst/>
                <a:latin typeface="+mn-lt"/>
                <a:ea typeface="+mn-ea"/>
                <a:cs typeface="+mn-cs"/>
              </a:rPr>
              <a:t>n=6</a:t>
            </a:r>
            <a:r>
              <a:rPr lang="he-IL" sz="1200" kern="1200" dirty="0" smtClean="0">
                <a:solidFill>
                  <a:schemeClr val="tx1"/>
                </a:solidFill>
                <a:effectLst/>
                <a:latin typeface="+mn-lt"/>
                <a:ea typeface="+mn-ea"/>
                <a:cs typeface="+mn-cs"/>
              </a:rPr>
              <a:t>) ואחוז ההצלחה ברבייה, עמד על 83%. אחוזי הטלת הביצים וההצלחה ברבייה בשאר המינים נמוכים יותר: אחוז הטלת הביצים אצל המאינה (</a:t>
            </a:r>
            <a:r>
              <a:rPr lang="en-US" sz="1200" kern="1200" dirty="0" smtClean="0">
                <a:solidFill>
                  <a:schemeClr val="tx1"/>
                </a:solidFill>
                <a:effectLst/>
                <a:latin typeface="+mn-lt"/>
                <a:ea typeface="+mn-ea"/>
                <a:cs typeface="+mn-cs"/>
              </a:rPr>
              <a:t>n=8</a:t>
            </a:r>
            <a:r>
              <a:rPr lang="he-IL" sz="1200" kern="1200" dirty="0" smtClean="0">
                <a:solidFill>
                  <a:schemeClr val="tx1"/>
                </a:solidFill>
                <a:effectLst/>
                <a:latin typeface="+mn-lt"/>
                <a:ea typeface="+mn-ea"/>
                <a:cs typeface="+mn-cs"/>
              </a:rPr>
              <a:t>) עומד על 75% ו-63% הצלחה ברבייה ואצל הדררה (</a:t>
            </a:r>
            <a:r>
              <a:rPr lang="en-US" sz="1200" kern="1200" dirty="0" smtClean="0">
                <a:solidFill>
                  <a:schemeClr val="tx1"/>
                </a:solidFill>
                <a:effectLst/>
                <a:latin typeface="+mn-lt"/>
                <a:ea typeface="+mn-ea"/>
                <a:cs typeface="+mn-cs"/>
              </a:rPr>
              <a:t>n=4</a:t>
            </a:r>
            <a:r>
              <a:rPr lang="he-IL" sz="1200" kern="1200" dirty="0" smtClean="0">
                <a:solidFill>
                  <a:schemeClr val="tx1"/>
                </a:solidFill>
                <a:effectLst/>
                <a:latin typeface="+mn-lt"/>
                <a:ea typeface="+mn-ea"/>
                <a:cs typeface="+mn-cs"/>
              </a:rPr>
              <a:t>) הנתונים נמוכים עוד יותר: 50% הטלת ביצים וכלל לא נמצאו פרחונים (גרף 6). </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אחוז הטלת ביצים - כמות הקינים בהם הוטלו ביצים מתוך כלל הקינים שנבנו ע"י אותו מין.</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אחוז הצלחת הרבייה – מספר הקינים בהם נמצא לפחות פרחון אחד מתוך כלל הקינים בהם הוטלו ביצים. </a:t>
            </a:r>
            <a:endParaRPr lang="en-US" sz="1200" kern="120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he-IL" dirty="0" smtClean="0"/>
          </a:p>
          <a:p>
            <a:pPr rtl="1"/>
            <a:r>
              <a:rPr lang="he-IL" sz="1200" kern="1200" baseline="30000" dirty="0" smtClean="0">
                <a:solidFill>
                  <a:schemeClr val="tx1"/>
                </a:solidFill>
                <a:effectLst/>
                <a:latin typeface="+mn-lt"/>
                <a:ea typeface="+mn-ea"/>
                <a:cs typeface="+mn-cs"/>
              </a:rPr>
              <a:t>אחוז הטלת ביצים - כמות הקינים בהם הוטלו ביצים מתוך כלל הקינים שנבנו ע"י אותו מין.</a:t>
            </a:r>
            <a:endParaRPr lang="en-US" sz="1200" kern="1200" baseline="300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אחוז הצלחת הרבייה – מספר הקינים בהם נמצא לפחות פרחון אחד מתוך כלל הקינים בהם הוטלו ביצים. </a:t>
            </a:r>
            <a:endParaRPr lang="en-US" sz="1200" kern="120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Slide Number Placeholder 3"/>
          <p:cNvSpPr>
            <a:spLocks noGrp="1"/>
          </p:cNvSpPr>
          <p:nvPr>
            <p:ph type="sldNum" sz="quarter" idx="10"/>
          </p:nvPr>
        </p:nvSpPr>
        <p:spPr/>
        <p:txBody>
          <a:bodyPr/>
          <a:lstStyle/>
          <a:p>
            <a:fld id="{B538D890-B5C1-4F90-B9C5-10EE23CF28DE}" type="slidenum">
              <a:rPr lang="he-IL" smtClean="0"/>
              <a:pPr/>
              <a:t>19</a:t>
            </a:fld>
            <a:endParaRPr lang="he-IL"/>
          </a:p>
        </p:txBody>
      </p:sp>
    </p:spTree>
    <p:extLst>
      <p:ext uri="{BB962C8B-B14F-4D97-AF65-F5344CB8AC3E}">
        <p14:creationId xmlns:p14="http://schemas.microsoft.com/office/powerpoint/2010/main" xmlns="" val="1202853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dirty="0" smtClean="0">
                <a:solidFill>
                  <a:schemeClr val="tx1"/>
                </a:solidFill>
                <a:effectLst/>
                <a:latin typeface="+mn-lt"/>
                <a:ea typeface="+mn-ea"/>
                <a:cs typeface="+mn-cs"/>
              </a:rPr>
              <a:t>הירגזי המצוי קינן בשני סוגי התיבות. בשני סוגי התיבות עמד אחוז הטלת הביצים על 100%, אך בתיבות בעלות פתח קטן רק ב-75% מהקינים נמצאו פרחונים לעומת 100% בקינים שנבנו בתיבות בעלות פתח גדול (גרף 7). </a:t>
            </a:r>
            <a:endParaRPr lang="en-US" sz="1200" kern="120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Slide Number Placeholder 3"/>
          <p:cNvSpPr>
            <a:spLocks noGrp="1"/>
          </p:cNvSpPr>
          <p:nvPr>
            <p:ph type="sldNum" sz="quarter" idx="10"/>
          </p:nvPr>
        </p:nvSpPr>
        <p:spPr/>
        <p:txBody>
          <a:bodyPr/>
          <a:lstStyle/>
          <a:p>
            <a:fld id="{B538D890-B5C1-4F90-B9C5-10EE23CF28DE}" type="slidenum">
              <a:rPr lang="he-IL" smtClean="0"/>
              <a:pPr/>
              <a:t>20</a:t>
            </a:fld>
            <a:endParaRPr lang="he-IL"/>
          </a:p>
        </p:txBody>
      </p:sp>
    </p:spTree>
    <p:extLst>
      <p:ext uri="{BB962C8B-B14F-4D97-AF65-F5344CB8AC3E}">
        <p14:creationId xmlns:p14="http://schemas.microsoft.com/office/powerpoint/2010/main" xmlns="" val="1202853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b="0" kern="1200" dirty="0" smtClean="0">
                <a:solidFill>
                  <a:schemeClr val="tx1"/>
                </a:solidFill>
                <a:effectLst/>
                <a:latin typeface="+mn-lt"/>
                <a:ea typeface="+mn-ea"/>
                <a:cs typeface="+mn-cs"/>
              </a:rPr>
              <a:t>מועד הטלת הביצים הממוצע אצל הירגזי והדררה התרחש כשלושה שבועות לפני ממוצע מועד הטלת הביצים אצל המיינה המצויה (גרף 8). </a:t>
            </a:r>
            <a:endParaRPr lang="en-US" sz="1200" b="1" kern="120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Slide Number Placeholder 3"/>
          <p:cNvSpPr>
            <a:spLocks noGrp="1"/>
          </p:cNvSpPr>
          <p:nvPr>
            <p:ph type="sldNum" sz="quarter" idx="10"/>
          </p:nvPr>
        </p:nvSpPr>
        <p:spPr/>
        <p:txBody>
          <a:bodyPr/>
          <a:lstStyle/>
          <a:p>
            <a:fld id="{B538D890-B5C1-4F90-B9C5-10EE23CF28DE}" type="slidenum">
              <a:rPr lang="he-IL" smtClean="0"/>
              <a:pPr/>
              <a:t>21</a:t>
            </a:fld>
            <a:endParaRPr lang="he-IL"/>
          </a:p>
        </p:txBody>
      </p:sp>
    </p:spTree>
    <p:extLst>
      <p:ext uri="{BB962C8B-B14F-4D97-AF65-F5344CB8AC3E}">
        <p14:creationId xmlns:p14="http://schemas.microsoft.com/office/powerpoint/2010/main" xmlns="" val="1202853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4" name="Group 2"/>
          <p:cNvGrpSpPr>
            <a:grpSpLocks/>
          </p:cNvGrpSpPr>
          <p:nvPr/>
        </p:nvGrpSpPr>
        <p:grpSpPr bwMode="auto">
          <a:xfrm flipH="1">
            <a:off x="0" y="0"/>
            <a:ext cx="9144000" cy="6858000"/>
            <a:chOff x="0" y="0"/>
            <a:chExt cx="5760" cy="4320"/>
          </a:xfrm>
        </p:grpSpPr>
        <p:sp>
          <p:nvSpPr>
            <p:cNvPr id="5" name="Rectangle 3"/>
            <p:cNvSpPr>
              <a:spLocks noChangeArrowheads="1"/>
            </p:cNvSpPr>
            <p:nvPr/>
          </p:nvSpPr>
          <p:spPr bwMode="auto">
            <a:xfrm>
              <a:off x="1968" y="4224"/>
              <a:ext cx="3792" cy="96"/>
            </a:xfrm>
            <a:prstGeom prst="rect">
              <a:avLst/>
            </a:prstGeom>
            <a:gradFill rotWithShape="0">
              <a:gsLst>
                <a:gs pos="0">
                  <a:srgbClr val="EBD7FF"/>
                </a:gs>
                <a:gs pos="100000">
                  <a:srgbClr val="0099FF"/>
                </a:gs>
              </a:gsLst>
              <a:lin ang="0" scaled="1"/>
            </a:gradFill>
            <a:ln w="9525">
              <a:solidFill>
                <a:schemeClr val="tx1"/>
              </a:solidFill>
              <a:miter lim="800000"/>
              <a:headEnd/>
              <a:tailEnd/>
            </a:ln>
            <a:effectLst/>
          </p:spPr>
          <p:txBody>
            <a:bodyPr wrap="none" anchor="ctr"/>
            <a:lstStyle/>
            <a:p>
              <a:pPr algn="ctr">
                <a:defRPr/>
              </a:pPr>
              <a:endParaRPr kumimoji="1" lang="he-IL" sz="2400">
                <a:latin typeface="굴림" pitchFamily="50" charset="-127"/>
              </a:endParaRPr>
            </a:p>
          </p:txBody>
        </p:sp>
        <p:sp>
          <p:nvSpPr>
            <p:cNvPr id="6" name="Rectangle 4"/>
            <p:cNvSpPr>
              <a:spLocks noChangeArrowheads="1"/>
            </p:cNvSpPr>
            <p:nvPr/>
          </p:nvSpPr>
          <p:spPr bwMode="auto">
            <a:xfrm>
              <a:off x="5520" y="1248"/>
              <a:ext cx="240" cy="2688"/>
            </a:xfrm>
            <a:prstGeom prst="rect">
              <a:avLst/>
            </a:prstGeom>
            <a:gradFill rotWithShape="0">
              <a:gsLst>
                <a:gs pos="0">
                  <a:srgbClr val="C1E7CE"/>
                </a:gs>
                <a:gs pos="100000">
                  <a:srgbClr val="339966"/>
                </a:gs>
              </a:gsLst>
              <a:lin ang="5400000" scaled="1"/>
            </a:gradFill>
            <a:ln w="9525">
              <a:solidFill>
                <a:schemeClr val="tx1"/>
              </a:solidFill>
              <a:miter lim="800000"/>
              <a:headEnd/>
              <a:tailEnd/>
            </a:ln>
            <a:effectLst/>
          </p:spPr>
          <p:txBody>
            <a:bodyPr wrap="none" anchor="ctr"/>
            <a:lstStyle/>
            <a:p>
              <a:pPr algn="ctr">
                <a:defRPr/>
              </a:pPr>
              <a:endParaRPr kumimoji="1" lang="he-IL" sz="2400">
                <a:latin typeface="굴림" pitchFamily="50" charset="-127"/>
              </a:endParaRPr>
            </a:p>
          </p:txBody>
        </p:sp>
        <p:sp>
          <p:nvSpPr>
            <p:cNvPr id="7" name="Rectangle 5"/>
            <p:cNvSpPr>
              <a:spLocks noChangeArrowheads="1"/>
            </p:cNvSpPr>
            <p:nvPr/>
          </p:nvSpPr>
          <p:spPr bwMode="auto">
            <a:xfrm>
              <a:off x="0" y="3312"/>
              <a:ext cx="288" cy="96"/>
            </a:xfrm>
            <a:prstGeom prst="rect">
              <a:avLst/>
            </a:prstGeom>
            <a:solidFill>
              <a:schemeClr val="accent2"/>
            </a:solidFill>
            <a:ln w="9525">
              <a:solidFill>
                <a:schemeClr val="tx1"/>
              </a:solidFill>
              <a:miter lim="800000"/>
              <a:headEnd/>
              <a:tailEnd/>
            </a:ln>
            <a:effectLst/>
          </p:spPr>
          <p:txBody>
            <a:bodyPr wrap="none" anchor="ctr"/>
            <a:lstStyle/>
            <a:p>
              <a:pPr algn="ctr">
                <a:defRPr/>
              </a:pPr>
              <a:endParaRPr kumimoji="1" lang="he-IL" sz="2400">
                <a:latin typeface="굴림" pitchFamily="50" charset="-127"/>
              </a:endParaRPr>
            </a:p>
          </p:txBody>
        </p:sp>
        <p:sp>
          <p:nvSpPr>
            <p:cNvPr id="8" name="Rectangle 6"/>
            <p:cNvSpPr>
              <a:spLocks noChangeArrowheads="1"/>
            </p:cNvSpPr>
            <p:nvPr/>
          </p:nvSpPr>
          <p:spPr bwMode="auto">
            <a:xfrm>
              <a:off x="0" y="3408"/>
              <a:ext cx="288" cy="912"/>
            </a:xfrm>
            <a:prstGeom prst="rect">
              <a:avLst/>
            </a:prstGeom>
            <a:solidFill>
              <a:srgbClr val="DDDDDD"/>
            </a:solidFill>
            <a:ln w="9525">
              <a:solidFill>
                <a:schemeClr val="tx1"/>
              </a:solidFill>
              <a:miter lim="800000"/>
              <a:headEnd/>
              <a:tailEnd/>
            </a:ln>
            <a:effectLst/>
          </p:spPr>
          <p:txBody>
            <a:bodyPr wrap="none" anchor="ctr"/>
            <a:lstStyle/>
            <a:p>
              <a:pPr algn="ctr">
                <a:defRPr/>
              </a:pPr>
              <a:endParaRPr kumimoji="1" lang="he-IL" sz="2400">
                <a:latin typeface="굴림" pitchFamily="50" charset="-127"/>
              </a:endParaRPr>
            </a:p>
          </p:txBody>
        </p:sp>
        <p:sp>
          <p:nvSpPr>
            <p:cNvPr id="9" name="Rectangle 7"/>
            <p:cNvSpPr>
              <a:spLocks noChangeArrowheads="1"/>
            </p:cNvSpPr>
            <p:nvPr/>
          </p:nvSpPr>
          <p:spPr bwMode="auto">
            <a:xfrm>
              <a:off x="5520" y="0"/>
              <a:ext cx="240" cy="1248"/>
            </a:xfrm>
            <a:prstGeom prst="rect">
              <a:avLst/>
            </a:prstGeom>
            <a:solidFill>
              <a:schemeClr val="bg1"/>
            </a:solidFill>
            <a:ln w="9525">
              <a:solidFill>
                <a:schemeClr val="tx1"/>
              </a:solidFill>
              <a:miter lim="800000"/>
              <a:headEnd/>
              <a:tailEnd/>
            </a:ln>
            <a:effectLst/>
          </p:spPr>
          <p:txBody>
            <a:bodyPr wrap="none" anchor="ctr"/>
            <a:lstStyle/>
            <a:p>
              <a:pPr algn="ctr">
                <a:defRPr/>
              </a:pPr>
              <a:endParaRPr kumimoji="1" lang="he-IL" sz="2400">
                <a:latin typeface="굴림" pitchFamily="50" charset="-127"/>
              </a:endParaRPr>
            </a:p>
          </p:txBody>
        </p:sp>
        <p:sp>
          <p:nvSpPr>
            <p:cNvPr id="10" name="Rectangle 8"/>
            <p:cNvSpPr>
              <a:spLocks noChangeArrowheads="1"/>
            </p:cNvSpPr>
            <p:nvPr/>
          </p:nvSpPr>
          <p:spPr bwMode="auto">
            <a:xfrm>
              <a:off x="3600" y="0"/>
              <a:ext cx="1920" cy="192"/>
            </a:xfrm>
            <a:prstGeom prst="rect">
              <a:avLst/>
            </a:prstGeom>
            <a:solidFill>
              <a:srgbClr val="CAC9AA"/>
            </a:solidFill>
            <a:ln w="9525">
              <a:solidFill>
                <a:schemeClr val="tx1"/>
              </a:solidFill>
              <a:miter lim="800000"/>
              <a:headEnd/>
              <a:tailEnd/>
            </a:ln>
            <a:effectLst/>
          </p:spPr>
          <p:txBody>
            <a:bodyPr wrap="none" anchor="ctr"/>
            <a:lstStyle/>
            <a:p>
              <a:pPr algn="ctr">
                <a:defRPr/>
              </a:pPr>
              <a:endParaRPr kumimoji="1" lang="he-IL" sz="2400">
                <a:latin typeface="굴림" pitchFamily="50" charset="-127"/>
              </a:endParaRPr>
            </a:p>
          </p:txBody>
        </p:sp>
        <p:sp>
          <p:nvSpPr>
            <p:cNvPr id="11" name="Rectangle 9"/>
            <p:cNvSpPr>
              <a:spLocks noChangeArrowheads="1"/>
            </p:cNvSpPr>
            <p:nvPr/>
          </p:nvSpPr>
          <p:spPr bwMode="auto">
            <a:xfrm>
              <a:off x="288" y="192"/>
              <a:ext cx="336" cy="480"/>
            </a:xfrm>
            <a:prstGeom prst="rect">
              <a:avLst/>
            </a:prstGeom>
            <a:solidFill>
              <a:schemeClr val="folHlink">
                <a:alpha val="50000"/>
              </a:schemeClr>
            </a:solidFill>
            <a:ln w="9525">
              <a:solidFill>
                <a:schemeClr val="tx1"/>
              </a:solidFill>
              <a:miter lim="800000"/>
              <a:headEnd/>
              <a:tailEnd/>
            </a:ln>
            <a:effectLst/>
          </p:spPr>
          <p:txBody>
            <a:bodyPr wrap="none" anchor="ctr"/>
            <a:lstStyle/>
            <a:p>
              <a:pPr algn="ctr">
                <a:defRPr/>
              </a:pPr>
              <a:endParaRPr kumimoji="1" lang="he-IL" sz="2400">
                <a:latin typeface="굴림" pitchFamily="50" charset="-127"/>
              </a:endParaRPr>
            </a:p>
          </p:txBody>
        </p:sp>
        <p:sp>
          <p:nvSpPr>
            <p:cNvPr id="12" name="Rectangle 10"/>
            <p:cNvSpPr>
              <a:spLocks noChangeArrowheads="1"/>
            </p:cNvSpPr>
            <p:nvPr/>
          </p:nvSpPr>
          <p:spPr bwMode="auto">
            <a:xfrm>
              <a:off x="0" y="672"/>
              <a:ext cx="288" cy="2640"/>
            </a:xfrm>
            <a:prstGeom prst="rect">
              <a:avLst/>
            </a:prstGeom>
            <a:gradFill rotWithShape="0">
              <a:gsLst>
                <a:gs pos="0">
                  <a:srgbClr val="C1AE8F"/>
                </a:gs>
                <a:gs pos="100000">
                  <a:schemeClr val="bg1"/>
                </a:gs>
              </a:gsLst>
              <a:lin ang="5400000" scaled="1"/>
            </a:gradFill>
            <a:ln w="9525">
              <a:solidFill>
                <a:schemeClr val="tx1"/>
              </a:solidFill>
              <a:miter lim="800000"/>
              <a:headEnd/>
              <a:tailEnd/>
            </a:ln>
            <a:effectLst/>
          </p:spPr>
          <p:txBody>
            <a:bodyPr wrap="none" anchor="ctr"/>
            <a:lstStyle/>
            <a:p>
              <a:pPr algn="ctr">
                <a:defRPr/>
              </a:pPr>
              <a:endParaRPr kumimoji="1" lang="he-IL" sz="2400">
                <a:latin typeface="굴림" pitchFamily="50" charset="-127"/>
              </a:endParaRPr>
            </a:p>
          </p:txBody>
        </p:sp>
        <p:sp>
          <p:nvSpPr>
            <p:cNvPr id="13" name="Rectangle 11"/>
            <p:cNvSpPr>
              <a:spLocks noChangeArrowheads="1"/>
            </p:cNvSpPr>
            <p:nvPr/>
          </p:nvSpPr>
          <p:spPr bwMode="auto">
            <a:xfrm>
              <a:off x="0" y="192"/>
              <a:ext cx="288" cy="480"/>
            </a:xfrm>
            <a:prstGeom prst="rect">
              <a:avLst/>
            </a:prstGeom>
            <a:solidFill>
              <a:schemeClr val="bg1"/>
            </a:solidFill>
            <a:ln w="9525">
              <a:solidFill>
                <a:schemeClr val="tx1"/>
              </a:solidFill>
              <a:miter lim="800000"/>
              <a:headEnd/>
              <a:tailEnd/>
            </a:ln>
            <a:effectLst/>
          </p:spPr>
          <p:txBody>
            <a:bodyPr wrap="none" anchor="ctr"/>
            <a:lstStyle/>
            <a:p>
              <a:pPr algn="ctr">
                <a:defRPr/>
              </a:pPr>
              <a:endParaRPr kumimoji="1" lang="he-IL" sz="2400">
                <a:latin typeface="굴림" pitchFamily="50" charset="-127"/>
              </a:endParaRPr>
            </a:p>
          </p:txBody>
        </p:sp>
        <p:sp>
          <p:nvSpPr>
            <p:cNvPr id="14" name="Rectangle 12"/>
            <p:cNvSpPr>
              <a:spLocks noChangeArrowheads="1"/>
            </p:cNvSpPr>
            <p:nvPr/>
          </p:nvSpPr>
          <p:spPr bwMode="auto">
            <a:xfrm>
              <a:off x="0" y="0"/>
              <a:ext cx="624" cy="192"/>
            </a:xfrm>
            <a:prstGeom prst="rect">
              <a:avLst/>
            </a:prstGeom>
            <a:solidFill>
              <a:srgbClr val="99CC00"/>
            </a:solidFill>
            <a:ln w="19050">
              <a:solidFill>
                <a:srgbClr val="808080"/>
              </a:solidFill>
              <a:miter lim="800000"/>
              <a:headEnd/>
              <a:tailEnd/>
            </a:ln>
            <a:effectLst/>
          </p:spPr>
          <p:txBody>
            <a:bodyPr wrap="none" anchor="ctr"/>
            <a:lstStyle/>
            <a:p>
              <a:pPr algn="ctr">
                <a:defRPr/>
              </a:pPr>
              <a:endParaRPr kumimoji="1" lang="he-IL" sz="2400">
                <a:latin typeface="굴림" pitchFamily="50" charset="-127"/>
              </a:endParaRPr>
            </a:p>
          </p:txBody>
        </p:sp>
        <p:sp>
          <p:nvSpPr>
            <p:cNvPr id="15" name="Rectangle 13"/>
            <p:cNvSpPr>
              <a:spLocks noChangeArrowheads="1"/>
            </p:cNvSpPr>
            <p:nvPr/>
          </p:nvSpPr>
          <p:spPr bwMode="auto">
            <a:xfrm>
              <a:off x="624" y="0"/>
              <a:ext cx="2976" cy="192"/>
            </a:xfrm>
            <a:prstGeom prst="rect">
              <a:avLst/>
            </a:prstGeom>
            <a:solidFill>
              <a:schemeClr val="bg1"/>
            </a:solidFill>
            <a:ln w="9525">
              <a:solidFill>
                <a:srgbClr val="808080"/>
              </a:solidFill>
              <a:miter lim="800000"/>
              <a:headEnd/>
              <a:tailEnd/>
            </a:ln>
            <a:effectLst/>
          </p:spPr>
          <p:txBody>
            <a:bodyPr wrap="none" anchor="ctr"/>
            <a:lstStyle/>
            <a:p>
              <a:pPr algn="ctr">
                <a:defRPr/>
              </a:pPr>
              <a:endParaRPr kumimoji="1" lang="he-IL" sz="2400">
                <a:latin typeface="굴림" pitchFamily="50" charset="-127"/>
              </a:endParaRPr>
            </a:p>
          </p:txBody>
        </p:sp>
        <p:sp>
          <p:nvSpPr>
            <p:cNvPr id="16" name="Line 14"/>
            <p:cNvSpPr>
              <a:spLocks noChangeShapeType="1"/>
            </p:cNvSpPr>
            <p:nvPr/>
          </p:nvSpPr>
          <p:spPr bwMode="auto">
            <a:xfrm flipV="1">
              <a:off x="288" y="192"/>
              <a:ext cx="0" cy="4128"/>
            </a:xfrm>
            <a:prstGeom prst="line">
              <a:avLst/>
            </a:prstGeom>
            <a:noFill/>
            <a:ln w="76200">
              <a:solidFill>
                <a:srgbClr val="808080"/>
              </a:solidFill>
              <a:round/>
              <a:headEnd/>
              <a:tailEnd/>
            </a:ln>
            <a:effectLst/>
          </p:spPr>
          <p:txBody>
            <a:bodyPr wrap="none" anchor="ctr"/>
            <a:lstStyle/>
            <a:p>
              <a:pPr>
                <a:defRPr/>
              </a:pPr>
              <a:endParaRPr lang="he-IL"/>
            </a:p>
          </p:txBody>
        </p:sp>
        <p:sp>
          <p:nvSpPr>
            <p:cNvPr id="17" name="Line 15"/>
            <p:cNvSpPr>
              <a:spLocks noChangeShapeType="1"/>
            </p:cNvSpPr>
            <p:nvPr/>
          </p:nvSpPr>
          <p:spPr bwMode="auto">
            <a:xfrm>
              <a:off x="288" y="4224"/>
              <a:ext cx="5472" cy="0"/>
            </a:xfrm>
            <a:prstGeom prst="line">
              <a:avLst/>
            </a:prstGeom>
            <a:noFill/>
            <a:ln w="57150">
              <a:solidFill>
                <a:srgbClr val="808080"/>
              </a:solidFill>
              <a:round/>
              <a:headEnd/>
              <a:tailEnd/>
            </a:ln>
            <a:effectLst/>
          </p:spPr>
          <p:txBody>
            <a:bodyPr wrap="none" anchor="ctr"/>
            <a:lstStyle/>
            <a:p>
              <a:pPr>
                <a:defRPr/>
              </a:pPr>
              <a:endParaRPr lang="he-IL"/>
            </a:p>
          </p:txBody>
        </p:sp>
        <p:sp>
          <p:nvSpPr>
            <p:cNvPr id="18" name="Line 16"/>
            <p:cNvSpPr>
              <a:spLocks noChangeShapeType="1"/>
            </p:cNvSpPr>
            <p:nvPr/>
          </p:nvSpPr>
          <p:spPr bwMode="auto">
            <a:xfrm flipV="1">
              <a:off x="5520" y="0"/>
              <a:ext cx="0" cy="4224"/>
            </a:xfrm>
            <a:prstGeom prst="line">
              <a:avLst/>
            </a:prstGeom>
            <a:noFill/>
            <a:ln w="57150">
              <a:solidFill>
                <a:srgbClr val="808080"/>
              </a:solidFill>
              <a:round/>
              <a:headEnd/>
              <a:tailEnd/>
            </a:ln>
            <a:effectLst/>
          </p:spPr>
          <p:txBody>
            <a:bodyPr wrap="none" anchor="ctr"/>
            <a:lstStyle/>
            <a:p>
              <a:pPr>
                <a:defRPr/>
              </a:pPr>
              <a:endParaRPr lang="he-IL"/>
            </a:p>
          </p:txBody>
        </p:sp>
        <p:sp>
          <p:nvSpPr>
            <p:cNvPr id="19" name="Line 17"/>
            <p:cNvSpPr>
              <a:spLocks noChangeShapeType="1"/>
            </p:cNvSpPr>
            <p:nvPr/>
          </p:nvSpPr>
          <p:spPr bwMode="auto">
            <a:xfrm>
              <a:off x="0" y="192"/>
              <a:ext cx="5760" cy="0"/>
            </a:xfrm>
            <a:prstGeom prst="line">
              <a:avLst/>
            </a:prstGeom>
            <a:noFill/>
            <a:ln w="38100">
              <a:solidFill>
                <a:srgbClr val="808080"/>
              </a:solidFill>
              <a:round/>
              <a:headEnd/>
              <a:tailEnd/>
            </a:ln>
            <a:effectLst/>
          </p:spPr>
          <p:txBody>
            <a:bodyPr wrap="none" anchor="ctr"/>
            <a:lstStyle/>
            <a:p>
              <a:pPr>
                <a:defRPr/>
              </a:pPr>
              <a:endParaRPr lang="he-IL"/>
            </a:p>
          </p:txBody>
        </p:sp>
        <p:sp>
          <p:nvSpPr>
            <p:cNvPr id="20" name="Line 18"/>
            <p:cNvSpPr>
              <a:spLocks noChangeShapeType="1"/>
            </p:cNvSpPr>
            <p:nvPr/>
          </p:nvSpPr>
          <p:spPr bwMode="auto">
            <a:xfrm flipH="1">
              <a:off x="3600" y="288"/>
              <a:ext cx="2160" cy="0"/>
            </a:xfrm>
            <a:prstGeom prst="line">
              <a:avLst/>
            </a:prstGeom>
            <a:noFill/>
            <a:ln w="19050">
              <a:solidFill>
                <a:srgbClr val="808080"/>
              </a:solidFill>
              <a:round/>
              <a:headEnd/>
              <a:tailEnd/>
            </a:ln>
            <a:effectLst/>
          </p:spPr>
          <p:txBody>
            <a:bodyPr wrap="none" anchor="ctr"/>
            <a:lstStyle/>
            <a:p>
              <a:pPr>
                <a:defRPr/>
              </a:pPr>
              <a:endParaRPr lang="he-IL"/>
            </a:p>
          </p:txBody>
        </p:sp>
        <p:sp>
          <p:nvSpPr>
            <p:cNvPr id="21" name="Line 19"/>
            <p:cNvSpPr>
              <a:spLocks noChangeShapeType="1"/>
            </p:cNvSpPr>
            <p:nvPr/>
          </p:nvSpPr>
          <p:spPr bwMode="auto">
            <a:xfrm flipV="1">
              <a:off x="3600" y="0"/>
              <a:ext cx="0" cy="288"/>
            </a:xfrm>
            <a:prstGeom prst="line">
              <a:avLst/>
            </a:prstGeom>
            <a:noFill/>
            <a:ln w="19050">
              <a:solidFill>
                <a:srgbClr val="808080"/>
              </a:solidFill>
              <a:round/>
              <a:headEnd/>
              <a:tailEnd/>
            </a:ln>
            <a:effectLst/>
          </p:spPr>
          <p:txBody>
            <a:bodyPr wrap="none" anchor="ctr"/>
            <a:lstStyle/>
            <a:p>
              <a:pPr>
                <a:defRPr/>
              </a:pPr>
              <a:endParaRPr lang="he-IL"/>
            </a:p>
          </p:txBody>
        </p:sp>
        <p:sp>
          <p:nvSpPr>
            <p:cNvPr id="22" name="Line 20"/>
            <p:cNvSpPr>
              <a:spLocks noChangeShapeType="1"/>
            </p:cNvSpPr>
            <p:nvPr/>
          </p:nvSpPr>
          <p:spPr bwMode="auto">
            <a:xfrm>
              <a:off x="5520" y="1248"/>
              <a:ext cx="240" cy="0"/>
            </a:xfrm>
            <a:prstGeom prst="line">
              <a:avLst/>
            </a:prstGeom>
            <a:noFill/>
            <a:ln w="28575">
              <a:solidFill>
                <a:schemeClr val="tx1"/>
              </a:solidFill>
              <a:round/>
              <a:headEnd/>
              <a:tailEnd/>
            </a:ln>
            <a:effectLst/>
          </p:spPr>
          <p:txBody>
            <a:bodyPr wrap="none" anchor="ctr"/>
            <a:lstStyle/>
            <a:p>
              <a:pPr>
                <a:defRPr/>
              </a:pPr>
              <a:endParaRPr lang="he-IL"/>
            </a:p>
          </p:txBody>
        </p:sp>
        <p:sp>
          <p:nvSpPr>
            <p:cNvPr id="23" name="Line 21"/>
            <p:cNvSpPr>
              <a:spLocks noChangeShapeType="1"/>
            </p:cNvSpPr>
            <p:nvPr/>
          </p:nvSpPr>
          <p:spPr bwMode="auto">
            <a:xfrm>
              <a:off x="624" y="0"/>
              <a:ext cx="0" cy="672"/>
            </a:xfrm>
            <a:prstGeom prst="line">
              <a:avLst/>
            </a:prstGeom>
            <a:noFill/>
            <a:ln w="19050">
              <a:solidFill>
                <a:srgbClr val="808080"/>
              </a:solidFill>
              <a:round/>
              <a:headEnd/>
              <a:tailEnd/>
            </a:ln>
            <a:effectLst/>
          </p:spPr>
          <p:txBody>
            <a:bodyPr wrap="none" anchor="ctr"/>
            <a:lstStyle/>
            <a:p>
              <a:pPr>
                <a:defRPr/>
              </a:pPr>
              <a:endParaRPr lang="he-IL"/>
            </a:p>
          </p:txBody>
        </p:sp>
        <p:sp>
          <p:nvSpPr>
            <p:cNvPr id="24" name="Line 22"/>
            <p:cNvSpPr>
              <a:spLocks noChangeShapeType="1"/>
            </p:cNvSpPr>
            <p:nvPr/>
          </p:nvSpPr>
          <p:spPr bwMode="auto">
            <a:xfrm flipH="1">
              <a:off x="0" y="672"/>
              <a:ext cx="624" cy="0"/>
            </a:xfrm>
            <a:prstGeom prst="line">
              <a:avLst/>
            </a:prstGeom>
            <a:noFill/>
            <a:ln w="28575">
              <a:solidFill>
                <a:srgbClr val="808080"/>
              </a:solidFill>
              <a:round/>
              <a:headEnd/>
              <a:tailEnd/>
            </a:ln>
            <a:effectLst/>
          </p:spPr>
          <p:txBody>
            <a:bodyPr wrap="none" anchor="ctr"/>
            <a:lstStyle/>
            <a:p>
              <a:pPr>
                <a:defRPr/>
              </a:pPr>
              <a:endParaRPr lang="he-IL"/>
            </a:p>
          </p:txBody>
        </p:sp>
        <p:sp>
          <p:nvSpPr>
            <p:cNvPr id="25" name="Line 23"/>
            <p:cNvSpPr>
              <a:spLocks noChangeShapeType="1"/>
            </p:cNvSpPr>
            <p:nvPr/>
          </p:nvSpPr>
          <p:spPr bwMode="auto">
            <a:xfrm flipV="1">
              <a:off x="1680" y="3936"/>
              <a:ext cx="0" cy="384"/>
            </a:xfrm>
            <a:prstGeom prst="line">
              <a:avLst/>
            </a:prstGeom>
            <a:noFill/>
            <a:ln w="19050">
              <a:solidFill>
                <a:srgbClr val="808080"/>
              </a:solidFill>
              <a:round/>
              <a:headEnd/>
              <a:tailEnd/>
            </a:ln>
            <a:effectLst/>
          </p:spPr>
          <p:txBody>
            <a:bodyPr wrap="none" anchor="ctr"/>
            <a:lstStyle/>
            <a:p>
              <a:pPr>
                <a:defRPr/>
              </a:pPr>
              <a:endParaRPr lang="he-IL"/>
            </a:p>
          </p:txBody>
        </p:sp>
        <p:sp>
          <p:nvSpPr>
            <p:cNvPr id="26" name="Line 24"/>
            <p:cNvSpPr>
              <a:spLocks noChangeShapeType="1"/>
            </p:cNvSpPr>
            <p:nvPr/>
          </p:nvSpPr>
          <p:spPr bwMode="auto">
            <a:xfrm>
              <a:off x="1680" y="3936"/>
              <a:ext cx="4080" cy="0"/>
            </a:xfrm>
            <a:prstGeom prst="line">
              <a:avLst/>
            </a:prstGeom>
            <a:noFill/>
            <a:ln w="19050">
              <a:solidFill>
                <a:srgbClr val="808080"/>
              </a:solidFill>
              <a:round/>
              <a:headEnd/>
              <a:tailEnd/>
            </a:ln>
            <a:effectLst/>
          </p:spPr>
          <p:txBody>
            <a:bodyPr wrap="none" anchor="ctr"/>
            <a:lstStyle/>
            <a:p>
              <a:pPr>
                <a:defRPr/>
              </a:pPr>
              <a:endParaRPr lang="he-IL"/>
            </a:p>
          </p:txBody>
        </p:sp>
        <p:sp>
          <p:nvSpPr>
            <p:cNvPr id="27" name="Line 25"/>
            <p:cNvSpPr>
              <a:spLocks noChangeShapeType="1"/>
            </p:cNvSpPr>
            <p:nvPr/>
          </p:nvSpPr>
          <p:spPr bwMode="auto">
            <a:xfrm flipH="1">
              <a:off x="0" y="3312"/>
              <a:ext cx="288" cy="0"/>
            </a:xfrm>
            <a:prstGeom prst="line">
              <a:avLst/>
            </a:prstGeom>
            <a:noFill/>
            <a:ln w="28575">
              <a:solidFill>
                <a:srgbClr val="808080"/>
              </a:solidFill>
              <a:round/>
              <a:headEnd/>
              <a:tailEnd/>
            </a:ln>
            <a:effectLst/>
          </p:spPr>
          <p:txBody>
            <a:bodyPr wrap="none" anchor="ctr"/>
            <a:lstStyle/>
            <a:p>
              <a:pPr>
                <a:defRPr/>
              </a:pPr>
              <a:endParaRPr lang="he-IL"/>
            </a:p>
          </p:txBody>
        </p:sp>
        <p:sp>
          <p:nvSpPr>
            <p:cNvPr id="28" name="Line 26"/>
            <p:cNvSpPr>
              <a:spLocks noChangeShapeType="1"/>
            </p:cNvSpPr>
            <p:nvPr/>
          </p:nvSpPr>
          <p:spPr bwMode="auto">
            <a:xfrm flipH="1">
              <a:off x="0" y="3408"/>
              <a:ext cx="288" cy="0"/>
            </a:xfrm>
            <a:prstGeom prst="line">
              <a:avLst/>
            </a:prstGeom>
            <a:noFill/>
            <a:ln w="28575">
              <a:solidFill>
                <a:srgbClr val="808080"/>
              </a:solidFill>
              <a:round/>
              <a:headEnd/>
              <a:tailEnd/>
            </a:ln>
            <a:effectLst/>
          </p:spPr>
          <p:txBody>
            <a:bodyPr wrap="none" anchor="ctr"/>
            <a:lstStyle/>
            <a:p>
              <a:pPr>
                <a:defRPr/>
              </a:pPr>
              <a:endParaRPr lang="he-IL"/>
            </a:p>
          </p:txBody>
        </p:sp>
      </p:grpSp>
      <p:sp>
        <p:nvSpPr>
          <p:cNvPr id="3099" name="Rectangle 27"/>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3100" name="Rectangle 28"/>
          <p:cNvSpPr>
            <a:spLocks noGrp="1" noChangeArrowheads="1"/>
          </p:cNvSpPr>
          <p:nvPr>
            <p:ph type="subTitle" idx="1"/>
          </p:nvPr>
        </p:nvSpPr>
        <p:spPr>
          <a:xfrm>
            <a:off x="1371600" y="3886200"/>
            <a:ext cx="6400800" cy="1752600"/>
          </a:xfrm>
        </p:spPr>
        <p:txBody>
          <a:bodyPr/>
          <a:lstStyle>
            <a:lvl1pPr marL="0" indent="0" algn="ctr">
              <a:buFont typeface="Century Gothic" pitchFamily="34" charset="0"/>
              <a:buNone/>
              <a:defRPr sz="2800"/>
            </a:lvl1pPr>
          </a:lstStyle>
          <a:p>
            <a:r>
              <a:rPr lang="en-US" smtClean="0"/>
              <a:t>Click to edit Master subtitle style</a:t>
            </a:r>
            <a:endParaRPr lang="en-US"/>
          </a:p>
        </p:txBody>
      </p:sp>
      <p:sp>
        <p:nvSpPr>
          <p:cNvPr id="29" name="Rectangle 32"/>
          <p:cNvSpPr>
            <a:spLocks noGrp="1" noChangeArrowheads="1"/>
          </p:cNvSpPr>
          <p:nvPr>
            <p:ph type="dt" sz="half" idx="10"/>
          </p:nvPr>
        </p:nvSpPr>
        <p:spPr/>
        <p:txBody>
          <a:bodyPr/>
          <a:lstStyle>
            <a:lvl1pPr>
              <a:defRPr/>
            </a:lvl1pPr>
          </a:lstStyle>
          <a:p>
            <a:fld id="{0C9B1B5B-7E86-41EA-909D-E4A85C9894E3}" type="datetimeFigureOut">
              <a:rPr lang="he-IL" smtClean="0"/>
              <a:pPr/>
              <a:t>י"א/כסלו/תשע"א</a:t>
            </a:fld>
            <a:endParaRPr lang="he-IL"/>
          </a:p>
        </p:txBody>
      </p:sp>
      <p:sp>
        <p:nvSpPr>
          <p:cNvPr id="30" name="Rectangle 33"/>
          <p:cNvSpPr>
            <a:spLocks noGrp="1" noChangeArrowheads="1"/>
          </p:cNvSpPr>
          <p:nvPr>
            <p:ph type="ftr" sz="quarter" idx="11"/>
          </p:nvPr>
        </p:nvSpPr>
        <p:spPr/>
        <p:txBody>
          <a:bodyPr/>
          <a:lstStyle>
            <a:lvl1pPr>
              <a:defRPr/>
            </a:lvl1pPr>
          </a:lstStyle>
          <a:p>
            <a:endParaRPr lang="he-IL"/>
          </a:p>
        </p:txBody>
      </p:sp>
      <p:sp>
        <p:nvSpPr>
          <p:cNvPr id="31" name="Rectangle 34"/>
          <p:cNvSpPr>
            <a:spLocks noGrp="1" noChangeArrowheads="1"/>
          </p:cNvSpPr>
          <p:nvPr>
            <p:ph type="sldNum" sz="quarter" idx="12"/>
          </p:nvPr>
        </p:nvSpPr>
        <p:spPr>
          <a:xfrm>
            <a:off x="6553200" y="6264275"/>
            <a:ext cx="2133600" cy="384175"/>
          </a:xfrm>
        </p:spPr>
        <p:txBody>
          <a:bodyPr/>
          <a:lstStyle>
            <a:lvl1pPr>
              <a:defRPr/>
            </a:lvl1pPr>
          </a:lstStyle>
          <a:p>
            <a:fld id="{099D3293-ED1F-4732-81EE-A9B72639B19B}" type="slidenum">
              <a:rPr lang="he-IL" smtClean="0"/>
              <a:pPr/>
              <a:t>‹#›</a:t>
            </a:fld>
            <a:endParaRPr lang="he-IL"/>
          </a:p>
        </p:txBody>
      </p:sp>
    </p:spTree>
    <p:extLst>
      <p:ext uri="{BB962C8B-B14F-4D97-AF65-F5344CB8AC3E}">
        <p14:creationId xmlns:p14="http://schemas.microsoft.com/office/powerpoint/2010/main" xmlns="" val="3600559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0C9B1B5B-7E86-41EA-909D-E4A85C9894E3}" type="datetimeFigureOut">
              <a:rPr lang="he-IL" smtClean="0"/>
              <a:pPr/>
              <a:t>י"א/כסלו/תשע"א</a:t>
            </a:fld>
            <a:endParaRPr lang="he-IL"/>
          </a:p>
        </p:txBody>
      </p:sp>
      <p:sp>
        <p:nvSpPr>
          <p:cNvPr id="3" name="Rectangle 5"/>
          <p:cNvSpPr>
            <a:spLocks noGrp="1" noChangeArrowheads="1"/>
          </p:cNvSpPr>
          <p:nvPr>
            <p:ph type="ftr" sz="quarter" idx="11"/>
          </p:nvPr>
        </p:nvSpPr>
        <p:spPr>
          <a:ln/>
        </p:spPr>
        <p:txBody>
          <a:bodyPr/>
          <a:lstStyle>
            <a:lvl1pPr>
              <a:defRPr/>
            </a:lvl1pPr>
          </a:lstStyle>
          <a:p>
            <a:endParaRPr lang="he-IL"/>
          </a:p>
        </p:txBody>
      </p:sp>
      <p:sp>
        <p:nvSpPr>
          <p:cNvPr id="4" name="Rectangle 6"/>
          <p:cNvSpPr>
            <a:spLocks noGrp="1" noChangeArrowheads="1"/>
          </p:cNvSpPr>
          <p:nvPr>
            <p:ph type="sldNum" sz="quarter" idx="12"/>
          </p:nvPr>
        </p:nvSpPr>
        <p:spPr>
          <a:ln/>
        </p:spPr>
        <p:txBody>
          <a:bodyPr/>
          <a:lstStyle>
            <a:lvl1pPr>
              <a:defRPr/>
            </a:lvl1pPr>
          </a:lstStyle>
          <a:p>
            <a:fld id="{099D3293-ED1F-4732-81EE-A9B72639B19B}" type="slidenum">
              <a:rPr lang="he-IL" smtClean="0"/>
              <a:pPr/>
              <a:t>‹#›</a:t>
            </a:fld>
            <a:endParaRPr lang="he-IL"/>
          </a:p>
        </p:txBody>
      </p:sp>
    </p:spTree>
    <p:extLst>
      <p:ext uri="{BB962C8B-B14F-4D97-AF65-F5344CB8AC3E}">
        <p14:creationId xmlns:p14="http://schemas.microsoft.com/office/powerpoint/2010/main" xmlns="" val="1349503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0C9B1B5B-7E86-41EA-909D-E4A85C9894E3}" type="datetimeFigureOut">
              <a:rPr lang="he-IL" smtClean="0"/>
              <a:pPr/>
              <a:t>י"א/כסלו/תשע"א</a:t>
            </a:fld>
            <a:endParaRPr lang="he-IL"/>
          </a:p>
        </p:txBody>
      </p:sp>
      <p:sp>
        <p:nvSpPr>
          <p:cNvPr id="6" name="Rectangle 5"/>
          <p:cNvSpPr>
            <a:spLocks noGrp="1" noChangeArrowheads="1"/>
          </p:cNvSpPr>
          <p:nvPr>
            <p:ph type="ftr" sz="quarter" idx="11"/>
          </p:nvPr>
        </p:nvSpPr>
        <p:spPr>
          <a:ln/>
        </p:spPr>
        <p:txBody>
          <a:bodyPr/>
          <a:lstStyle>
            <a:lvl1pPr>
              <a:defRPr/>
            </a:lvl1pPr>
          </a:lstStyle>
          <a:p>
            <a:endParaRPr lang="he-IL"/>
          </a:p>
        </p:txBody>
      </p:sp>
      <p:sp>
        <p:nvSpPr>
          <p:cNvPr id="7" name="Rectangle 6"/>
          <p:cNvSpPr>
            <a:spLocks noGrp="1" noChangeArrowheads="1"/>
          </p:cNvSpPr>
          <p:nvPr>
            <p:ph type="sldNum" sz="quarter" idx="12"/>
          </p:nvPr>
        </p:nvSpPr>
        <p:spPr>
          <a:ln/>
        </p:spPr>
        <p:txBody>
          <a:bodyPr/>
          <a:lstStyle>
            <a:lvl1pPr>
              <a:defRPr/>
            </a:lvl1pPr>
          </a:lstStyle>
          <a:p>
            <a:fld id="{099D3293-ED1F-4732-81EE-A9B72639B19B}" type="slidenum">
              <a:rPr lang="he-IL" smtClean="0"/>
              <a:pPr/>
              <a:t>‹#›</a:t>
            </a:fld>
            <a:endParaRPr lang="he-IL"/>
          </a:p>
        </p:txBody>
      </p:sp>
    </p:spTree>
    <p:extLst>
      <p:ext uri="{BB962C8B-B14F-4D97-AF65-F5344CB8AC3E}">
        <p14:creationId xmlns:p14="http://schemas.microsoft.com/office/powerpoint/2010/main" xmlns="" val="306053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he-IL" noProof="0" smtClean="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0C9B1B5B-7E86-41EA-909D-E4A85C9894E3}" type="datetimeFigureOut">
              <a:rPr lang="he-IL" smtClean="0"/>
              <a:pPr/>
              <a:t>י"א/כסלו/תשע"א</a:t>
            </a:fld>
            <a:endParaRPr lang="he-IL"/>
          </a:p>
        </p:txBody>
      </p:sp>
      <p:sp>
        <p:nvSpPr>
          <p:cNvPr id="6" name="Rectangle 5"/>
          <p:cNvSpPr>
            <a:spLocks noGrp="1" noChangeArrowheads="1"/>
          </p:cNvSpPr>
          <p:nvPr>
            <p:ph type="ftr" sz="quarter" idx="11"/>
          </p:nvPr>
        </p:nvSpPr>
        <p:spPr>
          <a:ln/>
        </p:spPr>
        <p:txBody>
          <a:bodyPr/>
          <a:lstStyle>
            <a:lvl1pPr>
              <a:defRPr/>
            </a:lvl1pPr>
          </a:lstStyle>
          <a:p>
            <a:endParaRPr lang="he-IL"/>
          </a:p>
        </p:txBody>
      </p:sp>
      <p:sp>
        <p:nvSpPr>
          <p:cNvPr id="7" name="Rectangle 6"/>
          <p:cNvSpPr>
            <a:spLocks noGrp="1" noChangeArrowheads="1"/>
          </p:cNvSpPr>
          <p:nvPr>
            <p:ph type="sldNum" sz="quarter" idx="12"/>
          </p:nvPr>
        </p:nvSpPr>
        <p:spPr>
          <a:ln/>
        </p:spPr>
        <p:txBody>
          <a:bodyPr/>
          <a:lstStyle>
            <a:lvl1pPr>
              <a:defRPr/>
            </a:lvl1pPr>
          </a:lstStyle>
          <a:p>
            <a:fld id="{099D3293-ED1F-4732-81EE-A9B72639B19B}" type="slidenum">
              <a:rPr lang="he-IL" smtClean="0"/>
              <a:pPr/>
              <a:t>‹#›</a:t>
            </a:fld>
            <a:endParaRPr lang="he-IL"/>
          </a:p>
        </p:txBody>
      </p:sp>
    </p:spTree>
    <p:extLst>
      <p:ext uri="{BB962C8B-B14F-4D97-AF65-F5344CB8AC3E}">
        <p14:creationId xmlns:p14="http://schemas.microsoft.com/office/powerpoint/2010/main" xmlns="" val="1206066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smtClean="0"/>
              <a:t>Click to edit Master title style</a:t>
            </a:r>
            <a:endParaRPr lang="he-IL"/>
          </a:p>
        </p:txBody>
      </p:sp>
      <p:sp>
        <p:nvSpPr>
          <p:cNvPr id="3" name="מציין מיקום של טקסט אנכי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fld id="{0C9B1B5B-7E86-41EA-909D-E4A85C9894E3}" type="datetimeFigureOut">
              <a:rPr lang="he-IL" smtClean="0"/>
              <a:pPr/>
              <a:t>י"א/כסלו/תשע"א</a:t>
            </a:fld>
            <a:endParaRPr lang="he-IL"/>
          </a:p>
        </p:txBody>
      </p:sp>
      <p:sp>
        <p:nvSpPr>
          <p:cNvPr id="5" name="Rectangle 5"/>
          <p:cNvSpPr>
            <a:spLocks noGrp="1" noChangeArrowheads="1"/>
          </p:cNvSpPr>
          <p:nvPr>
            <p:ph type="ftr" sz="quarter" idx="11"/>
          </p:nvPr>
        </p:nvSpPr>
        <p:spPr>
          <a:ln/>
        </p:spPr>
        <p:txBody>
          <a:bodyPr/>
          <a:lstStyle>
            <a:lvl1pPr>
              <a:defRPr/>
            </a:lvl1pPr>
          </a:lstStyle>
          <a:p>
            <a:endParaRPr lang="he-IL"/>
          </a:p>
        </p:txBody>
      </p:sp>
      <p:sp>
        <p:nvSpPr>
          <p:cNvPr id="6" name="Rectangle 6"/>
          <p:cNvSpPr>
            <a:spLocks noGrp="1" noChangeArrowheads="1"/>
          </p:cNvSpPr>
          <p:nvPr>
            <p:ph type="sldNum" sz="quarter" idx="12"/>
          </p:nvPr>
        </p:nvSpPr>
        <p:spPr>
          <a:ln/>
        </p:spPr>
        <p:txBody>
          <a:bodyPr/>
          <a:lstStyle>
            <a:lvl1pPr>
              <a:defRPr/>
            </a:lvl1pPr>
          </a:lstStyle>
          <a:p>
            <a:fld id="{099D3293-ED1F-4732-81EE-A9B72639B19B}" type="slidenum">
              <a:rPr lang="he-IL" smtClean="0"/>
              <a:pPr/>
              <a:t>‹#›</a:t>
            </a:fld>
            <a:endParaRPr lang="he-IL"/>
          </a:p>
        </p:txBody>
      </p:sp>
    </p:spTree>
    <p:extLst>
      <p:ext uri="{BB962C8B-B14F-4D97-AF65-F5344CB8AC3E}">
        <p14:creationId xmlns:p14="http://schemas.microsoft.com/office/powerpoint/2010/main" xmlns="" val="211245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en-US" smtClean="0"/>
              <a:t>Click to edit Master title style</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fld id="{0C9B1B5B-7E86-41EA-909D-E4A85C9894E3}" type="datetimeFigureOut">
              <a:rPr lang="he-IL" smtClean="0"/>
              <a:pPr/>
              <a:t>י"א/כסלו/תשע"א</a:t>
            </a:fld>
            <a:endParaRPr lang="he-IL"/>
          </a:p>
        </p:txBody>
      </p:sp>
      <p:sp>
        <p:nvSpPr>
          <p:cNvPr id="5" name="Rectangle 5"/>
          <p:cNvSpPr>
            <a:spLocks noGrp="1" noChangeArrowheads="1"/>
          </p:cNvSpPr>
          <p:nvPr>
            <p:ph type="ftr" sz="quarter" idx="11"/>
          </p:nvPr>
        </p:nvSpPr>
        <p:spPr>
          <a:ln/>
        </p:spPr>
        <p:txBody>
          <a:bodyPr/>
          <a:lstStyle>
            <a:lvl1pPr>
              <a:defRPr/>
            </a:lvl1pPr>
          </a:lstStyle>
          <a:p>
            <a:endParaRPr lang="he-IL"/>
          </a:p>
        </p:txBody>
      </p:sp>
      <p:sp>
        <p:nvSpPr>
          <p:cNvPr id="6" name="Rectangle 6"/>
          <p:cNvSpPr>
            <a:spLocks noGrp="1" noChangeArrowheads="1"/>
          </p:cNvSpPr>
          <p:nvPr>
            <p:ph type="sldNum" sz="quarter" idx="12"/>
          </p:nvPr>
        </p:nvSpPr>
        <p:spPr>
          <a:ln/>
        </p:spPr>
        <p:txBody>
          <a:bodyPr/>
          <a:lstStyle>
            <a:lvl1pPr>
              <a:defRPr/>
            </a:lvl1pPr>
          </a:lstStyle>
          <a:p>
            <a:fld id="{099D3293-ED1F-4732-81EE-A9B72639B19B}" type="slidenum">
              <a:rPr lang="he-IL" smtClean="0"/>
              <a:pPr/>
              <a:t>‹#›</a:t>
            </a:fld>
            <a:endParaRPr lang="he-IL"/>
          </a:p>
        </p:txBody>
      </p:sp>
    </p:spTree>
    <p:extLst>
      <p:ext uri="{BB962C8B-B14F-4D97-AF65-F5344CB8AC3E}">
        <p14:creationId xmlns:p14="http://schemas.microsoft.com/office/powerpoint/2010/main" xmlns="" val="3156928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b="1"/>
            </a:lvl1pPr>
          </a:lstStyle>
          <a:p>
            <a:r>
              <a:rPr lang="en-US" dirty="0" smtClean="0"/>
              <a:t>Click to edit Master title style</a:t>
            </a:r>
            <a:endParaRPr lang="he-IL" dirty="0"/>
          </a:p>
        </p:txBody>
      </p:sp>
      <p:sp>
        <p:nvSpPr>
          <p:cNvPr id="3" name="מציין מיקום תוכן 2"/>
          <p:cNvSpPr>
            <a:spLocks noGrp="1"/>
          </p:cNvSpPr>
          <p:nvPr>
            <p:ph idx="1"/>
          </p:nvPr>
        </p:nvSpPr>
        <p:spPr/>
        <p:txBody>
          <a:bodyPr/>
          <a:lstStyle>
            <a:lvl1pPr>
              <a:lnSpc>
                <a:spcPct val="150000"/>
              </a:lnSpc>
              <a:defRPr sz="2400"/>
            </a:lvl1pPr>
            <a:lvl2pPr>
              <a:lnSpc>
                <a:spcPct val="150000"/>
              </a:lnSpc>
              <a:defRPr sz="1800"/>
            </a:lvl2pPr>
            <a:lvl3pPr>
              <a:lnSpc>
                <a:spcPct val="150000"/>
              </a:lnSpc>
              <a:defRPr sz="2000"/>
            </a:lvl3pPr>
            <a:lvl4pPr>
              <a:lnSpc>
                <a:spcPct val="150000"/>
              </a:lnSpc>
              <a:defRPr sz="1800"/>
            </a:lvl4pPr>
            <a:lvl5pPr>
              <a:lnSpc>
                <a:spcPct val="15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Rectangle 4"/>
          <p:cNvSpPr>
            <a:spLocks noGrp="1" noChangeArrowheads="1"/>
          </p:cNvSpPr>
          <p:nvPr>
            <p:ph type="dt" sz="half" idx="10"/>
          </p:nvPr>
        </p:nvSpPr>
        <p:spPr>
          <a:ln/>
        </p:spPr>
        <p:txBody>
          <a:bodyPr/>
          <a:lstStyle>
            <a:lvl1pPr>
              <a:defRPr/>
            </a:lvl1pPr>
          </a:lstStyle>
          <a:p>
            <a:fld id="{0C9B1B5B-7E86-41EA-909D-E4A85C9894E3}" type="datetimeFigureOut">
              <a:rPr lang="he-IL" smtClean="0"/>
              <a:pPr/>
              <a:t>י"א/כסלו/תשע"א</a:t>
            </a:fld>
            <a:endParaRPr lang="he-IL"/>
          </a:p>
        </p:txBody>
      </p:sp>
      <p:sp>
        <p:nvSpPr>
          <p:cNvPr id="5" name="Rectangle 5"/>
          <p:cNvSpPr>
            <a:spLocks noGrp="1" noChangeArrowheads="1"/>
          </p:cNvSpPr>
          <p:nvPr>
            <p:ph type="ftr" sz="quarter" idx="11"/>
          </p:nvPr>
        </p:nvSpPr>
        <p:spPr>
          <a:ln/>
        </p:spPr>
        <p:txBody>
          <a:bodyPr/>
          <a:lstStyle>
            <a:lvl1pPr>
              <a:defRPr/>
            </a:lvl1pPr>
          </a:lstStyle>
          <a:p>
            <a:endParaRPr lang="he-IL"/>
          </a:p>
        </p:txBody>
      </p:sp>
      <p:sp>
        <p:nvSpPr>
          <p:cNvPr id="6" name="Rectangle 6"/>
          <p:cNvSpPr>
            <a:spLocks noGrp="1" noChangeArrowheads="1"/>
          </p:cNvSpPr>
          <p:nvPr>
            <p:ph type="sldNum" sz="quarter" idx="12"/>
          </p:nvPr>
        </p:nvSpPr>
        <p:spPr>
          <a:ln/>
        </p:spPr>
        <p:txBody>
          <a:bodyPr/>
          <a:lstStyle>
            <a:lvl1pPr>
              <a:defRPr/>
            </a:lvl1pPr>
          </a:lstStyle>
          <a:p>
            <a:fld id="{099D3293-ED1F-4732-81EE-A9B72639B19B}" type="slidenum">
              <a:rPr lang="he-IL" smtClean="0"/>
              <a:pPr/>
              <a:t>‹#›</a:t>
            </a:fld>
            <a:endParaRPr lang="he-IL"/>
          </a:p>
        </p:txBody>
      </p:sp>
    </p:spTree>
    <p:extLst>
      <p:ext uri="{BB962C8B-B14F-4D97-AF65-F5344CB8AC3E}">
        <p14:creationId xmlns:p14="http://schemas.microsoft.com/office/powerpoint/2010/main" xmlns="" val="40856188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כותרת ותוכן">
    <p:spTree>
      <p:nvGrpSpPr>
        <p:cNvPr id="1" name=""/>
        <p:cNvGrpSpPr/>
        <p:nvPr/>
      </p:nvGrpSpPr>
      <p:grpSpPr>
        <a:xfrm>
          <a:off x="0" y="0"/>
          <a:ext cx="0" cy="0"/>
          <a:chOff x="0" y="0"/>
          <a:chExt cx="0" cy="0"/>
        </a:xfrm>
      </p:grpSpPr>
      <p:sp>
        <p:nvSpPr>
          <p:cNvPr id="2" name="כותרת 1"/>
          <p:cNvSpPr>
            <a:spLocks noGrp="1"/>
          </p:cNvSpPr>
          <p:nvPr>
            <p:ph type="title" hasCustomPrompt="1"/>
          </p:nvPr>
        </p:nvSpPr>
        <p:spPr>
          <a:xfrm>
            <a:off x="914400" y="274638"/>
            <a:ext cx="7258000" cy="1143000"/>
          </a:xfrm>
        </p:spPr>
        <p:txBody>
          <a:bodyPr/>
          <a:lstStyle>
            <a:lvl1pPr>
              <a:defRPr b="1"/>
            </a:lvl1pPr>
          </a:lstStyle>
          <a:p>
            <a:r>
              <a:rPr lang="en-US" dirty="0" smtClean="0"/>
              <a:t>Click to edit Master style</a:t>
            </a:r>
            <a:endParaRPr lang="he-IL" dirty="0"/>
          </a:p>
        </p:txBody>
      </p:sp>
      <p:sp>
        <p:nvSpPr>
          <p:cNvPr id="3" name="מציין מיקום תוכן 2"/>
          <p:cNvSpPr>
            <a:spLocks noGrp="1"/>
          </p:cNvSpPr>
          <p:nvPr>
            <p:ph idx="1"/>
          </p:nvPr>
        </p:nvSpPr>
        <p:spPr>
          <a:xfrm>
            <a:off x="755576" y="1600200"/>
            <a:ext cx="7416824" cy="4525963"/>
          </a:xfrm>
        </p:spPr>
        <p:txBody>
          <a:bodyPr/>
          <a:lstStyle>
            <a:lvl1pPr marL="0" indent="0">
              <a:lnSpc>
                <a:spcPct val="150000"/>
              </a:lnSpc>
              <a:buNone/>
              <a:defRPr sz="2400"/>
            </a:lvl1pPr>
            <a:lvl2pPr marL="457200" indent="0">
              <a:lnSpc>
                <a:spcPct val="150000"/>
              </a:lnSpc>
              <a:buNone/>
              <a:defRPr/>
            </a:lvl2pPr>
            <a:lvl3pPr marL="914400" indent="0">
              <a:lnSpc>
                <a:spcPct val="150000"/>
              </a:lnSpc>
              <a:buNone/>
              <a:defRPr sz="2000"/>
            </a:lvl3pPr>
            <a:lvl4pPr marL="1371600" indent="0">
              <a:lnSpc>
                <a:spcPct val="150000"/>
              </a:lnSpc>
              <a:buNone/>
              <a:defRPr sz="1800"/>
            </a:lvl4pPr>
            <a:lvl5pPr marL="1828800" indent="0">
              <a:lnSpc>
                <a:spcPct val="150000"/>
              </a:lnSpc>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Rectangle 4"/>
          <p:cNvSpPr>
            <a:spLocks noGrp="1" noChangeArrowheads="1"/>
          </p:cNvSpPr>
          <p:nvPr>
            <p:ph type="dt" sz="half" idx="10"/>
          </p:nvPr>
        </p:nvSpPr>
        <p:spPr>
          <a:ln/>
        </p:spPr>
        <p:txBody>
          <a:bodyPr/>
          <a:lstStyle>
            <a:lvl1pPr>
              <a:defRPr/>
            </a:lvl1pPr>
          </a:lstStyle>
          <a:p>
            <a:fld id="{0C9B1B5B-7E86-41EA-909D-E4A85C9894E3}" type="datetimeFigureOut">
              <a:rPr lang="he-IL" smtClean="0"/>
              <a:pPr/>
              <a:t>י"א/כסלו/תשע"א</a:t>
            </a:fld>
            <a:endParaRPr lang="he-IL"/>
          </a:p>
        </p:txBody>
      </p:sp>
      <p:sp>
        <p:nvSpPr>
          <p:cNvPr id="5" name="Rectangle 5"/>
          <p:cNvSpPr>
            <a:spLocks noGrp="1" noChangeArrowheads="1"/>
          </p:cNvSpPr>
          <p:nvPr>
            <p:ph type="ftr" sz="quarter" idx="11"/>
          </p:nvPr>
        </p:nvSpPr>
        <p:spPr>
          <a:ln/>
        </p:spPr>
        <p:txBody>
          <a:bodyPr/>
          <a:lstStyle>
            <a:lvl1pPr>
              <a:defRPr/>
            </a:lvl1pPr>
          </a:lstStyle>
          <a:p>
            <a:endParaRPr lang="he-IL"/>
          </a:p>
        </p:txBody>
      </p:sp>
      <p:sp>
        <p:nvSpPr>
          <p:cNvPr id="6" name="Rectangle 6"/>
          <p:cNvSpPr>
            <a:spLocks noGrp="1" noChangeArrowheads="1"/>
          </p:cNvSpPr>
          <p:nvPr>
            <p:ph type="sldNum" sz="quarter" idx="12"/>
          </p:nvPr>
        </p:nvSpPr>
        <p:spPr>
          <a:ln/>
        </p:spPr>
        <p:txBody>
          <a:bodyPr/>
          <a:lstStyle>
            <a:lvl1pPr>
              <a:defRPr/>
            </a:lvl1pPr>
          </a:lstStyle>
          <a:p>
            <a:fld id="{099D3293-ED1F-4732-81EE-A9B72639B19B}" type="slidenum">
              <a:rPr lang="he-IL" smtClean="0"/>
              <a:pPr/>
              <a:t>‹#›</a:t>
            </a:fld>
            <a:endParaRPr lang="he-IL"/>
          </a:p>
        </p:txBody>
      </p:sp>
    </p:spTree>
    <p:extLst>
      <p:ext uri="{BB962C8B-B14F-4D97-AF65-F5344CB8AC3E}">
        <p14:creationId xmlns:p14="http://schemas.microsoft.com/office/powerpoint/2010/main" xmlns="" val="35886538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0C9B1B5B-7E86-41EA-909D-E4A85C9894E3}" type="datetimeFigureOut">
              <a:rPr lang="he-IL" smtClean="0"/>
              <a:pPr/>
              <a:t>י"א/כסלו/תשע"א</a:t>
            </a:fld>
            <a:endParaRPr lang="he-IL"/>
          </a:p>
        </p:txBody>
      </p:sp>
      <p:sp>
        <p:nvSpPr>
          <p:cNvPr id="5" name="Rectangle 5"/>
          <p:cNvSpPr>
            <a:spLocks noGrp="1" noChangeArrowheads="1"/>
          </p:cNvSpPr>
          <p:nvPr>
            <p:ph type="ftr" sz="quarter" idx="11"/>
          </p:nvPr>
        </p:nvSpPr>
        <p:spPr>
          <a:ln/>
        </p:spPr>
        <p:txBody>
          <a:bodyPr/>
          <a:lstStyle>
            <a:lvl1pPr>
              <a:defRPr/>
            </a:lvl1pPr>
          </a:lstStyle>
          <a:p>
            <a:endParaRPr lang="he-IL"/>
          </a:p>
        </p:txBody>
      </p:sp>
      <p:sp>
        <p:nvSpPr>
          <p:cNvPr id="6" name="Rectangle 6"/>
          <p:cNvSpPr>
            <a:spLocks noGrp="1" noChangeArrowheads="1"/>
          </p:cNvSpPr>
          <p:nvPr>
            <p:ph type="sldNum" sz="quarter" idx="12"/>
          </p:nvPr>
        </p:nvSpPr>
        <p:spPr>
          <a:ln/>
        </p:spPr>
        <p:txBody>
          <a:bodyPr/>
          <a:lstStyle>
            <a:lvl1pPr>
              <a:defRPr/>
            </a:lvl1pPr>
          </a:lstStyle>
          <a:p>
            <a:fld id="{099D3293-ED1F-4732-81EE-A9B72639B19B}" type="slidenum">
              <a:rPr lang="he-IL" smtClean="0"/>
              <a:pPr/>
              <a:t>‹#›</a:t>
            </a:fld>
            <a:endParaRPr lang="he-IL"/>
          </a:p>
        </p:txBody>
      </p:sp>
    </p:spTree>
    <p:extLst>
      <p:ext uri="{BB962C8B-B14F-4D97-AF65-F5344CB8AC3E}">
        <p14:creationId xmlns:p14="http://schemas.microsoft.com/office/powerpoint/2010/main" xmlns="" val="1412310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7772400" cy="1143000"/>
          </a:xfrm>
        </p:spPr>
        <p:txBody>
          <a:bodyPr/>
          <a:lstStyle/>
          <a:p>
            <a:r>
              <a:rPr lang="en-US" dirty="0" smtClean="0"/>
              <a:t>Click to edit Master title style</a:t>
            </a:r>
            <a:endParaRPr lang="he-IL" dirty="0"/>
          </a:p>
        </p:txBody>
      </p:sp>
      <p:sp>
        <p:nvSpPr>
          <p:cNvPr id="4" name="Footer Placeholder 3"/>
          <p:cNvSpPr>
            <a:spLocks noGrp="1"/>
          </p:cNvSpPr>
          <p:nvPr>
            <p:ph type="ftr" sz="quarter" idx="11"/>
          </p:nvPr>
        </p:nvSpPr>
        <p:spPr>
          <a:xfrm>
            <a:off x="467544" y="6264275"/>
            <a:ext cx="5904656" cy="384175"/>
          </a:xfrm>
        </p:spPr>
        <p:txBody>
          <a:bodyPr/>
          <a:lstStyle>
            <a:lvl1pPr algn="r">
              <a:defRPr sz="2000"/>
            </a:lvl1pPr>
          </a:lstStyle>
          <a:p>
            <a:endParaRPr lang="he-IL" dirty="0"/>
          </a:p>
        </p:txBody>
      </p:sp>
    </p:spTree>
    <p:extLst>
      <p:ext uri="{BB962C8B-B14F-4D97-AF65-F5344CB8AC3E}">
        <p14:creationId xmlns:p14="http://schemas.microsoft.com/office/powerpoint/2010/main" xmlns="" val="3104509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fld id="{0C9B1B5B-7E86-41EA-909D-E4A85C9894E3}" type="datetimeFigureOut">
              <a:rPr lang="he-IL" smtClean="0"/>
              <a:pPr/>
              <a:t>י"א/כסלו/תשע"א</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099D3293-ED1F-4732-81EE-A9B72639B19B}" type="slidenum">
              <a:rPr lang="he-IL" smtClean="0"/>
              <a:pPr/>
              <a:t>‹#›</a:t>
            </a:fld>
            <a:endParaRPr lang="he-IL"/>
          </a:p>
        </p:txBody>
      </p:sp>
    </p:spTree>
    <p:extLst>
      <p:ext uri="{BB962C8B-B14F-4D97-AF65-F5344CB8AC3E}">
        <p14:creationId xmlns:p14="http://schemas.microsoft.com/office/powerpoint/2010/main" xmlns="" val="1661714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smtClean="0"/>
              <a:t>Click to edit Master title style</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4"/>
          <p:cNvSpPr>
            <a:spLocks noGrp="1" noChangeArrowheads="1"/>
          </p:cNvSpPr>
          <p:nvPr>
            <p:ph type="dt" sz="half" idx="10"/>
          </p:nvPr>
        </p:nvSpPr>
        <p:spPr>
          <a:ln/>
        </p:spPr>
        <p:txBody>
          <a:bodyPr/>
          <a:lstStyle>
            <a:lvl1pPr>
              <a:defRPr/>
            </a:lvl1pPr>
          </a:lstStyle>
          <a:p>
            <a:fld id="{0C9B1B5B-7E86-41EA-909D-E4A85C9894E3}" type="datetimeFigureOut">
              <a:rPr lang="he-IL" smtClean="0"/>
              <a:pPr/>
              <a:t>י"א/כסלו/תשע"א</a:t>
            </a:fld>
            <a:endParaRPr lang="he-IL"/>
          </a:p>
        </p:txBody>
      </p:sp>
      <p:sp>
        <p:nvSpPr>
          <p:cNvPr id="6" name="Rectangle 5"/>
          <p:cNvSpPr>
            <a:spLocks noGrp="1" noChangeArrowheads="1"/>
          </p:cNvSpPr>
          <p:nvPr>
            <p:ph type="ftr" sz="quarter" idx="11"/>
          </p:nvPr>
        </p:nvSpPr>
        <p:spPr>
          <a:ln/>
        </p:spPr>
        <p:txBody>
          <a:bodyPr/>
          <a:lstStyle>
            <a:lvl1pPr>
              <a:defRPr/>
            </a:lvl1pPr>
          </a:lstStyle>
          <a:p>
            <a:endParaRPr lang="he-IL"/>
          </a:p>
        </p:txBody>
      </p:sp>
      <p:sp>
        <p:nvSpPr>
          <p:cNvPr id="7" name="Rectangle 6"/>
          <p:cNvSpPr>
            <a:spLocks noGrp="1" noChangeArrowheads="1"/>
          </p:cNvSpPr>
          <p:nvPr>
            <p:ph type="sldNum" sz="quarter" idx="12"/>
          </p:nvPr>
        </p:nvSpPr>
        <p:spPr>
          <a:ln/>
        </p:spPr>
        <p:txBody>
          <a:bodyPr/>
          <a:lstStyle>
            <a:lvl1pPr>
              <a:defRPr/>
            </a:lvl1pPr>
          </a:lstStyle>
          <a:p>
            <a:fld id="{099D3293-ED1F-4732-81EE-A9B72639B19B}" type="slidenum">
              <a:rPr lang="he-IL" smtClean="0"/>
              <a:pPr/>
              <a:t>‹#›</a:t>
            </a:fld>
            <a:endParaRPr lang="he-IL"/>
          </a:p>
        </p:txBody>
      </p:sp>
    </p:spTree>
    <p:extLst>
      <p:ext uri="{BB962C8B-B14F-4D97-AF65-F5344CB8AC3E}">
        <p14:creationId xmlns:p14="http://schemas.microsoft.com/office/powerpoint/2010/main" xmlns="" val="172274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4"/>
          <p:cNvSpPr>
            <a:spLocks noGrp="1" noChangeArrowheads="1"/>
          </p:cNvSpPr>
          <p:nvPr>
            <p:ph type="dt" sz="half" idx="10"/>
          </p:nvPr>
        </p:nvSpPr>
        <p:spPr>
          <a:ln/>
        </p:spPr>
        <p:txBody>
          <a:bodyPr/>
          <a:lstStyle>
            <a:lvl1pPr>
              <a:defRPr/>
            </a:lvl1pPr>
          </a:lstStyle>
          <a:p>
            <a:fld id="{0C9B1B5B-7E86-41EA-909D-E4A85C9894E3}" type="datetimeFigureOut">
              <a:rPr lang="he-IL" smtClean="0"/>
              <a:pPr/>
              <a:t>י"א/כסלו/תשע"א</a:t>
            </a:fld>
            <a:endParaRPr lang="he-IL"/>
          </a:p>
        </p:txBody>
      </p:sp>
      <p:sp>
        <p:nvSpPr>
          <p:cNvPr id="8" name="Rectangle 5"/>
          <p:cNvSpPr>
            <a:spLocks noGrp="1" noChangeArrowheads="1"/>
          </p:cNvSpPr>
          <p:nvPr>
            <p:ph type="ftr" sz="quarter" idx="11"/>
          </p:nvPr>
        </p:nvSpPr>
        <p:spPr>
          <a:ln/>
        </p:spPr>
        <p:txBody>
          <a:bodyPr/>
          <a:lstStyle>
            <a:lvl1pPr>
              <a:defRPr/>
            </a:lvl1pPr>
          </a:lstStyle>
          <a:p>
            <a:endParaRPr lang="he-IL"/>
          </a:p>
        </p:txBody>
      </p:sp>
      <p:sp>
        <p:nvSpPr>
          <p:cNvPr id="9" name="Rectangle 6"/>
          <p:cNvSpPr>
            <a:spLocks noGrp="1" noChangeArrowheads="1"/>
          </p:cNvSpPr>
          <p:nvPr>
            <p:ph type="sldNum" sz="quarter" idx="12"/>
          </p:nvPr>
        </p:nvSpPr>
        <p:spPr>
          <a:ln/>
        </p:spPr>
        <p:txBody>
          <a:bodyPr/>
          <a:lstStyle>
            <a:lvl1pPr>
              <a:defRPr/>
            </a:lvl1pPr>
          </a:lstStyle>
          <a:p>
            <a:fld id="{099D3293-ED1F-4732-81EE-A9B72639B19B}" type="slidenum">
              <a:rPr lang="he-IL" smtClean="0"/>
              <a:pPr/>
              <a:t>‹#›</a:t>
            </a:fld>
            <a:endParaRPr lang="he-IL"/>
          </a:p>
        </p:txBody>
      </p:sp>
    </p:spTree>
    <p:extLst>
      <p:ext uri="{BB962C8B-B14F-4D97-AF65-F5344CB8AC3E}">
        <p14:creationId xmlns:p14="http://schemas.microsoft.com/office/powerpoint/2010/main" xmlns="" val="2231938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smtClean="0"/>
              <a:t>Click to edit Master title style</a:t>
            </a:r>
            <a:endParaRPr lang="he-IL"/>
          </a:p>
        </p:txBody>
      </p:sp>
      <p:sp>
        <p:nvSpPr>
          <p:cNvPr id="3" name="Rectangle 4"/>
          <p:cNvSpPr>
            <a:spLocks noGrp="1" noChangeArrowheads="1"/>
          </p:cNvSpPr>
          <p:nvPr>
            <p:ph type="dt" sz="half" idx="10"/>
          </p:nvPr>
        </p:nvSpPr>
        <p:spPr>
          <a:ln/>
        </p:spPr>
        <p:txBody>
          <a:bodyPr/>
          <a:lstStyle>
            <a:lvl1pPr>
              <a:defRPr/>
            </a:lvl1pPr>
          </a:lstStyle>
          <a:p>
            <a:fld id="{0C9B1B5B-7E86-41EA-909D-E4A85C9894E3}" type="datetimeFigureOut">
              <a:rPr lang="he-IL" smtClean="0"/>
              <a:pPr/>
              <a:t>י"א/כסלו/תשע"א</a:t>
            </a:fld>
            <a:endParaRPr lang="he-IL"/>
          </a:p>
        </p:txBody>
      </p:sp>
      <p:sp>
        <p:nvSpPr>
          <p:cNvPr id="4" name="Rectangle 5"/>
          <p:cNvSpPr>
            <a:spLocks noGrp="1" noChangeArrowheads="1"/>
          </p:cNvSpPr>
          <p:nvPr>
            <p:ph type="ftr" sz="quarter" idx="11"/>
          </p:nvPr>
        </p:nvSpPr>
        <p:spPr>
          <a:ln/>
        </p:spPr>
        <p:txBody>
          <a:bodyPr/>
          <a:lstStyle>
            <a:lvl1pPr>
              <a:defRPr/>
            </a:lvl1pPr>
          </a:lstStyle>
          <a:p>
            <a:endParaRPr lang="he-IL"/>
          </a:p>
        </p:txBody>
      </p:sp>
      <p:sp>
        <p:nvSpPr>
          <p:cNvPr id="5" name="Rectangle 6"/>
          <p:cNvSpPr>
            <a:spLocks noGrp="1" noChangeArrowheads="1"/>
          </p:cNvSpPr>
          <p:nvPr>
            <p:ph type="sldNum" sz="quarter" idx="12"/>
          </p:nvPr>
        </p:nvSpPr>
        <p:spPr>
          <a:ln/>
        </p:spPr>
        <p:txBody>
          <a:bodyPr/>
          <a:lstStyle>
            <a:lvl1pPr>
              <a:defRPr/>
            </a:lvl1pPr>
          </a:lstStyle>
          <a:p>
            <a:fld id="{099D3293-ED1F-4732-81EE-A9B72639B19B}" type="slidenum">
              <a:rPr lang="he-IL" smtClean="0"/>
              <a:pPr/>
              <a:t>‹#›</a:t>
            </a:fld>
            <a:endParaRPr lang="he-IL"/>
          </a:p>
        </p:txBody>
      </p:sp>
    </p:spTree>
    <p:extLst>
      <p:ext uri="{BB962C8B-B14F-4D97-AF65-F5344CB8AC3E}">
        <p14:creationId xmlns:p14="http://schemas.microsoft.com/office/powerpoint/2010/main" xmlns="" val="771829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CC"/>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7"/>
          <p:cNvGrpSpPr>
            <a:grpSpLocks/>
          </p:cNvGrpSpPr>
          <p:nvPr/>
        </p:nvGrpSpPr>
        <p:grpSpPr bwMode="auto">
          <a:xfrm flipH="1">
            <a:off x="0" y="0"/>
            <a:ext cx="9144000" cy="6858000"/>
            <a:chOff x="0" y="0"/>
            <a:chExt cx="5760" cy="4320"/>
          </a:xfrm>
        </p:grpSpPr>
        <p:sp>
          <p:nvSpPr>
            <p:cNvPr id="1032" name="Rectangle 8"/>
            <p:cNvSpPr>
              <a:spLocks noChangeArrowheads="1"/>
            </p:cNvSpPr>
            <p:nvPr/>
          </p:nvSpPr>
          <p:spPr bwMode="auto">
            <a:xfrm>
              <a:off x="1968" y="4224"/>
              <a:ext cx="3792" cy="96"/>
            </a:xfrm>
            <a:prstGeom prst="rect">
              <a:avLst/>
            </a:prstGeom>
            <a:gradFill rotWithShape="0">
              <a:gsLst>
                <a:gs pos="0">
                  <a:srgbClr val="EBD7FF"/>
                </a:gs>
                <a:gs pos="100000">
                  <a:srgbClr val="0099FF"/>
                </a:gs>
              </a:gsLst>
              <a:lin ang="0" scaled="1"/>
            </a:gradFill>
            <a:ln w="9525">
              <a:solidFill>
                <a:schemeClr val="tx1"/>
              </a:solidFill>
              <a:miter lim="800000"/>
              <a:headEnd/>
              <a:tailEnd/>
            </a:ln>
            <a:effectLst/>
          </p:spPr>
          <p:txBody>
            <a:bodyPr wrap="none" anchor="ctr"/>
            <a:lstStyle/>
            <a:p>
              <a:pPr algn="ctr">
                <a:defRPr/>
              </a:pPr>
              <a:endParaRPr kumimoji="1" lang="he-IL" sz="2400">
                <a:latin typeface="굴림" pitchFamily="50" charset="-127"/>
              </a:endParaRPr>
            </a:p>
          </p:txBody>
        </p:sp>
        <p:sp>
          <p:nvSpPr>
            <p:cNvPr id="1033" name="Rectangle 9"/>
            <p:cNvSpPr>
              <a:spLocks noChangeArrowheads="1"/>
            </p:cNvSpPr>
            <p:nvPr/>
          </p:nvSpPr>
          <p:spPr bwMode="auto">
            <a:xfrm>
              <a:off x="5520" y="1248"/>
              <a:ext cx="240" cy="2688"/>
            </a:xfrm>
            <a:prstGeom prst="rect">
              <a:avLst/>
            </a:prstGeom>
            <a:gradFill rotWithShape="0">
              <a:gsLst>
                <a:gs pos="0">
                  <a:srgbClr val="C1E7CE"/>
                </a:gs>
                <a:gs pos="100000">
                  <a:srgbClr val="339966"/>
                </a:gs>
              </a:gsLst>
              <a:lin ang="5400000" scaled="1"/>
            </a:gradFill>
            <a:ln w="9525">
              <a:solidFill>
                <a:schemeClr val="tx1"/>
              </a:solidFill>
              <a:miter lim="800000"/>
              <a:headEnd/>
              <a:tailEnd/>
            </a:ln>
            <a:effectLst/>
          </p:spPr>
          <p:txBody>
            <a:bodyPr wrap="none" anchor="ctr"/>
            <a:lstStyle/>
            <a:p>
              <a:pPr algn="ctr">
                <a:defRPr/>
              </a:pPr>
              <a:endParaRPr kumimoji="1" lang="he-IL" sz="2400">
                <a:latin typeface="굴림" pitchFamily="50" charset="-127"/>
              </a:endParaRPr>
            </a:p>
          </p:txBody>
        </p:sp>
        <p:sp>
          <p:nvSpPr>
            <p:cNvPr id="1034" name="Rectangle 10"/>
            <p:cNvSpPr>
              <a:spLocks noChangeArrowheads="1"/>
            </p:cNvSpPr>
            <p:nvPr/>
          </p:nvSpPr>
          <p:spPr bwMode="auto">
            <a:xfrm>
              <a:off x="0" y="3312"/>
              <a:ext cx="288" cy="96"/>
            </a:xfrm>
            <a:prstGeom prst="rect">
              <a:avLst/>
            </a:prstGeom>
            <a:solidFill>
              <a:schemeClr val="accent2"/>
            </a:solidFill>
            <a:ln w="9525">
              <a:solidFill>
                <a:schemeClr val="tx1"/>
              </a:solidFill>
              <a:miter lim="800000"/>
              <a:headEnd/>
              <a:tailEnd/>
            </a:ln>
            <a:effectLst/>
          </p:spPr>
          <p:txBody>
            <a:bodyPr wrap="none" anchor="ctr"/>
            <a:lstStyle/>
            <a:p>
              <a:pPr algn="ctr">
                <a:defRPr/>
              </a:pPr>
              <a:endParaRPr kumimoji="1" lang="he-IL" sz="2400">
                <a:latin typeface="굴림" pitchFamily="50" charset="-127"/>
              </a:endParaRPr>
            </a:p>
          </p:txBody>
        </p:sp>
        <p:sp>
          <p:nvSpPr>
            <p:cNvPr id="1035" name="Rectangle 11"/>
            <p:cNvSpPr>
              <a:spLocks noChangeArrowheads="1"/>
            </p:cNvSpPr>
            <p:nvPr/>
          </p:nvSpPr>
          <p:spPr bwMode="auto">
            <a:xfrm>
              <a:off x="0" y="3408"/>
              <a:ext cx="288" cy="912"/>
            </a:xfrm>
            <a:prstGeom prst="rect">
              <a:avLst/>
            </a:prstGeom>
            <a:solidFill>
              <a:srgbClr val="DDDDDD"/>
            </a:solidFill>
            <a:ln w="9525">
              <a:solidFill>
                <a:schemeClr val="tx1"/>
              </a:solidFill>
              <a:miter lim="800000"/>
              <a:headEnd/>
              <a:tailEnd/>
            </a:ln>
            <a:effectLst/>
          </p:spPr>
          <p:txBody>
            <a:bodyPr wrap="none" anchor="ctr"/>
            <a:lstStyle/>
            <a:p>
              <a:pPr algn="ctr">
                <a:defRPr/>
              </a:pPr>
              <a:endParaRPr kumimoji="1" lang="he-IL" sz="2400">
                <a:latin typeface="굴림" pitchFamily="50" charset="-127"/>
              </a:endParaRPr>
            </a:p>
          </p:txBody>
        </p:sp>
        <p:sp>
          <p:nvSpPr>
            <p:cNvPr id="1036" name="Rectangle 12"/>
            <p:cNvSpPr>
              <a:spLocks noChangeArrowheads="1"/>
            </p:cNvSpPr>
            <p:nvPr/>
          </p:nvSpPr>
          <p:spPr bwMode="auto">
            <a:xfrm>
              <a:off x="5520" y="0"/>
              <a:ext cx="240" cy="1248"/>
            </a:xfrm>
            <a:prstGeom prst="rect">
              <a:avLst/>
            </a:prstGeom>
            <a:solidFill>
              <a:schemeClr val="bg1"/>
            </a:solidFill>
            <a:ln w="9525">
              <a:solidFill>
                <a:schemeClr val="tx1"/>
              </a:solidFill>
              <a:miter lim="800000"/>
              <a:headEnd/>
              <a:tailEnd/>
            </a:ln>
            <a:effectLst/>
          </p:spPr>
          <p:txBody>
            <a:bodyPr wrap="none" anchor="ctr"/>
            <a:lstStyle/>
            <a:p>
              <a:pPr algn="ctr">
                <a:defRPr/>
              </a:pPr>
              <a:endParaRPr kumimoji="1" lang="he-IL" sz="2400">
                <a:latin typeface="굴림" pitchFamily="50" charset="-127"/>
              </a:endParaRPr>
            </a:p>
          </p:txBody>
        </p:sp>
        <p:sp>
          <p:nvSpPr>
            <p:cNvPr id="1037" name="Rectangle 13"/>
            <p:cNvSpPr>
              <a:spLocks noChangeArrowheads="1"/>
            </p:cNvSpPr>
            <p:nvPr/>
          </p:nvSpPr>
          <p:spPr bwMode="auto">
            <a:xfrm>
              <a:off x="3600" y="0"/>
              <a:ext cx="1920" cy="192"/>
            </a:xfrm>
            <a:prstGeom prst="rect">
              <a:avLst/>
            </a:prstGeom>
            <a:solidFill>
              <a:srgbClr val="CAC9AA"/>
            </a:solidFill>
            <a:ln w="9525">
              <a:solidFill>
                <a:schemeClr val="tx1"/>
              </a:solidFill>
              <a:miter lim="800000"/>
              <a:headEnd/>
              <a:tailEnd/>
            </a:ln>
            <a:effectLst/>
          </p:spPr>
          <p:txBody>
            <a:bodyPr wrap="none" anchor="ctr"/>
            <a:lstStyle/>
            <a:p>
              <a:pPr algn="ctr">
                <a:defRPr/>
              </a:pPr>
              <a:endParaRPr kumimoji="1" lang="he-IL" sz="2400">
                <a:latin typeface="굴림" pitchFamily="50" charset="-127"/>
              </a:endParaRPr>
            </a:p>
          </p:txBody>
        </p:sp>
        <p:sp>
          <p:nvSpPr>
            <p:cNvPr id="1038" name="Rectangle 14"/>
            <p:cNvSpPr>
              <a:spLocks noChangeArrowheads="1"/>
            </p:cNvSpPr>
            <p:nvPr/>
          </p:nvSpPr>
          <p:spPr bwMode="auto">
            <a:xfrm>
              <a:off x="288" y="192"/>
              <a:ext cx="336" cy="480"/>
            </a:xfrm>
            <a:prstGeom prst="rect">
              <a:avLst/>
            </a:prstGeom>
            <a:solidFill>
              <a:schemeClr val="folHlink">
                <a:alpha val="50000"/>
              </a:schemeClr>
            </a:solidFill>
            <a:ln w="9525">
              <a:solidFill>
                <a:schemeClr val="tx1"/>
              </a:solidFill>
              <a:miter lim="800000"/>
              <a:headEnd/>
              <a:tailEnd/>
            </a:ln>
            <a:effectLst/>
          </p:spPr>
          <p:txBody>
            <a:bodyPr wrap="none" anchor="ctr"/>
            <a:lstStyle/>
            <a:p>
              <a:pPr algn="ctr">
                <a:defRPr/>
              </a:pPr>
              <a:endParaRPr kumimoji="1" lang="he-IL" sz="2400">
                <a:latin typeface="굴림" pitchFamily="50" charset="-127"/>
              </a:endParaRPr>
            </a:p>
          </p:txBody>
        </p:sp>
        <p:sp>
          <p:nvSpPr>
            <p:cNvPr id="1039" name="Rectangle 15"/>
            <p:cNvSpPr>
              <a:spLocks noChangeArrowheads="1"/>
            </p:cNvSpPr>
            <p:nvPr/>
          </p:nvSpPr>
          <p:spPr bwMode="auto">
            <a:xfrm>
              <a:off x="0" y="672"/>
              <a:ext cx="288" cy="2640"/>
            </a:xfrm>
            <a:prstGeom prst="rect">
              <a:avLst/>
            </a:prstGeom>
            <a:gradFill rotWithShape="0">
              <a:gsLst>
                <a:gs pos="0">
                  <a:srgbClr val="C1AE8F"/>
                </a:gs>
                <a:gs pos="100000">
                  <a:schemeClr val="bg1"/>
                </a:gs>
              </a:gsLst>
              <a:lin ang="5400000" scaled="1"/>
            </a:gradFill>
            <a:ln w="9525">
              <a:solidFill>
                <a:schemeClr val="tx1"/>
              </a:solidFill>
              <a:miter lim="800000"/>
              <a:headEnd/>
              <a:tailEnd/>
            </a:ln>
            <a:effectLst/>
          </p:spPr>
          <p:txBody>
            <a:bodyPr wrap="none" anchor="ctr"/>
            <a:lstStyle/>
            <a:p>
              <a:pPr algn="ctr">
                <a:defRPr/>
              </a:pPr>
              <a:endParaRPr kumimoji="1" lang="he-IL" sz="2400">
                <a:latin typeface="굴림" pitchFamily="50" charset="-127"/>
              </a:endParaRPr>
            </a:p>
          </p:txBody>
        </p:sp>
        <p:sp>
          <p:nvSpPr>
            <p:cNvPr id="1040" name="Rectangle 16"/>
            <p:cNvSpPr>
              <a:spLocks noChangeArrowheads="1"/>
            </p:cNvSpPr>
            <p:nvPr/>
          </p:nvSpPr>
          <p:spPr bwMode="auto">
            <a:xfrm>
              <a:off x="0" y="192"/>
              <a:ext cx="288" cy="480"/>
            </a:xfrm>
            <a:prstGeom prst="rect">
              <a:avLst/>
            </a:prstGeom>
            <a:solidFill>
              <a:schemeClr val="bg1"/>
            </a:solidFill>
            <a:ln w="9525">
              <a:solidFill>
                <a:schemeClr val="tx1"/>
              </a:solidFill>
              <a:miter lim="800000"/>
              <a:headEnd/>
              <a:tailEnd/>
            </a:ln>
            <a:effectLst/>
          </p:spPr>
          <p:txBody>
            <a:bodyPr wrap="none" anchor="ctr"/>
            <a:lstStyle/>
            <a:p>
              <a:pPr algn="ctr">
                <a:defRPr/>
              </a:pPr>
              <a:endParaRPr kumimoji="1" lang="he-IL" sz="2400">
                <a:latin typeface="굴림" pitchFamily="50" charset="-127"/>
              </a:endParaRPr>
            </a:p>
          </p:txBody>
        </p:sp>
        <p:sp>
          <p:nvSpPr>
            <p:cNvPr id="1041" name="Rectangle 17"/>
            <p:cNvSpPr>
              <a:spLocks noChangeArrowheads="1"/>
            </p:cNvSpPr>
            <p:nvPr/>
          </p:nvSpPr>
          <p:spPr bwMode="auto">
            <a:xfrm>
              <a:off x="0" y="0"/>
              <a:ext cx="624" cy="192"/>
            </a:xfrm>
            <a:prstGeom prst="rect">
              <a:avLst/>
            </a:prstGeom>
            <a:solidFill>
              <a:srgbClr val="99CC00"/>
            </a:solidFill>
            <a:ln w="19050">
              <a:solidFill>
                <a:srgbClr val="808080"/>
              </a:solidFill>
              <a:miter lim="800000"/>
              <a:headEnd/>
              <a:tailEnd/>
            </a:ln>
            <a:effectLst/>
          </p:spPr>
          <p:txBody>
            <a:bodyPr wrap="none" anchor="ctr"/>
            <a:lstStyle/>
            <a:p>
              <a:pPr algn="ctr">
                <a:defRPr/>
              </a:pPr>
              <a:endParaRPr kumimoji="1" lang="he-IL" sz="2400">
                <a:latin typeface="굴림" pitchFamily="50" charset="-127"/>
              </a:endParaRPr>
            </a:p>
          </p:txBody>
        </p:sp>
        <p:sp>
          <p:nvSpPr>
            <p:cNvPr id="1042" name="Rectangle 18"/>
            <p:cNvSpPr>
              <a:spLocks noChangeArrowheads="1"/>
            </p:cNvSpPr>
            <p:nvPr/>
          </p:nvSpPr>
          <p:spPr bwMode="auto">
            <a:xfrm>
              <a:off x="624" y="0"/>
              <a:ext cx="2976" cy="192"/>
            </a:xfrm>
            <a:prstGeom prst="rect">
              <a:avLst/>
            </a:prstGeom>
            <a:solidFill>
              <a:schemeClr val="bg1"/>
            </a:solidFill>
            <a:ln w="9525">
              <a:solidFill>
                <a:srgbClr val="808080"/>
              </a:solidFill>
              <a:miter lim="800000"/>
              <a:headEnd/>
              <a:tailEnd/>
            </a:ln>
            <a:effectLst/>
          </p:spPr>
          <p:txBody>
            <a:bodyPr wrap="none" anchor="ctr"/>
            <a:lstStyle/>
            <a:p>
              <a:pPr algn="ctr">
                <a:defRPr/>
              </a:pPr>
              <a:endParaRPr kumimoji="1" lang="he-IL" sz="2400">
                <a:latin typeface="굴림" pitchFamily="50" charset="-127"/>
              </a:endParaRPr>
            </a:p>
          </p:txBody>
        </p:sp>
        <p:sp>
          <p:nvSpPr>
            <p:cNvPr id="1043" name="Line 19"/>
            <p:cNvSpPr>
              <a:spLocks noChangeShapeType="1"/>
            </p:cNvSpPr>
            <p:nvPr/>
          </p:nvSpPr>
          <p:spPr bwMode="auto">
            <a:xfrm flipV="1">
              <a:off x="288" y="192"/>
              <a:ext cx="0" cy="4128"/>
            </a:xfrm>
            <a:prstGeom prst="line">
              <a:avLst/>
            </a:prstGeom>
            <a:noFill/>
            <a:ln w="76200">
              <a:solidFill>
                <a:srgbClr val="808080"/>
              </a:solidFill>
              <a:round/>
              <a:headEnd/>
              <a:tailEnd/>
            </a:ln>
            <a:effectLst/>
          </p:spPr>
          <p:txBody>
            <a:bodyPr wrap="none" anchor="ctr"/>
            <a:lstStyle/>
            <a:p>
              <a:pPr>
                <a:defRPr/>
              </a:pPr>
              <a:endParaRPr lang="he-IL"/>
            </a:p>
          </p:txBody>
        </p:sp>
        <p:sp>
          <p:nvSpPr>
            <p:cNvPr id="1044" name="Line 20"/>
            <p:cNvSpPr>
              <a:spLocks noChangeShapeType="1"/>
            </p:cNvSpPr>
            <p:nvPr/>
          </p:nvSpPr>
          <p:spPr bwMode="auto">
            <a:xfrm>
              <a:off x="288" y="4224"/>
              <a:ext cx="5472" cy="0"/>
            </a:xfrm>
            <a:prstGeom prst="line">
              <a:avLst/>
            </a:prstGeom>
            <a:noFill/>
            <a:ln w="57150">
              <a:solidFill>
                <a:srgbClr val="808080"/>
              </a:solidFill>
              <a:round/>
              <a:headEnd/>
              <a:tailEnd/>
            </a:ln>
            <a:effectLst/>
          </p:spPr>
          <p:txBody>
            <a:bodyPr wrap="none" anchor="ctr"/>
            <a:lstStyle/>
            <a:p>
              <a:pPr>
                <a:defRPr/>
              </a:pPr>
              <a:endParaRPr lang="he-IL"/>
            </a:p>
          </p:txBody>
        </p:sp>
        <p:sp>
          <p:nvSpPr>
            <p:cNvPr id="1045" name="Line 21"/>
            <p:cNvSpPr>
              <a:spLocks noChangeShapeType="1"/>
            </p:cNvSpPr>
            <p:nvPr/>
          </p:nvSpPr>
          <p:spPr bwMode="auto">
            <a:xfrm flipV="1">
              <a:off x="5520" y="0"/>
              <a:ext cx="0" cy="4224"/>
            </a:xfrm>
            <a:prstGeom prst="line">
              <a:avLst/>
            </a:prstGeom>
            <a:noFill/>
            <a:ln w="57150">
              <a:solidFill>
                <a:srgbClr val="808080"/>
              </a:solidFill>
              <a:round/>
              <a:headEnd/>
              <a:tailEnd/>
            </a:ln>
            <a:effectLst/>
          </p:spPr>
          <p:txBody>
            <a:bodyPr wrap="none" anchor="ctr"/>
            <a:lstStyle/>
            <a:p>
              <a:pPr>
                <a:defRPr/>
              </a:pPr>
              <a:endParaRPr lang="he-IL"/>
            </a:p>
          </p:txBody>
        </p:sp>
        <p:sp>
          <p:nvSpPr>
            <p:cNvPr id="1046" name="Line 22"/>
            <p:cNvSpPr>
              <a:spLocks noChangeShapeType="1"/>
            </p:cNvSpPr>
            <p:nvPr/>
          </p:nvSpPr>
          <p:spPr bwMode="auto">
            <a:xfrm>
              <a:off x="0" y="192"/>
              <a:ext cx="5760" cy="0"/>
            </a:xfrm>
            <a:prstGeom prst="line">
              <a:avLst/>
            </a:prstGeom>
            <a:noFill/>
            <a:ln w="38100">
              <a:solidFill>
                <a:srgbClr val="808080"/>
              </a:solidFill>
              <a:round/>
              <a:headEnd/>
              <a:tailEnd/>
            </a:ln>
            <a:effectLst/>
          </p:spPr>
          <p:txBody>
            <a:bodyPr wrap="none" anchor="ctr"/>
            <a:lstStyle/>
            <a:p>
              <a:pPr>
                <a:defRPr/>
              </a:pPr>
              <a:endParaRPr lang="he-IL"/>
            </a:p>
          </p:txBody>
        </p:sp>
        <p:sp>
          <p:nvSpPr>
            <p:cNvPr id="1047" name="Line 23"/>
            <p:cNvSpPr>
              <a:spLocks noChangeShapeType="1"/>
            </p:cNvSpPr>
            <p:nvPr/>
          </p:nvSpPr>
          <p:spPr bwMode="auto">
            <a:xfrm flipH="1">
              <a:off x="3600" y="288"/>
              <a:ext cx="2160" cy="0"/>
            </a:xfrm>
            <a:prstGeom prst="line">
              <a:avLst/>
            </a:prstGeom>
            <a:noFill/>
            <a:ln w="19050">
              <a:solidFill>
                <a:srgbClr val="808080"/>
              </a:solidFill>
              <a:round/>
              <a:headEnd/>
              <a:tailEnd/>
            </a:ln>
            <a:effectLst/>
          </p:spPr>
          <p:txBody>
            <a:bodyPr wrap="none" anchor="ctr"/>
            <a:lstStyle/>
            <a:p>
              <a:pPr>
                <a:defRPr/>
              </a:pPr>
              <a:endParaRPr lang="he-IL"/>
            </a:p>
          </p:txBody>
        </p:sp>
        <p:sp>
          <p:nvSpPr>
            <p:cNvPr id="1048" name="Line 24"/>
            <p:cNvSpPr>
              <a:spLocks noChangeShapeType="1"/>
            </p:cNvSpPr>
            <p:nvPr/>
          </p:nvSpPr>
          <p:spPr bwMode="auto">
            <a:xfrm flipV="1">
              <a:off x="3600" y="0"/>
              <a:ext cx="0" cy="288"/>
            </a:xfrm>
            <a:prstGeom prst="line">
              <a:avLst/>
            </a:prstGeom>
            <a:noFill/>
            <a:ln w="19050">
              <a:solidFill>
                <a:srgbClr val="808080"/>
              </a:solidFill>
              <a:round/>
              <a:headEnd/>
              <a:tailEnd/>
            </a:ln>
            <a:effectLst/>
          </p:spPr>
          <p:txBody>
            <a:bodyPr wrap="none" anchor="ctr"/>
            <a:lstStyle/>
            <a:p>
              <a:pPr>
                <a:defRPr/>
              </a:pPr>
              <a:endParaRPr lang="he-IL"/>
            </a:p>
          </p:txBody>
        </p:sp>
        <p:sp>
          <p:nvSpPr>
            <p:cNvPr id="1049" name="Line 25"/>
            <p:cNvSpPr>
              <a:spLocks noChangeShapeType="1"/>
            </p:cNvSpPr>
            <p:nvPr/>
          </p:nvSpPr>
          <p:spPr bwMode="auto">
            <a:xfrm>
              <a:off x="5520" y="1248"/>
              <a:ext cx="240" cy="0"/>
            </a:xfrm>
            <a:prstGeom prst="line">
              <a:avLst/>
            </a:prstGeom>
            <a:noFill/>
            <a:ln w="28575">
              <a:solidFill>
                <a:schemeClr val="tx1"/>
              </a:solidFill>
              <a:round/>
              <a:headEnd/>
              <a:tailEnd/>
            </a:ln>
            <a:effectLst/>
          </p:spPr>
          <p:txBody>
            <a:bodyPr wrap="none" anchor="ctr"/>
            <a:lstStyle/>
            <a:p>
              <a:pPr>
                <a:defRPr/>
              </a:pPr>
              <a:endParaRPr lang="he-IL"/>
            </a:p>
          </p:txBody>
        </p:sp>
        <p:sp>
          <p:nvSpPr>
            <p:cNvPr id="1050" name="Line 26"/>
            <p:cNvSpPr>
              <a:spLocks noChangeShapeType="1"/>
            </p:cNvSpPr>
            <p:nvPr/>
          </p:nvSpPr>
          <p:spPr bwMode="auto">
            <a:xfrm>
              <a:off x="624" y="0"/>
              <a:ext cx="0" cy="672"/>
            </a:xfrm>
            <a:prstGeom prst="line">
              <a:avLst/>
            </a:prstGeom>
            <a:noFill/>
            <a:ln w="19050">
              <a:solidFill>
                <a:srgbClr val="808080"/>
              </a:solidFill>
              <a:round/>
              <a:headEnd/>
              <a:tailEnd/>
            </a:ln>
            <a:effectLst/>
          </p:spPr>
          <p:txBody>
            <a:bodyPr wrap="none" anchor="ctr"/>
            <a:lstStyle/>
            <a:p>
              <a:pPr>
                <a:defRPr/>
              </a:pPr>
              <a:endParaRPr lang="he-IL"/>
            </a:p>
          </p:txBody>
        </p:sp>
        <p:sp>
          <p:nvSpPr>
            <p:cNvPr id="1051" name="Line 27"/>
            <p:cNvSpPr>
              <a:spLocks noChangeShapeType="1"/>
            </p:cNvSpPr>
            <p:nvPr/>
          </p:nvSpPr>
          <p:spPr bwMode="auto">
            <a:xfrm flipH="1">
              <a:off x="0" y="672"/>
              <a:ext cx="624" cy="0"/>
            </a:xfrm>
            <a:prstGeom prst="line">
              <a:avLst/>
            </a:prstGeom>
            <a:noFill/>
            <a:ln w="28575">
              <a:solidFill>
                <a:srgbClr val="808080"/>
              </a:solidFill>
              <a:round/>
              <a:headEnd/>
              <a:tailEnd/>
            </a:ln>
            <a:effectLst/>
          </p:spPr>
          <p:txBody>
            <a:bodyPr wrap="none" anchor="ctr"/>
            <a:lstStyle/>
            <a:p>
              <a:pPr>
                <a:defRPr/>
              </a:pPr>
              <a:endParaRPr lang="he-IL"/>
            </a:p>
          </p:txBody>
        </p:sp>
        <p:sp>
          <p:nvSpPr>
            <p:cNvPr id="1052" name="Line 28"/>
            <p:cNvSpPr>
              <a:spLocks noChangeShapeType="1"/>
            </p:cNvSpPr>
            <p:nvPr/>
          </p:nvSpPr>
          <p:spPr bwMode="auto">
            <a:xfrm flipV="1">
              <a:off x="1680" y="3936"/>
              <a:ext cx="0" cy="384"/>
            </a:xfrm>
            <a:prstGeom prst="line">
              <a:avLst/>
            </a:prstGeom>
            <a:noFill/>
            <a:ln w="19050">
              <a:solidFill>
                <a:srgbClr val="808080"/>
              </a:solidFill>
              <a:round/>
              <a:headEnd/>
              <a:tailEnd/>
            </a:ln>
            <a:effectLst/>
          </p:spPr>
          <p:txBody>
            <a:bodyPr wrap="none" anchor="ctr"/>
            <a:lstStyle/>
            <a:p>
              <a:pPr>
                <a:defRPr/>
              </a:pPr>
              <a:endParaRPr lang="he-IL"/>
            </a:p>
          </p:txBody>
        </p:sp>
        <p:sp>
          <p:nvSpPr>
            <p:cNvPr id="1053" name="Line 29"/>
            <p:cNvSpPr>
              <a:spLocks noChangeShapeType="1"/>
            </p:cNvSpPr>
            <p:nvPr/>
          </p:nvSpPr>
          <p:spPr bwMode="auto">
            <a:xfrm>
              <a:off x="1680" y="3936"/>
              <a:ext cx="4080" cy="0"/>
            </a:xfrm>
            <a:prstGeom prst="line">
              <a:avLst/>
            </a:prstGeom>
            <a:noFill/>
            <a:ln w="19050">
              <a:solidFill>
                <a:srgbClr val="808080"/>
              </a:solidFill>
              <a:round/>
              <a:headEnd/>
              <a:tailEnd/>
            </a:ln>
            <a:effectLst/>
          </p:spPr>
          <p:txBody>
            <a:bodyPr wrap="none" anchor="ctr"/>
            <a:lstStyle/>
            <a:p>
              <a:pPr>
                <a:defRPr/>
              </a:pPr>
              <a:endParaRPr lang="he-IL"/>
            </a:p>
          </p:txBody>
        </p:sp>
        <p:sp>
          <p:nvSpPr>
            <p:cNvPr id="1054" name="Line 30"/>
            <p:cNvSpPr>
              <a:spLocks noChangeShapeType="1"/>
            </p:cNvSpPr>
            <p:nvPr/>
          </p:nvSpPr>
          <p:spPr bwMode="auto">
            <a:xfrm flipH="1">
              <a:off x="0" y="3312"/>
              <a:ext cx="288" cy="0"/>
            </a:xfrm>
            <a:prstGeom prst="line">
              <a:avLst/>
            </a:prstGeom>
            <a:noFill/>
            <a:ln w="28575">
              <a:solidFill>
                <a:srgbClr val="808080"/>
              </a:solidFill>
              <a:round/>
              <a:headEnd/>
              <a:tailEnd/>
            </a:ln>
            <a:effectLst/>
          </p:spPr>
          <p:txBody>
            <a:bodyPr wrap="none" anchor="ctr"/>
            <a:lstStyle/>
            <a:p>
              <a:pPr>
                <a:defRPr/>
              </a:pPr>
              <a:endParaRPr lang="he-IL"/>
            </a:p>
          </p:txBody>
        </p:sp>
        <p:sp>
          <p:nvSpPr>
            <p:cNvPr id="1055" name="Line 31"/>
            <p:cNvSpPr>
              <a:spLocks noChangeShapeType="1"/>
            </p:cNvSpPr>
            <p:nvPr/>
          </p:nvSpPr>
          <p:spPr bwMode="auto">
            <a:xfrm flipH="1">
              <a:off x="0" y="3408"/>
              <a:ext cx="288" cy="0"/>
            </a:xfrm>
            <a:prstGeom prst="line">
              <a:avLst/>
            </a:prstGeom>
            <a:noFill/>
            <a:ln w="28575">
              <a:solidFill>
                <a:srgbClr val="808080"/>
              </a:solidFill>
              <a:round/>
              <a:headEnd/>
              <a:tailEnd/>
            </a:ln>
            <a:effectLst/>
          </p:spPr>
          <p:txBody>
            <a:bodyPr wrap="none" anchor="ctr"/>
            <a:lstStyle/>
            <a:p>
              <a:pPr>
                <a:defRPr/>
              </a:pPr>
              <a:endParaRPr lang="he-IL"/>
            </a:p>
          </p:txBody>
        </p:sp>
      </p:grpSp>
      <p:sp>
        <p:nvSpPr>
          <p:cNvPr id="1027" name="Rectangle 2"/>
          <p:cNvSpPr>
            <a:spLocks noGrp="1" noChangeArrowheads="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Rectangle 4"/>
          <p:cNvSpPr>
            <a:spLocks noGrp="1" noChangeArrowheads="1"/>
          </p:cNvSpPr>
          <p:nvPr>
            <p:ph type="dt" sz="half" idx="2"/>
          </p:nvPr>
        </p:nvSpPr>
        <p:spPr bwMode="auto">
          <a:xfrm>
            <a:off x="457200" y="6264275"/>
            <a:ext cx="2133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defRPr sz="1000">
                <a:solidFill>
                  <a:schemeClr val="bg2"/>
                </a:solidFill>
                <a:latin typeface="Tahoma" pitchFamily="34" charset="0"/>
                <a:cs typeface="Tahoma" pitchFamily="34" charset="0"/>
              </a:defRPr>
            </a:lvl1pPr>
          </a:lstStyle>
          <a:p>
            <a:fld id="{0C9B1B5B-7E86-41EA-909D-E4A85C9894E3}" type="datetimeFigureOut">
              <a:rPr lang="he-IL" smtClean="0"/>
              <a:pPr/>
              <a:t>י"א/כסלו/תשע"א</a:t>
            </a:fld>
            <a:endParaRPr lang="he-IL"/>
          </a:p>
        </p:txBody>
      </p:sp>
      <p:sp>
        <p:nvSpPr>
          <p:cNvPr id="1029" name="Rectangle 5"/>
          <p:cNvSpPr>
            <a:spLocks noGrp="1" noChangeArrowheads="1"/>
          </p:cNvSpPr>
          <p:nvPr>
            <p:ph type="ftr" sz="quarter" idx="3"/>
          </p:nvPr>
        </p:nvSpPr>
        <p:spPr bwMode="auto">
          <a:xfrm>
            <a:off x="3124200" y="6264275"/>
            <a:ext cx="2895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a:defRPr sz="1000">
                <a:solidFill>
                  <a:schemeClr val="bg2"/>
                </a:solidFill>
                <a:latin typeface="Tahoma" pitchFamily="34" charset="0"/>
                <a:cs typeface="Tahoma" pitchFamily="34" charset="0"/>
              </a:defRPr>
            </a:lvl1pPr>
          </a:lstStyle>
          <a:p>
            <a:endParaRPr lang="he-IL"/>
          </a:p>
        </p:txBody>
      </p:sp>
      <p:sp>
        <p:nvSpPr>
          <p:cNvPr id="1030" name="Rectangle 6"/>
          <p:cNvSpPr>
            <a:spLocks noGrp="1" noChangeArrowheads="1"/>
          </p:cNvSpPr>
          <p:nvPr>
            <p:ph type="sldNum" sz="quarter" idx="4"/>
          </p:nvPr>
        </p:nvSpPr>
        <p:spPr bwMode="auto">
          <a:xfrm>
            <a:off x="6553200" y="6267450"/>
            <a:ext cx="2133600" cy="384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a:defRPr sz="1000" smtClean="0">
                <a:solidFill>
                  <a:schemeClr val="bg2"/>
                </a:solidFill>
                <a:latin typeface="Tahoma" pitchFamily="34" charset="0"/>
                <a:cs typeface="Tahoma" pitchFamily="34" charset="0"/>
              </a:defRPr>
            </a:lvl1pPr>
          </a:lstStyle>
          <a:p>
            <a:fld id="{099D3293-ED1F-4732-81EE-A9B72639B19B}"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24" r:id="rId3"/>
    <p:sldLayoutId id="2147483915" r:id="rId4"/>
    <p:sldLayoutId id="2147483926" r:id="rId5"/>
    <p:sldLayoutId id="214748392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timing>
    <p:tnLst>
      <p:par>
        <p:cTn id="1" dur="indefinite" restart="never" nodeType="tmRoot"/>
      </p:par>
    </p:tnLst>
  </p:timing>
  <p:txStyles>
    <p:titleStyle>
      <a:lvl1pPr algn="ctr" rtl="1" eaLnBrk="1" fontAlgn="base" hangingPunct="1">
        <a:spcBef>
          <a:spcPct val="0"/>
        </a:spcBef>
        <a:spcAft>
          <a:spcPct val="0"/>
        </a:spcAft>
        <a:defRPr sz="4000" b="1">
          <a:solidFill>
            <a:schemeClr val="bg2"/>
          </a:solidFill>
          <a:latin typeface="Tahoma" pitchFamily="34" charset="0"/>
          <a:ea typeface="+mj-ea"/>
          <a:cs typeface="Tahoma" pitchFamily="34" charset="0"/>
        </a:defRPr>
      </a:lvl1pPr>
      <a:lvl2pPr algn="ctr" rtl="1" eaLnBrk="1" fontAlgn="base" hangingPunct="1">
        <a:spcBef>
          <a:spcPct val="0"/>
        </a:spcBef>
        <a:spcAft>
          <a:spcPct val="0"/>
        </a:spcAft>
        <a:defRPr sz="4000">
          <a:solidFill>
            <a:schemeClr val="bg2"/>
          </a:solidFill>
          <a:latin typeface="Tahoma" pitchFamily="34" charset="0"/>
          <a:cs typeface="Tahoma" pitchFamily="34" charset="0"/>
        </a:defRPr>
      </a:lvl2pPr>
      <a:lvl3pPr algn="ctr" rtl="1" eaLnBrk="1" fontAlgn="base" hangingPunct="1">
        <a:spcBef>
          <a:spcPct val="0"/>
        </a:spcBef>
        <a:spcAft>
          <a:spcPct val="0"/>
        </a:spcAft>
        <a:defRPr sz="4000">
          <a:solidFill>
            <a:schemeClr val="bg2"/>
          </a:solidFill>
          <a:latin typeface="Tahoma" pitchFamily="34" charset="0"/>
          <a:cs typeface="Tahoma" pitchFamily="34" charset="0"/>
        </a:defRPr>
      </a:lvl3pPr>
      <a:lvl4pPr algn="ctr" rtl="1" eaLnBrk="1" fontAlgn="base" hangingPunct="1">
        <a:spcBef>
          <a:spcPct val="0"/>
        </a:spcBef>
        <a:spcAft>
          <a:spcPct val="0"/>
        </a:spcAft>
        <a:defRPr sz="4000">
          <a:solidFill>
            <a:schemeClr val="bg2"/>
          </a:solidFill>
          <a:latin typeface="Tahoma" pitchFamily="34" charset="0"/>
          <a:cs typeface="Tahoma" pitchFamily="34" charset="0"/>
        </a:defRPr>
      </a:lvl4pPr>
      <a:lvl5pPr algn="ctr" rtl="1" eaLnBrk="1" fontAlgn="base" hangingPunct="1">
        <a:spcBef>
          <a:spcPct val="0"/>
        </a:spcBef>
        <a:spcAft>
          <a:spcPct val="0"/>
        </a:spcAft>
        <a:defRPr sz="4000">
          <a:solidFill>
            <a:schemeClr val="bg2"/>
          </a:solidFill>
          <a:latin typeface="Tahoma" pitchFamily="34" charset="0"/>
          <a:cs typeface="Tahoma" pitchFamily="34" charset="0"/>
        </a:defRPr>
      </a:lvl5pPr>
      <a:lvl6pPr marL="457200" algn="ctr" rtl="1" eaLnBrk="1" fontAlgn="base" hangingPunct="1">
        <a:spcBef>
          <a:spcPct val="0"/>
        </a:spcBef>
        <a:spcAft>
          <a:spcPct val="0"/>
        </a:spcAft>
        <a:defRPr sz="4000">
          <a:solidFill>
            <a:schemeClr val="bg2"/>
          </a:solidFill>
          <a:latin typeface="Century Gothic" pitchFamily="34" charset="0"/>
        </a:defRPr>
      </a:lvl6pPr>
      <a:lvl7pPr marL="914400" algn="ctr" rtl="1" eaLnBrk="1" fontAlgn="base" hangingPunct="1">
        <a:spcBef>
          <a:spcPct val="0"/>
        </a:spcBef>
        <a:spcAft>
          <a:spcPct val="0"/>
        </a:spcAft>
        <a:defRPr sz="4000">
          <a:solidFill>
            <a:schemeClr val="bg2"/>
          </a:solidFill>
          <a:latin typeface="Century Gothic" pitchFamily="34" charset="0"/>
        </a:defRPr>
      </a:lvl7pPr>
      <a:lvl8pPr marL="1371600" algn="ctr" rtl="1" eaLnBrk="1" fontAlgn="base" hangingPunct="1">
        <a:spcBef>
          <a:spcPct val="0"/>
        </a:spcBef>
        <a:spcAft>
          <a:spcPct val="0"/>
        </a:spcAft>
        <a:defRPr sz="4000">
          <a:solidFill>
            <a:schemeClr val="bg2"/>
          </a:solidFill>
          <a:latin typeface="Century Gothic" pitchFamily="34" charset="0"/>
        </a:defRPr>
      </a:lvl8pPr>
      <a:lvl9pPr marL="1828800" algn="ctr" rtl="1" eaLnBrk="1" fontAlgn="base" hangingPunct="1">
        <a:spcBef>
          <a:spcPct val="0"/>
        </a:spcBef>
        <a:spcAft>
          <a:spcPct val="0"/>
        </a:spcAft>
        <a:defRPr sz="4000">
          <a:solidFill>
            <a:schemeClr val="bg2"/>
          </a:solidFill>
          <a:latin typeface="Century Gothic" pitchFamily="34" charset="0"/>
        </a:defRPr>
      </a:lvl9pPr>
    </p:titleStyle>
    <p:bodyStyle>
      <a:lvl1pPr marL="342900" indent="-342900" algn="r" rtl="1" eaLnBrk="1" fontAlgn="base" hangingPunct="1">
        <a:spcBef>
          <a:spcPct val="20000"/>
        </a:spcBef>
        <a:spcAft>
          <a:spcPct val="0"/>
        </a:spcAft>
        <a:buClr>
          <a:schemeClr val="tx1"/>
        </a:buClr>
        <a:buFont typeface="Century Gothic" pitchFamily="34" charset="0"/>
        <a:buChar char="□"/>
        <a:defRPr sz="2400">
          <a:solidFill>
            <a:schemeClr val="bg2"/>
          </a:solidFill>
          <a:latin typeface="Tahoma" pitchFamily="34" charset="0"/>
          <a:ea typeface="+mn-ea"/>
          <a:cs typeface="Tahoma" pitchFamily="34" charset="0"/>
        </a:defRPr>
      </a:lvl1pPr>
      <a:lvl2pPr marL="742950" indent="-285750" algn="r" rtl="1" eaLnBrk="1" fontAlgn="base" hangingPunct="1">
        <a:spcBef>
          <a:spcPct val="20000"/>
        </a:spcBef>
        <a:spcAft>
          <a:spcPct val="0"/>
        </a:spcAft>
        <a:buClr>
          <a:schemeClr val="tx1"/>
        </a:buClr>
        <a:buFont typeface="Century Gothic" pitchFamily="34" charset="0"/>
        <a:buChar char="□"/>
        <a:defRPr sz="2000">
          <a:solidFill>
            <a:schemeClr val="bg2"/>
          </a:solidFill>
          <a:latin typeface="Tahoma" pitchFamily="34" charset="0"/>
          <a:cs typeface="Tahoma" pitchFamily="34" charset="0"/>
        </a:defRPr>
      </a:lvl2pPr>
      <a:lvl3pPr marL="1143000" indent="-228600" algn="r" rtl="1" eaLnBrk="1" fontAlgn="base" hangingPunct="1">
        <a:spcBef>
          <a:spcPct val="20000"/>
        </a:spcBef>
        <a:spcAft>
          <a:spcPct val="0"/>
        </a:spcAft>
        <a:buClr>
          <a:schemeClr val="tx1"/>
        </a:buClr>
        <a:buFont typeface="Century Gothic" pitchFamily="34" charset="0"/>
        <a:buChar char="□"/>
        <a:defRPr sz="1800">
          <a:solidFill>
            <a:schemeClr val="bg2"/>
          </a:solidFill>
          <a:latin typeface="Tahoma" pitchFamily="34" charset="0"/>
          <a:cs typeface="Tahoma" pitchFamily="34" charset="0"/>
        </a:defRPr>
      </a:lvl3pPr>
      <a:lvl4pPr marL="1600200" indent="-228600" algn="r" rtl="1" eaLnBrk="1" fontAlgn="base" hangingPunct="1">
        <a:spcBef>
          <a:spcPct val="20000"/>
        </a:spcBef>
        <a:spcAft>
          <a:spcPct val="0"/>
        </a:spcAft>
        <a:buClr>
          <a:schemeClr val="tx1"/>
        </a:buClr>
        <a:buFont typeface="Century Gothic" pitchFamily="34" charset="0"/>
        <a:buChar char="□"/>
        <a:defRPr sz="2000">
          <a:solidFill>
            <a:schemeClr val="bg2"/>
          </a:solidFill>
          <a:latin typeface="Tahoma" pitchFamily="34" charset="0"/>
          <a:cs typeface="Tahoma" pitchFamily="34" charset="0"/>
        </a:defRPr>
      </a:lvl4pPr>
      <a:lvl5pPr marL="2057400" indent="-228600" algn="r" rtl="1" eaLnBrk="1" fontAlgn="base" hangingPunct="1">
        <a:spcBef>
          <a:spcPct val="20000"/>
        </a:spcBef>
        <a:spcAft>
          <a:spcPct val="0"/>
        </a:spcAft>
        <a:buClr>
          <a:schemeClr val="tx1"/>
        </a:buClr>
        <a:buFont typeface="Century Gothic" pitchFamily="34" charset="0"/>
        <a:buChar char="□"/>
        <a:defRPr sz="2000">
          <a:solidFill>
            <a:schemeClr val="bg2"/>
          </a:solidFill>
          <a:latin typeface="Tahoma" pitchFamily="34" charset="0"/>
          <a:cs typeface="Tahoma" pitchFamily="34" charset="0"/>
        </a:defRPr>
      </a:lvl5pPr>
      <a:lvl6pPr marL="2514600" indent="-228600" algn="r" rtl="1"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6pPr>
      <a:lvl7pPr marL="2971800" indent="-228600" algn="r" rtl="1"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7pPr>
      <a:lvl8pPr marL="3429000" indent="-228600" algn="r" rtl="1"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8pPr>
      <a:lvl9pPr marL="3886200" indent="-228600" algn="r" rtl="1" eaLnBrk="1" fontAlgn="base" hangingPunct="1">
        <a:spcBef>
          <a:spcPct val="20000"/>
        </a:spcBef>
        <a:spcAft>
          <a:spcPct val="0"/>
        </a:spcAft>
        <a:buClr>
          <a:schemeClr val="tx1"/>
        </a:buClr>
        <a:buFont typeface="Century Gothic" pitchFamily="34" charset="0"/>
        <a:buChar char="□"/>
        <a:defRPr sz="2000">
          <a:solidFill>
            <a:schemeClr val="bg2"/>
          </a:solidFill>
          <a:latin typeface="+mn-lt"/>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4198" y="1988840"/>
            <a:ext cx="6452058" cy="3096344"/>
          </a:xfrm>
          <a:solidFill>
            <a:schemeClr val="bg1">
              <a:lumMod val="95000"/>
            </a:schemeClr>
          </a:solidFill>
        </p:spPr>
        <p:txBody>
          <a:bodyPr lIns="180000" tIns="36000" rIns="504000">
            <a:normAutofit/>
          </a:bodyPr>
          <a:lstStyle/>
          <a:p>
            <a:pPr algn="r"/>
            <a:r>
              <a:rPr lang="he-IL" sz="2400" b="1" dirty="0" smtClean="0"/>
              <a:t>השפעת תחרות </a:t>
            </a:r>
            <a:br>
              <a:rPr lang="he-IL" sz="2400" b="1" dirty="0" smtClean="0"/>
            </a:br>
            <a:r>
              <a:rPr lang="he-IL" sz="2400" b="1" dirty="0" smtClean="0"/>
              <a:t>על מקומות קינון </a:t>
            </a:r>
            <a:br>
              <a:rPr lang="he-IL" sz="2400" b="1" dirty="0" smtClean="0"/>
            </a:br>
            <a:r>
              <a:rPr lang="he-IL" sz="2400" b="1" dirty="0" smtClean="0"/>
              <a:t>בין מינים פולשים ומקומיים </a:t>
            </a:r>
            <a:r>
              <a:rPr lang="en-US" sz="2400" b="1" dirty="0" smtClean="0"/>
              <a:t/>
            </a:r>
            <a:br>
              <a:rPr lang="en-US" sz="2400" b="1" dirty="0" smtClean="0"/>
            </a:br>
            <a:r>
              <a:rPr lang="he-IL" sz="2400" b="1" dirty="0" smtClean="0"/>
              <a:t>על התנהגות הורית בקרבת הקן </a:t>
            </a:r>
            <a:r>
              <a:rPr lang="en-US" sz="2400" b="1" dirty="0" smtClean="0"/>
              <a:t/>
            </a:r>
            <a:br>
              <a:rPr lang="en-US" sz="2400" b="1" dirty="0" smtClean="0"/>
            </a:br>
            <a:r>
              <a:rPr lang="he-IL" sz="2400" b="1" dirty="0" smtClean="0"/>
              <a:t>והשפעתה על הצלחת רבייה </a:t>
            </a:r>
            <a:br>
              <a:rPr lang="he-IL" sz="2400" b="1" dirty="0" smtClean="0"/>
            </a:br>
            <a:r>
              <a:rPr lang="he-IL" sz="2400" b="1" dirty="0" smtClean="0"/>
              <a:t>בקרב מינים מקומיים</a:t>
            </a:r>
            <a:endParaRPr lang="he-IL" sz="2400" dirty="0"/>
          </a:p>
        </p:txBody>
      </p:sp>
      <p:sp>
        <p:nvSpPr>
          <p:cNvPr id="3" name="Subtitle 2"/>
          <p:cNvSpPr>
            <a:spLocks noGrp="1"/>
          </p:cNvSpPr>
          <p:nvPr>
            <p:ph type="subTitle" idx="1"/>
          </p:nvPr>
        </p:nvSpPr>
        <p:spPr>
          <a:xfrm>
            <a:off x="1371600" y="5301208"/>
            <a:ext cx="5144616" cy="1368152"/>
          </a:xfrm>
        </p:spPr>
        <p:txBody>
          <a:bodyPr>
            <a:normAutofit fontScale="47500" lnSpcReduction="20000"/>
          </a:bodyPr>
          <a:lstStyle/>
          <a:p>
            <a:pPr algn="r"/>
            <a:r>
              <a:rPr lang="he-IL" b="1" dirty="0" smtClean="0"/>
              <a:t>מאת: איה גולדשטיין</a:t>
            </a:r>
            <a:endParaRPr lang="he-IL" b="1" dirty="0"/>
          </a:p>
          <a:p>
            <a:pPr algn="r"/>
            <a:r>
              <a:rPr lang="he-IL" b="1" dirty="0" smtClean="0"/>
              <a:t>מנחים חיצוניים: </a:t>
            </a:r>
            <a:r>
              <a:rPr lang="he-IL" b="1" dirty="0"/>
              <a:t>ד"ר יוסי </a:t>
            </a:r>
            <a:r>
              <a:rPr lang="he-IL" b="1" dirty="0" smtClean="0"/>
              <a:t>לשם, מוטי </a:t>
            </a:r>
            <a:r>
              <a:rPr lang="he-IL" b="1" dirty="0"/>
              <a:t>צ'רטר</a:t>
            </a:r>
            <a:endParaRPr lang="en-US" dirty="0"/>
          </a:p>
          <a:p>
            <a:pPr algn="r"/>
            <a:r>
              <a:rPr lang="he-IL" b="1" dirty="0"/>
              <a:t>מנחה פנימית: ד"ר ענת ברנע</a:t>
            </a:r>
            <a:endParaRPr lang="en-US" dirty="0"/>
          </a:p>
          <a:p>
            <a:pPr algn="r"/>
            <a:r>
              <a:rPr lang="he-IL" dirty="0"/>
              <a:t> </a:t>
            </a:r>
            <a:endParaRPr lang="en-US" dirty="0"/>
          </a:p>
          <a:p>
            <a:pPr algn="r"/>
            <a:r>
              <a:rPr lang="he-IL" dirty="0"/>
              <a:t> </a:t>
            </a:r>
            <a:endParaRPr lang="en-US" dirty="0"/>
          </a:p>
          <a:p>
            <a:pPr algn="r"/>
            <a:r>
              <a:rPr lang="he-IL" b="1" dirty="0"/>
              <a:t>אוקטובר, 2010</a:t>
            </a:r>
            <a:endParaRPr lang="en-US" dirty="0"/>
          </a:p>
          <a:p>
            <a:pPr algn="r"/>
            <a:endParaRPr lang="he-IL"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424198" y="332657"/>
            <a:ext cx="3013200" cy="1665873"/>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6732240" y="332655"/>
            <a:ext cx="1916488" cy="6552000"/>
          </a:xfrm>
          <a:prstGeom prst="rect">
            <a:avLst/>
          </a:prstGeom>
        </p:spPr>
      </p:pic>
    </p:spTree>
    <p:extLst>
      <p:ext uri="{BB962C8B-B14F-4D97-AF65-F5344CB8AC3E}">
        <p14:creationId xmlns:p14="http://schemas.microsoft.com/office/powerpoint/2010/main" xmlns="" val="1275954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פיזור תיבות הקינון בפארק</a:t>
            </a:r>
            <a:endParaRPr lang="he-IL" dirty="0"/>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60708" y="1600200"/>
            <a:ext cx="6806683" cy="4525963"/>
          </a:xfrm>
        </p:spPr>
      </p:pic>
      <p:sp>
        <p:nvSpPr>
          <p:cNvPr id="10" name="Rectangle 9"/>
          <p:cNvSpPr/>
          <p:nvPr/>
        </p:nvSpPr>
        <p:spPr>
          <a:xfrm>
            <a:off x="1331640" y="6237312"/>
            <a:ext cx="5070619" cy="369332"/>
          </a:xfrm>
          <a:prstGeom prst="rect">
            <a:avLst/>
          </a:prstGeom>
        </p:spPr>
        <p:txBody>
          <a:bodyPr wrap="none">
            <a:spAutoFit/>
          </a:bodyPr>
          <a:lstStyle/>
          <a:p>
            <a:r>
              <a:rPr lang="he-IL" b="1" dirty="0" smtClean="0">
                <a:solidFill>
                  <a:schemeClr val="bg2"/>
                </a:solidFill>
              </a:rPr>
              <a:t>פיזור תיבות </a:t>
            </a:r>
            <a:r>
              <a:rPr lang="he-IL" b="1" dirty="0">
                <a:solidFill>
                  <a:schemeClr val="bg2"/>
                </a:solidFill>
              </a:rPr>
              <a:t>הקינון </a:t>
            </a:r>
            <a:r>
              <a:rPr lang="he-IL" b="1" dirty="0" smtClean="0">
                <a:solidFill>
                  <a:schemeClr val="bg2"/>
                </a:solidFill>
              </a:rPr>
              <a:t>בפארק לפי </a:t>
            </a:r>
            <a:r>
              <a:rPr lang="he-IL" b="1" dirty="0">
                <a:solidFill>
                  <a:schemeClr val="bg2"/>
                </a:solidFill>
              </a:rPr>
              <a:t>גודל פתח תיבה ואזור</a:t>
            </a:r>
          </a:p>
        </p:txBody>
      </p:sp>
    </p:spTree>
    <p:extLst>
      <p:ext uri="{BB962C8B-B14F-4D97-AF65-F5344CB8AC3E}">
        <p14:creationId xmlns:p14="http://schemas.microsoft.com/office/powerpoint/2010/main" xmlns="" val="538697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dirty="0" smtClean="0"/>
              <a:t>מדדים</a:t>
            </a:r>
            <a:endParaRPr lang="he-IL" dirty="0"/>
          </a:p>
        </p:txBody>
      </p:sp>
      <p:sp>
        <p:nvSpPr>
          <p:cNvPr id="9" name="Content Placeholder 8"/>
          <p:cNvSpPr>
            <a:spLocks noGrp="1"/>
          </p:cNvSpPr>
          <p:nvPr>
            <p:ph idx="1"/>
          </p:nvPr>
        </p:nvSpPr>
        <p:spPr/>
        <p:txBody>
          <a:bodyPr/>
          <a:lstStyle/>
          <a:p>
            <a:r>
              <a:rPr lang="he-IL" sz="2000" dirty="0" smtClean="0"/>
              <a:t>הצלחת הרבייה</a:t>
            </a:r>
            <a:r>
              <a:rPr lang="en-US" sz="2000" dirty="0" smtClean="0"/>
              <a:t/>
            </a:r>
            <a:br>
              <a:rPr lang="en-US" sz="2000" dirty="0" smtClean="0"/>
            </a:br>
            <a:r>
              <a:rPr lang="he-IL" sz="2000" dirty="0" smtClean="0"/>
              <a:t>נתונים </a:t>
            </a:r>
            <a:r>
              <a:rPr lang="he-IL" sz="2000" dirty="0"/>
              <a:t>לגבי הצלחת הרבייה נאספו בשיתוף עם קבוצת סטודנטים מאוניברסיטת תל אביב וכללו נתונים לגבי </a:t>
            </a:r>
            <a:endParaRPr lang="he-IL" sz="2000" dirty="0" smtClean="0"/>
          </a:p>
          <a:p>
            <a:pPr lvl="1"/>
            <a:r>
              <a:rPr lang="he-IL" sz="1600" dirty="0" smtClean="0"/>
              <a:t>בניית קן</a:t>
            </a:r>
          </a:p>
          <a:p>
            <a:pPr lvl="1"/>
            <a:r>
              <a:rPr lang="he-IL" sz="1600" dirty="0" smtClean="0"/>
              <a:t>המין המקנן</a:t>
            </a:r>
          </a:p>
          <a:p>
            <a:pPr lvl="1"/>
            <a:r>
              <a:rPr lang="he-IL" sz="1600" dirty="0" smtClean="0"/>
              <a:t>מועד </a:t>
            </a:r>
            <a:r>
              <a:rPr lang="he-IL" sz="1600" dirty="0"/>
              <a:t>הטלת </a:t>
            </a:r>
            <a:r>
              <a:rPr lang="he-IL" sz="1600" dirty="0" smtClean="0"/>
              <a:t>הביצים </a:t>
            </a:r>
          </a:p>
          <a:p>
            <a:pPr lvl="1"/>
            <a:r>
              <a:rPr lang="he-IL" sz="1600" dirty="0" smtClean="0"/>
              <a:t>גודל התטולה</a:t>
            </a:r>
            <a:r>
              <a:rPr lang="he-IL" sz="1600" dirty="0"/>
              <a:t> </a:t>
            </a:r>
            <a:endParaRPr lang="he-IL" sz="1600" dirty="0" smtClean="0"/>
          </a:p>
          <a:p>
            <a:pPr lvl="1"/>
            <a:r>
              <a:rPr lang="he-IL" sz="1600" dirty="0" smtClean="0"/>
              <a:t>מספר </a:t>
            </a:r>
            <a:r>
              <a:rPr lang="he-IL" sz="1600" dirty="0"/>
              <a:t>הגוזלים </a:t>
            </a:r>
            <a:endParaRPr lang="he-IL" sz="1600" dirty="0" smtClean="0"/>
          </a:p>
          <a:p>
            <a:pPr lvl="1"/>
            <a:r>
              <a:rPr lang="he-IL" sz="1600" dirty="0" smtClean="0"/>
              <a:t>מספר </a:t>
            </a:r>
            <a:r>
              <a:rPr lang="he-IL" sz="1600" dirty="0"/>
              <a:t>הפרחונים. </a:t>
            </a:r>
            <a:endParaRPr lang="he-IL" sz="1600" dirty="0" smtClean="0"/>
          </a:p>
          <a:p>
            <a:pPr marL="457200" lvl="1" indent="0">
              <a:buNone/>
            </a:pPr>
            <a:endParaRPr lang="he-IL" sz="1400" dirty="0"/>
          </a:p>
        </p:txBody>
      </p:sp>
      <p:sp>
        <p:nvSpPr>
          <p:cNvPr id="10" name="Rectangle 9"/>
          <p:cNvSpPr/>
          <p:nvPr/>
        </p:nvSpPr>
        <p:spPr>
          <a:xfrm>
            <a:off x="179512" y="6237312"/>
            <a:ext cx="6750496" cy="477634"/>
          </a:xfrm>
          <a:prstGeom prst="rect">
            <a:avLst/>
          </a:prstGeom>
          <a:noFill/>
          <a:ln>
            <a:noFill/>
          </a:ln>
        </p:spPr>
        <p:txBody>
          <a:bodyPr vert="horz" wrap="square" lIns="91440" tIns="45720" rIns="91440" bIns="45720" numCol="1" anchor="t" anchorCtr="0" compatLnSpc="1">
            <a:prstTxWarp prst="textNoShape">
              <a:avLst/>
            </a:prstTxWarp>
          </a:bodyPr>
          <a:lstStyle/>
          <a:p>
            <a:pPr lvl="1" fontAlgn="base">
              <a:lnSpc>
                <a:spcPct val="150000"/>
              </a:lnSpc>
              <a:spcBef>
                <a:spcPct val="20000"/>
              </a:spcBef>
              <a:spcAft>
                <a:spcPct val="0"/>
              </a:spcAft>
              <a:buClr>
                <a:schemeClr val="tx1"/>
              </a:buClr>
            </a:pPr>
            <a:r>
              <a:rPr lang="he-IL" sz="1400" b="1" dirty="0">
                <a:solidFill>
                  <a:schemeClr val="bg2"/>
                </a:solidFill>
                <a:latin typeface="Tahoma" pitchFamily="34" charset="0"/>
                <a:cs typeface="Tahoma" pitchFamily="34" charset="0"/>
              </a:rPr>
              <a:t>נתונים אלו נאספו בכל שבוע החל מ 04/02/2010 ועד </a:t>
            </a:r>
            <a:r>
              <a:rPr lang="he-IL" sz="1400" b="1" dirty="0" smtClean="0">
                <a:solidFill>
                  <a:schemeClr val="bg2"/>
                </a:solidFill>
                <a:latin typeface="Tahoma" pitchFamily="34" charset="0"/>
                <a:cs typeface="Tahoma" pitchFamily="34" charset="0"/>
              </a:rPr>
              <a:t>01/06/2010 </a:t>
            </a:r>
            <a:endParaRPr lang="en-US" sz="1400" b="1" dirty="0">
              <a:solidFill>
                <a:schemeClr val="bg2"/>
              </a:solidFill>
              <a:latin typeface="Tahoma" pitchFamily="34" charset="0"/>
              <a:cs typeface="Tahoma" pitchFamily="34" charset="0"/>
            </a:endParaRPr>
          </a:p>
        </p:txBody>
      </p:sp>
    </p:spTree>
    <p:extLst>
      <p:ext uri="{BB962C8B-B14F-4D97-AF65-F5344CB8AC3E}">
        <p14:creationId xmlns:p14="http://schemas.microsoft.com/office/powerpoint/2010/main" xmlns="" val="1228453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dirty="0" smtClean="0"/>
              <a:t>מדדים</a:t>
            </a:r>
            <a:endParaRPr lang="he-IL" dirty="0"/>
          </a:p>
        </p:txBody>
      </p:sp>
      <p:sp>
        <p:nvSpPr>
          <p:cNvPr id="9" name="Content Placeholder 8"/>
          <p:cNvSpPr>
            <a:spLocks noGrp="1"/>
          </p:cNvSpPr>
          <p:nvPr>
            <p:ph idx="1"/>
          </p:nvPr>
        </p:nvSpPr>
        <p:spPr/>
        <p:txBody>
          <a:bodyPr/>
          <a:lstStyle/>
          <a:p>
            <a:r>
              <a:rPr lang="he-IL" sz="2000" b="1" dirty="0" smtClean="0"/>
              <a:t>תצפיות התנהגות </a:t>
            </a:r>
            <a:r>
              <a:rPr lang="en-US" sz="2000" dirty="0" smtClean="0"/>
              <a:t/>
            </a:r>
            <a:br>
              <a:rPr lang="en-US" sz="2000" dirty="0" smtClean="0"/>
            </a:br>
            <a:r>
              <a:rPr lang="he-IL" sz="2000" dirty="0" smtClean="0"/>
              <a:t>נערכו  5 </a:t>
            </a:r>
            <a:r>
              <a:rPr lang="he-IL" sz="2000" dirty="0"/>
              <a:t>סבבי </a:t>
            </a:r>
            <a:r>
              <a:rPr lang="he-IL" sz="2000" dirty="0" smtClean="0"/>
              <a:t>תצפיות על </a:t>
            </a:r>
            <a:r>
              <a:rPr lang="he-IL" sz="2000" dirty="0"/>
              <a:t>כל 82 תיבות </a:t>
            </a:r>
            <a:r>
              <a:rPr lang="he-IL" sz="2000" dirty="0" smtClean="0"/>
              <a:t>הקינון. </a:t>
            </a:r>
            <a:r>
              <a:rPr lang="en-US" sz="2000" dirty="0" smtClean="0"/>
              <a:t/>
            </a:r>
            <a:br>
              <a:rPr lang="en-US" sz="2000" dirty="0" smtClean="0"/>
            </a:br>
            <a:r>
              <a:rPr lang="he-IL" sz="2000" dirty="0" smtClean="0"/>
              <a:t>כל </a:t>
            </a:r>
            <a:r>
              <a:rPr lang="he-IL" sz="2000" dirty="0"/>
              <a:t>תצפית ארכה 13 דקות ואספה מידע לגבי התנהגות המינים הנמצאים עד למרחק של 15 מטרים מן התיבה. </a:t>
            </a:r>
            <a:r>
              <a:rPr lang="en-US" sz="2000" dirty="0" smtClean="0"/>
              <a:t/>
            </a:r>
            <a:br>
              <a:rPr lang="en-US" sz="2000" dirty="0" smtClean="0"/>
            </a:br>
            <a:r>
              <a:rPr lang="he-IL" sz="2000" dirty="0" smtClean="0"/>
              <a:t>במהלך </a:t>
            </a:r>
            <a:r>
              <a:rPr lang="he-IL" sz="2000" dirty="0"/>
              <a:t>התצפיות זוהו המינים בקרבת הקן ונאספו נתונים לגבי </a:t>
            </a:r>
            <a:endParaRPr lang="he-IL" sz="2000" dirty="0" smtClean="0"/>
          </a:p>
          <a:p>
            <a:pPr lvl="1"/>
            <a:r>
              <a:rPr lang="he-IL" sz="1600" dirty="0" smtClean="0"/>
              <a:t>התנהגות </a:t>
            </a:r>
            <a:r>
              <a:rPr lang="he-IL" sz="1600" dirty="0"/>
              <a:t>המין </a:t>
            </a:r>
            <a:r>
              <a:rPr lang="he-IL" sz="1600" dirty="0" smtClean="0"/>
              <a:t>הנוכח</a:t>
            </a:r>
          </a:p>
          <a:p>
            <a:pPr lvl="1"/>
            <a:r>
              <a:rPr lang="he-IL" sz="1600" dirty="0" smtClean="0"/>
              <a:t>מרחקו מהקן</a:t>
            </a:r>
          </a:p>
          <a:p>
            <a:pPr lvl="1"/>
            <a:r>
              <a:rPr lang="he-IL" sz="1600" dirty="0" smtClean="0"/>
              <a:t>משך </a:t>
            </a:r>
            <a:r>
              <a:rPr lang="he-IL" sz="1600" dirty="0"/>
              <a:t>הזמן בו השקיע </a:t>
            </a:r>
            <a:r>
              <a:rPr lang="en-US" sz="1600" dirty="0" smtClean="0"/>
              <a:t/>
            </a:r>
            <a:br>
              <a:rPr lang="en-US" sz="1600" dirty="0" smtClean="0"/>
            </a:br>
            <a:r>
              <a:rPr lang="he-IL" sz="1600" dirty="0" smtClean="0"/>
              <a:t>באינטרקציות </a:t>
            </a:r>
            <a:r>
              <a:rPr lang="he-IL" sz="1600" dirty="0"/>
              <a:t>עם מינים </a:t>
            </a:r>
            <a:r>
              <a:rPr lang="he-IL" sz="1600" dirty="0" smtClean="0"/>
              <a:t>נוספים</a:t>
            </a:r>
          </a:p>
        </p:txBody>
      </p:sp>
      <p:sp>
        <p:nvSpPr>
          <p:cNvPr id="4" name="Rectangle 3"/>
          <p:cNvSpPr/>
          <p:nvPr/>
        </p:nvSpPr>
        <p:spPr>
          <a:xfrm>
            <a:off x="179512" y="6237312"/>
            <a:ext cx="6750496" cy="477634"/>
          </a:xfrm>
          <a:prstGeom prst="rect">
            <a:avLst/>
          </a:prstGeom>
          <a:noFill/>
          <a:ln>
            <a:noFill/>
          </a:ln>
        </p:spPr>
        <p:txBody>
          <a:bodyPr vert="horz" wrap="square" lIns="91440" tIns="45720" rIns="91440" bIns="45720" numCol="1" anchor="t" anchorCtr="0" compatLnSpc="1">
            <a:prstTxWarp prst="textNoShape">
              <a:avLst/>
            </a:prstTxWarp>
          </a:bodyPr>
          <a:lstStyle/>
          <a:p>
            <a:pPr lvl="1" fontAlgn="base">
              <a:lnSpc>
                <a:spcPct val="150000"/>
              </a:lnSpc>
              <a:spcBef>
                <a:spcPct val="20000"/>
              </a:spcBef>
              <a:spcAft>
                <a:spcPct val="0"/>
              </a:spcAft>
              <a:buClr>
                <a:schemeClr val="tx1"/>
              </a:buClr>
            </a:pPr>
            <a:r>
              <a:rPr lang="he-IL" sz="1400" b="1" dirty="0">
                <a:solidFill>
                  <a:schemeClr val="bg2"/>
                </a:solidFill>
                <a:latin typeface="Tahoma" pitchFamily="34" charset="0"/>
                <a:cs typeface="Tahoma" pitchFamily="34" charset="0"/>
              </a:rPr>
              <a:t>נתונים אלו נאספו </a:t>
            </a:r>
            <a:r>
              <a:rPr lang="he-IL" sz="1400" b="1" dirty="0" smtClean="0">
                <a:solidFill>
                  <a:schemeClr val="bg2"/>
                </a:solidFill>
                <a:latin typeface="Tahoma" pitchFamily="34" charset="0"/>
                <a:cs typeface="Tahoma" pitchFamily="34" charset="0"/>
              </a:rPr>
              <a:t>מידי שבועים בין החודשים אפריל ליוני 2010. </a:t>
            </a:r>
            <a:endParaRPr lang="en-US" sz="1400" b="1" dirty="0">
              <a:solidFill>
                <a:schemeClr val="bg2"/>
              </a:solidFill>
              <a:latin typeface="Tahoma" pitchFamily="34" charset="0"/>
              <a:cs typeface="Tahoma" pitchFamily="34" charset="0"/>
            </a:endParaRPr>
          </a:p>
        </p:txBody>
      </p:sp>
      <p:sp>
        <p:nvSpPr>
          <p:cNvPr id="2" name="Rectangle 1"/>
          <p:cNvSpPr/>
          <p:nvPr/>
        </p:nvSpPr>
        <p:spPr>
          <a:xfrm>
            <a:off x="827584" y="4042501"/>
            <a:ext cx="4572000" cy="1471172"/>
          </a:xfrm>
          <a:prstGeom prst="rect">
            <a:avLst/>
          </a:prstGeom>
          <a:noFill/>
          <a:ln>
            <a:noFill/>
          </a:ln>
        </p:spPr>
        <p:txBody>
          <a:bodyPr vert="horz" wrap="square" lIns="91440" tIns="45720" rIns="91440" bIns="45720" numCol="1" anchor="t" anchorCtr="0" compatLnSpc="1">
            <a:prstTxWarp prst="textNoShape">
              <a:avLst/>
            </a:prstTxWarp>
          </a:bodyPr>
          <a:lstStyle/>
          <a:p>
            <a:pPr marL="742950" lvl="1" indent="-285750" fontAlgn="base">
              <a:lnSpc>
                <a:spcPct val="150000"/>
              </a:lnSpc>
              <a:spcBef>
                <a:spcPct val="20000"/>
              </a:spcBef>
              <a:spcAft>
                <a:spcPct val="0"/>
              </a:spcAft>
              <a:buClr>
                <a:schemeClr val="tx1"/>
              </a:buClr>
              <a:buFont typeface="Century Gothic" pitchFamily="34" charset="0"/>
              <a:buChar char="□"/>
            </a:pPr>
            <a:r>
              <a:rPr lang="he-IL" sz="1600" dirty="0">
                <a:solidFill>
                  <a:schemeClr val="bg2"/>
                </a:solidFill>
                <a:latin typeface="Tahoma" pitchFamily="34" charset="0"/>
                <a:cs typeface="Tahoma" pitchFamily="34" charset="0"/>
              </a:rPr>
              <a:t>סוג האינטרקציה (מגע, מרדף, שירה), המין מולו התמודד</a:t>
            </a:r>
          </a:p>
          <a:p>
            <a:pPr marL="742950" lvl="1" indent="-285750" fontAlgn="base">
              <a:lnSpc>
                <a:spcPct val="150000"/>
              </a:lnSpc>
              <a:spcBef>
                <a:spcPct val="20000"/>
              </a:spcBef>
              <a:spcAft>
                <a:spcPct val="0"/>
              </a:spcAft>
              <a:buClr>
                <a:schemeClr val="tx1"/>
              </a:buClr>
              <a:buFont typeface="Century Gothic" pitchFamily="34" charset="0"/>
              <a:buChar char="□"/>
            </a:pPr>
            <a:r>
              <a:rPr lang="he-IL" sz="1600" dirty="0">
                <a:solidFill>
                  <a:schemeClr val="bg2"/>
                </a:solidFill>
                <a:latin typeface="Tahoma" pitchFamily="34" charset="0"/>
                <a:cs typeface="Tahoma" pitchFamily="34" charset="0"/>
              </a:rPr>
              <a:t>משך הזמן שהשקיע </a:t>
            </a:r>
            <a:r>
              <a:rPr lang="en-US" sz="1600" dirty="0" smtClean="0">
                <a:solidFill>
                  <a:schemeClr val="bg2"/>
                </a:solidFill>
                <a:latin typeface="Tahoma" pitchFamily="34" charset="0"/>
                <a:cs typeface="Tahoma" pitchFamily="34" charset="0"/>
              </a:rPr>
              <a:t/>
            </a:r>
            <a:br>
              <a:rPr lang="en-US" sz="1600" dirty="0" smtClean="0">
                <a:solidFill>
                  <a:schemeClr val="bg2"/>
                </a:solidFill>
                <a:latin typeface="Tahoma" pitchFamily="34" charset="0"/>
                <a:cs typeface="Tahoma" pitchFamily="34" charset="0"/>
              </a:rPr>
            </a:br>
            <a:r>
              <a:rPr lang="he-IL" sz="1600" dirty="0" smtClean="0">
                <a:solidFill>
                  <a:schemeClr val="bg2"/>
                </a:solidFill>
                <a:latin typeface="Tahoma" pitchFamily="34" charset="0"/>
                <a:cs typeface="Tahoma" pitchFamily="34" charset="0"/>
              </a:rPr>
              <a:t>בשיחור </a:t>
            </a:r>
            <a:r>
              <a:rPr lang="he-IL" sz="1600" dirty="0">
                <a:solidFill>
                  <a:schemeClr val="bg2"/>
                </a:solidFill>
                <a:latin typeface="Tahoma" pitchFamily="34" charset="0"/>
                <a:cs typeface="Tahoma" pitchFamily="34" charset="0"/>
              </a:rPr>
              <a:t>מזון, בשירה, בשהייה בתוך הקן</a:t>
            </a:r>
          </a:p>
        </p:txBody>
      </p:sp>
    </p:spTree>
    <p:extLst>
      <p:ext uri="{BB962C8B-B14F-4D97-AF65-F5344CB8AC3E}">
        <p14:creationId xmlns:p14="http://schemas.microsoft.com/office/powerpoint/2010/main" xmlns="" val="4107032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e-IL" dirty="0" smtClean="0"/>
              <a:t>תוצאות</a:t>
            </a:r>
            <a:endParaRPr lang="he-IL" dirty="0"/>
          </a:p>
        </p:txBody>
      </p:sp>
      <p:pic>
        <p:nvPicPr>
          <p:cNvPr id="1026" name="Picture 2"/>
          <p:cNvPicPr>
            <a:picLocks noGrp="1" noChangeAspect="1" noChangeArrowheads="1"/>
          </p:cNvPicPr>
          <p:nvPr>
            <p:ph idx="4294967295"/>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1484313"/>
            <a:ext cx="7199312" cy="4200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a:xfrm>
            <a:off x="1273276" y="6196836"/>
            <a:ext cx="5346756" cy="504056"/>
          </a:xfrm>
          <a:prstGeom prst="rect">
            <a:avLst/>
          </a:prstGeom>
          <a:noFill/>
          <a:ln>
            <a:noFill/>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he-IL" sz="2000" b="1" dirty="0">
                <a:solidFill>
                  <a:schemeClr val="bg2"/>
                </a:solidFill>
                <a:latin typeface="Tahoma" pitchFamily="34" charset="0"/>
                <a:ea typeface="+mj-ea"/>
                <a:cs typeface="Tahoma" pitchFamily="34" charset="0"/>
              </a:rPr>
              <a:t>התפלגות אכלוס תיבות הקינון לפי מין</a:t>
            </a:r>
            <a:endParaRPr lang="en-US" sz="2000" b="1" dirty="0">
              <a:solidFill>
                <a:schemeClr val="bg2"/>
              </a:solidFill>
              <a:latin typeface="Tahoma" pitchFamily="34" charset="0"/>
              <a:ea typeface="+mj-ea"/>
              <a:cs typeface="Tahoma" pitchFamily="34" charset="0"/>
            </a:endParaRPr>
          </a:p>
        </p:txBody>
      </p:sp>
    </p:spTree>
    <p:extLst>
      <p:ext uri="{BB962C8B-B14F-4D97-AF65-F5344CB8AC3E}">
        <p14:creationId xmlns:p14="http://schemas.microsoft.com/office/powerpoint/2010/main" xmlns="" val="183660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he-IL" dirty="0" smtClean="0"/>
              <a:t>תוצאות</a:t>
            </a:r>
            <a:endParaRPr lang="he-IL" dirty="0"/>
          </a:p>
        </p:txBody>
      </p:sp>
      <p:pic>
        <p:nvPicPr>
          <p:cNvPr id="2050" name="Picture 2"/>
          <p:cNvPicPr>
            <a:picLocks noGrp="1" noChangeAspect="1" noChangeArrowheads="1"/>
          </p:cNvPicPr>
          <p:nvPr>
            <p:ph idx="4294967295"/>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3087" y="1628775"/>
            <a:ext cx="7199313" cy="4075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a:xfrm>
            <a:off x="323528" y="6196836"/>
            <a:ext cx="6224496" cy="504056"/>
          </a:xfrm>
          <a:prstGeom prst="rect">
            <a:avLst/>
          </a:prstGeom>
          <a:noFill/>
          <a:ln>
            <a:noFill/>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he-IL" b="1" dirty="0">
                <a:solidFill>
                  <a:schemeClr val="bg2"/>
                </a:solidFill>
              </a:rPr>
              <a:t>התפלגות מספר תיבות שאוכלסו לפי מין מקנן וגודל פתח התיבה</a:t>
            </a:r>
            <a:endParaRPr lang="en-US" b="1" dirty="0">
              <a:solidFill>
                <a:schemeClr val="bg2"/>
              </a:solidFill>
              <a:latin typeface="Tahoma" pitchFamily="34" charset="0"/>
              <a:ea typeface="+mj-ea"/>
              <a:cs typeface="Tahoma" pitchFamily="34" charset="0"/>
            </a:endParaRPr>
          </a:p>
        </p:txBody>
      </p:sp>
    </p:spTree>
    <p:extLst>
      <p:ext uri="{BB962C8B-B14F-4D97-AF65-F5344CB8AC3E}">
        <p14:creationId xmlns:p14="http://schemas.microsoft.com/office/powerpoint/2010/main" xmlns="" val="18003237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b="1" dirty="0" smtClean="0"/>
              <a:t>תוצאות</a:t>
            </a:r>
            <a:endParaRPr lang="he-IL"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592" y="1406428"/>
            <a:ext cx="7200000" cy="45428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2436390" y="6237312"/>
            <a:ext cx="4027064" cy="400110"/>
          </a:xfrm>
          <a:prstGeom prst="rect">
            <a:avLst/>
          </a:prstGeom>
        </p:spPr>
        <p:txBody>
          <a:bodyPr wrap="none">
            <a:spAutoFit/>
          </a:bodyPr>
          <a:lstStyle/>
          <a:p>
            <a:r>
              <a:rPr lang="he-IL" sz="2000" b="1" dirty="0">
                <a:solidFill>
                  <a:schemeClr val="bg2"/>
                </a:solidFill>
              </a:rPr>
              <a:t>אחוז התיבות בהן נבנו קינים לפי אזור</a:t>
            </a:r>
          </a:p>
        </p:txBody>
      </p:sp>
    </p:spTree>
    <p:extLst>
      <p:ext uri="{BB962C8B-B14F-4D97-AF65-F5344CB8AC3E}">
        <p14:creationId xmlns:p14="http://schemas.microsoft.com/office/powerpoint/2010/main" xmlns="" val="4256872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b="1" dirty="0" smtClean="0"/>
              <a:t>תוצאות</a:t>
            </a:r>
            <a:endParaRPr lang="he-IL" dirty="0"/>
          </a:p>
        </p:txBody>
      </p:sp>
      <p:sp>
        <p:nvSpPr>
          <p:cNvPr id="7" name="Rectangle 6"/>
          <p:cNvSpPr/>
          <p:nvPr/>
        </p:nvSpPr>
        <p:spPr>
          <a:xfrm>
            <a:off x="1363981" y="6237312"/>
            <a:ext cx="5099473" cy="400110"/>
          </a:xfrm>
          <a:prstGeom prst="rect">
            <a:avLst/>
          </a:prstGeom>
        </p:spPr>
        <p:txBody>
          <a:bodyPr wrap="none">
            <a:spAutoFit/>
          </a:bodyPr>
          <a:lstStyle/>
          <a:p>
            <a:r>
              <a:rPr lang="he-IL" sz="2000" b="1" dirty="0">
                <a:solidFill>
                  <a:schemeClr val="bg2"/>
                </a:solidFill>
              </a:rPr>
              <a:t>התפלגות הקינים שנבנו באזורים השונים לפי מין</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669" y="1485264"/>
            <a:ext cx="7200723" cy="432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115530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b="1" dirty="0" smtClean="0"/>
              <a:t>תוצאות</a:t>
            </a:r>
            <a:endParaRPr lang="he-IL" dirty="0"/>
          </a:p>
        </p:txBody>
      </p:sp>
      <p:sp>
        <p:nvSpPr>
          <p:cNvPr id="7" name="Rectangle 6"/>
          <p:cNvSpPr/>
          <p:nvPr/>
        </p:nvSpPr>
        <p:spPr>
          <a:xfrm>
            <a:off x="336456" y="6237312"/>
            <a:ext cx="6126998" cy="400110"/>
          </a:xfrm>
          <a:prstGeom prst="rect">
            <a:avLst/>
          </a:prstGeom>
        </p:spPr>
        <p:txBody>
          <a:bodyPr wrap="none">
            <a:spAutoFit/>
          </a:bodyPr>
          <a:lstStyle/>
          <a:p>
            <a:r>
              <a:rPr lang="he-IL" sz="2000" b="1" dirty="0">
                <a:solidFill>
                  <a:schemeClr val="bg2"/>
                </a:solidFill>
              </a:rPr>
              <a:t>התפלגות מספר הקינים שנבנו ע"י מינים שונים לפי אזורים</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592" y="1556792"/>
            <a:ext cx="7200000" cy="3960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11553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b="1" dirty="0" smtClean="0"/>
              <a:t>תוצאות</a:t>
            </a:r>
            <a:endParaRPr lang="he-IL" dirty="0"/>
          </a:p>
        </p:txBody>
      </p:sp>
      <p:sp>
        <p:nvSpPr>
          <p:cNvPr id="7" name="Rectangle 6"/>
          <p:cNvSpPr/>
          <p:nvPr/>
        </p:nvSpPr>
        <p:spPr>
          <a:xfrm>
            <a:off x="1979712" y="6156593"/>
            <a:ext cx="4523994" cy="584775"/>
          </a:xfrm>
          <a:prstGeom prst="rect">
            <a:avLst/>
          </a:prstGeom>
        </p:spPr>
        <p:txBody>
          <a:bodyPr wrap="none">
            <a:spAutoFit/>
          </a:bodyPr>
          <a:lstStyle/>
          <a:p>
            <a:r>
              <a:rPr lang="he-IL" sz="1600" b="1" dirty="0">
                <a:solidFill>
                  <a:schemeClr val="bg2"/>
                </a:solidFill>
              </a:rPr>
              <a:t>ממוצע מספר ביצים, גוזלים ופרחונים במינים השונים </a:t>
            </a:r>
            <a:r>
              <a:rPr lang="en-US" sz="1600" b="1" dirty="0" smtClean="0">
                <a:solidFill>
                  <a:schemeClr val="bg2"/>
                </a:solidFill>
              </a:rPr>
              <a:t/>
            </a:r>
            <a:br>
              <a:rPr lang="en-US" sz="1600" b="1" dirty="0" smtClean="0">
                <a:solidFill>
                  <a:schemeClr val="bg2"/>
                </a:solidFill>
              </a:rPr>
            </a:br>
            <a:r>
              <a:rPr lang="he-IL" sz="1600" b="1" dirty="0" smtClean="0">
                <a:solidFill>
                  <a:schemeClr val="bg2"/>
                </a:solidFill>
              </a:rPr>
              <a:t>לפי </a:t>
            </a:r>
            <a:r>
              <a:rPr lang="he-IL" sz="1600" b="1" dirty="0">
                <a:solidFill>
                  <a:schemeClr val="bg2"/>
                </a:solidFill>
              </a:rPr>
              <a:t>גודל פתח </a:t>
            </a:r>
            <a:r>
              <a:rPr lang="he-IL" sz="1600" b="1" dirty="0" smtClean="0">
                <a:solidFill>
                  <a:schemeClr val="bg2"/>
                </a:solidFill>
              </a:rPr>
              <a:t>התיבה, ± סטיית תקן.</a:t>
            </a:r>
            <a:endParaRPr lang="he-IL" sz="1600" b="1" dirty="0">
              <a:solidFill>
                <a:schemeClr val="bg2"/>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2400" y="1556792"/>
            <a:ext cx="7200000" cy="3881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11553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b="1" dirty="0" smtClean="0"/>
              <a:t>תוצאות</a:t>
            </a:r>
            <a:endParaRPr lang="he-IL" dirty="0"/>
          </a:p>
        </p:txBody>
      </p:sp>
      <p:sp>
        <p:nvSpPr>
          <p:cNvPr id="7" name="Rectangle 6"/>
          <p:cNvSpPr/>
          <p:nvPr/>
        </p:nvSpPr>
        <p:spPr>
          <a:xfrm>
            <a:off x="1205284" y="6237312"/>
            <a:ext cx="5258170" cy="400110"/>
          </a:xfrm>
          <a:prstGeom prst="rect">
            <a:avLst/>
          </a:prstGeom>
        </p:spPr>
        <p:txBody>
          <a:bodyPr wrap="none">
            <a:spAutoFit/>
          </a:bodyPr>
          <a:lstStyle/>
          <a:p>
            <a:r>
              <a:rPr lang="he-IL" sz="2000" b="1" dirty="0">
                <a:solidFill>
                  <a:schemeClr val="bg2"/>
                </a:solidFill>
              </a:rPr>
              <a:t>אחוז הטלת ביצים והצלחה ברבייה במינים השונים</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1484784"/>
            <a:ext cx="7200000" cy="38909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24645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b="1" dirty="0" smtClean="0"/>
              <a:t>שאלות המחקר</a:t>
            </a:r>
            <a:endParaRPr lang="he-IL" b="1" dirty="0"/>
          </a:p>
        </p:txBody>
      </p:sp>
      <p:sp>
        <p:nvSpPr>
          <p:cNvPr id="3" name="Subtitle 2"/>
          <p:cNvSpPr>
            <a:spLocks noGrp="1"/>
          </p:cNvSpPr>
          <p:nvPr>
            <p:ph idx="1"/>
          </p:nvPr>
        </p:nvSpPr>
        <p:spPr/>
        <p:txBody>
          <a:bodyPr>
            <a:normAutofit/>
          </a:bodyPr>
          <a:lstStyle/>
          <a:p>
            <a:r>
              <a:rPr lang="he-IL" dirty="0" smtClean="0"/>
              <a:t>האם </a:t>
            </a:r>
            <a:r>
              <a:rPr lang="he-IL" dirty="0"/>
              <a:t>מינים מקומיים מעדיפים מקומות קינון המוגנים מפני חדירת מינים פולשים בעלי גוף גדול יותר? </a:t>
            </a:r>
            <a:r>
              <a:rPr lang="en-US" dirty="0" smtClean="0"/>
              <a:t/>
            </a:r>
            <a:br>
              <a:rPr lang="en-US" dirty="0" smtClean="0"/>
            </a:br>
            <a:endParaRPr lang="en-US" dirty="0"/>
          </a:p>
          <a:p>
            <a:r>
              <a:rPr lang="he-IL" dirty="0"/>
              <a:t>האם החרפת התחרות על מקומות הקינון ע"י מינים פולשים, כמות ואופי האינטראקציות בינם משפיעה על דפוס ההתנהגות ההורית של המינים המקומיים, ההגנה על הקן, שירה, שיחור מזון ומידת הצלחת הרבייה?</a:t>
            </a:r>
            <a:endParaRPr lang="en-US" dirty="0"/>
          </a:p>
          <a:p>
            <a:endParaRPr lang="he-IL" dirty="0"/>
          </a:p>
        </p:txBody>
      </p:sp>
    </p:spTree>
    <p:extLst>
      <p:ext uri="{BB962C8B-B14F-4D97-AF65-F5344CB8AC3E}">
        <p14:creationId xmlns:p14="http://schemas.microsoft.com/office/powerpoint/2010/main" xmlns="" val="3546479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b="1" dirty="0" smtClean="0"/>
              <a:t>תוצאות</a:t>
            </a:r>
            <a:endParaRPr lang="he-IL" dirty="0"/>
          </a:p>
        </p:txBody>
      </p:sp>
      <p:sp>
        <p:nvSpPr>
          <p:cNvPr id="7" name="Rectangle 6"/>
          <p:cNvSpPr/>
          <p:nvPr/>
        </p:nvSpPr>
        <p:spPr>
          <a:xfrm>
            <a:off x="681102" y="6237312"/>
            <a:ext cx="5782352" cy="338554"/>
          </a:xfrm>
          <a:prstGeom prst="rect">
            <a:avLst/>
          </a:prstGeom>
        </p:spPr>
        <p:txBody>
          <a:bodyPr wrap="none">
            <a:spAutoFit/>
          </a:bodyPr>
          <a:lstStyle/>
          <a:p>
            <a:r>
              <a:rPr lang="he-IL" sz="1600" b="1" dirty="0">
                <a:solidFill>
                  <a:schemeClr val="bg2"/>
                </a:solidFill>
              </a:rPr>
              <a:t>אחוז הטלת ביצים והצלחה ברבייה אצל הירגזי המצוי לפי סוג התיבה</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592" y="1628800"/>
            <a:ext cx="7200000" cy="38909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246454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e-IL" b="1" dirty="0" smtClean="0"/>
              <a:t>תוצאות</a:t>
            </a:r>
            <a:endParaRPr lang="he-IL" dirty="0"/>
          </a:p>
        </p:txBody>
      </p:sp>
      <p:sp>
        <p:nvSpPr>
          <p:cNvPr id="7" name="Rectangle 6"/>
          <p:cNvSpPr/>
          <p:nvPr/>
        </p:nvSpPr>
        <p:spPr>
          <a:xfrm>
            <a:off x="2696077" y="6237312"/>
            <a:ext cx="3767377" cy="338554"/>
          </a:xfrm>
          <a:prstGeom prst="rect">
            <a:avLst/>
          </a:prstGeom>
        </p:spPr>
        <p:txBody>
          <a:bodyPr wrap="none">
            <a:spAutoFit/>
          </a:bodyPr>
          <a:lstStyle/>
          <a:p>
            <a:r>
              <a:rPr lang="he-IL" sz="1600" b="1" dirty="0">
                <a:solidFill>
                  <a:schemeClr val="bg2"/>
                </a:solidFill>
              </a:rPr>
              <a:t>ממוצע מועדי הטלות הביצים במינים השונים</a:t>
            </a: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0392" y="1556792"/>
            <a:ext cx="7200000" cy="38909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189476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7772400" cy="1143000"/>
          </a:xfrm>
        </p:spPr>
        <p:txBody>
          <a:bodyPr>
            <a:normAutofit/>
          </a:bodyPr>
          <a:lstStyle/>
          <a:p>
            <a:r>
              <a:rPr lang="he-IL" b="1" dirty="0" smtClean="0"/>
              <a:t>תוצאות – תצפיות התנהגות</a:t>
            </a:r>
            <a:endParaRPr lang="he-IL" dirty="0"/>
          </a:p>
        </p:txBody>
      </p:sp>
      <p:sp>
        <p:nvSpPr>
          <p:cNvPr id="3" name="Content Placeholder 2"/>
          <p:cNvSpPr>
            <a:spLocks noGrp="1"/>
          </p:cNvSpPr>
          <p:nvPr>
            <p:ph idx="1"/>
          </p:nvPr>
        </p:nvSpPr>
        <p:spPr/>
        <p:txBody>
          <a:bodyPr/>
          <a:lstStyle/>
          <a:p>
            <a:r>
              <a:rPr lang="he-IL" sz="2000" dirty="0"/>
              <a:t>מכלל תצפיות ההתנהגות שנערכו במהלך המחקר, שכללו מעל </a:t>
            </a:r>
            <a:r>
              <a:rPr lang="en-US" sz="2000" dirty="0" smtClean="0"/>
              <a:t/>
            </a:r>
            <a:br>
              <a:rPr lang="en-US" sz="2000" dirty="0" smtClean="0"/>
            </a:br>
            <a:r>
              <a:rPr lang="he-IL" sz="2000" dirty="0" smtClean="0"/>
              <a:t>91 </a:t>
            </a:r>
            <a:r>
              <a:rPr lang="he-IL" sz="2000" dirty="0"/>
              <a:t>שעות תצפית, רק ב-11 מקרים נצפו פרטים בקרבת תיבות </a:t>
            </a:r>
            <a:r>
              <a:rPr lang="he-IL" sz="2000" dirty="0" smtClean="0"/>
              <a:t>הקינון. </a:t>
            </a:r>
          </a:p>
          <a:p>
            <a:r>
              <a:rPr lang="he-IL" sz="2000" dirty="0" smtClean="0"/>
              <a:t>3 תצפיות נערכו על זוגות מאינה בזמן שהייתם ליד תיבת קינון, </a:t>
            </a:r>
            <a:r>
              <a:rPr lang="en-US" sz="2000" dirty="0" smtClean="0"/>
              <a:t/>
            </a:r>
            <a:br>
              <a:rPr lang="en-US" sz="2000" dirty="0" smtClean="0"/>
            </a:br>
            <a:r>
              <a:rPr lang="he-IL" sz="2000" dirty="0" smtClean="0"/>
              <a:t>בשעת האכלת הגוזלים. </a:t>
            </a:r>
          </a:p>
          <a:p>
            <a:r>
              <a:rPr lang="he-IL" sz="2000" dirty="0" smtClean="0"/>
              <a:t>תצפית אחת נערכה על דררה בזמן בניית קן בתיבת קינון. </a:t>
            </a:r>
          </a:p>
          <a:p>
            <a:r>
              <a:rPr lang="he-IL" sz="2000" dirty="0" smtClean="0"/>
              <a:t>יתר התפציות נערכו על דרורים וירגזים בקרבת תיבת קינון </a:t>
            </a:r>
            <a:r>
              <a:rPr lang="en-US" sz="2000" dirty="0" smtClean="0"/>
              <a:t/>
            </a:r>
            <a:br>
              <a:rPr lang="en-US" sz="2000" dirty="0" smtClean="0"/>
            </a:br>
            <a:r>
              <a:rPr lang="he-IL" sz="2000" dirty="0" smtClean="0"/>
              <a:t>אך ללא קן פעיל בתוכה. </a:t>
            </a:r>
          </a:p>
          <a:p>
            <a:r>
              <a:rPr lang="he-IL" sz="2000" dirty="0"/>
              <a:t>במהלך כל התצפיות לא נראו אינטראקציות בין מינים שונים, </a:t>
            </a:r>
            <a:r>
              <a:rPr lang="en-US" sz="2000" dirty="0" smtClean="0"/>
              <a:t/>
            </a:r>
            <a:br>
              <a:rPr lang="en-US" sz="2000" dirty="0" smtClean="0"/>
            </a:br>
            <a:r>
              <a:rPr lang="he-IL" sz="2000" dirty="0" smtClean="0"/>
              <a:t>או </a:t>
            </a:r>
            <a:r>
              <a:rPr lang="he-IL" sz="2000" dirty="0"/>
              <a:t>קרבה של מינים שונים לאותה תיבת קינון. </a:t>
            </a:r>
            <a:endParaRPr lang="en-US" sz="2000" dirty="0"/>
          </a:p>
          <a:p>
            <a:endParaRPr lang="en-US" sz="2000" dirty="0"/>
          </a:p>
          <a:p>
            <a:endParaRPr lang="he-IL" sz="2000" dirty="0"/>
          </a:p>
        </p:txBody>
      </p:sp>
    </p:spTree>
    <p:extLst>
      <p:ext uri="{BB962C8B-B14F-4D97-AF65-F5344CB8AC3E}">
        <p14:creationId xmlns:p14="http://schemas.microsoft.com/office/powerpoint/2010/main" xmlns="" val="38189476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he-IL" dirty="0" smtClean="0"/>
              <a:t>האם </a:t>
            </a:r>
            <a:r>
              <a:rPr lang="he-IL" dirty="0"/>
              <a:t>מינים מקומיים מעדיפים מקומות קינון המוגנים מפני חדירת מינים פולשים בעלי גוף גדול </a:t>
            </a:r>
            <a:r>
              <a:rPr lang="he-IL" dirty="0" smtClean="0"/>
              <a:t>יותר? </a:t>
            </a:r>
          </a:p>
          <a:p>
            <a:pPr lvl="1"/>
            <a:r>
              <a:rPr lang="he-IL" dirty="0" smtClean="0"/>
              <a:t>הירגזי </a:t>
            </a:r>
            <a:r>
              <a:rPr lang="he-IL" dirty="0"/>
              <a:t>המצוי מעדיף לקנן בתיבות בעלות פתח קטן </a:t>
            </a:r>
            <a:endParaRPr lang="he-IL" dirty="0" smtClean="0"/>
          </a:p>
          <a:p>
            <a:pPr lvl="1"/>
            <a:r>
              <a:rPr lang="he-IL" dirty="0" smtClean="0"/>
              <a:t>לגבי </a:t>
            </a:r>
            <a:r>
              <a:rPr lang="he-IL" dirty="0"/>
              <a:t>העדפתו של דרור הבית לא ניתן לענות על השאלה. </a:t>
            </a:r>
            <a:endParaRPr lang="en-US" dirty="0"/>
          </a:p>
          <a:p>
            <a:endParaRPr lang="en-US" dirty="0"/>
          </a:p>
        </p:txBody>
      </p:sp>
      <p:sp>
        <p:nvSpPr>
          <p:cNvPr id="7" name="Rectangle 6"/>
          <p:cNvSpPr/>
          <p:nvPr/>
        </p:nvSpPr>
        <p:spPr>
          <a:xfrm>
            <a:off x="681102" y="6237312"/>
            <a:ext cx="5782352" cy="338554"/>
          </a:xfrm>
          <a:prstGeom prst="rect">
            <a:avLst/>
          </a:prstGeom>
        </p:spPr>
        <p:txBody>
          <a:bodyPr wrap="none">
            <a:spAutoFit/>
          </a:bodyPr>
          <a:lstStyle/>
          <a:p>
            <a:r>
              <a:rPr lang="he-IL" sz="1600" b="1" dirty="0">
                <a:solidFill>
                  <a:schemeClr val="bg2"/>
                </a:solidFill>
              </a:rPr>
              <a:t>אחוז הטלת ביצים והצלחה ברבייה אצל הירגזי המצוי לפי סוג התיבה</a:t>
            </a:r>
          </a:p>
        </p:txBody>
      </p:sp>
      <p:sp>
        <p:nvSpPr>
          <p:cNvPr id="6" name="Title 1"/>
          <p:cNvSpPr txBox="1">
            <a:spLocks/>
          </p:cNvSpPr>
          <p:nvPr/>
        </p:nvSpPr>
        <p:spPr bwMode="auto">
          <a:xfrm>
            <a:off x="395536" y="260648"/>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1" eaLnBrk="1" fontAlgn="base" hangingPunct="1">
              <a:spcBef>
                <a:spcPct val="0"/>
              </a:spcBef>
              <a:spcAft>
                <a:spcPct val="0"/>
              </a:spcAft>
              <a:defRPr sz="4000" b="1">
                <a:solidFill>
                  <a:schemeClr val="bg2"/>
                </a:solidFill>
                <a:latin typeface="Tahoma" pitchFamily="34" charset="0"/>
                <a:ea typeface="+mj-ea"/>
                <a:cs typeface="Tahoma" pitchFamily="34" charset="0"/>
              </a:defRPr>
            </a:lvl1pPr>
            <a:lvl2pPr algn="ctr" rtl="1" eaLnBrk="1" fontAlgn="base" hangingPunct="1">
              <a:spcBef>
                <a:spcPct val="0"/>
              </a:spcBef>
              <a:spcAft>
                <a:spcPct val="0"/>
              </a:spcAft>
              <a:defRPr sz="4000">
                <a:solidFill>
                  <a:schemeClr val="bg2"/>
                </a:solidFill>
                <a:latin typeface="Tahoma" pitchFamily="34" charset="0"/>
                <a:cs typeface="Tahoma" pitchFamily="34" charset="0"/>
              </a:defRPr>
            </a:lvl2pPr>
            <a:lvl3pPr algn="ctr" rtl="1" eaLnBrk="1" fontAlgn="base" hangingPunct="1">
              <a:spcBef>
                <a:spcPct val="0"/>
              </a:spcBef>
              <a:spcAft>
                <a:spcPct val="0"/>
              </a:spcAft>
              <a:defRPr sz="4000">
                <a:solidFill>
                  <a:schemeClr val="bg2"/>
                </a:solidFill>
                <a:latin typeface="Tahoma" pitchFamily="34" charset="0"/>
                <a:cs typeface="Tahoma" pitchFamily="34" charset="0"/>
              </a:defRPr>
            </a:lvl3pPr>
            <a:lvl4pPr algn="ctr" rtl="1" eaLnBrk="1" fontAlgn="base" hangingPunct="1">
              <a:spcBef>
                <a:spcPct val="0"/>
              </a:spcBef>
              <a:spcAft>
                <a:spcPct val="0"/>
              </a:spcAft>
              <a:defRPr sz="4000">
                <a:solidFill>
                  <a:schemeClr val="bg2"/>
                </a:solidFill>
                <a:latin typeface="Tahoma" pitchFamily="34" charset="0"/>
                <a:cs typeface="Tahoma" pitchFamily="34" charset="0"/>
              </a:defRPr>
            </a:lvl4pPr>
            <a:lvl5pPr algn="ctr" rtl="1" eaLnBrk="1" fontAlgn="base" hangingPunct="1">
              <a:spcBef>
                <a:spcPct val="0"/>
              </a:spcBef>
              <a:spcAft>
                <a:spcPct val="0"/>
              </a:spcAft>
              <a:defRPr sz="4000">
                <a:solidFill>
                  <a:schemeClr val="bg2"/>
                </a:solidFill>
                <a:latin typeface="Tahoma" pitchFamily="34" charset="0"/>
                <a:cs typeface="Tahoma" pitchFamily="34" charset="0"/>
              </a:defRPr>
            </a:lvl5pPr>
            <a:lvl6pPr marL="457200" algn="ctr" rtl="1" eaLnBrk="1" fontAlgn="base" hangingPunct="1">
              <a:spcBef>
                <a:spcPct val="0"/>
              </a:spcBef>
              <a:spcAft>
                <a:spcPct val="0"/>
              </a:spcAft>
              <a:defRPr sz="4000">
                <a:solidFill>
                  <a:schemeClr val="bg2"/>
                </a:solidFill>
                <a:latin typeface="Century Gothic" pitchFamily="34" charset="0"/>
              </a:defRPr>
            </a:lvl6pPr>
            <a:lvl7pPr marL="914400" algn="ctr" rtl="1" eaLnBrk="1" fontAlgn="base" hangingPunct="1">
              <a:spcBef>
                <a:spcPct val="0"/>
              </a:spcBef>
              <a:spcAft>
                <a:spcPct val="0"/>
              </a:spcAft>
              <a:defRPr sz="4000">
                <a:solidFill>
                  <a:schemeClr val="bg2"/>
                </a:solidFill>
                <a:latin typeface="Century Gothic" pitchFamily="34" charset="0"/>
              </a:defRPr>
            </a:lvl7pPr>
            <a:lvl8pPr marL="1371600" algn="ctr" rtl="1" eaLnBrk="1" fontAlgn="base" hangingPunct="1">
              <a:spcBef>
                <a:spcPct val="0"/>
              </a:spcBef>
              <a:spcAft>
                <a:spcPct val="0"/>
              </a:spcAft>
              <a:defRPr sz="4000">
                <a:solidFill>
                  <a:schemeClr val="bg2"/>
                </a:solidFill>
                <a:latin typeface="Century Gothic" pitchFamily="34" charset="0"/>
              </a:defRPr>
            </a:lvl8pPr>
            <a:lvl9pPr marL="1828800" algn="ctr" rtl="1" eaLnBrk="1" fontAlgn="base" hangingPunct="1">
              <a:spcBef>
                <a:spcPct val="0"/>
              </a:spcBef>
              <a:spcAft>
                <a:spcPct val="0"/>
              </a:spcAft>
              <a:defRPr sz="4000">
                <a:solidFill>
                  <a:schemeClr val="bg2"/>
                </a:solidFill>
                <a:latin typeface="Century Gothic" pitchFamily="34" charset="0"/>
              </a:defRPr>
            </a:lvl9pPr>
          </a:lstStyle>
          <a:p>
            <a:r>
              <a:rPr lang="he-IL" dirty="0" smtClean="0"/>
              <a:t>מסקנות</a:t>
            </a:r>
            <a:endParaRPr lang="he-IL" dirty="0"/>
          </a:p>
        </p:txBody>
      </p:sp>
    </p:spTree>
    <p:extLst>
      <p:ext uri="{BB962C8B-B14F-4D97-AF65-F5344CB8AC3E}">
        <p14:creationId xmlns:p14="http://schemas.microsoft.com/office/powerpoint/2010/main" xmlns="" val="38189476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he-IL" dirty="0" smtClean="0"/>
              <a:t>האם </a:t>
            </a:r>
            <a:r>
              <a:rPr lang="he-IL" dirty="0"/>
              <a:t>החרפת תחרות על מקומות הקינון ע"י המינים הפולשים, כמות ואופי האינטראקציות בינם משפיעה על דפוס ההתנהגות ההורית של המינים המקומיים, ההגנה על הקן, שירה, שיחור מזון ומידת הצלחת </a:t>
            </a:r>
            <a:r>
              <a:rPr lang="he-IL" dirty="0" smtClean="0"/>
              <a:t>הרבייה?</a:t>
            </a:r>
            <a:endParaRPr lang="en-US" dirty="0"/>
          </a:p>
          <a:p>
            <a:pPr lvl="1"/>
            <a:r>
              <a:rPr lang="he-IL" dirty="0"/>
              <a:t>במהלך המחקר לא תועדו כלל קינים של דרור הבית, </a:t>
            </a:r>
            <a:r>
              <a:rPr lang="en-US" dirty="0" smtClean="0"/>
              <a:t/>
            </a:r>
            <a:br>
              <a:rPr lang="en-US" dirty="0" smtClean="0"/>
            </a:br>
            <a:r>
              <a:rPr lang="he-IL" dirty="0" smtClean="0"/>
              <a:t>לא </a:t>
            </a:r>
            <a:r>
              <a:rPr lang="he-IL" dirty="0"/>
              <a:t>נצפו אינטראקציות בין מיניות </a:t>
            </a:r>
            <a:r>
              <a:rPr lang="en-US" dirty="0" smtClean="0"/>
              <a:t/>
            </a:r>
            <a:br>
              <a:rPr lang="en-US" dirty="0" smtClean="0"/>
            </a:br>
            <a:r>
              <a:rPr lang="he-IL" dirty="0" smtClean="0"/>
              <a:t>ולא </a:t>
            </a:r>
            <a:r>
              <a:rPr lang="he-IL" dirty="0"/>
              <a:t>נצפו ירגזים בקרבת תיבת קינון בעת שקיננו בה. </a:t>
            </a:r>
            <a:endParaRPr lang="he-IL" dirty="0" smtClean="0"/>
          </a:p>
          <a:p>
            <a:pPr lvl="1"/>
            <a:r>
              <a:rPr lang="he-IL" dirty="0" smtClean="0"/>
              <a:t>בשאלה </a:t>
            </a:r>
            <a:r>
              <a:rPr lang="he-IL" dirty="0"/>
              <a:t>זו ניתן לענות רק על מידת הצלחת הרבייה של הירגזי המצוי. </a:t>
            </a:r>
            <a:endParaRPr lang="en-US" dirty="0"/>
          </a:p>
        </p:txBody>
      </p:sp>
      <p:sp>
        <p:nvSpPr>
          <p:cNvPr id="6" name="Title 1"/>
          <p:cNvSpPr txBox="1">
            <a:spLocks/>
          </p:cNvSpPr>
          <p:nvPr/>
        </p:nvSpPr>
        <p:spPr bwMode="auto">
          <a:xfrm>
            <a:off x="395536" y="260648"/>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1" eaLnBrk="1" fontAlgn="base" hangingPunct="1">
              <a:spcBef>
                <a:spcPct val="0"/>
              </a:spcBef>
              <a:spcAft>
                <a:spcPct val="0"/>
              </a:spcAft>
              <a:defRPr sz="4000" b="1">
                <a:solidFill>
                  <a:schemeClr val="bg2"/>
                </a:solidFill>
                <a:latin typeface="Tahoma" pitchFamily="34" charset="0"/>
                <a:ea typeface="+mj-ea"/>
                <a:cs typeface="Tahoma" pitchFamily="34" charset="0"/>
              </a:defRPr>
            </a:lvl1pPr>
            <a:lvl2pPr algn="ctr" rtl="1" eaLnBrk="1" fontAlgn="base" hangingPunct="1">
              <a:spcBef>
                <a:spcPct val="0"/>
              </a:spcBef>
              <a:spcAft>
                <a:spcPct val="0"/>
              </a:spcAft>
              <a:defRPr sz="4000">
                <a:solidFill>
                  <a:schemeClr val="bg2"/>
                </a:solidFill>
                <a:latin typeface="Tahoma" pitchFamily="34" charset="0"/>
                <a:cs typeface="Tahoma" pitchFamily="34" charset="0"/>
              </a:defRPr>
            </a:lvl2pPr>
            <a:lvl3pPr algn="ctr" rtl="1" eaLnBrk="1" fontAlgn="base" hangingPunct="1">
              <a:spcBef>
                <a:spcPct val="0"/>
              </a:spcBef>
              <a:spcAft>
                <a:spcPct val="0"/>
              </a:spcAft>
              <a:defRPr sz="4000">
                <a:solidFill>
                  <a:schemeClr val="bg2"/>
                </a:solidFill>
                <a:latin typeface="Tahoma" pitchFamily="34" charset="0"/>
                <a:cs typeface="Tahoma" pitchFamily="34" charset="0"/>
              </a:defRPr>
            </a:lvl3pPr>
            <a:lvl4pPr algn="ctr" rtl="1" eaLnBrk="1" fontAlgn="base" hangingPunct="1">
              <a:spcBef>
                <a:spcPct val="0"/>
              </a:spcBef>
              <a:spcAft>
                <a:spcPct val="0"/>
              </a:spcAft>
              <a:defRPr sz="4000">
                <a:solidFill>
                  <a:schemeClr val="bg2"/>
                </a:solidFill>
                <a:latin typeface="Tahoma" pitchFamily="34" charset="0"/>
                <a:cs typeface="Tahoma" pitchFamily="34" charset="0"/>
              </a:defRPr>
            </a:lvl4pPr>
            <a:lvl5pPr algn="ctr" rtl="1" eaLnBrk="1" fontAlgn="base" hangingPunct="1">
              <a:spcBef>
                <a:spcPct val="0"/>
              </a:spcBef>
              <a:spcAft>
                <a:spcPct val="0"/>
              </a:spcAft>
              <a:defRPr sz="4000">
                <a:solidFill>
                  <a:schemeClr val="bg2"/>
                </a:solidFill>
                <a:latin typeface="Tahoma" pitchFamily="34" charset="0"/>
                <a:cs typeface="Tahoma" pitchFamily="34" charset="0"/>
              </a:defRPr>
            </a:lvl5pPr>
            <a:lvl6pPr marL="457200" algn="ctr" rtl="1" eaLnBrk="1" fontAlgn="base" hangingPunct="1">
              <a:spcBef>
                <a:spcPct val="0"/>
              </a:spcBef>
              <a:spcAft>
                <a:spcPct val="0"/>
              </a:spcAft>
              <a:defRPr sz="4000">
                <a:solidFill>
                  <a:schemeClr val="bg2"/>
                </a:solidFill>
                <a:latin typeface="Century Gothic" pitchFamily="34" charset="0"/>
              </a:defRPr>
            </a:lvl6pPr>
            <a:lvl7pPr marL="914400" algn="ctr" rtl="1" eaLnBrk="1" fontAlgn="base" hangingPunct="1">
              <a:spcBef>
                <a:spcPct val="0"/>
              </a:spcBef>
              <a:spcAft>
                <a:spcPct val="0"/>
              </a:spcAft>
              <a:defRPr sz="4000">
                <a:solidFill>
                  <a:schemeClr val="bg2"/>
                </a:solidFill>
                <a:latin typeface="Century Gothic" pitchFamily="34" charset="0"/>
              </a:defRPr>
            </a:lvl7pPr>
            <a:lvl8pPr marL="1371600" algn="ctr" rtl="1" eaLnBrk="1" fontAlgn="base" hangingPunct="1">
              <a:spcBef>
                <a:spcPct val="0"/>
              </a:spcBef>
              <a:spcAft>
                <a:spcPct val="0"/>
              </a:spcAft>
              <a:defRPr sz="4000">
                <a:solidFill>
                  <a:schemeClr val="bg2"/>
                </a:solidFill>
                <a:latin typeface="Century Gothic" pitchFamily="34" charset="0"/>
              </a:defRPr>
            </a:lvl8pPr>
            <a:lvl9pPr marL="1828800" algn="ctr" rtl="1" eaLnBrk="1" fontAlgn="base" hangingPunct="1">
              <a:spcBef>
                <a:spcPct val="0"/>
              </a:spcBef>
              <a:spcAft>
                <a:spcPct val="0"/>
              </a:spcAft>
              <a:defRPr sz="4000">
                <a:solidFill>
                  <a:schemeClr val="bg2"/>
                </a:solidFill>
                <a:latin typeface="Century Gothic" pitchFamily="34" charset="0"/>
              </a:defRPr>
            </a:lvl9pPr>
          </a:lstStyle>
          <a:p>
            <a:r>
              <a:rPr lang="he-IL" dirty="0" smtClean="0"/>
              <a:t>מסקנות</a:t>
            </a:r>
            <a:endParaRPr lang="he-IL" dirty="0"/>
          </a:p>
        </p:txBody>
      </p:sp>
    </p:spTree>
    <p:extLst>
      <p:ext uri="{BB962C8B-B14F-4D97-AF65-F5344CB8AC3E}">
        <p14:creationId xmlns:p14="http://schemas.microsoft.com/office/powerpoint/2010/main" xmlns="" val="27156348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13792"/>
            <a:ext cx="7772400" cy="1143000"/>
          </a:xfrm>
        </p:spPr>
        <p:txBody>
          <a:bodyPr/>
          <a:lstStyle/>
          <a:p>
            <a:r>
              <a:rPr lang="he-IL" dirty="0" smtClean="0"/>
              <a:t>מסקנות</a:t>
            </a:r>
            <a:endParaRPr lang="he-IL" dirty="0"/>
          </a:p>
        </p:txBody>
      </p:sp>
      <p:sp>
        <p:nvSpPr>
          <p:cNvPr id="3" name="Content Placeholder 2"/>
          <p:cNvSpPr>
            <a:spLocks noGrp="1"/>
          </p:cNvSpPr>
          <p:nvPr>
            <p:ph idx="1"/>
          </p:nvPr>
        </p:nvSpPr>
        <p:spPr>
          <a:xfrm>
            <a:off x="457200" y="1412776"/>
            <a:ext cx="8229600" cy="4525963"/>
          </a:xfrm>
        </p:spPr>
        <p:txBody>
          <a:bodyPr/>
          <a:lstStyle/>
          <a:p>
            <a:r>
              <a:rPr lang="he-IL" dirty="0"/>
              <a:t>האם החרפת תחרות על מקומות הקינון ע"י המינים </a:t>
            </a:r>
            <a:r>
              <a:rPr lang="he-IL" dirty="0" smtClean="0"/>
              <a:t>הפולשים משפיעה </a:t>
            </a:r>
            <a:r>
              <a:rPr lang="he-IL" dirty="0"/>
              <a:t>על </a:t>
            </a:r>
            <a:r>
              <a:rPr lang="he-IL" dirty="0" smtClean="0"/>
              <a:t>הצלחת הרבייה של הירגזי המצוי?</a:t>
            </a:r>
            <a:endParaRPr lang="en-US" dirty="0"/>
          </a:p>
          <a:p>
            <a:pPr lvl="1"/>
            <a:r>
              <a:rPr lang="he-IL" dirty="0" smtClean="0"/>
              <a:t>הצלחת </a:t>
            </a:r>
            <a:r>
              <a:rPr lang="he-IL" dirty="0"/>
              <a:t>הרבייה של הירגזי המצוי מתוארת ע"י אחוז הקינים בהם הוטלו ביצים וע"י אחוז ההצלחה ברבייה. </a:t>
            </a:r>
            <a:endParaRPr lang="he-IL" dirty="0" smtClean="0"/>
          </a:p>
          <a:p>
            <a:pPr lvl="1"/>
            <a:r>
              <a:rPr lang="he-IL" dirty="0" smtClean="0"/>
              <a:t>במחקר </a:t>
            </a:r>
            <a:r>
              <a:rPr lang="he-IL" dirty="0"/>
              <a:t>זה נמצא כי אחוז הקינים בהם הוטלו ביצים היה זהה בשני סוגי התיבות, אך אחוז הצלחת הרבייה נמצא גבוה יותר בתיבות בעלות פתח גדול (100%) לעומת תיבות בעלות פתח קטן (75%). </a:t>
            </a:r>
            <a:endParaRPr lang="he-IL" dirty="0" smtClean="0"/>
          </a:p>
          <a:p>
            <a:pPr lvl="1"/>
            <a:r>
              <a:rPr lang="he-IL" dirty="0" smtClean="0"/>
              <a:t>נתונים </a:t>
            </a:r>
            <a:r>
              <a:rPr lang="he-IL" dirty="0"/>
              <a:t>אלו עומדים בניגוד לאחוזי הצלחת הרבייה של הירגזי </a:t>
            </a:r>
            <a:r>
              <a:rPr lang="he-IL" dirty="0" smtClean="0"/>
              <a:t>בניסויים קודמים וסותרים את השערת המחקר. </a:t>
            </a:r>
          </a:p>
          <a:p>
            <a:pPr lvl="1"/>
            <a:r>
              <a:rPr lang="he-IL" dirty="0" smtClean="0"/>
              <a:t>יתכן כי תוצאה זו </a:t>
            </a:r>
            <a:r>
              <a:rPr lang="he-IL" dirty="0"/>
              <a:t>נובעת מטעות סטטיסטית בשל גודל המדגם </a:t>
            </a:r>
            <a:r>
              <a:rPr lang="he-IL" dirty="0" smtClean="0"/>
              <a:t>הקטן. </a:t>
            </a:r>
            <a:endParaRPr lang="en-US" dirty="0"/>
          </a:p>
        </p:txBody>
      </p:sp>
    </p:spTree>
    <p:extLst>
      <p:ext uri="{BB962C8B-B14F-4D97-AF65-F5344CB8AC3E}">
        <p14:creationId xmlns:p14="http://schemas.microsoft.com/office/powerpoint/2010/main" xmlns="" val="18129366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המלצות להמשך המחקר</a:t>
            </a:r>
            <a:endParaRPr lang="he-IL" dirty="0"/>
          </a:p>
        </p:txBody>
      </p:sp>
      <p:sp>
        <p:nvSpPr>
          <p:cNvPr id="3" name="Content Placeholder 2"/>
          <p:cNvSpPr>
            <a:spLocks noGrp="1"/>
          </p:cNvSpPr>
          <p:nvPr>
            <p:ph idx="1"/>
          </p:nvPr>
        </p:nvSpPr>
        <p:spPr/>
        <p:txBody>
          <a:bodyPr/>
          <a:lstStyle/>
          <a:p>
            <a:r>
              <a:rPr lang="he-IL" sz="2000" dirty="0" smtClean="0"/>
              <a:t>איכלוס נמוך של תיבות הקינון, בסביבה תחרותית בה יש מחסור במקומות קינון למקנני חורים משניים, גרם לגודל מדגם קטן. </a:t>
            </a:r>
          </a:p>
          <a:p>
            <a:r>
              <a:rPr lang="he-IL" sz="2000" dirty="0" smtClean="0"/>
              <a:t>יתכן כי התיבות הותקנו במועד מאוחר מידי מכדי לאפשר למינים להכיר את התיבות ולהתרגל אליהן. </a:t>
            </a:r>
            <a:r>
              <a:rPr lang="en-US" sz="2000" dirty="0" smtClean="0"/>
              <a:t/>
            </a:r>
            <a:br>
              <a:rPr lang="en-US" sz="2000" dirty="0" smtClean="0"/>
            </a:br>
            <a:r>
              <a:rPr lang="he-IL" sz="2000" dirty="0" smtClean="0"/>
              <a:t>יתר על כן, ידוע ממחקרים קודמים כי ישנה עליה באחוז התיבות המאוכלסות בשנה שלאחר התקנת התיבות. </a:t>
            </a:r>
          </a:p>
          <a:p>
            <a:r>
              <a:rPr lang="he-IL" sz="2000" dirty="0" smtClean="0"/>
              <a:t>יש לבצע את המחקר במהלך שנה נוספת על מנת לנסות להעלות את אחוז התיבות המאוכלסות ולבחון את השאלות בשנית כאשר </a:t>
            </a:r>
            <a:r>
              <a:rPr lang="en-US" sz="2000" dirty="0" smtClean="0"/>
              <a:t/>
            </a:r>
            <a:br>
              <a:rPr lang="en-US" sz="2000" dirty="0" smtClean="0"/>
            </a:br>
            <a:r>
              <a:rPr lang="he-IL" sz="2000" dirty="0" smtClean="0"/>
              <a:t>גודל המדגם יהיה גדול מספיק בכדי להימנע מטעות סטטיסטית. </a:t>
            </a:r>
            <a:endParaRPr lang="he-IL" sz="2000" dirty="0"/>
          </a:p>
        </p:txBody>
      </p:sp>
    </p:spTree>
    <p:extLst>
      <p:ext uri="{BB962C8B-B14F-4D97-AF65-F5344CB8AC3E}">
        <p14:creationId xmlns:p14="http://schemas.microsoft.com/office/powerpoint/2010/main" xmlns="" val="2376377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7772400" cy="1143000"/>
          </a:xfrm>
        </p:spPr>
        <p:txBody>
          <a:bodyPr/>
          <a:lstStyle/>
          <a:p>
            <a:r>
              <a:rPr lang="he-IL" dirty="0" smtClean="0"/>
              <a:t>תודות</a:t>
            </a:r>
            <a:endParaRPr lang="he-IL" dirty="0"/>
          </a:p>
        </p:txBody>
      </p:sp>
      <p:sp>
        <p:nvSpPr>
          <p:cNvPr id="3" name="Content Placeholder 2"/>
          <p:cNvSpPr>
            <a:spLocks noGrp="1"/>
          </p:cNvSpPr>
          <p:nvPr>
            <p:ph idx="1"/>
          </p:nvPr>
        </p:nvSpPr>
        <p:spPr/>
        <p:txBody>
          <a:bodyPr/>
          <a:lstStyle/>
          <a:p>
            <a:pPr marL="0" indent="0" algn="ctr">
              <a:buNone/>
            </a:pPr>
            <a:r>
              <a:rPr lang="he-IL" dirty="0" smtClean="0"/>
              <a:t>לפרופ' ענת ברנע</a:t>
            </a:r>
          </a:p>
          <a:p>
            <a:pPr marL="0" indent="0" algn="ctr">
              <a:buNone/>
            </a:pPr>
            <a:r>
              <a:rPr lang="he-IL" dirty="0" smtClean="0"/>
              <a:t>לדר' יוסי לשם</a:t>
            </a:r>
          </a:p>
          <a:p>
            <a:pPr marL="0" indent="0" algn="ctr">
              <a:buNone/>
            </a:pPr>
            <a:r>
              <a:rPr lang="he-IL" dirty="0" smtClean="0"/>
              <a:t>ולמוטי צרטר</a:t>
            </a:r>
          </a:p>
          <a:p>
            <a:pPr marL="0" indent="0" algn="ctr">
              <a:buNone/>
            </a:pPr>
            <a:endParaRPr lang="he-IL" dirty="0" smtClean="0"/>
          </a:p>
        </p:txBody>
      </p:sp>
    </p:spTree>
    <p:extLst>
      <p:ext uri="{BB962C8B-B14F-4D97-AF65-F5344CB8AC3E}">
        <p14:creationId xmlns:p14="http://schemas.microsoft.com/office/powerpoint/2010/main" xmlns="" val="4175918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b="1" dirty="0" smtClean="0"/>
              <a:t>מטרת המחקר</a:t>
            </a:r>
            <a:endParaRPr lang="he-IL" dirty="0"/>
          </a:p>
        </p:txBody>
      </p:sp>
      <p:sp>
        <p:nvSpPr>
          <p:cNvPr id="3" name="Subtitle 2"/>
          <p:cNvSpPr>
            <a:spLocks noGrp="1"/>
          </p:cNvSpPr>
          <p:nvPr>
            <p:ph idx="1"/>
          </p:nvPr>
        </p:nvSpPr>
        <p:spPr/>
        <p:txBody>
          <a:bodyPr>
            <a:normAutofit/>
          </a:bodyPr>
          <a:lstStyle/>
          <a:p>
            <a:r>
              <a:rPr lang="he-IL" dirty="0" smtClean="0"/>
              <a:t>מחקר </a:t>
            </a:r>
            <a:r>
              <a:rPr lang="he-IL" dirty="0"/>
              <a:t>זה מתבצע במטרה לבדוק האם נוכחות מינים פולשים – מקנני חורים משניים גורמת להחרפת התחרות הקיימת בין מינים מקומיים – מקנני חורים משניים והאם היא משפיעה על ההתנהגות ההורית של המינים המקומיים. </a:t>
            </a:r>
            <a:endParaRPr lang="en-US" dirty="0"/>
          </a:p>
          <a:p>
            <a:endParaRPr lang="he-IL" dirty="0"/>
          </a:p>
        </p:txBody>
      </p:sp>
    </p:spTree>
    <p:extLst>
      <p:ext uri="{BB962C8B-B14F-4D97-AF65-F5344CB8AC3E}">
        <p14:creationId xmlns:p14="http://schemas.microsoft.com/office/powerpoint/2010/main" xmlns="" val="2978002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7560840" cy="1143000"/>
          </a:xfrm>
        </p:spPr>
        <p:txBody>
          <a:bodyPr/>
          <a:lstStyle/>
          <a:p>
            <a:r>
              <a:rPr lang="he-IL" b="1" dirty="0" smtClean="0"/>
              <a:t>התחרות על מקומות הקינון</a:t>
            </a:r>
            <a:endParaRPr lang="he-IL" b="1" dirty="0"/>
          </a:p>
        </p:txBody>
      </p:sp>
      <p:sp>
        <p:nvSpPr>
          <p:cNvPr id="3" name="Content Placeholder 2"/>
          <p:cNvSpPr>
            <a:spLocks noGrp="1"/>
          </p:cNvSpPr>
          <p:nvPr>
            <p:ph idx="1"/>
          </p:nvPr>
        </p:nvSpPr>
        <p:spPr/>
        <p:txBody>
          <a:bodyPr>
            <a:normAutofit/>
          </a:bodyPr>
          <a:lstStyle/>
          <a:p>
            <a:pPr marL="0" indent="0">
              <a:buNone/>
            </a:pPr>
            <a:r>
              <a:rPr lang="he-IL" dirty="0"/>
              <a:t>מינים מקנני חורים משניים אינם חופרים את קניהם בעצמם, אלא מנצלים חורים קיימים כמקומות קינון. בשל המחסור במקומות קינון מסוג זה קיימת תחרות קשה בין מינים מקומיים מקנני החורים המשניים. מינים פולשים-מקנני חורים משניים, הגדולים פיסית מאלו המקומיים, גורמים להחרפת התחרות על מקומות הקינון. </a:t>
            </a:r>
            <a:endParaRPr lang="en-US" dirty="0"/>
          </a:p>
          <a:p>
            <a:pPr marL="0" indent="0">
              <a:buNone/>
            </a:pPr>
            <a:endParaRPr lang="he-IL" dirty="0"/>
          </a:p>
        </p:txBody>
      </p:sp>
    </p:spTree>
    <p:extLst>
      <p:ext uri="{BB962C8B-B14F-4D97-AF65-F5344CB8AC3E}">
        <p14:creationId xmlns:p14="http://schemas.microsoft.com/office/powerpoint/2010/main" xmlns="" val="4239361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המינים במחקר זה</a:t>
            </a:r>
            <a:endParaRPr lang="he-IL" dirty="0"/>
          </a:p>
        </p:txBody>
      </p:sp>
      <p:sp>
        <p:nvSpPr>
          <p:cNvPr id="3" name="Content Placeholder 2"/>
          <p:cNvSpPr>
            <a:spLocks noGrp="1"/>
          </p:cNvSpPr>
          <p:nvPr>
            <p:ph idx="1"/>
          </p:nvPr>
        </p:nvSpPr>
        <p:spPr>
          <a:xfrm>
            <a:off x="755576" y="1412776"/>
            <a:ext cx="7416824" cy="1180728"/>
          </a:xfrm>
        </p:spPr>
        <p:txBody>
          <a:bodyPr/>
          <a:lstStyle/>
          <a:p>
            <a:r>
              <a:rPr lang="he-IL" dirty="0" smtClean="0"/>
              <a:t>המחקר </a:t>
            </a:r>
            <a:r>
              <a:rPr lang="he-IL" dirty="0"/>
              <a:t>נערך בפארק הירקון </a:t>
            </a:r>
            <a:r>
              <a:rPr lang="en-US" dirty="0" smtClean="0"/>
              <a:t/>
            </a:r>
            <a:br>
              <a:rPr lang="en-US" dirty="0" smtClean="0"/>
            </a:br>
            <a:r>
              <a:rPr lang="he-IL" dirty="0" smtClean="0"/>
              <a:t>בו </a:t>
            </a:r>
            <a:r>
              <a:rPr lang="he-IL" dirty="0"/>
              <a:t>מקננים מספר מועט של מקנני חורים </a:t>
            </a:r>
            <a:r>
              <a:rPr lang="he-IL" dirty="0" smtClean="0"/>
              <a:t>משניים</a:t>
            </a:r>
            <a:r>
              <a:rPr lang="en-US" dirty="0" smtClean="0"/>
              <a:t/>
            </a:r>
            <a:br>
              <a:rPr lang="en-US" dirty="0" smtClean="0"/>
            </a:br>
            <a:endParaRPr lang="he-IL" dirty="0"/>
          </a:p>
        </p:txBody>
      </p:sp>
      <p:sp>
        <p:nvSpPr>
          <p:cNvPr id="4" name="Rectangle 3"/>
          <p:cNvSpPr/>
          <p:nvPr/>
        </p:nvSpPr>
        <p:spPr>
          <a:xfrm>
            <a:off x="827584" y="3284984"/>
            <a:ext cx="3052438" cy="830997"/>
          </a:xfrm>
          <a:prstGeom prst="rect">
            <a:avLst/>
          </a:prstGeom>
        </p:spPr>
        <p:txBody>
          <a:bodyPr wrap="none">
            <a:spAutoFit/>
          </a:bodyPr>
          <a:lstStyle/>
          <a:p>
            <a:r>
              <a:rPr lang="he-IL" sz="2400" b="1" dirty="0" smtClean="0">
                <a:solidFill>
                  <a:schemeClr val="bg2"/>
                </a:solidFill>
                <a:latin typeface="Tahoma" pitchFamily="34" charset="0"/>
                <a:cs typeface="Tahoma" pitchFamily="34" charset="0"/>
              </a:rPr>
              <a:t>דרור הבית</a:t>
            </a:r>
            <a:r>
              <a:rPr lang="en-US" sz="2400" b="1" dirty="0" smtClean="0">
                <a:solidFill>
                  <a:schemeClr val="bg2"/>
                </a:solidFill>
                <a:latin typeface="Tahoma" pitchFamily="34" charset="0"/>
                <a:cs typeface="Tahoma" pitchFamily="34" charset="0"/>
              </a:rPr>
              <a:t/>
            </a:r>
            <a:br>
              <a:rPr lang="en-US" sz="2400" b="1" dirty="0" smtClean="0">
                <a:solidFill>
                  <a:schemeClr val="bg2"/>
                </a:solidFill>
                <a:latin typeface="Tahoma" pitchFamily="34" charset="0"/>
                <a:cs typeface="Tahoma" pitchFamily="34" charset="0"/>
              </a:rPr>
            </a:br>
            <a:r>
              <a:rPr lang="en-US" sz="2400" b="1" i="1" dirty="0" smtClean="0">
                <a:solidFill>
                  <a:schemeClr val="bg2"/>
                </a:solidFill>
                <a:latin typeface="Tahoma" pitchFamily="34" charset="0"/>
                <a:cs typeface="Tahoma" pitchFamily="34" charset="0"/>
              </a:rPr>
              <a:t>Passer </a:t>
            </a:r>
            <a:r>
              <a:rPr lang="en-US" sz="2400" b="1" i="1" dirty="0" err="1" smtClean="0">
                <a:solidFill>
                  <a:schemeClr val="bg2"/>
                </a:solidFill>
                <a:latin typeface="Tahoma" pitchFamily="34" charset="0"/>
                <a:cs typeface="Tahoma" pitchFamily="34" charset="0"/>
              </a:rPr>
              <a:t>domesticus</a:t>
            </a:r>
            <a:endParaRPr lang="he-IL" b="1" i="1" dirty="0"/>
          </a:p>
        </p:txBody>
      </p:sp>
      <p:sp>
        <p:nvSpPr>
          <p:cNvPr id="5" name="Rectangle 4"/>
          <p:cNvSpPr/>
          <p:nvPr/>
        </p:nvSpPr>
        <p:spPr>
          <a:xfrm>
            <a:off x="6109015" y="3284984"/>
            <a:ext cx="2063385" cy="830997"/>
          </a:xfrm>
          <a:prstGeom prst="rect">
            <a:avLst/>
          </a:prstGeom>
        </p:spPr>
        <p:txBody>
          <a:bodyPr wrap="none">
            <a:spAutoFit/>
          </a:bodyPr>
          <a:lstStyle/>
          <a:p>
            <a:r>
              <a:rPr lang="he-IL" sz="2400" b="1" dirty="0">
                <a:solidFill>
                  <a:schemeClr val="bg2"/>
                </a:solidFill>
                <a:latin typeface="Tahoma" pitchFamily="34" charset="0"/>
                <a:cs typeface="Tahoma" pitchFamily="34" charset="0"/>
              </a:rPr>
              <a:t>ירגזי מצוי </a:t>
            </a:r>
            <a:r>
              <a:rPr lang="en-US" sz="2400" b="1" dirty="0" smtClean="0">
                <a:solidFill>
                  <a:schemeClr val="bg2"/>
                </a:solidFill>
                <a:latin typeface="Tahoma" pitchFamily="34" charset="0"/>
                <a:cs typeface="Tahoma" pitchFamily="34" charset="0"/>
              </a:rPr>
              <a:t/>
            </a:r>
            <a:br>
              <a:rPr lang="en-US" sz="2400" b="1" dirty="0" smtClean="0">
                <a:solidFill>
                  <a:schemeClr val="bg2"/>
                </a:solidFill>
                <a:latin typeface="Tahoma" pitchFamily="34" charset="0"/>
                <a:cs typeface="Tahoma" pitchFamily="34" charset="0"/>
              </a:rPr>
            </a:br>
            <a:r>
              <a:rPr lang="en-US" sz="2400" b="1" dirty="0" err="1" smtClean="0">
                <a:solidFill>
                  <a:schemeClr val="bg2"/>
                </a:solidFill>
                <a:latin typeface="Tahoma" pitchFamily="34" charset="0"/>
                <a:cs typeface="Tahoma" pitchFamily="34" charset="0"/>
              </a:rPr>
              <a:t>Parus</a:t>
            </a:r>
            <a:r>
              <a:rPr lang="en-US" sz="2400" b="1" dirty="0" smtClean="0">
                <a:solidFill>
                  <a:schemeClr val="bg2"/>
                </a:solidFill>
                <a:latin typeface="Tahoma" pitchFamily="34" charset="0"/>
                <a:cs typeface="Tahoma" pitchFamily="34" charset="0"/>
              </a:rPr>
              <a:t> major</a:t>
            </a:r>
            <a:endParaRPr lang="he-IL" sz="2400" b="1" dirty="0">
              <a:solidFill>
                <a:schemeClr val="bg2"/>
              </a:solidFill>
              <a:latin typeface="Tahoma" pitchFamily="34" charset="0"/>
              <a:cs typeface="Tahoma" pitchFamily="34" charset="0"/>
            </a:endParaRPr>
          </a:p>
        </p:txBody>
      </p:sp>
      <p:sp>
        <p:nvSpPr>
          <p:cNvPr id="6" name="Rectangle 5"/>
          <p:cNvSpPr/>
          <p:nvPr/>
        </p:nvSpPr>
        <p:spPr>
          <a:xfrm>
            <a:off x="5961538" y="2607295"/>
            <a:ext cx="2210862" cy="461665"/>
          </a:xfrm>
          <a:prstGeom prst="rect">
            <a:avLst/>
          </a:prstGeom>
        </p:spPr>
        <p:txBody>
          <a:bodyPr wrap="none">
            <a:spAutoFit/>
          </a:bodyPr>
          <a:lstStyle/>
          <a:p>
            <a:r>
              <a:rPr lang="he-IL" sz="2400" dirty="0">
                <a:solidFill>
                  <a:schemeClr val="bg2"/>
                </a:solidFill>
                <a:latin typeface="Tahoma" pitchFamily="34" charset="0"/>
                <a:cs typeface="Tahoma" pitchFamily="34" charset="0"/>
              </a:rPr>
              <a:t>ומינים </a:t>
            </a:r>
            <a:r>
              <a:rPr lang="he-IL" sz="2400" dirty="0" smtClean="0">
                <a:solidFill>
                  <a:schemeClr val="bg2"/>
                </a:solidFill>
                <a:latin typeface="Tahoma" pitchFamily="34" charset="0"/>
                <a:cs typeface="Tahoma" pitchFamily="34" charset="0"/>
              </a:rPr>
              <a:t>פולשים:</a:t>
            </a:r>
            <a:endParaRPr lang="he-IL" sz="2400" dirty="0">
              <a:solidFill>
                <a:schemeClr val="bg2"/>
              </a:solidFill>
              <a:latin typeface="Tahoma" pitchFamily="34" charset="0"/>
              <a:cs typeface="Tahoma" pitchFamily="34" charset="0"/>
            </a:endParaRPr>
          </a:p>
        </p:txBody>
      </p:sp>
      <p:sp>
        <p:nvSpPr>
          <p:cNvPr id="7" name="Rectangle 6"/>
          <p:cNvSpPr/>
          <p:nvPr/>
        </p:nvSpPr>
        <p:spPr>
          <a:xfrm>
            <a:off x="755576" y="3284984"/>
            <a:ext cx="3132588" cy="830997"/>
          </a:xfrm>
          <a:prstGeom prst="rect">
            <a:avLst/>
          </a:prstGeom>
        </p:spPr>
        <p:txBody>
          <a:bodyPr wrap="none">
            <a:spAutoFit/>
          </a:bodyPr>
          <a:lstStyle/>
          <a:p>
            <a:r>
              <a:rPr lang="he-IL" sz="2400" b="1" dirty="0">
                <a:solidFill>
                  <a:schemeClr val="bg2"/>
                </a:solidFill>
                <a:latin typeface="Tahoma" pitchFamily="34" charset="0"/>
                <a:cs typeface="Tahoma" pitchFamily="34" charset="0"/>
              </a:rPr>
              <a:t>מאינה </a:t>
            </a:r>
            <a:r>
              <a:rPr lang="he-IL" sz="2400" b="1" dirty="0" smtClean="0">
                <a:solidFill>
                  <a:schemeClr val="bg2"/>
                </a:solidFill>
                <a:latin typeface="Tahoma" pitchFamily="34" charset="0"/>
                <a:cs typeface="Tahoma" pitchFamily="34" charset="0"/>
              </a:rPr>
              <a:t>מצויה</a:t>
            </a:r>
            <a:r>
              <a:rPr lang="en-US" sz="2400" b="1" dirty="0" smtClean="0">
                <a:solidFill>
                  <a:schemeClr val="bg2"/>
                </a:solidFill>
                <a:latin typeface="Tahoma" pitchFamily="34" charset="0"/>
                <a:cs typeface="Tahoma" pitchFamily="34" charset="0"/>
              </a:rPr>
              <a:t/>
            </a:r>
            <a:br>
              <a:rPr lang="en-US" sz="2400" b="1" dirty="0" smtClean="0">
                <a:solidFill>
                  <a:schemeClr val="bg2"/>
                </a:solidFill>
                <a:latin typeface="Tahoma" pitchFamily="34" charset="0"/>
                <a:cs typeface="Tahoma" pitchFamily="34" charset="0"/>
              </a:rPr>
            </a:br>
            <a:r>
              <a:rPr lang="en-US" sz="2400" b="1" dirty="0" err="1" smtClean="0">
                <a:solidFill>
                  <a:schemeClr val="bg2"/>
                </a:solidFill>
                <a:latin typeface="Tahoma" pitchFamily="34" charset="0"/>
                <a:cs typeface="Tahoma" pitchFamily="34" charset="0"/>
              </a:rPr>
              <a:t>Acridotheres</a:t>
            </a:r>
            <a:r>
              <a:rPr lang="en-US" sz="2400" b="1" dirty="0" smtClean="0">
                <a:solidFill>
                  <a:schemeClr val="bg2"/>
                </a:solidFill>
                <a:latin typeface="Tahoma" pitchFamily="34" charset="0"/>
                <a:cs typeface="Tahoma" pitchFamily="34" charset="0"/>
              </a:rPr>
              <a:t> </a:t>
            </a:r>
            <a:r>
              <a:rPr lang="en-US" sz="2400" b="1" dirty="0" err="1" smtClean="0">
                <a:solidFill>
                  <a:schemeClr val="bg2"/>
                </a:solidFill>
                <a:latin typeface="Tahoma" pitchFamily="34" charset="0"/>
                <a:cs typeface="Tahoma" pitchFamily="34" charset="0"/>
              </a:rPr>
              <a:t>tristis</a:t>
            </a:r>
            <a:endParaRPr lang="he-IL" sz="2400" b="1" dirty="0">
              <a:solidFill>
                <a:schemeClr val="bg2"/>
              </a:solidFill>
              <a:latin typeface="Tahoma" pitchFamily="34" charset="0"/>
              <a:cs typeface="Tahoma" pitchFamily="34" charset="0"/>
            </a:endParaRPr>
          </a:p>
        </p:txBody>
      </p:sp>
      <p:sp>
        <p:nvSpPr>
          <p:cNvPr id="8" name="Rectangle 7"/>
          <p:cNvSpPr/>
          <p:nvPr/>
        </p:nvSpPr>
        <p:spPr>
          <a:xfrm>
            <a:off x="5161640" y="3284984"/>
            <a:ext cx="3010760" cy="830997"/>
          </a:xfrm>
          <a:prstGeom prst="rect">
            <a:avLst/>
          </a:prstGeom>
        </p:spPr>
        <p:txBody>
          <a:bodyPr wrap="none">
            <a:spAutoFit/>
          </a:bodyPr>
          <a:lstStyle/>
          <a:p>
            <a:r>
              <a:rPr lang="he-IL" sz="2400" b="1" dirty="0" smtClean="0">
                <a:solidFill>
                  <a:schemeClr val="bg2"/>
                </a:solidFill>
                <a:latin typeface="Tahoma" pitchFamily="34" charset="0"/>
                <a:cs typeface="Tahoma" pitchFamily="34" charset="0"/>
              </a:rPr>
              <a:t>דררה</a:t>
            </a:r>
            <a:r>
              <a:rPr lang="en-US" sz="2400" b="1" dirty="0" smtClean="0">
                <a:solidFill>
                  <a:schemeClr val="bg2"/>
                </a:solidFill>
                <a:latin typeface="Tahoma" pitchFamily="34" charset="0"/>
                <a:cs typeface="Tahoma" pitchFamily="34" charset="0"/>
              </a:rPr>
              <a:t/>
            </a:r>
            <a:br>
              <a:rPr lang="en-US" sz="2400" b="1" dirty="0" smtClean="0">
                <a:solidFill>
                  <a:schemeClr val="bg2"/>
                </a:solidFill>
                <a:latin typeface="Tahoma" pitchFamily="34" charset="0"/>
                <a:cs typeface="Tahoma" pitchFamily="34" charset="0"/>
              </a:rPr>
            </a:br>
            <a:r>
              <a:rPr lang="en-US" sz="2400" b="1" dirty="0" err="1" smtClean="0">
                <a:solidFill>
                  <a:schemeClr val="bg2"/>
                </a:solidFill>
                <a:latin typeface="Tahoma" pitchFamily="34" charset="0"/>
                <a:cs typeface="Tahoma" pitchFamily="34" charset="0"/>
              </a:rPr>
              <a:t>Psittacula</a:t>
            </a:r>
            <a:r>
              <a:rPr lang="en-US" sz="2400" b="1" dirty="0" smtClean="0">
                <a:solidFill>
                  <a:schemeClr val="bg2"/>
                </a:solidFill>
                <a:latin typeface="Tahoma" pitchFamily="34" charset="0"/>
                <a:cs typeface="Tahoma" pitchFamily="34" charset="0"/>
              </a:rPr>
              <a:t> </a:t>
            </a:r>
            <a:r>
              <a:rPr lang="en-US" sz="2400" b="1" dirty="0" err="1" smtClean="0">
                <a:solidFill>
                  <a:schemeClr val="bg2"/>
                </a:solidFill>
                <a:latin typeface="Tahoma" pitchFamily="34" charset="0"/>
                <a:cs typeface="Tahoma" pitchFamily="34" charset="0"/>
              </a:rPr>
              <a:t>krameri</a:t>
            </a:r>
            <a:endParaRPr lang="he-IL" sz="2400" b="1" dirty="0">
              <a:solidFill>
                <a:schemeClr val="bg2"/>
              </a:solidFill>
              <a:latin typeface="Tahoma" pitchFamily="34" charset="0"/>
              <a:cs typeface="Tahoma" pitchFamily="34" charset="0"/>
            </a:endParaRPr>
          </a:p>
        </p:txBody>
      </p:sp>
      <p:sp>
        <p:nvSpPr>
          <p:cNvPr id="9" name="Rectangle 8"/>
          <p:cNvSpPr/>
          <p:nvPr/>
        </p:nvSpPr>
        <p:spPr>
          <a:xfrm>
            <a:off x="3600400" y="2509285"/>
            <a:ext cx="4572000" cy="1124988"/>
          </a:xfrm>
          <a:prstGeom prst="rect">
            <a:avLst/>
          </a:prstGeom>
          <a:noFill/>
          <a:ln>
            <a:noFill/>
          </a:ln>
        </p:spPr>
        <p:txBody>
          <a:bodyPr vert="horz" wrap="square" lIns="91440" tIns="45720" rIns="91440" bIns="45720" numCol="1" anchor="t" anchorCtr="0" compatLnSpc="1">
            <a:prstTxWarp prst="textNoShape">
              <a:avLst/>
            </a:prstTxWarp>
          </a:bodyPr>
          <a:lstStyle/>
          <a:p>
            <a:pPr fontAlgn="base">
              <a:lnSpc>
                <a:spcPct val="150000"/>
              </a:lnSpc>
              <a:spcBef>
                <a:spcPct val="20000"/>
              </a:spcBef>
              <a:spcAft>
                <a:spcPct val="0"/>
              </a:spcAft>
              <a:buClr>
                <a:schemeClr val="tx1"/>
              </a:buClr>
              <a:buFont typeface="Century Gothic" pitchFamily="34" charset="0"/>
              <a:buNone/>
            </a:pPr>
            <a:r>
              <a:rPr lang="he-IL" sz="2400" dirty="0" smtClean="0">
                <a:solidFill>
                  <a:schemeClr val="bg2"/>
                </a:solidFill>
                <a:latin typeface="Tahoma" pitchFamily="34" charset="0"/>
                <a:cs typeface="Tahoma" pitchFamily="34" charset="0"/>
              </a:rPr>
              <a:t>ובניהם מינים מקומיים</a:t>
            </a:r>
            <a:r>
              <a:rPr lang="en-US" sz="2400" dirty="0" smtClean="0">
                <a:solidFill>
                  <a:schemeClr val="bg2"/>
                </a:solidFill>
                <a:latin typeface="Tahoma" pitchFamily="34" charset="0"/>
                <a:cs typeface="Tahoma" pitchFamily="34" charset="0"/>
              </a:rPr>
              <a:t>:</a:t>
            </a:r>
            <a:r>
              <a:rPr lang="en-US" sz="2400" dirty="0">
                <a:solidFill>
                  <a:schemeClr val="bg2"/>
                </a:solidFill>
                <a:latin typeface="Tahoma" pitchFamily="34" charset="0"/>
                <a:cs typeface="Tahoma" pitchFamily="34" charset="0"/>
              </a:rPr>
              <a:t/>
            </a:r>
            <a:br>
              <a:rPr lang="en-US" sz="2400" dirty="0">
                <a:solidFill>
                  <a:schemeClr val="bg2"/>
                </a:solidFill>
                <a:latin typeface="Tahoma" pitchFamily="34" charset="0"/>
                <a:cs typeface="Tahoma" pitchFamily="34" charset="0"/>
              </a:rPr>
            </a:br>
            <a:endParaRPr lang="he-IL" sz="2400" dirty="0">
              <a:solidFill>
                <a:schemeClr val="bg2"/>
              </a:solidFill>
              <a:latin typeface="Tahoma" pitchFamily="34" charset="0"/>
              <a:cs typeface="Tahoma" pitchFamily="34" charset="0"/>
            </a:endParaRPr>
          </a:p>
        </p:txBody>
      </p:sp>
      <p:sp>
        <p:nvSpPr>
          <p:cNvPr id="11" name="Rectangle 10"/>
          <p:cNvSpPr/>
          <p:nvPr/>
        </p:nvSpPr>
        <p:spPr>
          <a:xfrm>
            <a:off x="755576" y="5688388"/>
            <a:ext cx="7480380" cy="1124988"/>
          </a:xfrm>
          <a:prstGeom prst="rect">
            <a:avLst/>
          </a:prstGeom>
          <a:noFill/>
          <a:ln>
            <a:noFill/>
          </a:ln>
        </p:spPr>
        <p:txBody>
          <a:bodyPr vert="horz" wrap="square" lIns="91440" tIns="45720" rIns="91440" bIns="45720" numCol="1" anchor="t" anchorCtr="0" compatLnSpc="1">
            <a:prstTxWarp prst="textNoShape">
              <a:avLst/>
            </a:prstTxWarp>
          </a:bodyPr>
          <a:lstStyle/>
          <a:p>
            <a:pPr fontAlgn="base">
              <a:lnSpc>
                <a:spcPct val="150000"/>
              </a:lnSpc>
              <a:spcBef>
                <a:spcPct val="20000"/>
              </a:spcBef>
              <a:spcAft>
                <a:spcPct val="0"/>
              </a:spcAft>
              <a:buClr>
                <a:schemeClr val="tx1"/>
              </a:buClr>
              <a:buFont typeface="Century Gothic" pitchFamily="34" charset="0"/>
              <a:buNone/>
            </a:pPr>
            <a:endParaRPr lang="he-IL" sz="2000" dirty="0">
              <a:solidFill>
                <a:schemeClr val="bg2"/>
              </a:solidFill>
              <a:latin typeface="Tahoma" pitchFamily="34" charset="0"/>
              <a:cs typeface="Tahoma" pitchFamily="34"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36416" y="4115981"/>
            <a:ext cx="2880000" cy="2160000"/>
          </a:xfrm>
          <a:prstGeom prst="rect">
            <a:avLst/>
          </a:prstGeom>
          <a:ln>
            <a:noFill/>
          </a:ln>
          <a:effectLst>
            <a:softEdge rad="112500"/>
          </a:effectLst>
        </p:spPr>
      </p:pic>
      <p:pic>
        <p:nvPicPr>
          <p:cNvPr id="14"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43608" y="4092838"/>
            <a:ext cx="2881952" cy="2160000"/>
          </a:xfrm>
          <a:prstGeom prst="rect">
            <a:avLst/>
          </a:prstGeom>
          <a:ln>
            <a:noFill/>
          </a:ln>
          <a:effectLst>
            <a:softEdge rad="112500"/>
          </a:effectLst>
        </p:spPr>
      </p:pic>
      <p:pic>
        <p:nvPicPr>
          <p:cNvPr id="15" name="Picture 1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73277" y="4077072"/>
            <a:ext cx="2950651" cy="2160000"/>
          </a:xfrm>
          <a:prstGeom prst="rect">
            <a:avLst/>
          </a:prstGeom>
          <a:ln>
            <a:noFill/>
          </a:ln>
          <a:effectLst>
            <a:softEdge rad="112500"/>
          </a:effectLst>
        </p:spPr>
      </p:pic>
      <p:pic>
        <p:nvPicPr>
          <p:cNvPr id="16" name="Picture 1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436416" y="4077072"/>
            <a:ext cx="2880000" cy="2160000"/>
          </a:xfrm>
          <a:prstGeom prst="rect">
            <a:avLst/>
          </a:prstGeom>
          <a:ln>
            <a:noFill/>
          </a:ln>
          <a:effectLst>
            <a:softEdge rad="112500"/>
          </a:effectLst>
        </p:spPr>
      </p:pic>
    </p:spTree>
    <p:extLst>
      <p:ext uri="{BB962C8B-B14F-4D97-AF65-F5344CB8AC3E}">
        <p14:creationId xmlns:p14="http://schemas.microsoft.com/office/powerpoint/2010/main" xmlns="" val="19582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9"/>
                                        </p:tgtEl>
                                      </p:cBhvr>
                                    </p:animEffect>
                                    <p:anim calcmode="lin" valueType="num">
                                      <p:cBhvr>
                                        <p:cTn id="7" dur="1000"/>
                                        <p:tgtEl>
                                          <p:spTgt spid="9"/>
                                        </p:tgtEl>
                                        <p:attrNameLst>
                                          <p:attrName>ppt_x</p:attrName>
                                        </p:attrNameLst>
                                      </p:cBhvr>
                                      <p:tavLst>
                                        <p:tav tm="0">
                                          <p:val>
                                            <p:strVal val="ppt_x"/>
                                          </p:val>
                                        </p:tav>
                                        <p:tav tm="100000">
                                          <p:val>
                                            <p:strVal val="ppt_x"/>
                                          </p:val>
                                        </p:tav>
                                      </p:tavLst>
                                    </p:anim>
                                    <p:anim calcmode="lin" valueType="num">
                                      <p:cBhvr>
                                        <p:cTn id="8" dur="1000"/>
                                        <p:tgtEl>
                                          <p:spTgt spid="9"/>
                                        </p:tgtEl>
                                        <p:attrNameLst>
                                          <p:attrName>ppt_y</p:attrName>
                                        </p:attrNameLst>
                                      </p:cBhvr>
                                      <p:tavLst>
                                        <p:tav tm="0">
                                          <p:val>
                                            <p:strVal val="ppt_y"/>
                                          </p:val>
                                        </p:tav>
                                        <p:tav tm="100000">
                                          <p:val>
                                            <p:strVal val="ppt_y+.1"/>
                                          </p:val>
                                        </p:tav>
                                      </p:tavLst>
                                    </p:anim>
                                    <p:set>
                                      <p:cBhvr>
                                        <p:cTn id="9" dur="1" fill="hold">
                                          <p:stCondLst>
                                            <p:cond delay="999"/>
                                          </p:stCondLst>
                                        </p:cTn>
                                        <p:tgtEl>
                                          <p:spTgt spid="9"/>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5"/>
                                        </p:tgtEl>
                                      </p:cBhvr>
                                    </p:animEffect>
                                    <p:anim calcmode="lin" valueType="num">
                                      <p:cBhvr>
                                        <p:cTn id="12" dur="1000"/>
                                        <p:tgtEl>
                                          <p:spTgt spid="5"/>
                                        </p:tgtEl>
                                        <p:attrNameLst>
                                          <p:attrName>ppt_x</p:attrName>
                                        </p:attrNameLst>
                                      </p:cBhvr>
                                      <p:tavLst>
                                        <p:tav tm="0">
                                          <p:val>
                                            <p:strVal val="ppt_x"/>
                                          </p:val>
                                        </p:tav>
                                        <p:tav tm="100000">
                                          <p:val>
                                            <p:strVal val="ppt_x"/>
                                          </p:val>
                                        </p:tav>
                                      </p:tavLst>
                                    </p:anim>
                                    <p:anim calcmode="lin" valueType="num">
                                      <p:cBhvr>
                                        <p:cTn id="13" dur="1000"/>
                                        <p:tgtEl>
                                          <p:spTgt spid="5"/>
                                        </p:tgtEl>
                                        <p:attrNameLst>
                                          <p:attrName>ppt_y</p:attrName>
                                        </p:attrNameLst>
                                      </p:cBhvr>
                                      <p:tavLst>
                                        <p:tav tm="0">
                                          <p:val>
                                            <p:strVal val="ppt_y"/>
                                          </p:val>
                                        </p:tav>
                                        <p:tav tm="100000">
                                          <p:val>
                                            <p:strVal val="ppt_y+.1"/>
                                          </p:val>
                                        </p:tav>
                                      </p:tavLst>
                                    </p:anim>
                                    <p:set>
                                      <p:cBhvr>
                                        <p:cTn id="14" dur="1" fill="hold">
                                          <p:stCondLst>
                                            <p:cond delay="999"/>
                                          </p:stCondLst>
                                        </p:cTn>
                                        <p:tgtEl>
                                          <p:spTgt spid="5"/>
                                        </p:tgtEl>
                                        <p:attrNameLst>
                                          <p:attrName>style.visibility</p:attrName>
                                        </p:attrNameLst>
                                      </p:cBhvr>
                                      <p:to>
                                        <p:strVal val="hidden"/>
                                      </p:to>
                                    </p:set>
                                  </p:childTnLst>
                                </p:cTn>
                              </p:par>
                              <p:par>
                                <p:cTn id="15" presetID="42" presetClass="exit" presetSubtype="0" fill="hold" nodeType="withEffect">
                                  <p:stCondLst>
                                    <p:cond delay="0"/>
                                  </p:stCondLst>
                                  <p:childTnLst>
                                    <p:animEffect transition="out" filter="fade">
                                      <p:cBhvr>
                                        <p:cTn id="16" dur="1000"/>
                                        <p:tgtEl>
                                          <p:spTgt spid="12"/>
                                        </p:tgtEl>
                                      </p:cBhvr>
                                    </p:animEffect>
                                    <p:anim calcmode="lin" valueType="num">
                                      <p:cBhvr>
                                        <p:cTn id="17" dur="1000"/>
                                        <p:tgtEl>
                                          <p:spTgt spid="12"/>
                                        </p:tgtEl>
                                        <p:attrNameLst>
                                          <p:attrName>ppt_x</p:attrName>
                                        </p:attrNameLst>
                                      </p:cBhvr>
                                      <p:tavLst>
                                        <p:tav tm="0">
                                          <p:val>
                                            <p:strVal val="ppt_x"/>
                                          </p:val>
                                        </p:tav>
                                        <p:tav tm="100000">
                                          <p:val>
                                            <p:strVal val="ppt_x"/>
                                          </p:val>
                                        </p:tav>
                                      </p:tavLst>
                                    </p:anim>
                                    <p:anim calcmode="lin" valueType="num">
                                      <p:cBhvr>
                                        <p:cTn id="18" dur="1000"/>
                                        <p:tgtEl>
                                          <p:spTgt spid="12"/>
                                        </p:tgtEl>
                                        <p:attrNameLst>
                                          <p:attrName>ppt_y</p:attrName>
                                        </p:attrNameLst>
                                      </p:cBhvr>
                                      <p:tavLst>
                                        <p:tav tm="0">
                                          <p:val>
                                            <p:strVal val="ppt_y"/>
                                          </p:val>
                                        </p:tav>
                                        <p:tav tm="100000">
                                          <p:val>
                                            <p:strVal val="ppt_y+.1"/>
                                          </p:val>
                                        </p:tav>
                                      </p:tavLst>
                                    </p:anim>
                                    <p:set>
                                      <p:cBhvr>
                                        <p:cTn id="19" dur="1" fill="hold">
                                          <p:stCondLst>
                                            <p:cond delay="999"/>
                                          </p:stCondLst>
                                        </p:cTn>
                                        <p:tgtEl>
                                          <p:spTgt spid="12"/>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4"/>
                                        </p:tgtEl>
                                      </p:cBhvr>
                                    </p:animEffect>
                                    <p:anim calcmode="lin" valueType="num">
                                      <p:cBhvr>
                                        <p:cTn id="22" dur="1000"/>
                                        <p:tgtEl>
                                          <p:spTgt spid="4"/>
                                        </p:tgtEl>
                                        <p:attrNameLst>
                                          <p:attrName>ppt_x</p:attrName>
                                        </p:attrNameLst>
                                      </p:cBhvr>
                                      <p:tavLst>
                                        <p:tav tm="0">
                                          <p:val>
                                            <p:strVal val="ppt_x"/>
                                          </p:val>
                                        </p:tav>
                                        <p:tav tm="100000">
                                          <p:val>
                                            <p:strVal val="ppt_x"/>
                                          </p:val>
                                        </p:tav>
                                      </p:tavLst>
                                    </p:anim>
                                    <p:anim calcmode="lin" valueType="num">
                                      <p:cBhvr>
                                        <p:cTn id="23" dur="1000"/>
                                        <p:tgtEl>
                                          <p:spTgt spid="4"/>
                                        </p:tgtEl>
                                        <p:attrNameLst>
                                          <p:attrName>ppt_y</p:attrName>
                                        </p:attrNameLst>
                                      </p:cBhvr>
                                      <p:tavLst>
                                        <p:tav tm="0">
                                          <p:val>
                                            <p:strVal val="ppt_y"/>
                                          </p:val>
                                        </p:tav>
                                        <p:tav tm="100000">
                                          <p:val>
                                            <p:strVal val="ppt_y+.1"/>
                                          </p:val>
                                        </p:tav>
                                      </p:tavLst>
                                    </p:anim>
                                    <p:set>
                                      <p:cBhvr>
                                        <p:cTn id="24" dur="1" fill="hold">
                                          <p:stCondLst>
                                            <p:cond delay="999"/>
                                          </p:stCondLst>
                                        </p:cTn>
                                        <p:tgtEl>
                                          <p:spTgt spid="4"/>
                                        </p:tgtEl>
                                        <p:attrNameLst>
                                          <p:attrName>style.visibility</p:attrName>
                                        </p:attrNameLst>
                                      </p:cBhvr>
                                      <p:to>
                                        <p:strVal val="hidden"/>
                                      </p:to>
                                    </p:set>
                                  </p:childTnLst>
                                </p:cTn>
                              </p:par>
                              <p:par>
                                <p:cTn id="25" presetID="42" presetClass="exit" presetSubtype="0" fill="hold" nodeType="withEffect">
                                  <p:stCondLst>
                                    <p:cond delay="0"/>
                                  </p:stCondLst>
                                  <p:childTnLst>
                                    <p:animEffect transition="out" filter="fade">
                                      <p:cBhvr>
                                        <p:cTn id="26" dur="1000"/>
                                        <p:tgtEl>
                                          <p:spTgt spid="14"/>
                                        </p:tgtEl>
                                      </p:cBhvr>
                                    </p:animEffect>
                                    <p:anim calcmode="lin" valueType="num">
                                      <p:cBhvr>
                                        <p:cTn id="27" dur="1000"/>
                                        <p:tgtEl>
                                          <p:spTgt spid="14"/>
                                        </p:tgtEl>
                                        <p:attrNameLst>
                                          <p:attrName>ppt_x</p:attrName>
                                        </p:attrNameLst>
                                      </p:cBhvr>
                                      <p:tavLst>
                                        <p:tav tm="0">
                                          <p:val>
                                            <p:strVal val="ppt_x"/>
                                          </p:val>
                                        </p:tav>
                                        <p:tav tm="100000">
                                          <p:val>
                                            <p:strVal val="ppt_x"/>
                                          </p:val>
                                        </p:tav>
                                      </p:tavLst>
                                    </p:anim>
                                    <p:anim calcmode="lin" valueType="num">
                                      <p:cBhvr>
                                        <p:cTn id="28" dur="1000"/>
                                        <p:tgtEl>
                                          <p:spTgt spid="14"/>
                                        </p:tgtEl>
                                        <p:attrNameLst>
                                          <p:attrName>ppt_y</p:attrName>
                                        </p:attrNameLst>
                                      </p:cBhvr>
                                      <p:tavLst>
                                        <p:tav tm="0">
                                          <p:val>
                                            <p:strVal val="ppt_y"/>
                                          </p:val>
                                        </p:tav>
                                        <p:tav tm="100000">
                                          <p:val>
                                            <p:strVal val="ppt_y+.1"/>
                                          </p:val>
                                        </p:tav>
                                      </p:tavLst>
                                    </p:anim>
                                    <p:set>
                                      <p:cBhvr>
                                        <p:cTn id="29" dur="1" fill="hold">
                                          <p:stCondLst>
                                            <p:cond delay="999"/>
                                          </p:stCondLst>
                                        </p:cTn>
                                        <p:tgtEl>
                                          <p:spTgt spid="14"/>
                                        </p:tgtEl>
                                        <p:attrNameLst>
                                          <p:attrName>style.visibility</p:attrName>
                                        </p:attrNameLst>
                                      </p:cBhvr>
                                      <p:to>
                                        <p:strVal val="hidden"/>
                                      </p:to>
                                    </p:set>
                                  </p:childTnLst>
                                </p:cTn>
                              </p:par>
                              <p:par>
                                <p:cTn id="30" presetID="42" presetClass="exit" presetSubtype="0" fill="hold" grpId="0" nodeType="withEffect" nodePh="1">
                                  <p:stCondLst>
                                    <p:cond delay="0"/>
                                  </p:stCondLst>
                                  <p:endCondLst>
                                    <p:cond evt="begin" delay="0">
                                      <p:tn val="30"/>
                                    </p:cond>
                                  </p:endCondLst>
                                  <p:childTnLst>
                                    <p:animEffect transition="out" filter="fade">
                                      <p:cBhvr>
                                        <p:cTn id="31" dur="1000"/>
                                        <p:tgtEl>
                                          <p:spTgt spid="11"/>
                                        </p:tgtEl>
                                      </p:cBhvr>
                                    </p:animEffect>
                                    <p:anim calcmode="lin" valueType="num">
                                      <p:cBhvr>
                                        <p:cTn id="32" dur="1000"/>
                                        <p:tgtEl>
                                          <p:spTgt spid="11"/>
                                        </p:tgtEl>
                                        <p:attrNameLst>
                                          <p:attrName>ppt_x</p:attrName>
                                        </p:attrNameLst>
                                      </p:cBhvr>
                                      <p:tavLst>
                                        <p:tav tm="0">
                                          <p:val>
                                            <p:strVal val="ppt_x"/>
                                          </p:val>
                                        </p:tav>
                                        <p:tav tm="100000">
                                          <p:val>
                                            <p:strVal val="ppt_x"/>
                                          </p:val>
                                        </p:tav>
                                      </p:tavLst>
                                    </p:anim>
                                    <p:anim calcmode="lin" valueType="num">
                                      <p:cBhvr>
                                        <p:cTn id="33" dur="1000"/>
                                        <p:tgtEl>
                                          <p:spTgt spid="11"/>
                                        </p:tgtEl>
                                        <p:attrNameLst>
                                          <p:attrName>ppt_y</p:attrName>
                                        </p:attrNameLst>
                                      </p:cBhvr>
                                      <p:tavLst>
                                        <p:tav tm="0">
                                          <p:val>
                                            <p:strVal val="ppt_y"/>
                                          </p:val>
                                        </p:tav>
                                        <p:tav tm="100000">
                                          <p:val>
                                            <p:strVal val="ppt_y+.1"/>
                                          </p:val>
                                        </p:tav>
                                      </p:tavLst>
                                    </p:anim>
                                    <p:set>
                                      <p:cBhvr>
                                        <p:cTn id="34" dur="1" fill="hold">
                                          <p:stCondLst>
                                            <p:cond delay="999"/>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41784"/>
            <a:ext cx="7772400" cy="1143000"/>
          </a:xfrm>
        </p:spPr>
        <p:txBody>
          <a:bodyPr/>
          <a:lstStyle/>
          <a:p>
            <a:r>
              <a:rPr lang="he-IL" dirty="0" smtClean="0"/>
              <a:t>המינים במחקר זה</a:t>
            </a:r>
            <a:endParaRPr lang="he-IL" dirty="0"/>
          </a:p>
        </p:txBody>
      </p:sp>
      <p:sp>
        <p:nvSpPr>
          <p:cNvPr id="12" name="Content Placeholder 11"/>
          <p:cNvSpPr>
            <a:spLocks noGrp="1"/>
          </p:cNvSpPr>
          <p:nvPr>
            <p:ph idx="1"/>
          </p:nvPr>
        </p:nvSpPr>
        <p:spPr>
          <a:xfrm>
            <a:off x="971600" y="1600200"/>
            <a:ext cx="7200800" cy="4525963"/>
          </a:xfrm>
        </p:spPr>
        <p:txBody>
          <a:bodyPr/>
          <a:lstStyle/>
          <a:p>
            <a:r>
              <a:rPr lang="he-IL" dirty="0"/>
              <a:t>המינים </a:t>
            </a:r>
            <a:r>
              <a:rPr lang="he-IL" dirty="0" smtClean="0"/>
              <a:t>הפולשים במחקר זה </a:t>
            </a:r>
            <a:r>
              <a:rPr lang="he-IL" dirty="0"/>
              <a:t>בעלי גודל גוף גדול מזה של המינים המקומיים.  </a:t>
            </a:r>
            <a:endParaRPr lang="he-IL" dirty="0" smtClean="0"/>
          </a:p>
          <a:p>
            <a:r>
              <a:rPr lang="he-IL" dirty="0" smtClean="0"/>
              <a:t>גודל גופם של המינים הפולשים מהווה יתרון פיסי בתחרות עם המינים המקומיים. </a:t>
            </a:r>
          </a:p>
          <a:p>
            <a:r>
              <a:rPr lang="he-IL" dirty="0" smtClean="0"/>
              <a:t>הבדלים אלו בגודל הגוף מאפשרים לבצע מניפולציות על סביבת הגידול ע"י הבדלים בגודל פתח תיבת הקינון. </a:t>
            </a:r>
            <a:endParaRPr lang="he-IL" dirty="0"/>
          </a:p>
          <a:p>
            <a:endParaRPr lang="he-IL" dirty="0"/>
          </a:p>
        </p:txBody>
      </p:sp>
    </p:spTree>
    <p:extLst>
      <p:ext uri="{BB962C8B-B14F-4D97-AF65-F5344CB8AC3E}">
        <p14:creationId xmlns:p14="http://schemas.microsoft.com/office/powerpoint/2010/main" xmlns="" val="2907398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שימוש בתיבות קינון</a:t>
            </a:r>
            <a:endParaRPr lang="he-IL" dirty="0"/>
          </a:p>
        </p:txBody>
      </p:sp>
      <p:sp>
        <p:nvSpPr>
          <p:cNvPr id="3" name="Content Placeholder 2"/>
          <p:cNvSpPr>
            <a:spLocks noGrp="1"/>
          </p:cNvSpPr>
          <p:nvPr>
            <p:ph idx="1"/>
          </p:nvPr>
        </p:nvSpPr>
        <p:spPr>
          <a:xfrm>
            <a:off x="457200" y="1600200"/>
            <a:ext cx="7787208" cy="4525963"/>
          </a:xfrm>
        </p:spPr>
        <p:txBody>
          <a:bodyPr>
            <a:normAutofit/>
          </a:bodyPr>
          <a:lstStyle/>
          <a:p>
            <a:r>
              <a:rPr lang="he-IL" dirty="0"/>
              <a:t>שימוש בתיבות קינון, במחקר במינים מקנני חורים משניים, הינו אמצעי נפוץ להגדלת זמינותם ואיכותם של מקומות </a:t>
            </a:r>
            <a:r>
              <a:rPr lang="he-IL" dirty="0" smtClean="0"/>
              <a:t>קינון.</a:t>
            </a:r>
          </a:p>
          <a:p>
            <a:r>
              <a:rPr lang="he-IL" dirty="0" smtClean="0"/>
              <a:t>תיבות </a:t>
            </a:r>
            <a:r>
              <a:rPr lang="he-IL" dirty="0"/>
              <a:t>הקינון מהוות מקום קינון פוטנציאלי למינים מקנני חורים משניים ומאפשרות לבצע מניפולציה על הגורם לתחרות. </a:t>
            </a:r>
            <a:r>
              <a:rPr lang="en-US" dirty="0" smtClean="0"/>
              <a:t/>
            </a:r>
            <a:br>
              <a:rPr lang="en-US" dirty="0" smtClean="0"/>
            </a:br>
            <a:endParaRPr lang="he-IL" dirty="0"/>
          </a:p>
        </p:txBody>
      </p:sp>
    </p:spTree>
    <p:extLst>
      <p:ext uri="{BB962C8B-B14F-4D97-AF65-F5344CB8AC3E}">
        <p14:creationId xmlns:p14="http://schemas.microsoft.com/office/powerpoint/2010/main" xmlns="" val="3502579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שימוש בתיבות קינון</a:t>
            </a:r>
            <a:endParaRPr lang="he-IL" dirty="0"/>
          </a:p>
        </p:txBody>
      </p:sp>
      <p:sp>
        <p:nvSpPr>
          <p:cNvPr id="5" name="Content Placeholder 4"/>
          <p:cNvSpPr>
            <a:spLocks noGrp="1"/>
          </p:cNvSpPr>
          <p:nvPr>
            <p:ph idx="1"/>
          </p:nvPr>
        </p:nvSpPr>
        <p:spPr>
          <a:xfrm>
            <a:off x="457200" y="1600200"/>
            <a:ext cx="7787208" cy="4525963"/>
          </a:xfrm>
        </p:spPr>
        <p:txBody>
          <a:bodyPr/>
          <a:lstStyle/>
          <a:p>
            <a:r>
              <a:rPr lang="he-IL" dirty="0" smtClean="0"/>
              <a:t>ההבדל בגודל הגוף מאפשר להגביל את סביבת המחיה של המינים הפולשים ע"י שינוי קוטר פתח תיבות הקינון. </a:t>
            </a:r>
            <a:endParaRPr lang="en-US" dirty="0" smtClean="0"/>
          </a:p>
          <a:p>
            <a:r>
              <a:rPr lang="he-IL" dirty="0" smtClean="0"/>
              <a:t>מניפולציה זו מאפשרת </a:t>
            </a:r>
            <a:r>
              <a:rPr lang="he-IL" dirty="0"/>
              <a:t>להשוות בין התנהגות הפרטים בסביבה המושפעת מתחרות על מקומות קינון בין מינים מקומיים בלבד לבין סביבה המושפעת מתחרות על מקומות קינון בין מינים מקומיים ומינים פולשים. </a:t>
            </a:r>
            <a:endParaRPr lang="en-US" dirty="0"/>
          </a:p>
        </p:txBody>
      </p:sp>
    </p:spTree>
    <p:extLst>
      <p:ext uri="{BB962C8B-B14F-4D97-AF65-F5344CB8AC3E}">
        <p14:creationId xmlns:p14="http://schemas.microsoft.com/office/powerpoint/2010/main" xmlns="" val="310544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שטח המחקר</a:t>
            </a:r>
            <a:endParaRPr lang="he-IL" dirty="0"/>
          </a:p>
        </p:txBody>
      </p:sp>
      <p:sp>
        <p:nvSpPr>
          <p:cNvPr id="3" name="Content Placeholder 2"/>
          <p:cNvSpPr>
            <a:spLocks noGrp="1"/>
          </p:cNvSpPr>
          <p:nvPr>
            <p:ph idx="1"/>
          </p:nvPr>
        </p:nvSpPr>
        <p:spPr/>
        <p:txBody>
          <a:bodyPr>
            <a:noAutofit/>
          </a:bodyPr>
          <a:lstStyle/>
          <a:p>
            <a:r>
              <a:rPr lang="he-IL" sz="2400" dirty="0" smtClean="0"/>
              <a:t>המחקר נערך בפארק הירקון הממוקם בתל אביב.  </a:t>
            </a:r>
            <a:r>
              <a:rPr lang="en-US" sz="2400" dirty="0" smtClean="0"/>
              <a:t/>
            </a:r>
            <a:br>
              <a:rPr lang="en-US" sz="2400" dirty="0" smtClean="0"/>
            </a:br>
            <a:r>
              <a:rPr lang="he-IL" sz="2400" dirty="0" smtClean="0"/>
              <a:t>בשטח </a:t>
            </a:r>
            <a:r>
              <a:rPr lang="he-IL" sz="2400" dirty="0"/>
              <a:t>הפארק הותקנו 82 תיבות קינון באזורים שונים, </a:t>
            </a:r>
            <a:r>
              <a:rPr lang="he-IL" sz="2400" dirty="0" smtClean="0"/>
              <a:t>הנבדלים במידת התחזוקה המתבצעת בהם ובמידת קרבתם למקור מים.  </a:t>
            </a:r>
            <a:r>
              <a:rPr lang="he-IL" sz="2400" dirty="0"/>
              <a:t/>
            </a:r>
            <a:br>
              <a:rPr lang="he-IL" sz="2400" dirty="0"/>
            </a:br>
            <a:endParaRPr lang="he-IL" sz="2400" dirty="0"/>
          </a:p>
        </p:txBody>
      </p:sp>
    </p:spTree>
    <p:extLst>
      <p:ext uri="{BB962C8B-B14F-4D97-AF65-F5344CB8AC3E}">
        <p14:creationId xmlns:p14="http://schemas.microsoft.com/office/powerpoint/2010/main" xmlns="" val="157141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תבנית עיצוב - אנכי ואופקי">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3">
        <a:dk1>
          <a:srgbClr val="006666"/>
        </a:dk1>
        <a:lt1>
          <a:srgbClr val="FFFFFF"/>
        </a:lt1>
        <a:dk2>
          <a:srgbClr val="5E761C"/>
        </a:dk2>
        <a:lt2>
          <a:srgbClr val="777777"/>
        </a:lt2>
        <a:accent1>
          <a:srgbClr val="D5F470"/>
        </a:accent1>
        <a:accent2>
          <a:srgbClr val="EDCCFB"/>
        </a:accent2>
        <a:accent3>
          <a:srgbClr val="FFFFFF"/>
        </a:accent3>
        <a:accent4>
          <a:srgbClr val="005656"/>
        </a:accent4>
        <a:accent5>
          <a:srgbClr val="E7F8BB"/>
        </a:accent5>
        <a:accent6>
          <a:srgbClr val="D7B9E3"/>
        </a:accent6>
        <a:hlink>
          <a:srgbClr val="FF9933"/>
        </a:hlink>
        <a:folHlink>
          <a:srgbClr val="B2B2B2"/>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808080"/>
        </a:lt2>
        <a:accent1>
          <a:srgbClr val="D5F470"/>
        </a:accent1>
        <a:accent2>
          <a:srgbClr val="EDC9FB"/>
        </a:accent2>
        <a:accent3>
          <a:srgbClr val="FFFFFF"/>
        </a:accent3>
        <a:accent4>
          <a:srgbClr val="000000"/>
        </a:accent4>
        <a:accent5>
          <a:srgbClr val="E7F8BB"/>
        </a:accent5>
        <a:accent6>
          <a:srgbClr val="D7B6E3"/>
        </a:accent6>
        <a:hlink>
          <a:srgbClr val="BFC3FD"/>
        </a:hlink>
        <a:folHlink>
          <a:srgbClr val="B2B2B2"/>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6600"/>
        </a:dk2>
        <a:lt2>
          <a:srgbClr val="808080"/>
        </a:lt2>
        <a:accent1>
          <a:srgbClr val="FF6237"/>
        </a:accent1>
        <a:accent2>
          <a:srgbClr val="5F7BF1"/>
        </a:accent2>
        <a:accent3>
          <a:srgbClr val="FFFFFF"/>
        </a:accent3>
        <a:accent4>
          <a:srgbClr val="000000"/>
        </a:accent4>
        <a:accent5>
          <a:srgbClr val="FFB7AE"/>
        </a:accent5>
        <a:accent6>
          <a:srgbClr val="556FDA"/>
        </a:accent6>
        <a:hlink>
          <a:srgbClr val="15DF1F"/>
        </a:hlink>
        <a:folHlink>
          <a:srgbClr val="B2B2B2"/>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663300"/>
        </a:dk2>
        <a:lt2>
          <a:srgbClr val="808080"/>
        </a:lt2>
        <a:accent1>
          <a:srgbClr val="76C082"/>
        </a:accent1>
        <a:accent2>
          <a:srgbClr val="E3B06D"/>
        </a:accent2>
        <a:accent3>
          <a:srgbClr val="FFFFFF"/>
        </a:accent3>
        <a:accent4>
          <a:srgbClr val="000000"/>
        </a:accent4>
        <a:accent5>
          <a:srgbClr val="BDDCC1"/>
        </a:accent5>
        <a:accent6>
          <a:srgbClr val="CE9F62"/>
        </a:accent6>
        <a:hlink>
          <a:srgbClr val="D8EC42"/>
        </a:hlink>
        <a:folHlink>
          <a:srgbClr val="B2B2B2"/>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DocumentUrl xmlns="458654B0-58DA-43AF-B7B7-86C38ED4FD5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מסמך" ma:contentTypeID="0x010100D6F61E74F7254FFAACE179AD514BF94B00E5BAFAE9EC481B44A887128AEA8B460D" ma:contentTypeVersion="" ma:contentTypeDescription="צור פריט רשימה חדש." ma:contentTypeScope="" ma:versionID="3b61d496bdfd119985d8563668747021">
  <xsd:schema xmlns:xsd="http://www.w3.org/2001/XMLSchema" xmlns:xs="http://www.w3.org/2001/XMLSchema" xmlns:p="http://schemas.microsoft.com/office/2006/metadata/properties" xmlns:ns1="458654B0-58DA-43AF-B7B7-86C38ED4FD5E" targetNamespace="http://schemas.microsoft.com/office/2006/metadata/properties" ma:root="true" ma:fieldsID="695313bd741453274c42219807639905" ns1:_="">
    <xsd:import namespace="458654B0-58DA-43AF-B7B7-86C38ED4FD5E"/>
    <xsd:element name="properties">
      <xsd:complexType>
        <xsd:sequence>
          <xsd:element name="documentManagement">
            <xsd:complexType>
              <xsd:all>
                <xsd:element ref="ns1:Document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8654B0-58DA-43AF-B7B7-86C38ED4FD5E" elementFormDefault="qualified">
    <xsd:import namespace="http://schemas.microsoft.com/office/2006/documentManagement/types"/>
    <xsd:import namespace="http://schemas.microsoft.com/office/infopath/2007/PartnerControls"/>
    <xsd:element name="DocumentUrl" ma:index="2" nillable="true" ma:displayName="Url" ma:internalName="DocumentUrl">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6" ma:displayName="מחבר"/>
        <xsd:element ref="dcterms:created" minOccurs="0" maxOccurs="1"/>
        <xsd:element ref="dc:identifier" minOccurs="0" maxOccurs="1"/>
        <xsd:element name="contentType" minOccurs="0" maxOccurs="1" type="xsd:string"/>
        <xsd:element ref="dc:title" minOccurs="0" maxOccurs="1" ma:index="4" ma:displayName="כותרת"/>
        <xsd:element ref="dc:subject" minOccurs="0" maxOccurs="1"/>
        <xsd:element ref="dc:description" minOccurs="0" maxOccurs="1" ma:index="8" ma:displayName="הערות"/>
        <xsd:element name="keywords" minOccurs="0" maxOccurs="1" type="xsd:string" ma:index="5" ma:displayName="מילות מפתח"/>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8D5A5D-3B1A-4CF3-AB89-7F965DC8FD04}"/>
</file>

<file path=customXml/itemProps2.xml><?xml version="1.0" encoding="utf-8"?>
<ds:datastoreItem xmlns:ds="http://schemas.openxmlformats.org/officeDocument/2006/customXml" ds:itemID="{10479ED2-F600-4B49-85C3-934B8460DE1D}"/>
</file>

<file path=docProps/app.xml><?xml version="1.0" encoding="utf-8"?>
<Properties xmlns="http://schemas.openxmlformats.org/officeDocument/2006/extended-properties" xmlns:vt="http://schemas.openxmlformats.org/officeDocument/2006/docPropsVTypes">
  <Template>תבנית עיצוב - אנכי ואופקי</Template>
  <TotalTime>0</TotalTime>
  <Words>1132</Words>
  <Application>Microsoft Office PowerPoint</Application>
  <PresentationFormat>‫הצגה על המסך (4:3)</PresentationFormat>
  <Paragraphs>126</Paragraphs>
  <Slides>27</Slides>
  <Notes>12</Notes>
  <HiddenSlides>0</HiddenSlides>
  <MMClips>0</MMClips>
  <ScaleCrop>false</ScaleCrop>
  <HeadingPairs>
    <vt:vector size="4" baseType="variant">
      <vt:variant>
        <vt:lpstr>ערכת נושא</vt:lpstr>
      </vt:variant>
      <vt:variant>
        <vt:i4>1</vt:i4>
      </vt:variant>
      <vt:variant>
        <vt:lpstr>כותרות שקופיות</vt:lpstr>
      </vt:variant>
      <vt:variant>
        <vt:i4>27</vt:i4>
      </vt:variant>
    </vt:vector>
  </HeadingPairs>
  <TitlesOfParts>
    <vt:vector size="28" baseType="lpstr">
      <vt:lpstr>תבנית עיצוב - אנכי ואופקי</vt:lpstr>
      <vt:lpstr>השפעת תחרות  על מקומות קינון  בין מינים פולשים ומקומיים  על התנהגות הורית בקרבת הקן  והשפעתה על הצלחת רבייה  בקרב מינים מקומיים</vt:lpstr>
      <vt:lpstr>שאלות המחקר</vt:lpstr>
      <vt:lpstr>מטרת המחקר</vt:lpstr>
      <vt:lpstr>התחרות על מקומות הקינון</vt:lpstr>
      <vt:lpstr>המינים במחקר זה</vt:lpstr>
      <vt:lpstr>המינים במחקר זה</vt:lpstr>
      <vt:lpstr>שימוש בתיבות קינון</vt:lpstr>
      <vt:lpstr>שימוש בתיבות קינון</vt:lpstr>
      <vt:lpstr>שטח המחקר</vt:lpstr>
      <vt:lpstr>פיזור תיבות הקינון בפארק</vt:lpstr>
      <vt:lpstr>מדדים</vt:lpstr>
      <vt:lpstr>מדדים</vt:lpstr>
      <vt:lpstr>תוצאות</vt:lpstr>
      <vt:lpstr>תוצאות</vt:lpstr>
      <vt:lpstr>תוצאות</vt:lpstr>
      <vt:lpstr>תוצאות</vt:lpstr>
      <vt:lpstr>תוצאות</vt:lpstr>
      <vt:lpstr>תוצאות</vt:lpstr>
      <vt:lpstr>תוצאות</vt:lpstr>
      <vt:lpstr>תוצאות</vt:lpstr>
      <vt:lpstr>תוצאות</vt:lpstr>
      <vt:lpstr>תוצאות – תצפיות התנהגות</vt:lpstr>
      <vt:lpstr>שקופית 23</vt:lpstr>
      <vt:lpstr>שקופית 24</vt:lpstr>
      <vt:lpstr>מסקנות</vt:lpstr>
      <vt:lpstr>המלצות להמשך המחקר</vt:lpstr>
      <vt:lpstr>תודות</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פרויקט מחקר - איה גולדשטיין</dc:title>
  <dc:creator/>
  <cp:keywords/>
  <dc:description/>
  <cp:lastModifiedBy/>
  <cp:revision>1</cp:revision>
  <dcterms:created xsi:type="dcterms:W3CDTF">2010-11-11T12:10:09Z</dcterms:created>
  <dcterms:modified xsi:type="dcterms:W3CDTF">2010-11-18T07:12:10Z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0x010100D6F61E74F7254FFAACE179AD514BF94B00E5BAFAE9EC481B44A887128AEA8B460D</vt:lpwstr>
  </property>
</Properties>
</file>