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17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sldIdLst>
    <p:sldId id="256" r:id="rId2"/>
    <p:sldId id="266" r:id="rId3"/>
    <p:sldId id="267" r:id="rId4"/>
    <p:sldId id="273" r:id="rId5"/>
    <p:sldId id="257" r:id="rId6"/>
    <p:sldId id="258" r:id="rId7"/>
    <p:sldId id="259" r:id="rId8"/>
    <p:sldId id="261" r:id="rId9"/>
    <p:sldId id="260" r:id="rId10"/>
    <p:sldId id="265" r:id="rId11"/>
    <p:sldId id="268" r:id="rId12"/>
    <p:sldId id="269" r:id="rId13"/>
    <p:sldId id="272" r:id="rId14"/>
    <p:sldId id="262" r:id="rId15"/>
    <p:sldId id="263" r:id="rId16"/>
    <p:sldId id="264" r:id="rId17"/>
    <p:sldId id="270" r:id="rId18"/>
    <p:sldId id="271" r:id="rId19"/>
    <p:sldId id="274" r:id="rId2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naya\Desktop\&#1511;&#1493;&#1512;&#1505;&#1497;&#1501;\&#1508;&#1512;&#1493;&#1497;&#1497;&#1511;&#1496;%20&#1502;&#1495;&#1511;&#1512;\&#1488;&#1504;&#1512;&#1490;&#1497;&#1493;&#1514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naya\Desktop\&#1511;&#1493;&#1512;&#1505;&#1497;&#1501;\&#1508;&#1512;&#1493;&#1497;&#1497;&#1511;&#1496;%20&#1502;&#1495;&#1511;&#1512;\&#1488;&#1504;&#1512;&#1490;&#1497;&#1493;&#151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naya\Desktop\&#1511;&#1493;&#1512;&#1505;&#1497;&#1501;\&#1508;&#1512;&#1493;&#1497;&#1497;&#1511;&#1496;%20&#1502;&#1495;&#1511;&#1512;\&#1488;&#1504;&#1512;&#1490;&#1497;&#1493;&#151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naya\Desktop\&#1511;&#1493;&#1512;&#1505;&#1497;&#1501;\&#1508;&#1512;&#1493;&#1497;&#1497;&#1511;&#1496;%20&#1502;&#1495;&#1511;&#1512;\&#1488;&#1504;&#1512;&#1490;&#1497;&#1493;&#151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naya\Desktop\&#1511;&#1493;&#1512;&#1505;&#1497;&#1501;\&#1508;&#1512;&#1493;&#1497;&#1497;&#1511;&#1496;%20&#1502;&#1495;&#1511;&#1512;\&#1488;&#1504;&#1512;&#1490;&#1497;&#1493;&#151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4384721070095403E-2"/>
          <c:y val="5.0131716726370901E-2"/>
          <c:w val="0.88597716196598919"/>
          <c:h val="0.78494406172499309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dLbls>
            <c:dLbl>
              <c:idx val="0"/>
              <c:layout/>
              <c:tx>
                <c:strRef>
                  <c:f>סופי!$B$8</c:f>
                  <c:strCache>
                    <c:ptCount val="1"/>
                    <c:pt idx="0">
                      <c:v>N6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strRef>
                  <c:f>סופי!$B$9</c:f>
                  <c:strCache>
                    <c:ptCount val="1"/>
                    <c:pt idx="0">
                      <c:v>X6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strRef>
                  <c:f>סופי!$B$10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2034776902887185E-2"/>
                  <c:y val="-2.4652595508894721E-2"/>
                </c:manualLayout>
              </c:layout>
              <c:tx>
                <c:strRef>
                  <c:f>סופי!$B$11</c:f>
                  <c:strCache>
                    <c:ptCount val="1"/>
                    <c:pt idx="0">
                      <c:v>N5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6743219597550308E-2"/>
                  <c:y val="4.4791848935549723E-2"/>
                </c:manualLayout>
              </c:layout>
              <c:tx>
                <c:strRef>
                  <c:f>סופי!$B$12</c:f>
                  <c:strCache>
                    <c:ptCount val="1"/>
                    <c:pt idx="0">
                      <c:v>X5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strRef>
                  <c:f>סופי!$B$13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strRef>
                  <c:f>סופי!$B$14</c:f>
                  <c:strCache>
                    <c:ptCount val="1"/>
                    <c:pt idx="0">
                      <c:v>N4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strRef>
                  <c:f>סופי!$B$15</c:f>
                  <c:strCache>
                    <c:ptCount val="1"/>
                    <c:pt idx="0">
                      <c:v>X4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strRef>
                  <c:f>סופי!$B$16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tx>
                <c:strRef>
                  <c:f>סופי!$B$17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tx>
                <c:strRef>
                  <c:f>סופי!$B$18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tx>
                <c:strRef>
                  <c:f>סופי!$B$19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tx>
                <c:strRef>
                  <c:f>מחיקה!$A$11</c:f>
                  <c:strCache>
                    <c:ptCount val="1"/>
                    <c:pt idx="0">
                      <c:v>N4c7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strRef>
                  <c:f>סופי!$B$21</c:f>
                  <c:strCache>
                    <c:ptCount val="1"/>
                    <c:pt idx="0">
                      <c:v>X4c7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tx>
                <c:strRef>
                  <c:f>סופי!$B$22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tx>
                <c:strRef>
                  <c:f>מחיקה!$A$12</c:f>
                  <c:strCache>
                    <c:ptCount val="1"/>
                    <c:pt idx="0">
                      <c:v>N4c6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strRef>
                  <c:f>סופי!$B$24</c:f>
                  <c:strCache>
                    <c:ptCount val="1"/>
                    <c:pt idx="0">
                      <c:v>X4c6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1"/>
            <c:dispEq val="1"/>
            <c:trendlineLbl>
              <c:layout>
                <c:manualLayout>
                  <c:x val="-0.39335848643919508"/>
                  <c:y val="-5.0011665208515604E-2"/>
                </c:manualLayout>
              </c:layout>
              <c:numFmt formatCode="General" sourceLinked="0"/>
            </c:trendlineLbl>
          </c:trendline>
          <c:xVal>
            <c:numRef>
              <c:f>סופי!$N$8:$N$24</c:f>
              <c:numCache>
                <c:formatCode>General</c:formatCode>
                <c:ptCount val="17"/>
                <c:pt idx="0">
                  <c:v>14.166238440668712</c:v>
                </c:pt>
                <c:pt idx="1">
                  <c:v>15.774975106364172</c:v>
                </c:pt>
                <c:pt idx="3">
                  <c:v>12.463506574346376</c:v>
                </c:pt>
                <c:pt idx="4">
                  <c:v>14.42126500084998</c:v>
                </c:pt>
                <c:pt idx="6">
                  <c:v>9.7942558533493216</c:v>
                </c:pt>
                <c:pt idx="7">
                  <c:v>11.036734968536559</c:v>
                </c:pt>
                <c:pt idx="13">
                  <c:v>19.552560461136867</c:v>
                </c:pt>
                <c:pt idx="16">
                  <c:v>16.741140046031699</c:v>
                </c:pt>
              </c:numCache>
            </c:numRef>
          </c:xVal>
          <c:yVal>
            <c:numRef>
              <c:f>סופי!$R$8:$R$24</c:f>
              <c:numCache>
                <c:formatCode>General</c:formatCode>
                <c:ptCount val="17"/>
                <c:pt idx="0">
                  <c:v>28.520779154601136</c:v>
                </c:pt>
                <c:pt idx="1">
                  <c:v>28.402813110188404</c:v>
                </c:pt>
                <c:pt idx="3">
                  <c:v>26.960159879011915</c:v>
                </c:pt>
                <c:pt idx="4">
                  <c:v>27.70472880045476</c:v>
                </c:pt>
                <c:pt idx="6">
                  <c:v>24.082675316413713</c:v>
                </c:pt>
                <c:pt idx="7">
                  <c:v>23.958195101065815</c:v>
                </c:pt>
                <c:pt idx="13">
                  <c:v>34.573003685694701</c:v>
                </c:pt>
                <c:pt idx="16">
                  <c:v>30.737829319957438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443584"/>
        <c:axId val="93445504"/>
      </c:scatterChart>
      <c:valAx>
        <c:axId val="93443584"/>
        <c:scaling>
          <c:orientation val="minMax"/>
          <c:min val="8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e-IL"/>
                  <a:t>אנרגיית הפעלה (</a:t>
                </a:r>
                <a:r>
                  <a:rPr lang="en-US"/>
                  <a:t>kcal/mol</a:t>
                </a:r>
                <a:r>
                  <a:rPr lang="he-IL"/>
                  <a:t>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he-IL"/>
          </a:p>
        </c:txPr>
        <c:crossAx val="93445504"/>
        <c:crosses val="autoZero"/>
        <c:crossBetween val="midCat"/>
      </c:valAx>
      <c:valAx>
        <c:axId val="93445504"/>
        <c:scaling>
          <c:orientation val="minMax"/>
          <c:min val="2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e-IL"/>
                  <a:t>אנרגיית עיוות (</a:t>
                </a:r>
                <a:r>
                  <a:rPr lang="en-US"/>
                  <a:t>kcal/mol</a:t>
                </a:r>
                <a:r>
                  <a:rPr lang="he-IL"/>
                  <a:t>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he-IL"/>
          </a:p>
        </c:txPr>
        <c:crossAx val="93443584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43790575181318"/>
          <c:y val="6.4299223750972689E-2"/>
          <c:w val="0.63300240210733416"/>
          <c:h val="0.809301630313786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IRC!$N$2</c:f>
              <c:strCache>
                <c:ptCount val="1"/>
                <c:pt idx="0">
                  <c:v>Energy</c:v>
                </c:pt>
              </c:strCache>
            </c:strRef>
          </c:tx>
          <c:marker>
            <c:symbol val="none"/>
          </c:marker>
          <c:xVal>
            <c:numRef>
              <c:f>IRC!$M$3:$M$63</c:f>
              <c:numCache>
                <c:formatCode>General</c:formatCode>
                <c:ptCount val="61"/>
                <c:pt idx="0">
                  <c:v>-9.2378499999999999</c:v>
                </c:pt>
                <c:pt idx="1">
                  <c:v>-8.9495000000000005</c:v>
                </c:pt>
                <c:pt idx="2">
                  <c:v>-8.6617099999999994</c:v>
                </c:pt>
                <c:pt idx="3">
                  <c:v>-8.3745499999999993</c:v>
                </c:pt>
                <c:pt idx="4">
                  <c:v>-8.0871899999999997</c:v>
                </c:pt>
                <c:pt idx="5">
                  <c:v>-7.80023</c:v>
                </c:pt>
                <c:pt idx="6">
                  <c:v>-7.5124500000000003</c:v>
                </c:pt>
                <c:pt idx="7">
                  <c:v>-7.2239599999999999</c:v>
                </c:pt>
                <c:pt idx="8">
                  <c:v>-6.9353899999999999</c:v>
                </c:pt>
                <c:pt idx="9">
                  <c:v>-6.6465899999999998</c:v>
                </c:pt>
                <c:pt idx="10">
                  <c:v>-6.35771</c:v>
                </c:pt>
                <c:pt idx="11">
                  <c:v>-6.0687600000000002</c:v>
                </c:pt>
                <c:pt idx="12">
                  <c:v>-5.7797599999999996</c:v>
                </c:pt>
                <c:pt idx="13">
                  <c:v>-5.4907399999999997</c:v>
                </c:pt>
                <c:pt idx="14">
                  <c:v>-5.2017199999999999</c:v>
                </c:pt>
                <c:pt idx="15">
                  <c:v>-4.9127000000000001</c:v>
                </c:pt>
                <c:pt idx="16">
                  <c:v>-4.6236899999999999</c:v>
                </c:pt>
                <c:pt idx="17">
                  <c:v>-4.33467</c:v>
                </c:pt>
                <c:pt idx="18">
                  <c:v>-4.0456500000000002</c:v>
                </c:pt>
                <c:pt idx="19">
                  <c:v>-3.75664</c:v>
                </c:pt>
                <c:pt idx="20">
                  <c:v>-3.4676300000000002</c:v>
                </c:pt>
                <c:pt idx="21">
                  <c:v>-3.1786400000000001</c:v>
                </c:pt>
                <c:pt idx="22">
                  <c:v>-2.8896500000000001</c:v>
                </c:pt>
                <c:pt idx="23">
                  <c:v>-2.60066</c:v>
                </c:pt>
                <c:pt idx="24">
                  <c:v>-2.31169</c:v>
                </c:pt>
                <c:pt idx="25">
                  <c:v>-2.02271</c:v>
                </c:pt>
                <c:pt idx="26">
                  <c:v>-1.7337400000000001</c:v>
                </c:pt>
                <c:pt idx="27">
                  <c:v>-1.44476</c:v>
                </c:pt>
                <c:pt idx="28">
                  <c:v>-1.15578</c:v>
                </c:pt>
                <c:pt idx="29">
                  <c:v>-0.86680999999999997</c:v>
                </c:pt>
                <c:pt idx="30">
                  <c:v>-0.57784000000000002</c:v>
                </c:pt>
                <c:pt idx="31">
                  <c:v>-0.28895999999999999</c:v>
                </c:pt>
                <c:pt idx="32">
                  <c:v>0</c:v>
                </c:pt>
                <c:pt idx="33">
                  <c:v>0</c:v>
                </c:pt>
                <c:pt idx="34">
                  <c:v>0.28899999999999998</c:v>
                </c:pt>
                <c:pt idx="35">
                  <c:v>0.57794000000000001</c:v>
                </c:pt>
                <c:pt idx="36">
                  <c:v>0.86690999999999996</c:v>
                </c:pt>
                <c:pt idx="37">
                  <c:v>1.1558999999999999</c:v>
                </c:pt>
                <c:pt idx="38">
                  <c:v>1.44489</c:v>
                </c:pt>
                <c:pt idx="39">
                  <c:v>1.73387</c:v>
                </c:pt>
                <c:pt idx="40">
                  <c:v>2.02285</c:v>
                </c:pt>
                <c:pt idx="41">
                  <c:v>2.31182</c:v>
                </c:pt>
                <c:pt idx="42">
                  <c:v>2.6007799999999999</c:v>
                </c:pt>
                <c:pt idx="43">
                  <c:v>2.8897300000000001</c:v>
                </c:pt>
                <c:pt idx="44">
                  <c:v>3.1786599999999998</c:v>
                </c:pt>
                <c:pt idx="45">
                  <c:v>3.4675699999999998</c:v>
                </c:pt>
                <c:pt idx="46">
                  <c:v>3.7564600000000001</c:v>
                </c:pt>
                <c:pt idx="47">
                  <c:v>4.0453000000000001</c:v>
                </c:pt>
                <c:pt idx="48">
                  <c:v>4.3339600000000003</c:v>
                </c:pt>
                <c:pt idx="49">
                  <c:v>4.6213800000000003</c:v>
                </c:pt>
                <c:pt idx="50">
                  <c:v>4.8872799999999996</c:v>
                </c:pt>
                <c:pt idx="51">
                  <c:v>5.1156600000000001</c:v>
                </c:pt>
                <c:pt idx="52">
                  <c:v>5.3909700000000003</c:v>
                </c:pt>
                <c:pt idx="53">
                  <c:v>5.6742600000000003</c:v>
                </c:pt>
                <c:pt idx="54">
                  <c:v>5.9554999999999998</c:v>
                </c:pt>
                <c:pt idx="55">
                  <c:v>6.2399300000000002</c:v>
                </c:pt>
                <c:pt idx="56">
                  <c:v>6.52766</c:v>
                </c:pt>
                <c:pt idx="57">
                  <c:v>6.8163799999999997</c:v>
                </c:pt>
                <c:pt idx="58">
                  <c:v>7.1052900000000001</c:v>
                </c:pt>
                <c:pt idx="59">
                  <c:v>7.3951399999999996</c:v>
                </c:pt>
                <c:pt idx="60">
                  <c:v>7.5741699999999996</c:v>
                </c:pt>
              </c:numCache>
            </c:numRef>
          </c:xVal>
          <c:yVal>
            <c:numRef>
              <c:f>IRC!$N$3:$N$63</c:f>
              <c:numCache>
                <c:formatCode>General</c:formatCode>
                <c:ptCount val="61"/>
                <c:pt idx="0">
                  <c:v>-0.6755307334237437</c:v>
                </c:pt>
                <c:pt idx="1">
                  <c:v>-0.67553068561566443</c:v>
                </c:pt>
                <c:pt idx="2">
                  <c:v>-0.67553062187155877</c:v>
                </c:pt>
                <c:pt idx="3">
                  <c:v>-0.67553057406347961</c:v>
                </c:pt>
                <c:pt idx="4">
                  <c:v>-0.67553049438334745</c:v>
                </c:pt>
                <c:pt idx="5">
                  <c:v>-0.67553039876718901</c:v>
                </c:pt>
                <c:pt idx="6">
                  <c:v>-0.67553027127897758</c:v>
                </c:pt>
                <c:pt idx="7">
                  <c:v>-0.6755300959826871</c:v>
                </c:pt>
                <c:pt idx="8">
                  <c:v>-0.67552987287831723</c:v>
                </c:pt>
                <c:pt idx="9">
                  <c:v>-0.67552957009381542</c:v>
                </c:pt>
                <c:pt idx="10">
                  <c:v>-0.67552917169315507</c:v>
                </c:pt>
                <c:pt idx="11">
                  <c:v>-0.67552866174030968</c:v>
                </c:pt>
                <c:pt idx="12">
                  <c:v>-0.67552802429925307</c:v>
                </c:pt>
                <c:pt idx="13">
                  <c:v>-0.67552725936998503</c:v>
                </c:pt>
                <c:pt idx="14">
                  <c:v>-0.6755263510164794</c:v>
                </c:pt>
                <c:pt idx="15">
                  <c:v>-0.67552531517476244</c:v>
                </c:pt>
                <c:pt idx="16">
                  <c:v>-0.67552411997278128</c:v>
                </c:pt>
                <c:pt idx="17">
                  <c:v>-0.6755227813465623</c:v>
                </c:pt>
                <c:pt idx="18">
                  <c:v>-0.67552126742405283</c:v>
                </c:pt>
                <c:pt idx="19">
                  <c:v>-0.67551959414127927</c:v>
                </c:pt>
                <c:pt idx="20">
                  <c:v>-0.67551772962618861</c:v>
                </c:pt>
                <c:pt idx="21">
                  <c:v>-0.67551565794275459</c:v>
                </c:pt>
                <c:pt idx="22">
                  <c:v>-0.67551337909097708</c:v>
                </c:pt>
                <c:pt idx="23">
                  <c:v>-0.67551092494290921</c:v>
                </c:pt>
                <c:pt idx="24">
                  <c:v>-0.67550832737060351</c:v>
                </c:pt>
                <c:pt idx="25">
                  <c:v>-0.67550563418213927</c:v>
                </c:pt>
                <c:pt idx="26">
                  <c:v>-0.67550287724956937</c:v>
                </c:pt>
                <c:pt idx="27">
                  <c:v>-0.67550016812507863</c:v>
                </c:pt>
                <c:pt idx="28">
                  <c:v>-0.6754976183608522</c:v>
                </c:pt>
                <c:pt idx="29">
                  <c:v>-0.67549533950907481</c:v>
                </c:pt>
                <c:pt idx="30">
                  <c:v>-0.67549347499398416</c:v>
                </c:pt>
                <c:pt idx="31">
                  <c:v>-0.67549220011187083</c:v>
                </c:pt>
                <c:pt idx="32">
                  <c:v>-0.67549172203107843</c:v>
                </c:pt>
                <c:pt idx="33">
                  <c:v>-0.67549172203107843</c:v>
                </c:pt>
                <c:pt idx="34">
                  <c:v>-0.67549229572802938</c:v>
                </c:pt>
                <c:pt idx="35">
                  <c:v>-0.67549422398722569</c:v>
                </c:pt>
                <c:pt idx="36">
                  <c:v>-0.67549772991303703</c:v>
                </c:pt>
                <c:pt idx="37">
                  <c:v>-0.67550287724956937</c:v>
                </c:pt>
                <c:pt idx="38">
                  <c:v>-0.67550960225271661</c:v>
                </c:pt>
                <c:pt idx="39">
                  <c:v>-0.67551768181810934</c:v>
                </c:pt>
                <c:pt idx="40">
                  <c:v>-0.67552686096932468</c:v>
                </c:pt>
                <c:pt idx="41">
                  <c:v>-0.67553677317775518</c:v>
                </c:pt>
                <c:pt idx="42">
                  <c:v>-0.67554708378684614</c:v>
                </c:pt>
                <c:pt idx="43">
                  <c:v>-0.67555745814004264</c:v>
                </c:pt>
                <c:pt idx="44">
                  <c:v>-0.67556756158079012</c:v>
                </c:pt>
                <c:pt idx="45">
                  <c:v>-0.67557707538856016</c:v>
                </c:pt>
                <c:pt idx="46">
                  <c:v>-0.67558566490679817</c:v>
                </c:pt>
                <c:pt idx="47">
                  <c:v>-0.67559293173484369</c:v>
                </c:pt>
                <c:pt idx="48">
                  <c:v>-0.67559849340806266</c:v>
                </c:pt>
                <c:pt idx="49">
                  <c:v>-0.67560198339784772</c:v>
                </c:pt>
                <c:pt idx="50">
                  <c:v>-0.67560352919240996</c:v>
                </c:pt>
                <c:pt idx="51">
                  <c:v>-0.67560416663346656</c:v>
                </c:pt>
                <c:pt idx="52">
                  <c:v>-0.67560462877823269</c:v>
                </c:pt>
                <c:pt idx="53">
                  <c:v>-0.67560493156273449</c:v>
                </c:pt>
                <c:pt idx="54">
                  <c:v>-0.67560513873107797</c:v>
                </c:pt>
                <c:pt idx="55">
                  <c:v>-0.67560528215531568</c:v>
                </c:pt>
                <c:pt idx="56">
                  <c:v>-0.67560539370750061</c:v>
                </c:pt>
                <c:pt idx="57">
                  <c:v>-0.67560548932365916</c:v>
                </c:pt>
                <c:pt idx="58">
                  <c:v>-0.67560555306776471</c:v>
                </c:pt>
                <c:pt idx="59">
                  <c:v>-0.67560558493981759</c:v>
                </c:pt>
                <c:pt idx="60">
                  <c:v>-0.67560560087584398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798400"/>
        <c:axId val="99800576"/>
      </c:scatterChart>
      <c:scatterChart>
        <c:scatterStyle val="smoothMarker"/>
        <c:varyColors val="0"/>
        <c:ser>
          <c:idx val="1"/>
          <c:order val="1"/>
          <c:tx>
            <c:strRef>
              <c:f>IRC!$O$2</c:f>
              <c:strCache>
                <c:ptCount val="1"/>
                <c:pt idx="0">
                  <c:v>S(Cs)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xVal>
            <c:numRef>
              <c:f>IRC!$M$3:$M$63</c:f>
              <c:numCache>
                <c:formatCode>General</c:formatCode>
                <c:ptCount val="61"/>
                <c:pt idx="0">
                  <c:v>-9.2378499999999999</c:v>
                </c:pt>
                <c:pt idx="1">
                  <c:v>-8.9495000000000005</c:v>
                </c:pt>
                <c:pt idx="2">
                  <c:v>-8.6617099999999994</c:v>
                </c:pt>
                <c:pt idx="3">
                  <c:v>-8.3745499999999993</c:v>
                </c:pt>
                <c:pt idx="4">
                  <c:v>-8.0871899999999997</c:v>
                </c:pt>
                <c:pt idx="5">
                  <c:v>-7.80023</c:v>
                </c:pt>
                <c:pt idx="6">
                  <c:v>-7.5124500000000003</c:v>
                </c:pt>
                <c:pt idx="7">
                  <c:v>-7.2239599999999999</c:v>
                </c:pt>
                <c:pt idx="8">
                  <c:v>-6.9353899999999999</c:v>
                </c:pt>
                <c:pt idx="9">
                  <c:v>-6.6465899999999998</c:v>
                </c:pt>
                <c:pt idx="10">
                  <c:v>-6.35771</c:v>
                </c:pt>
                <c:pt idx="11">
                  <c:v>-6.0687600000000002</c:v>
                </c:pt>
                <c:pt idx="12">
                  <c:v>-5.7797599999999996</c:v>
                </c:pt>
                <c:pt idx="13">
                  <c:v>-5.4907399999999997</c:v>
                </c:pt>
                <c:pt idx="14">
                  <c:v>-5.2017199999999999</c:v>
                </c:pt>
                <c:pt idx="15">
                  <c:v>-4.9127000000000001</c:v>
                </c:pt>
                <c:pt idx="16">
                  <c:v>-4.6236899999999999</c:v>
                </c:pt>
                <c:pt idx="17">
                  <c:v>-4.33467</c:v>
                </c:pt>
                <c:pt idx="18">
                  <c:v>-4.0456500000000002</c:v>
                </c:pt>
                <c:pt idx="19">
                  <c:v>-3.75664</c:v>
                </c:pt>
                <c:pt idx="20">
                  <c:v>-3.4676300000000002</c:v>
                </c:pt>
                <c:pt idx="21">
                  <c:v>-3.1786400000000001</c:v>
                </c:pt>
                <c:pt idx="22">
                  <c:v>-2.8896500000000001</c:v>
                </c:pt>
                <c:pt idx="23">
                  <c:v>-2.60066</c:v>
                </c:pt>
                <c:pt idx="24">
                  <c:v>-2.31169</c:v>
                </c:pt>
                <c:pt idx="25">
                  <c:v>-2.02271</c:v>
                </c:pt>
                <c:pt idx="26">
                  <c:v>-1.7337400000000001</c:v>
                </c:pt>
                <c:pt idx="27">
                  <c:v>-1.44476</c:v>
                </c:pt>
                <c:pt idx="28">
                  <c:v>-1.15578</c:v>
                </c:pt>
                <c:pt idx="29">
                  <c:v>-0.86680999999999997</c:v>
                </c:pt>
                <c:pt idx="30">
                  <c:v>-0.57784000000000002</c:v>
                </c:pt>
                <c:pt idx="31">
                  <c:v>-0.28895999999999999</c:v>
                </c:pt>
                <c:pt idx="32">
                  <c:v>0</c:v>
                </c:pt>
                <c:pt idx="33">
                  <c:v>0</c:v>
                </c:pt>
                <c:pt idx="34">
                  <c:v>0.28899999999999998</c:v>
                </c:pt>
                <c:pt idx="35">
                  <c:v>0.57794000000000001</c:v>
                </c:pt>
                <c:pt idx="36">
                  <c:v>0.86690999999999996</c:v>
                </c:pt>
                <c:pt idx="37">
                  <c:v>1.1558999999999999</c:v>
                </c:pt>
                <c:pt idx="38">
                  <c:v>1.44489</c:v>
                </c:pt>
                <c:pt idx="39">
                  <c:v>1.73387</c:v>
                </c:pt>
                <c:pt idx="40">
                  <c:v>2.02285</c:v>
                </c:pt>
                <c:pt idx="41">
                  <c:v>2.31182</c:v>
                </c:pt>
                <c:pt idx="42">
                  <c:v>2.6007799999999999</c:v>
                </c:pt>
                <c:pt idx="43">
                  <c:v>2.8897300000000001</c:v>
                </c:pt>
                <c:pt idx="44">
                  <c:v>3.1786599999999998</c:v>
                </c:pt>
                <c:pt idx="45">
                  <c:v>3.4675699999999998</c:v>
                </c:pt>
                <c:pt idx="46">
                  <c:v>3.7564600000000001</c:v>
                </c:pt>
                <c:pt idx="47">
                  <c:v>4.0453000000000001</c:v>
                </c:pt>
                <c:pt idx="48">
                  <c:v>4.3339600000000003</c:v>
                </c:pt>
                <c:pt idx="49">
                  <c:v>4.6213800000000003</c:v>
                </c:pt>
                <c:pt idx="50">
                  <c:v>4.8872799999999996</c:v>
                </c:pt>
                <c:pt idx="51">
                  <c:v>5.1156600000000001</c:v>
                </c:pt>
                <c:pt idx="52">
                  <c:v>5.3909700000000003</c:v>
                </c:pt>
                <c:pt idx="53">
                  <c:v>5.6742600000000003</c:v>
                </c:pt>
                <c:pt idx="54">
                  <c:v>5.9554999999999998</c:v>
                </c:pt>
                <c:pt idx="55">
                  <c:v>6.2399300000000002</c:v>
                </c:pt>
                <c:pt idx="56">
                  <c:v>6.52766</c:v>
                </c:pt>
                <c:pt idx="57">
                  <c:v>6.8163799999999997</c:v>
                </c:pt>
                <c:pt idx="58">
                  <c:v>7.1052900000000001</c:v>
                </c:pt>
                <c:pt idx="59">
                  <c:v>7.3951399999999996</c:v>
                </c:pt>
                <c:pt idx="60">
                  <c:v>7.5741699999999996</c:v>
                </c:pt>
              </c:numCache>
            </c:numRef>
          </c:xVal>
          <c:yVal>
            <c:numRef>
              <c:f>IRC!$O$3:$O$63</c:f>
              <c:numCache>
                <c:formatCode>General</c:formatCode>
                <c:ptCount val="61"/>
                <c:pt idx="0">
                  <c:v>0.44650099999999998</c:v>
                </c:pt>
                <c:pt idx="1">
                  <c:v>0.40454899999999999</c:v>
                </c:pt>
                <c:pt idx="2">
                  <c:v>0.36309999999999998</c:v>
                </c:pt>
                <c:pt idx="3">
                  <c:v>0.32292999999999999</c:v>
                </c:pt>
                <c:pt idx="4">
                  <c:v>0.28526400000000002</c:v>
                </c:pt>
                <c:pt idx="5">
                  <c:v>0.25249500000000002</c:v>
                </c:pt>
                <c:pt idx="6">
                  <c:v>0.22669900000000001</c:v>
                </c:pt>
                <c:pt idx="7">
                  <c:v>0.20727000000000001</c:v>
                </c:pt>
                <c:pt idx="8">
                  <c:v>0.192408</c:v>
                </c:pt>
                <c:pt idx="9">
                  <c:v>0.181037</c:v>
                </c:pt>
                <c:pt idx="10">
                  <c:v>0.17253099999999999</c:v>
                </c:pt>
                <c:pt idx="11">
                  <c:v>0.166216</c:v>
                </c:pt>
                <c:pt idx="12">
                  <c:v>0.161361</c:v>
                </c:pt>
                <c:pt idx="13">
                  <c:v>0.15746599999999999</c:v>
                </c:pt>
                <c:pt idx="14">
                  <c:v>0.15418999999999999</c:v>
                </c:pt>
                <c:pt idx="15">
                  <c:v>0.15129600000000001</c:v>
                </c:pt>
                <c:pt idx="16">
                  <c:v>0.14862600000000001</c:v>
                </c:pt>
                <c:pt idx="17">
                  <c:v>0.14623700000000001</c:v>
                </c:pt>
                <c:pt idx="18">
                  <c:v>0.144178</c:v>
                </c:pt>
                <c:pt idx="19">
                  <c:v>0.14263400000000001</c:v>
                </c:pt>
                <c:pt idx="20">
                  <c:v>0.14164099999999999</c:v>
                </c:pt>
                <c:pt idx="21">
                  <c:v>0.141124</c:v>
                </c:pt>
                <c:pt idx="22">
                  <c:v>0.141017</c:v>
                </c:pt>
                <c:pt idx="23">
                  <c:v>0.141295</c:v>
                </c:pt>
                <c:pt idx="24">
                  <c:v>0.14197199999999999</c:v>
                </c:pt>
                <c:pt idx="25">
                  <c:v>0.14297699999999999</c:v>
                </c:pt>
                <c:pt idx="26">
                  <c:v>0.14436299999999999</c:v>
                </c:pt>
                <c:pt idx="27">
                  <c:v>0.14606</c:v>
                </c:pt>
                <c:pt idx="28">
                  <c:v>0.14793400000000001</c:v>
                </c:pt>
                <c:pt idx="29">
                  <c:v>0.14968999999999999</c:v>
                </c:pt>
                <c:pt idx="30">
                  <c:v>0.15140000000000001</c:v>
                </c:pt>
                <c:pt idx="31">
                  <c:v>0.153313</c:v>
                </c:pt>
                <c:pt idx="32">
                  <c:v>0.15573699999999999</c:v>
                </c:pt>
                <c:pt idx="33">
                  <c:v>0.15573699999999999</c:v>
                </c:pt>
                <c:pt idx="34">
                  <c:v>0.15886600000000001</c:v>
                </c:pt>
                <c:pt idx="35">
                  <c:v>0.16261100000000001</c:v>
                </c:pt>
                <c:pt idx="36">
                  <c:v>0.166549</c:v>
                </c:pt>
                <c:pt idx="37">
                  <c:v>0.169965</c:v>
                </c:pt>
                <c:pt idx="38">
                  <c:v>0.172291</c:v>
                </c:pt>
                <c:pt idx="39">
                  <c:v>0.17277200000000001</c:v>
                </c:pt>
                <c:pt idx="40">
                  <c:v>0.17127500000000001</c:v>
                </c:pt>
                <c:pt idx="41">
                  <c:v>0.167405</c:v>
                </c:pt>
                <c:pt idx="42">
                  <c:v>0.16095999999999999</c:v>
                </c:pt>
                <c:pt idx="43">
                  <c:v>0.15185899999999999</c:v>
                </c:pt>
                <c:pt idx="44">
                  <c:v>0.14011899999999999</c:v>
                </c:pt>
                <c:pt idx="45">
                  <c:v>0.12635199999999999</c:v>
                </c:pt>
                <c:pt idx="46">
                  <c:v>0.111327</c:v>
                </c:pt>
                <c:pt idx="47">
                  <c:v>9.6172999999999995E-2</c:v>
                </c:pt>
                <c:pt idx="48">
                  <c:v>8.1955E-2</c:v>
                </c:pt>
                <c:pt idx="49">
                  <c:v>6.8668999999999994E-2</c:v>
                </c:pt>
                <c:pt idx="50">
                  <c:v>5.357E-2</c:v>
                </c:pt>
                <c:pt idx="51">
                  <c:v>3.9307000000000002E-2</c:v>
                </c:pt>
                <c:pt idx="52">
                  <c:v>2.3619000000000001E-2</c:v>
                </c:pt>
                <c:pt idx="53">
                  <c:v>1.2321E-2</c:v>
                </c:pt>
                <c:pt idx="54">
                  <c:v>6.0070000000000002E-3</c:v>
                </c:pt>
                <c:pt idx="55">
                  <c:v>3.0149999999999999E-3</c:v>
                </c:pt>
                <c:pt idx="56">
                  <c:v>1.565E-3</c:v>
                </c:pt>
                <c:pt idx="57">
                  <c:v>8.3900000000000001E-4</c:v>
                </c:pt>
                <c:pt idx="58">
                  <c:v>6.2500000000000001E-4</c:v>
                </c:pt>
                <c:pt idx="59">
                  <c:v>9.2699999999999998E-4</c:v>
                </c:pt>
                <c:pt idx="60">
                  <c:v>1.3600000000000001E-3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808768"/>
        <c:axId val="99802496"/>
      </c:scatterChart>
      <c:valAx>
        <c:axId val="99798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he-IL"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rPr>
                  <a:t>IRC (bohr*amu</a:t>
                </a:r>
                <a:r>
                  <a:rPr lang="en-US" sz="1000" b="1" i="0" u="none" strike="noStrike" kern="1200" baseline="3000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rPr>
                  <a:t>1/2</a:t>
                </a:r>
                <a:r>
                  <a:rPr lang="en-US"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rPr>
                  <a:t>)</a:t>
                </a:r>
                <a:endParaRPr lang="he-IL"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800576"/>
        <c:crossesAt val="-0.67562000000000022"/>
        <c:crossBetween val="midCat"/>
      </c:valAx>
      <c:valAx>
        <c:axId val="9980057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e-IL"/>
                  <a:t>אנרגיה </a:t>
                </a:r>
                <a:r>
                  <a:rPr lang="en-US"/>
                  <a:t>(Hartree)</a:t>
                </a:r>
                <a:endParaRPr lang="he-IL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798400"/>
        <c:crosses val="max"/>
        <c:crossBetween val="midCat"/>
      </c:valAx>
      <c:valAx>
        <c:axId val="998024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 rtl="0">
                  <a:defRPr/>
                </a:pPr>
                <a:r>
                  <a:rPr lang="en-US"/>
                  <a:t>S(Cs)</a:t>
                </a:r>
                <a:endParaRPr lang="he-IL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808768"/>
        <c:crossesAt val="-15"/>
        <c:crossBetween val="midCat"/>
      </c:valAx>
      <c:valAx>
        <c:axId val="9980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802496"/>
        <c:crossesAt val="0"/>
        <c:crossBetween val="midCat"/>
      </c:valAx>
    </c:plotArea>
    <c:legend>
      <c:legendPos val="l"/>
      <c:layout>
        <c:manualLayout>
          <c:xMode val="edge"/>
          <c:yMode val="edge"/>
          <c:x val="0"/>
          <c:y val="0.43913277865771044"/>
          <c:w val="0.11740186395378717"/>
          <c:h val="0.1217344426845791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1"/>
          <c:tx>
            <c:v>שינוי הדיאנופיל</c:v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7.9256999125109362E-2"/>
                  <c:y val="3.0902960046660748E-2"/>
                </c:manualLayout>
              </c:layout>
              <c:tx>
                <c:strRef>
                  <c:f>סופי!$B$8</c:f>
                  <c:strCache>
                    <c:ptCount val="1"/>
                    <c:pt idx="0">
                      <c:v>N6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strRef>
                  <c:f>סופי!$B$9</c:f>
                  <c:strCache>
                    <c:ptCount val="1"/>
                    <c:pt idx="0">
                      <c:v>X6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strRef>
                  <c:f>סופי!$B$10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strRef>
                  <c:f>סופי!$B$11</c:f>
                  <c:strCache>
                    <c:ptCount val="1"/>
                    <c:pt idx="0">
                      <c:v>N5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strRef>
                  <c:f>סופי!$B$12</c:f>
                  <c:strCache>
                    <c:ptCount val="1"/>
                    <c:pt idx="0">
                      <c:v>X5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strRef>
                  <c:f>סופי!$B$13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strRef>
                  <c:f>סופי!$B$14</c:f>
                  <c:strCache>
                    <c:ptCount val="1"/>
                    <c:pt idx="0">
                      <c:v>N4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strRef>
                  <c:f>סופי!$B$15</c:f>
                  <c:strCache>
                    <c:ptCount val="1"/>
                    <c:pt idx="0">
                      <c:v>X4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xVal>
            <c:numRef>
              <c:f>סופי!$N$8:$N$15</c:f>
              <c:numCache>
                <c:formatCode>General</c:formatCode>
                <c:ptCount val="8"/>
                <c:pt idx="0">
                  <c:v>14.166238440668712</c:v>
                </c:pt>
                <c:pt idx="1">
                  <c:v>15.774975106364172</c:v>
                </c:pt>
                <c:pt idx="3">
                  <c:v>12.463506574346376</c:v>
                </c:pt>
                <c:pt idx="4">
                  <c:v>14.42126500084998</c:v>
                </c:pt>
                <c:pt idx="6">
                  <c:v>9.7942558533493216</c:v>
                </c:pt>
                <c:pt idx="7">
                  <c:v>11.036734968536559</c:v>
                </c:pt>
              </c:numCache>
            </c:numRef>
          </c:xVal>
          <c:yVal>
            <c:numRef>
              <c:f>סופי!$Q$8:$Q$15</c:f>
              <c:numCache>
                <c:formatCode>General</c:formatCode>
                <c:ptCount val="8"/>
                <c:pt idx="0">
                  <c:v>5.7536999999999998E-2</c:v>
                </c:pt>
                <c:pt idx="1">
                  <c:v>5.7120999999999998E-2</c:v>
                </c:pt>
                <c:pt idx="3">
                  <c:v>8.1906999999999994E-2</c:v>
                </c:pt>
                <c:pt idx="4">
                  <c:v>9.1424000000000005E-2</c:v>
                </c:pt>
                <c:pt idx="6">
                  <c:v>0.15573699999999999</c:v>
                </c:pt>
                <c:pt idx="7">
                  <c:v>0.1235</c:v>
                </c:pt>
              </c:numCache>
            </c:numRef>
          </c:yVal>
          <c:smooth val="0"/>
        </c:ser>
        <c:ser>
          <c:idx val="0"/>
          <c:order val="0"/>
          <c:tx>
            <c:v>שינוי הדיאן</c:v>
          </c:tx>
          <c:spPr>
            <a:ln w="28575">
              <a:noFill/>
            </a:ln>
          </c:spPr>
          <c:dLbls>
            <c:dLbl>
              <c:idx val="0"/>
              <c:layout/>
              <c:tx>
                <c:strRef>
                  <c:f>סופי!$B$15</c:f>
                  <c:strCache>
                    <c:ptCount val="1"/>
                    <c:pt idx="0">
                      <c:v>X4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strRef>
                  <c:f>סופי!$B$16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strRef>
                  <c:f>סופי!$B$17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strRef>
                  <c:f>סופי!$B$18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strRef>
                  <c:f>סופי!$B$19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strRef>
                  <c:f>סופי!$B$20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strRef>
                  <c:f>סופי!$B$21</c:f>
                  <c:strCache>
                    <c:ptCount val="1"/>
                    <c:pt idx="0">
                      <c:v>X4c7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strRef>
                  <c:f>סופי!$B$22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strRef>
                  <c:f>סופי!$B$23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strRef>
                  <c:f>סופי!$B$24</c:f>
                  <c:strCache>
                    <c:ptCount val="1"/>
                    <c:pt idx="0">
                      <c:v>X4c6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xVal>
            <c:numRef>
              <c:f>סופי!$N$15:$N$24</c:f>
              <c:numCache>
                <c:formatCode>General</c:formatCode>
                <c:ptCount val="10"/>
                <c:pt idx="0">
                  <c:v>11.036734968536559</c:v>
                </c:pt>
                <c:pt idx="6">
                  <c:v>19.552560461136867</c:v>
                </c:pt>
                <c:pt idx="9">
                  <c:v>16.741140046031699</c:v>
                </c:pt>
              </c:numCache>
            </c:numRef>
          </c:xVal>
          <c:yVal>
            <c:numRef>
              <c:f>סופי!$Q$15:$Q$24</c:f>
              <c:numCache>
                <c:formatCode>General</c:formatCode>
                <c:ptCount val="10"/>
                <c:pt idx="0">
                  <c:v>0.1235</c:v>
                </c:pt>
                <c:pt idx="6">
                  <c:v>0.37017899999999998</c:v>
                </c:pt>
                <c:pt idx="9">
                  <c:v>0.29074299999999997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750656"/>
        <c:axId val="101765120"/>
      </c:scatterChart>
      <c:valAx>
        <c:axId val="101750656"/>
        <c:scaling>
          <c:orientation val="minMax"/>
          <c:max val="20"/>
          <c:min val="9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e-IL"/>
                  <a:t>אנרגיית הפעלה (</a:t>
                </a:r>
                <a:r>
                  <a:rPr lang="en-US"/>
                  <a:t>(kcal/mol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765120"/>
        <c:crosses val="autoZero"/>
        <c:crossBetween val="midCat"/>
      </c:valAx>
      <c:valAx>
        <c:axId val="1017651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CSM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750656"/>
        <c:crosses val="autoZero"/>
        <c:crossBetween val="midCat"/>
      </c:valAx>
    </c:plotArea>
    <c:legend>
      <c:legendPos val="l"/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8844840448363303"/>
          <c:y val="3.9571820921589049E-2"/>
          <c:w val="0.47868836944832055"/>
          <c:h val="0.82889483463149061"/>
        </c:manualLayout>
      </c:layout>
      <c:scatterChart>
        <c:scatterStyle val="lineMarker"/>
        <c:varyColors val="0"/>
        <c:ser>
          <c:idx val="1"/>
          <c:order val="1"/>
          <c:tx>
            <c:v>שינוי הדיאנופיל (endo)</c:v>
          </c:tx>
          <c:spPr>
            <a:ln w="28575">
              <a:noFill/>
            </a:ln>
          </c:spPr>
          <c:dLbls>
            <c:dLbl>
              <c:idx val="0"/>
              <c:layout/>
              <c:tx>
                <c:strRef>
                  <c:f>סופי!$B$8</c:f>
                  <c:strCache>
                    <c:ptCount val="1"/>
                    <c:pt idx="0">
                      <c:v>N6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strRef>
                  <c:f>סופי!$B$11</c:f>
                  <c:strCache>
                    <c:ptCount val="1"/>
                    <c:pt idx="0">
                      <c:v>N5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strRef>
                  <c:f>סופי!$B$14</c:f>
                  <c:strCache>
                    <c:ptCount val="1"/>
                    <c:pt idx="0">
                      <c:v>N4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xVal>
            <c:numRef>
              <c:f>(סופי!$N$8,סופי!$N$11,סופי!$N$14)</c:f>
              <c:numCache>
                <c:formatCode>General</c:formatCode>
                <c:ptCount val="3"/>
                <c:pt idx="0">
                  <c:v>14.166238440668712</c:v>
                </c:pt>
                <c:pt idx="1">
                  <c:v>12.463506574346376</c:v>
                </c:pt>
                <c:pt idx="2">
                  <c:v>9.7942558533493216</c:v>
                </c:pt>
              </c:numCache>
            </c:numRef>
          </c:xVal>
          <c:yVal>
            <c:numRef>
              <c:f>(סופי!$V$8,סופי!$V$11,סופי!$V$14)</c:f>
              <c:numCache>
                <c:formatCode>General</c:formatCode>
                <c:ptCount val="3"/>
                <c:pt idx="0">
                  <c:v>-0.101465</c:v>
                </c:pt>
                <c:pt idx="1">
                  <c:v>-0.106547</c:v>
                </c:pt>
                <c:pt idx="2">
                  <c:v>-0.114922</c:v>
                </c:pt>
              </c:numCache>
            </c:numRef>
          </c:yVal>
          <c:smooth val="0"/>
        </c:ser>
        <c:ser>
          <c:idx val="2"/>
          <c:order val="2"/>
          <c:tx>
            <c:v>שינוי הדיאנופיל (exo)</c:v>
          </c:tx>
          <c:spPr>
            <a:ln w="28575">
              <a:noFill/>
            </a:ln>
          </c:spPr>
          <c:dLbls>
            <c:dLbl>
              <c:idx val="0"/>
              <c:layout/>
              <c:tx>
                <c:strRef>
                  <c:f>סופי!$B$9</c:f>
                  <c:strCache>
                    <c:ptCount val="1"/>
                    <c:pt idx="0">
                      <c:v>X6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6743438320210031E-2"/>
                  <c:y val="-1.5393336249635462E-2"/>
                </c:manualLayout>
              </c:layout>
              <c:tx>
                <c:strRef>
                  <c:f>סופי!$B$12</c:f>
                  <c:strCache>
                    <c:ptCount val="1"/>
                    <c:pt idx="0">
                      <c:v>X5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strRef>
                  <c:f>סופי!$B$15</c:f>
                  <c:strCache>
                    <c:ptCount val="1"/>
                    <c:pt idx="0">
                      <c:v>X4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xVal>
            <c:numRef>
              <c:f>(סופי!$N$9,סופי!$N$12,סופי!$N$15)</c:f>
              <c:numCache>
                <c:formatCode>General</c:formatCode>
                <c:ptCount val="3"/>
                <c:pt idx="0">
                  <c:v>15.774975106364172</c:v>
                </c:pt>
                <c:pt idx="1">
                  <c:v>14.42126500084998</c:v>
                </c:pt>
                <c:pt idx="2">
                  <c:v>11.036734968536559</c:v>
                </c:pt>
              </c:numCache>
            </c:numRef>
          </c:xVal>
          <c:yVal>
            <c:numRef>
              <c:f>(סופי!$V$9,סופי!$V$12,סופי!$V$15)</c:f>
              <c:numCache>
                <c:formatCode>General</c:formatCode>
                <c:ptCount val="3"/>
                <c:pt idx="0">
                  <c:v>-9.2506000000000005E-2</c:v>
                </c:pt>
                <c:pt idx="1">
                  <c:v>-0.10481500000000001</c:v>
                </c:pt>
                <c:pt idx="2">
                  <c:v>-0.124976</c:v>
                </c:pt>
              </c:numCache>
            </c:numRef>
          </c:yVal>
          <c:smooth val="0"/>
        </c:ser>
        <c:ser>
          <c:idx val="0"/>
          <c:order val="0"/>
          <c:tx>
            <c:v>שינוי הדיאן (exo)</c:v>
          </c:tx>
          <c:spPr>
            <a:ln w="28575">
              <a:noFill/>
            </a:ln>
          </c:spPr>
          <c:dLbls>
            <c:dLbl>
              <c:idx val="0"/>
              <c:layout/>
              <c:tx>
                <c:strRef>
                  <c:f>סופי!$B$15</c:f>
                  <c:strCache>
                    <c:ptCount val="1"/>
                    <c:pt idx="0">
                      <c:v>X4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strRef>
                  <c:f>סופי!$B$21</c:f>
                  <c:strCache>
                    <c:ptCount val="1"/>
                    <c:pt idx="0">
                      <c:v>X4c7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strRef>
                  <c:f>סופי!$B$24</c:f>
                  <c:strCache>
                    <c:ptCount val="1"/>
                    <c:pt idx="0">
                      <c:v>X4c6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(סופי!$N$15,סופי!$N$21,סופי!$N$24)</c:f>
              <c:numCache>
                <c:formatCode>General</c:formatCode>
                <c:ptCount val="3"/>
                <c:pt idx="0">
                  <c:v>11.036734968536559</c:v>
                </c:pt>
                <c:pt idx="1">
                  <c:v>19.552560461136867</c:v>
                </c:pt>
                <c:pt idx="2">
                  <c:v>16.741140046031699</c:v>
                </c:pt>
              </c:numCache>
            </c:numRef>
          </c:xVal>
          <c:yVal>
            <c:numRef>
              <c:f>(סופי!$V$15,סופי!$V$21,סופי!$V$24)</c:f>
              <c:numCache>
                <c:formatCode>General</c:formatCode>
                <c:ptCount val="3"/>
                <c:pt idx="0">
                  <c:v>-0.124976</c:v>
                </c:pt>
                <c:pt idx="1">
                  <c:v>-0.121133</c:v>
                </c:pt>
                <c:pt idx="2">
                  <c:v>-0.119184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829632"/>
        <c:axId val="101913728"/>
      </c:scatterChart>
      <c:valAx>
        <c:axId val="101829632"/>
        <c:scaling>
          <c:orientation val="minMax"/>
          <c:max val="20"/>
          <c:min val="9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e-IL"/>
                  <a:t>אנרגיית הפעלה(</a:t>
                </a:r>
                <a:r>
                  <a:rPr lang="en-US"/>
                  <a:t>kcal/mol</a:t>
                </a:r>
                <a:r>
                  <a:rPr lang="he-IL"/>
                  <a:t>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913728"/>
        <c:crossesAt val="-0.13"/>
        <c:crossBetween val="midCat"/>
      </c:valAx>
      <c:valAx>
        <c:axId val="101913728"/>
        <c:scaling>
          <c:orientation val="minMax"/>
          <c:max val="-9.0000000000000024E-2"/>
        </c:scaling>
        <c:delete val="0"/>
        <c:axPos val="l"/>
        <c:title>
          <c:tx>
            <c:rich>
              <a:bodyPr rot="-5400000" vert="horz"/>
              <a:lstStyle/>
              <a:p>
                <a:pPr marL="0" marR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e-IL" sz="1200" b="1" i="0" baseline="0">
                    <a:effectLst/>
                    <a:cs typeface="+mn-cs"/>
                  </a:rPr>
                  <a:t>מטען חלקי (</a:t>
                </a:r>
                <a:r>
                  <a:rPr lang="en-US" sz="1200" b="1" i="0" baseline="0">
                    <a:effectLst/>
                    <a:cs typeface="+mn-cs"/>
                  </a:rPr>
                  <a:t>(e</a:t>
                </a:r>
                <a:r>
                  <a:rPr lang="en-US" sz="1200" b="1" i="0" baseline="30000">
                    <a:effectLst/>
                    <a:cs typeface="+mn-cs"/>
                  </a:rPr>
                  <a:t>-</a:t>
                </a:r>
                <a:endParaRPr lang="he-IL" sz="1200">
                  <a:effectLst/>
                  <a:cs typeface="+mn-cs"/>
                </a:endParaRPr>
              </a:p>
              <a:p>
                <a:pPr marL="0" marR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35633180227471567"/>
              <c:y val="0.2550134878973461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01829632"/>
        <c:crosses val="autoZero"/>
        <c:crossBetween val="midCat"/>
      </c:valAx>
    </c:plotArea>
    <c:legend>
      <c:legendPos val="l"/>
      <c:legendEntry>
        <c:idx val="3"/>
        <c:delete val="1"/>
      </c:legendEntry>
      <c:legendEntry>
        <c:idx val="4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1"/>
          <c:spPr>
            <a:ln w="28575">
              <a:noFill/>
            </a:ln>
          </c:spPr>
          <c:dLbls>
            <c:dLbl>
              <c:idx val="0"/>
              <c:layout/>
              <c:tx>
                <c:strRef>
                  <c:f>סופי!$B$8</c:f>
                  <c:strCache>
                    <c:ptCount val="1"/>
                    <c:pt idx="0">
                      <c:v>N6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7034776902887142E-2"/>
                  <c:y val="4.9421478565179353E-2"/>
                </c:manualLayout>
              </c:layout>
              <c:tx>
                <c:strRef>
                  <c:f>סופי!$B$11</c:f>
                  <c:strCache>
                    <c:ptCount val="1"/>
                    <c:pt idx="0">
                      <c:v>N5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strRef>
                  <c:f>סופי!$B$14</c:f>
                  <c:strCache>
                    <c:ptCount val="1"/>
                    <c:pt idx="0">
                      <c:v>N4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xVal>
            <c:numRef>
              <c:f>(סופי!$Q$8,סופי!$Q$11,סופי!$Q$14)</c:f>
              <c:numCache>
                <c:formatCode>General</c:formatCode>
                <c:ptCount val="3"/>
                <c:pt idx="0">
                  <c:v>5.7536999999999998E-2</c:v>
                </c:pt>
                <c:pt idx="1">
                  <c:v>8.1906999999999994E-2</c:v>
                </c:pt>
                <c:pt idx="2">
                  <c:v>0.15573699999999999</c:v>
                </c:pt>
              </c:numCache>
            </c:numRef>
          </c:xVal>
          <c:yVal>
            <c:numRef>
              <c:f>(סופי!$V$8,סופי!$V$11,סופי!$V$14)</c:f>
              <c:numCache>
                <c:formatCode>General</c:formatCode>
                <c:ptCount val="3"/>
                <c:pt idx="0">
                  <c:v>-0.101465</c:v>
                </c:pt>
                <c:pt idx="1">
                  <c:v>-0.106547</c:v>
                </c:pt>
                <c:pt idx="2">
                  <c:v>-0.114922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noFill/>
            </a:ln>
          </c:spPr>
          <c:dLbls>
            <c:dLbl>
              <c:idx val="0"/>
              <c:layout/>
              <c:tx>
                <c:strRef>
                  <c:f>סופי!$B$9</c:f>
                  <c:strCache>
                    <c:ptCount val="1"/>
                    <c:pt idx="0">
                      <c:v>X6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076552930883639E-2"/>
                  <c:y val="-2.4652595508894721E-2"/>
                </c:manualLayout>
              </c:layout>
              <c:tx>
                <c:strRef>
                  <c:f>סופי!$B$12</c:f>
                  <c:strCache>
                    <c:ptCount val="1"/>
                    <c:pt idx="0">
                      <c:v>X5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strRef>
                  <c:f>סופי!$B$15</c:f>
                  <c:strCache>
                    <c:ptCount val="1"/>
                    <c:pt idx="0">
                      <c:v>X4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xVal>
            <c:numRef>
              <c:f>(סופי!$Q$9,סופי!$Q$12,סופי!$Q$15)</c:f>
              <c:numCache>
                <c:formatCode>General</c:formatCode>
                <c:ptCount val="3"/>
                <c:pt idx="0">
                  <c:v>5.7120999999999998E-2</c:v>
                </c:pt>
                <c:pt idx="1">
                  <c:v>9.1424000000000005E-2</c:v>
                </c:pt>
                <c:pt idx="2">
                  <c:v>0.1235</c:v>
                </c:pt>
              </c:numCache>
            </c:numRef>
          </c:xVal>
          <c:yVal>
            <c:numRef>
              <c:f>(סופי!$V$9,סופי!$V$12,סופי!$V$15)</c:f>
              <c:numCache>
                <c:formatCode>General</c:formatCode>
                <c:ptCount val="3"/>
                <c:pt idx="0">
                  <c:v>-9.2506000000000005E-2</c:v>
                </c:pt>
                <c:pt idx="1">
                  <c:v>-0.10481500000000001</c:v>
                </c:pt>
                <c:pt idx="2">
                  <c:v>-0.124976</c:v>
                </c:pt>
              </c:numCache>
            </c:numRef>
          </c:yVal>
          <c:smooth val="0"/>
        </c:ser>
        <c:ser>
          <c:idx val="0"/>
          <c:order val="0"/>
          <c:spPr>
            <a:ln w="28575">
              <a:noFill/>
            </a:ln>
          </c:spPr>
          <c:dLbls>
            <c:dLbl>
              <c:idx val="0"/>
              <c:layout/>
              <c:tx>
                <c:strRef>
                  <c:f>סופי!$B$15</c:f>
                  <c:strCache>
                    <c:ptCount val="1"/>
                    <c:pt idx="0">
                      <c:v>X4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strRef>
                  <c:f>סופי!$B$21</c:f>
                  <c:strCache>
                    <c:ptCount val="1"/>
                    <c:pt idx="0">
                      <c:v>X4c7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strRef>
                  <c:f>סופי!$B$24</c:f>
                  <c:strCache>
                    <c:ptCount val="1"/>
                    <c:pt idx="0">
                      <c:v>X4c6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Arial"/>
                    </a:defRPr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(סופי!$Q$15,סופי!$Q$21,סופי!$Q$24)</c:f>
              <c:numCache>
                <c:formatCode>General</c:formatCode>
                <c:ptCount val="3"/>
                <c:pt idx="0">
                  <c:v>0.1235</c:v>
                </c:pt>
                <c:pt idx="1">
                  <c:v>0.37017899999999998</c:v>
                </c:pt>
                <c:pt idx="2">
                  <c:v>0.29074299999999997</c:v>
                </c:pt>
              </c:numCache>
            </c:numRef>
          </c:xVal>
          <c:yVal>
            <c:numRef>
              <c:f>(סופי!$V$15,סופי!$V$21,סופי!$V$24)</c:f>
              <c:numCache>
                <c:formatCode>General</c:formatCode>
                <c:ptCount val="3"/>
                <c:pt idx="0">
                  <c:v>-0.124976</c:v>
                </c:pt>
                <c:pt idx="1">
                  <c:v>-0.121133</c:v>
                </c:pt>
                <c:pt idx="2">
                  <c:v>-0.119184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971840"/>
        <c:axId val="102240256"/>
      </c:scatterChart>
      <c:valAx>
        <c:axId val="101971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CSM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2240256"/>
        <c:crossesAt val="-0.13"/>
        <c:crossBetween val="midCat"/>
      </c:valAx>
      <c:valAx>
        <c:axId val="102240256"/>
        <c:scaling>
          <c:orientation val="minMax"/>
          <c:max val="-9.0000000000000024E-2"/>
          <c:min val="-0.13"/>
        </c:scaling>
        <c:delete val="0"/>
        <c:axPos val="l"/>
        <c:title>
          <c:tx>
            <c:rich>
              <a:bodyPr rot="-5400000" vert="horz"/>
              <a:lstStyle/>
              <a:p>
                <a:pPr marL="0" marR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e-IL" sz="1200" b="1" i="0" baseline="0">
                    <a:effectLst/>
                    <a:cs typeface="+mn-cs"/>
                  </a:rPr>
                  <a:t>מטען חלקי (</a:t>
                </a:r>
                <a:r>
                  <a:rPr lang="en-US" sz="1200" b="1" i="0" baseline="0">
                    <a:effectLst/>
                    <a:cs typeface="+mn-cs"/>
                  </a:rPr>
                  <a:t>(e</a:t>
                </a:r>
                <a:r>
                  <a:rPr lang="en-US" sz="1200" b="1" i="0" baseline="30000">
                    <a:effectLst/>
                    <a:cs typeface="+mn-cs"/>
                  </a:rPr>
                  <a:t>-</a:t>
                </a:r>
                <a:endParaRPr lang="he-IL" sz="1200">
                  <a:effectLst/>
                  <a:cs typeface="+mn-cs"/>
                </a:endParaRPr>
              </a:p>
              <a:p>
                <a:pPr marL="0" marR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rich>
          </c:tx>
          <c:layout>
            <c:manualLayout>
              <c:xMode val="edge"/>
              <c:yMode val="edge"/>
              <c:x val="4.7124047124047122E-2"/>
              <c:y val="0.261294501648832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0197184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69D981C-9482-4424-9CE7-45A0874799DC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17399DE-B481-41FC-B129-87D8412D52A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63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4198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2195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0287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326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4733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9662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47652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74851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13323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46115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6290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9493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0047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7758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9070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7957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2728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6605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399DE-B481-41FC-B129-87D8412D52A0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090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728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119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501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012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820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49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331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042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756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511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64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F92CD-79DB-4096-B28F-0BB50B0458CF}" type="datetimeFigureOut">
              <a:rPr lang="he-IL" smtClean="0"/>
              <a:t>י"ט/חשון/תשע"ג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62C47-B640-4F23-9B81-0D8963956F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347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sz="3600" b="1" dirty="0" smtClean="0"/>
              <a:t>מצגת סיכום </a:t>
            </a:r>
            <a:r>
              <a:rPr lang="he-IL" sz="3600" b="1" dirty="0" err="1" smtClean="0"/>
              <a:t>פרוייקט</a:t>
            </a:r>
            <a:r>
              <a:rPr lang="he-IL" sz="3600" b="1" dirty="0" smtClean="0"/>
              <a:t> מחקר בנושא:</a:t>
            </a:r>
            <a:r>
              <a:rPr lang="he-IL" b="1" dirty="0" smtClean="0"/>
              <a:t/>
            </a:r>
            <a:br>
              <a:rPr lang="he-IL" b="1" dirty="0" smtClean="0"/>
            </a:br>
            <a:r>
              <a:rPr lang="he-IL" b="1" dirty="0" smtClean="0"/>
              <a:t>מעקב </a:t>
            </a:r>
            <a:r>
              <a:rPr lang="he-IL" b="1" dirty="0"/>
              <a:t>אחר ריאקטיביות של תגובות ציקלואלקנונים </a:t>
            </a:r>
            <a:r>
              <a:rPr lang="he-IL" b="1" dirty="0" err="1"/>
              <a:t>וציקלודיאנים</a:t>
            </a:r>
            <a:r>
              <a:rPr lang="he-IL" b="1" dirty="0"/>
              <a:t> במושגים של סימטריה רציפה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3131840" y="5373216"/>
            <a:ext cx="518457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מגיש: בניה שטיינמץ</a:t>
            </a:r>
          </a:p>
          <a:p>
            <a:r>
              <a:rPr lang="he-IL" dirty="0" smtClean="0"/>
              <a:t>בהנחיית ד"ר ענבל טובי-ערד</a:t>
            </a:r>
          </a:p>
          <a:p>
            <a:r>
              <a:rPr lang="he-IL" dirty="0" smtClean="0"/>
              <a:t>קורס </a:t>
            </a:r>
            <a:r>
              <a:rPr lang="he-IL" dirty="0" err="1" smtClean="0"/>
              <a:t>פרוייקט</a:t>
            </a:r>
            <a:r>
              <a:rPr lang="he-IL" dirty="0" smtClean="0"/>
              <a:t> מחקר בכימיה.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21602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he-IL" dirty="0" smtClean="0"/>
              <a:t>31.10.2012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1227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השערת המחקר - תלות של הריאקטיביות בסימטריה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99592" y="1551791"/>
            <a:ext cx="7859215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e-IL" dirty="0" smtClean="0"/>
              <a:t>בתגובות שנחקרו לא מתקיימת סימטריה בגלל ההתמרה בחמצן.</a:t>
            </a:r>
          </a:p>
          <a:p>
            <a:pPr marL="0" indent="0">
              <a:buNone/>
            </a:pPr>
            <a:r>
              <a:rPr lang="he-IL" dirty="0" smtClean="0"/>
              <a:t>עם זאת, ניתן לשער שיתקיים יחס כלשהו בין הריאקטיביות לבין רמת הסטייה מסימטריה: </a:t>
            </a:r>
          </a:p>
          <a:p>
            <a:pPr marL="514350" indent="-514350">
              <a:buAutoNum type="arabicPeriod"/>
            </a:pPr>
            <a:r>
              <a:rPr lang="he-IL" dirty="0" smtClean="0"/>
              <a:t>בשל הדמיון והקרבה של התגובות לתגובות סימטריות המוסברות על ידי כללי וודוורד הופמן.</a:t>
            </a:r>
          </a:p>
          <a:p>
            <a:pPr marL="514350" indent="-514350">
              <a:buAutoNum type="arabicPeriod"/>
            </a:pPr>
            <a:r>
              <a:rPr lang="he-IL" dirty="0" smtClean="0"/>
              <a:t>משום ש</a:t>
            </a:r>
            <a:r>
              <a:rPr lang="en-US" dirty="0" smtClean="0"/>
              <a:t>Paton</a:t>
            </a:r>
            <a:r>
              <a:rPr lang="he-IL" dirty="0" smtClean="0"/>
              <a:t> ועמיתיו הראו במדדים אנרגטיים שיש השפעה של העיוות על הריאקטיביות.</a:t>
            </a:r>
          </a:p>
          <a:p>
            <a:pPr marL="514350" indent="-514350">
              <a:buAutoNum type="arabicPeriod"/>
            </a:pPr>
            <a:r>
              <a:rPr lang="he-IL" dirty="0" smtClean="0"/>
              <a:t>משום שבמחקרים אחרים נמצאה תלות של ריאקטיביות תגובות דיאלס-אלדר במדד הסימטריה הרציפה עבור מגיבים אחרים. </a:t>
            </a:r>
          </a:p>
          <a:p>
            <a:pPr marL="0" indent="0">
              <a:buNone/>
            </a:pPr>
            <a:r>
              <a:rPr lang="he-IL" sz="1600" dirty="0"/>
              <a:t>	</a:t>
            </a:r>
            <a:r>
              <a:rPr lang="he-IL" sz="1600" dirty="0" smtClean="0"/>
              <a:t>	(</a:t>
            </a:r>
            <a:r>
              <a:rPr lang="en-US" sz="1800" dirty="0" smtClean="0"/>
              <a:t>I</a:t>
            </a:r>
            <a:r>
              <a:rPr lang="en-US" sz="1800" dirty="0"/>
              <a:t>. </a:t>
            </a:r>
            <a:r>
              <a:rPr lang="en-US" sz="1800" dirty="0" err="1"/>
              <a:t>Tuvi</a:t>
            </a:r>
            <a:r>
              <a:rPr lang="en-US" sz="1800" dirty="0"/>
              <a:t>‐Arad and D. </a:t>
            </a:r>
            <a:r>
              <a:rPr lang="en-US" sz="1800" dirty="0" err="1"/>
              <a:t>Avnir</a:t>
            </a:r>
            <a:r>
              <a:rPr lang="en-US" sz="1800" dirty="0"/>
              <a:t>, </a:t>
            </a:r>
            <a:r>
              <a:rPr lang="en-US" sz="1800" i="1" dirty="0" smtClean="0"/>
              <a:t>Chem</a:t>
            </a:r>
            <a:r>
              <a:rPr lang="en-US" sz="1800" i="1" dirty="0"/>
              <a:t>. Eur. J., </a:t>
            </a:r>
            <a:r>
              <a:rPr lang="en-US" sz="1800" dirty="0"/>
              <a:t>vol. 18, pp. 10014-10020, 2012</a:t>
            </a:r>
            <a:r>
              <a:rPr lang="en-US" sz="1800" dirty="0" smtClean="0"/>
              <a:t>.</a:t>
            </a:r>
            <a:r>
              <a:rPr lang="he-IL" sz="1600" dirty="0" smtClean="0"/>
              <a:t>)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40646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שיטות מחקר – חישובים קוונטיים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בעזרת התוכנה </a:t>
            </a:r>
            <a:r>
              <a:rPr lang="en-US" dirty="0"/>
              <a:t>Gaussian </a:t>
            </a:r>
            <a:r>
              <a:rPr lang="en-US" dirty="0" smtClean="0"/>
              <a:t>09</a:t>
            </a:r>
            <a:r>
              <a:rPr lang="he-IL" dirty="0" smtClean="0"/>
              <a:t> בוצעו חישובים </a:t>
            </a:r>
            <a:r>
              <a:rPr lang="he-IL" dirty="0"/>
              <a:t>של ההפרשים האנרגטיים בין המגיבים לבין גיאומטריית מצב המעבר שלהם בכדי למדוד את אנרגיית העיוות, ובין המגיבים ומצב המעבר בכדי למדוד את אנרגיית האקטיבציה. </a:t>
            </a:r>
            <a:endParaRPr lang="he-IL" dirty="0" smtClean="0"/>
          </a:p>
          <a:p>
            <a:r>
              <a:rPr lang="he-IL" dirty="0" smtClean="0"/>
              <a:t>מצבי </a:t>
            </a:r>
            <a:r>
              <a:rPr lang="he-IL" dirty="0"/>
              <a:t>המעבר אומתו בעזרת חישוב קואורדינאטת הריאקציה (</a:t>
            </a:r>
            <a:r>
              <a:rPr lang="en-US" dirty="0"/>
              <a:t>IRC</a:t>
            </a:r>
            <a:r>
              <a:rPr lang="he-IL" dirty="0" smtClean="0"/>
              <a:t>) </a:t>
            </a:r>
            <a:r>
              <a:rPr lang="he-IL" dirty="0"/>
              <a:t>על מנת לוודא כי אלו אכן מצבי מעבר של תגובה המובילה מהמגיבים לתוצרים. </a:t>
            </a:r>
            <a:endParaRPr lang="he-IL" dirty="0" smtClean="0"/>
          </a:p>
          <a:p>
            <a:r>
              <a:rPr lang="he-IL" dirty="0" smtClean="0"/>
              <a:t>בעזרת התוכנה הזו אף התקבלו נתוני המטענים החלקיים (</a:t>
            </a:r>
            <a:r>
              <a:rPr lang="en-US" dirty="0" err="1"/>
              <a:t>Mulliken</a:t>
            </a:r>
            <a:r>
              <a:rPr lang="en-US" dirty="0"/>
              <a:t> population </a:t>
            </a:r>
            <a:r>
              <a:rPr lang="en-US" dirty="0" smtClean="0"/>
              <a:t>analysis</a:t>
            </a:r>
            <a:r>
              <a:rPr lang="he-IL" dirty="0" smtClean="0"/>
              <a:t>).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0388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40" y="3284984"/>
            <a:ext cx="5027467" cy="345638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שיטות מחקר – חישובי סימטריה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חישוב הסימטריה הרציפה התבצע על ידי התוכנה שפותחה על ידי פרופ' אבניר וצוותו המחפשת את המבנה הקרוב בעל אלמנט הסימטריה ומחשבת את המדד ביחס אליו.  </a:t>
            </a:r>
          </a:p>
        </p:txBody>
      </p:sp>
    </p:spTree>
    <p:extLst>
      <p:ext uri="{BB962C8B-B14F-4D97-AF65-F5344CB8AC3E}">
        <p14:creationId xmlns:p14="http://schemas.microsoft.com/office/powerpoint/2010/main" val="214572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שיטות מחקר – חישובי סימטריה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419872" y="1484784"/>
            <a:ext cx="5266928" cy="4641379"/>
          </a:xfrm>
        </p:spPr>
        <p:txBody>
          <a:bodyPr>
            <a:normAutofit/>
          </a:bodyPr>
          <a:lstStyle/>
          <a:p>
            <a:r>
              <a:rPr lang="he-IL" dirty="0"/>
              <a:t>חישוב הסימטריה הרציפה שהתבצע לא כלל את המולקולה </a:t>
            </a:r>
            <a:r>
              <a:rPr lang="he-IL" dirty="0" smtClean="0"/>
              <a:t>כולה בכדי </a:t>
            </a:r>
            <a:r>
              <a:rPr lang="he-IL" dirty="0"/>
              <a:t>לקבל מדד כמותי נמדדו רק החלקים המעורבים בריאקציה ([4+2] אטומי הפחמן של אזור הקשרים החדשים), המייצגים את הסימטריה של התגובה על פי הסבר </a:t>
            </a:r>
            <a:r>
              <a:rPr lang="he-IL" dirty="0" smtClean="0"/>
              <a:t>וודוורד-הופמן.</a:t>
            </a:r>
            <a:endParaRPr lang="he-IL" dirty="0"/>
          </a:p>
          <a:p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259228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70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תוצאות - אנרגיה ו</a:t>
            </a:r>
            <a:r>
              <a:rPr lang="en-US" dirty="0" smtClean="0"/>
              <a:t>CSM</a:t>
            </a:r>
            <a:r>
              <a:rPr lang="he-IL" dirty="0" smtClean="0"/>
              <a:t> על פני </a:t>
            </a:r>
            <a:r>
              <a:rPr lang="he-IL" dirty="0" err="1" smtClean="0"/>
              <a:t>קורדינאטת</a:t>
            </a:r>
            <a:r>
              <a:rPr lang="he-IL" dirty="0" smtClean="0"/>
              <a:t> הריאקציה (</a:t>
            </a:r>
            <a:r>
              <a:rPr lang="en-US" dirty="0" smtClean="0"/>
              <a:t>IRC</a:t>
            </a:r>
            <a:r>
              <a:rPr lang="he-IL" dirty="0" smtClean="0"/>
              <a:t>).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758958"/>
              </p:ext>
            </p:extLst>
          </p:nvPr>
        </p:nvGraphicFramePr>
        <p:xfrm>
          <a:off x="1187624" y="1484784"/>
          <a:ext cx="7067128" cy="37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83768" y="5557882"/>
            <a:ext cx="547260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בניגוד להשערה העולה מהמתאם כי גיאומטריית מצב המעבר היא הגיאומטריה הסופית של התוצר, ניתן לראות שיא בסטייה מסימטריה </a:t>
            </a:r>
            <a:r>
              <a:rPr lang="he-IL" b="1" dirty="0" smtClean="0"/>
              <a:t>אחרי</a:t>
            </a:r>
            <a:r>
              <a:rPr lang="he-IL" dirty="0" smtClean="0"/>
              <a:t> מצב המעבר (פסגת האנרגיה)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853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תוצאות - </a:t>
            </a:r>
            <a:r>
              <a:rPr lang="en-US" dirty="0" smtClean="0"/>
              <a:t>CSM</a:t>
            </a:r>
            <a:r>
              <a:rPr lang="he-IL" dirty="0" smtClean="0"/>
              <a:t> כנגד אנרגיית ההפעלה – </a:t>
            </a:r>
            <a:br>
              <a:rPr lang="he-IL" dirty="0" smtClean="0"/>
            </a:br>
            <a:r>
              <a:rPr lang="he-IL" dirty="0" smtClean="0"/>
              <a:t>שתי מגמות שונות.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817585"/>
              </p:ext>
            </p:extLst>
          </p:nvPr>
        </p:nvGraphicFramePr>
        <p:xfrm>
          <a:off x="714513" y="1556792"/>
          <a:ext cx="7787208" cy="384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5734997"/>
            <a:ext cx="77768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בעוד עבור שינוי דיאן – ככל שהריאקציה סימטרית יותר היא </a:t>
            </a:r>
            <a:r>
              <a:rPr lang="he-IL" dirty="0" err="1" smtClean="0"/>
              <a:t>ריאקטיבית</a:t>
            </a:r>
            <a:r>
              <a:rPr lang="he-IL" dirty="0" smtClean="0"/>
              <a:t> יותר,</a:t>
            </a:r>
          </a:p>
          <a:p>
            <a:r>
              <a:rPr lang="he-IL" dirty="0" smtClean="0"/>
              <a:t>עבור שינוי </a:t>
            </a:r>
            <a:r>
              <a:rPr lang="he-IL" dirty="0" err="1" smtClean="0"/>
              <a:t>דיאנופיל</a:t>
            </a:r>
            <a:r>
              <a:rPr lang="he-IL" dirty="0" smtClean="0"/>
              <a:t> – ככל שהריאקציה סימטרית יותר היא </a:t>
            </a:r>
            <a:r>
              <a:rPr lang="he-IL" dirty="0" err="1" smtClean="0"/>
              <a:t>ריאקטיבית</a:t>
            </a:r>
            <a:r>
              <a:rPr lang="he-IL" dirty="0" smtClean="0"/>
              <a:t> פחות.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0233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3781" y="0"/>
            <a:ext cx="8229600" cy="1143000"/>
          </a:xfrm>
        </p:spPr>
        <p:txBody>
          <a:bodyPr/>
          <a:lstStyle/>
          <a:p>
            <a:r>
              <a:rPr lang="he-IL" dirty="0" smtClean="0"/>
              <a:t>תוצאות – תלות במטען החלקי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423627"/>
              </p:ext>
            </p:extLst>
          </p:nvPr>
        </p:nvGraphicFramePr>
        <p:xfrm>
          <a:off x="107504" y="1124744"/>
          <a:ext cx="504056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תרשים 5"/>
          <p:cNvGraphicFramePr/>
          <p:nvPr>
            <p:extLst>
              <p:ext uri="{D42A27DB-BD31-4B8C-83A1-F6EECF244321}">
                <p14:modId xmlns:p14="http://schemas.microsoft.com/office/powerpoint/2010/main" val="610809766"/>
              </p:ext>
            </p:extLst>
          </p:nvPr>
        </p:nvGraphicFramePr>
        <p:xfrm>
          <a:off x="5076056" y="1124744"/>
          <a:ext cx="367240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19672" y="5517232"/>
            <a:ext cx="66247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המטען החלקי שנמדד הוא </a:t>
            </a:r>
            <a:r>
              <a:rPr lang="he-IL" dirty="0" err="1" smtClean="0"/>
              <a:t>סכימת</a:t>
            </a:r>
            <a:r>
              <a:rPr lang="he-IL" dirty="0" smtClean="0"/>
              <a:t> המטענים החלקיים על פני הדיאנופיל.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8490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מסקנות</a:t>
            </a:r>
            <a:endParaRPr lang="he-IL" dirty="0"/>
          </a:p>
        </p:txBody>
      </p:sp>
      <p:sp>
        <p:nvSpPr>
          <p:cNvPr id="4" name="מציין מיקום תוכן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63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indent="0">
              <a:buNone/>
            </a:pPr>
            <a:r>
              <a:rPr lang="he-IL" dirty="0" smtClean="0"/>
              <a:t>המגמות השונות יכולות להיות מוסברות על ידי השינוי שחל במטען החלקי בהגדלת הדיאנופיל. ככל שהדיאנופיל יותר קטן הפרדת המטען טובה יותר והיא מגבירה את הריאקטיביות. ככל שתגובה </a:t>
            </a:r>
            <a:r>
              <a:rPr lang="he-IL" dirty="0" err="1" smtClean="0"/>
              <a:t>ריאקטיבית</a:t>
            </a:r>
            <a:r>
              <a:rPr lang="he-IL" dirty="0" smtClean="0"/>
              <a:t> יותר בשל הפרדת מטען היא יכולה לצאת לפעול רחוק יותר מסימטריה. </a:t>
            </a:r>
          </a:p>
          <a:p>
            <a:pPr marL="0" indent="0">
              <a:buNone/>
            </a:pPr>
            <a:r>
              <a:rPr lang="he-IL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560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מסקנות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בעוד שינוי </a:t>
            </a:r>
            <a:r>
              <a:rPr lang="he-IL" dirty="0" err="1"/>
              <a:t>בדיאנופיל</a:t>
            </a:r>
            <a:r>
              <a:rPr lang="he-IL" dirty="0"/>
              <a:t> משנה את הפרדת המטען בצורה משמעותית בשל </a:t>
            </a:r>
            <a:r>
              <a:rPr lang="he-IL" dirty="0" err="1"/>
              <a:t>האלקטרושליליות</a:t>
            </a:r>
            <a:r>
              <a:rPr lang="he-IL" dirty="0"/>
              <a:t> של אטום החמצן , לשינוי הדיאן אין השפעה קבועה על הפרדת המטען ולכן האפקט שלו קשור ישירות במבנה. ככל שהמבנה קטן יותר הוא קרוב יותר לסימטריה ולכן הריאקטיביות עולה.</a:t>
            </a:r>
          </a:p>
        </p:txBody>
      </p:sp>
    </p:spTree>
    <p:extLst>
      <p:ext uri="{BB962C8B-B14F-4D97-AF65-F5344CB8AC3E}">
        <p14:creationId xmlns:p14="http://schemas.microsoft.com/office/powerpoint/2010/main" val="36389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>
            <a:normAutofit/>
          </a:bodyPr>
          <a:lstStyle/>
          <a:p>
            <a:r>
              <a:rPr lang="he-IL" sz="5400" dirty="0" smtClean="0"/>
              <a:t>תודות</a:t>
            </a: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99592" y="1628800"/>
            <a:ext cx="7643192" cy="4525963"/>
          </a:xfrm>
        </p:spPr>
        <p:txBody>
          <a:bodyPr>
            <a:normAutofit lnSpcReduction="10000"/>
          </a:bodyPr>
          <a:lstStyle/>
          <a:p>
            <a:r>
              <a:rPr lang="he-IL" sz="4000" dirty="0" smtClean="0"/>
              <a:t>תודה לד"ר ענבל טובי-ערד על הנחייתה שעזרה לי רבות. </a:t>
            </a:r>
          </a:p>
          <a:p>
            <a:r>
              <a:rPr lang="he-IL" sz="4000" dirty="0" smtClean="0"/>
              <a:t>ותודה לשגיב בר-הום על התמיכה הטכנית</a:t>
            </a:r>
            <a:r>
              <a:rPr lang="he-IL" dirty="0" smtClean="0"/>
              <a:t>.</a:t>
            </a:r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החישובים נערכו על שרתי האוניברסיטה הפתוחה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213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מטרת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המחקר עוסק בריאקציות דיאלס-אלדר בין ציקלואלקנונים </a:t>
            </a:r>
            <a:r>
              <a:rPr lang="he-IL" dirty="0" err="1"/>
              <a:t>וציקלודיאנים</a:t>
            </a:r>
            <a:r>
              <a:rPr lang="he-IL" dirty="0"/>
              <a:t>, ובוחן את תלות אנרגיית העיוות, האנרגיה הנדרשת בכדי להביא את המגיבים למצב המעבר, ותלות הריאקטיביות בסימטריה לאורך הריאקציה, כפי שהיא באה לידי ביטוי במדד הסימטריה הרציפה. 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9936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רקע תיאורטי – מדד הסימטריה הרציפה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387100"/>
            <a:ext cx="8291264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800" dirty="0" smtClean="0"/>
              <a:t>סימטריה מושלמת במובנה הבינארי היא תופעה נדירה בטבע, אך מבנים </a:t>
            </a:r>
            <a:r>
              <a:rPr lang="he-IL" sz="2800" dirty="0"/>
              <a:t>"מעוותים" רבים המצויים </a:t>
            </a:r>
            <a:r>
              <a:rPr lang="he-IL" sz="2800" dirty="0" smtClean="0"/>
              <a:t>בטבע יכולים </a:t>
            </a:r>
            <a:r>
              <a:rPr lang="he-IL" sz="2800" dirty="0"/>
              <a:t>להיות מתוארים </a:t>
            </a:r>
            <a:r>
              <a:rPr lang="he-IL" sz="2800" dirty="0" smtClean="0"/>
              <a:t>על ידי רמת </a:t>
            </a:r>
            <a:r>
              <a:rPr lang="he-IL" sz="2800" dirty="0"/>
              <a:t>קרבתם למבנים </a:t>
            </a:r>
            <a:r>
              <a:rPr lang="he-IL" sz="2800" dirty="0" smtClean="0"/>
              <a:t>סימטריים.</a:t>
            </a: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2170298" y="3055122"/>
            <a:ext cx="3024336" cy="3627336"/>
            <a:chOff x="571472" y="500042"/>
            <a:chExt cx="4572032" cy="5670293"/>
          </a:xfrm>
        </p:grpSpPr>
        <p:pic>
          <p:nvPicPr>
            <p:cNvPr id="7" name="Picture 8" descr="H:\MyDocs\research\chemical-education\CSM-teachers\learning-materials\figs\water.t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1472" y="500042"/>
              <a:ext cx="4572032" cy="1434074"/>
            </a:xfrm>
            <a:prstGeom prst="rect">
              <a:avLst/>
            </a:prstGeom>
            <a:noFill/>
            <a:ln w="19050" cmpd="sng">
              <a:solidFill>
                <a:schemeClr val="accent1"/>
              </a:solidFill>
              <a:miter lim="800000"/>
              <a:headEnd/>
              <a:tailEnd/>
            </a:ln>
            <a:effectLst/>
          </p:spPr>
        </p:pic>
        <p:pic>
          <p:nvPicPr>
            <p:cNvPr id="8" name="Picture 5" descr="H:\MyDocs\research\chemical-education\CSM-teachers\learning-materials\figs\ethanes.t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1472" y="2054122"/>
              <a:ext cx="4572032" cy="2112109"/>
            </a:xfrm>
            <a:prstGeom prst="rect">
              <a:avLst/>
            </a:prstGeom>
            <a:noFill/>
            <a:ln w="19050" cmpd="sng">
              <a:solidFill>
                <a:schemeClr val="accent1"/>
              </a:solidFill>
              <a:miter lim="800000"/>
              <a:headEnd/>
              <a:tailEnd/>
            </a:ln>
            <a:effectLst/>
          </p:spPr>
        </p:pic>
        <p:pic>
          <p:nvPicPr>
            <p:cNvPr id="9" name="Picture 3" descr="H:\MyDocs\research\chemical-education\CSM-teachers\learning-materials\figs\benzene.t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71472" y="4286237"/>
              <a:ext cx="4572032" cy="1884098"/>
            </a:xfrm>
            <a:prstGeom prst="rect">
              <a:avLst/>
            </a:prstGeom>
            <a:noFill/>
            <a:ln w="19050" cmpd="sng">
              <a:solidFill>
                <a:schemeClr val="accent1"/>
              </a:solidFill>
              <a:miter lim="800000"/>
              <a:headEnd/>
              <a:tailEnd/>
            </a:ln>
            <a:effectLst/>
          </p:spPr>
        </p:pic>
      </p:grpSp>
      <p:sp>
        <p:nvSpPr>
          <p:cNvPr id="4" name="TextBox 3"/>
          <p:cNvSpPr txBox="1"/>
          <p:nvPr/>
        </p:nvSpPr>
        <p:spPr>
          <a:xfrm>
            <a:off x="5515591" y="3329151"/>
            <a:ext cx="154561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מתיחת קשרים: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5260714" y="4518182"/>
            <a:ext cx="180049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שינויי קונפורמציה:</a:t>
            </a: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5962028" y="5878300"/>
            <a:ext cx="10005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התמרות: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7283268" y="4124683"/>
            <a:ext cx="144016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תופעות הגורמות סטייה מסימטריה:</a:t>
            </a:r>
            <a:endParaRPr lang="he-IL" dirty="0"/>
          </a:p>
        </p:txBody>
      </p:sp>
      <p:sp>
        <p:nvSpPr>
          <p:cNvPr id="12" name="סוגר מסולסל ימני 11"/>
          <p:cNvSpPr/>
          <p:nvPr/>
        </p:nvSpPr>
        <p:spPr>
          <a:xfrm>
            <a:off x="7061207" y="3513817"/>
            <a:ext cx="391113" cy="25491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03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רקע תיאורטי – מדד הסימטריה הרציפה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31640" y="1587138"/>
            <a:ext cx="7571184" cy="4650174"/>
          </a:xfrm>
        </p:spPr>
        <p:txBody>
          <a:bodyPr>
            <a:normAutofit/>
          </a:bodyPr>
          <a:lstStyle/>
          <a:p>
            <a:r>
              <a:rPr lang="he-IL" dirty="0" smtClean="0"/>
              <a:t>פרופ</a:t>
            </a:r>
            <a:r>
              <a:rPr lang="he-IL" dirty="0"/>
              <a:t>' דוד אבניר וצוותו באוניברסיטה העברית </a:t>
            </a:r>
            <a:r>
              <a:rPr lang="he-IL" dirty="0" smtClean="0"/>
              <a:t>פיתחו מדד </a:t>
            </a:r>
            <a:r>
              <a:rPr lang="he-IL" dirty="0"/>
              <a:t>גיאומטרי לסטייה מסימטריה, אשר מוגדר כסטייה מהמבנה הקרוב ביותר בעל פעולת הסימטריה המבוקשת, ונקרא מדד הסימטריה הרציפה -</a:t>
            </a:r>
            <a:r>
              <a:rPr lang="en-US" dirty="0"/>
              <a:t>CSM </a:t>
            </a:r>
            <a:r>
              <a:rPr lang="he-IL" dirty="0"/>
              <a:t> (</a:t>
            </a:r>
            <a:r>
              <a:rPr lang="en-US" dirty="0"/>
              <a:t>Continuous Symmetry Measure</a:t>
            </a:r>
            <a:r>
              <a:rPr lang="he-IL" dirty="0" smtClean="0"/>
              <a:t>). </a:t>
            </a:r>
          </a:p>
          <a:p>
            <a:r>
              <a:rPr lang="he-IL" dirty="0" smtClean="0"/>
              <a:t>מדד זה מכמת את הסטייה מסימטריה לגודל מספרי.</a:t>
            </a: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1216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25" y="2060848"/>
            <a:ext cx="5027467" cy="345638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רקע תיאורטי – מדד הסימטריה הרציפה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3491880" y="1600200"/>
                <a:ext cx="5194920" cy="4525963"/>
              </a:xfrm>
            </p:spPr>
            <p:txBody>
              <a:bodyPr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100</m:t>
                    </m:r>
                    <m:r>
                      <a:rPr lang="en-US" i="1">
                        <a:latin typeface="Cambria Math"/>
                      </a:rPr>
                      <m:t>×</m:t>
                    </m:r>
                    <m:r>
                      <a:rPr lang="en-US" i="1">
                        <a:latin typeface="Cambria Math"/>
                      </a:rPr>
                      <m:t>𝑚𝑖𝑛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=</m:t>
                            </m:r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𝑁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𝑄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𝑘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𝑃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𝑘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=</m:t>
                            </m:r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𝑁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𝑄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𝑘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𝑄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den>
                    </m:f>
                  </m:oMath>
                </a14:m>
                <a:endParaRPr lang="he-IL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sz="2000" dirty="0"/>
                  <a:t>N</a:t>
                </a:r>
                <a:r>
                  <a:rPr lang="he-IL" sz="2000" dirty="0"/>
                  <a:t> מספר הקדקודים של העצם הנבדק</a:t>
                </a:r>
                <a:endParaRPr lang="en-US" sz="2000" dirty="0"/>
              </a:p>
              <a:p>
                <a:r>
                  <a:rPr lang="en-US" sz="2000" dirty="0" err="1"/>
                  <a:t>Q</a:t>
                </a:r>
                <a:r>
                  <a:rPr lang="en-US" sz="2000" baseline="-25000" dirty="0" err="1"/>
                  <a:t>k</a:t>
                </a:r>
                <a:r>
                  <a:rPr lang="he-IL" sz="2000" dirty="0"/>
                  <a:t> וקטור הקואורדינאטות של קדקוד </a:t>
                </a:r>
                <a:r>
                  <a:rPr lang="en-US" sz="2000" dirty="0"/>
                  <a:t>k</a:t>
                </a:r>
                <a:r>
                  <a:rPr lang="he-IL" sz="2000" dirty="0"/>
                  <a:t> במבנה המקורי </a:t>
                </a:r>
                <a:endParaRPr lang="he-IL" sz="2000" dirty="0" smtClean="0"/>
              </a:p>
              <a:p>
                <a:r>
                  <a:rPr lang="en-US" sz="2000" dirty="0" err="1" smtClean="0"/>
                  <a:t>P</a:t>
                </a:r>
                <a:r>
                  <a:rPr lang="en-US" sz="2000" baseline="-25000" dirty="0" err="1" smtClean="0"/>
                  <a:t>k</a:t>
                </a:r>
                <a:r>
                  <a:rPr lang="he-IL" sz="2000" baseline="-25000" dirty="0" smtClean="0"/>
                  <a:t> </a:t>
                </a:r>
                <a:r>
                  <a:rPr lang="he-IL" sz="2000" dirty="0"/>
                  <a:t>וקטור הקואורדינאטות של </a:t>
                </a:r>
                <a:r>
                  <a:rPr lang="he-IL" sz="2000" dirty="0" smtClean="0"/>
                  <a:t>קדקוד</a:t>
                </a:r>
                <a:r>
                  <a:rPr lang="en-US" sz="2000" dirty="0" smtClean="0"/>
                  <a:t>k </a:t>
                </a:r>
                <a:r>
                  <a:rPr lang="he-IL" sz="2000" dirty="0" smtClean="0"/>
                  <a:t>במבנה </a:t>
                </a:r>
                <a:r>
                  <a:rPr lang="he-IL" sz="2000" dirty="0"/>
                  <a:t>הסימטרי אליו משווים.  </a:t>
                </a:r>
                <a:endParaRPr lang="he-IL" sz="2000" dirty="0" smtClean="0"/>
              </a:p>
              <a:p>
                <a:r>
                  <a:rPr lang="en-US" sz="2000" dirty="0" smtClean="0"/>
                  <a:t>Q</a:t>
                </a:r>
                <a:r>
                  <a:rPr lang="en-US" sz="2000" baseline="-25000" dirty="0" smtClean="0"/>
                  <a:t>0</a:t>
                </a:r>
                <a:r>
                  <a:rPr lang="he-IL" sz="2000" dirty="0" smtClean="0"/>
                  <a:t> </a:t>
                </a:r>
                <a:r>
                  <a:rPr lang="he-IL" sz="2000" dirty="0"/>
                  <a:t>מייצג את וקטור הקואורדינאטות של מרכז המסה ומופיע במשוואה כחלק מהמכנה שנוסף לצורך נרמול בלבד. </a:t>
                </a:r>
                <a:endParaRPr lang="he-IL" sz="2000" dirty="0" smtClean="0"/>
              </a:p>
              <a:p>
                <a:r>
                  <a:rPr lang="he-IL" sz="2000" dirty="0" smtClean="0"/>
                  <a:t>ההכפלה </a:t>
                </a:r>
                <a:r>
                  <a:rPr lang="he-IL" sz="2000" dirty="0"/>
                  <a:t>ב100 גורמת לתוצאה </a:t>
                </a:r>
                <a:r>
                  <a:rPr lang="he-IL" sz="2000" dirty="0" smtClean="0"/>
                  <a:t>לקבל ערך </a:t>
                </a:r>
                <a:r>
                  <a:rPr lang="he-IL" sz="2000" dirty="0"/>
                  <a:t>בין </a:t>
                </a:r>
                <a:r>
                  <a:rPr lang="en-US" sz="2000" dirty="0"/>
                  <a:t>S(G)=0</a:t>
                </a:r>
                <a:r>
                  <a:rPr lang="he-IL" sz="2000" dirty="0"/>
                  <a:t> עבור מבנה סימטרי לחלוטין ל</a:t>
                </a:r>
                <a:r>
                  <a:rPr lang="en-US" sz="2000" dirty="0"/>
                  <a:t>S(G)=100</a:t>
                </a:r>
                <a:r>
                  <a:rPr lang="he-IL" sz="2000" dirty="0"/>
                  <a:t> עבור מבנה שנעדר לחלוטין את פעולת הסימטריה.</a:t>
                </a:r>
                <a:endParaRPr lang="he-IL" sz="2000" dirty="0" smtClean="0"/>
              </a:p>
              <a:p>
                <a:pPr marL="0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91880" y="1600200"/>
                <a:ext cx="5194920" cy="4525963"/>
              </a:xfrm>
              <a:blipFill rotWithShape="1">
                <a:blip r:embed="rId4"/>
                <a:stretch>
                  <a:fillRect r="-58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95625" y="6093296"/>
            <a:ext cx="528448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/>
              <a:t>H. </a:t>
            </a:r>
            <a:r>
              <a:rPr lang="en-US" sz="1400" dirty="0" err="1"/>
              <a:t>Zabrodsky</a:t>
            </a:r>
            <a:r>
              <a:rPr lang="en-US" sz="1400" dirty="0"/>
              <a:t>, S. </a:t>
            </a:r>
            <a:r>
              <a:rPr lang="en-US" sz="1400" dirty="0" err="1"/>
              <a:t>Peleg</a:t>
            </a:r>
            <a:r>
              <a:rPr lang="en-US" sz="1400" dirty="0"/>
              <a:t> and D. </a:t>
            </a:r>
            <a:r>
              <a:rPr lang="en-US" sz="1400" dirty="0" err="1"/>
              <a:t>Avnir</a:t>
            </a:r>
            <a:r>
              <a:rPr lang="en-US" sz="1400" dirty="0"/>
              <a:t>, </a:t>
            </a:r>
            <a:r>
              <a:rPr lang="en-US" sz="1400" i="1" dirty="0" smtClean="0"/>
              <a:t>J</a:t>
            </a:r>
            <a:r>
              <a:rPr lang="en-US" sz="1400" i="1" dirty="0"/>
              <a:t>. Am. Chem. Soc., </a:t>
            </a:r>
            <a:r>
              <a:rPr lang="en-US" sz="1400" dirty="0"/>
              <a:t>vol. 114, pp. 7843-7851, 1992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69764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רקע תיאורטי - אנרגיית עיוות</a:t>
            </a:r>
            <a:endParaRPr lang="he-IL" dirty="0"/>
          </a:p>
        </p:txBody>
      </p:sp>
      <p:pic>
        <p:nvPicPr>
          <p:cNvPr id="4" name="מציין מיקום תוכן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484784"/>
            <a:ext cx="3697626" cy="45259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35696" y="2132856"/>
                <a:ext cx="2448272" cy="350313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dirty="0" smtClean="0"/>
                  <a:t>אנרגיית העיוות </a:t>
                </a:r>
                <a14:m>
                  <m:oMath xmlns:m="http://schemas.openxmlformats.org/officeDocument/2006/math">
                    <m:r>
                      <a:rPr lang="he-IL">
                        <a:latin typeface="Cambria Math"/>
                      </a:rPr>
                      <m:t>∆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𝑠𝑡𝑟𝑎𝑖𝑛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‡</m:t>
                        </m:r>
                      </m:sup>
                    </m:sSubSup>
                  </m:oMath>
                </a14:m>
                <a:r>
                  <a:rPr lang="he-IL" dirty="0"/>
                  <a:t>, </a:t>
                </a:r>
                <a:r>
                  <a:rPr lang="he-IL" dirty="0" smtClean="0"/>
                  <a:t> היא ההפרש האנרגטי שנדרש לעיוות הגיאומטריה של כל אחד מן המגיבים לגיאומטריית מצב המעבר שלו. </a:t>
                </a:r>
              </a:p>
              <a:p>
                <a:endParaRPr lang="he-IL" dirty="0"/>
              </a:p>
              <a:p>
                <a:r>
                  <a:rPr lang="he-IL" dirty="0" smtClean="0"/>
                  <a:t>בתגובה עצמה יכולה להידרש השקעת אנרגיה נמוכה יותר בגלל אנרגיית האינטראקציה בין המגיבים (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∆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𝑖𝑛𝑡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‡</m:t>
                        </m:r>
                      </m:sup>
                    </m:sSubSup>
                  </m:oMath>
                </a14:m>
                <a:r>
                  <a:rPr lang="he-IL" dirty="0" smtClean="0"/>
                  <a:t>).</a:t>
                </a:r>
                <a:endParaRPr lang="he-IL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132856"/>
                <a:ext cx="2448272" cy="3503138"/>
              </a:xfrm>
              <a:prstGeom prst="rect">
                <a:avLst/>
              </a:prstGeom>
              <a:blipFill rotWithShape="1">
                <a:blip r:embed="rId4"/>
                <a:stretch>
                  <a:fillRect l="-6219" r="-2239" b="-173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51520" y="6101554"/>
            <a:ext cx="561662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/>
              <a:t>F. M. </a:t>
            </a:r>
            <a:r>
              <a:rPr lang="en-US" sz="1400" dirty="0" err="1"/>
              <a:t>Bickelhaupt</a:t>
            </a:r>
            <a:r>
              <a:rPr lang="en-US" sz="1400" dirty="0"/>
              <a:t>, </a:t>
            </a:r>
            <a:r>
              <a:rPr lang="en-US" sz="1400" dirty="0" smtClean="0"/>
              <a:t> </a:t>
            </a:r>
            <a:r>
              <a:rPr lang="en-US" sz="1400" i="1" dirty="0"/>
              <a:t>J. </a:t>
            </a:r>
            <a:r>
              <a:rPr lang="en-US" sz="1400" i="1" dirty="0" err="1"/>
              <a:t>Comput</a:t>
            </a:r>
            <a:r>
              <a:rPr lang="en-US" sz="1400" i="1" dirty="0"/>
              <a:t>. Chem., </a:t>
            </a:r>
            <a:r>
              <a:rPr lang="en-US" sz="1400" dirty="0"/>
              <a:t>vol. 20, pp. 114-128, 1999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236840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הריאקציות</a:t>
            </a:r>
            <a:endParaRPr lang="he-IL" dirty="0"/>
          </a:p>
        </p:txBody>
      </p:sp>
      <p:pic>
        <p:nvPicPr>
          <p:cNvPr id="4" name="מציין מיקום תוכן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28800"/>
            <a:ext cx="3118543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259632" y="1556792"/>
            <a:ext cx="295232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ריאקציות דיאלס-אלדר בין ציקלואלקנונים </a:t>
            </a:r>
            <a:r>
              <a:rPr lang="he-IL" dirty="0" err="1" smtClean="0"/>
              <a:t>לציקלודיאנים</a:t>
            </a:r>
            <a:r>
              <a:rPr lang="he-IL" dirty="0" smtClean="0"/>
              <a:t> בגדלים שונים.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780928"/>
            <a:ext cx="3456384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על פי כללי וודוורד-הופמן, ריאקציות דיאלס-אלדר אמורות לצאת לפועל באופן שומר סימטריה. ריאקציות אלו אם זאת, חסרות סימטריה בשל ההתמרה באטום החמצן והן יוצאות לפועל בניגוד לכללי וודוורד-הופמן שנוסחו במושגי סימטריה בינאריים. </a:t>
            </a:r>
          </a:p>
        </p:txBody>
      </p:sp>
    </p:spTree>
    <p:extLst>
      <p:ext uri="{BB962C8B-B14F-4D97-AF65-F5344CB8AC3E}">
        <p14:creationId xmlns:p14="http://schemas.microsoft.com/office/powerpoint/2010/main" val="363857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רקע מחקרי - מתאם בין אנרגיית הפעלה לאנרגיית עיוות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594203"/>
              </p:ext>
            </p:extLst>
          </p:nvPr>
        </p:nvGraphicFramePr>
        <p:xfrm>
          <a:off x="1331640" y="1340768"/>
          <a:ext cx="728315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71800" y="4941168"/>
            <a:ext cx="6048672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Paton</a:t>
            </a:r>
            <a:r>
              <a:rPr lang="he-IL" dirty="0" smtClean="0"/>
              <a:t> ועמיתיו מצאו מתאם המראה קשר בין העיוות לבין הריאקטיביות הנמדדת באנרגיית ההפעלה. פרשנות אפשרית למתאם היא שההגעה למצב המעבר תלויה בכך שהאורביטלים </a:t>
            </a:r>
            <a:r>
              <a:rPr lang="he-IL" dirty="0" err="1" smtClean="0"/>
              <a:t>המולקולרים</a:t>
            </a:r>
            <a:r>
              <a:rPr lang="he-IL" dirty="0" smtClean="0"/>
              <a:t> יגיעו לגיאומטריית התוצר.</a:t>
            </a:r>
          </a:p>
          <a:p>
            <a:r>
              <a:rPr lang="he-IL" b="1" dirty="0" smtClean="0"/>
              <a:t>אבל מדד זה בניגוד למדד הסימטריה הינו אנרגטי ולא גיאומטרי ולכן לא מהווה מדד ישיר לעיוות.</a:t>
            </a:r>
          </a:p>
          <a:p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5664615"/>
            <a:ext cx="223224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R. S. Paton, S. Kim, A. G. Ross, S. J. </a:t>
            </a:r>
            <a:r>
              <a:rPr lang="en-US" sz="1200" dirty="0" err="1"/>
              <a:t>Danishefsky</a:t>
            </a:r>
            <a:r>
              <a:rPr lang="en-US" sz="1200" dirty="0"/>
              <a:t> and K. </a:t>
            </a:r>
            <a:r>
              <a:rPr lang="en-US" sz="1200" dirty="0" err="1"/>
              <a:t>Houk</a:t>
            </a:r>
            <a:r>
              <a:rPr lang="en-US" sz="1200" dirty="0"/>
              <a:t>, </a:t>
            </a:r>
            <a:r>
              <a:rPr lang="en-US" sz="1200" i="1" dirty="0" err="1" smtClean="0"/>
              <a:t>Angew</a:t>
            </a:r>
            <a:r>
              <a:rPr lang="en-US" sz="1200" i="1" dirty="0"/>
              <a:t>. Chem., </a:t>
            </a:r>
            <a:r>
              <a:rPr lang="en-US" sz="1200" dirty="0"/>
              <a:t>vol. 123, pp. 10550-10552, 2011</a:t>
            </a:r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213879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מישור השיקוף של הריאקציה</a:t>
            </a:r>
            <a:endParaRPr lang="he-IL" dirty="0"/>
          </a:p>
        </p:txBody>
      </p:sp>
      <p:pic>
        <p:nvPicPr>
          <p:cNvPr id="4" name="מציין מיקום תוכן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229600" cy="33793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475656" y="5733256"/>
            <a:ext cx="640871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(א) איור המתאר את מצב המעבר של </a:t>
            </a:r>
            <a:r>
              <a:rPr lang="he-IL" dirty="0" smtClean="0"/>
              <a:t>תגובה </a:t>
            </a:r>
            <a:r>
              <a:rPr lang="en-US" dirty="0" smtClean="0"/>
              <a:t>X5 </a:t>
            </a:r>
            <a:r>
              <a:rPr lang="he-IL" dirty="0" smtClean="0"/>
              <a:t>. </a:t>
            </a:r>
            <a:r>
              <a:rPr lang="he-IL" dirty="0"/>
              <a:t>(ב) איור המתאר את מישור השיקוף. 1-4 </a:t>
            </a:r>
            <a:r>
              <a:rPr lang="he-IL" dirty="0" smtClean="0"/>
              <a:t>אטומי הפחמן </a:t>
            </a:r>
            <a:r>
              <a:rPr lang="he-IL" dirty="0" err="1"/>
              <a:t>הרלוונטים</a:t>
            </a:r>
            <a:r>
              <a:rPr lang="he-IL" dirty="0"/>
              <a:t> בדיאן, 5-6 </a:t>
            </a:r>
            <a:r>
              <a:rPr lang="he-IL" dirty="0" smtClean="0"/>
              <a:t>אטומי הפחמן הרלוונטיים </a:t>
            </a:r>
            <a:r>
              <a:rPr lang="he-IL" dirty="0" err="1"/>
              <a:t>בדיאנופיל</a:t>
            </a:r>
            <a:r>
              <a:rPr lang="he-IL" dirty="0"/>
              <a:t>. (הקשרים </a:t>
            </a:r>
            <a:r>
              <a:rPr lang="he-IL" dirty="0" smtClean="0"/>
              <a:t>ייווצרו </a:t>
            </a:r>
            <a:r>
              <a:rPr lang="he-IL" dirty="0"/>
              <a:t>בין אטומים 5 ל-1 ובין 6 ל-2)</a:t>
            </a:r>
          </a:p>
        </p:txBody>
      </p:sp>
    </p:spTree>
    <p:extLst>
      <p:ext uri="{BB962C8B-B14F-4D97-AF65-F5344CB8AC3E}">
        <p14:creationId xmlns:p14="http://schemas.microsoft.com/office/powerpoint/2010/main" val="333871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Url xmlns="458654B0-58DA-43AF-B7B7-86C38ED4FD5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D6F61E74F7254FFAACE179AD514BF94B00E5BAFAE9EC481B44A887128AEA8B460D" ma:contentTypeVersion="" ma:contentTypeDescription="צור פריט רשימה חדש." ma:contentTypeScope="" ma:versionID="3b61d496bdfd119985d8563668747021">
  <xsd:schema xmlns:xsd="http://www.w3.org/2001/XMLSchema" xmlns:xs="http://www.w3.org/2001/XMLSchema" xmlns:p="http://schemas.microsoft.com/office/2006/metadata/properties" xmlns:ns1="458654B0-58DA-43AF-B7B7-86C38ED4FD5E" targetNamespace="http://schemas.microsoft.com/office/2006/metadata/properties" ma:root="true" ma:fieldsID="695313bd741453274c42219807639905" ns1:_="">
    <xsd:import namespace="458654B0-58DA-43AF-B7B7-86C38ED4FD5E"/>
    <xsd:element name="properties">
      <xsd:complexType>
        <xsd:sequence>
          <xsd:element name="documentManagement">
            <xsd:complexType>
              <xsd:all>
                <xsd:element ref="ns1:Document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8654B0-58DA-43AF-B7B7-86C38ED4FD5E" elementFormDefault="qualified">
    <xsd:import namespace="http://schemas.microsoft.com/office/2006/documentManagement/types"/>
    <xsd:import namespace="http://schemas.microsoft.com/office/infopath/2007/PartnerControls"/>
    <xsd:element name="DocumentUrl" ma:index="2" nillable="true" ma:displayName="Url" ma:internalName="DocumentUrl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6" ma:displayName="מחבר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4" ma:displayName="כותרת"/>
        <xsd:element ref="dc:subject" minOccurs="0" maxOccurs="1"/>
        <xsd:element ref="dc:description" minOccurs="0" maxOccurs="1" ma:index="8" ma:displayName="הערות"/>
        <xsd:element name="keywords" minOccurs="0" maxOccurs="1" type="xsd:string" ma:index="5" ma:displayName="מילות מפתח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F42D81-CB3A-4571-A5AB-396CFDD89374}"/>
</file>

<file path=customXml/itemProps2.xml><?xml version="1.0" encoding="utf-8"?>
<ds:datastoreItem xmlns:ds="http://schemas.openxmlformats.org/officeDocument/2006/customXml" ds:itemID="{09DB29EC-0F06-4B39-91A8-993A5138755F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414</TotalTime>
  <Words>1043</Words>
  <Application>Microsoft Office PowerPoint</Application>
  <PresentationFormat>‫הצגה על המסך (4:3)</PresentationFormat>
  <Paragraphs>103</Paragraphs>
  <Slides>19</Slides>
  <Notes>19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0" baseType="lpstr">
      <vt:lpstr>ערכת נושא Office</vt:lpstr>
      <vt:lpstr>מצגת סיכום פרוייקט מחקר בנושא: מעקב אחר ריאקטיביות של תגובות ציקלואלקנונים וציקלודיאנים במושגים של סימטריה רציפה</vt:lpstr>
      <vt:lpstr>מטרת המחקר</vt:lpstr>
      <vt:lpstr>רקע תיאורטי – מדד הסימטריה הרציפה</vt:lpstr>
      <vt:lpstr>רקע תיאורטי – מדד הסימטריה הרציפה</vt:lpstr>
      <vt:lpstr>רקע תיאורטי – מדד הסימטריה הרציפה</vt:lpstr>
      <vt:lpstr>רקע תיאורטי - אנרגיית עיוות</vt:lpstr>
      <vt:lpstr>הריאקציות</vt:lpstr>
      <vt:lpstr>רקע מחקרי - מתאם בין אנרגיית הפעלה לאנרגיית עיוות</vt:lpstr>
      <vt:lpstr>מישור השיקוף של הריאקציה</vt:lpstr>
      <vt:lpstr>השערת המחקר - תלות של הריאקטיביות בסימטריה</vt:lpstr>
      <vt:lpstr>שיטות מחקר – חישובים קוונטיים</vt:lpstr>
      <vt:lpstr>שיטות מחקר – חישובי סימטריה</vt:lpstr>
      <vt:lpstr>שיטות מחקר – חישובי סימטריה</vt:lpstr>
      <vt:lpstr>תוצאות - אנרגיה וCSM על פני קורדינאטת הריאקציה (IRC).</vt:lpstr>
      <vt:lpstr>תוצאות - CSM כנגד אנרגיית ההפעלה –  שתי מגמות שונות.</vt:lpstr>
      <vt:lpstr>תוצאות – תלות במטען החלקי</vt:lpstr>
      <vt:lpstr>מסקנות</vt:lpstr>
      <vt:lpstr>מסקנות</vt:lpstr>
      <vt:lpstr>תודות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מעקב אחר ריאקטיביות של תגובות ציקלואלקנונים וציקלודיאנים במושגים של סימטריה רציפה</dc:title>
  <dc:creator>Bnaya</dc:creator>
  <cp:keywords/>
  <dc:description/>
  <cp:lastModifiedBy>Bnaya</cp:lastModifiedBy>
  <cp:revision>28</cp:revision>
  <dcterms:created xsi:type="dcterms:W3CDTF">2012-10-21T17:41:11Z</dcterms:created>
  <dcterms:modified xsi:type="dcterms:W3CDTF">2012-11-04T10:45:30Z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0x010100D6F61E74F7254FFAACE179AD514BF94B00E5BAFAE9EC481B44A887128AEA8B460D</vt:lpwstr>
  </property>
</Properties>
</file>