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emf" ContentType="image/x-e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charts/chart3.xml" ContentType="application/vnd.openxmlformats-officedocument.drawingml.chart+xml"/>
  <Override PartName="/ppt/charts/chart4.xml" ContentType="application/vnd.openxmlformats-officedocument.drawingml.chart+xml"/>
  <Override PartName="/ppt/charts/chart2.xml" ContentType="application/vnd.openxmlformats-officedocument.drawingml.chart+xml"/>
  <Override PartName="/ppt/charts/chart1.xml" ContentType="application/vnd.openxmlformats-officedocument.drawingml.char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7" r:id="rId13"/>
    <p:sldId id="267" r:id="rId14"/>
    <p:sldId id="290" r:id="rId15"/>
    <p:sldId id="268" r:id="rId16"/>
    <p:sldId id="288" r:id="rId17"/>
    <p:sldId id="289" r:id="rId18"/>
    <p:sldId id="269" r:id="rId19"/>
    <p:sldId id="270" r:id="rId20"/>
    <p:sldId id="286" r:id="rId21"/>
    <p:sldId id="291" r:id="rId22"/>
    <p:sldId id="272" r:id="rId23"/>
    <p:sldId id="271" r:id="rId24"/>
    <p:sldId id="292" r:id="rId25"/>
    <p:sldId id="273" r:id="rId26"/>
    <p:sldId id="293" r:id="rId27"/>
    <p:sldId id="274" r:id="rId28"/>
    <p:sldId id="275" r:id="rId29"/>
    <p:sldId id="294" r:id="rId30"/>
    <p:sldId id="276" r:id="rId31"/>
    <p:sldId id="277" r:id="rId32"/>
    <p:sldId id="295" r:id="rId33"/>
    <p:sldId id="29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n\Desktop\statistic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an\Desktop\statistic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an\Desktop\statistic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an\Desktop\statistic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he-IL" sz="1800" b="1" i="0" baseline="0"/>
              <a:t>ר"מ ופלינדרומים כלליים ע"פ אורך הזרוע</a:t>
            </a:r>
            <a:endParaRPr lang="en-US" sz="1800" b="1" i="0" baseline="0"/>
          </a:p>
        </c:rich>
      </c:tx>
      <c:layout/>
    </c:title>
    <c:plotArea>
      <c:layout/>
      <c:barChart>
        <c:barDir val="col"/>
        <c:grouping val="clustered"/>
        <c:ser>
          <c:idx val="0"/>
          <c:order val="0"/>
          <c:tx>
            <c:v>human</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Sheet1!$B$2:$AA$2</c:f>
              <c:numCache>
                <c:formatCode>General</c:formatCode>
                <c:ptCount val="26"/>
                <c:pt idx="0">
                  <c:v>0</c:v>
                </c:pt>
                <c:pt idx="1">
                  <c:v>0</c:v>
                </c:pt>
                <c:pt idx="2">
                  <c:v>108</c:v>
                </c:pt>
                <c:pt idx="3">
                  <c:v>111</c:v>
                </c:pt>
                <c:pt idx="4">
                  <c:v>77</c:v>
                </c:pt>
                <c:pt idx="5">
                  <c:v>66</c:v>
                </c:pt>
                <c:pt idx="6">
                  <c:v>25</c:v>
                </c:pt>
                <c:pt idx="7">
                  <c:v>18</c:v>
                </c:pt>
                <c:pt idx="8">
                  <c:v>11</c:v>
                </c:pt>
                <c:pt idx="9">
                  <c:v>9</c:v>
                </c:pt>
                <c:pt idx="10">
                  <c:v>5</c:v>
                </c:pt>
                <c:pt idx="11">
                  <c:v>5</c:v>
                </c:pt>
                <c:pt idx="12">
                  <c:v>2</c:v>
                </c:pt>
                <c:pt idx="13">
                  <c:v>4</c:v>
                </c:pt>
                <c:pt idx="14">
                  <c:v>7</c:v>
                </c:pt>
                <c:pt idx="15">
                  <c:v>3</c:v>
                </c:pt>
                <c:pt idx="16">
                  <c:v>2</c:v>
                </c:pt>
                <c:pt idx="17">
                  <c:v>0</c:v>
                </c:pt>
                <c:pt idx="18">
                  <c:v>4</c:v>
                </c:pt>
                <c:pt idx="19">
                  <c:v>0</c:v>
                </c:pt>
                <c:pt idx="20">
                  <c:v>1</c:v>
                </c:pt>
                <c:pt idx="21">
                  <c:v>2</c:v>
                </c:pt>
                <c:pt idx="22">
                  <c:v>1</c:v>
                </c:pt>
                <c:pt idx="23">
                  <c:v>2</c:v>
                </c:pt>
                <c:pt idx="24">
                  <c:v>1</c:v>
                </c:pt>
                <c:pt idx="25">
                  <c:v>6</c:v>
                </c:pt>
              </c:numCache>
            </c:numRef>
          </c:val>
        </c:ser>
        <c:ser>
          <c:idx val="1"/>
          <c:order val="1"/>
          <c:tx>
            <c:v>chimp</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Sheet1!$B$8:$AA$8</c:f>
              <c:numCache>
                <c:formatCode>General</c:formatCode>
                <c:ptCount val="26"/>
                <c:pt idx="0">
                  <c:v>0</c:v>
                </c:pt>
                <c:pt idx="1">
                  <c:v>0</c:v>
                </c:pt>
                <c:pt idx="2">
                  <c:v>86</c:v>
                </c:pt>
                <c:pt idx="3">
                  <c:v>93</c:v>
                </c:pt>
                <c:pt idx="4">
                  <c:v>69</c:v>
                </c:pt>
                <c:pt idx="5">
                  <c:v>54</c:v>
                </c:pt>
                <c:pt idx="6">
                  <c:v>36</c:v>
                </c:pt>
                <c:pt idx="7">
                  <c:v>25</c:v>
                </c:pt>
                <c:pt idx="8">
                  <c:v>12</c:v>
                </c:pt>
                <c:pt idx="9">
                  <c:v>14</c:v>
                </c:pt>
                <c:pt idx="10">
                  <c:v>10</c:v>
                </c:pt>
                <c:pt idx="11">
                  <c:v>7</c:v>
                </c:pt>
                <c:pt idx="12">
                  <c:v>6</c:v>
                </c:pt>
                <c:pt idx="13">
                  <c:v>2</c:v>
                </c:pt>
                <c:pt idx="14">
                  <c:v>4</c:v>
                </c:pt>
                <c:pt idx="15">
                  <c:v>3</c:v>
                </c:pt>
                <c:pt idx="16">
                  <c:v>0</c:v>
                </c:pt>
                <c:pt idx="17">
                  <c:v>1</c:v>
                </c:pt>
                <c:pt idx="18">
                  <c:v>2</c:v>
                </c:pt>
                <c:pt idx="19">
                  <c:v>3</c:v>
                </c:pt>
                <c:pt idx="20">
                  <c:v>3</c:v>
                </c:pt>
                <c:pt idx="21">
                  <c:v>7</c:v>
                </c:pt>
                <c:pt idx="22">
                  <c:v>0</c:v>
                </c:pt>
                <c:pt idx="23">
                  <c:v>1</c:v>
                </c:pt>
                <c:pt idx="24">
                  <c:v>0</c:v>
                </c:pt>
                <c:pt idx="25">
                  <c:v>7</c:v>
                </c:pt>
              </c:numCache>
            </c:numRef>
          </c:val>
        </c:ser>
        <c:ser>
          <c:idx val="2"/>
          <c:order val="2"/>
          <c:tx>
            <c:v>gorilla</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Sheet1!$B$14:$AA$14</c:f>
              <c:numCache>
                <c:formatCode>General</c:formatCode>
                <c:ptCount val="26"/>
                <c:pt idx="0">
                  <c:v>0</c:v>
                </c:pt>
                <c:pt idx="1">
                  <c:v>0</c:v>
                </c:pt>
                <c:pt idx="2">
                  <c:v>99</c:v>
                </c:pt>
                <c:pt idx="3">
                  <c:v>96</c:v>
                </c:pt>
                <c:pt idx="4">
                  <c:v>76</c:v>
                </c:pt>
                <c:pt idx="5">
                  <c:v>44</c:v>
                </c:pt>
                <c:pt idx="6">
                  <c:v>28</c:v>
                </c:pt>
                <c:pt idx="7">
                  <c:v>24</c:v>
                </c:pt>
                <c:pt idx="8">
                  <c:v>14</c:v>
                </c:pt>
                <c:pt idx="9">
                  <c:v>4</c:v>
                </c:pt>
                <c:pt idx="10">
                  <c:v>6</c:v>
                </c:pt>
                <c:pt idx="11">
                  <c:v>7</c:v>
                </c:pt>
                <c:pt idx="12">
                  <c:v>9</c:v>
                </c:pt>
                <c:pt idx="13">
                  <c:v>8</c:v>
                </c:pt>
                <c:pt idx="14">
                  <c:v>5</c:v>
                </c:pt>
                <c:pt idx="15">
                  <c:v>5</c:v>
                </c:pt>
                <c:pt idx="16">
                  <c:v>8</c:v>
                </c:pt>
                <c:pt idx="17">
                  <c:v>1</c:v>
                </c:pt>
                <c:pt idx="18">
                  <c:v>8</c:v>
                </c:pt>
                <c:pt idx="19">
                  <c:v>0</c:v>
                </c:pt>
                <c:pt idx="20">
                  <c:v>1</c:v>
                </c:pt>
                <c:pt idx="21">
                  <c:v>2</c:v>
                </c:pt>
                <c:pt idx="22">
                  <c:v>2</c:v>
                </c:pt>
                <c:pt idx="23">
                  <c:v>1</c:v>
                </c:pt>
                <c:pt idx="24">
                  <c:v>1</c:v>
                </c:pt>
                <c:pt idx="25">
                  <c:v>41</c:v>
                </c:pt>
              </c:numCache>
            </c:numRef>
          </c:val>
        </c:ser>
        <c:ser>
          <c:idx val="3"/>
          <c:order val="3"/>
          <c:tx>
            <c:v>rhesus</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Sheet1!$B$20:$AA$20</c:f>
              <c:numCache>
                <c:formatCode>General</c:formatCode>
                <c:ptCount val="26"/>
                <c:pt idx="0">
                  <c:v>0</c:v>
                </c:pt>
                <c:pt idx="1">
                  <c:v>0</c:v>
                </c:pt>
                <c:pt idx="2">
                  <c:v>68</c:v>
                </c:pt>
                <c:pt idx="3">
                  <c:v>84</c:v>
                </c:pt>
                <c:pt idx="4">
                  <c:v>68</c:v>
                </c:pt>
                <c:pt idx="5">
                  <c:v>38</c:v>
                </c:pt>
                <c:pt idx="6">
                  <c:v>23</c:v>
                </c:pt>
                <c:pt idx="7">
                  <c:v>15</c:v>
                </c:pt>
                <c:pt idx="8">
                  <c:v>3</c:v>
                </c:pt>
                <c:pt idx="9">
                  <c:v>6</c:v>
                </c:pt>
                <c:pt idx="10">
                  <c:v>1</c:v>
                </c:pt>
                <c:pt idx="11">
                  <c:v>4</c:v>
                </c:pt>
                <c:pt idx="12">
                  <c:v>2</c:v>
                </c:pt>
                <c:pt idx="13">
                  <c:v>0</c:v>
                </c:pt>
                <c:pt idx="14">
                  <c:v>4</c:v>
                </c:pt>
                <c:pt idx="15">
                  <c:v>1</c:v>
                </c:pt>
                <c:pt idx="16">
                  <c:v>1</c:v>
                </c:pt>
                <c:pt idx="17">
                  <c:v>0</c:v>
                </c:pt>
                <c:pt idx="18">
                  <c:v>1</c:v>
                </c:pt>
                <c:pt idx="19">
                  <c:v>0</c:v>
                </c:pt>
                <c:pt idx="20">
                  <c:v>0</c:v>
                </c:pt>
                <c:pt idx="21">
                  <c:v>4</c:v>
                </c:pt>
                <c:pt idx="22">
                  <c:v>0</c:v>
                </c:pt>
                <c:pt idx="23">
                  <c:v>0</c:v>
                </c:pt>
                <c:pt idx="24">
                  <c:v>1</c:v>
                </c:pt>
                <c:pt idx="25">
                  <c:v>9</c:v>
                </c:pt>
              </c:numCache>
            </c:numRef>
          </c:val>
        </c:ser>
        <c:ser>
          <c:idx val="4"/>
          <c:order val="4"/>
          <c:tx>
            <c:v>marmoset</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Sheet1!$B$26:$AA$26</c:f>
              <c:numCache>
                <c:formatCode>General</c:formatCode>
                <c:ptCount val="26"/>
                <c:pt idx="0">
                  <c:v>0</c:v>
                </c:pt>
                <c:pt idx="1">
                  <c:v>0</c:v>
                </c:pt>
                <c:pt idx="2">
                  <c:v>122</c:v>
                </c:pt>
                <c:pt idx="3">
                  <c:v>100</c:v>
                </c:pt>
                <c:pt idx="4">
                  <c:v>87</c:v>
                </c:pt>
                <c:pt idx="5">
                  <c:v>46</c:v>
                </c:pt>
                <c:pt idx="6">
                  <c:v>13</c:v>
                </c:pt>
                <c:pt idx="7">
                  <c:v>11</c:v>
                </c:pt>
                <c:pt idx="8">
                  <c:v>12</c:v>
                </c:pt>
                <c:pt idx="9">
                  <c:v>9</c:v>
                </c:pt>
                <c:pt idx="10">
                  <c:v>8</c:v>
                </c:pt>
                <c:pt idx="11">
                  <c:v>15</c:v>
                </c:pt>
                <c:pt idx="12">
                  <c:v>4</c:v>
                </c:pt>
                <c:pt idx="13">
                  <c:v>6</c:v>
                </c:pt>
                <c:pt idx="14">
                  <c:v>5</c:v>
                </c:pt>
                <c:pt idx="15">
                  <c:v>2</c:v>
                </c:pt>
                <c:pt idx="16">
                  <c:v>2</c:v>
                </c:pt>
                <c:pt idx="17">
                  <c:v>3</c:v>
                </c:pt>
                <c:pt idx="18">
                  <c:v>2</c:v>
                </c:pt>
                <c:pt idx="19">
                  <c:v>2</c:v>
                </c:pt>
                <c:pt idx="20">
                  <c:v>7</c:v>
                </c:pt>
                <c:pt idx="21">
                  <c:v>0</c:v>
                </c:pt>
                <c:pt idx="22">
                  <c:v>1</c:v>
                </c:pt>
                <c:pt idx="23">
                  <c:v>2</c:v>
                </c:pt>
                <c:pt idx="24">
                  <c:v>2</c:v>
                </c:pt>
                <c:pt idx="25">
                  <c:v>28</c:v>
                </c:pt>
              </c:numCache>
            </c:numRef>
          </c:val>
        </c:ser>
        <c:axId val="81232640"/>
        <c:axId val="81234560"/>
      </c:barChart>
      <c:catAx>
        <c:axId val="81232640"/>
        <c:scaling>
          <c:orientation val="minMax"/>
        </c:scaling>
        <c:axPos val="b"/>
        <c:title>
          <c:tx>
            <c:rich>
              <a:bodyPr/>
              <a:lstStyle/>
              <a:p>
                <a:pPr>
                  <a:defRPr/>
                </a:pPr>
                <a:r>
                  <a:rPr lang="he-IL"/>
                  <a:t>אורך הזרוע (עשרות בסיסים, מעוגל כלפי מטה)</a:t>
                </a:r>
                <a:endParaRPr lang="en-US"/>
              </a:p>
            </c:rich>
          </c:tx>
          <c:layout/>
        </c:title>
        <c:numFmt formatCode="General" sourceLinked="1"/>
        <c:tickLblPos val="nextTo"/>
        <c:crossAx val="81234560"/>
        <c:crosses val="autoZero"/>
        <c:auto val="1"/>
        <c:lblAlgn val="ctr"/>
        <c:lblOffset val="100"/>
      </c:catAx>
      <c:valAx>
        <c:axId val="81234560"/>
        <c:scaling>
          <c:orientation val="minMax"/>
        </c:scaling>
        <c:axPos val="l"/>
        <c:majorGridlines/>
        <c:title>
          <c:tx>
            <c:rich>
              <a:bodyPr rot="-5400000" vert="horz"/>
              <a:lstStyle/>
              <a:p>
                <a:pPr>
                  <a:defRPr/>
                </a:pPr>
                <a:r>
                  <a:rPr lang="he-IL"/>
                  <a:t>מספר</a:t>
                </a:r>
                <a:r>
                  <a:rPr lang="he-IL" baseline="0"/>
                  <a:t> מופעים</a:t>
                </a:r>
                <a:endParaRPr lang="en-US"/>
              </a:p>
            </c:rich>
          </c:tx>
          <c:layout/>
        </c:title>
        <c:numFmt formatCode="General" sourceLinked="1"/>
        <c:tickLblPos val="nextTo"/>
        <c:crossAx val="81232640"/>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he-IL" sz="1800" b="1" i="0" baseline="0"/>
              <a:t>ר"מ ופלינדרומים מושלמים ע"פ אורך הזרוע</a:t>
            </a:r>
            <a:endParaRPr lang="en-US" sz="1800" b="1" i="0" baseline="0"/>
          </a:p>
        </c:rich>
      </c:tx>
      <c:layout/>
    </c:title>
    <c:plotArea>
      <c:layout/>
      <c:barChart>
        <c:barDir val="col"/>
        <c:grouping val="clustered"/>
        <c:ser>
          <c:idx val="0"/>
          <c:order val="0"/>
          <c:tx>
            <c:v>human</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Sheet1!$B$4:$AA$4</c:f>
              <c:numCache>
                <c:formatCode>General</c:formatCode>
                <c:ptCount val="26"/>
                <c:pt idx="0">
                  <c:v>0</c:v>
                </c:pt>
                <c:pt idx="1">
                  <c:v>0</c:v>
                </c:pt>
                <c:pt idx="2">
                  <c:v>50</c:v>
                </c:pt>
                <c:pt idx="3">
                  <c:v>7</c:v>
                </c:pt>
                <c:pt idx="4">
                  <c:v>2</c:v>
                </c:pt>
                <c:pt idx="5">
                  <c:v>3</c:v>
                </c:pt>
                <c:pt idx="6">
                  <c:v>0</c:v>
                </c:pt>
                <c:pt idx="7">
                  <c:v>0</c:v>
                </c:pt>
                <c:pt idx="8">
                  <c:v>1</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numCache>
            </c:numRef>
          </c:val>
        </c:ser>
        <c:ser>
          <c:idx val="1"/>
          <c:order val="1"/>
          <c:tx>
            <c:v>chimp</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Sheet1!$B$10:$AA$10</c:f>
              <c:numCache>
                <c:formatCode>General</c:formatCode>
                <c:ptCount val="26"/>
                <c:pt idx="0">
                  <c:v>0</c:v>
                </c:pt>
                <c:pt idx="1">
                  <c:v>0</c:v>
                </c:pt>
                <c:pt idx="2">
                  <c:v>36</c:v>
                </c:pt>
                <c:pt idx="3">
                  <c:v>6</c:v>
                </c:pt>
                <c:pt idx="4">
                  <c:v>2</c:v>
                </c:pt>
                <c:pt idx="5">
                  <c:v>2</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numCache>
            </c:numRef>
          </c:val>
        </c:ser>
        <c:ser>
          <c:idx val="2"/>
          <c:order val="2"/>
          <c:tx>
            <c:v>gorilla</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Sheet1!$B$16:$AA$16</c:f>
              <c:numCache>
                <c:formatCode>General</c:formatCode>
                <c:ptCount val="26"/>
                <c:pt idx="0">
                  <c:v>0</c:v>
                </c:pt>
                <c:pt idx="1">
                  <c:v>0</c:v>
                </c:pt>
                <c:pt idx="2">
                  <c:v>44</c:v>
                </c:pt>
                <c:pt idx="3">
                  <c:v>7</c:v>
                </c:pt>
                <c:pt idx="4">
                  <c:v>2</c:v>
                </c:pt>
                <c:pt idx="5">
                  <c:v>2</c:v>
                </c:pt>
                <c:pt idx="6">
                  <c:v>0</c:v>
                </c:pt>
                <c:pt idx="7">
                  <c:v>0</c:v>
                </c:pt>
                <c:pt idx="8">
                  <c:v>1</c:v>
                </c:pt>
                <c:pt idx="9">
                  <c:v>0</c:v>
                </c:pt>
                <c:pt idx="10">
                  <c:v>1</c:v>
                </c:pt>
                <c:pt idx="11">
                  <c:v>1</c:v>
                </c:pt>
                <c:pt idx="12">
                  <c:v>1</c:v>
                </c:pt>
                <c:pt idx="13">
                  <c:v>1</c:v>
                </c:pt>
                <c:pt idx="14">
                  <c:v>3</c:v>
                </c:pt>
                <c:pt idx="15">
                  <c:v>0</c:v>
                </c:pt>
                <c:pt idx="16">
                  <c:v>3</c:v>
                </c:pt>
                <c:pt idx="17">
                  <c:v>0</c:v>
                </c:pt>
                <c:pt idx="18">
                  <c:v>2</c:v>
                </c:pt>
                <c:pt idx="19">
                  <c:v>0</c:v>
                </c:pt>
                <c:pt idx="20">
                  <c:v>0</c:v>
                </c:pt>
                <c:pt idx="21">
                  <c:v>1</c:v>
                </c:pt>
                <c:pt idx="22">
                  <c:v>0</c:v>
                </c:pt>
                <c:pt idx="23">
                  <c:v>1</c:v>
                </c:pt>
                <c:pt idx="24">
                  <c:v>0</c:v>
                </c:pt>
                <c:pt idx="25">
                  <c:v>16</c:v>
                </c:pt>
              </c:numCache>
            </c:numRef>
          </c:val>
        </c:ser>
        <c:ser>
          <c:idx val="3"/>
          <c:order val="3"/>
          <c:tx>
            <c:v>rhesus</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Sheet1!$B$22:$AA$22</c:f>
              <c:numCache>
                <c:formatCode>General</c:formatCode>
                <c:ptCount val="26"/>
                <c:pt idx="0">
                  <c:v>0</c:v>
                </c:pt>
                <c:pt idx="1">
                  <c:v>0</c:v>
                </c:pt>
                <c:pt idx="2">
                  <c:v>27</c:v>
                </c:pt>
                <c:pt idx="3">
                  <c:v>6</c:v>
                </c:pt>
                <c:pt idx="4">
                  <c:v>3</c:v>
                </c:pt>
                <c:pt idx="5">
                  <c:v>0</c:v>
                </c:pt>
                <c:pt idx="6">
                  <c:v>1</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1</c:v>
                </c:pt>
                <c:pt idx="22">
                  <c:v>0</c:v>
                </c:pt>
                <c:pt idx="23">
                  <c:v>0</c:v>
                </c:pt>
                <c:pt idx="24">
                  <c:v>1</c:v>
                </c:pt>
                <c:pt idx="25">
                  <c:v>2</c:v>
                </c:pt>
              </c:numCache>
            </c:numRef>
          </c:val>
        </c:ser>
        <c:ser>
          <c:idx val="4"/>
          <c:order val="4"/>
          <c:tx>
            <c:v>marmoset</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Sheet1!$B$28:$AA$28</c:f>
              <c:numCache>
                <c:formatCode>General</c:formatCode>
                <c:ptCount val="26"/>
                <c:pt idx="0">
                  <c:v>0</c:v>
                </c:pt>
                <c:pt idx="1">
                  <c:v>0</c:v>
                </c:pt>
                <c:pt idx="2">
                  <c:v>48</c:v>
                </c:pt>
                <c:pt idx="3">
                  <c:v>8</c:v>
                </c:pt>
                <c:pt idx="4">
                  <c:v>2</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numCache>
            </c:numRef>
          </c:val>
        </c:ser>
        <c:axId val="81864960"/>
        <c:axId val="81871232"/>
      </c:barChart>
      <c:catAx>
        <c:axId val="81864960"/>
        <c:scaling>
          <c:orientation val="minMax"/>
        </c:scaling>
        <c:axPos val="b"/>
        <c:title>
          <c:tx>
            <c:rich>
              <a:bodyPr/>
              <a:lstStyle/>
              <a:p>
                <a:pPr>
                  <a:defRPr/>
                </a:pPr>
                <a:r>
                  <a:rPr lang="he-IL"/>
                  <a:t>אורך הזרוע (עשרות בסיסים, מעוגל כלפי מטה)</a:t>
                </a:r>
                <a:endParaRPr lang="en-US"/>
              </a:p>
            </c:rich>
          </c:tx>
          <c:layout/>
        </c:title>
        <c:numFmt formatCode="General" sourceLinked="1"/>
        <c:tickLblPos val="nextTo"/>
        <c:crossAx val="81871232"/>
        <c:crosses val="autoZero"/>
        <c:auto val="1"/>
        <c:lblAlgn val="ctr"/>
        <c:lblOffset val="100"/>
      </c:catAx>
      <c:valAx>
        <c:axId val="81871232"/>
        <c:scaling>
          <c:orientation val="minMax"/>
        </c:scaling>
        <c:axPos val="l"/>
        <c:majorGridlines/>
        <c:title>
          <c:tx>
            <c:rich>
              <a:bodyPr rot="-5400000" vert="horz"/>
              <a:lstStyle/>
              <a:p>
                <a:pPr>
                  <a:defRPr/>
                </a:pPr>
                <a:r>
                  <a:rPr lang="he-IL"/>
                  <a:t>מספר מופעים</a:t>
                </a:r>
                <a:endParaRPr lang="en-US"/>
              </a:p>
            </c:rich>
          </c:tx>
          <c:layout/>
        </c:title>
        <c:numFmt formatCode="General" sourceLinked="1"/>
        <c:tickLblPos val="nextTo"/>
        <c:crossAx val="81864960"/>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he-IL" sz="1800" b="1" i="0" baseline="0"/>
              <a:t>ר"מ ופלינדרומים כלליים ע"פ אורך הספייסר</a:t>
            </a:r>
            <a:endParaRPr lang="en-US" sz="1800" b="1" i="0" baseline="0"/>
          </a:p>
        </c:rich>
      </c:tx>
      <c:layout/>
    </c:title>
    <c:plotArea>
      <c:layout/>
      <c:barChart>
        <c:barDir val="col"/>
        <c:grouping val="clustered"/>
        <c:ser>
          <c:idx val="0"/>
          <c:order val="0"/>
          <c:tx>
            <c:v>human</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Sheet1!$B$3:$V$3</c:f>
              <c:numCache>
                <c:formatCode>General</c:formatCode>
                <c:ptCount val="21"/>
                <c:pt idx="0">
                  <c:v>202</c:v>
                </c:pt>
                <c:pt idx="1">
                  <c:v>83</c:v>
                </c:pt>
                <c:pt idx="2">
                  <c:v>41</c:v>
                </c:pt>
                <c:pt idx="3">
                  <c:v>23</c:v>
                </c:pt>
                <c:pt idx="4">
                  <c:v>17</c:v>
                </c:pt>
                <c:pt idx="5">
                  <c:v>15</c:v>
                </c:pt>
                <c:pt idx="6">
                  <c:v>11</c:v>
                </c:pt>
                <c:pt idx="7">
                  <c:v>13</c:v>
                </c:pt>
                <c:pt idx="8">
                  <c:v>6</c:v>
                </c:pt>
                <c:pt idx="9">
                  <c:v>10</c:v>
                </c:pt>
                <c:pt idx="10">
                  <c:v>5</c:v>
                </c:pt>
                <c:pt idx="11">
                  <c:v>6</c:v>
                </c:pt>
                <c:pt idx="12">
                  <c:v>7</c:v>
                </c:pt>
                <c:pt idx="13">
                  <c:v>5</c:v>
                </c:pt>
                <c:pt idx="14">
                  <c:v>3</c:v>
                </c:pt>
                <c:pt idx="15">
                  <c:v>3</c:v>
                </c:pt>
                <c:pt idx="16">
                  <c:v>7</c:v>
                </c:pt>
                <c:pt idx="17">
                  <c:v>6</c:v>
                </c:pt>
                <c:pt idx="18">
                  <c:v>5</c:v>
                </c:pt>
                <c:pt idx="19">
                  <c:v>2</c:v>
                </c:pt>
                <c:pt idx="20">
                  <c:v>0</c:v>
                </c:pt>
              </c:numCache>
            </c:numRef>
          </c:val>
        </c:ser>
        <c:ser>
          <c:idx val="1"/>
          <c:order val="1"/>
          <c:tx>
            <c:v>chimp</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Sheet1!$B$9:$V$9</c:f>
              <c:numCache>
                <c:formatCode>General</c:formatCode>
                <c:ptCount val="21"/>
                <c:pt idx="0">
                  <c:v>194</c:v>
                </c:pt>
                <c:pt idx="1">
                  <c:v>79</c:v>
                </c:pt>
                <c:pt idx="2">
                  <c:v>26</c:v>
                </c:pt>
                <c:pt idx="3">
                  <c:v>22</c:v>
                </c:pt>
                <c:pt idx="4">
                  <c:v>18</c:v>
                </c:pt>
                <c:pt idx="5">
                  <c:v>20</c:v>
                </c:pt>
                <c:pt idx="6">
                  <c:v>10</c:v>
                </c:pt>
                <c:pt idx="7">
                  <c:v>10</c:v>
                </c:pt>
                <c:pt idx="8">
                  <c:v>7</c:v>
                </c:pt>
                <c:pt idx="9">
                  <c:v>7</c:v>
                </c:pt>
                <c:pt idx="10">
                  <c:v>5</c:v>
                </c:pt>
                <c:pt idx="11">
                  <c:v>6</c:v>
                </c:pt>
                <c:pt idx="12">
                  <c:v>8</c:v>
                </c:pt>
                <c:pt idx="13">
                  <c:v>4</c:v>
                </c:pt>
                <c:pt idx="14">
                  <c:v>4</c:v>
                </c:pt>
                <c:pt idx="15">
                  <c:v>6</c:v>
                </c:pt>
                <c:pt idx="16">
                  <c:v>4</c:v>
                </c:pt>
                <c:pt idx="17">
                  <c:v>4</c:v>
                </c:pt>
                <c:pt idx="18">
                  <c:v>7</c:v>
                </c:pt>
                <c:pt idx="19">
                  <c:v>3</c:v>
                </c:pt>
                <c:pt idx="20">
                  <c:v>1</c:v>
                </c:pt>
              </c:numCache>
            </c:numRef>
          </c:val>
        </c:ser>
        <c:ser>
          <c:idx val="2"/>
          <c:order val="2"/>
          <c:tx>
            <c:v>gorilla</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Sheet1!$B$15:$V$15</c:f>
              <c:numCache>
                <c:formatCode>General</c:formatCode>
                <c:ptCount val="21"/>
                <c:pt idx="0">
                  <c:v>159</c:v>
                </c:pt>
                <c:pt idx="1">
                  <c:v>89</c:v>
                </c:pt>
                <c:pt idx="2">
                  <c:v>59</c:v>
                </c:pt>
                <c:pt idx="3">
                  <c:v>27</c:v>
                </c:pt>
                <c:pt idx="4">
                  <c:v>18</c:v>
                </c:pt>
                <c:pt idx="5">
                  <c:v>21</c:v>
                </c:pt>
                <c:pt idx="6">
                  <c:v>22</c:v>
                </c:pt>
                <c:pt idx="7">
                  <c:v>14</c:v>
                </c:pt>
                <c:pt idx="8">
                  <c:v>16</c:v>
                </c:pt>
                <c:pt idx="9">
                  <c:v>11</c:v>
                </c:pt>
                <c:pt idx="10">
                  <c:v>8</c:v>
                </c:pt>
                <c:pt idx="11">
                  <c:v>5</c:v>
                </c:pt>
                <c:pt idx="12">
                  <c:v>2</c:v>
                </c:pt>
                <c:pt idx="13">
                  <c:v>3</c:v>
                </c:pt>
                <c:pt idx="14">
                  <c:v>9</c:v>
                </c:pt>
                <c:pt idx="15">
                  <c:v>6</c:v>
                </c:pt>
                <c:pt idx="16">
                  <c:v>8</c:v>
                </c:pt>
                <c:pt idx="17">
                  <c:v>2</c:v>
                </c:pt>
                <c:pt idx="18">
                  <c:v>4</c:v>
                </c:pt>
                <c:pt idx="19">
                  <c:v>7</c:v>
                </c:pt>
                <c:pt idx="20">
                  <c:v>0</c:v>
                </c:pt>
              </c:numCache>
            </c:numRef>
          </c:val>
        </c:ser>
        <c:ser>
          <c:idx val="3"/>
          <c:order val="3"/>
          <c:tx>
            <c:v>rhesus</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Sheet1!$B$21:$V$21</c:f>
              <c:numCache>
                <c:formatCode>General</c:formatCode>
                <c:ptCount val="21"/>
                <c:pt idx="0">
                  <c:v>118</c:v>
                </c:pt>
                <c:pt idx="1">
                  <c:v>56</c:v>
                </c:pt>
                <c:pt idx="2">
                  <c:v>39</c:v>
                </c:pt>
                <c:pt idx="3">
                  <c:v>25</c:v>
                </c:pt>
                <c:pt idx="4">
                  <c:v>8</c:v>
                </c:pt>
                <c:pt idx="5">
                  <c:v>15</c:v>
                </c:pt>
                <c:pt idx="6">
                  <c:v>5</c:v>
                </c:pt>
                <c:pt idx="7">
                  <c:v>13</c:v>
                </c:pt>
                <c:pt idx="8">
                  <c:v>9</c:v>
                </c:pt>
                <c:pt idx="9">
                  <c:v>5</c:v>
                </c:pt>
                <c:pt idx="10">
                  <c:v>6</c:v>
                </c:pt>
                <c:pt idx="11">
                  <c:v>3</c:v>
                </c:pt>
                <c:pt idx="12">
                  <c:v>2</c:v>
                </c:pt>
                <c:pt idx="13">
                  <c:v>3</c:v>
                </c:pt>
                <c:pt idx="14">
                  <c:v>5</c:v>
                </c:pt>
                <c:pt idx="15">
                  <c:v>5</c:v>
                </c:pt>
                <c:pt idx="16">
                  <c:v>6</c:v>
                </c:pt>
                <c:pt idx="17">
                  <c:v>3</c:v>
                </c:pt>
                <c:pt idx="18">
                  <c:v>2</c:v>
                </c:pt>
                <c:pt idx="19">
                  <c:v>5</c:v>
                </c:pt>
                <c:pt idx="20">
                  <c:v>0</c:v>
                </c:pt>
              </c:numCache>
            </c:numRef>
          </c:val>
        </c:ser>
        <c:ser>
          <c:idx val="4"/>
          <c:order val="4"/>
          <c:tx>
            <c:v>marmoset</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Sheet1!$B$27:$V$27</c:f>
              <c:numCache>
                <c:formatCode>General</c:formatCode>
                <c:ptCount val="21"/>
                <c:pt idx="0">
                  <c:v>159</c:v>
                </c:pt>
                <c:pt idx="1">
                  <c:v>114</c:v>
                </c:pt>
                <c:pt idx="2">
                  <c:v>52</c:v>
                </c:pt>
                <c:pt idx="3">
                  <c:v>31</c:v>
                </c:pt>
                <c:pt idx="4">
                  <c:v>18</c:v>
                </c:pt>
                <c:pt idx="5">
                  <c:v>18</c:v>
                </c:pt>
                <c:pt idx="6">
                  <c:v>10</c:v>
                </c:pt>
                <c:pt idx="7">
                  <c:v>11</c:v>
                </c:pt>
                <c:pt idx="8">
                  <c:v>7</c:v>
                </c:pt>
                <c:pt idx="9">
                  <c:v>9</c:v>
                </c:pt>
                <c:pt idx="10">
                  <c:v>3</c:v>
                </c:pt>
                <c:pt idx="11">
                  <c:v>9</c:v>
                </c:pt>
                <c:pt idx="12">
                  <c:v>6</c:v>
                </c:pt>
                <c:pt idx="13">
                  <c:v>5</c:v>
                </c:pt>
                <c:pt idx="14">
                  <c:v>4</c:v>
                </c:pt>
                <c:pt idx="15">
                  <c:v>8</c:v>
                </c:pt>
                <c:pt idx="16">
                  <c:v>4</c:v>
                </c:pt>
                <c:pt idx="17">
                  <c:v>4</c:v>
                </c:pt>
                <c:pt idx="18">
                  <c:v>7</c:v>
                </c:pt>
                <c:pt idx="19">
                  <c:v>9</c:v>
                </c:pt>
                <c:pt idx="20">
                  <c:v>1</c:v>
                </c:pt>
              </c:numCache>
            </c:numRef>
          </c:val>
        </c:ser>
        <c:axId val="81917824"/>
        <c:axId val="82464768"/>
      </c:barChart>
      <c:catAx>
        <c:axId val="81917824"/>
        <c:scaling>
          <c:orientation val="minMax"/>
        </c:scaling>
        <c:axPos val="b"/>
        <c:title>
          <c:tx>
            <c:rich>
              <a:bodyPr/>
              <a:lstStyle/>
              <a:p>
                <a:pPr>
                  <a:defRPr/>
                </a:pPr>
                <a:r>
                  <a:rPr lang="he-IL"/>
                  <a:t>אורך הספייסר (עשרות בסיסים, מעוגל כלפי מטה)</a:t>
                </a:r>
                <a:endParaRPr lang="en-US"/>
              </a:p>
            </c:rich>
          </c:tx>
          <c:layout/>
        </c:title>
        <c:numFmt formatCode="General" sourceLinked="1"/>
        <c:tickLblPos val="nextTo"/>
        <c:crossAx val="82464768"/>
        <c:crosses val="autoZero"/>
        <c:auto val="1"/>
        <c:lblAlgn val="ctr"/>
        <c:lblOffset val="100"/>
      </c:catAx>
      <c:valAx>
        <c:axId val="82464768"/>
        <c:scaling>
          <c:orientation val="minMax"/>
        </c:scaling>
        <c:axPos val="l"/>
        <c:majorGridlines/>
        <c:title>
          <c:tx>
            <c:rich>
              <a:bodyPr rot="-5400000" vert="horz"/>
              <a:lstStyle/>
              <a:p>
                <a:pPr>
                  <a:defRPr/>
                </a:pPr>
                <a:r>
                  <a:rPr lang="he-IL"/>
                  <a:t>מספר מופעים</a:t>
                </a:r>
                <a:endParaRPr lang="en-US"/>
              </a:p>
            </c:rich>
          </c:tx>
          <c:layout/>
        </c:title>
        <c:numFmt formatCode="General" sourceLinked="1"/>
        <c:tickLblPos val="nextTo"/>
        <c:crossAx val="81917824"/>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he-IL" sz="1800" b="1" i="0" baseline="0"/>
              <a:t>ר"מ ופלינדרומים כלליים ע"פ אורך הספייסר</a:t>
            </a:r>
            <a:endParaRPr lang="en-US" sz="1800" b="1" i="0" baseline="0"/>
          </a:p>
        </c:rich>
      </c:tx>
      <c:layout/>
    </c:title>
    <c:plotArea>
      <c:layout/>
      <c:barChart>
        <c:barDir val="col"/>
        <c:grouping val="clustered"/>
        <c:ser>
          <c:idx val="0"/>
          <c:order val="0"/>
          <c:tx>
            <c:v>human</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Sheet1!$B$3:$V$3</c:f>
              <c:numCache>
                <c:formatCode>General</c:formatCode>
                <c:ptCount val="21"/>
                <c:pt idx="0">
                  <c:v>202</c:v>
                </c:pt>
                <c:pt idx="1">
                  <c:v>83</c:v>
                </c:pt>
                <c:pt idx="2">
                  <c:v>41</c:v>
                </c:pt>
                <c:pt idx="3">
                  <c:v>23</c:v>
                </c:pt>
                <c:pt idx="4">
                  <c:v>17</c:v>
                </c:pt>
                <c:pt idx="5">
                  <c:v>15</c:v>
                </c:pt>
                <c:pt idx="6">
                  <c:v>11</c:v>
                </c:pt>
                <c:pt idx="7">
                  <c:v>13</c:v>
                </c:pt>
                <c:pt idx="8">
                  <c:v>6</c:v>
                </c:pt>
                <c:pt idx="9">
                  <c:v>10</c:v>
                </c:pt>
                <c:pt idx="10">
                  <c:v>5</c:v>
                </c:pt>
                <c:pt idx="11">
                  <c:v>6</c:v>
                </c:pt>
                <c:pt idx="12">
                  <c:v>7</c:v>
                </c:pt>
                <c:pt idx="13">
                  <c:v>5</c:v>
                </c:pt>
                <c:pt idx="14">
                  <c:v>3</c:v>
                </c:pt>
                <c:pt idx="15">
                  <c:v>3</c:v>
                </c:pt>
                <c:pt idx="16">
                  <c:v>7</c:v>
                </c:pt>
                <c:pt idx="17">
                  <c:v>6</c:v>
                </c:pt>
                <c:pt idx="18">
                  <c:v>5</c:v>
                </c:pt>
                <c:pt idx="19">
                  <c:v>2</c:v>
                </c:pt>
                <c:pt idx="20">
                  <c:v>0</c:v>
                </c:pt>
              </c:numCache>
            </c:numRef>
          </c:val>
        </c:ser>
        <c:ser>
          <c:idx val="1"/>
          <c:order val="1"/>
          <c:tx>
            <c:v>chimp</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Sheet1!$B$9:$V$9</c:f>
              <c:numCache>
                <c:formatCode>General</c:formatCode>
                <c:ptCount val="21"/>
                <c:pt idx="0">
                  <c:v>194</c:v>
                </c:pt>
                <c:pt idx="1">
                  <c:v>79</c:v>
                </c:pt>
                <c:pt idx="2">
                  <c:v>26</c:v>
                </c:pt>
                <c:pt idx="3">
                  <c:v>22</c:v>
                </c:pt>
                <c:pt idx="4">
                  <c:v>18</c:v>
                </c:pt>
                <c:pt idx="5">
                  <c:v>20</c:v>
                </c:pt>
                <c:pt idx="6">
                  <c:v>10</c:v>
                </c:pt>
                <c:pt idx="7">
                  <c:v>10</c:v>
                </c:pt>
                <c:pt idx="8">
                  <c:v>7</c:v>
                </c:pt>
                <c:pt idx="9">
                  <c:v>7</c:v>
                </c:pt>
                <c:pt idx="10">
                  <c:v>5</c:v>
                </c:pt>
                <c:pt idx="11">
                  <c:v>6</c:v>
                </c:pt>
                <c:pt idx="12">
                  <c:v>8</c:v>
                </c:pt>
                <c:pt idx="13">
                  <c:v>4</c:v>
                </c:pt>
                <c:pt idx="14">
                  <c:v>4</c:v>
                </c:pt>
                <c:pt idx="15">
                  <c:v>6</c:v>
                </c:pt>
                <c:pt idx="16">
                  <c:v>4</c:v>
                </c:pt>
                <c:pt idx="17">
                  <c:v>4</c:v>
                </c:pt>
                <c:pt idx="18">
                  <c:v>7</c:v>
                </c:pt>
                <c:pt idx="19">
                  <c:v>3</c:v>
                </c:pt>
                <c:pt idx="20">
                  <c:v>1</c:v>
                </c:pt>
              </c:numCache>
            </c:numRef>
          </c:val>
        </c:ser>
        <c:ser>
          <c:idx val="2"/>
          <c:order val="2"/>
          <c:tx>
            <c:v>gorilla</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Sheet1!$B$15:$V$15</c:f>
              <c:numCache>
                <c:formatCode>General</c:formatCode>
                <c:ptCount val="21"/>
                <c:pt idx="0">
                  <c:v>159</c:v>
                </c:pt>
                <c:pt idx="1">
                  <c:v>89</c:v>
                </c:pt>
                <c:pt idx="2">
                  <c:v>59</c:v>
                </c:pt>
                <c:pt idx="3">
                  <c:v>27</c:v>
                </c:pt>
                <c:pt idx="4">
                  <c:v>18</c:v>
                </c:pt>
                <c:pt idx="5">
                  <c:v>21</c:v>
                </c:pt>
                <c:pt idx="6">
                  <c:v>22</c:v>
                </c:pt>
                <c:pt idx="7">
                  <c:v>14</c:v>
                </c:pt>
                <c:pt idx="8">
                  <c:v>16</c:v>
                </c:pt>
                <c:pt idx="9">
                  <c:v>11</c:v>
                </c:pt>
                <c:pt idx="10">
                  <c:v>8</c:v>
                </c:pt>
                <c:pt idx="11">
                  <c:v>5</c:v>
                </c:pt>
                <c:pt idx="12">
                  <c:v>2</c:v>
                </c:pt>
                <c:pt idx="13">
                  <c:v>3</c:v>
                </c:pt>
                <c:pt idx="14">
                  <c:v>9</c:v>
                </c:pt>
                <c:pt idx="15">
                  <c:v>6</c:v>
                </c:pt>
                <c:pt idx="16">
                  <c:v>8</c:v>
                </c:pt>
                <c:pt idx="17">
                  <c:v>2</c:v>
                </c:pt>
                <c:pt idx="18">
                  <c:v>4</c:v>
                </c:pt>
                <c:pt idx="19">
                  <c:v>7</c:v>
                </c:pt>
                <c:pt idx="20">
                  <c:v>0</c:v>
                </c:pt>
              </c:numCache>
            </c:numRef>
          </c:val>
        </c:ser>
        <c:ser>
          <c:idx val="3"/>
          <c:order val="3"/>
          <c:tx>
            <c:v>rhesus</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Sheet1!$B$21:$V$21</c:f>
              <c:numCache>
                <c:formatCode>General</c:formatCode>
                <c:ptCount val="21"/>
                <c:pt idx="0">
                  <c:v>118</c:v>
                </c:pt>
                <c:pt idx="1">
                  <c:v>56</c:v>
                </c:pt>
                <c:pt idx="2">
                  <c:v>39</c:v>
                </c:pt>
                <c:pt idx="3">
                  <c:v>25</c:v>
                </c:pt>
                <c:pt idx="4">
                  <c:v>8</c:v>
                </c:pt>
                <c:pt idx="5">
                  <c:v>15</c:v>
                </c:pt>
                <c:pt idx="6">
                  <c:v>5</c:v>
                </c:pt>
                <c:pt idx="7">
                  <c:v>13</c:v>
                </c:pt>
                <c:pt idx="8">
                  <c:v>9</c:v>
                </c:pt>
                <c:pt idx="9">
                  <c:v>5</c:v>
                </c:pt>
                <c:pt idx="10">
                  <c:v>6</c:v>
                </c:pt>
                <c:pt idx="11">
                  <c:v>3</c:v>
                </c:pt>
                <c:pt idx="12">
                  <c:v>2</c:v>
                </c:pt>
                <c:pt idx="13">
                  <c:v>3</c:v>
                </c:pt>
                <c:pt idx="14">
                  <c:v>5</c:v>
                </c:pt>
                <c:pt idx="15">
                  <c:v>5</c:v>
                </c:pt>
                <c:pt idx="16">
                  <c:v>6</c:v>
                </c:pt>
                <c:pt idx="17">
                  <c:v>3</c:v>
                </c:pt>
                <c:pt idx="18">
                  <c:v>2</c:v>
                </c:pt>
                <c:pt idx="19">
                  <c:v>5</c:v>
                </c:pt>
                <c:pt idx="20">
                  <c:v>0</c:v>
                </c:pt>
              </c:numCache>
            </c:numRef>
          </c:val>
        </c:ser>
        <c:ser>
          <c:idx val="4"/>
          <c:order val="4"/>
          <c:tx>
            <c:v>marmoset</c:v>
          </c:tx>
          <c:cat>
            <c:numRef>
              <c:f>Sheet1!$B$6:$AA$6</c:f>
              <c:numCache>
                <c:formatCode>General</c:formatCode>
                <c:ptCount val="2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numCache>
            </c:numRef>
          </c:cat>
          <c:val>
            <c:numRef>
              <c:f>Sheet1!$B$27:$V$27</c:f>
              <c:numCache>
                <c:formatCode>General</c:formatCode>
                <c:ptCount val="21"/>
                <c:pt idx="0">
                  <c:v>159</c:v>
                </c:pt>
                <c:pt idx="1">
                  <c:v>114</c:v>
                </c:pt>
                <c:pt idx="2">
                  <c:v>52</c:v>
                </c:pt>
                <c:pt idx="3">
                  <c:v>31</c:v>
                </c:pt>
                <c:pt idx="4">
                  <c:v>18</c:v>
                </c:pt>
                <c:pt idx="5">
                  <c:v>18</c:v>
                </c:pt>
                <c:pt idx="6">
                  <c:v>10</c:v>
                </c:pt>
                <c:pt idx="7">
                  <c:v>11</c:v>
                </c:pt>
                <c:pt idx="8">
                  <c:v>7</c:v>
                </c:pt>
                <c:pt idx="9">
                  <c:v>9</c:v>
                </c:pt>
                <c:pt idx="10">
                  <c:v>3</c:v>
                </c:pt>
                <c:pt idx="11">
                  <c:v>9</c:v>
                </c:pt>
                <c:pt idx="12">
                  <c:v>6</c:v>
                </c:pt>
                <c:pt idx="13">
                  <c:v>5</c:v>
                </c:pt>
                <c:pt idx="14">
                  <c:v>4</c:v>
                </c:pt>
                <c:pt idx="15">
                  <c:v>8</c:v>
                </c:pt>
                <c:pt idx="16">
                  <c:v>4</c:v>
                </c:pt>
                <c:pt idx="17">
                  <c:v>4</c:v>
                </c:pt>
                <c:pt idx="18">
                  <c:v>7</c:v>
                </c:pt>
                <c:pt idx="19">
                  <c:v>9</c:v>
                </c:pt>
                <c:pt idx="20">
                  <c:v>1</c:v>
                </c:pt>
              </c:numCache>
            </c:numRef>
          </c:val>
        </c:ser>
        <c:axId val="82492800"/>
        <c:axId val="82507264"/>
      </c:barChart>
      <c:catAx>
        <c:axId val="82492800"/>
        <c:scaling>
          <c:orientation val="minMax"/>
        </c:scaling>
        <c:axPos val="b"/>
        <c:title>
          <c:tx>
            <c:rich>
              <a:bodyPr/>
              <a:lstStyle/>
              <a:p>
                <a:pPr>
                  <a:defRPr/>
                </a:pPr>
                <a:r>
                  <a:rPr lang="he-IL"/>
                  <a:t>אורך הספייסר (עשרות בסיסים, מעוגל כלפי מטה)</a:t>
                </a:r>
                <a:endParaRPr lang="en-US"/>
              </a:p>
            </c:rich>
          </c:tx>
          <c:layout/>
        </c:title>
        <c:numFmt formatCode="General" sourceLinked="1"/>
        <c:tickLblPos val="nextTo"/>
        <c:crossAx val="82507264"/>
        <c:crosses val="autoZero"/>
        <c:auto val="1"/>
        <c:lblAlgn val="ctr"/>
        <c:lblOffset val="100"/>
      </c:catAx>
      <c:valAx>
        <c:axId val="82507264"/>
        <c:scaling>
          <c:orientation val="minMax"/>
        </c:scaling>
        <c:axPos val="l"/>
        <c:majorGridlines/>
        <c:title>
          <c:tx>
            <c:rich>
              <a:bodyPr rot="-5400000" vert="horz"/>
              <a:lstStyle/>
              <a:p>
                <a:pPr>
                  <a:defRPr/>
                </a:pPr>
                <a:r>
                  <a:rPr lang="he-IL"/>
                  <a:t>מספר מופעים</a:t>
                </a:r>
                <a:endParaRPr lang="en-US"/>
              </a:p>
            </c:rich>
          </c:tx>
          <c:layout/>
        </c:title>
        <c:numFmt formatCode="General" sourceLinked="1"/>
        <c:tickLblPos val="nextTo"/>
        <c:crossAx val="82492800"/>
        <c:crosses val="autoZero"/>
        <c:crossBetween val="between"/>
      </c:valAx>
    </c:plotArea>
    <c:legend>
      <c:legendPos val="r"/>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0F60B34-2C95-4CBE-925B-3B7C6F424534}" type="datetimeFigureOut">
              <a:rPr lang="en-US" smtClean="0"/>
              <a:pPr/>
              <a:t>09-Nov-14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CA93A78-F1E3-40CE-9065-8B3074DAE9D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F60B34-2C95-4CBE-925B-3B7C6F424534}" type="datetimeFigureOut">
              <a:rPr lang="en-US" smtClean="0"/>
              <a:pPr/>
              <a:t>09-Nov-14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93A78-F1E3-40CE-9065-8B3074DAE9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F60B34-2C95-4CBE-925B-3B7C6F424534}" type="datetimeFigureOut">
              <a:rPr lang="en-US" smtClean="0"/>
              <a:pPr/>
              <a:t>09-Nov-14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93A78-F1E3-40CE-9065-8B3074DAE9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0F60B34-2C95-4CBE-925B-3B7C6F424534}" type="datetimeFigureOut">
              <a:rPr lang="en-US" smtClean="0"/>
              <a:pPr/>
              <a:t>09-Nov-14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93A78-F1E3-40CE-9065-8B3074DAE9D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F60B34-2C95-4CBE-925B-3B7C6F424534}" type="datetimeFigureOut">
              <a:rPr lang="en-US" smtClean="0"/>
              <a:pPr/>
              <a:t>09-Nov-14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CA93A78-F1E3-40CE-9065-8B3074DAE9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0F60B34-2C95-4CBE-925B-3B7C6F424534}" type="datetimeFigureOut">
              <a:rPr lang="en-US" smtClean="0"/>
              <a:pPr/>
              <a:t>09-Nov-14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93A78-F1E3-40CE-9065-8B3074DAE9D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0F60B34-2C95-4CBE-925B-3B7C6F424534}" type="datetimeFigureOut">
              <a:rPr lang="en-US" smtClean="0"/>
              <a:pPr/>
              <a:t>09-Nov-14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A93A78-F1E3-40CE-9065-8B3074DAE9D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F60B34-2C95-4CBE-925B-3B7C6F424534}" type="datetimeFigureOut">
              <a:rPr lang="en-US" smtClean="0"/>
              <a:pPr/>
              <a:t>09-Nov-14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A93A78-F1E3-40CE-9065-8B3074DAE9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F60B34-2C95-4CBE-925B-3B7C6F424534}" type="datetimeFigureOut">
              <a:rPr lang="en-US" smtClean="0"/>
              <a:pPr/>
              <a:t>09-Nov-14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A93A78-F1E3-40CE-9065-8B3074DAE9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F60B34-2C95-4CBE-925B-3B7C6F424534}" type="datetimeFigureOut">
              <a:rPr lang="en-US" smtClean="0"/>
              <a:pPr/>
              <a:t>09-Nov-14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93A78-F1E3-40CE-9065-8B3074DAE9D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F60B34-2C95-4CBE-925B-3B7C6F424534}" type="datetimeFigureOut">
              <a:rPr lang="en-US" smtClean="0"/>
              <a:pPr/>
              <a:t>09-Nov-14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CA93A78-F1E3-40CE-9065-8B3074DAE9D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0F60B34-2C95-4CBE-925B-3B7C6F424534}" type="datetimeFigureOut">
              <a:rPr lang="en-US" smtClean="0"/>
              <a:pPr/>
              <a:t>09-Nov-14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CA93A78-F1E3-40CE-9065-8B3074DAE9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he-IL" dirty="0" smtClean="0"/>
              <a:t>מגיש: דן דבירי</a:t>
            </a:r>
          </a:p>
          <a:p>
            <a:r>
              <a:rPr lang="he-IL" dirty="0" smtClean="0"/>
              <a:t>מנחה: דר' עינת חזקני קובו</a:t>
            </a:r>
            <a:endParaRPr lang="en-US" dirty="0"/>
          </a:p>
        </p:txBody>
      </p:sp>
      <p:sp>
        <p:nvSpPr>
          <p:cNvPr id="2" name="Title 1"/>
          <p:cNvSpPr>
            <a:spLocks noGrp="1"/>
          </p:cNvSpPr>
          <p:nvPr>
            <p:ph type="ctrTitle"/>
          </p:nvPr>
        </p:nvSpPr>
        <p:spPr>
          <a:xfrm>
            <a:off x="685800" y="1219200"/>
            <a:ext cx="7772400" cy="1470025"/>
          </a:xfrm>
        </p:spPr>
        <p:txBody>
          <a:bodyPr>
            <a:normAutofit/>
          </a:bodyPr>
          <a:lstStyle/>
          <a:p>
            <a:r>
              <a:rPr lang="he-IL" dirty="0" smtClean="0"/>
              <a:t>פרויקט מחקר במדעי החיים-</a:t>
            </a:r>
            <a:br>
              <a:rPr lang="he-IL" dirty="0" smtClean="0"/>
            </a:br>
            <a:r>
              <a:rPr lang="he-IL" dirty="0" smtClean="0"/>
              <a:t>אבולוציה מולקולרית של רצפים מהופכים</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שיטות</a:t>
            </a:r>
            <a:endParaRPr lang="en-US" dirty="0"/>
          </a:p>
        </p:txBody>
      </p:sp>
      <p:sp>
        <p:nvSpPr>
          <p:cNvPr id="3" name="Content Placeholder 2"/>
          <p:cNvSpPr>
            <a:spLocks noGrp="1"/>
          </p:cNvSpPr>
          <p:nvPr>
            <p:ph sz="quarter" idx="1"/>
          </p:nvPr>
        </p:nvSpPr>
        <p:spPr/>
        <p:txBody>
          <a:bodyPr>
            <a:normAutofit/>
          </a:bodyPr>
          <a:lstStyle/>
          <a:p>
            <a:pPr algn="r" rtl="1"/>
            <a:r>
              <a:rPr lang="he-IL" dirty="0" smtClean="0"/>
              <a:t>רשימת הרצפים המהופכים של האדם הוצלבה עם הרשימות המינים האחרים תוך שימוש ב</a:t>
            </a:r>
            <a:r>
              <a:rPr lang="en-US" dirty="0" err="1" smtClean="0"/>
              <a:t>pairwise</a:t>
            </a:r>
            <a:r>
              <a:rPr lang="en-US" dirty="0" smtClean="0"/>
              <a:t> </a:t>
            </a:r>
            <a:r>
              <a:rPr lang="he-IL" dirty="0" smtClean="0"/>
              <a:t> </a:t>
            </a:r>
            <a:r>
              <a:rPr lang="en-US" dirty="0" smtClean="0"/>
              <a:t>alignment</a:t>
            </a:r>
            <a:r>
              <a:rPr lang="he-IL" dirty="0" smtClean="0"/>
              <a:t> מקבצי </a:t>
            </a:r>
            <a:r>
              <a:rPr lang="en-US" dirty="0" smtClean="0"/>
              <a:t>net</a:t>
            </a:r>
            <a:r>
              <a:rPr lang="he-IL" dirty="0" smtClean="0"/>
              <a:t> שמקורם ב</a:t>
            </a:r>
            <a:r>
              <a:rPr lang="en-US" dirty="0" smtClean="0"/>
              <a:t>UCSC genome browser</a:t>
            </a:r>
            <a:r>
              <a:rPr lang="he-IL" dirty="0" smtClean="0"/>
              <a:t> ונבנתה רשימה המציגה </a:t>
            </a:r>
            <a:r>
              <a:rPr lang="en-US" dirty="0" smtClean="0"/>
              <a:t>alignment</a:t>
            </a:r>
            <a:r>
              <a:rPr lang="he-IL" dirty="0" smtClean="0"/>
              <a:t> של הרצפים המהופכים של האדם למול כל המינים.</a:t>
            </a:r>
          </a:p>
          <a:p>
            <a:pPr algn="r" rtl="1"/>
            <a:r>
              <a:rPr lang="he-IL" dirty="0" smtClean="0"/>
              <a:t>ההצלבה בוצעה באופן אוטומטי לחלוטין על ידי קוד </a:t>
            </a:r>
            <a:r>
              <a:rPr lang="en-US" dirty="0" smtClean="0"/>
              <a:t>java</a:t>
            </a:r>
            <a:r>
              <a:rPr lang="he-IL" dirty="0" smtClean="0"/>
              <a:t> שנכתב יעודית לצורך הפרויקט.</a:t>
            </a:r>
          </a:p>
          <a:p>
            <a:pPr algn="r" rtl="1"/>
            <a:r>
              <a:rPr lang="he-IL" dirty="0" smtClean="0"/>
              <a:t>מהרשימה בודדו ידנית כל הרצפים המהופכים אשר באחד מהמינים הציגו שלמות של ה</a:t>
            </a:r>
            <a:r>
              <a:rPr lang="en-US" dirty="0" smtClean="0"/>
              <a:t>IR</a:t>
            </a:r>
            <a:r>
              <a:rPr lang="he-IL" dirty="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שיטות</a:t>
            </a:r>
            <a:endParaRPr lang="en-US" dirty="0"/>
          </a:p>
        </p:txBody>
      </p:sp>
      <p:sp>
        <p:nvSpPr>
          <p:cNvPr id="3" name="Content Placeholder 2"/>
          <p:cNvSpPr>
            <a:spLocks noGrp="1"/>
          </p:cNvSpPr>
          <p:nvPr>
            <p:ph sz="quarter" idx="1"/>
          </p:nvPr>
        </p:nvSpPr>
        <p:spPr>
          <a:xfrm>
            <a:off x="304800" y="1600200"/>
            <a:ext cx="8382000" cy="4724400"/>
          </a:xfrm>
        </p:spPr>
        <p:txBody>
          <a:bodyPr>
            <a:normAutofit/>
          </a:bodyPr>
          <a:lstStyle/>
          <a:p>
            <a:pPr algn="r" rtl="1"/>
            <a:r>
              <a:rPr lang="he-IL" dirty="0" smtClean="0"/>
              <a:t>דוגמאות מייצגות נבחרו מבין ה</a:t>
            </a:r>
            <a:r>
              <a:rPr lang="en-US" dirty="0" smtClean="0"/>
              <a:t>IRs</a:t>
            </a:r>
            <a:r>
              <a:rPr lang="he-IL" dirty="0" smtClean="0"/>
              <a:t> ומקטעי הדנ"א הרלוונטים הועתקו מהגנומים ויושרו ליצירת </a:t>
            </a:r>
            <a:r>
              <a:rPr lang="en-US" dirty="0" err="1" smtClean="0"/>
              <a:t>multiwise</a:t>
            </a:r>
            <a:r>
              <a:rPr lang="en-US" dirty="0"/>
              <a:t> </a:t>
            </a:r>
            <a:r>
              <a:rPr lang="en-US" dirty="0" smtClean="0"/>
              <a:t>alignment</a:t>
            </a:r>
            <a:r>
              <a:rPr lang="he-IL" dirty="0" smtClean="0"/>
              <a:t> בעזרת התוכנה </a:t>
            </a:r>
            <a:r>
              <a:rPr lang="en-US" dirty="0" err="1" smtClean="0"/>
              <a:t>mafft</a:t>
            </a:r>
            <a:r>
              <a:rPr lang="he-IL" dirty="0" smtClean="0"/>
              <a:t>.</a:t>
            </a:r>
          </a:p>
          <a:p>
            <a:pPr algn="r" rtl="1"/>
            <a:r>
              <a:rPr lang="he-IL" dirty="0" smtClean="0"/>
              <a:t>המקטעים השונים מוקמו על העץ הפילוגנטי של המינים והאב הקדמון שוחזר בעזרת עיקרון הפרסימוני הגורס שהרצף הקדמון הסביר ביותר הוא זה שדורש את המספר הנמוך ביותר של מוטציות ליצירת רצפי הדנ"א של המינים המודרנים.</a:t>
            </a:r>
          </a:p>
          <a:p>
            <a:pPr algn="r" rtl="1"/>
            <a:r>
              <a:rPr lang="he-IL" dirty="0" smtClean="0"/>
              <a:t>לאחר אפיון האב הקדמון נותחו מנגנוני המוטגנזה האפשריים האחראיים לאבולוציה של ה</a:t>
            </a:r>
            <a:r>
              <a:rPr lang="en-US" dirty="0" smtClean="0"/>
              <a:t>IRs</a:t>
            </a:r>
            <a:r>
              <a:rPr lang="he-IL"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העץ הפילוגנטי של המינים שנבחנו</a:t>
            </a:r>
            <a:endParaRPr lang="en-US" dirty="0"/>
          </a:p>
        </p:txBody>
      </p:sp>
      <p:pic>
        <p:nvPicPr>
          <p:cNvPr id="4" name="Content Placeholder 3"/>
          <p:cNvPicPr>
            <a:picLocks noGrp="1"/>
          </p:cNvPicPr>
          <p:nvPr>
            <p:ph sz="quarter" idx="1"/>
          </p:nvPr>
        </p:nvPicPr>
        <p:blipFill>
          <a:blip r:embed="rId2" cstate="print"/>
          <a:srcRect/>
          <a:stretch>
            <a:fillRect/>
          </a:stretch>
        </p:blipFill>
        <p:spPr bwMode="auto">
          <a:xfrm>
            <a:off x="2667000" y="1924572"/>
            <a:ext cx="3452619" cy="409522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תוצאות</a:t>
            </a:r>
            <a:endParaRPr lang="en-US" dirty="0"/>
          </a:p>
        </p:txBody>
      </p:sp>
      <p:sp>
        <p:nvSpPr>
          <p:cNvPr id="3" name="Content Placeholder 2"/>
          <p:cNvSpPr>
            <a:spLocks noGrp="1"/>
          </p:cNvSpPr>
          <p:nvPr>
            <p:ph sz="quarter" idx="1"/>
          </p:nvPr>
        </p:nvSpPr>
        <p:spPr>
          <a:xfrm>
            <a:off x="152400" y="1295400"/>
            <a:ext cx="8534400" cy="4830763"/>
          </a:xfrm>
        </p:spPr>
        <p:txBody>
          <a:bodyPr>
            <a:normAutofit/>
          </a:bodyPr>
          <a:lstStyle/>
          <a:p>
            <a:pPr algn="r" rtl="1"/>
            <a:r>
              <a:rPr lang="he-IL" dirty="0" smtClean="0"/>
              <a:t>תוצאות ההרצה של התוכנה למציאת </a:t>
            </a:r>
            <a:r>
              <a:rPr lang="en-US" dirty="0" smtClean="0"/>
              <a:t>IRs</a:t>
            </a:r>
            <a:r>
              <a:rPr lang="he-IL" dirty="0" smtClean="0"/>
              <a:t> הביאו את התוצאות הבאות:</a:t>
            </a:r>
          </a:p>
          <a:p>
            <a:pPr algn="r" rtl="1"/>
            <a:endParaRPr lang="he-IL" dirty="0"/>
          </a:p>
          <a:p>
            <a:pPr algn="r" rtl="1"/>
            <a:endParaRPr lang="he-IL" dirty="0" smtClean="0"/>
          </a:p>
          <a:p>
            <a:pPr algn="r" rtl="1"/>
            <a:r>
              <a:rPr lang="he-IL" dirty="0" smtClean="0"/>
              <a:t>התפלגויות מפורטות של ה</a:t>
            </a:r>
            <a:r>
              <a:rPr lang="en-US" dirty="0" smtClean="0"/>
              <a:t>IRs</a:t>
            </a:r>
            <a:r>
              <a:rPr lang="he-IL" dirty="0" smtClean="0"/>
              <a:t> השונים מובאות בהמשך.</a:t>
            </a:r>
          </a:p>
          <a:p>
            <a:pPr algn="r" rtl="1"/>
            <a:r>
              <a:rPr lang="he-IL" dirty="0" smtClean="0"/>
              <a:t>לאחר סינון כל התוצאות שהתקבלו עלו 73 הרצפות אשר לפחות אחד מהמינים הציג בהם </a:t>
            </a:r>
            <a:r>
              <a:rPr lang="en-US" dirty="0" smtClean="0"/>
              <a:t>IR</a:t>
            </a:r>
            <a:r>
              <a:rPr lang="he-IL" dirty="0" smtClean="0"/>
              <a:t> מושלם, מתוך הרצפות אלו נופו 34 על בסיס ריצוף חלקי של מינים מסויימים ואורך גדול מדי ונשארו 39 הרצפות </a:t>
            </a:r>
          </a:p>
          <a:p>
            <a:pPr algn="r" rtl="1">
              <a:buNone/>
            </a:pPr>
            <a:endParaRPr lang="en-US" dirty="0"/>
          </a:p>
        </p:txBody>
      </p:sp>
      <p:graphicFrame>
        <p:nvGraphicFramePr>
          <p:cNvPr id="5" name="Table 4"/>
          <p:cNvGraphicFramePr>
            <a:graphicFrameLocks noGrp="1"/>
          </p:cNvGraphicFramePr>
          <p:nvPr/>
        </p:nvGraphicFramePr>
        <p:xfrm>
          <a:off x="838200" y="1790700"/>
          <a:ext cx="4876802" cy="952500"/>
        </p:xfrm>
        <a:graphic>
          <a:graphicData uri="http://schemas.openxmlformats.org/drawingml/2006/table">
            <a:tbl>
              <a:tblPr/>
              <a:tblGrid>
                <a:gridCol w="1501615"/>
                <a:gridCol w="661261"/>
                <a:gridCol w="661261"/>
                <a:gridCol w="661261"/>
                <a:gridCol w="661261"/>
                <a:gridCol w="730143"/>
              </a:tblGrid>
              <a:tr h="190500">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 </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human</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chimp</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gorilla </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rhesus</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solidFill>
                            <a:srgbClr val="000000"/>
                          </a:solidFill>
                          <a:latin typeface="Calibri"/>
                          <a:ea typeface="Times New Roman"/>
                          <a:cs typeface="Times New Roman"/>
                        </a:rPr>
                        <a:t>marmoset</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perfect IR</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60</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44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80</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40</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54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imperfect IR</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393</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374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Times New Roman"/>
                        </a:rPr>
                        <a:t>382</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278</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418</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perfect palindrome</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3</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Times New Roman"/>
                        </a:rPr>
                        <a:t>2</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6</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1</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nSpc>
                          <a:spcPct val="115000"/>
                        </a:lnSpc>
                        <a:spcBef>
                          <a:spcPts val="0"/>
                        </a:spcBef>
                        <a:spcAft>
                          <a:spcPts val="0"/>
                        </a:spcAft>
                      </a:pPr>
                      <a:r>
                        <a:rPr lang="en-US" sz="1100">
                          <a:solidFill>
                            <a:srgbClr val="000000"/>
                          </a:solidFill>
                          <a:latin typeface="Calibri"/>
                          <a:ea typeface="Times New Roman"/>
                          <a:cs typeface="Times New Roman"/>
                        </a:rPr>
                        <a:t>imperfect palindrome</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14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Times New Roman"/>
                        </a:rPr>
                        <a:t>25</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22</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a:solidFill>
                            <a:srgbClr val="000000"/>
                          </a:solidFill>
                          <a:latin typeface="Calibri"/>
                          <a:ea typeface="Times New Roman"/>
                          <a:cs typeface="Times New Roman"/>
                        </a:rPr>
                        <a:t>14</a:t>
                      </a:r>
                      <a:endParaRPr lang="en-US" sz="110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100" dirty="0">
                          <a:solidFill>
                            <a:srgbClr val="000000"/>
                          </a:solidFill>
                          <a:latin typeface="Calibri"/>
                          <a:ea typeface="Times New Roman"/>
                          <a:cs typeface="Times New Roman"/>
                        </a:rPr>
                        <a:t>13</a:t>
                      </a:r>
                      <a:endParaRPr lang="en-US" sz="1100" dirty="0">
                        <a:latin typeface="Calibri"/>
                        <a:ea typeface="Calibri"/>
                        <a:cs typeface="Arial"/>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סטטיסטיקות</a:t>
            </a:r>
            <a:endParaRPr lang="en-US"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סטטיסטיקות</a:t>
            </a:r>
            <a:endParaRPr lang="en-US"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סטטיסטיקות</a:t>
            </a:r>
            <a:endParaRPr lang="en-US"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סטטיסטיקות</a:t>
            </a:r>
            <a:endParaRPr lang="en-US"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אנליזת הדוגמאות</a:t>
            </a:r>
            <a:endParaRPr lang="en-US" dirty="0"/>
          </a:p>
        </p:txBody>
      </p:sp>
      <p:sp>
        <p:nvSpPr>
          <p:cNvPr id="3" name="Content Placeholder 2"/>
          <p:cNvSpPr>
            <a:spLocks noGrp="1"/>
          </p:cNvSpPr>
          <p:nvPr>
            <p:ph sz="quarter" idx="1"/>
          </p:nvPr>
        </p:nvSpPr>
        <p:spPr>
          <a:xfrm>
            <a:off x="304800" y="1600200"/>
            <a:ext cx="8382000" cy="4648200"/>
          </a:xfrm>
        </p:spPr>
        <p:txBody>
          <a:bodyPr>
            <a:normAutofit/>
          </a:bodyPr>
          <a:lstStyle/>
          <a:p>
            <a:pPr algn="r" rtl="1"/>
            <a:r>
              <a:rPr lang="he-IL" dirty="0" smtClean="0"/>
              <a:t>מתוך 39 ההרצפות שנותרו לאחר הסינון נבדקו כל אחת מההרצפות ע"מ לגלות האם האבולוציה של הרצפים היא לא טריוויאלית – האם היא מכילה החדרות או החסרות של מעל 2 בסיסים או מוטציות נקודתיות אשר הפכו רצף מהופך למושלם או כאלה שהציגו חוסר יציבות גנומי משמעותי, 20 דוגמאות נמצאו עומדות בקריטריונים הנ"ל.</a:t>
            </a:r>
          </a:p>
          <a:p>
            <a:pPr algn="r" rtl="1"/>
            <a:r>
              <a:rPr lang="he-IL" dirty="0" smtClean="0"/>
              <a:t> מתוך 20 הדוגמאות נותחו 10 באופן מלא בעבודה הכתובה, למצגת הוכנסו החמש המעניינות ביותר.</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ראשונה</a:t>
            </a:r>
            <a:endParaRPr lang="en-US" dirty="0"/>
          </a:p>
        </p:txBody>
      </p:sp>
      <p:sp>
        <p:nvSpPr>
          <p:cNvPr id="3" name="Content Placeholder 2"/>
          <p:cNvSpPr>
            <a:spLocks noGrp="1"/>
          </p:cNvSpPr>
          <p:nvPr>
            <p:ph sz="quarter" idx="1"/>
          </p:nvPr>
        </p:nvSpPr>
        <p:spPr>
          <a:xfrm>
            <a:off x="457200" y="1524000"/>
            <a:ext cx="8229600" cy="4724400"/>
          </a:xfrm>
        </p:spPr>
        <p:txBody>
          <a:bodyPr>
            <a:normAutofit/>
          </a:bodyPr>
          <a:lstStyle/>
          <a:p>
            <a:pPr algn="r" rtl="1"/>
            <a:r>
              <a:rPr lang="he-IL" dirty="0" smtClean="0"/>
              <a:t>הריצוף בדוגמה זו הוא מוגדר ע"י הקואורדינטות 94976352-94976461 של כרומוזום </a:t>
            </a:r>
            <a:r>
              <a:rPr lang="en-US" dirty="0" smtClean="0"/>
              <a:t>X</a:t>
            </a:r>
            <a:r>
              <a:rPr lang="he-IL" dirty="0" smtClean="0"/>
              <a:t> של אדם:</a:t>
            </a:r>
          </a:p>
          <a:p>
            <a:pPr algn="r" rtl="1"/>
            <a:endParaRPr lang="he-IL" dirty="0"/>
          </a:p>
          <a:p>
            <a:pPr algn="r" rtl="1"/>
            <a:endParaRPr lang="he-IL" dirty="0" smtClean="0"/>
          </a:p>
          <a:p>
            <a:pPr algn="r" rtl="1"/>
            <a:endParaRPr lang="he-IL" dirty="0"/>
          </a:p>
          <a:p>
            <a:pPr algn="r" rtl="1"/>
            <a:endParaRPr lang="en-US" dirty="0" smtClean="0"/>
          </a:p>
          <a:p>
            <a:pPr algn="r" rtl="1"/>
            <a:r>
              <a:rPr lang="he-IL" dirty="0" smtClean="0"/>
              <a:t>ניתן </a:t>
            </a:r>
            <a:r>
              <a:rPr lang="he-IL" dirty="0" smtClean="0"/>
              <a:t>לראות בקלות שהרצף המהופך המושלם, המופיע רק באדם, נוצר ע"</a:t>
            </a:r>
            <a:r>
              <a:rPr lang="he-IL" dirty="0"/>
              <a:t>י</a:t>
            </a:r>
            <a:r>
              <a:rPr lang="he-IL" dirty="0" smtClean="0"/>
              <a:t> הכפלה של זרוע שמאל ע"ח זרוע ימין כמתואר במנגנון המוטגנזה הראשון (בשקף "מוטגנזה של רצפים מהופכים").</a:t>
            </a:r>
          </a:p>
          <a:p>
            <a:pPr algn="r" rtl="1"/>
            <a:endParaRPr lang="en-US" dirty="0"/>
          </a:p>
        </p:txBody>
      </p:sp>
      <p:pic>
        <p:nvPicPr>
          <p:cNvPr id="4" name="Picture 3"/>
          <p:cNvPicPr/>
          <p:nvPr/>
        </p:nvPicPr>
        <p:blipFill>
          <a:blip r:embed="rId2" cstate="print"/>
          <a:srcRect/>
          <a:stretch>
            <a:fillRect/>
          </a:stretch>
        </p:blipFill>
        <p:spPr bwMode="auto">
          <a:xfrm>
            <a:off x="609600" y="2387176"/>
            <a:ext cx="5943600" cy="1803824"/>
          </a:xfrm>
          <a:prstGeom prst="rect">
            <a:avLst/>
          </a:prstGeom>
          <a:noFill/>
          <a:ln w="9525">
            <a:noFill/>
            <a:miter lim="800000"/>
            <a:headEnd/>
            <a:tailEnd/>
          </a:ln>
        </p:spPr>
      </p:pic>
      <p:cxnSp>
        <p:nvCxnSpPr>
          <p:cNvPr id="6" name="Straight Arrow Connector 5"/>
          <p:cNvCxnSpPr/>
          <p:nvPr/>
        </p:nvCxnSpPr>
        <p:spPr>
          <a:xfrm>
            <a:off x="2286000" y="2438400"/>
            <a:ext cx="2667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057400" y="3352800"/>
            <a:ext cx="2743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dirty="0" smtClean="0"/>
              <a:t>רצפים מהופכים</a:t>
            </a:r>
            <a:r>
              <a:rPr lang="he-IL" dirty="0"/>
              <a:t> </a:t>
            </a:r>
            <a:r>
              <a:rPr lang="he-IL" dirty="0" smtClean="0"/>
              <a:t>(</a:t>
            </a:r>
            <a:r>
              <a:rPr lang="en-US" dirty="0" smtClean="0"/>
              <a:t>IR</a:t>
            </a:r>
            <a:r>
              <a:rPr lang="he-IL" dirty="0" smtClean="0"/>
              <a:t>)</a:t>
            </a:r>
            <a:endParaRPr lang="en-US" dirty="0"/>
          </a:p>
        </p:txBody>
      </p:sp>
      <p:sp>
        <p:nvSpPr>
          <p:cNvPr id="3" name="Content Placeholder 2"/>
          <p:cNvSpPr>
            <a:spLocks noGrp="1"/>
          </p:cNvSpPr>
          <p:nvPr>
            <p:ph sz="quarter" idx="1"/>
          </p:nvPr>
        </p:nvSpPr>
        <p:spPr>
          <a:xfrm>
            <a:off x="381000" y="1371600"/>
            <a:ext cx="8382000" cy="5029200"/>
          </a:xfrm>
        </p:spPr>
        <p:txBody>
          <a:bodyPr>
            <a:normAutofit/>
          </a:bodyPr>
          <a:lstStyle/>
          <a:p>
            <a:pPr algn="r" rtl="1"/>
            <a:r>
              <a:rPr lang="he-IL" sz="3000" dirty="0" smtClean="0"/>
              <a:t>רצפים מהופכים הם רצפי דנ"א אשר מורכבים ממקטעים שבמורד הזרם להם מופיע רצף הופכי ומשלים לרצף שבמעלה הזרם</a:t>
            </a:r>
            <a:r>
              <a:rPr lang="he-IL" sz="3000" dirty="0"/>
              <a:t> </a:t>
            </a:r>
            <a:r>
              <a:rPr lang="he-IL" sz="3000" dirty="0" smtClean="0"/>
              <a:t>(הנקראים זרועות) ובינהם קטע משתנה (הנקרא ספייסר).</a:t>
            </a:r>
          </a:p>
          <a:p>
            <a:pPr algn="l">
              <a:buNone/>
            </a:pPr>
            <a:r>
              <a:rPr lang="en-US" dirty="0" smtClean="0">
                <a:solidFill>
                  <a:srgbClr val="FF0000"/>
                </a:solidFill>
              </a:rPr>
              <a:t>	ATCGAATGACA</a:t>
            </a:r>
            <a:r>
              <a:rPr lang="en-US" dirty="0" smtClean="0">
                <a:solidFill>
                  <a:srgbClr val="00B050"/>
                </a:solidFill>
              </a:rPr>
              <a:t>NNNNN</a:t>
            </a:r>
            <a:r>
              <a:rPr lang="en-US" dirty="0" smtClean="0">
                <a:solidFill>
                  <a:schemeClr val="tx2"/>
                </a:solidFill>
              </a:rPr>
              <a:t>TGTCATTCGAT</a:t>
            </a:r>
            <a:endParaRPr lang="he-IL" dirty="0" smtClean="0">
              <a:solidFill>
                <a:schemeClr val="tx2"/>
              </a:solidFill>
            </a:endParaRPr>
          </a:p>
          <a:p>
            <a:pPr algn="r" rtl="1"/>
            <a:r>
              <a:rPr lang="he-IL" sz="3000" dirty="0" smtClean="0"/>
              <a:t>רצפים מהופכים יכולים להיות רצפים לא מושלמים במידה והרצף שבמורד הזרם נבדל מהרצף ההופכי והמשלים של הרצף שבמעלה הזרם במספר מוטציות - החלפת בסיס, החדרה או השמטה.</a:t>
            </a:r>
          </a:p>
          <a:p>
            <a:pPr algn="r" rtl="1"/>
            <a:r>
              <a:rPr lang="he-IL" sz="3000" dirty="0" smtClean="0"/>
              <a:t>במידה ואין מקטע בין הזרועות הרצף המהופך נקרא פלינדרום.</a:t>
            </a:r>
            <a:endParaRPr lang="en-US" sz="3000" dirty="0" smtClean="0"/>
          </a:p>
          <a:p>
            <a:pPr algn="r" rtl="1"/>
            <a:endParaRPr lang="en-US" dirty="0"/>
          </a:p>
        </p:txBody>
      </p:sp>
      <p:cxnSp>
        <p:nvCxnSpPr>
          <p:cNvPr id="5" name="Straight Arrow Connector 4"/>
          <p:cNvCxnSpPr/>
          <p:nvPr/>
        </p:nvCxnSpPr>
        <p:spPr>
          <a:xfrm>
            <a:off x="762000" y="3352800"/>
            <a:ext cx="21336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H="1">
            <a:off x="3886200" y="3352800"/>
            <a:ext cx="21336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ראשונה</a:t>
            </a:r>
            <a:endParaRPr lang="en-US" dirty="0"/>
          </a:p>
        </p:txBody>
      </p:sp>
      <p:sp>
        <p:nvSpPr>
          <p:cNvPr id="3" name="Content Placeholder 2"/>
          <p:cNvSpPr>
            <a:spLocks noGrp="1"/>
          </p:cNvSpPr>
          <p:nvPr>
            <p:ph sz="quarter" idx="1"/>
          </p:nvPr>
        </p:nvSpPr>
        <p:spPr>
          <a:xfrm>
            <a:off x="304800" y="1600200"/>
            <a:ext cx="8382000" cy="4724400"/>
          </a:xfrm>
        </p:spPr>
        <p:txBody>
          <a:bodyPr>
            <a:normAutofit/>
          </a:bodyPr>
          <a:lstStyle/>
          <a:p>
            <a:pPr algn="r" rtl="1"/>
            <a:r>
              <a:rPr lang="he-IL" dirty="0" smtClean="0"/>
              <a:t>עם זאת, אין ההכפלה מסבירה את הופעה הרצף </a:t>
            </a:r>
            <a:r>
              <a:rPr lang="en-US" dirty="0" smtClean="0"/>
              <a:t>TATGT</a:t>
            </a:r>
            <a:r>
              <a:rPr lang="he-IL" dirty="0" smtClean="0"/>
              <a:t> אשר נמצא בקצה הספייסר שבמעלה הזרם.</a:t>
            </a:r>
          </a:p>
          <a:p>
            <a:pPr algn="r" rtl="1"/>
            <a:r>
              <a:rPr lang="he-IL" dirty="0" smtClean="0"/>
              <a:t>כדי לפתור את בעיה זו מוצע מנגנון דו שלבי:</a:t>
            </a:r>
          </a:p>
          <a:p>
            <a:pPr lvl="1" algn="r" rtl="1"/>
            <a:r>
              <a:rPr lang="he-IL" dirty="0" smtClean="0"/>
              <a:t>בשלב הראשון מוכפל המקטע הקדמון עד החץ השחור:</a:t>
            </a:r>
          </a:p>
          <a:p>
            <a:pPr lvl="1" algn="r" rtl="1"/>
            <a:endParaRPr lang="he-IL" dirty="0"/>
          </a:p>
          <a:p>
            <a:pPr lvl="1" algn="r" rtl="1"/>
            <a:endParaRPr lang="he-IL" dirty="0" smtClean="0"/>
          </a:p>
          <a:p>
            <a:pPr lvl="1" algn="r" rtl="1">
              <a:buNone/>
            </a:pPr>
            <a:r>
              <a:rPr lang="he-IL" dirty="0" smtClean="0"/>
              <a:t>	</a:t>
            </a:r>
            <a:endParaRPr lang="en-US" dirty="0" smtClean="0"/>
          </a:p>
          <a:p>
            <a:pPr lvl="1" algn="r" rtl="1">
              <a:buNone/>
            </a:pPr>
            <a:r>
              <a:rPr lang="en-US" dirty="0" smtClean="0"/>
              <a:t>	</a:t>
            </a:r>
            <a:r>
              <a:rPr lang="he-IL" dirty="0" smtClean="0"/>
              <a:t>שבעת </a:t>
            </a:r>
            <a:r>
              <a:rPr lang="he-IL" dirty="0"/>
              <a:t>הבסיסים האחרונים ניתקים </a:t>
            </a:r>
            <a:r>
              <a:rPr lang="he-IL" dirty="0" smtClean="0"/>
              <a:t>ושלשות הבסיסים המסומנים בחץ אדום עוברים היברידיזציה רגעית </a:t>
            </a:r>
            <a:r>
              <a:rPr lang="he-IL" dirty="0"/>
              <a:t>(זיווג </a:t>
            </a:r>
            <a:r>
              <a:rPr lang="en-US" dirty="0" smtClean="0"/>
              <a:t>C</a:t>
            </a:r>
            <a:r>
              <a:rPr lang="he-IL" dirty="0" smtClean="0"/>
              <a:t>-</a:t>
            </a:r>
            <a:r>
              <a:rPr lang="en-US" dirty="0" smtClean="0"/>
              <a:t>A</a:t>
            </a:r>
            <a:r>
              <a:rPr lang="he-IL" dirty="0" smtClean="0"/>
              <a:t> אפשרי </a:t>
            </a:r>
            <a:r>
              <a:rPr lang="he-IL" dirty="0"/>
              <a:t>כאשר אחד </a:t>
            </a:r>
            <a:r>
              <a:rPr lang="he-IL" dirty="0" smtClean="0"/>
              <a:t>נמצא </a:t>
            </a:r>
            <a:r>
              <a:rPr lang="he-IL" dirty="0"/>
              <a:t>בצורתו הטאוטומרית</a:t>
            </a:r>
            <a:r>
              <a:rPr lang="he-IL" dirty="0" smtClean="0"/>
              <a:t>).</a:t>
            </a:r>
          </a:p>
          <a:p>
            <a:pPr lvl="1" algn="r" rtl="1"/>
            <a:endParaRPr lang="he-IL" dirty="0"/>
          </a:p>
          <a:p>
            <a:pPr lvl="1" algn="r" rtl="1"/>
            <a:endParaRPr lang="he-IL" dirty="0" smtClean="0"/>
          </a:p>
          <a:p>
            <a:pPr lvl="1" algn="r" rtl="1"/>
            <a:endParaRPr lang="he-IL" dirty="0"/>
          </a:p>
          <a:p>
            <a:pPr lvl="1" algn="r" rtl="1"/>
            <a:endParaRPr lang="he-IL" dirty="0" smtClean="0"/>
          </a:p>
          <a:p>
            <a:pPr lvl="1" algn="r" rtl="1"/>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52400" y="3499088"/>
            <a:ext cx="8872538" cy="996712"/>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ראשונה</a:t>
            </a:r>
            <a:endParaRPr lang="en-US" dirty="0"/>
          </a:p>
        </p:txBody>
      </p:sp>
      <p:sp>
        <p:nvSpPr>
          <p:cNvPr id="3" name="Content Placeholder 2"/>
          <p:cNvSpPr>
            <a:spLocks noGrp="1"/>
          </p:cNvSpPr>
          <p:nvPr>
            <p:ph sz="quarter" idx="1"/>
          </p:nvPr>
        </p:nvSpPr>
        <p:spPr>
          <a:xfrm>
            <a:off x="76200" y="1219200"/>
            <a:ext cx="9067800" cy="5334000"/>
          </a:xfrm>
        </p:spPr>
        <p:txBody>
          <a:bodyPr>
            <a:normAutofit/>
          </a:bodyPr>
          <a:lstStyle/>
          <a:p>
            <a:pPr lvl="1" algn="r" rtl="1">
              <a:buNone/>
            </a:pPr>
            <a:r>
              <a:rPr lang="he-IL" dirty="0" smtClean="0"/>
              <a:t>	הזיווג שנוצר גורם להכפלה של הזרוע עד </a:t>
            </a:r>
            <a:r>
              <a:rPr lang="he-IL" dirty="0"/>
              <a:t>ה</a:t>
            </a:r>
            <a:r>
              <a:rPr lang="he-IL" dirty="0" smtClean="0"/>
              <a:t>רצף </a:t>
            </a:r>
            <a:r>
              <a:rPr lang="en-US" dirty="0" smtClean="0"/>
              <a:t>CTTC</a:t>
            </a:r>
            <a:r>
              <a:rPr lang="he-IL" dirty="0" smtClean="0"/>
              <a:t> שמסומן בקו ירוק, הרצף </a:t>
            </a:r>
            <a:r>
              <a:rPr lang="en-US" dirty="0" smtClean="0"/>
              <a:t>GAAG</a:t>
            </a:r>
            <a:r>
              <a:rPr lang="he-IL" dirty="0" smtClean="0"/>
              <a:t> שנוצר עובר זיווג עם רביעיית הבסיסים ב</a:t>
            </a:r>
            <a:r>
              <a:rPr lang="en-US" dirty="0" smtClean="0"/>
              <a:t>template</a:t>
            </a:r>
            <a:r>
              <a:rPr lang="he-IL" dirty="0" smtClean="0"/>
              <a:t> של המקטע המסומן בקו כחול והכפלת הדנ"א נמשכת כרגיל, תוצאת הכפלת הזרוע היא הרצף:</a:t>
            </a:r>
          </a:p>
          <a:p>
            <a:pPr lvl="1" algn="r" rtl="1">
              <a:buNone/>
            </a:pPr>
            <a:endParaRPr lang="he-IL" dirty="0"/>
          </a:p>
          <a:p>
            <a:pPr lvl="1" algn="r" rtl="1">
              <a:buNone/>
            </a:pPr>
            <a:endParaRPr lang="he-IL" dirty="0" smtClean="0"/>
          </a:p>
          <a:p>
            <a:pPr lvl="1" algn="r" rtl="1"/>
            <a:endParaRPr lang="en-US" dirty="0" smtClean="0"/>
          </a:p>
          <a:p>
            <a:pPr lvl="1" algn="r" rtl="1"/>
            <a:r>
              <a:rPr lang="he-IL" dirty="0" smtClean="0"/>
              <a:t>בשלב </a:t>
            </a:r>
            <a:r>
              <a:rPr lang="he-IL" dirty="0" smtClean="0"/>
              <a:t>השני חלה הכפלה של הזרוע הימנית תוך זיווג של שלשות הבסיסים המסומנים בקו כחול עד רצף ה</a:t>
            </a:r>
            <a:r>
              <a:rPr lang="en-US" dirty="0" smtClean="0"/>
              <a:t>TATA</a:t>
            </a:r>
            <a:r>
              <a:rPr lang="he-IL" dirty="0" smtClean="0"/>
              <a:t> במנגנון הזהה לזה שתואר בשלב הקודם, תוצאת ההכפלה היא הרצף שקיים באדם (עד כדי מוטציה נקודתית), מסיבה זו מנגנון זה מסביר גם את ההחדרה ואת מקורה ואת מקור ה </a:t>
            </a:r>
            <a:r>
              <a:rPr lang="en-US" dirty="0" smtClean="0"/>
              <a:t>TATGT</a:t>
            </a:r>
            <a:r>
              <a:rPr lang="he-IL" dirty="0" smtClean="0"/>
              <a:t> שלא ידענו להסבירו </a:t>
            </a:r>
          </a:p>
          <a:p>
            <a:pPr lvl="1" algn="r" rtl="1">
              <a:buNone/>
            </a:pPr>
            <a:r>
              <a:rPr lang="he-IL" dirty="0" smtClean="0"/>
              <a:t> </a:t>
            </a:r>
          </a:p>
        </p:txBody>
      </p:sp>
      <p:pic>
        <p:nvPicPr>
          <p:cNvPr id="49155" name="Picture 3"/>
          <p:cNvPicPr>
            <a:picLocks noChangeAspect="1" noChangeArrowheads="1"/>
          </p:cNvPicPr>
          <p:nvPr/>
        </p:nvPicPr>
        <p:blipFill>
          <a:blip r:embed="rId2" cstate="print"/>
          <a:srcRect/>
          <a:stretch>
            <a:fillRect/>
          </a:stretch>
        </p:blipFill>
        <p:spPr bwMode="auto">
          <a:xfrm>
            <a:off x="228600" y="2446899"/>
            <a:ext cx="8658225" cy="1058301"/>
          </a:xfrm>
          <a:prstGeom prst="rect">
            <a:avLst/>
          </a:prstGeom>
          <a:noFill/>
          <a:ln w="9525">
            <a:noFill/>
            <a:miter lim="800000"/>
            <a:headEnd/>
            <a:tailEnd/>
          </a:ln>
        </p:spPr>
      </p:pic>
      <p:cxnSp>
        <p:nvCxnSpPr>
          <p:cNvPr id="7" name="Straight Connector 6"/>
          <p:cNvCxnSpPr/>
          <p:nvPr/>
        </p:nvCxnSpPr>
        <p:spPr>
          <a:xfrm>
            <a:off x="5029200" y="2895600"/>
            <a:ext cx="381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8610600" y="2895600"/>
            <a:ext cx="381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28600" y="3505200"/>
            <a:ext cx="152400" cy="0"/>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שנייה</a:t>
            </a:r>
            <a:endParaRPr lang="en-US" dirty="0"/>
          </a:p>
        </p:txBody>
      </p:sp>
      <p:sp>
        <p:nvSpPr>
          <p:cNvPr id="3" name="Content Placeholder 2"/>
          <p:cNvSpPr>
            <a:spLocks noGrp="1"/>
          </p:cNvSpPr>
          <p:nvPr>
            <p:ph sz="quarter" idx="1"/>
          </p:nvPr>
        </p:nvSpPr>
        <p:spPr>
          <a:xfrm>
            <a:off x="76200" y="1295400"/>
            <a:ext cx="8991600" cy="5257800"/>
          </a:xfrm>
        </p:spPr>
        <p:txBody>
          <a:bodyPr>
            <a:normAutofit/>
          </a:bodyPr>
          <a:lstStyle/>
          <a:p>
            <a:pPr algn="r" rtl="1"/>
            <a:r>
              <a:rPr lang="he-IL" dirty="0" smtClean="0"/>
              <a:t>הריצוף בדוגמה מוגדר ע"י הקואורדינטות 138183200 עד 138183301 </a:t>
            </a:r>
            <a:r>
              <a:rPr lang="he-IL" dirty="0"/>
              <a:t>ב</a:t>
            </a:r>
            <a:r>
              <a:rPr lang="he-IL" dirty="0" smtClean="0"/>
              <a:t>כרומוזום </a:t>
            </a:r>
            <a:r>
              <a:rPr lang="en-US" dirty="0" smtClean="0"/>
              <a:t>X</a:t>
            </a:r>
            <a:r>
              <a:rPr lang="he-IL" dirty="0" smtClean="0"/>
              <a:t> של אדם:</a:t>
            </a:r>
          </a:p>
          <a:p>
            <a:pPr algn="r" rtl="1"/>
            <a:endParaRPr lang="he-IL" dirty="0"/>
          </a:p>
          <a:p>
            <a:pPr algn="r" rtl="1"/>
            <a:endParaRPr lang="he-IL" dirty="0" smtClean="0"/>
          </a:p>
          <a:p>
            <a:pPr algn="r" rtl="1"/>
            <a:endParaRPr lang="he-IL" dirty="0"/>
          </a:p>
          <a:p>
            <a:pPr algn="r" rtl="1"/>
            <a:endParaRPr lang="he-IL" dirty="0" smtClean="0"/>
          </a:p>
          <a:p>
            <a:pPr algn="r" rtl="1"/>
            <a:r>
              <a:rPr lang="he-IL" dirty="0" smtClean="0"/>
              <a:t>בדוגמה זו אנו יכולים להבחין בהחדרה של מקטע שחלקו נובע מהכפלה של זרוע וחלקו, הרצף </a:t>
            </a:r>
            <a:r>
              <a:rPr lang="en-US" dirty="0" smtClean="0"/>
              <a:t>ACTG</a:t>
            </a:r>
            <a:r>
              <a:rPr lang="he-IL" dirty="0" smtClean="0"/>
              <a:t>, ממקור לא ידוע בדומה לדוגמה הקודמת, למרבה הצער עבור דוגמה זו לא מצאתי מנגנון היכול להסביר את הופעת המקטע והיא נשארה לא פתורה.</a:t>
            </a:r>
          </a:p>
          <a:p>
            <a:pPr algn="r" rtl="1"/>
            <a:endParaRPr lang="en-US" dirty="0"/>
          </a:p>
        </p:txBody>
      </p:sp>
      <p:pic>
        <p:nvPicPr>
          <p:cNvPr id="15361" name="Picture 1"/>
          <p:cNvPicPr>
            <a:picLocks noChangeAspect="1" noChangeArrowheads="1"/>
          </p:cNvPicPr>
          <p:nvPr/>
        </p:nvPicPr>
        <p:blipFill>
          <a:blip r:embed="rId2" cstate="print"/>
          <a:srcRect/>
          <a:stretch>
            <a:fillRect/>
          </a:stretch>
        </p:blipFill>
        <p:spPr bwMode="auto">
          <a:xfrm>
            <a:off x="609600" y="2057400"/>
            <a:ext cx="7924799" cy="206900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שלישית</a:t>
            </a:r>
            <a:endParaRPr lang="en-US" dirty="0"/>
          </a:p>
        </p:txBody>
      </p:sp>
      <p:sp>
        <p:nvSpPr>
          <p:cNvPr id="3" name="Content Placeholder 2"/>
          <p:cNvSpPr>
            <a:spLocks noGrp="1"/>
          </p:cNvSpPr>
          <p:nvPr>
            <p:ph sz="quarter" idx="1"/>
          </p:nvPr>
        </p:nvSpPr>
        <p:spPr>
          <a:xfrm>
            <a:off x="457200" y="1600200"/>
            <a:ext cx="8229600" cy="4724400"/>
          </a:xfrm>
        </p:spPr>
        <p:txBody>
          <a:bodyPr>
            <a:normAutofit/>
          </a:bodyPr>
          <a:lstStyle/>
          <a:p>
            <a:pPr algn="r" rtl="1"/>
            <a:r>
              <a:rPr lang="he-IL" dirty="0" smtClean="0"/>
              <a:t>הריצוף בדוגמה מוגדר ע"י הקואורדינטות 91651891 עד 91651997 בכרומוזום </a:t>
            </a:r>
            <a:r>
              <a:rPr lang="en-US" dirty="0" smtClean="0"/>
              <a:t>X</a:t>
            </a:r>
            <a:r>
              <a:rPr lang="he-IL" dirty="0" smtClean="0"/>
              <a:t> של אדם:</a:t>
            </a:r>
          </a:p>
          <a:p>
            <a:pPr algn="r" rtl="1"/>
            <a:endParaRPr lang="he-IL" dirty="0"/>
          </a:p>
          <a:p>
            <a:pPr algn="r" rtl="1"/>
            <a:endParaRPr lang="he-IL" dirty="0" smtClean="0"/>
          </a:p>
          <a:p>
            <a:pPr algn="r" rtl="1"/>
            <a:endParaRPr lang="he-IL" dirty="0"/>
          </a:p>
          <a:p>
            <a:pPr algn="r" rtl="1"/>
            <a:endParaRPr lang="he-IL" dirty="0" smtClean="0"/>
          </a:p>
          <a:p>
            <a:pPr algn="r" rtl="1"/>
            <a:r>
              <a:rPr lang="he-IL" dirty="0" smtClean="0"/>
              <a:t>התופעה המרכזית שניתן להבחין בה היא החלפה של הספייסר כולו ברזוס בהופכי המשלים שלו.</a:t>
            </a:r>
          </a:p>
          <a:p>
            <a:pPr algn="r" rtl="1">
              <a:buNone/>
            </a:pPr>
            <a:endParaRPr lang="en-US" dirty="0"/>
          </a:p>
        </p:txBody>
      </p:sp>
      <p:pic>
        <p:nvPicPr>
          <p:cNvPr id="16385" name="Picture 1"/>
          <p:cNvPicPr>
            <a:picLocks noChangeAspect="1" noChangeArrowheads="1"/>
          </p:cNvPicPr>
          <p:nvPr/>
        </p:nvPicPr>
        <p:blipFill>
          <a:blip r:embed="rId2" cstate="print"/>
          <a:srcRect/>
          <a:stretch>
            <a:fillRect/>
          </a:stretch>
        </p:blipFill>
        <p:spPr bwMode="auto">
          <a:xfrm>
            <a:off x="685800" y="2362200"/>
            <a:ext cx="7942076" cy="2057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שלישית</a:t>
            </a:r>
            <a:endParaRPr lang="en-US" dirty="0"/>
          </a:p>
        </p:txBody>
      </p:sp>
      <p:sp>
        <p:nvSpPr>
          <p:cNvPr id="3" name="Content Placeholder 2"/>
          <p:cNvSpPr>
            <a:spLocks noGrp="1"/>
          </p:cNvSpPr>
          <p:nvPr>
            <p:ph sz="quarter" idx="1"/>
          </p:nvPr>
        </p:nvSpPr>
        <p:spPr>
          <a:xfrm>
            <a:off x="457200" y="1295400"/>
            <a:ext cx="8534400" cy="4830763"/>
          </a:xfrm>
        </p:spPr>
        <p:txBody>
          <a:bodyPr>
            <a:normAutofit/>
          </a:bodyPr>
          <a:lstStyle/>
          <a:p>
            <a:pPr algn="r" rtl="1"/>
            <a:r>
              <a:rPr lang="he-IL" dirty="0" smtClean="0"/>
              <a:t>בס</a:t>
            </a:r>
            <a:r>
              <a:rPr lang="he-IL" dirty="0" smtClean="0"/>
              <a:t>ק</a:t>
            </a:r>
            <a:r>
              <a:rPr lang="he-IL" dirty="0" smtClean="0"/>
              <a:t>ר </a:t>
            </a:r>
            <a:r>
              <a:rPr lang="he-IL" dirty="0" smtClean="0"/>
              <a:t>הספרות שביצעתי לא מצאתי הסבר לתופעה זו. המודל הבא נועד להסבירה:</a:t>
            </a:r>
          </a:p>
          <a:p>
            <a:pPr lvl="1" algn="r" rtl="1"/>
            <a:r>
              <a:rPr lang="he-IL" dirty="0" smtClean="0"/>
              <a:t>לאחר הכפלה של זרוע אחת של ה</a:t>
            </a:r>
            <a:r>
              <a:rPr lang="en-US" dirty="0" smtClean="0"/>
              <a:t>IR</a:t>
            </a:r>
            <a:r>
              <a:rPr lang="he-IL" dirty="0" smtClean="0"/>
              <a:t>, ניתקת הזרוע מגדיל ה</a:t>
            </a:r>
            <a:r>
              <a:rPr lang="en-US" dirty="0" smtClean="0"/>
              <a:t>template</a:t>
            </a:r>
            <a:r>
              <a:rPr lang="he-IL" dirty="0" smtClean="0"/>
              <a:t> ועוברת היברידיזציה עם הזרוע השנייה ב</a:t>
            </a:r>
            <a:r>
              <a:rPr lang="en-US" dirty="0" smtClean="0"/>
              <a:t>IR</a:t>
            </a:r>
            <a:r>
              <a:rPr lang="he-IL" dirty="0" smtClean="0"/>
              <a:t> הומולגי שהוכפל, בצורה זו הרצף משמש </a:t>
            </a:r>
            <a:r>
              <a:rPr lang="en-US" dirty="0" smtClean="0"/>
              <a:t>template</a:t>
            </a:r>
            <a:r>
              <a:rPr lang="he-IL" dirty="0" smtClean="0"/>
              <a:t> לעצמו ולכן הספייסר שנוצר הוא הופכי ומשלים לעצמו, כפי שהיה מתקבל במקרה שבו הספייסר היה משמש </a:t>
            </a:r>
            <a:r>
              <a:rPr lang="en-US" dirty="0" smtClean="0"/>
              <a:t>template</a:t>
            </a:r>
            <a:r>
              <a:rPr lang="he-IL" dirty="0" smtClean="0"/>
              <a:t> לעצמו.</a:t>
            </a:r>
          </a:p>
          <a:p>
            <a:pPr lvl="1" algn="r" rtl="1"/>
            <a:r>
              <a:rPr lang="he-IL" dirty="0" smtClean="0"/>
              <a:t>יש לציין שתופעה זו לא מוכרת בספרות למיטב ידיעתי והמודל שהוצע לה במסגרת הפרויקט הוא חדשני בהסבירו אותה.</a:t>
            </a:r>
          </a:p>
          <a:p>
            <a:pPr algn="r" rt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רביעית</a:t>
            </a:r>
            <a:endParaRPr lang="en-US" dirty="0"/>
          </a:p>
        </p:txBody>
      </p:sp>
      <p:sp>
        <p:nvSpPr>
          <p:cNvPr id="3" name="Content Placeholder 2"/>
          <p:cNvSpPr>
            <a:spLocks noGrp="1"/>
          </p:cNvSpPr>
          <p:nvPr>
            <p:ph sz="quarter" idx="1"/>
          </p:nvPr>
        </p:nvSpPr>
        <p:spPr>
          <a:xfrm>
            <a:off x="457200" y="1295400"/>
            <a:ext cx="8382000" cy="5181600"/>
          </a:xfrm>
        </p:spPr>
        <p:txBody>
          <a:bodyPr>
            <a:normAutofit/>
          </a:bodyPr>
          <a:lstStyle/>
          <a:p>
            <a:pPr algn="r" rtl="1"/>
            <a:r>
              <a:rPr lang="he-IL" dirty="0" smtClean="0"/>
              <a:t>הריצוף בדוגמה מוגדר ע"י הקואורדינטות 50778524 עד 50778649 בכרומוזום </a:t>
            </a:r>
            <a:r>
              <a:rPr lang="en-US" dirty="0" smtClean="0"/>
              <a:t>X</a:t>
            </a:r>
            <a:r>
              <a:rPr lang="he-IL" dirty="0" smtClean="0"/>
              <a:t> של אדם:</a:t>
            </a:r>
          </a:p>
          <a:p>
            <a:pPr algn="r" rtl="1"/>
            <a:endParaRPr lang="he-IL" dirty="0"/>
          </a:p>
          <a:p>
            <a:pPr algn="r" rtl="1"/>
            <a:endParaRPr lang="he-IL" dirty="0" smtClean="0"/>
          </a:p>
          <a:p>
            <a:pPr algn="r" rtl="1"/>
            <a:endParaRPr lang="he-IL" dirty="0"/>
          </a:p>
          <a:p>
            <a:pPr algn="r" rtl="1"/>
            <a:endParaRPr lang="he-IL" dirty="0" smtClean="0"/>
          </a:p>
          <a:p>
            <a:pPr algn="r" rtl="1"/>
            <a:endParaRPr lang="he-IL" dirty="0" smtClean="0"/>
          </a:p>
          <a:p>
            <a:pPr algn="r" rtl="1"/>
            <a:r>
              <a:rPr lang="he-IL" dirty="0" smtClean="0"/>
              <a:t>ניתן </a:t>
            </a:r>
            <a:r>
              <a:rPr lang="he-IL" dirty="0" smtClean="0"/>
              <a:t>להבחין בדוגמה זו בשתי תופעות מעניינות- השמטה של מקטע גדול בזרוע הימנית של גורילה והשמטה של הספייסר של רזוס יחד עם שני בסיסים מהזרוע הימנית</a:t>
            </a:r>
          </a:p>
          <a:p>
            <a:pPr algn="r" rtl="1"/>
            <a:endParaRPr lang="en-US" dirty="0"/>
          </a:p>
        </p:txBody>
      </p:sp>
      <p:pic>
        <p:nvPicPr>
          <p:cNvPr id="14337" name="Picture 1"/>
          <p:cNvPicPr>
            <a:picLocks noChangeAspect="1" noChangeArrowheads="1"/>
          </p:cNvPicPr>
          <p:nvPr/>
        </p:nvPicPr>
        <p:blipFill>
          <a:blip r:embed="rId2" cstate="print"/>
          <a:srcRect/>
          <a:stretch>
            <a:fillRect/>
          </a:stretch>
        </p:blipFill>
        <p:spPr bwMode="auto">
          <a:xfrm>
            <a:off x="457200" y="2235282"/>
            <a:ext cx="8305800" cy="218431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רביעית</a:t>
            </a:r>
            <a:endParaRPr lang="en-US" dirty="0"/>
          </a:p>
        </p:txBody>
      </p:sp>
      <p:sp>
        <p:nvSpPr>
          <p:cNvPr id="3" name="Content Placeholder 2"/>
          <p:cNvSpPr>
            <a:spLocks noGrp="1"/>
          </p:cNvSpPr>
          <p:nvPr>
            <p:ph sz="quarter" idx="1"/>
          </p:nvPr>
        </p:nvSpPr>
        <p:spPr>
          <a:xfrm>
            <a:off x="152400" y="1600200"/>
            <a:ext cx="8686800" cy="4525963"/>
          </a:xfrm>
        </p:spPr>
        <p:txBody>
          <a:bodyPr/>
          <a:lstStyle/>
          <a:p>
            <a:pPr algn="r" rtl="1"/>
            <a:r>
              <a:rPr lang="he-IL" dirty="0" smtClean="0"/>
              <a:t>נשים לב שמשני צדי המקטע שהושמט בגורילה יש קטע פלינדרומי קצר </a:t>
            </a:r>
            <a:r>
              <a:rPr lang="en-US" dirty="0" smtClean="0"/>
              <a:t>AATGATCATT</a:t>
            </a:r>
            <a:r>
              <a:rPr lang="he-IL" dirty="0" smtClean="0"/>
              <a:t>, הדבר מרמז על כך שהמנגנון שהביא להשמטה הוא מוטגנזה כלשהי של </a:t>
            </a:r>
            <a:r>
              <a:rPr lang="en-US" dirty="0" smtClean="0"/>
              <a:t>IR</a:t>
            </a:r>
            <a:r>
              <a:rPr lang="he-IL" dirty="0" smtClean="0"/>
              <a:t>, הסבירה ביותר היא השמטה בשל רקומבינציה הומולוגית שכן הגבעול נשאר ורק הלולאה הושמטה.</a:t>
            </a:r>
          </a:p>
          <a:p>
            <a:pPr algn="r" rtl="1"/>
            <a:r>
              <a:rPr lang="he-IL" dirty="0" smtClean="0"/>
              <a:t>לצערי לא מצאתי מנגנון המסביר את ההשמטה של הספייסר (ועוד שני בסיסים) בענף המוביל לרזוס ובעיה זו נותרת לא פתורה במסגרת הפרויקט.</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דוגמה חמישית</a:t>
            </a:r>
            <a:endParaRPr lang="en-US" dirty="0"/>
          </a:p>
        </p:txBody>
      </p:sp>
      <p:sp>
        <p:nvSpPr>
          <p:cNvPr id="3" name="Content Placeholder 2"/>
          <p:cNvSpPr>
            <a:spLocks noGrp="1"/>
          </p:cNvSpPr>
          <p:nvPr>
            <p:ph sz="quarter" idx="1"/>
          </p:nvPr>
        </p:nvSpPr>
        <p:spPr>
          <a:xfrm>
            <a:off x="228600" y="1371600"/>
            <a:ext cx="8458200" cy="5181600"/>
          </a:xfrm>
        </p:spPr>
        <p:txBody>
          <a:bodyPr/>
          <a:lstStyle/>
          <a:p>
            <a:pPr algn="r" rtl="1"/>
            <a:r>
              <a:rPr lang="he-IL" dirty="0" smtClean="0"/>
              <a:t>הריצוף בדוגמה מוגדר ע"י הקואורדינטות 131192924 עד 13192991בכרומוזום </a:t>
            </a:r>
            <a:r>
              <a:rPr lang="en-US" dirty="0" smtClean="0"/>
              <a:t>X</a:t>
            </a:r>
            <a:r>
              <a:rPr lang="he-IL" dirty="0" smtClean="0"/>
              <a:t> של אדם:</a:t>
            </a:r>
          </a:p>
          <a:p>
            <a:pPr algn="r" rtl="1"/>
            <a:endParaRPr lang="he-IL" dirty="0"/>
          </a:p>
          <a:p>
            <a:pPr algn="r" rtl="1"/>
            <a:endParaRPr lang="he-IL" dirty="0" smtClean="0"/>
          </a:p>
          <a:p>
            <a:pPr algn="r" rtl="1"/>
            <a:endParaRPr lang="he-IL" dirty="0"/>
          </a:p>
          <a:p>
            <a:pPr algn="r" rtl="1"/>
            <a:endParaRPr lang="he-IL" dirty="0" smtClean="0"/>
          </a:p>
          <a:p>
            <a:pPr algn="r" rtl="1"/>
            <a:endParaRPr lang="he-IL" dirty="0" smtClean="0"/>
          </a:p>
          <a:p>
            <a:pPr algn="r" rtl="1"/>
            <a:r>
              <a:rPr lang="he-IL" dirty="0" smtClean="0"/>
              <a:t>בדוגמה </a:t>
            </a:r>
            <a:r>
              <a:rPr lang="he-IL" dirty="0" smtClean="0"/>
              <a:t>זו ישנה השמטה של מקטע המכיל חלק ניכר מהספייסר בענף המוביל להומנידים, בדומה לדוגמה הקודמת, גם במקרה זה אין בידי מודל למנגנון המסביר את ההשמטה של הספייסר.</a:t>
            </a:r>
          </a:p>
        </p:txBody>
      </p:sp>
      <p:pic>
        <p:nvPicPr>
          <p:cNvPr id="13313" name="Picture 1"/>
          <p:cNvPicPr>
            <a:picLocks noChangeAspect="1" noChangeArrowheads="1"/>
          </p:cNvPicPr>
          <p:nvPr/>
        </p:nvPicPr>
        <p:blipFill>
          <a:blip r:embed="rId2" cstate="print"/>
          <a:srcRect/>
          <a:stretch>
            <a:fillRect/>
          </a:stretch>
        </p:blipFill>
        <p:spPr bwMode="auto">
          <a:xfrm>
            <a:off x="762000" y="2456502"/>
            <a:ext cx="7620000" cy="1963098"/>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דיון ומסקנות</a:t>
            </a:r>
            <a:endParaRPr lang="en-US" dirty="0"/>
          </a:p>
        </p:txBody>
      </p:sp>
      <p:sp>
        <p:nvSpPr>
          <p:cNvPr id="3" name="Content Placeholder 2"/>
          <p:cNvSpPr>
            <a:spLocks noGrp="1"/>
          </p:cNvSpPr>
          <p:nvPr>
            <p:ph sz="quarter" idx="1"/>
          </p:nvPr>
        </p:nvSpPr>
        <p:spPr>
          <a:xfrm>
            <a:off x="228600" y="1600200"/>
            <a:ext cx="8610600" cy="4525963"/>
          </a:xfrm>
        </p:spPr>
        <p:txBody>
          <a:bodyPr>
            <a:normAutofit/>
          </a:bodyPr>
          <a:lstStyle/>
          <a:p>
            <a:pPr algn="r" rtl="1"/>
            <a:r>
              <a:rPr lang="he-IL" dirty="0" smtClean="0"/>
              <a:t>ניתן לראות שהתקבלו אותו סדר גודל של כמויות </a:t>
            </a:r>
            <a:r>
              <a:rPr lang="en-US" dirty="0" smtClean="0"/>
              <a:t>IRs</a:t>
            </a:r>
            <a:r>
              <a:rPr lang="he-IL" dirty="0" smtClean="0"/>
              <a:t> בכל המינים שנבדקו ולכן ניתן להסיק שמנגנוני המוטגנזה הפועלים הם דומים במינים השונים.</a:t>
            </a:r>
          </a:p>
          <a:p>
            <a:pPr algn="r" rtl="1"/>
            <a:r>
              <a:rPr lang="he-IL" dirty="0" smtClean="0"/>
              <a:t>שכיחות ה</a:t>
            </a:r>
            <a:r>
              <a:rPr lang="en-US" dirty="0" smtClean="0"/>
              <a:t>IRs</a:t>
            </a:r>
            <a:r>
              <a:rPr lang="he-IL" dirty="0" smtClean="0"/>
              <a:t> השונים יורדת עם אורך הרצף, עובדה זו תומכת בהשערה שקיים מנגנון המסיר </a:t>
            </a:r>
            <a:r>
              <a:rPr lang="en-US" dirty="0" smtClean="0"/>
              <a:t>IRs</a:t>
            </a:r>
            <a:r>
              <a:rPr lang="he-IL" dirty="0" smtClean="0"/>
              <a:t> ארוכים.</a:t>
            </a:r>
          </a:p>
          <a:p>
            <a:pPr algn="r" rtl="1"/>
            <a:r>
              <a:rPr lang="he-IL" dirty="0" smtClean="0"/>
              <a:t>לאחר סינון הרצפים שהתקבלו קיבלנו ש20 מתוך 39 הרצפים שקיבלנו מציגים אבולוציה המקושרת לנוכחות </a:t>
            </a:r>
            <a:r>
              <a:rPr lang="en-US" dirty="0" smtClean="0"/>
              <a:t>IRS</a:t>
            </a:r>
            <a:r>
              <a:rPr lang="he-IL" dirty="0" smtClean="0"/>
              <a:t>, הדבר יכול להעיד על כך שמנגנוני המוטגנזה של </a:t>
            </a:r>
            <a:r>
              <a:rPr lang="en-US" dirty="0" smtClean="0"/>
              <a:t>IRs</a:t>
            </a:r>
            <a:r>
              <a:rPr lang="he-IL" dirty="0" smtClean="0"/>
              <a:t> הם נפוצים ובעלי חשיבות רבה</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דיון ומסקנות</a:t>
            </a:r>
            <a:endParaRPr lang="en-US" dirty="0"/>
          </a:p>
        </p:txBody>
      </p:sp>
      <p:sp>
        <p:nvSpPr>
          <p:cNvPr id="3" name="Content Placeholder 2"/>
          <p:cNvSpPr>
            <a:spLocks noGrp="1"/>
          </p:cNvSpPr>
          <p:nvPr>
            <p:ph sz="quarter" idx="1"/>
          </p:nvPr>
        </p:nvSpPr>
        <p:spPr>
          <a:xfrm>
            <a:off x="304800" y="1600200"/>
            <a:ext cx="8610600" cy="4525963"/>
          </a:xfrm>
        </p:spPr>
        <p:txBody>
          <a:bodyPr>
            <a:normAutofit/>
          </a:bodyPr>
          <a:lstStyle/>
          <a:p>
            <a:pPr algn="r" rtl="1"/>
            <a:r>
              <a:rPr lang="he-IL" dirty="0" smtClean="0"/>
              <a:t>מבין הדוגמאות שניתחנו חזינו במרבית מנגנוני המוטגנזה הקשורים ל</a:t>
            </a:r>
            <a:r>
              <a:rPr lang="en-US" dirty="0" smtClean="0"/>
              <a:t>IRs</a:t>
            </a:r>
            <a:r>
              <a:rPr lang="he-IL" dirty="0" smtClean="0"/>
              <a:t> אשר ידועים בספרות אך עדיין היו דוגמאות רבות אשר לא ידענו לנתח, הדבר מעיד על כך שרב הנסתר על הגלוי וקיימים עוד מנגנונים שאינם ידועים הקשורים באבולוציה של </a:t>
            </a:r>
            <a:r>
              <a:rPr lang="en-US" dirty="0" smtClean="0"/>
              <a:t>.IRs</a:t>
            </a:r>
          </a:p>
          <a:p>
            <a:pPr algn="r" rtl="1"/>
            <a:r>
              <a:rPr lang="he-IL" dirty="0" smtClean="0"/>
              <a:t>לא נתקלנו במנגנון של הכפלה בעקבות </a:t>
            </a:r>
            <a:r>
              <a:rPr lang="en-US" dirty="0" smtClean="0"/>
              <a:t>DSB</a:t>
            </a:r>
            <a:r>
              <a:rPr lang="he-IL" dirty="0" smtClean="0"/>
              <a:t>, הדבר צפוי שכן המוטגנזה הזו פוגעת בחיות של האורגניזם ומשויכת בדרך כלל לגנומים סרטניים אשר לא בדקנו.</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dirty="0" smtClean="0"/>
              <a:t>רצפים מהופכים (</a:t>
            </a:r>
            <a:r>
              <a:rPr lang="en-US" dirty="0" smtClean="0"/>
              <a:t>IR</a:t>
            </a:r>
            <a:r>
              <a:rPr lang="he-IL" dirty="0" smtClean="0"/>
              <a:t>)</a:t>
            </a:r>
            <a:endParaRPr lang="en-US" dirty="0"/>
          </a:p>
        </p:txBody>
      </p:sp>
      <p:sp>
        <p:nvSpPr>
          <p:cNvPr id="3" name="Content Placeholder 2"/>
          <p:cNvSpPr>
            <a:spLocks noGrp="1"/>
          </p:cNvSpPr>
          <p:nvPr>
            <p:ph sz="quarter" idx="1"/>
          </p:nvPr>
        </p:nvSpPr>
        <p:spPr/>
        <p:txBody>
          <a:bodyPr>
            <a:normAutofit/>
          </a:bodyPr>
          <a:lstStyle/>
          <a:p>
            <a:pPr algn="r" rtl="1"/>
            <a:r>
              <a:rPr lang="he-IL" dirty="0" smtClean="0"/>
              <a:t>רצפים מהופכים יכולים ליצור מבנים שניוניים בדנ"א ומכאן יש להם תפקידים ביולוגים רבים:</a:t>
            </a:r>
          </a:p>
          <a:p>
            <a:pPr lvl="1" algn="r" rtl="1"/>
            <a:r>
              <a:rPr lang="en-US" dirty="0" smtClean="0"/>
              <a:t>IR</a:t>
            </a:r>
            <a:r>
              <a:rPr lang="en-US" dirty="0"/>
              <a:t>s</a:t>
            </a:r>
            <a:r>
              <a:rPr lang="he-IL" dirty="0" smtClean="0"/>
              <a:t> מופיעים במוצא ההכפלה של וירוסים מסויימים וחיוניים ליכולת ההדבקה שלהם</a:t>
            </a:r>
          </a:p>
          <a:p>
            <a:pPr lvl="1" algn="r" rtl="1"/>
            <a:r>
              <a:rPr lang="he-IL" dirty="0" smtClean="0"/>
              <a:t>ל-</a:t>
            </a:r>
            <a:r>
              <a:rPr lang="en-US" dirty="0" smtClean="0"/>
              <a:t>IRs</a:t>
            </a:r>
            <a:r>
              <a:rPr lang="he-IL" dirty="0" smtClean="0"/>
              <a:t> תפקיד בקשירה של פקטורי תעתוק לדנ"א ולכן הם משפיעים על הביטוי הגנטי</a:t>
            </a:r>
          </a:p>
          <a:p>
            <a:pPr lvl="1" algn="r" rtl="1"/>
            <a:r>
              <a:rPr lang="en-US" dirty="0" smtClean="0"/>
              <a:t>IRs</a:t>
            </a:r>
            <a:r>
              <a:rPr lang="he-IL" dirty="0" smtClean="0"/>
              <a:t> אחראיים במידה רבה על מבני </a:t>
            </a:r>
            <a:r>
              <a:rPr lang="en-US" dirty="0" smtClean="0"/>
              <a:t>RNA</a:t>
            </a:r>
            <a:r>
              <a:rPr lang="he-IL" dirty="0" smtClean="0"/>
              <a:t> שניוניים ולכן משפיעים גם במסלול זה על הביטוי הגנטי</a:t>
            </a:r>
          </a:p>
          <a:p>
            <a:pPr lvl="1" algn="r" rtl="1"/>
            <a:r>
              <a:rPr lang="he-IL" dirty="0" smtClean="0"/>
              <a:t>פיזור ה-</a:t>
            </a:r>
            <a:r>
              <a:rPr lang="en-US" dirty="0" smtClean="0"/>
              <a:t>IRs</a:t>
            </a:r>
            <a:r>
              <a:rPr lang="he-IL" dirty="0" smtClean="0"/>
              <a:t> בגנום אינו אקראי והם מופיעים בשכיחות גדולה יותר בגנומים סרטניים </a:t>
            </a:r>
          </a:p>
          <a:p>
            <a:pPr lvl="1" algn="r" rtl="1"/>
            <a:endParaRPr lang="he-IL" dirty="0" smtClean="0"/>
          </a:p>
          <a:p>
            <a:pPr lvl="1" algn="r" rt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הצעות למחקר עתידי</a:t>
            </a:r>
            <a:endParaRPr lang="en-US" dirty="0"/>
          </a:p>
        </p:txBody>
      </p:sp>
      <p:sp>
        <p:nvSpPr>
          <p:cNvPr id="3" name="Content Placeholder 2"/>
          <p:cNvSpPr>
            <a:spLocks noGrp="1"/>
          </p:cNvSpPr>
          <p:nvPr>
            <p:ph sz="quarter" idx="1"/>
          </p:nvPr>
        </p:nvSpPr>
        <p:spPr/>
        <p:txBody>
          <a:bodyPr/>
          <a:lstStyle/>
          <a:p>
            <a:pPr algn="r" rtl="1"/>
            <a:r>
              <a:rPr lang="he-IL" dirty="0" smtClean="0"/>
              <a:t>להרחיב את פרויקט זה לגנומים שלמים תוך הגדלת האוטומציה.</a:t>
            </a:r>
          </a:p>
          <a:p>
            <a:pPr algn="r" rtl="1"/>
            <a:r>
              <a:rPr lang="he-IL" dirty="0" smtClean="0"/>
              <a:t>לחקור לעומק את תופעת ההיפוך של הספייסר שנתקלנו בה ולבחון את נכונות המודל שהצענו במחקר עתידי.</a:t>
            </a:r>
          </a:p>
          <a:p>
            <a:pPr algn="r" rtl="1"/>
            <a:r>
              <a:rPr lang="he-IL" dirty="0" smtClean="0"/>
              <a:t>לבדוק גנומים סרטניים אל מול לא סרטניים של אותו המין על מנת לזהות השפעה של מנגנוני מוטגנזה נוספים.</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ביבליוגרפיה</a:t>
            </a:r>
            <a:endParaRPr lang="en-US" dirty="0"/>
          </a:p>
        </p:txBody>
      </p:sp>
      <p:sp>
        <p:nvSpPr>
          <p:cNvPr id="3" name="Content Placeholder 2"/>
          <p:cNvSpPr>
            <a:spLocks noGrp="1"/>
          </p:cNvSpPr>
          <p:nvPr>
            <p:ph sz="quarter" idx="1"/>
          </p:nvPr>
        </p:nvSpPr>
        <p:spPr/>
        <p:txBody>
          <a:bodyPr>
            <a:noAutofit/>
          </a:bodyPr>
          <a:lstStyle/>
          <a:p>
            <a:pPr lvl="0"/>
            <a:r>
              <a:rPr lang="en-US" sz="1800" dirty="0"/>
              <a:t>Pearson CE, Zorbas H, Price GB, </a:t>
            </a:r>
            <a:r>
              <a:rPr lang="en-US" sz="1800" dirty="0" err="1"/>
              <a:t>Zannis-Hadjopoulos</a:t>
            </a:r>
            <a:r>
              <a:rPr lang="en-US" sz="1800" dirty="0"/>
              <a:t> M (1996) Inverted repeats, stem-loops, and </a:t>
            </a:r>
            <a:r>
              <a:rPr lang="en-US" sz="1800" dirty="0" err="1"/>
              <a:t>cruciforms</a:t>
            </a:r>
            <a:r>
              <a:rPr lang="en-US" sz="1800" dirty="0"/>
              <a:t>: significance for initiation of DNA replication. J Cell </a:t>
            </a:r>
            <a:r>
              <a:rPr lang="en-US" sz="1800" dirty="0" err="1"/>
              <a:t>Biochem</a:t>
            </a:r>
            <a:r>
              <a:rPr lang="en-US" sz="1800" dirty="0"/>
              <a:t> 63:1–22</a:t>
            </a:r>
          </a:p>
          <a:p>
            <a:pPr lvl="0"/>
            <a:r>
              <a:rPr lang="en-US" sz="1800" dirty="0"/>
              <a:t>Chew DSH, </a:t>
            </a:r>
            <a:r>
              <a:rPr lang="en-US" sz="1800" dirty="0" err="1"/>
              <a:t>Choi</a:t>
            </a:r>
            <a:r>
              <a:rPr lang="en-US" sz="1800" dirty="0"/>
              <a:t> KP, Leung M-Y (2005) Scoring schemes of palindrome clusters for more sensitive prediction of replication origins in </a:t>
            </a:r>
            <a:r>
              <a:rPr lang="en-US" sz="1800" dirty="0" err="1"/>
              <a:t>herpesviruses</a:t>
            </a:r>
            <a:r>
              <a:rPr lang="en-US" sz="1800" dirty="0"/>
              <a:t>. Nucleic Acids Res 33:e134</a:t>
            </a:r>
          </a:p>
          <a:p>
            <a:pPr lvl="0"/>
            <a:r>
              <a:rPr lang="en-US" sz="1800" dirty="0"/>
              <a:t>Leung M-Y, </a:t>
            </a:r>
            <a:r>
              <a:rPr lang="en-US" sz="1800" dirty="0" err="1"/>
              <a:t>Choi</a:t>
            </a:r>
            <a:r>
              <a:rPr lang="en-US" sz="1800" dirty="0"/>
              <a:t> KP, Xia A, Chen LHY (2005) Nonrandom clusters of palindromes in </a:t>
            </a:r>
            <a:r>
              <a:rPr lang="en-US" sz="1800" dirty="0" err="1"/>
              <a:t>herpesvirus</a:t>
            </a:r>
            <a:r>
              <a:rPr lang="en-US" sz="1800" dirty="0"/>
              <a:t> genomes. J </a:t>
            </a:r>
            <a:r>
              <a:rPr lang="en-US" sz="1800" dirty="0" err="1"/>
              <a:t>Comput</a:t>
            </a:r>
            <a:r>
              <a:rPr lang="en-US" sz="1800" dirty="0"/>
              <a:t> </a:t>
            </a:r>
            <a:r>
              <a:rPr lang="en-US" sz="1800" dirty="0" err="1"/>
              <a:t>Biol</a:t>
            </a:r>
            <a:r>
              <a:rPr lang="en-US" sz="1800" dirty="0"/>
              <a:t> </a:t>
            </a:r>
            <a:r>
              <a:rPr lang="en-US" sz="1800" dirty="0" smtClean="0"/>
              <a:t>12:331–354</a:t>
            </a:r>
          </a:p>
          <a:p>
            <a:pPr lvl="0"/>
            <a:r>
              <a:rPr lang="en-US" sz="1800" dirty="0" smtClean="0"/>
              <a:t>Costello E, </a:t>
            </a:r>
            <a:r>
              <a:rPr lang="en-US" sz="1800" dirty="0" err="1" smtClean="0"/>
              <a:t>Sahli</a:t>
            </a:r>
            <a:r>
              <a:rPr lang="en-US" sz="1800" dirty="0" smtClean="0"/>
              <a:t> R, </a:t>
            </a:r>
            <a:r>
              <a:rPr lang="en-US" sz="1800" dirty="0" err="1" smtClean="0"/>
              <a:t>Hirt</a:t>
            </a:r>
            <a:r>
              <a:rPr lang="en-US" sz="1800" dirty="0" smtClean="0"/>
              <a:t> B, Beard P (1995) The mismatched nucleotides in the 50-terminal hairpin of minute virus of mice are required for efficient viral DNA replication. J </a:t>
            </a:r>
            <a:r>
              <a:rPr lang="en-US" sz="1800" dirty="0" err="1" smtClean="0"/>
              <a:t>Virol</a:t>
            </a:r>
            <a:r>
              <a:rPr lang="en-US" sz="1800" dirty="0" smtClean="0"/>
              <a:t> 69:7489– 7496</a:t>
            </a:r>
          </a:p>
          <a:p>
            <a:pPr lvl="0"/>
            <a:r>
              <a:rPr lang="en-US" sz="1800" dirty="0" smtClean="0"/>
              <a:t>Li X, </a:t>
            </a:r>
            <a:r>
              <a:rPr lang="en-US" sz="1800" dirty="0" err="1" smtClean="0"/>
              <a:t>Lindahl</a:t>
            </a:r>
            <a:r>
              <a:rPr lang="en-US" sz="1800" dirty="0" smtClean="0"/>
              <a:t> L, </a:t>
            </a:r>
            <a:r>
              <a:rPr lang="en-US" sz="1800" dirty="0" err="1" smtClean="0"/>
              <a:t>Sha</a:t>
            </a:r>
            <a:r>
              <a:rPr lang="en-US" sz="1800" dirty="0" smtClean="0"/>
              <a:t> Y, </a:t>
            </a:r>
            <a:r>
              <a:rPr lang="en-US" sz="1800" dirty="0" err="1" smtClean="0"/>
              <a:t>Zengel</a:t>
            </a:r>
            <a:r>
              <a:rPr lang="en-US" sz="1800" dirty="0" smtClean="0"/>
              <a:t> JM (1997) Analysis of the Bacillus </a:t>
            </a:r>
            <a:r>
              <a:rPr lang="en-US" sz="1800" dirty="0" err="1" smtClean="0"/>
              <a:t>subtilis</a:t>
            </a:r>
            <a:r>
              <a:rPr lang="en-US" sz="1800" dirty="0" smtClean="0"/>
              <a:t> S10 ribosomal protein gene cluster identifies two promoters that may be responsible for transcription of the entire 15-kilobase S10-spc-alpha cluster. J </a:t>
            </a:r>
            <a:r>
              <a:rPr lang="en-US" sz="1800" dirty="0" err="1" smtClean="0"/>
              <a:t>Bacteriol</a:t>
            </a:r>
            <a:r>
              <a:rPr lang="en-US" sz="1800" dirty="0" smtClean="0"/>
              <a:t> 179:7046–7054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ביבליוגרפיה</a:t>
            </a:r>
            <a:endParaRPr lang="en-US" dirty="0"/>
          </a:p>
        </p:txBody>
      </p:sp>
      <p:sp>
        <p:nvSpPr>
          <p:cNvPr id="3" name="Content Placeholder 2"/>
          <p:cNvSpPr>
            <a:spLocks noGrp="1"/>
          </p:cNvSpPr>
          <p:nvPr>
            <p:ph sz="quarter" idx="1"/>
          </p:nvPr>
        </p:nvSpPr>
        <p:spPr/>
        <p:txBody>
          <a:bodyPr>
            <a:noAutofit/>
          </a:bodyPr>
          <a:lstStyle/>
          <a:p>
            <a:pPr lvl="0"/>
            <a:r>
              <a:rPr lang="en-US" sz="1800" dirty="0" smtClean="0"/>
              <a:t>Vera </a:t>
            </a:r>
            <a:r>
              <a:rPr lang="en-US" sz="1800" dirty="0"/>
              <a:t>van </a:t>
            </a:r>
            <a:r>
              <a:rPr lang="en-US" sz="1800" dirty="0" err="1"/>
              <a:t>Noort</a:t>
            </a:r>
            <a:r>
              <a:rPr lang="en-US" sz="1800" dirty="0"/>
              <a:t>, </a:t>
            </a:r>
            <a:r>
              <a:rPr lang="en-US" sz="1800" dirty="0" err="1"/>
              <a:t>Peder</a:t>
            </a:r>
            <a:r>
              <a:rPr lang="en-US" sz="1800" dirty="0"/>
              <a:t> </a:t>
            </a:r>
            <a:r>
              <a:rPr lang="en-US" sz="1800" dirty="0" err="1"/>
              <a:t>Worning</a:t>
            </a:r>
            <a:r>
              <a:rPr lang="en-US" sz="1800" dirty="0"/>
              <a:t>, David W. </a:t>
            </a:r>
            <a:r>
              <a:rPr lang="en-US" sz="1800" dirty="0" err="1"/>
              <a:t>Ussery</a:t>
            </a:r>
            <a:r>
              <a:rPr lang="en-US" sz="1800" dirty="0"/>
              <a:t>, William A. </a:t>
            </a:r>
            <a:r>
              <a:rPr lang="en-US" sz="1800" dirty="0" err="1"/>
              <a:t>Rosche</a:t>
            </a:r>
            <a:r>
              <a:rPr lang="en-US" sz="1800" dirty="0"/>
              <a:t> and Richard R. </a:t>
            </a:r>
            <a:r>
              <a:rPr lang="en-US" sz="1800" dirty="0" err="1"/>
              <a:t>Sinden</a:t>
            </a:r>
            <a:r>
              <a:rPr lang="en-US" sz="1800" dirty="0"/>
              <a:t> (2003) Strand misalignments lead to </a:t>
            </a:r>
            <a:r>
              <a:rPr lang="en-US" sz="1800" dirty="0" err="1"/>
              <a:t>quasipalindrome</a:t>
            </a:r>
            <a:r>
              <a:rPr lang="en-US" sz="1800" dirty="0"/>
              <a:t> correction. TRENDS in Genetics Vol.19 No.7</a:t>
            </a:r>
          </a:p>
          <a:p>
            <a:pPr lvl="0"/>
            <a:r>
              <a:rPr lang="en-US" sz="1800" dirty="0" err="1"/>
              <a:t>Kouzine</a:t>
            </a:r>
            <a:r>
              <a:rPr lang="en-US" sz="1800" dirty="0"/>
              <a:t> F, Sanford S, Elisha-</a:t>
            </a:r>
            <a:r>
              <a:rPr lang="en-US" sz="1800" dirty="0" err="1"/>
              <a:t>Feil</a:t>
            </a:r>
            <a:r>
              <a:rPr lang="en-US" sz="1800" dirty="0"/>
              <a:t> Z, </a:t>
            </a:r>
            <a:r>
              <a:rPr lang="en-US" sz="1800" dirty="0" err="1"/>
              <a:t>Levens</a:t>
            </a:r>
            <a:r>
              <a:rPr lang="en-US" sz="1800" dirty="0"/>
              <a:t> D (2008) The functional response of upstream DNA to dynamic </a:t>
            </a:r>
            <a:r>
              <a:rPr lang="en-US" sz="1800" dirty="0" err="1"/>
              <a:t>supercoiling</a:t>
            </a:r>
            <a:r>
              <a:rPr lang="en-US" sz="1800" dirty="0"/>
              <a:t> in vivo. Nat </a:t>
            </a:r>
            <a:r>
              <a:rPr lang="en-US" sz="1800" dirty="0" err="1"/>
              <a:t>Struct</a:t>
            </a:r>
            <a:r>
              <a:rPr lang="en-US" sz="1800" dirty="0"/>
              <a:t> Mol </a:t>
            </a:r>
            <a:r>
              <a:rPr lang="en-US" sz="1800" dirty="0" err="1"/>
              <a:t>Biol</a:t>
            </a:r>
            <a:r>
              <a:rPr lang="en-US" sz="1800" dirty="0"/>
              <a:t> 15:146–154</a:t>
            </a:r>
          </a:p>
          <a:p>
            <a:pPr lvl="0"/>
            <a:r>
              <a:rPr lang="en-US" sz="1800" dirty="0"/>
              <a:t>Tanaka, H. and M.C. Yao, </a:t>
            </a:r>
            <a:r>
              <a:rPr lang="en-US" sz="1800" i="1" dirty="0" err="1"/>
              <a:t>Palindromic</a:t>
            </a:r>
            <a:r>
              <a:rPr lang="en-US" sz="1800" i="1" dirty="0"/>
              <a:t> gene amplification--an evolutionarily conserved role for DNA inverted repeats in the genome. </a:t>
            </a:r>
            <a:r>
              <a:rPr lang="en-US" sz="1800" dirty="0"/>
              <a:t>Nat Rev Cancer, 2009. </a:t>
            </a:r>
            <a:r>
              <a:rPr lang="en-US" sz="1800" b="1" dirty="0"/>
              <a:t>9</a:t>
            </a:r>
            <a:r>
              <a:rPr lang="en-US" sz="1800" dirty="0"/>
              <a:t>(3): p. 216-24.</a:t>
            </a:r>
          </a:p>
          <a:p>
            <a:pPr lvl="0"/>
            <a:r>
              <a:rPr lang="en-US" sz="1800" dirty="0"/>
              <a:t>Leach, D.R., </a:t>
            </a:r>
            <a:r>
              <a:rPr lang="en-US" sz="1800" i="1" dirty="0"/>
              <a:t>Long DNA palindromes, cruciform structures, genetic instability and secondary structure repair. </a:t>
            </a:r>
            <a:r>
              <a:rPr lang="en-US" sz="1800" dirty="0" err="1"/>
              <a:t>Bioessays</a:t>
            </a:r>
            <a:r>
              <a:rPr lang="en-US" sz="1800" dirty="0"/>
              <a:t>, 1994. </a:t>
            </a:r>
            <a:r>
              <a:rPr lang="en-US" sz="1800" b="1" dirty="0"/>
              <a:t>16</a:t>
            </a:r>
            <a:r>
              <a:rPr lang="en-US" sz="1800" dirty="0"/>
              <a:t>(12): p. 893-900</a:t>
            </a:r>
          </a:p>
          <a:p>
            <a:pPr lvl="0"/>
            <a:r>
              <a:rPr lang="en-US" sz="1800" dirty="0" err="1"/>
              <a:t>Lobachev</a:t>
            </a:r>
            <a:r>
              <a:rPr lang="en-US" sz="1800" dirty="0"/>
              <a:t>, K.S., et al., </a:t>
            </a:r>
            <a:r>
              <a:rPr lang="en-US" sz="1800" i="1" dirty="0"/>
              <a:t>Inverted </a:t>
            </a:r>
            <a:r>
              <a:rPr lang="en-US" sz="1800" i="1" dirty="0" err="1"/>
              <a:t>Alu</a:t>
            </a:r>
            <a:r>
              <a:rPr lang="en-US" sz="1800" i="1" dirty="0"/>
              <a:t> repeats unstable in yeast are excluded from the human genome. </a:t>
            </a:r>
            <a:r>
              <a:rPr lang="en-US" sz="1800" dirty="0"/>
              <a:t>EMBO J, 2000. </a:t>
            </a:r>
            <a:r>
              <a:rPr lang="en-US" sz="1800" b="1" dirty="0"/>
              <a:t>19</a:t>
            </a:r>
            <a:r>
              <a:rPr lang="en-US" sz="1800" dirty="0"/>
              <a:t>(14): p. 3822-30</a:t>
            </a:r>
            <a:r>
              <a:rPr lang="en-US" sz="1800" dirty="0" smtClean="0"/>
              <a:t>.</a:t>
            </a:r>
            <a:endParaRPr lang="he-IL" sz="1800" dirty="0" smtClean="0"/>
          </a:p>
          <a:p>
            <a:r>
              <a:rPr lang="en-US" sz="1800" dirty="0" smtClean="0"/>
              <a:t>Eva M. Strawbridge,  Gary Benson,  </a:t>
            </a:r>
            <a:r>
              <a:rPr lang="en-US" sz="1800" dirty="0" err="1" smtClean="0"/>
              <a:t>Yevgeniy</a:t>
            </a:r>
            <a:r>
              <a:rPr lang="en-US" sz="1800" dirty="0" smtClean="0"/>
              <a:t> </a:t>
            </a:r>
            <a:r>
              <a:rPr lang="en-US" sz="1800" dirty="0" err="1" smtClean="0"/>
              <a:t>Gelfand</a:t>
            </a:r>
            <a:r>
              <a:rPr lang="en-US" sz="1800" dirty="0" smtClean="0"/>
              <a:t>,  Craig J. </a:t>
            </a:r>
            <a:r>
              <a:rPr lang="en-US" sz="1800" dirty="0" err="1" smtClean="0"/>
              <a:t>Benham</a:t>
            </a:r>
            <a:r>
              <a:rPr lang="en-US" sz="1800" dirty="0" smtClean="0"/>
              <a:t> (2010) The distribution of inverted repeat sequences in the </a:t>
            </a:r>
            <a:r>
              <a:rPr lang="en-US" sz="1800" dirty="0" err="1" smtClean="0"/>
              <a:t>Saccharomyces</a:t>
            </a:r>
            <a:r>
              <a:rPr lang="en-US" sz="1800" dirty="0" smtClean="0"/>
              <a:t> </a:t>
            </a:r>
            <a:r>
              <a:rPr lang="en-US" sz="1800" dirty="0" err="1" smtClean="0"/>
              <a:t>cerevisiae</a:t>
            </a:r>
            <a:r>
              <a:rPr lang="en-US" sz="1800" dirty="0" smtClean="0"/>
              <a:t> genome. </a:t>
            </a:r>
            <a:r>
              <a:rPr lang="en-US" sz="1800" dirty="0" err="1" smtClean="0"/>
              <a:t>Curr</a:t>
            </a:r>
            <a:r>
              <a:rPr lang="en-US" sz="1800" dirty="0" smtClean="0"/>
              <a:t> Genet 56:321–340</a:t>
            </a:r>
            <a:endParaRPr lang="he-IL" sz="1800" dirty="0" smtClean="0"/>
          </a:p>
          <a:p>
            <a:pPr lvl="0"/>
            <a:endParaRPr lang="en-US" sz="1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ביבליוגרפיה</a:t>
            </a:r>
            <a:endParaRPr lang="en-US" dirty="0"/>
          </a:p>
        </p:txBody>
      </p:sp>
      <p:sp>
        <p:nvSpPr>
          <p:cNvPr id="3" name="Content Placeholder 2"/>
          <p:cNvSpPr>
            <a:spLocks noGrp="1"/>
          </p:cNvSpPr>
          <p:nvPr>
            <p:ph sz="quarter" idx="1"/>
          </p:nvPr>
        </p:nvSpPr>
        <p:spPr/>
        <p:txBody>
          <a:bodyPr>
            <a:normAutofit/>
          </a:bodyPr>
          <a:lstStyle/>
          <a:p>
            <a:pPr lvl="0"/>
            <a:r>
              <a:rPr lang="en-US" sz="1800" dirty="0" smtClean="0"/>
              <a:t>Tanaka, H., et al., </a:t>
            </a:r>
            <a:r>
              <a:rPr lang="en-US" sz="1800" i="1" dirty="0" err="1" smtClean="0"/>
              <a:t>Intrastrand</a:t>
            </a:r>
            <a:r>
              <a:rPr lang="en-US" sz="1800" i="1" dirty="0" smtClean="0"/>
              <a:t> annealing leads to the formation of a large DNA palindrome and determines the boundaries of genomic amplification in human cancer. </a:t>
            </a:r>
            <a:r>
              <a:rPr lang="en-US" sz="1800" dirty="0" smtClean="0"/>
              <a:t>Mol Cell </a:t>
            </a:r>
            <a:r>
              <a:rPr lang="en-US" sz="1800" dirty="0" err="1" smtClean="0"/>
              <a:t>Biol</a:t>
            </a:r>
            <a:r>
              <a:rPr lang="en-US" sz="1800" dirty="0" smtClean="0"/>
              <a:t>, 2007. </a:t>
            </a:r>
            <a:r>
              <a:rPr lang="en-US" sz="1800" b="1" dirty="0" smtClean="0"/>
              <a:t>27</a:t>
            </a:r>
            <a:r>
              <a:rPr lang="en-US" sz="1800" dirty="0" smtClean="0"/>
              <a:t>(6): p. 1993-2002.</a:t>
            </a:r>
          </a:p>
          <a:p>
            <a:r>
              <a:rPr lang="en-US" sz="1800" dirty="0" smtClean="0"/>
              <a:t>Warburton PE</a:t>
            </a:r>
            <a:r>
              <a:rPr lang="en-US" sz="1800" baseline="30000" dirty="0" smtClean="0"/>
              <a:t>1</a:t>
            </a:r>
            <a:r>
              <a:rPr lang="en-US" sz="1800" dirty="0" smtClean="0"/>
              <a:t>, Giordano J, Cheung F, </a:t>
            </a:r>
            <a:r>
              <a:rPr lang="en-US" sz="1800" dirty="0" err="1" smtClean="0"/>
              <a:t>Gelfand</a:t>
            </a:r>
            <a:r>
              <a:rPr lang="en-US" sz="1800" dirty="0" smtClean="0"/>
              <a:t> Y, Benson G, inverted repeat structure of the human genome: the X-chromosome contains a preponderance of large, </a:t>
            </a:r>
            <a:r>
              <a:rPr lang="en-US" sz="1800" dirty="0" err="1" smtClean="0"/>
              <a:t>highlyhomologous</a:t>
            </a:r>
            <a:r>
              <a:rPr lang="en-US" sz="1800" dirty="0" smtClean="0"/>
              <a:t> inverted repeats that contain tested genes, Genome  Res. 2004 Oct;14(10A):1861-9.</a:t>
            </a:r>
            <a:endParaRPr lang="he-IL" sz="1800" dirty="0" smtClean="0"/>
          </a:p>
          <a:p>
            <a:pPr lvl="0"/>
            <a:endParaRPr lang="en-US" sz="1800" dirty="0" smtClean="0"/>
          </a:p>
          <a:p>
            <a:pPr lvl="0"/>
            <a:endParaRPr lang="en-US" sz="2400" dirty="0"/>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מוטגנזה של רצפים מהופכים</a:t>
            </a:r>
            <a:endParaRPr lang="en-US" dirty="0"/>
          </a:p>
        </p:txBody>
      </p:sp>
      <p:sp>
        <p:nvSpPr>
          <p:cNvPr id="3" name="Content Placeholder 2"/>
          <p:cNvSpPr>
            <a:spLocks noGrp="1"/>
          </p:cNvSpPr>
          <p:nvPr>
            <p:ph sz="quarter" idx="1"/>
          </p:nvPr>
        </p:nvSpPr>
        <p:spPr>
          <a:xfrm>
            <a:off x="304800" y="1295400"/>
            <a:ext cx="8458200" cy="4525963"/>
          </a:xfrm>
        </p:spPr>
        <p:txBody>
          <a:bodyPr/>
          <a:lstStyle/>
          <a:p>
            <a:pPr algn="r" rtl="1"/>
            <a:r>
              <a:rPr lang="he-IL" dirty="0" smtClean="0"/>
              <a:t>בשל היכולת של </a:t>
            </a:r>
            <a:r>
              <a:rPr lang="en-US" dirty="0" smtClean="0"/>
              <a:t>IRs</a:t>
            </a:r>
            <a:r>
              <a:rPr lang="he-IL" dirty="0" smtClean="0"/>
              <a:t> ליצור מבנים שניוניים הועלו מספר מודלים לגבי מנגנוני המוטגנזה בהם יכולים להיות </a:t>
            </a:r>
            <a:r>
              <a:rPr lang="en-US" dirty="0" smtClean="0"/>
              <a:t>IRs</a:t>
            </a:r>
            <a:r>
              <a:rPr lang="he-IL" dirty="0" smtClean="0"/>
              <a:t> שותפים:</a:t>
            </a:r>
          </a:p>
          <a:p>
            <a:pPr lvl="1" algn="r" rtl="1"/>
            <a:r>
              <a:rPr lang="he-IL" dirty="0" smtClean="0"/>
              <a:t>מוטגנזה יחודית המערבת מבנה שניוני של גבעול ולולאה, מנגנון זה מגדיל את דרגת שלמות ה-</a:t>
            </a:r>
            <a:r>
              <a:rPr lang="en-US" dirty="0" smtClean="0"/>
              <a:t>IRs</a:t>
            </a:r>
            <a:r>
              <a:rPr lang="he-IL" dirty="0" smtClean="0"/>
              <a:t>.</a:t>
            </a:r>
          </a:p>
          <a:p>
            <a:pPr lvl="1" algn="r" rtl="1">
              <a:buNone/>
            </a:pPr>
            <a:r>
              <a:rPr lang="he-IL" dirty="0" smtClean="0"/>
              <a:t>מקור-</a:t>
            </a:r>
            <a:r>
              <a:rPr lang="en-US" dirty="0" smtClean="0"/>
              <a:t>www.bioscience.org/1998/v3/d/bissler/7.htm </a:t>
            </a:r>
            <a:r>
              <a:rPr lang="he-IL" dirty="0" smtClean="0"/>
              <a:t>:</a:t>
            </a:r>
          </a:p>
        </p:txBody>
      </p:sp>
      <p:pic>
        <p:nvPicPr>
          <p:cNvPr id="28674" name="Picture 2" descr="https://www.bioscience.org/1998/v3/d/bissler/fig5.jpg"/>
          <p:cNvPicPr>
            <a:picLocks noChangeAspect="1" noChangeArrowheads="1"/>
          </p:cNvPicPr>
          <p:nvPr/>
        </p:nvPicPr>
        <p:blipFill>
          <a:blip r:embed="rId2" cstate="print"/>
          <a:srcRect/>
          <a:stretch>
            <a:fillRect/>
          </a:stretch>
        </p:blipFill>
        <p:spPr bwMode="auto">
          <a:xfrm>
            <a:off x="685800" y="3810000"/>
            <a:ext cx="2009648" cy="2470879"/>
          </a:xfrm>
          <a:prstGeom prst="rect">
            <a:avLst/>
          </a:prstGeom>
          <a:noFill/>
        </p:spPr>
      </p:pic>
      <p:pic>
        <p:nvPicPr>
          <p:cNvPr id="28676" name="Picture 4" descr="https://www.bioscience.org/1998/v3/d/bissler/fig10.jpg"/>
          <p:cNvPicPr>
            <a:picLocks noChangeAspect="1" noChangeArrowheads="1"/>
          </p:cNvPicPr>
          <p:nvPr/>
        </p:nvPicPr>
        <p:blipFill>
          <a:blip r:embed="rId3" cstate="print"/>
          <a:srcRect/>
          <a:stretch>
            <a:fillRect/>
          </a:stretch>
        </p:blipFill>
        <p:spPr bwMode="auto">
          <a:xfrm>
            <a:off x="3886200" y="4572000"/>
            <a:ext cx="1447800" cy="1200150"/>
          </a:xfrm>
          <a:prstGeom prst="rect">
            <a:avLst/>
          </a:prstGeom>
          <a:noFill/>
        </p:spPr>
      </p:pic>
      <p:pic>
        <p:nvPicPr>
          <p:cNvPr id="28678" name="Picture 6"/>
          <p:cNvPicPr>
            <a:picLocks noChangeAspect="1" noChangeArrowheads="1"/>
          </p:cNvPicPr>
          <p:nvPr/>
        </p:nvPicPr>
        <p:blipFill>
          <a:blip r:embed="rId4" cstate="print"/>
          <a:srcRect/>
          <a:stretch>
            <a:fillRect/>
          </a:stretch>
        </p:blipFill>
        <p:spPr bwMode="auto">
          <a:xfrm>
            <a:off x="6248400" y="4610100"/>
            <a:ext cx="1838325" cy="12573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מוטגנזה של רצפים מהופכים</a:t>
            </a:r>
            <a:endParaRPr lang="en-US" dirty="0"/>
          </a:p>
        </p:txBody>
      </p:sp>
      <p:sp>
        <p:nvSpPr>
          <p:cNvPr id="3" name="Content Placeholder 2"/>
          <p:cNvSpPr>
            <a:spLocks noGrp="1"/>
          </p:cNvSpPr>
          <p:nvPr>
            <p:ph sz="quarter" idx="1"/>
          </p:nvPr>
        </p:nvSpPr>
        <p:spPr/>
        <p:txBody>
          <a:bodyPr/>
          <a:lstStyle/>
          <a:p>
            <a:pPr lvl="1" algn="r" rtl="1"/>
            <a:r>
              <a:rPr lang="he-IL" dirty="0" smtClean="0"/>
              <a:t>יצירת פלינדרומים והכפלת מקטעים בעקבות שבר דו גדילי הנמצא בסמוך לצנטרומר.</a:t>
            </a:r>
          </a:p>
          <a:p>
            <a:pPr lvl="1" algn="r" rtl="1">
              <a:buNone/>
            </a:pPr>
            <a:r>
              <a:rPr lang="he-IL" dirty="0" smtClean="0"/>
              <a:t>מקור - </a:t>
            </a:r>
            <a:r>
              <a:rPr lang="en-US" dirty="0"/>
              <a:t>Tanaka, H., et al., </a:t>
            </a:r>
            <a:r>
              <a:rPr lang="en-US" dirty="0" smtClean="0"/>
              <a:t>Mol </a:t>
            </a:r>
            <a:r>
              <a:rPr lang="en-US" dirty="0"/>
              <a:t>Cell </a:t>
            </a:r>
            <a:r>
              <a:rPr lang="en-US" dirty="0" err="1"/>
              <a:t>Biol</a:t>
            </a:r>
            <a:r>
              <a:rPr lang="en-US" dirty="0"/>
              <a:t>, 2007. </a:t>
            </a:r>
            <a:r>
              <a:rPr lang="en-US" b="1" dirty="0"/>
              <a:t>27</a:t>
            </a:r>
            <a:r>
              <a:rPr lang="en-US" dirty="0"/>
              <a:t>(6): p. 1993-2002</a:t>
            </a:r>
            <a:r>
              <a:rPr lang="en-US" dirty="0" smtClean="0"/>
              <a:t>.</a:t>
            </a:r>
            <a:endParaRPr lang="he-IL" dirty="0" smtClean="0"/>
          </a:p>
          <a:p>
            <a:pPr lvl="1" algn="r" rtl="1">
              <a:buNone/>
            </a:pPr>
            <a:endParaRPr lang="en-US" dirty="0"/>
          </a:p>
          <a:p>
            <a:pPr lvl="1" algn="r" rtl="1">
              <a:buNone/>
            </a:pPr>
            <a:endParaRPr lang="en-US" dirty="0"/>
          </a:p>
        </p:txBody>
      </p:sp>
      <p:pic>
        <p:nvPicPr>
          <p:cNvPr id="27650" name="Picture 2"/>
          <p:cNvPicPr>
            <a:picLocks noChangeAspect="1" noChangeArrowheads="1"/>
          </p:cNvPicPr>
          <p:nvPr/>
        </p:nvPicPr>
        <p:blipFill>
          <a:blip r:embed="rId2" cstate="print"/>
          <a:srcRect/>
          <a:stretch>
            <a:fillRect/>
          </a:stretch>
        </p:blipFill>
        <p:spPr bwMode="auto">
          <a:xfrm>
            <a:off x="1257300" y="3276600"/>
            <a:ext cx="6210300" cy="31337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מוטגנזה של רצפים מהופכים</a:t>
            </a:r>
            <a:endParaRPr lang="en-US" dirty="0"/>
          </a:p>
        </p:txBody>
      </p:sp>
      <p:sp>
        <p:nvSpPr>
          <p:cNvPr id="3" name="Content Placeholder 2"/>
          <p:cNvSpPr>
            <a:spLocks noGrp="1"/>
          </p:cNvSpPr>
          <p:nvPr>
            <p:ph sz="quarter" idx="1"/>
          </p:nvPr>
        </p:nvSpPr>
        <p:spPr/>
        <p:txBody>
          <a:bodyPr/>
          <a:lstStyle/>
          <a:p>
            <a:pPr lvl="1" algn="r" rtl="1"/>
            <a:r>
              <a:rPr lang="he-IL" dirty="0" smtClean="0"/>
              <a:t>השמטה של </a:t>
            </a:r>
            <a:r>
              <a:rPr lang="en-US" dirty="0" smtClean="0"/>
              <a:t>IRs</a:t>
            </a:r>
            <a:r>
              <a:rPr lang="he-IL" dirty="0" smtClean="0"/>
              <a:t> ארוכים מהגנום בזמן הכפלה, ישנם מספר מנגנון המסבירים את ההשמטה, אחד מהם מובא כאן:</a:t>
            </a:r>
          </a:p>
          <a:p>
            <a:pPr lvl="1" algn="r" rtl="1">
              <a:buNone/>
            </a:pPr>
            <a:r>
              <a:rPr lang="he-IL" dirty="0" smtClean="0"/>
              <a:t>מקור-</a:t>
            </a:r>
            <a:r>
              <a:rPr lang="en-US" dirty="0" smtClean="0"/>
              <a:t>ww.bioscience.org/1998/v3/d/</a:t>
            </a:r>
            <a:r>
              <a:rPr lang="en-US" dirty="0" err="1" smtClean="0"/>
              <a:t>bissler</a:t>
            </a:r>
            <a:r>
              <a:rPr lang="en-US" dirty="0" smtClean="0"/>
              <a:t>/7.htm </a:t>
            </a:r>
            <a:r>
              <a:rPr lang="he-IL" dirty="0" smtClean="0"/>
              <a:t>:</a:t>
            </a:r>
            <a:endParaRPr lang="en-US" dirty="0"/>
          </a:p>
        </p:txBody>
      </p:sp>
      <p:pic>
        <p:nvPicPr>
          <p:cNvPr id="26627" name="Picture 3"/>
          <p:cNvPicPr>
            <a:picLocks noChangeAspect="1" noChangeArrowheads="1"/>
          </p:cNvPicPr>
          <p:nvPr/>
        </p:nvPicPr>
        <p:blipFill>
          <a:blip r:embed="rId2" cstate="print"/>
          <a:srcRect/>
          <a:stretch>
            <a:fillRect/>
          </a:stretch>
        </p:blipFill>
        <p:spPr bwMode="auto">
          <a:xfrm>
            <a:off x="2428875" y="3352800"/>
            <a:ext cx="3819525" cy="2667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מטרת הפרויקט</a:t>
            </a:r>
            <a:endParaRPr lang="en-US" dirty="0"/>
          </a:p>
        </p:txBody>
      </p:sp>
      <p:sp>
        <p:nvSpPr>
          <p:cNvPr id="3" name="Content Placeholder 2"/>
          <p:cNvSpPr>
            <a:spLocks noGrp="1"/>
          </p:cNvSpPr>
          <p:nvPr>
            <p:ph sz="quarter" idx="1"/>
          </p:nvPr>
        </p:nvSpPr>
        <p:spPr/>
        <p:txBody>
          <a:bodyPr/>
          <a:lstStyle/>
          <a:p>
            <a:pPr algn="r" rtl="1">
              <a:lnSpc>
                <a:spcPct val="150000"/>
              </a:lnSpc>
              <a:buNone/>
            </a:pPr>
            <a:r>
              <a:rPr lang="he-IL" dirty="0" smtClean="0"/>
              <a:t>	זיהוי </a:t>
            </a:r>
            <a:r>
              <a:rPr lang="he-IL" dirty="0"/>
              <a:t>דוגמאות של פלינדרומים ורצפים מהופכים בכרומוזום </a:t>
            </a:r>
            <a:r>
              <a:rPr lang="en-US" dirty="0"/>
              <a:t>X</a:t>
            </a:r>
            <a:r>
              <a:rPr lang="he-IL" dirty="0"/>
              <a:t> של </a:t>
            </a:r>
            <a:r>
              <a:rPr lang="he-IL" dirty="0" smtClean="0"/>
              <a:t>אדם </a:t>
            </a:r>
            <a:r>
              <a:rPr lang="he-IL" dirty="0"/>
              <a:t>המציגים חוסר יציבות גנטית משמעותי או תופעות מעניינות אחרות אשר יהוו בסיס למחקר גנומי בהיקף רחב יותר הנועד לקשר בין תופעות אלו לאירועים שונים כמו למשל סרטן.</a:t>
            </a:r>
            <a:endParaRPr lang="en-US" dirty="0"/>
          </a:p>
          <a:p>
            <a:pPr algn="r" rt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רעיון מסדר של הפרויקט</a:t>
            </a:r>
            <a:endParaRPr lang="en-US" dirty="0"/>
          </a:p>
        </p:txBody>
      </p:sp>
      <p:sp>
        <p:nvSpPr>
          <p:cNvPr id="3" name="Content Placeholder 2"/>
          <p:cNvSpPr>
            <a:spLocks noGrp="1"/>
          </p:cNvSpPr>
          <p:nvPr>
            <p:ph sz="quarter" idx="1"/>
          </p:nvPr>
        </p:nvSpPr>
        <p:spPr>
          <a:xfrm>
            <a:off x="381000" y="1600200"/>
            <a:ext cx="8305800" cy="4525963"/>
          </a:xfrm>
        </p:spPr>
        <p:txBody>
          <a:bodyPr>
            <a:normAutofit/>
          </a:bodyPr>
          <a:lstStyle/>
          <a:p>
            <a:pPr algn="r" rtl="1"/>
            <a:r>
              <a:rPr lang="he-IL" dirty="0" smtClean="0"/>
              <a:t>מרבית המחקרים העוסקים ב</a:t>
            </a:r>
            <a:r>
              <a:rPr lang="en-US" dirty="0" smtClean="0"/>
              <a:t>IR</a:t>
            </a:r>
            <a:r>
              <a:rPr lang="en-US" dirty="0"/>
              <a:t>s</a:t>
            </a:r>
            <a:r>
              <a:rPr lang="he-IL" dirty="0" smtClean="0"/>
              <a:t> בוחנים את הנושא מנקודת המבט של אורגניזם בודד.</a:t>
            </a:r>
          </a:p>
          <a:p>
            <a:pPr algn="r" rtl="1"/>
            <a:r>
              <a:rPr lang="he-IL" dirty="0" smtClean="0"/>
              <a:t>בפרויקט זה אנו ניגשים לנושא האבולוציה של </a:t>
            </a:r>
            <a:r>
              <a:rPr lang="en-US" dirty="0" smtClean="0"/>
              <a:t>IRs</a:t>
            </a:r>
            <a:r>
              <a:rPr lang="he-IL" dirty="0" smtClean="0"/>
              <a:t> מושלמים תוך בחינת הרצפים במינים נוספים בעץ הפילוגנטי.</a:t>
            </a:r>
          </a:p>
          <a:p>
            <a:pPr algn="r" rtl="1"/>
            <a:r>
              <a:rPr lang="he-IL" dirty="0" smtClean="0"/>
              <a:t>הכרה מוקדמת של העץ הפילוגנטי של המינים הרלוונטים מאפשרת לנו לזהות את המוטציות שהתרחשו באב הקדמון ולאפיין מנגנוני מוטגנזה.</a:t>
            </a:r>
            <a:endParaRPr lang="he-IL" dirty="0"/>
          </a:p>
          <a:p>
            <a:pPr algn="r" rtl="1"/>
            <a:endParaRPr lang="he-I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t>שיטות</a:t>
            </a:r>
            <a:endParaRPr lang="en-US" dirty="0"/>
          </a:p>
        </p:txBody>
      </p:sp>
      <p:sp>
        <p:nvSpPr>
          <p:cNvPr id="3" name="Content Placeholder 2"/>
          <p:cNvSpPr>
            <a:spLocks noGrp="1"/>
          </p:cNvSpPr>
          <p:nvPr>
            <p:ph sz="quarter" idx="1"/>
          </p:nvPr>
        </p:nvSpPr>
        <p:spPr>
          <a:xfrm>
            <a:off x="228600" y="1600200"/>
            <a:ext cx="8534400" cy="4525963"/>
          </a:xfrm>
        </p:spPr>
        <p:txBody>
          <a:bodyPr/>
          <a:lstStyle/>
          <a:p>
            <a:pPr algn="r" rtl="1"/>
            <a:r>
              <a:rPr lang="he-IL" dirty="0" smtClean="0"/>
              <a:t>גנומים ממוסכים של המינים אדם, שימפנזה, גורילה, רזוס ומרמוסט הורדו מ</a:t>
            </a:r>
            <a:r>
              <a:rPr lang="en-US" dirty="0" smtClean="0"/>
              <a:t>UCSC genome browser</a:t>
            </a:r>
            <a:r>
              <a:rPr lang="he-IL" dirty="0" smtClean="0"/>
              <a:t> עבור הפרויקט.</a:t>
            </a:r>
          </a:p>
          <a:p>
            <a:pPr algn="r" rtl="1"/>
            <a:r>
              <a:rPr lang="he-IL" dirty="0" smtClean="0"/>
              <a:t>כרומוזומי </a:t>
            </a:r>
            <a:r>
              <a:rPr lang="en-US" dirty="0" smtClean="0"/>
              <a:t>X</a:t>
            </a:r>
            <a:r>
              <a:rPr lang="he-IL" dirty="0" smtClean="0"/>
              <a:t> של כל אחד מהמינים פוצלו מהגנומים השלמים תוך שימוש בתוכנה </a:t>
            </a:r>
            <a:r>
              <a:rPr lang="en-US" dirty="0" err="1" smtClean="0"/>
              <a:t>samtools</a:t>
            </a:r>
            <a:endParaRPr lang="he-IL" dirty="0" smtClean="0"/>
          </a:p>
          <a:p>
            <a:pPr algn="r" rtl="1"/>
            <a:r>
              <a:rPr lang="he-IL" dirty="0" smtClean="0"/>
              <a:t>הרצפים המהופכים והפלינדרומים בכל אחד מהגנומים נמצאו על ידי הפעלת התוכנה </a:t>
            </a:r>
            <a:r>
              <a:rPr lang="en-US" dirty="0" smtClean="0"/>
              <a:t>IRF</a:t>
            </a:r>
            <a:r>
              <a:rPr lang="he-IL" dirty="0" smtClean="0"/>
              <a:t> </a:t>
            </a:r>
            <a:r>
              <a:rPr lang="en-US" dirty="0" smtClean="0"/>
              <a:t>(inverted repeat finder)</a:t>
            </a:r>
            <a:r>
              <a:rPr lang="he-IL" dirty="0" smtClean="0"/>
              <a:t>.</a:t>
            </a:r>
          </a:p>
          <a:p>
            <a:pPr algn="r" rt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DocumentUrl xmlns="458654B0-58DA-43AF-B7B7-86C38ED4FD5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D6F61E74F7254FFAACE179AD514BF94B00E5BAFAE9EC481B44A887128AEA8B460D" ma:contentTypeVersion="" ma:contentTypeDescription="צור פריט רשימה חדש." ma:contentTypeScope="" ma:versionID="3b61d496bdfd119985d8563668747021">
  <xsd:schema xmlns:xsd="http://www.w3.org/2001/XMLSchema" xmlns:xs="http://www.w3.org/2001/XMLSchema" xmlns:p="http://schemas.microsoft.com/office/2006/metadata/properties" xmlns:ns1="458654B0-58DA-43AF-B7B7-86C38ED4FD5E" targetNamespace="http://schemas.microsoft.com/office/2006/metadata/properties" ma:root="true" ma:fieldsID="695313bd741453274c42219807639905" ns1:_="">
    <xsd:import namespace="458654B0-58DA-43AF-B7B7-86C38ED4FD5E"/>
    <xsd:element name="properties">
      <xsd:complexType>
        <xsd:sequence>
          <xsd:element name="documentManagement">
            <xsd:complexType>
              <xsd:all>
                <xsd:element ref="ns1:Document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8654B0-58DA-43AF-B7B7-86C38ED4FD5E" elementFormDefault="qualified">
    <xsd:import namespace="http://schemas.microsoft.com/office/2006/documentManagement/types"/>
    <xsd:import namespace="http://schemas.microsoft.com/office/infopath/2007/PartnerControls"/>
    <xsd:element name="DocumentUrl" ma:index="2" nillable="true" ma:displayName="Url" ma:internalName="DocumentUrl">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6" ma:displayName="מחבר"/>
        <xsd:element ref="dcterms:created" minOccurs="0" maxOccurs="1"/>
        <xsd:element ref="dc:identifier" minOccurs="0" maxOccurs="1"/>
        <xsd:element name="contentType" minOccurs="0" maxOccurs="1" type="xsd:string"/>
        <xsd:element ref="dc:title" minOccurs="0" maxOccurs="1" ma:index="4" ma:displayName="כותרת"/>
        <xsd:element ref="dc:subject" minOccurs="0" maxOccurs="1"/>
        <xsd:element ref="dc:description" minOccurs="0" maxOccurs="1" ma:index="8" ma:displayName="הערות"/>
        <xsd:element name="keywords" minOccurs="0" maxOccurs="1" type="xsd:string" ma:index="5" ma:displayName="מילות מפתח"/>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7099A6-EA73-4FA7-809F-90722753A796}"/>
</file>

<file path=customXml/itemProps2.xml><?xml version="1.0" encoding="utf-8"?>
<ds:datastoreItem xmlns:ds="http://schemas.openxmlformats.org/officeDocument/2006/customXml" ds:itemID="{93F67B00-91CB-42C6-AAA6-EECEF025D6A7}"/>
</file>

<file path=docProps/app.xml><?xml version="1.0" encoding="utf-8"?>
<Properties xmlns="http://schemas.openxmlformats.org/officeDocument/2006/extended-properties" xmlns:vt="http://schemas.openxmlformats.org/officeDocument/2006/docPropsVTypes">
  <Template>Equity</Template>
  <TotalTime>293</TotalTime>
  <Words>1733</Words>
  <Application>Microsoft Office PowerPoint</Application>
  <PresentationFormat>On-screen Show (4:3)</PresentationFormat>
  <Paragraphs>188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Equity</vt:lpstr>
      <vt:lpstr>פרויקט מחקר במדעי החיים- אבולוציה מולקולרית של רצפים מהופכים</vt:lpstr>
      <vt:lpstr>רצפים מהופכים (IR)</vt:lpstr>
      <vt:lpstr>רצפים מהופכים (IR)</vt:lpstr>
      <vt:lpstr>מוטגנזה של רצפים מהופכים</vt:lpstr>
      <vt:lpstr>מוטגנזה של רצפים מהופכים</vt:lpstr>
      <vt:lpstr>מוטגנזה של רצפים מהופכים</vt:lpstr>
      <vt:lpstr>מטרת הפרויקט</vt:lpstr>
      <vt:lpstr>רעיון מסדר של הפרויקט</vt:lpstr>
      <vt:lpstr>שיטות</vt:lpstr>
      <vt:lpstr>שיטות</vt:lpstr>
      <vt:lpstr>שיטות</vt:lpstr>
      <vt:lpstr>העץ הפילוגנטי של המינים שנבחנו</vt:lpstr>
      <vt:lpstr>תוצאות</vt:lpstr>
      <vt:lpstr>סטטיסטיקות</vt:lpstr>
      <vt:lpstr>סטטיסטיקות</vt:lpstr>
      <vt:lpstr>סטטיסטיקות</vt:lpstr>
      <vt:lpstr>סטטיסטיקות</vt:lpstr>
      <vt:lpstr>אנליזת הדוגמאות</vt:lpstr>
      <vt:lpstr>דוגמה ראשונה</vt:lpstr>
      <vt:lpstr>דוגמה ראשונה</vt:lpstr>
      <vt:lpstr>דוגמה ראשונה</vt:lpstr>
      <vt:lpstr>דוגמה שנייה</vt:lpstr>
      <vt:lpstr>דוגמה שלישית</vt:lpstr>
      <vt:lpstr>דוגמה שלישית</vt:lpstr>
      <vt:lpstr>דוגמה רביעית</vt:lpstr>
      <vt:lpstr>דוגמה רביעית</vt:lpstr>
      <vt:lpstr>דוגמה חמישית</vt:lpstr>
      <vt:lpstr>דיון ומסקנות</vt:lpstr>
      <vt:lpstr>דיון ומסקנות</vt:lpstr>
      <vt:lpstr>הצעות למחקר עתידי</vt:lpstr>
      <vt:lpstr>ביבליוגרפיה</vt:lpstr>
      <vt:lpstr>ביבליוגרפיה</vt:lpstr>
      <vt:lpstr>ביבליוגרפיה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פרויקט מחקר במדעי החיים- אבולוציה מולקולרית של רצפים מהופכים</dc:title>
  <dc:creator>dan</dc:creator>
  <cp:keywords/>
  <dc:description/>
  <cp:lastModifiedBy>dan</cp:lastModifiedBy>
  <cp:revision>6</cp:revision>
  <dcterms:created xsi:type="dcterms:W3CDTF">2014-11-08T17:55:45Z</dcterms:created>
  <dcterms:modified xsi:type="dcterms:W3CDTF">2014-11-08T22:53:46Z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0x010100D6F61E74F7254FFAACE179AD514BF94B00E5BAFAE9EC481B44A887128AEA8B460D</vt:lpwstr>
  </property>
</Properties>
</file>