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1" r:id="rId19"/>
    <p:sldId id="262" r:id="rId20"/>
    <p:sldId id="258" r:id="rId21"/>
    <p:sldId id="260" r:id="rId22"/>
    <p:sldId id="284" r:id="rId23"/>
    <p:sldId id="263" r:id="rId24"/>
    <p:sldId id="264" r:id="rId25"/>
    <p:sldId id="285" r:id="rId26"/>
    <p:sldId id="26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E9D863-26C3-46BF-8E3C-D135D63013E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B5682B-5AC3-4791-AE8D-9978945AAB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545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682B-5AC3-4791-AE8D-9978945AAB05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775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682B-5AC3-4791-AE8D-9978945AAB05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8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73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304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329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37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288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564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002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061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40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71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180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3000">
              <a:srgbClr val="E6E6E6"/>
            </a:gs>
            <a:gs pos="32001">
              <a:srgbClr val="7D8496"/>
            </a:gs>
            <a:gs pos="58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DF51-353A-409C-92B8-E09F0ED12A62}" type="datetimeFigureOut">
              <a:rPr lang="he-IL" smtClean="0"/>
              <a:pPr/>
              <a:t>י"ז/כסלו/תשע"ה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E4C91-8C69-410E-8522-DBB0511C91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4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846640" cy="2376263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פרויקט מחקר בביולוגיה</a:t>
            </a:r>
            <a:r>
              <a:rPr lang="he-I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 בדיקת מערכת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split-YFP</a:t>
            </a:r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 כגלאי אפשרי לקיפול חלבון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392560"/>
          </a:xfrm>
        </p:spPr>
        <p:txBody>
          <a:bodyPr>
            <a:normAutofit/>
          </a:bodyPr>
          <a:lstStyle/>
          <a:p>
            <a:r>
              <a:rPr lang="he-IL" sz="3600" dirty="0">
                <a:solidFill>
                  <a:prstClr val="black"/>
                </a:solidFill>
                <a:ea typeface="+mj-ea"/>
                <a:cs typeface="Times New Roman"/>
              </a:rPr>
              <a:t>דוד שרייבר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344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לא כל כך פשוט!</a:t>
            </a:r>
            <a:br>
              <a:rPr lang="he-IL" dirty="0" smtClean="0"/>
            </a:br>
            <a:r>
              <a:rPr lang="he-IL" dirty="0" smtClean="0"/>
              <a:t> אנחנו צריכים מערכת שתאפשר...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יצירת מחסור ב</a:t>
            </a:r>
            <a:r>
              <a:rPr lang="en-US" dirty="0" err="1" smtClean="0"/>
              <a:t>GroEL</a:t>
            </a:r>
            <a:r>
              <a:rPr lang="en-US" dirty="0" smtClean="0"/>
              <a:t>-</a:t>
            </a:r>
            <a:endParaRPr lang="he-IL" dirty="0" smtClean="0"/>
          </a:p>
          <a:p>
            <a:r>
              <a:rPr lang="he-IL" dirty="0" smtClean="0"/>
              <a:t>גילוי מצב הקיפול של החלבון</a:t>
            </a:r>
          </a:p>
          <a:p>
            <a:r>
              <a:rPr lang="he-IL" dirty="0" smtClean="0"/>
              <a:t>סריקה מהירה (נצטרך לייצר אלפי מוטנטים, בתקוה שבבודדים מהם תשתנה התלות)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38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 smtClean="0"/>
              <a:t>הפיתרון</a:t>
            </a:r>
            <a:r>
              <a:rPr lang="he-IL" dirty="0" smtClean="0"/>
              <a:t>: </a:t>
            </a:r>
            <a:r>
              <a:rPr lang="en-US" dirty="0" smtClean="0"/>
              <a:t>MGM100</a:t>
            </a:r>
            <a:r>
              <a:rPr lang="he-IL" dirty="0" smtClean="0"/>
              <a:t> ו</a:t>
            </a:r>
            <a:r>
              <a:rPr lang="en-US" dirty="0" smtClean="0"/>
              <a:t>Split-YFP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MGM100</a:t>
            </a:r>
            <a:r>
              <a:rPr lang="he-IL" dirty="0" smtClean="0"/>
              <a:t> הוא זן של </a:t>
            </a:r>
            <a:r>
              <a:rPr lang="en-US" dirty="0" smtClean="0"/>
              <a:t>E. coli </a:t>
            </a:r>
            <a:r>
              <a:rPr lang="he-IL" dirty="0" smtClean="0"/>
              <a:t> שבו הגן ליצירת </a:t>
            </a:r>
            <a:r>
              <a:rPr lang="en-US" dirty="0" err="1" smtClean="0"/>
              <a:t>GroEL</a:t>
            </a:r>
            <a:r>
              <a:rPr lang="he-IL" dirty="0" smtClean="0"/>
              <a:t> נמצא תחת בקרת אופרון </a:t>
            </a:r>
            <a:r>
              <a:rPr lang="he-IL" dirty="0" err="1" smtClean="0"/>
              <a:t>הארבינוז</a:t>
            </a:r>
            <a:r>
              <a:rPr lang="he-IL" dirty="0" smtClean="0"/>
              <a:t> </a:t>
            </a:r>
          </a:p>
          <a:p>
            <a:endParaRPr lang="he-IL" dirty="0"/>
          </a:p>
        </p:txBody>
      </p:sp>
      <p:sp>
        <p:nvSpPr>
          <p:cNvPr id="6" name="אליפסה 5"/>
          <p:cNvSpPr/>
          <p:nvPr/>
        </p:nvSpPr>
        <p:spPr>
          <a:xfrm>
            <a:off x="6156176" y="2708920"/>
            <a:ext cx="2232248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הסרת </a:t>
            </a:r>
            <a:r>
              <a:rPr lang="he-IL" dirty="0" err="1">
                <a:solidFill>
                  <a:schemeClr val="tx1"/>
                </a:solidFill>
              </a:rPr>
              <a:t>הארבינוז</a:t>
            </a:r>
            <a:r>
              <a:rPr lang="he-IL" dirty="0">
                <a:solidFill>
                  <a:schemeClr val="tx1"/>
                </a:solidFill>
              </a:rPr>
              <a:t> מהמדיום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4076328" y="3573016"/>
            <a:ext cx="2232248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מחסור של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GroEL</a:t>
            </a:r>
            <a:r>
              <a:rPr lang="he-IL" dirty="0" smtClean="0">
                <a:solidFill>
                  <a:schemeClr val="tx1"/>
                </a:solidFill>
              </a:rPr>
              <a:t> בתא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1619672" y="4365104"/>
            <a:ext cx="2232248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DapA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 לא מתקפל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חץ מעוקל ימינה 8"/>
          <p:cNvSpPr/>
          <p:nvPr/>
        </p:nvSpPr>
        <p:spPr>
          <a:xfrm rot="3711786">
            <a:off x="5292172" y="2554032"/>
            <a:ext cx="656456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חץ מעוקל ימינה 9"/>
          <p:cNvSpPr/>
          <p:nvPr/>
        </p:nvSpPr>
        <p:spPr>
          <a:xfrm rot="3711786">
            <a:off x="3123364" y="3429000"/>
            <a:ext cx="656456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Split-YFP</a:t>
            </a:r>
            <a:r>
              <a:rPr lang="he-IL" dirty="0" smtClean="0"/>
              <a:t> –רעיון מקורי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YFP: Yellow Fluorescent protein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Split YFP</a:t>
            </a:r>
            <a:r>
              <a:rPr lang="he-IL" sz="2800" dirty="0" smtClean="0"/>
              <a:t>: החלבון </a:t>
            </a:r>
            <a:r>
              <a:rPr lang="en-US" sz="2800" dirty="0" smtClean="0"/>
              <a:t>YFP</a:t>
            </a:r>
            <a:r>
              <a:rPr lang="he-IL" sz="2800" dirty="0" smtClean="0"/>
              <a:t> מפוצל ל 2 פרגמנטים (</a:t>
            </a:r>
            <a:r>
              <a:rPr lang="en-US" sz="2800" dirty="0" smtClean="0"/>
              <a:t>N&amp;C</a:t>
            </a:r>
            <a:r>
              <a:rPr lang="he-IL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רק אינטראקציה בין 2 הפרגמנטים גורמת </a:t>
            </a:r>
            <a:r>
              <a:rPr lang="he-IL" sz="2800" dirty="0" err="1" smtClean="0"/>
              <a:t>לפלוארסנציה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he-IL" sz="2800" dirty="0" smtClean="0"/>
              <a:t>הרעיון בשיטה שלנו: מכניסים את </a:t>
            </a:r>
            <a:r>
              <a:rPr lang="en-US" sz="2800" dirty="0" err="1" smtClean="0"/>
              <a:t>DapA</a:t>
            </a:r>
            <a:r>
              <a:rPr lang="he-IL" sz="2800" dirty="0" smtClean="0"/>
              <a:t> בין 2 הפרגמנטים של </a:t>
            </a:r>
            <a:r>
              <a:rPr lang="en-US" sz="2800" dirty="0" smtClean="0"/>
              <a:t>YFP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he-IL" sz="2800" dirty="0" smtClean="0"/>
              <a:t>רק חלבון המקופל כראוי, עם הקצוות </a:t>
            </a:r>
            <a:r>
              <a:rPr lang="en-US" sz="2800" dirty="0" smtClean="0"/>
              <a:t>N</a:t>
            </a:r>
            <a:r>
              <a:rPr lang="he-IL" sz="2800" dirty="0" smtClean="0"/>
              <a:t> ו-</a:t>
            </a:r>
            <a:r>
              <a:rPr lang="en-US" sz="2800" dirty="0" smtClean="0"/>
              <a:t>C</a:t>
            </a:r>
            <a:r>
              <a:rPr lang="he-IL" sz="2800" dirty="0" smtClean="0"/>
              <a:t> סמוכים </a:t>
            </a:r>
            <a:r>
              <a:rPr lang="he-IL" sz="2800" dirty="0" err="1" smtClean="0"/>
              <a:t>זל"ז</a:t>
            </a:r>
            <a:r>
              <a:rPr lang="he-IL" sz="2800" dirty="0" smtClean="0"/>
              <a:t>, יאפשר </a:t>
            </a:r>
            <a:r>
              <a:rPr lang="he-IL" sz="2800" dirty="0" err="1" smtClean="0"/>
              <a:t>פלוארסנציה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981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Split-YFP</a:t>
            </a:r>
            <a:r>
              <a:rPr lang="he-IL" dirty="0"/>
              <a:t> </a:t>
            </a:r>
            <a:r>
              <a:rPr lang="he-IL" dirty="0" smtClean="0"/>
              <a:t>–איך זה אמור לעבוד?</a:t>
            </a:r>
            <a:endParaRPr lang="he-IL" dirty="0"/>
          </a:p>
        </p:txBody>
      </p:sp>
      <p:sp>
        <p:nvSpPr>
          <p:cNvPr id="4" name="צורה חופשית 3"/>
          <p:cNvSpPr/>
          <p:nvPr/>
        </p:nvSpPr>
        <p:spPr>
          <a:xfrm>
            <a:off x="1903956" y="2304281"/>
            <a:ext cx="1478197" cy="1695735"/>
          </a:xfrm>
          <a:custGeom>
            <a:avLst/>
            <a:gdLst>
              <a:gd name="connsiteX0" fmla="*/ 0 w 1478197"/>
              <a:gd name="connsiteY0" fmla="*/ 614283 h 1695735"/>
              <a:gd name="connsiteX1" fmla="*/ 100208 w 1478197"/>
              <a:gd name="connsiteY1" fmla="*/ 388815 h 1695735"/>
              <a:gd name="connsiteX2" fmla="*/ 237995 w 1478197"/>
              <a:gd name="connsiteY2" fmla="*/ 476497 h 1695735"/>
              <a:gd name="connsiteX3" fmla="*/ 375781 w 1478197"/>
              <a:gd name="connsiteY3" fmla="*/ 401341 h 1695735"/>
              <a:gd name="connsiteX4" fmla="*/ 488515 w 1478197"/>
              <a:gd name="connsiteY4" fmla="*/ 508 h 1695735"/>
              <a:gd name="connsiteX5" fmla="*/ 713984 w 1478197"/>
              <a:gd name="connsiteY5" fmla="*/ 313659 h 1695735"/>
              <a:gd name="connsiteX6" fmla="*/ 951978 w 1478197"/>
              <a:gd name="connsiteY6" fmla="*/ 138294 h 1695735"/>
              <a:gd name="connsiteX7" fmla="*/ 1290181 w 1478197"/>
              <a:gd name="connsiteY7" fmla="*/ 426393 h 1695735"/>
              <a:gd name="connsiteX8" fmla="*/ 1252603 w 1478197"/>
              <a:gd name="connsiteY8" fmla="*/ 463971 h 1695735"/>
              <a:gd name="connsiteX9" fmla="*/ 1039660 w 1478197"/>
              <a:gd name="connsiteY9" fmla="*/ 601757 h 1695735"/>
              <a:gd name="connsiteX10" fmla="*/ 1478071 w 1478197"/>
              <a:gd name="connsiteY10" fmla="*/ 952486 h 1695735"/>
              <a:gd name="connsiteX11" fmla="*/ 989556 w 1478197"/>
              <a:gd name="connsiteY11" fmla="*/ 1603840 h 1695735"/>
              <a:gd name="connsiteX12" fmla="*/ 939452 w 1478197"/>
              <a:gd name="connsiteY12" fmla="*/ 1691522 h 1695735"/>
              <a:gd name="connsiteX13" fmla="*/ 939452 w 1478197"/>
              <a:gd name="connsiteY13" fmla="*/ 1678996 h 1695735"/>
              <a:gd name="connsiteX14" fmla="*/ 926926 w 1478197"/>
              <a:gd name="connsiteY14" fmla="*/ 1653944 h 169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8197" h="1695735">
                <a:moveTo>
                  <a:pt x="0" y="614283"/>
                </a:moveTo>
                <a:cubicBezTo>
                  <a:pt x="30271" y="513031"/>
                  <a:pt x="60542" y="411779"/>
                  <a:pt x="100208" y="388815"/>
                </a:cubicBezTo>
                <a:cubicBezTo>
                  <a:pt x="139874" y="365851"/>
                  <a:pt x="192066" y="474409"/>
                  <a:pt x="237995" y="476497"/>
                </a:cubicBezTo>
                <a:cubicBezTo>
                  <a:pt x="283924" y="478585"/>
                  <a:pt x="334028" y="480672"/>
                  <a:pt x="375781" y="401341"/>
                </a:cubicBezTo>
                <a:cubicBezTo>
                  <a:pt x="417534" y="322009"/>
                  <a:pt x="432148" y="15122"/>
                  <a:pt x="488515" y="508"/>
                </a:cubicBezTo>
                <a:cubicBezTo>
                  <a:pt x="544882" y="-14106"/>
                  <a:pt x="636740" y="290695"/>
                  <a:pt x="713984" y="313659"/>
                </a:cubicBezTo>
                <a:cubicBezTo>
                  <a:pt x="791228" y="336623"/>
                  <a:pt x="855945" y="119505"/>
                  <a:pt x="951978" y="138294"/>
                </a:cubicBezTo>
                <a:cubicBezTo>
                  <a:pt x="1048011" y="157083"/>
                  <a:pt x="1240077" y="372113"/>
                  <a:pt x="1290181" y="426393"/>
                </a:cubicBezTo>
                <a:cubicBezTo>
                  <a:pt x="1340285" y="480673"/>
                  <a:pt x="1294356" y="434744"/>
                  <a:pt x="1252603" y="463971"/>
                </a:cubicBezTo>
                <a:cubicBezTo>
                  <a:pt x="1210850" y="493198"/>
                  <a:pt x="1002082" y="520338"/>
                  <a:pt x="1039660" y="601757"/>
                </a:cubicBezTo>
                <a:cubicBezTo>
                  <a:pt x="1077238" y="683176"/>
                  <a:pt x="1486422" y="785472"/>
                  <a:pt x="1478071" y="952486"/>
                </a:cubicBezTo>
                <a:cubicBezTo>
                  <a:pt x="1469720" y="1119500"/>
                  <a:pt x="1079326" y="1480667"/>
                  <a:pt x="989556" y="1603840"/>
                </a:cubicBezTo>
                <a:cubicBezTo>
                  <a:pt x="899786" y="1727013"/>
                  <a:pt x="947803" y="1678996"/>
                  <a:pt x="939452" y="1691522"/>
                </a:cubicBezTo>
                <a:cubicBezTo>
                  <a:pt x="931101" y="1704048"/>
                  <a:pt x="941540" y="1685259"/>
                  <a:pt x="939452" y="1678996"/>
                </a:cubicBezTo>
                <a:cubicBezTo>
                  <a:pt x="937364" y="1672733"/>
                  <a:pt x="932145" y="1663338"/>
                  <a:pt x="926926" y="16539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קורד 4"/>
          <p:cNvSpPr/>
          <p:nvPr/>
        </p:nvSpPr>
        <p:spPr>
          <a:xfrm>
            <a:off x="1650054" y="2906272"/>
            <a:ext cx="507804" cy="576064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קורד 5"/>
          <p:cNvSpPr/>
          <p:nvPr/>
        </p:nvSpPr>
        <p:spPr>
          <a:xfrm rot="14077808">
            <a:off x="2539701" y="3926643"/>
            <a:ext cx="507804" cy="576064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צורה חופשית 6"/>
          <p:cNvSpPr/>
          <p:nvPr/>
        </p:nvSpPr>
        <p:spPr>
          <a:xfrm>
            <a:off x="5580112" y="2575482"/>
            <a:ext cx="1368152" cy="1141550"/>
          </a:xfrm>
          <a:custGeom>
            <a:avLst/>
            <a:gdLst>
              <a:gd name="connsiteX0" fmla="*/ 451418 w 602983"/>
              <a:gd name="connsiteY0" fmla="*/ 67510 h 552732"/>
              <a:gd name="connsiteX1" fmla="*/ 88163 w 602983"/>
              <a:gd name="connsiteY1" fmla="*/ 292978 h 552732"/>
              <a:gd name="connsiteX2" fmla="*/ 125741 w 602983"/>
              <a:gd name="connsiteY2" fmla="*/ 405713 h 552732"/>
              <a:gd name="connsiteX3" fmla="*/ 388788 w 602983"/>
              <a:gd name="connsiteY3" fmla="*/ 318030 h 552732"/>
              <a:gd name="connsiteX4" fmla="*/ 388788 w 602983"/>
              <a:gd name="connsiteY4" fmla="*/ 305504 h 552732"/>
              <a:gd name="connsiteX5" fmla="*/ 376262 w 602983"/>
              <a:gd name="connsiteY5" fmla="*/ 280452 h 552732"/>
              <a:gd name="connsiteX6" fmla="*/ 188371 w 602983"/>
              <a:gd name="connsiteY6" fmla="*/ 230348 h 552732"/>
              <a:gd name="connsiteX7" fmla="*/ 213424 w 602983"/>
              <a:gd name="connsiteY7" fmla="*/ 29932 h 552732"/>
              <a:gd name="connsiteX8" fmla="*/ 225950 w 602983"/>
              <a:gd name="connsiteY8" fmla="*/ 29932 h 552732"/>
              <a:gd name="connsiteX9" fmla="*/ 463944 w 602983"/>
              <a:gd name="connsiteY9" fmla="*/ 305504 h 552732"/>
              <a:gd name="connsiteX10" fmla="*/ 301106 w 602983"/>
              <a:gd name="connsiteY10" fmla="*/ 518447 h 552732"/>
              <a:gd name="connsiteX11" fmla="*/ 481 w 602983"/>
              <a:gd name="connsiteY11" fmla="*/ 67510 h 552732"/>
              <a:gd name="connsiteX12" fmla="*/ 225950 w 602983"/>
              <a:gd name="connsiteY12" fmla="*/ 54984 h 552732"/>
              <a:gd name="connsiteX13" fmla="*/ 13007 w 602983"/>
              <a:gd name="connsiteY13" fmla="*/ 405713 h 552732"/>
              <a:gd name="connsiteX14" fmla="*/ 213424 w 602983"/>
              <a:gd name="connsiteY14" fmla="*/ 543499 h 552732"/>
              <a:gd name="connsiteX15" fmla="*/ 589204 w 602983"/>
              <a:gd name="connsiteY15" fmla="*/ 167718 h 552732"/>
              <a:gd name="connsiteX16" fmla="*/ 526574 w 602983"/>
              <a:gd name="connsiteY16" fmla="*/ 155192 h 552732"/>
              <a:gd name="connsiteX17" fmla="*/ 576678 w 602983"/>
              <a:gd name="connsiteY17" fmla="*/ 155192 h 552732"/>
              <a:gd name="connsiteX18" fmla="*/ 576678 w 602983"/>
              <a:gd name="connsiteY18" fmla="*/ 167718 h 552732"/>
              <a:gd name="connsiteX19" fmla="*/ 589204 w 602983"/>
              <a:gd name="connsiteY19" fmla="*/ 130140 h 55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2983" h="552732">
                <a:moveTo>
                  <a:pt x="451418" y="67510"/>
                </a:moveTo>
                <a:cubicBezTo>
                  <a:pt x="296930" y="152060"/>
                  <a:pt x="142442" y="236611"/>
                  <a:pt x="88163" y="292978"/>
                </a:cubicBezTo>
                <a:cubicBezTo>
                  <a:pt x="33884" y="349345"/>
                  <a:pt x="75637" y="401538"/>
                  <a:pt x="125741" y="405713"/>
                </a:cubicBezTo>
                <a:cubicBezTo>
                  <a:pt x="175845" y="409888"/>
                  <a:pt x="344947" y="334731"/>
                  <a:pt x="388788" y="318030"/>
                </a:cubicBezTo>
                <a:cubicBezTo>
                  <a:pt x="432629" y="301329"/>
                  <a:pt x="390876" y="311767"/>
                  <a:pt x="388788" y="305504"/>
                </a:cubicBezTo>
                <a:cubicBezTo>
                  <a:pt x="386700" y="299241"/>
                  <a:pt x="409665" y="292978"/>
                  <a:pt x="376262" y="280452"/>
                </a:cubicBezTo>
                <a:cubicBezTo>
                  <a:pt x="342859" y="267926"/>
                  <a:pt x="215511" y="272101"/>
                  <a:pt x="188371" y="230348"/>
                </a:cubicBezTo>
                <a:cubicBezTo>
                  <a:pt x="161231" y="188595"/>
                  <a:pt x="207161" y="63335"/>
                  <a:pt x="213424" y="29932"/>
                </a:cubicBezTo>
                <a:cubicBezTo>
                  <a:pt x="219687" y="-3471"/>
                  <a:pt x="184197" y="-15997"/>
                  <a:pt x="225950" y="29932"/>
                </a:cubicBezTo>
                <a:cubicBezTo>
                  <a:pt x="267703" y="75861"/>
                  <a:pt x="451418" y="224085"/>
                  <a:pt x="463944" y="305504"/>
                </a:cubicBezTo>
                <a:cubicBezTo>
                  <a:pt x="476470" y="386923"/>
                  <a:pt x="378350" y="558113"/>
                  <a:pt x="301106" y="518447"/>
                </a:cubicBezTo>
                <a:cubicBezTo>
                  <a:pt x="223862" y="478781"/>
                  <a:pt x="13007" y="144754"/>
                  <a:pt x="481" y="67510"/>
                </a:cubicBezTo>
                <a:cubicBezTo>
                  <a:pt x="-12045" y="-9734"/>
                  <a:pt x="223862" y="-1383"/>
                  <a:pt x="225950" y="54984"/>
                </a:cubicBezTo>
                <a:cubicBezTo>
                  <a:pt x="228038" y="111351"/>
                  <a:pt x="15095" y="324294"/>
                  <a:pt x="13007" y="405713"/>
                </a:cubicBezTo>
                <a:cubicBezTo>
                  <a:pt x="10919" y="487132"/>
                  <a:pt x="117391" y="583165"/>
                  <a:pt x="213424" y="543499"/>
                </a:cubicBezTo>
                <a:cubicBezTo>
                  <a:pt x="309457" y="503833"/>
                  <a:pt x="537012" y="232436"/>
                  <a:pt x="589204" y="167718"/>
                </a:cubicBezTo>
                <a:cubicBezTo>
                  <a:pt x="641396" y="103000"/>
                  <a:pt x="528662" y="157280"/>
                  <a:pt x="526574" y="155192"/>
                </a:cubicBezTo>
                <a:cubicBezTo>
                  <a:pt x="524486" y="153104"/>
                  <a:pt x="568327" y="153104"/>
                  <a:pt x="576678" y="155192"/>
                </a:cubicBezTo>
                <a:cubicBezTo>
                  <a:pt x="585029" y="157280"/>
                  <a:pt x="574590" y="171893"/>
                  <a:pt x="576678" y="167718"/>
                </a:cubicBezTo>
                <a:cubicBezTo>
                  <a:pt x="578766" y="163543"/>
                  <a:pt x="583985" y="146841"/>
                  <a:pt x="589204" y="1301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קורד 8"/>
          <p:cNvSpPr/>
          <p:nvPr/>
        </p:nvSpPr>
        <p:spPr>
          <a:xfrm rot="4587840">
            <a:off x="6495635" y="2204863"/>
            <a:ext cx="507804" cy="576064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קורד 9"/>
          <p:cNvSpPr/>
          <p:nvPr/>
        </p:nvSpPr>
        <p:spPr>
          <a:xfrm rot="15292056">
            <a:off x="6694362" y="2448139"/>
            <a:ext cx="507804" cy="576064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ברק 10"/>
          <p:cNvSpPr/>
          <p:nvPr/>
        </p:nvSpPr>
        <p:spPr>
          <a:xfrm>
            <a:off x="5508104" y="1866053"/>
            <a:ext cx="457200" cy="54982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ברק 11"/>
          <p:cNvSpPr/>
          <p:nvPr/>
        </p:nvSpPr>
        <p:spPr>
          <a:xfrm>
            <a:off x="7233340" y="2906272"/>
            <a:ext cx="939059" cy="1093744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ברק 12"/>
          <p:cNvSpPr/>
          <p:nvPr/>
        </p:nvSpPr>
        <p:spPr>
          <a:xfrm>
            <a:off x="1903956" y="1628800"/>
            <a:ext cx="457200" cy="54982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5220072" y="4581554"/>
            <a:ext cx="3566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החלבון מקופל כראוי-יש </a:t>
            </a:r>
            <a:r>
              <a:rPr lang="he-IL" dirty="0" err="1" smtClean="0"/>
              <a:t>קומפלמנטציה</a:t>
            </a:r>
            <a:r>
              <a:rPr lang="he-IL" dirty="0" smtClean="0"/>
              <a:t> בין הפרגמנטים ויש  </a:t>
            </a:r>
            <a:r>
              <a:rPr lang="he-IL" dirty="0" err="1" smtClean="0"/>
              <a:t>פלוארסנציה</a:t>
            </a:r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1187624" y="4740842"/>
            <a:ext cx="3566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החלבון אינו מקופל –אין  </a:t>
            </a:r>
            <a:r>
              <a:rPr lang="he-IL" dirty="0" err="1" smtClean="0"/>
              <a:t>קומפלמנטציה</a:t>
            </a:r>
            <a:r>
              <a:rPr lang="he-IL" dirty="0" smtClean="0"/>
              <a:t> בין הפרגמנטים ואין  </a:t>
            </a:r>
            <a:r>
              <a:rPr lang="he-IL" dirty="0" err="1" smtClean="0"/>
              <a:t>פלוארסנציה</a:t>
            </a:r>
            <a:endParaRPr lang="he-IL" dirty="0"/>
          </a:p>
        </p:txBody>
      </p:sp>
      <p:sp>
        <p:nvSpPr>
          <p:cNvPr id="16" name="מלבן 15"/>
          <p:cNvSpPr/>
          <p:nvPr/>
        </p:nvSpPr>
        <p:spPr>
          <a:xfrm>
            <a:off x="6948264" y="1866053"/>
            <a:ext cx="342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</a:t>
            </a:r>
            <a:endParaRPr lang="he-IL" dirty="0"/>
          </a:p>
        </p:txBody>
      </p:sp>
      <p:sp>
        <p:nvSpPr>
          <p:cNvPr id="17" name="מלבן 16"/>
          <p:cNvSpPr/>
          <p:nvPr/>
        </p:nvSpPr>
        <p:spPr>
          <a:xfrm>
            <a:off x="1459582" y="3298657"/>
            <a:ext cx="342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</a:t>
            </a:r>
            <a:endParaRPr lang="he-IL" dirty="0"/>
          </a:p>
        </p:txBody>
      </p:sp>
      <p:sp>
        <p:nvSpPr>
          <p:cNvPr id="18" name="מלבן 17"/>
          <p:cNvSpPr/>
          <p:nvPr/>
        </p:nvSpPr>
        <p:spPr>
          <a:xfrm>
            <a:off x="2157858" y="4080611"/>
            <a:ext cx="342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sp>
        <p:nvSpPr>
          <p:cNvPr id="19" name="מלבן 18"/>
          <p:cNvSpPr/>
          <p:nvPr/>
        </p:nvSpPr>
        <p:spPr>
          <a:xfrm>
            <a:off x="7291136" y="2230974"/>
            <a:ext cx="342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sp>
        <p:nvSpPr>
          <p:cNvPr id="20" name="מלבן 19"/>
          <p:cNvSpPr/>
          <p:nvPr/>
        </p:nvSpPr>
        <p:spPr>
          <a:xfrm>
            <a:off x="6516216" y="3630683"/>
            <a:ext cx="1101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525 nm</a:t>
            </a:r>
            <a:endParaRPr lang="he-IL" dirty="0" smtClean="0"/>
          </a:p>
          <a:p>
            <a:r>
              <a:rPr lang="en-US" dirty="0" smtClean="0"/>
              <a:t>GREEN</a:t>
            </a:r>
            <a:endParaRPr lang="he-IL" dirty="0"/>
          </a:p>
        </p:txBody>
      </p:sp>
      <p:sp>
        <p:nvSpPr>
          <p:cNvPr id="22" name="מציין מיקום תוכן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1600" dirty="0" smtClean="0"/>
              <a:t>              </a:t>
            </a:r>
            <a:r>
              <a:rPr lang="he-IL" sz="1800" dirty="0" smtClean="0"/>
              <a:t>מעוררים באור כחול, ומסתכלים...</a:t>
            </a:r>
            <a:endParaRPr lang="he-IL" sz="1600" dirty="0"/>
          </a:p>
          <a:p>
            <a:pPr marL="0" indent="0" algn="ctr">
              <a:buNone/>
            </a:pPr>
            <a:r>
              <a:rPr lang="he-IL" sz="2000" dirty="0" smtClean="0"/>
              <a:t>.</a:t>
            </a:r>
            <a:endParaRPr lang="he-IL" sz="2000" dirty="0"/>
          </a:p>
        </p:txBody>
      </p:sp>
      <p:sp>
        <p:nvSpPr>
          <p:cNvPr id="23" name="מלבן 22"/>
          <p:cNvSpPr/>
          <p:nvPr/>
        </p:nvSpPr>
        <p:spPr>
          <a:xfrm>
            <a:off x="4105488" y="2812652"/>
            <a:ext cx="826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</a:t>
            </a:r>
            <a:endParaRPr lang="he-IL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חץ שמאלה 23"/>
          <p:cNvSpPr/>
          <p:nvPr/>
        </p:nvSpPr>
        <p:spPr>
          <a:xfrm>
            <a:off x="3563888" y="2884647"/>
            <a:ext cx="576064" cy="30965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חץ שמאלה 24"/>
          <p:cNvSpPr/>
          <p:nvPr/>
        </p:nvSpPr>
        <p:spPr>
          <a:xfrm rot="10800000">
            <a:off x="4932040" y="2892823"/>
            <a:ext cx="576064" cy="30965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6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1236778" y="3949471"/>
            <a:ext cx="82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YFP</a:t>
            </a:r>
            <a:endParaRPr lang="he-IL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6190662" y="1861603"/>
            <a:ext cx="82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YFP</a:t>
            </a:r>
            <a:endParaRPr lang="he-IL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כפל 29"/>
          <p:cNvSpPr/>
          <p:nvPr/>
        </p:nvSpPr>
        <p:spPr>
          <a:xfrm>
            <a:off x="3175446" y="3840906"/>
            <a:ext cx="820490" cy="747535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8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אם המערכת תעבוד...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נוכל לסרוק מושבות של </a:t>
            </a:r>
            <a:r>
              <a:rPr lang="he-IL" dirty="0" err="1" smtClean="0"/>
              <a:t>טרנספורמנטים</a:t>
            </a:r>
            <a:r>
              <a:rPr lang="he-IL" dirty="0" smtClean="0"/>
              <a:t> עם </a:t>
            </a:r>
            <a:r>
              <a:rPr lang="en-US" dirty="0" err="1" smtClean="0"/>
              <a:t>DapA</a:t>
            </a:r>
            <a:r>
              <a:rPr lang="he-IL" dirty="0" smtClean="0"/>
              <a:t> ולראות אם החלבון התקפל</a:t>
            </a:r>
          </a:p>
          <a:p>
            <a:r>
              <a:rPr lang="he-IL" dirty="0" smtClean="0"/>
              <a:t>נוכל לייצר מוטנטים של </a:t>
            </a:r>
            <a:r>
              <a:rPr lang="en-US" dirty="0" err="1" smtClean="0"/>
              <a:t>DapA</a:t>
            </a:r>
            <a:r>
              <a:rPr lang="he-IL" dirty="0" smtClean="0"/>
              <a:t> ולסרוק גם אותם...</a:t>
            </a:r>
          </a:p>
          <a:p>
            <a:r>
              <a:rPr lang="he-IL" dirty="0" smtClean="0"/>
              <a:t>נוכל להשתמש ב</a:t>
            </a:r>
            <a:r>
              <a:rPr lang="en-US" dirty="0" err="1" smtClean="0"/>
              <a:t>Fluo</a:t>
            </a:r>
            <a:r>
              <a:rPr lang="en-US" dirty="0" smtClean="0"/>
              <a:t>-Imager </a:t>
            </a:r>
            <a:r>
              <a:rPr lang="he-IL" dirty="0" smtClean="0"/>
              <a:t> המאפשר סריקה דיגיטלית של 10-20 צלחות עם מאות מושבות = </a:t>
            </a:r>
            <a:r>
              <a:rPr lang="en-US" dirty="0" smtClean="0"/>
              <a:t>High Throughput Screening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19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האם המערכת עובדת?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יש צורך בבדיקת המערכת הבסיסית...</a:t>
            </a:r>
          </a:p>
          <a:p>
            <a:r>
              <a:rPr lang="he-IL" dirty="0" smtClean="0"/>
              <a:t>האם </a:t>
            </a:r>
            <a:r>
              <a:rPr lang="en-US" dirty="0" smtClean="0"/>
              <a:t>Split-YFP</a:t>
            </a:r>
            <a:r>
              <a:rPr lang="he-IL" dirty="0" smtClean="0"/>
              <a:t> עם </a:t>
            </a:r>
            <a:r>
              <a:rPr lang="en-US" dirty="0" err="1" smtClean="0"/>
              <a:t>DapA</a:t>
            </a:r>
            <a:r>
              <a:rPr lang="he-IL" dirty="0" smtClean="0"/>
              <a:t> באמצע- אכן זוהר?</a:t>
            </a:r>
          </a:p>
          <a:p>
            <a:r>
              <a:rPr lang="he-IL" dirty="0" smtClean="0"/>
              <a:t>האם באמת זקוקים לשני הפרגמנטים כדי לקבל זהירה (אם לא, אין טעם להמשיך...)?</a:t>
            </a:r>
          </a:p>
          <a:p>
            <a:r>
              <a:rPr lang="he-IL" dirty="0" smtClean="0"/>
              <a:t>נבדוק בזן </a:t>
            </a:r>
            <a:r>
              <a:rPr lang="en-US" dirty="0" smtClean="0"/>
              <a:t>BL21</a:t>
            </a:r>
            <a:r>
              <a:rPr lang="he-IL" dirty="0" smtClean="0"/>
              <a:t> (זן של </a:t>
            </a:r>
            <a:r>
              <a:rPr lang="en-US" dirty="0" smtClean="0"/>
              <a:t>E. coli</a:t>
            </a:r>
            <a:r>
              <a:rPr lang="he-IL" dirty="0" smtClean="0"/>
              <a:t> שבו ניתן לקבל ביטוי חזק של הגן המוחדר)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541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2357" y="4037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err="1" smtClean="0">
                <a:solidFill>
                  <a:srgbClr val="A5002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הקונסטרוקטים</a:t>
            </a:r>
            <a:r>
              <a:rPr lang="he-IL" sz="3600" b="1" dirty="0" smtClean="0">
                <a:solidFill>
                  <a:srgbClr val="A5002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שנבדקו</a:t>
            </a:r>
            <a:endParaRPr lang="en-US" sz="3600" b="1" dirty="0">
              <a:solidFill>
                <a:srgbClr val="A50021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48584" y="1414400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Calibri" charset="0"/>
              </a:rPr>
              <a:t>N</a:t>
            </a:r>
            <a:r>
              <a:rPr lang="ja-JP" altLang="en-US" sz="1800" b="1">
                <a:latin typeface="Calibri" charset="0"/>
              </a:rPr>
              <a:t>’</a:t>
            </a:r>
            <a:r>
              <a:rPr lang="en-US" sz="1800" b="1">
                <a:latin typeface="Calibri" charset="0"/>
              </a:rPr>
              <a:t>-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12640" y="1414400"/>
            <a:ext cx="1371600" cy="366712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charset="0"/>
              </a:rPr>
              <a:t>YFPN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74716" y="1414400"/>
            <a:ext cx="614810" cy="36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dirty="0" smtClean="0">
                <a:latin typeface="Calibri" charset="0"/>
              </a:rPr>
              <a:t>linker</a:t>
            </a:r>
            <a:endParaRPr lang="en-US" dirty="0">
              <a:latin typeface="Calibri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19979" y="13865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- C′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1428796"/>
            <a:ext cx="987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latin typeface="Calibri" charset="0"/>
              </a:rPr>
              <a:t>YFPN-YFPC</a:t>
            </a:r>
            <a:endParaRPr lang="en-US" sz="1400" b="1" dirty="0">
              <a:latin typeface="Calibri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38381" y="1421656"/>
            <a:ext cx="605986" cy="357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dirty="0" smtClean="0">
                <a:latin typeface="Calibri" charset="0"/>
              </a:rPr>
              <a:t>linker</a:t>
            </a:r>
            <a:endParaRPr lang="en-US" dirty="0">
              <a:latin typeface="Calibri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45068" y="1421656"/>
            <a:ext cx="1044000" cy="3578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</a:rPr>
              <a:t>YFPC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35000" y="5923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96782" y="1421656"/>
            <a:ext cx="181430" cy="366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defTabSz="457200"/>
            <a:r>
              <a:rPr lang="en-US" sz="800" dirty="0" smtClean="0">
                <a:latin typeface="Calibri" charset="0"/>
              </a:rPr>
              <a:t>tag</a:t>
            </a:r>
            <a:endParaRPr lang="en-US" sz="800" dirty="0">
              <a:latin typeface="Calibri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53331" y="1410768"/>
            <a:ext cx="185050" cy="377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defTabSz="457200"/>
            <a:r>
              <a:rPr lang="en-US" sz="800" dirty="0" smtClean="0">
                <a:latin typeface="Calibri" charset="0"/>
              </a:rPr>
              <a:t>tag</a:t>
            </a:r>
            <a:endParaRPr lang="en-US" sz="800" dirty="0">
              <a:latin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360714" y="525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018943" y="5295157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Calibri" charset="0"/>
              </a:rPr>
              <a:t>N</a:t>
            </a:r>
            <a:r>
              <a:rPr lang="ja-JP" altLang="en-US" sz="1800" b="1">
                <a:latin typeface="Calibri" charset="0"/>
              </a:rPr>
              <a:t>’</a:t>
            </a:r>
            <a:r>
              <a:rPr lang="en-US" sz="1800" b="1">
                <a:latin typeface="Calibri" charset="0"/>
              </a:rPr>
              <a:t>-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545990" y="5295157"/>
            <a:ext cx="1371600" cy="366712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charset="0"/>
              </a:rPr>
              <a:t>YFPN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908066" y="5295157"/>
            <a:ext cx="614810" cy="36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dirty="0" smtClean="0">
                <a:latin typeface="Calibri" charset="0"/>
              </a:rPr>
              <a:t>linker</a:t>
            </a:r>
            <a:endParaRPr lang="en-US" dirty="0">
              <a:latin typeface="Calibri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52400" y="5293569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latin typeface="Calibri" charset="0"/>
              </a:rPr>
              <a:t>N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30132" y="5302413"/>
            <a:ext cx="181430" cy="366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defTabSz="457200"/>
            <a:r>
              <a:rPr lang="en-US" sz="800" dirty="0" smtClean="0">
                <a:latin typeface="Calibri" charset="0"/>
              </a:rPr>
              <a:t>tag</a:t>
            </a:r>
            <a:endParaRPr lang="en-US" sz="800" dirty="0">
              <a:latin typeface="Calibri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990600" y="5841256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N</a:t>
            </a:r>
            <a:r>
              <a:rPr lang="ja-JP" altLang="en-US" sz="1800" b="1" dirty="0">
                <a:latin typeface="Calibri" charset="0"/>
              </a:rPr>
              <a:t>’</a:t>
            </a:r>
            <a:r>
              <a:rPr lang="en-US" sz="1800" b="1" dirty="0">
                <a:latin typeface="Calibri" charset="0"/>
              </a:rPr>
              <a:t>-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606671" y="5841256"/>
            <a:ext cx="614810" cy="366712"/>
          </a:xfrm>
          <a:prstGeom prst="rect">
            <a:avLst/>
          </a:prstGeom>
          <a:solidFill>
            <a:srgbClr val="FDEADA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dirty="0" smtClean="0">
                <a:latin typeface="Calibri" charset="0"/>
              </a:rPr>
              <a:t>linker</a:t>
            </a:r>
            <a:endParaRPr lang="en-US" dirty="0">
              <a:latin typeface="Calibri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64875" y="5839668"/>
            <a:ext cx="520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latin typeface="Calibri" charset="0"/>
              </a:rPr>
              <a:t>C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526385" y="5839667"/>
            <a:ext cx="1082554" cy="3683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rgbClr val="F2DCDB"/>
                </a:solidFill>
                <a:latin typeface="Calibri" charset="0"/>
              </a:rPr>
              <a:t>YFPC</a:t>
            </a:r>
            <a:endParaRPr lang="en-US" b="1" dirty="0">
              <a:solidFill>
                <a:srgbClr val="F2DCDB"/>
              </a:solidFill>
              <a:latin typeface="Calibri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200169" y="5839667"/>
            <a:ext cx="181430" cy="366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defTabSz="457200"/>
            <a:r>
              <a:rPr lang="en-US" sz="800" dirty="0" smtClean="0">
                <a:latin typeface="Calibri" charset="0"/>
              </a:rPr>
              <a:t>tag</a:t>
            </a:r>
            <a:endParaRPr lang="en-US" sz="800" dirty="0">
              <a:latin typeface="Calibri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714750" y="5293568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- C′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333750" y="584046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- C′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015060" y="6374656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N</a:t>
            </a:r>
            <a:r>
              <a:rPr lang="ja-JP" altLang="en-US" sz="1800" b="1" dirty="0">
                <a:latin typeface="Calibri" charset="0"/>
              </a:rPr>
              <a:t>’</a:t>
            </a:r>
            <a:r>
              <a:rPr lang="en-US" sz="1800" b="1" dirty="0">
                <a:latin typeface="Calibri" charset="0"/>
              </a:rPr>
              <a:t>-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567951" y="6374656"/>
            <a:ext cx="3419996" cy="366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err="1" smtClean="0">
                <a:latin typeface="Calibri" charset="0"/>
              </a:rPr>
              <a:t>DapA</a:t>
            </a:r>
            <a:endParaRPr lang="en-US" b="1" dirty="0">
              <a:latin typeface="Calibri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2400" y="6373068"/>
            <a:ext cx="520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latin typeface="Calibri" charset="0"/>
              </a:rPr>
              <a:t>D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029200" y="637386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- C′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974946" y="2577245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Calibri" charset="0"/>
              </a:rPr>
              <a:t>N</a:t>
            </a:r>
            <a:r>
              <a:rPr lang="ja-JP" altLang="en-US" sz="1800" b="1">
                <a:latin typeface="Calibri" charset="0"/>
              </a:rPr>
              <a:t>’</a:t>
            </a:r>
            <a:r>
              <a:rPr lang="en-US" sz="1800" b="1">
                <a:latin typeface="Calibri" charset="0"/>
              </a:rPr>
              <a:t>-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1501993" y="2577245"/>
            <a:ext cx="1371600" cy="366712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rgbClr val="FDEADA"/>
                </a:solidFill>
                <a:latin typeface="Calibri" charset="0"/>
              </a:rPr>
              <a:t>YFPN</a:t>
            </a:r>
            <a:endParaRPr lang="en-US" b="1" dirty="0">
              <a:solidFill>
                <a:srgbClr val="FDEADA"/>
              </a:solidFill>
              <a:latin typeface="Calibri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864069" y="2577245"/>
            <a:ext cx="434810" cy="366712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GS4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3297447" y="2577245"/>
            <a:ext cx="3419996" cy="366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err="1" smtClean="0">
                <a:latin typeface="Calibri" charset="0"/>
              </a:rPr>
              <a:t>DapA</a:t>
            </a:r>
            <a:endParaRPr lang="en-US" b="1" dirty="0">
              <a:latin typeface="Calibri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229600" y="254934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- C′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101825" y="2575657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latin typeface="Calibri" charset="0"/>
              </a:rPr>
              <a:t>NDC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6726467" y="2584501"/>
            <a:ext cx="431997" cy="35786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GS4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7169865" y="2584501"/>
            <a:ext cx="1044000" cy="3578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</a:rPr>
              <a:t>YFPC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933450" y="3310221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N</a:t>
            </a:r>
            <a:r>
              <a:rPr lang="ja-JP" altLang="en-US" sz="1800" b="1" dirty="0">
                <a:latin typeface="Calibri" charset="0"/>
              </a:rPr>
              <a:t>’</a:t>
            </a:r>
            <a:r>
              <a:rPr lang="en-US" sz="1800" b="1" dirty="0">
                <a:latin typeface="Calibri" charset="0"/>
              </a:rPr>
              <a:t>-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6872321" y="3310221"/>
            <a:ext cx="1371600" cy="366712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rgbClr val="FDEADA"/>
                </a:solidFill>
                <a:latin typeface="Calibri" charset="0"/>
              </a:rPr>
              <a:t>YFPN</a:t>
            </a:r>
            <a:endParaRPr lang="en-US" b="1" dirty="0">
              <a:solidFill>
                <a:srgbClr val="FDEADA"/>
              </a:solidFill>
              <a:latin typeface="Calibri" charset="0"/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573781" y="3310221"/>
            <a:ext cx="434810" cy="366712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GS4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007159" y="3310221"/>
            <a:ext cx="3419996" cy="366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err="1" smtClean="0">
                <a:latin typeface="Calibri" charset="0"/>
              </a:rPr>
              <a:t>DapA</a:t>
            </a:r>
            <a:endParaRPr lang="en-US" b="1" dirty="0">
              <a:latin typeface="Calibri" charset="0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8229600" y="328232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- C′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76200" y="3308633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latin typeface="Calibri" charset="0"/>
              </a:rPr>
              <a:t>CDN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6436177" y="3310221"/>
            <a:ext cx="431999" cy="365125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GS4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1493495" y="3308632"/>
            <a:ext cx="1082554" cy="3683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rgbClr val="F2DCDB"/>
                </a:solidFill>
                <a:latin typeface="Calibri" charset="0"/>
              </a:rPr>
              <a:t>YFPC</a:t>
            </a:r>
            <a:endParaRPr lang="en-US" b="1" dirty="0">
              <a:solidFill>
                <a:srgbClr val="F2DCDB"/>
              </a:solidFill>
              <a:latin typeface="Calibri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021123" y="4005200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Calibri" charset="0"/>
              </a:rPr>
              <a:t>N</a:t>
            </a:r>
            <a:r>
              <a:rPr lang="ja-JP" altLang="en-US" sz="1800" b="1">
                <a:latin typeface="Calibri" charset="0"/>
              </a:rPr>
              <a:t>’</a:t>
            </a:r>
            <a:r>
              <a:rPr lang="en-US" sz="1800" b="1">
                <a:latin typeface="Calibri" charset="0"/>
              </a:rPr>
              <a:t>-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548170" y="4005200"/>
            <a:ext cx="1371600" cy="366712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charset="0"/>
              </a:rPr>
              <a:t>YFPN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2910246" y="4005200"/>
            <a:ext cx="614810" cy="36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dirty="0" smtClean="0">
                <a:latin typeface="Calibri" charset="0"/>
              </a:rPr>
              <a:t>linker</a:t>
            </a:r>
            <a:endParaRPr lang="en-US" dirty="0">
              <a:latin typeface="Calibri" charset="0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3706484" y="4005200"/>
            <a:ext cx="3419996" cy="366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err="1" smtClean="0">
                <a:latin typeface="Calibri" charset="0"/>
              </a:rPr>
              <a:t>DapA</a:t>
            </a:r>
            <a:endParaRPr lang="en-US" b="1" dirty="0">
              <a:latin typeface="Calibri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152400" y="4003612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latin typeface="Calibri" charset="0"/>
              </a:rPr>
              <a:t>ND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3532312" y="4012456"/>
            <a:ext cx="181430" cy="366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defTabSz="457200"/>
            <a:r>
              <a:rPr lang="en-US" sz="800" dirty="0" smtClean="0">
                <a:latin typeface="Calibri" charset="0"/>
              </a:rPr>
              <a:t>tag</a:t>
            </a:r>
            <a:endParaRPr lang="en-US" sz="800" dirty="0">
              <a:latin typeface="Calibri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992780" y="463566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N</a:t>
            </a:r>
            <a:r>
              <a:rPr lang="ja-JP" altLang="en-US" sz="1800" b="1" dirty="0">
                <a:latin typeface="Calibri" charset="0"/>
              </a:rPr>
              <a:t>’</a:t>
            </a:r>
            <a:r>
              <a:rPr lang="en-US" sz="1800" b="1" dirty="0">
                <a:latin typeface="Calibri" charset="0"/>
              </a:rPr>
              <a:t>-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2608851" y="4635668"/>
            <a:ext cx="614810" cy="366712"/>
          </a:xfrm>
          <a:prstGeom prst="rect">
            <a:avLst/>
          </a:prstGeom>
          <a:solidFill>
            <a:srgbClr val="FDEADA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dirty="0" smtClean="0">
                <a:latin typeface="Calibri" charset="0"/>
              </a:rPr>
              <a:t>linker</a:t>
            </a:r>
            <a:endParaRPr lang="en-US" dirty="0">
              <a:latin typeface="Calibri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3386946" y="4635668"/>
            <a:ext cx="3419996" cy="366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err="1" smtClean="0">
                <a:latin typeface="Calibri" charset="0"/>
              </a:rPr>
              <a:t>DapA</a:t>
            </a:r>
            <a:endParaRPr lang="en-US" b="1" dirty="0">
              <a:latin typeface="Calibri" charset="0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164875" y="4634080"/>
            <a:ext cx="520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latin typeface="Calibri" charset="0"/>
              </a:rPr>
              <a:t>CD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1528565" y="4634079"/>
            <a:ext cx="1082554" cy="3683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rgbClr val="F2DCDB"/>
                </a:solidFill>
                <a:latin typeface="Calibri" charset="0"/>
              </a:rPr>
              <a:t>YFPC</a:t>
            </a:r>
            <a:endParaRPr lang="en-US" b="1" dirty="0">
              <a:solidFill>
                <a:srgbClr val="F2DCDB"/>
              </a:solidFill>
              <a:latin typeface="Calibri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3202349" y="4634079"/>
            <a:ext cx="181430" cy="366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defTabSz="457200"/>
            <a:r>
              <a:rPr lang="en-US" sz="800" dirty="0" smtClean="0">
                <a:latin typeface="Calibri" charset="0"/>
              </a:rPr>
              <a:t>tag</a:t>
            </a:r>
            <a:endParaRPr lang="en-US" sz="800" dirty="0">
              <a:latin typeface="Calibri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7162800" y="400361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- C′</a:t>
            </a: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6848195" y="4634872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- C′</a:t>
            </a: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857250" y="1927841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N</a:t>
            </a:r>
            <a:r>
              <a:rPr lang="ja-JP" altLang="en-US" sz="1800" b="1" dirty="0">
                <a:latin typeface="Calibri" charset="0"/>
              </a:rPr>
              <a:t>’</a:t>
            </a:r>
            <a:r>
              <a:rPr lang="en-US" sz="1800" b="1" dirty="0">
                <a:latin typeface="Calibri" charset="0"/>
              </a:rPr>
              <a:t>-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203982" y="1927841"/>
            <a:ext cx="1371600" cy="366712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charset="0"/>
              </a:rPr>
              <a:t>YFPN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440886" y="1927841"/>
            <a:ext cx="614810" cy="366712"/>
          </a:xfrm>
          <a:prstGeom prst="rect">
            <a:avLst/>
          </a:prstGeom>
          <a:solidFill>
            <a:srgbClr val="FDEADA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dirty="0" smtClean="0">
                <a:latin typeface="Calibri" charset="0"/>
              </a:rPr>
              <a:t>linker</a:t>
            </a:r>
            <a:endParaRPr lang="en-US" dirty="0">
              <a:latin typeface="Calibri" charset="0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5519979" y="189994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- C′</a:t>
            </a: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3568264" y="1927841"/>
            <a:ext cx="635718" cy="365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dirty="0" smtClean="0">
                <a:latin typeface="Calibri" charset="0"/>
              </a:rPr>
              <a:t>linker</a:t>
            </a:r>
            <a:endParaRPr lang="en-US" dirty="0">
              <a:latin typeface="Calibri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1360600" y="1926252"/>
            <a:ext cx="1082554" cy="3683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rgbClr val="F2DCDB"/>
                </a:solidFill>
                <a:latin typeface="Calibri" charset="0"/>
              </a:rPr>
              <a:t>YFPC</a:t>
            </a:r>
            <a:endParaRPr lang="en-US" b="1" dirty="0">
              <a:solidFill>
                <a:srgbClr val="F2DCDB"/>
              </a:solidFill>
              <a:latin typeface="Calibri" charset="0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3034384" y="1926252"/>
            <a:ext cx="181430" cy="366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defTabSz="457200"/>
            <a:r>
              <a:rPr lang="en-US" sz="800" dirty="0" smtClean="0">
                <a:latin typeface="Calibri" charset="0"/>
              </a:rPr>
              <a:t>tag</a:t>
            </a:r>
            <a:endParaRPr lang="en-US" sz="800" dirty="0">
              <a:latin typeface="Calibri" charset="0"/>
            </a:endParaRP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3394102" y="1926252"/>
            <a:ext cx="181430" cy="366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defTabSz="457200"/>
            <a:r>
              <a:rPr lang="en-US" sz="800" dirty="0" smtClean="0">
                <a:latin typeface="Calibri" charset="0"/>
              </a:rPr>
              <a:t>tag</a:t>
            </a:r>
            <a:endParaRPr lang="en-US" sz="800" dirty="0">
              <a:latin typeface="Calibri" charset="0"/>
            </a:endParaRP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0" y="1940768"/>
            <a:ext cx="987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latin typeface="Calibri" charset="0"/>
              </a:rPr>
              <a:t>YFPC-YFPN</a:t>
            </a:r>
            <a:endParaRPr lang="en-US" sz="1400" b="1" dirty="0">
              <a:latin typeface="Calibri" charset="0"/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578212" y="1428796"/>
            <a:ext cx="167234" cy="35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 defTabSz="457200"/>
            <a:r>
              <a:rPr lang="en-US" sz="1200" b="1" dirty="0" smtClean="0">
                <a:solidFill>
                  <a:srgbClr val="800000"/>
                </a:solidFill>
                <a:latin typeface="Calibri" charset="0"/>
              </a:rPr>
              <a:t>MCS</a:t>
            </a:r>
            <a:endParaRPr lang="en-US" sz="12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3223661" y="1926171"/>
            <a:ext cx="167234" cy="35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 defTabSz="457200"/>
            <a:r>
              <a:rPr lang="en-US" sz="1200" b="1" dirty="0" smtClean="0">
                <a:solidFill>
                  <a:srgbClr val="800000"/>
                </a:solidFill>
                <a:latin typeface="Calibri" charset="0"/>
              </a:rPr>
              <a:t>MCS</a:t>
            </a:r>
            <a:endParaRPr lang="en-US" sz="12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948584" y="82566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N</a:t>
            </a:r>
            <a:r>
              <a:rPr lang="ja-JP" altLang="en-US" sz="1800" b="1" dirty="0">
                <a:latin typeface="Calibri" charset="0"/>
              </a:rPr>
              <a:t>’</a:t>
            </a:r>
            <a:r>
              <a:rPr lang="en-US" sz="1800" b="1" dirty="0">
                <a:latin typeface="Calibri" charset="0"/>
              </a:rPr>
              <a:t>-</a:t>
            </a: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412639" y="825668"/>
            <a:ext cx="2987911" cy="366712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b="1" dirty="0" smtClean="0">
                <a:solidFill>
                  <a:schemeClr val="tx2"/>
                </a:solidFill>
                <a:latin typeface="Calibri" charset="0"/>
              </a:rPr>
              <a:t>YFP</a:t>
            </a:r>
            <a:endParaRPr lang="en-US" b="1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4343400" y="797768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charset="0"/>
              </a:rPr>
              <a:t>- C′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0" y="840064"/>
            <a:ext cx="987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latin typeface="Calibri" charset="0"/>
              </a:rPr>
              <a:t>YFP</a:t>
            </a:r>
            <a:endParaRPr lang="en-US" sz="14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הסבר על </a:t>
            </a:r>
            <a:r>
              <a:rPr lang="he-IL" dirty="0" err="1" smtClean="0"/>
              <a:t>הקונסטרוקטים</a:t>
            </a:r>
            <a:r>
              <a:rPr lang="he-IL" dirty="0" smtClean="0"/>
              <a:t> השונים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YFPC</a:t>
            </a:r>
            <a:r>
              <a:rPr lang="he-IL" sz="2800" dirty="0" smtClean="0"/>
              <a:t>-</a:t>
            </a:r>
            <a:r>
              <a:rPr lang="en-US" sz="2800" dirty="0" smtClean="0"/>
              <a:t>YFPN</a:t>
            </a:r>
            <a:r>
              <a:rPr lang="he-IL" sz="2800" dirty="0" smtClean="0"/>
              <a:t> </a:t>
            </a:r>
            <a:r>
              <a:rPr lang="he-IL" sz="2800" dirty="0"/>
              <a:t>שניהם </a:t>
            </a:r>
            <a:r>
              <a:rPr lang="he-IL" sz="2800" dirty="0" smtClean="0"/>
              <a:t>מכילים את </a:t>
            </a:r>
            <a:r>
              <a:rPr lang="he-IL" sz="2800" dirty="0"/>
              <a:t>2 הפרגמנטים של </a:t>
            </a:r>
            <a:r>
              <a:rPr lang="en-US" sz="2800" dirty="0"/>
              <a:t>YFP</a:t>
            </a:r>
            <a:r>
              <a:rPr lang="he-IL" sz="2800" dirty="0"/>
              <a:t> – ההבדל בסדר של הפרגמנטים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NDC</a:t>
            </a:r>
            <a:r>
              <a:rPr lang="he-IL" sz="2800" dirty="0" smtClean="0"/>
              <a:t> ו- </a:t>
            </a:r>
            <a:r>
              <a:rPr lang="en-US" sz="2800" dirty="0" smtClean="0"/>
              <a:t>CDN</a:t>
            </a:r>
            <a:r>
              <a:rPr lang="he-IL" sz="2800" dirty="0" smtClean="0"/>
              <a:t> שניהם מכילים </a:t>
            </a:r>
            <a:r>
              <a:rPr lang="en-US" sz="2800" dirty="0" err="1" smtClean="0"/>
              <a:t>DapA</a:t>
            </a:r>
            <a:r>
              <a:rPr lang="he-IL" sz="2800" dirty="0" smtClean="0"/>
              <a:t> ואת 2 הפרגמנטים של </a:t>
            </a:r>
            <a:r>
              <a:rPr lang="en-US" sz="2800" dirty="0" smtClean="0"/>
              <a:t>YFP</a:t>
            </a:r>
            <a:r>
              <a:rPr lang="he-IL" sz="2800" dirty="0" smtClean="0"/>
              <a:t> – ההבדל בסדר של הפרגמנטים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ND</a:t>
            </a:r>
            <a:r>
              <a:rPr lang="he-IL" sz="2800" dirty="0" smtClean="0"/>
              <a:t>, </a:t>
            </a:r>
            <a:r>
              <a:rPr lang="en-US" sz="2800" dirty="0" smtClean="0"/>
              <a:t>CD</a:t>
            </a:r>
            <a:r>
              <a:rPr lang="he-IL" sz="2800" dirty="0" smtClean="0"/>
              <a:t> מבטאים רק פרגמנט אחד של </a:t>
            </a:r>
            <a:r>
              <a:rPr lang="en-US" sz="2800" dirty="0" smtClean="0"/>
              <a:t>YFP</a:t>
            </a:r>
            <a:r>
              <a:rPr lang="he-IL" sz="2800" dirty="0" smtClean="0"/>
              <a:t>- בנוסף ל</a:t>
            </a:r>
            <a:r>
              <a:rPr lang="en-US" sz="2800" dirty="0" err="1" smtClean="0"/>
              <a:t>DapA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C,N</a:t>
            </a:r>
            <a:r>
              <a:rPr lang="he-IL" sz="2800" dirty="0" smtClean="0"/>
              <a:t> מבטאים רק פרגמנט אחד של </a:t>
            </a:r>
            <a:r>
              <a:rPr lang="en-US" sz="2800" dirty="0" smtClean="0"/>
              <a:t>YFP</a:t>
            </a:r>
            <a:r>
              <a:rPr lang="he-IL" sz="2800" dirty="0" smtClean="0"/>
              <a:t>- ללא </a:t>
            </a:r>
            <a:r>
              <a:rPr lang="en-US" sz="2800" dirty="0" err="1" smtClean="0"/>
              <a:t>DapA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990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he-IL" dirty="0" smtClean="0"/>
              <a:t>כיצד עובדים?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דוגמא ספציפית : הכנסת </a:t>
            </a:r>
            <a:r>
              <a:rPr lang="en-US" dirty="0" smtClean="0">
                <a:solidFill>
                  <a:schemeClr val="tx1"/>
                </a:solidFill>
              </a:rPr>
              <a:t>Stop-codon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he-IL" dirty="0" err="1" smtClean="0">
                <a:solidFill>
                  <a:schemeClr val="tx1"/>
                </a:solidFill>
              </a:rPr>
              <a:t>בקונסטרוקטים</a:t>
            </a:r>
            <a:r>
              <a:rPr lang="he-IL" dirty="0" smtClean="0">
                <a:solidFill>
                  <a:schemeClr val="tx1"/>
                </a:solidFill>
              </a:rPr>
              <a:t> המלאים </a:t>
            </a:r>
            <a:r>
              <a:rPr lang="en-US" dirty="0" smtClean="0">
                <a:solidFill>
                  <a:schemeClr val="tx1"/>
                </a:solidFill>
              </a:rPr>
              <a:t>CDN</a:t>
            </a:r>
            <a:r>
              <a:rPr lang="he-IL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NDC</a:t>
            </a:r>
            <a:r>
              <a:rPr lang="he-IL" dirty="0" smtClean="0">
                <a:solidFill>
                  <a:schemeClr val="tx1"/>
                </a:solidFill>
              </a:rPr>
              <a:t>ע"י </a:t>
            </a:r>
            <a:r>
              <a:rPr lang="en-US" dirty="0" smtClean="0">
                <a:solidFill>
                  <a:schemeClr val="tx1"/>
                </a:solidFill>
              </a:rPr>
              <a:t>Site-directed-mutagenesis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תמונה 1"/>
          <p:cNvPicPr/>
          <p:nvPr/>
        </p:nvPicPr>
        <p:blipFill rotWithShape="1">
          <a:blip r:embed="rId2" cstate="print"/>
          <a:srcRect l="29572" t="11658" r="30475" b="5875"/>
          <a:stretch/>
        </p:blipFill>
        <p:spPr bwMode="auto">
          <a:xfrm>
            <a:off x="1691680" y="260648"/>
            <a:ext cx="6840760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1015663" cy="4752528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dirty="0" smtClean="0"/>
              <a:t>איור להמחשת התהליך:</a:t>
            </a:r>
            <a:endParaRPr lang="en-US" dirty="0" smtClean="0"/>
          </a:p>
          <a:p>
            <a:r>
              <a:rPr lang="en-US" dirty="0" smtClean="0"/>
              <a:t>Site-directed mutagenesis (source: </a:t>
            </a:r>
            <a:r>
              <a:rPr lang="en-US" dirty="0" err="1" smtClean="0"/>
              <a:t>Stratagen</a:t>
            </a:r>
            <a:r>
              <a:rPr lang="en-US" dirty="0" smtClean="0"/>
              <a:t> protocol online)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he-IL" dirty="0" smtClean="0"/>
              <a:t>קצת רקע...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2836912"/>
          </a:xfrm>
        </p:spPr>
        <p:txBody>
          <a:bodyPr/>
          <a:lstStyle/>
          <a:p>
            <a:r>
              <a:rPr lang="he-IL" dirty="0" smtClean="0"/>
              <a:t>מה זה </a:t>
            </a:r>
            <a:r>
              <a:rPr lang="en-US" dirty="0" err="1" smtClean="0"/>
              <a:t>GroEL</a:t>
            </a:r>
            <a:r>
              <a:rPr lang="he-IL" dirty="0" smtClean="0"/>
              <a:t>?</a:t>
            </a:r>
          </a:p>
          <a:p>
            <a:r>
              <a:rPr lang="he-IL" dirty="0" smtClean="0"/>
              <a:t>פרויקט המחקר הנוכחי</a:t>
            </a:r>
          </a:p>
          <a:p>
            <a:r>
              <a:rPr lang="he-IL" dirty="0" smtClean="0"/>
              <a:t>החלק שלי בפרויקט</a:t>
            </a:r>
          </a:p>
          <a:p>
            <a:endParaRPr lang="he-IL" dirty="0" smtClean="0"/>
          </a:p>
          <a:p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84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תכנון התחלים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-314910" y="2991170"/>
            <a:ext cx="8640961" cy="3385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….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atgcgatcaatcgcaaccgaagaggaagagtcagaattcgagctc</a:t>
            </a: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</a:t>
            </a: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TTC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ACGGGAAGTATTGTCGCGATTGTTACTCCGAT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….</a:t>
            </a:r>
          </a:p>
        </p:txBody>
      </p:sp>
      <p:sp>
        <p:nvSpPr>
          <p:cNvPr id="5" name="חץ ימינה 10"/>
          <p:cNvSpPr/>
          <p:nvPr/>
        </p:nvSpPr>
        <p:spPr>
          <a:xfrm rot="10799991">
            <a:off x="240067" y="2794976"/>
            <a:ext cx="4392484" cy="677689"/>
          </a:xfrm>
          <a:custGeom>
            <a:avLst>
              <a:gd name="f0" fmla="val 1993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noFill/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e-IL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cs typeface="Arial"/>
            </a:endParaRPr>
          </a:p>
        </p:txBody>
      </p:sp>
      <p:sp>
        <p:nvSpPr>
          <p:cNvPr id="6" name="חץ ימינה 11"/>
          <p:cNvSpPr/>
          <p:nvPr/>
        </p:nvSpPr>
        <p:spPr>
          <a:xfrm>
            <a:off x="4615361" y="2764408"/>
            <a:ext cx="4392484" cy="792089"/>
          </a:xfrm>
          <a:custGeom>
            <a:avLst>
              <a:gd name="f0" fmla="val 1965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e-IL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cs typeface="Arial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930420" y="2008684"/>
            <a:ext cx="676875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Plasmid-sequence</a:t>
            </a:r>
            <a:endParaRPr lang="he-IL" sz="1800" b="0" i="1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151294" y="2425650"/>
            <a:ext cx="3240359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……YFP-linker sequence</a:t>
            </a:r>
            <a:endParaRPr lang="he-IL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</p:txBody>
      </p:sp>
      <p:sp>
        <p:nvSpPr>
          <p:cNvPr id="9" name="מלבן 14"/>
          <p:cNvSpPr/>
          <p:nvPr/>
        </p:nvSpPr>
        <p:spPr>
          <a:xfrm>
            <a:off x="6870043" y="2350294"/>
            <a:ext cx="184727" cy="369335"/>
          </a:xfrm>
          <a:prstGeom prst="rect">
            <a:avLst/>
          </a:prstGeom>
          <a:noFill/>
          <a:ln w="9528">
            <a:solidFill>
              <a:srgbClr val="FFFFFF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e-IL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4890860" y="2425650"/>
            <a:ext cx="2312636" cy="369335"/>
          </a:xfrm>
          <a:prstGeom prst="rect">
            <a:avLst/>
          </a:prstGeom>
          <a:noFill/>
          <a:ln w="9528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DapA sequence…..</a:t>
            </a:r>
            <a:endParaRPr lang="he-IL" sz="1800" b="0" i="0" u="none" strike="noStrike" kern="1200" cap="none" spc="0" baseline="0">
              <a:solidFill>
                <a:srgbClr val="FF0000"/>
              </a:solidFill>
              <a:uFillTx/>
              <a:latin typeface="Calibri"/>
              <a:cs typeface="Arial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2514600" y="3505200"/>
            <a:ext cx="4752529" cy="338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gtcagaattcgagctc 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TAA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ACGGGAAGTATTGTCG</a:t>
            </a:r>
          </a:p>
        </p:txBody>
      </p:sp>
      <p:sp>
        <p:nvSpPr>
          <p:cNvPr id="12" name="מלבן 19"/>
          <p:cNvSpPr/>
          <p:nvPr/>
        </p:nvSpPr>
        <p:spPr>
          <a:xfrm>
            <a:off x="3162663" y="3556489"/>
            <a:ext cx="1452688" cy="308097"/>
          </a:xfrm>
          <a:prstGeom prst="rect">
            <a:avLst/>
          </a:prstGeom>
          <a:noFill/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e-IL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cs typeface="Arial"/>
            </a:endParaRPr>
          </a:p>
        </p:txBody>
      </p:sp>
      <p:sp>
        <p:nvSpPr>
          <p:cNvPr id="13" name="מלבן 22"/>
          <p:cNvSpPr/>
          <p:nvPr/>
        </p:nvSpPr>
        <p:spPr>
          <a:xfrm>
            <a:off x="4632552" y="3547335"/>
            <a:ext cx="1859679" cy="308097"/>
          </a:xfrm>
          <a:prstGeom prst="rect">
            <a:avLst/>
          </a:pr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e-IL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cs typeface="Arial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2950577" y="4073179"/>
            <a:ext cx="3329568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Primer</a:t>
            </a:r>
            <a:endParaRPr lang="he-IL" sz="1800" b="0" i="1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</p:txBody>
      </p:sp>
      <p:sp>
        <p:nvSpPr>
          <p:cNvPr id="15" name="אליפסה 24"/>
          <p:cNvSpPr/>
          <p:nvPr/>
        </p:nvSpPr>
        <p:spPr>
          <a:xfrm>
            <a:off x="4615361" y="2764408"/>
            <a:ext cx="347508" cy="130878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>
            <a:solidFill>
              <a:srgbClr val="92D050"/>
            </a:solidFill>
            <a:prstDash val="solid"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e-IL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cs typeface="Arial"/>
            </a:endParaRPr>
          </a:p>
        </p:txBody>
      </p:sp>
      <p:cxnSp>
        <p:nvCxnSpPr>
          <p:cNvPr id="16" name="מחבר חץ ישר 28"/>
          <p:cNvCxnSpPr>
            <a:stCxn id="15" idx="5"/>
          </p:cNvCxnSpPr>
          <p:nvPr/>
        </p:nvCxnSpPr>
        <p:spPr>
          <a:xfrm flipH="1">
            <a:off x="3450699" y="3881521"/>
            <a:ext cx="1215548" cy="771909"/>
          </a:xfrm>
          <a:prstGeom prst="straightConnector1">
            <a:avLst/>
          </a:prstGeom>
          <a:noFill/>
          <a:ln w="38103">
            <a:solidFill>
              <a:srgbClr val="9BBB59"/>
            </a:solidFill>
            <a:prstDash val="solid"/>
            <a:tailEnd type="arrow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7" name="TextBox 29"/>
          <p:cNvSpPr txBox="1"/>
          <p:nvPr/>
        </p:nvSpPr>
        <p:spPr>
          <a:xfrm>
            <a:off x="996147" y="4791011"/>
            <a:ext cx="288032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Insertion of stop-codon</a:t>
            </a:r>
            <a:endParaRPr lang="he-IL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3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371" y="740712"/>
            <a:ext cx="7772400" cy="990600"/>
          </a:xfrm>
        </p:spPr>
        <p:txBody>
          <a:bodyPr>
            <a:normAutofit/>
          </a:bodyPr>
          <a:lstStyle/>
          <a:p>
            <a:r>
              <a:rPr lang="he-IL" sz="2800" b="1" dirty="0" smtClean="0"/>
              <a:t>תרשים זרימה: מתכנון התחלים ועד לסריקת המושבות</a:t>
            </a:r>
            <a:endParaRPr lang="en-US" sz="2800" b="1" dirty="0"/>
          </a:p>
        </p:txBody>
      </p:sp>
      <p:sp>
        <p:nvSpPr>
          <p:cNvPr id="4" name="Oval 3"/>
          <p:cNvSpPr/>
          <p:nvPr/>
        </p:nvSpPr>
        <p:spPr>
          <a:xfrm>
            <a:off x="1066800" y="1828800"/>
            <a:ext cx="16002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Parental plasmid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1828800"/>
            <a:ext cx="16002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Design &amp;order primers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895600"/>
            <a:ext cx="2286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PCR-reaction of whole plasmid amplification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3733800"/>
            <a:ext cx="2286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err="1" smtClean="0">
                <a:solidFill>
                  <a:prstClr val="black"/>
                </a:solidFill>
              </a:rPr>
              <a:t>DpnI</a:t>
            </a:r>
            <a:r>
              <a:rPr lang="en-US" sz="1200" dirty="0" smtClean="0">
                <a:solidFill>
                  <a:prstClr val="black"/>
                </a:solidFill>
              </a:rPr>
              <a:t>-treatment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5943600"/>
            <a:ext cx="2286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prstClr val="black"/>
                </a:solidFill>
              </a:rPr>
              <a:t>Select colonies. Inoculate and grow overnight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4419600"/>
            <a:ext cx="22860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prstClr val="black"/>
                </a:solidFill>
              </a:rPr>
              <a:t>Transformation in DH5alfa and  plate on Amp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2590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71800" y="25908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2667000" y="3429000"/>
            <a:ext cx="66230" cy="22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674121" y="4038600"/>
            <a:ext cx="66230" cy="22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2819400"/>
            <a:ext cx="304800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Day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5638800"/>
            <a:ext cx="304800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Day  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2667000" y="5407504"/>
            <a:ext cx="66230" cy="22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038600" y="2286000"/>
            <a:ext cx="1524000" cy="381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791200" y="1981200"/>
            <a:ext cx="2286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Isolate DNA &amp; sequence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91200" y="3505200"/>
            <a:ext cx="2286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Select  positive clones &amp; transform DNA in BL21+plate on Amp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3276" y="5166999"/>
            <a:ext cx="2286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Screen colonies in </a:t>
            </a:r>
            <a:r>
              <a:rPr lang="en-US" sz="1200" dirty="0" err="1" smtClean="0">
                <a:solidFill>
                  <a:schemeClr val="tx1"/>
                </a:solidFill>
              </a:rPr>
              <a:t>Fluo</a:t>
            </a:r>
            <a:r>
              <a:rPr lang="en-US" sz="1200" dirty="0" smtClean="0">
                <a:solidFill>
                  <a:schemeClr val="tx1"/>
                </a:solidFill>
              </a:rPr>
              <a:t>-imager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34400" y="1752600"/>
            <a:ext cx="304800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Day  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546507" y="3200400"/>
            <a:ext cx="3048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Day  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556477" y="5166999"/>
            <a:ext cx="304800" cy="7766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Day  5-8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6901085" y="2667000"/>
            <a:ext cx="66230" cy="22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6951708" y="4248933"/>
            <a:ext cx="66230" cy="22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r>
              <a:rPr lang="he-IL" sz="5400" dirty="0" smtClean="0"/>
              <a:t>התוצאות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13870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ניסוי ראשון ב</a:t>
            </a:r>
            <a:r>
              <a:rPr lang="en-US" dirty="0" smtClean="0"/>
              <a:t>BL</a:t>
            </a:r>
            <a:r>
              <a:rPr lang="en-US" dirty="0" smtClean="0"/>
              <a:t>21</a:t>
            </a:r>
            <a:r>
              <a:rPr lang="he-IL" dirty="0" smtClean="0"/>
              <a:t>: תוצאות מוזרות –</a:t>
            </a:r>
            <a:r>
              <a:rPr lang="en-US" dirty="0" smtClean="0"/>
              <a:t>CD</a:t>
            </a:r>
            <a:r>
              <a:rPr lang="he-IL" dirty="0" smtClean="0"/>
              <a:t> זוהר...!?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תמונה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6728"/>
            <a:ext cx="7704856" cy="427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ניסוי שני: שוב באופן בלתי צפוי...</a:t>
            </a:r>
            <a:r>
              <a:rPr lang="en-US" dirty="0" smtClean="0"/>
              <a:t>C</a:t>
            </a:r>
            <a:r>
              <a:rPr lang="he-IL" dirty="0" smtClean="0"/>
              <a:t> ו-</a:t>
            </a:r>
            <a:r>
              <a:rPr lang="en-US" dirty="0" smtClean="0"/>
              <a:t>CD</a:t>
            </a:r>
            <a:r>
              <a:rPr lang="he-IL" dirty="0" smtClean="0"/>
              <a:t> זוהרים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After 4 days   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136904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חוזרים שוב על הניסוי...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הפעם מכניסים </a:t>
            </a:r>
            <a:r>
              <a:rPr lang="en-US" dirty="0" smtClean="0"/>
              <a:t>Stop-codon</a:t>
            </a:r>
            <a:r>
              <a:rPr lang="he-IL" dirty="0" smtClean="0"/>
              <a:t> נוסף בסמוך לראשון</a:t>
            </a:r>
          </a:p>
          <a:p>
            <a:r>
              <a:rPr lang="he-IL" dirty="0" smtClean="0"/>
              <a:t>והפעם זה עבד...</a:t>
            </a:r>
          </a:p>
          <a:p>
            <a:r>
              <a:rPr lang="he-IL" dirty="0" smtClean="0"/>
              <a:t>הסבר אפשרי למה שקרה : </a:t>
            </a:r>
            <a:r>
              <a:rPr lang="en-US" dirty="0" smtClean="0"/>
              <a:t>Stop-codon-</a:t>
            </a:r>
            <a:r>
              <a:rPr lang="en-US" dirty="0" err="1" smtClean="0"/>
              <a:t>readthrough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30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עם </a:t>
            </a:r>
            <a:r>
              <a:rPr lang="en-US" dirty="0" smtClean="0"/>
              <a:t>C</a:t>
            </a:r>
            <a:r>
              <a:rPr lang="he-IL" dirty="0" smtClean="0"/>
              <a:t> ו</a:t>
            </a:r>
            <a:r>
              <a:rPr lang="en-US" dirty="0" smtClean="0"/>
              <a:t>CD</a:t>
            </a:r>
            <a:r>
              <a:rPr lang="he-IL" dirty="0" smtClean="0"/>
              <a:t> חדשים (</a:t>
            </a:r>
            <a:r>
              <a:rPr lang="en-US" dirty="0" smtClean="0"/>
              <a:t>Stop</a:t>
            </a:r>
            <a:r>
              <a:rPr lang="he-IL" dirty="0" smtClean="0"/>
              <a:t> כפול)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0"/>
          <a:stretch/>
        </p:blipFill>
        <p:spPr bwMode="auto">
          <a:xfrm>
            <a:off x="1276611" y="1196752"/>
            <a:ext cx="6860182" cy="263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1"/>
          <a:stretch/>
        </p:blipFill>
        <p:spPr bwMode="auto">
          <a:xfrm>
            <a:off x="1403648" y="4039244"/>
            <a:ext cx="6321563" cy="24872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73033" y="1310454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latin typeface="Calibri" charset="0"/>
              </a:rPr>
              <a:t>After 2 days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65234" y="4141848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latin typeface="Calibri" charset="0"/>
              </a:rPr>
              <a:t>After </a:t>
            </a:r>
            <a:r>
              <a:rPr lang="en-US" sz="1600" b="1" dirty="0" smtClean="0">
                <a:latin typeface="Calibri" charset="0"/>
              </a:rPr>
              <a:t>4 </a:t>
            </a:r>
            <a:r>
              <a:rPr lang="en-US" sz="1600" b="1" dirty="0" smtClean="0">
                <a:latin typeface="Calibri" charset="0"/>
              </a:rPr>
              <a:t>days</a:t>
            </a:r>
            <a:endParaRPr lang="en-US" sz="1600" b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מסקנה : מה יש לנו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יש לנו </a:t>
            </a:r>
            <a:r>
              <a:rPr lang="he-IL" dirty="0" err="1" smtClean="0"/>
              <a:t>קונסטרוקט</a:t>
            </a:r>
            <a:r>
              <a:rPr lang="he-IL" dirty="0" smtClean="0"/>
              <a:t> עם </a:t>
            </a:r>
            <a:r>
              <a:rPr lang="en-US" dirty="0" smtClean="0"/>
              <a:t>Split-YFP</a:t>
            </a:r>
            <a:r>
              <a:rPr lang="he-IL" dirty="0" smtClean="0"/>
              <a:t> ועם </a:t>
            </a:r>
            <a:r>
              <a:rPr lang="en-US" dirty="0" err="1" smtClean="0"/>
              <a:t>DapA</a:t>
            </a:r>
            <a:r>
              <a:rPr lang="he-IL" dirty="0" smtClean="0"/>
              <a:t> שזוהר כשהוא מקופל כראוי</a:t>
            </a:r>
          </a:p>
          <a:p>
            <a:r>
              <a:rPr lang="he-IL" dirty="0" smtClean="0"/>
              <a:t>כל אחד מן הפרגמנטים של </a:t>
            </a:r>
            <a:r>
              <a:rPr lang="en-US" dirty="0" smtClean="0"/>
              <a:t>YFP</a:t>
            </a:r>
            <a:r>
              <a:rPr lang="he-IL" dirty="0" smtClean="0"/>
              <a:t> לבד –אינו זוהר</a:t>
            </a:r>
          </a:p>
          <a:p>
            <a:r>
              <a:rPr lang="he-IL" dirty="0" smtClean="0"/>
              <a:t>יש לנו שיטה לגילוי מהיר של קלונים עם חלבונים מקופלים-זוהרים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28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ומה הלאה?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אופטימיזציה של תנאי הזהירה בזן </a:t>
            </a:r>
            <a:r>
              <a:rPr lang="en-US" dirty="0" smtClean="0"/>
              <a:t>MGM100</a:t>
            </a:r>
            <a:endParaRPr lang="he-IL" dirty="0" smtClean="0"/>
          </a:p>
          <a:p>
            <a:r>
              <a:rPr lang="he-IL" dirty="0" smtClean="0"/>
              <a:t>יצירת ספרייה של מוטנטים של </a:t>
            </a:r>
            <a:r>
              <a:rPr lang="en-US" dirty="0" err="1" smtClean="0"/>
              <a:t>DapA</a:t>
            </a:r>
            <a:endParaRPr lang="he-IL" dirty="0" smtClean="0"/>
          </a:p>
          <a:p>
            <a:r>
              <a:rPr lang="he-IL" dirty="0" smtClean="0"/>
              <a:t>גילוי מוטנטים שמתקפלים ללא </a:t>
            </a:r>
            <a:r>
              <a:rPr lang="en-US" dirty="0" err="1" smtClean="0"/>
              <a:t>GroEL</a:t>
            </a:r>
            <a:endParaRPr lang="en-US" dirty="0" smtClean="0"/>
          </a:p>
          <a:p>
            <a:r>
              <a:rPr lang="he-IL" dirty="0" smtClean="0"/>
              <a:t>ניתוח חישובי של התוצאות ופיתוח אלגוריתמים מתאימים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3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תודה...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לפרופ' אמנון הורביץ (</a:t>
            </a:r>
            <a:r>
              <a:rPr lang="en-US" dirty="0" smtClean="0"/>
              <a:t>WIS</a:t>
            </a:r>
            <a:r>
              <a:rPr lang="he-IL" dirty="0" smtClean="0"/>
              <a:t>) על צירופו אותי לפרויקט</a:t>
            </a:r>
          </a:p>
          <a:p>
            <a:r>
              <a:rPr lang="he-IL" dirty="0" smtClean="0"/>
              <a:t>לד"ר תמי </a:t>
            </a:r>
            <a:r>
              <a:rPr lang="he-IL" dirty="0" err="1" smtClean="0"/>
              <a:t>אונגר</a:t>
            </a:r>
            <a:r>
              <a:rPr lang="he-IL" dirty="0" smtClean="0"/>
              <a:t> (</a:t>
            </a:r>
            <a:r>
              <a:rPr lang="en-US" dirty="0" smtClean="0"/>
              <a:t>ISPC</a:t>
            </a:r>
            <a:r>
              <a:rPr lang="he-IL" dirty="0" smtClean="0"/>
              <a:t>-</a:t>
            </a:r>
            <a:r>
              <a:rPr lang="en-US" dirty="0" smtClean="0"/>
              <a:t>WIS</a:t>
            </a:r>
            <a:r>
              <a:rPr lang="he-IL" dirty="0" smtClean="0"/>
              <a:t>) </a:t>
            </a:r>
            <a:r>
              <a:rPr lang="he-IL" dirty="0" err="1" smtClean="0"/>
              <a:t>ולבודהאיין</a:t>
            </a:r>
            <a:r>
              <a:rPr lang="he-IL" dirty="0" smtClean="0"/>
              <a:t> </a:t>
            </a:r>
            <a:r>
              <a:rPr lang="he-IL" dirty="0"/>
              <a:t>(</a:t>
            </a:r>
            <a:r>
              <a:rPr lang="en-US" dirty="0"/>
              <a:t>Postdoc</a:t>
            </a:r>
            <a:r>
              <a:rPr lang="he-IL" dirty="0"/>
              <a:t> אצל אמנון) </a:t>
            </a:r>
            <a:r>
              <a:rPr lang="he-IL" dirty="0" smtClean="0"/>
              <a:t>על ההנחיה הצמודה, העזרה והייעוץ בעבודה ובכתיבה</a:t>
            </a:r>
          </a:p>
          <a:p>
            <a:r>
              <a:rPr lang="he-IL" dirty="0" smtClean="0"/>
              <a:t>לסגל האו"פ (פרופ' ענת ברנע, ד"ר רונית </a:t>
            </a:r>
            <a:r>
              <a:rPr lang="he-IL" dirty="0" err="1" smtClean="0"/>
              <a:t>וייסמן</a:t>
            </a:r>
            <a:r>
              <a:rPr lang="he-IL" dirty="0" smtClean="0"/>
              <a:t>) על נכונותם לאפשר את ה"פרויקט מחקר" הזה</a:t>
            </a:r>
          </a:p>
          <a:p>
            <a:r>
              <a:rPr lang="he-IL" dirty="0" smtClean="0"/>
              <a:t>לאשתי </a:t>
            </a:r>
            <a:r>
              <a:rPr lang="he-IL" dirty="0" err="1" smtClean="0"/>
              <a:t>רייזי</a:t>
            </a:r>
            <a:r>
              <a:rPr lang="he-IL" dirty="0" smtClean="0"/>
              <a:t> על התמיכה הנפשית</a:t>
            </a:r>
          </a:p>
        </p:txBody>
      </p:sp>
    </p:spTree>
    <p:extLst>
      <p:ext uri="{BB962C8B-B14F-4D97-AF65-F5344CB8AC3E}">
        <p14:creationId xmlns:p14="http://schemas.microsoft.com/office/powerpoint/2010/main" val="13466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רקע: מה זה </a:t>
            </a:r>
            <a:r>
              <a:rPr lang="en-US" dirty="0" smtClean="0"/>
              <a:t>?</a:t>
            </a:r>
            <a:r>
              <a:rPr lang="en-US" dirty="0" err="1" smtClean="0"/>
              <a:t>GroEL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r>
              <a:rPr lang="en-US" dirty="0" err="1" smtClean="0"/>
              <a:t>GroEL</a:t>
            </a:r>
            <a:r>
              <a:rPr lang="he-IL" dirty="0" smtClean="0"/>
              <a:t> הוא חלבון ענק הנמצא בתאי</a:t>
            </a:r>
            <a:r>
              <a:rPr lang="ru-RU" dirty="0" smtClean="0"/>
              <a:t> </a:t>
            </a:r>
            <a:r>
              <a:rPr lang="en-US" dirty="0" smtClean="0"/>
              <a:t>E. coli </a:t>
            </a:r>
            <a:r>
              <a:rPr lang="he-IL" dirty="0" smtClean="0"/>
              <a:t>ובאורגניזמים רבים אחרים...</a:t>
            </a:r>
          </a:p>
          <a:p>
            <a:r>
              <a:rPr lang="en-US" dirty="0" err="1" smtClean="0"/>
              <a:t>GroEL</a:t>
            </a:r>
            <a:r>
              <a:rPr lang="he-IL" dirty="0" smtClean="0"/>
              <a:t> הוא "</a:t>
            </a:r>
            <a:r>
              <a:rPr lang="he-IL" dirty="0" err="1" smtClean="0"/>
              <a:t>שפרונין</a:t>
            </a:r>
            <a:r>
              <a:rPr lang="he-IL" dirty="0" smtClean="0"/>
              <a:t>" - מסייע </a:t>
            </a:r>
            <a:r>
              <a:rPr lang="he-IL" dirty="0" err="1" smtClean="0"/>
              <a:t>לפוליפפטדים</a:t>
            </a:r>
            <a:r>
              <a:rPr lang="he-IL" dirty="0" smtClean="0"/>
              <a:t> שסונתזו, בקיפולם.</a:t>
            </a:r>
          </a:p>
          <a:p>
            <a:pPr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79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פעולת </a:t>
            </a:r>
            <a:r>
              <a:rPr lang="he-IL" dirty="0" err="1" smtClean="0"/>
              <a:t>השפרונינים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err="1" smtClean="0"/>
              <a:t>שפרונינים</a:t>
            </a:r>
            <a:r>
              <a:rPr lang="he-IL" dirty="0" smtClean="0"/>
              <a:t>, כמו לדוגמא</a:t>
            </a:r>
            <a:r>
              <a:rPr lang="en-US" dirty="0" smtClean="0"/>
              <a:t> ,</a:t>
            </a:r>
            <a:r>
              <a:rPr lang="en-US" dirty="0" err="1" smtClean="0"/>
              <a:t>GroEL</a:t>
            </a:r>
            <a:r>
              <a:rPr lang="en-US" dirty="0" smtClean="0"/>
              <a:t> </a:t>
            </a:r>
            <a:r>
              <a:rPr lang="he-IL" dirty="0" smtClean="0"/>
              <a:t>הם </a:t>
            </a:r>
            <a:r>
              <a:rPr lang="he-IL" dirty="0" err="1" smtClean="0"/>
              <a:t>אוליגומרים</a:t>
            </a:r>
            <a:r>
              <a:rPr lang="he-IL" dirty="0" smtClean="0"/>
              <a:t> ענקיים בעלי חלל פנימי אליו נכנס </a:t>
            </a:r>
            <a:r>
              <a:rPr lang="he-IL" dirty="0" err="1" smtClean="0"/>
              <a:t>הפוליפפטיד</a:t>
            </a:r>
            <a:r>
              <a:rPr lang="he-IL" dirty="0" smtClean="0"/>
              <a:t>, כשהוא יוצא "מקופל"</a:t>
            </a:r>
            <a:endParaRPr lang="en-US" dirty="0"/>
          </a:p>
        </p:txBody>
      </p:sp>
      <p:pic>
        <p:nvPicPr>
          <p:cNvPr id="24578" name="Picture 2" descr="http://www.shmoop.com/images/biology/biobook_biomol_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4608512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כולם צריכים </a:t>
            </a:r>
            <a:r>
              <a:rPr lang="en-US" dirty="0" err="1" smtClean="0"/>
              <a:t>GroEL</a:t>
            </a:r>
            <a:r>
              <a:rPr lang="he-IL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ניתן לחלק את החלבונים </a:t>
            </a:r>
            <a:r>
              <a:rPr lang="he-IL" dirty="0" smtClean="0"/>
              <a:t>של </a:t>
            </a:r>
            <a:r>
              <a:rPr lang="en-US" dirty="0" smtClean="0"/>
              <a:t>E. coli</a:t>
            </a:r>
            <a:r>
              <a:rPr lang="he-IL" dirty="0" smtClean="0"/>
              <a:t> </a:t>
            </a:r>
            <a:r>
              <a:rPr lang="he-IL" dirty="0" smtClean="0"/>
              <a:t>ל 3 </a:t>
            </a:r>
            <a:r>
              <a:rPr lang="he-IL" dirty="0" smtClean="0"/>
              <a:t>קבוצות: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חלבונים שאינם </a:t>
            </a:r>
            <a:r>
              <a:rPr lang="he-IL" dirty="0" err="1" smtClean="0"/>
              <a:t>סובסטרטים</a:t>
            </a:r>
            <a:r>
              <a:rPr lang="he-IL" dirty="0" smtClean="0"/>
              <a:t> </a:t>
            </a:r>
            <a:r>
              <a:rPr lang="he-IL" dirty="0" smtClean="0"/>
              <a:t>של </a:t>
            </a:r>
            <a:r>
              <a:rPr lang="en-US" dirty="0" err="1" smtClean="0"/>
              <a:t>GroEl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חלבונים שהם </a:t>
            </a:r>
            <a:r>
              <a:rPr lang="he-IL" dirty="0" err="1" smtClean="0"/>
              <a:t>סובסטרטים</a:t>
            </a:r>
            <a:r>
              <a:rPr lang="he-IL" dirty="0" smtClean="0"/>
              <a:t> </a:t>
            </a:r>
            <a:r>
              <a:rPr lang="he-IL" dirty="0" err="1" smtClean="0"/>
              <a:t>פקולטטיבים</a:t>
            </a:r>
            <a:endParaRPr lang="he-IL" dirty="0" smtClean="0"/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חלבונים שהם </a:t>
            </a:r>
            <a:r>
              <a:rPr lang="he-IL" dirty="0" err="1" smtClean="0"/>
              <a:t>סובסטרטים</a:t>
            </a:r>
            <a:r>
              <a:rPr lang="he-IL" dirty="0" smtClean="0"/>
              <a:t> </a:t>
            </a:r>
            <a:r>
              <a:rPr lang="he-IL" dirty="0" err="1" smtClean="0"/>
              <a:t>אובליגטורים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אנחנו רוצים לדעת?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למה חלבונים מסוימים זקוקים ל</a:t>
            </a:r>
            <a:r>
              <a:rPr lang="en-US" dirty="0" err="1" smtClean="0"/>
              <a:t>GroEL</a:t>
            </a:r>
            <a:r>
              <a:rPr lang="he-IL" dirty="0" smtClean="0"/>
              <a:t> לקיפולם ואחרים לא?</a:t>
            </a:r>
          </a:p>
          <a:p>
            <a:r>
              <a:rPr lang="he-IL" dirty="0" smtClean="0"/>
              <a:t>בהנחה שזה תלוי ברצף חומצות האמינו של החלבון, האם אנחנו יכולים להבין ולחזות מראש - ע"פ הרצף – לאיזה מן הקבוצות החלבון שייך?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פרויקט משולב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7624" y="2276872"/>
            <a:ext cx="288032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ד"ר רון </a:t>
            </a:r>
            <a:r>
              <a:rPr lang="he-IL" dirty="0" err="1" smtClean="0">
                <a:solidFill>
                  <a:schemeClr val="tx1"/>
                </a:solidFill>
              </a:rPr>
              <a:t>אונגר</a:t>
            </a:r>
            <a:endParaRPr lang="he-IL" dirty="0" smtClean="0">
              <a:solidFill>
                <a:schemeClr val="tx1"/>
              </a:solidFill>
            </a:endParaRP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אוניברסיטת בר אילן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החלק החישובי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2276872"/>
            <a:ext cx="288032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פרופ' אמנון הורביץ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מכון וייצמן למדע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החלק הניסויי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60032" y="3429000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27784" y="3429000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47864" y="4437112"/>
            <a:ext cx="280831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שילוב של תוצאות </a:t>
            </a:r>
            <a:r>
              <a:rPr lang="he-IL" dirty="0" err="1" smtClean="0">
                <a:solidFill>
                  <a:schemeClr val="tx1"/>
                </a:solidFill>
              </a:rPr>
              <a:t>נסיוניות</a:t>
            </a:r>
            <a:r>
              <a:rPr lang="he-IL" dirty="0" smtClean="0">
                <a:solidFill>
                  <a:schemeClr val="tx1"/>
                </a:solidFill>
              </a:rPr>
              <a:t> ופיתוח מודלים חישוביים יוכלו לאפשר ניבוי נכון של התלות ב</a:t>
            </a:r>
            <a:r>
              <a:rPr lang="en-US" dirty="0" err="1" smtClean="0">
                <a:solidFill>
                  <a:schemeClr val="tx1"/>
                </a:solidFill>
              </a:rPr>
              <a:t>GroEL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החלק הניסויי של הפרויקט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e-IL" sz="2800" dirty="0" smtClean="0"/>
              <a:t> </a:t>
            </a:r>
            <a:r>
              <a:rPr lang="en-US" sz="2800" dirty="0" err="1" smtClean="0"/>
              <a:t>DapA</a:t>
            </a:r>
            <a:r>
              <a:rPr lang="he-IL" sz="2800" dirty="0" smtClean="0"/>
              <a:t> ו</a:t>
            </a:r>
            <a:r>
              <a:rPr lang="en-US" sz="2800" dirty="0" err="1" smtClean="0"/>
              <a:t>YagE</a:t>
            </a:r>
            <a:r>
              <a:rPr lang="en-US" sz="2800" dirty="0" smtClean="0"/>
              <a:t> </a:t>
            </a:r>
            <a:r>
              <a:rPr lang="he-IL" sz="2800" dirty="0" smtClean="0"/>
              <a:t> הם 2 חלבונים של </a:t>
            </a:r>
            <a:r>
              <a:rPr lang="en-US" sz="2800" dirty="0" smtClean="0"/>
              <a:t>E.coli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ל </a:t>
            </a:r>
            <a:r>
              <a:rPr lang="en-US" sz="2800" dirty="0" err="1" smtClean="0"/>
              <a:t>DapA</a:t>
            </a:r>
            <a:r>
              <a:rPr lang="he-IL" sz="2800" dirty="0" smtClean="0"/>
              <a:t> </a:t>
            </a:r>
            <a:r>
              <a:rPr lang="he-IL" sz="2800" dirty="0"/>
              <a:t>ו</a:t>
            </a:r>
            <a:r>
              <a:rPr lang="en-US" sz="2800" dirty="0" err="1" smtClean="0"/>
              <a:t>YagE</a:t>
            </a:r>
            <a:r>
              <a:rPr lang="he-IL" sz="2800" dirty="0" smtClean="0"/>
              <a:t> דמיון ניכר ברצף</a:t>
            </a:r>
            <a:r>
              <a:rPr lang="en-US" sz="2800" dirty="0" smtClean="0"/>
              <a:t> </a:t>
            </a:r>
            <a:r>
              <a:rPr lang="he-IL" sz="2800" dirty="0" smtClean="0"/>
              <a:t>(60%) ובמבנה שלישוני (</a:t>
            </a:r>
            <a:r>
              <a:rPr lang="en-US" sz="2800" dirty="0" smtClean="0"/>
              <a:t>TIM-Barrel</a:t>
            </a:r>
            <a:r>
              <a:rPr lang="he-IL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DapA</a:t>
            </a:r>
            <a:r>
              <a:rPr lang="he-IL" sz="2800" dirty="0" smtClean="0"/>
              <a:t> שייך לקבוצת</a:t>
            </a:r>
            <a:r>
              <a:rPr lang="en-US" sz="2800" dirty="0" smtClean="0"/>
              <a:t> </a:t>
            </a:r>
            <a:r>
              <a:rPr lang="he-IL" sz="2800" dirty="0" err="1" smtClean="0"/>
              <a:t>הסובסטרטים</a:t>
            </a:r>
            <a:r>
              <a:rPr lang="he-IL" sz="2800" dirty="0" smtClean="0"/>
              <a:t> </a:t>
            </a:r>
            <a:r>
              <a:rPr lang="he-IL" sz="2800" dirty="0" smtClean="0"/>
              <a:t>האובליגטוריים של </a:t>
            </a:r>
            <a:r>
              <a:rPr lang="en-US" sz="2800" dirty="0" err="1" smtClean="0"/>
              <a:t>GroEL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YagE</a:t>
            </a:r>
            <a:r>
              <a:rPr lang="he-IL" sz="2800" dirty="0" smtClean="0"/>
              <a:t> אינו תלוי</a:t>
            </a:r>
            <a:r>
              <a:rPr lang="en-US" sz="2800" dirty="0" smtClean="0"/>
              <a:t> </a:t>
            </a:r>
            <a:r>
              <a:rPr lang="en-US" sz="2800" dirty="0" err="1" smtClean="0"/>
              <a:t>GroEL</a:t>
            </a:r>
            <a:r>
              <a:rPr lang="en-US" sz="2800" dirty="0" smtClean="0"/>
              <a:t> 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he-IL" sz="2800" dirty="0" smtClean="0"/>
              <a:t>האם נוכל למצוא מה בדיוק עושה את ההבדל?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he-IL" sz="2800" dirty="0"/>
          </a:p>
          <a:p>
            <a:pPr>
              <a:lnSpc>
                <a:spcPct val="150000"/>
              </a:lnSpc>
            </a:pPr>
            <a:endParaRPr lang="he-IL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53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כיצד עושים זאת?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44" y="1204156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9711" y="4041068"/>
            <a:ext cx="396044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בודקים האם התלות </a:t>
            </a:r>
            <a:r>
              <a:rPr lang="he-IL" dirty="0" err="1" smtClean="0">
                <a:solidFill>
                  <a:schemeClr val="tx1"/>
                </a:solidFill>
              </a:rPr>
              <a:t>בשפרונין</a:t>
            </a:r>
            <a:r>
              <a:rPr lang="he-IL" dirty="0" smtClean="0">
                <a:solidFill>
                  <a:schemeClr val="tx1"/>
                </a:solidFill>
              </a:rPr>
              <a:t> השתנתה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6852" y="1745196"/>
            <a:ext cx="396044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מתחילים מחלבון </a:t>
            </a:r>
            <a:r>
              <a:rPr lang="en-US" dirty="0" err="1" smtClean="0">
                <a:solidFill>
                  <a:schemeClr val="tx1"/>
                </a:solidFill>
              </a:rPr>
              <a:t>DapA</a:t>
            </a:r>
            <a:r>
              <a:rPr lang="he-IL" dirty="0" smtClean="0">
                <a:solidFill>
                  <a:schemeClr val="tx1"/>
                </a:solidFill>
              </a:rPr>
              <a:t> (תלוי </a:t>
            </a:r>
            <a:r>
              <a:rPr lang="en-US" dirty="0" err="1" smtClean="0">
                <a:solidFill>
                  <a:schemeClr val="tx1"/>
                </a:solidFill>
              </a:rPr>
              <a:t>GroEl</a:t>
            </a:r>
            <a:r>
              <a:rPr lang="he-IL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2571" y="2904631"/>
            <a:ext cx="396044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גורמים למוטציות אקראיות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929438" y="2649124"/>
            <a:ext cx="45719" cy="207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6"/>
          <p:cNvSpPr/>
          <p:nvPr/>
        </p:nvSpPr>
        <p:spPr>
          <a:xfrm>
            <a:off x="4907259" y="3742598"/>
            <a:ext cx="45719" cy="207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6"/>
          <p:cNvSpPr/>
          <p:nvPr/>
        </p:nvSpPr>
        <p:spPr>
          <a:xfrm>
            <a:off x="4909583" y="4880192"/>
            <a:ext cx="45719" cy="207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/>
          <p:nvPr/>
        </p:nvSpPr>
        <p:spPr>
          <a:xfrm>
            <a:off x="2994937" y="5229200"/>
            <a:ext cx="396044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אם יש שינוי, מנסים לפתח מודל/אלגוריתם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03FD44A1-30E1-4F8C-9BDE-A7A3E5C723B8}"/>
</file>

<file path=customXml/itemProps2.xml><?xml version="1.0" encoding="utf-8"?>
<ds:datastoreItem xmlns:ds="http://schemas.openxmlformats.org/officeDocument/2006/customXml" ds:itemID="{7EBC5239-7D6C-4B19-8E17-EE60EC62DDB1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772</TotalTime>
  <Words>967</Words>
  <Application>Microsoft Office PowerPoint</Application>
  <PresentationFormat>‫הצגה על המסך (4:3)</PresentationFormat>
  <Paragraphs>208</Paragraphs>
  <Slides>29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0" baseType="lpstr">
      <vt:lpstr>ערכת נושא Office</vt:lpstr>
      <vt:lpstr> פרויקט מחקר בביולוגיה:   בדיקת מערכת split-YFP כגלאי אפשרי לקיפול חלבון </vt:lpstr>
      <vt:lpstr>קצת רקע...</vt:lpstr>
      <vt:lpstr>רקע: מה זה ?GroEL</vt:lpstr>
      <vt:lpstr>פעולת השפרונינים</vt:lpstr>
      <vt:lpstr>אז כולם צריכים GroEL?</vt:lpstr>
      <vt:lpstr>מה אנחנו רוצים לדעת?</vt:lpstr>
      <vt:lpstr>פרויקט משולב</vt:lpstr>
      <vt:lpstr>החלק הניסויי של הפרויקט</vt:lpstr>
      <vt:lpstr>כיצד עושים זאת?</vt:lpstr>
      <vt:lpstr>לא כל כך פשוט!  אנחנו צריכים מערכת שתאפשר...</vt:lpstr>
      <vt:lpstr>הפיתרון: MGM100 וSplit-YFP </vt:lpstr>
      <vt:lpstr>Split-YFP –רעיון מקורי</vt:lpstr>
      <vt:lpstr>Split-YFP –איך זה אמור לעבוד?</vt:lpstr>
      <vt:lpstr>אם המערכת תעבוד...</vt:lpstr>
      <vt:lpstr>האם המערכת עובדת?</vt:lpstr>
      <vt:lpstr>מצגת של PowerPoint</vt:lpstr>
      <vt:lpstr>הסבר על הקונסטרוקטים השונים</vt:lpstr>
      <vt:lpstr>כיצד עובדים?</vt:lpstr>
      <vt:lpstr>מצגת של PowerPoint</vt:lpstr>
      <vt:lpstr>תכנון התחלים</vt:lpstr>
      <vt:lpstr>תרשים זרימה: מתכנון התחלים ועד לסריקת המושבות</vt:lpstr>
      <vt:lpstr>התוצאות</vt:lpstr>
      <vt:lpstr>ניסוי ראשון בBL21: תוצאות מוזרות –CD זוהר...!?</vt:lpstr>
      <vt:lpstr>ניסוי שני: שוב באופן בלתי צפוי...C ו-CD זוהרים</vt:lpstr>
      <vt:lpstr>חוזרים שוב על הניסוי...</vt:lpstr>
      <vt:lpstr>עם C וCD חדשים (Stop כפול)</vt:lpstr>
      <vt:lpstr>מסקנה : מה יש לנו</vt:lpstr>
      <vt:lpstr>ומה הלאה?</vt:lpstr>
      <vt:lpstr>תודה...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דוד שרייבר פרויקט מחקר בביולוגיה:  בדיקת מערכת split-YFP כגלאי אפשרי לקיפול חלבון</dc:title>
  <dc:creator>Schreiber</dc:creator>
  <cp:keywords/>
  <dc:description/>
  <cp:lastModifiedBy>Schreiber</cp:lastModifiedBy>
  <cp:revision>37</cp:revision>
  <dcterms:created xsi:type="dcterms:W3CDTF">2014-12-07T00:08:36Z</dcterms:created>
  <dcterms:modified xsi:type="dcterms:W3CDTF">2014-12-09T23:36:24Z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