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Override PartName="/ppt/presentation.xml" ContentType="application/vnd.openxmlformats-officedocument.presentationml.presentation.main+xml"/>
  <Override PartName="/ppt/drawings/drawing1.xml" ContentType="application/vnd.openxmlformats-officedocument.drawingml.chartshapes+xml"/>
  <Override PartName="/ppt/drawings/drawing2.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iagrams/data2.xml" ContentType="application/vnd.openxmlformats-officedocument.drawingml.diagramData+xml"/>
  <Override PartName="/ppt/diagrams/data1.xml" ContentType="application/vnd.openxmlformats-officedocument.drawingml.diagramData+xml"/>
  <Override PartName="/ppt/drawings/drawing3.xml" ContentType="application/vnd.openxmlformats-officedocument.drawingml.chartshapes+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2.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theme/theme3.xml" ContentType="application/vnd.openxmlformats-officedocument.theme+xml"/>
  <Override PartName="/ppt/theme/theme2.xml" ContentType="application/vnd.openxmlformats-officedocument.theme+xml"/>
  <Override PartName="/ppt/charts/chart6.xml" ContentType="application/vnd.openxmlformats-officedocument.drawingml.chart+xml"/>
  <Override PartName="/ppt/diagrams/layout2.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quickStyle2.xml" ContentType="application/vnd.openxmlformats-officedocument.drawingml.diagramStyle+xml"/>
  <Override PartName="/ppt/charts/chart5.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2.xml" ContentType="application/vnd.openxmlformats-officedocument.drawingml.diagramColors+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32"/>
  </p:notesMasterIdLst>
  <p:handoutMasterIdLst>
    <p:handoutMasterId r:id="rId33"/>
  </p:handoutMasterIdLst>
  <p:sldIdLst>
    <p:sldId id="256" r:id="rId2"/>
    <p:sldId id="284" r:id="rId3"/>
    <p:sldId id="290" r:id="rId4"/>
    <p:sldId id="285" r:id="rId5"/>
    <p:sldId id="286" r:id="rId6"/>
    <p:sldId id="289" r:id="rId7"/>
    <p:sldId id="287" r:id="rId8"/>
    <p:sldId id="288" r:id="rId9"/>
    <p:sldId id="278" r:id="rId10"/>
    <p:sldId id="264" r:id="rId11"/>
    <p:sldId id="266" r:id="rId12"/>
    <p:sldId id="265" r:id="rId13"/>
    <p:sldId id="270" r:id="rId14"/>
    <p:sldId id="271" r:id="rId15"/>
    <p:sldId id="277" r:id="rId16"/>
    <p:sldId id="272" r:id="rId17"/>
    <p:sldId id="276" r:id="rId18"/>
    <p:sldId id="294" r:id="rId19"/>
    <p:sldId id="293" r:id="rId20"/>
    <p:sldId id="267" r:id="rId21"/>
    <p:sldId id="279" r:id="rId22"/>
    <p:sldId id="280" r:id="rId23"/>
    <p:sldId id="268" r:id="rId24"/>
    <p:sldId id="275" r:id="rId25"/>
    <p:sldId id="281" r:id="rId26"/>
    <p:sldId id="291" r:id="rId27"/>
    <p:sldId id="283" r:id="rId28"/>
    <p:sldId id="292" r:id="rId29"/>
    <p:sldId id="269"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p:scale>
          <a:sx n="118" d="100"/>
          <a:sy n="118" d="100"/>
        </p:scale>
        <p:origin x="-143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inat\Desktop\New%20folder\grafs%20for%20projec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inat\Desktop\New%20folder\grafs%20for%20projec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inat\Desktop\New%20folder\grafs%20for%20projec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Einat\Desktop\New%20folder\grafs%20for%20projec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inat\Desktop\New%20folder\grafs%20for%20projec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Einat\Desktop\New%20folder\grafs%20for%20proj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he-IL" sz="1200" dirty="0" smtClean="0"/>
              <a:t>הבדלים</a:t>
            </a:r>
            <a:r>
              <a:rPr lang="he-IL" sz="1200" baseline="0" dirty="0" smtClean="0"/>
              <a:t> </a:t>
            </a:r>
            <a:r>
              <a:rPr lang="he-IL" sz="1200" baseline="0" dirty="0"/>
              <a:t>בגודל הזווית הסקראלית בין המינים</a:t>
            </a:r>
            <a:endParaRPr lang="en-US" sz="1200" dirty="0"/>
          </a:p>
        </c:rich>
      </c:tx>
      <c:layout/>
      <c:overlay val="0"/>
    </c:title>
    <c:autoTitleDeleted val="0"/>
    <c:plotArea>
      <c:layout/>
      <c:scatterChart>
        <c:scatterStyle val="lineMarker"/>
        <c:varyColors val="0"/>
        <c:ser>
          <c:idx val="0"/>
          <c:order val="0"/>
          <c:tx>
            <c:strRef>
              <c:f>'זווית סקרא ולורדו'!$B$3</c:f>
              <c:strCache>
                <c:ptCount val="1"/>
                <c:pt idx="0">
                  <c:v>גברים</c:v>
                </c:pt>
              </c:strCache>
            </c:strRef>
          </c:tx>
          <c:spPr>
            <a:ln>
              <a:solidFill>
                <a:schemeClr val="accent1"/>
              </a:solidFill>
            </a:ln>
          </c:spPr>
          <c:xVal>
            <c:numRef>
              <c:f>'זווית סקרא ולורדו'!$C$2:$E$2</c:f>
              <c:numCache>
                <c:formatCode>General</c:formatCode>
                <c:ptCount val="3"/>
                <c:pt idx="0">
                  <c:v>1</c:v>
                </c:pt>
                <c:pt idx="1">
                  <c:v>2</c:v>
                </c:pt>
                <c:pt idx="2">
                  <c:v>3</c:v>
                </c:pt>
              </c:numCache>
            </c:numRef>
          </c:xVal>
          <c:yVal>
            <c:numRef>
              <c:f>'זווית סקרא ולורדו'!$C$3:$E$3</c:f>
              <c:numCache>
                <c:formatCode>0.00</c:formatCode>
                <c:ptCount val="3"/>
                <c:pt idx="0">
                  <c:v>35.9</c:v>
                </c:pt>
                <c:pt idx="1">
                  <c:v>38.015035191296292</c:v>
                </c:pt>
                <c:pt idx="2">
                  <c:v>38.043076047115385</c:v>
                </c:pt>
              </c:numCache>
            </c:numRef>
          </c:yVal>
          <c:smooth val="0"/>
        </c:ser>
        <c:ser>
          <c:idx val="1"/>
          <c:order val="1"/>
          <c:tx>
            <c:strRef>
              <c:f>'זווית סקרא ולורדו'!$B$4</c:f>
              <c:strCache>
                <c:ptCount val="1"/>
                <c:pt idx="0">
                  <c:v>נשים</c:v>
                </c:pt>
              </c:strCache>
            </c:strRef>
          </c:tx>
          <c:marker>
            <c:symbol val="circle"/>
            <c:size val="5"/>
          </c:marker>
          <c:xVal>
            <c:numRef>
              <c:f>'זווית סקרא ולורדו'!$C$2:$E$2</c:f>
              <c:numCache>
                <c:formatCode>General</c:formatCode>
                <c:ptCount val="3"/>
                <c:pt idx="0">
                  <c:v>1</c:v>
                </c:pt>
                <c:pt idx="1">
                  <c:v>2</c:v>
                </c:pt>
                <c:pt idx="2">
                  <c:v>3</c:v>
                </c:pt>
              </c:numCache>
            </c:numRef>
          </c:xVal>
          <c:yVal>
            <c:numRef>
              <c:f>'זווית סקרא ולורדו'!$C$4:$E$4</c:f>
              <c:numCache>
                <c:formatCode>0.00</c:formatCode>
                <c:ptCount val="3"/>
                <c:pt idx="0">
                  <c:v>37.15</c:v>
                </c:pt>
                <c:pt idx="1">
                  <c:v>37.840889416428574</c:v>
                </c:pt>
                <c:pt idx="2">
                  <c:v>39.018049853333331</c:v>
                </c:pt>
              </c:numCache>
            </c:numRef>
          </c:yVal>
          <c:smooth val="0"/>
        </c:ser>
        <c:dLbls>
          <c:showLegendKey val="0"/>
          <c:showVal val="0"/>
          <c:showCatName val="0"/>
          <c:showSerName val="0"/>
          <c:showPercent val="0"/>
          <c:showBubbleSize val="0"/>
        </c:dLbls>
        <c:axId val="84589952"/>
        <c:axId val="85259776"/>
      </c:scatterChart>
      <c:valAx>
        <c:axId val="84589952"/>
        <c:scaling>
          <c:orientation val="minMax"/>
          <c:max val="3"/>
          <c:min val="1"/>
        </c:scaling>
        <c:delete val="0"/>
        <c:axPos val="b"/>
        <c:title>
          <c:tx>
            <c:rich>
              <a:bodyPr/>
              <a:lstStyle/>
              <a:p>
                <a:pPr>
                  <a:defRPr lang="en-US"/>
                </a:pPr>
                <a:r>
                  <a:rPr lang="he-IL"/>
                  <a:t>קבוצת גיל</a:t>
                </a:r>
                <a:endParaRPr lang="en-US"/>
              </a:p>
            </c:rich>
          </c:tx>
          <c:layout/>
          <c:overlay val="0"/>
        </c:title>
        <c:numFmt formatCode="General" sourceLinked="1"/>
        <c:majorTickMark val="none"/>
        <c:minorTickMark val="none"/>
        <c:tickLblPos val="nextTo"/>
        <c:txPr>
          <a:bodyPr/>
          <a:lstStyle/>
          <a:p>
            <a:pPr>
              <a:defRPr lang="en-US"/>
            </a:pPr>
            <a:endParaRPr lang="en-US"/>
          </a:p>
        </c:txPr>
        <c:crossAx val="85259776"/>
        <c:crosses val="autoZero"/>
        <c:crossBetween val="midCat"/>
        <c:majorUnit val="1"/>
        <c:minorUnit val="1"/>
      </c:valAx>
      <c:valAx>
        <c:axId val="85259776"/>
        <c:scaling>
          <c:orientation val="minMax"/>
          <c:max val="39.1"/>
          <c:min val="35.5"/>
        </c:scaling>
        <c:delete val="0"/>
        <c:axPos val="l"/>
        <c:majorGridlines/>
        <c:title>
          <c:tx>
            <c:rich>
              <a:bodyPr/>
              <a:lstStyle/>
              <a:p>
                <a:pPr>
                  <a:defRPr lang="en-US"/>
                </a:pPr>
                <a:r>
                  <a:rPr lang="en-US"/>
                  <a:t>sacral</a:t>
                </a:r>
                <a:r>
                  <a:rPr lang="en-US" baseline="0"/>
                  <a:t> inclination (mm)</a:t>
                </a:r>
                <a:endParaRPr lang="en-US"/>
              </a:p>
            </c:rich>
          </c:tx>
          <c:layout/>
          <c:overlay val="0"/>
        </c:title>
        <c:numFmt formatCode="0.00" sourceLinked="1"/>
        <c:majorTickMark val="none"/>
        <c:minorTickMark val="none"/>
        <c:tickLblPos val="nextTo"/>
        <c:txPr>
          <a:bodyPr/>
          <a:lstStyle/>
          <a:p>
            <a:pPr>
              <a:defRPr lang="en-US"/>
            </a:pPr>
            <a:endParaRPr lang="en-US"/>
          </a:p>
        </c:txPr>
        <c:crossAx val="84589952"/>
        <c:crosses val="autoZero"/>
        <c:crossBetween val="midCat"/>
      </c:valAx>
    </c:plotArea>
    <c:legend>
      <c:legendPos val="r"/>
      <c:layout/>
      <c:overlay val="0"/>
      <c:txPr>
        <a:bodyPr/>
        <a:lstStyle/>
        <a:p>
          <a:pPr>
            <a:defRPr lang="en-US"/>
          </a:pPr>
          <a:endParaRPr lang="en-US"/>
        </a:p>
      </c:txPr>
    </c:legend>
    <c:plotVisOnly val="1"/>
    <c:dispBlanksAs val="gap"/>
    <c:showDLblsOverMax val="0"/>
  </c:chart>
  <c:spPr>
    <a:ln>
      <a:solidFill>
        <a:schemeClr val="accent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he-IL" sz="1200" b="1" i="0" u="none" strike="noStrike" baseline="0" dirty="0" smtClean="0">
                <a:effectLst/>
              </a:rPr>
              <a:t>הבדלים </a:t>
            </a:r>
            <a:r>
              <a:rPr lang="he-IL" sz="1200" b="1" i="0" u="none" strike="noStrike" baseline="0" dirty="0"/>
              <a:t>בין המינים </a:t>
            </a:r>
            <a:r>
              <a:rPr lang="he-IL" sz="1200" b="1" i="0" u="none" strike="noStrike" baseline="0" dirty="0">
                <a:effectLst/>
              </a:rPr>
              <a:t>בגובה קדמי של החוליות </a:t>
            </a:r>
            <a:endParaRPr lang="en-US" sz="1200" b="1" dirty="0"/>
          </a:p>
        </c:rich>
      </c:tx>
      <c:layout/>
      <c:overlay val="0"/>
    </c:title>
    <c:autoTitleDeleted val="0"/>
    <c:plotArea>
      <c:layout/>
      <c:scatterChart>
        <c:scatterStyle val="lineMarker"/>
        <c:varyColors val="0"/>
        <c:ser>
          <c:idx val="0"/>
          <c:order val="0"/>
          <c:tx>
            <c:strRef>
              <c:f>'טריזיות וגובה החוליות'!$C$21</c:f>
              <c:strCache>
                <c:ptCount val="1"/>
                <c:pt idx="0">
                  <c:v>גברים</c:v>
                </c:pt>
              </c:strCache>
            </c:strRef>
          </c:tx>
          <c:xVal>
            <c:strRef>
              <c:f>'טריזיות וגובה החוליות'!$D$20:$H$20</c:f>
              <c:strCache>
                <c:ptCount val="5"/>
                <c:pt idx="0">
                  <c:v>L1</c:v>
                </c:pt>
                <c:pt idx="1">
                  <c:v>L2</c:v>
                </c:pt>
                <c:pt idx="2">
                  <c:v>L3</c:v>
                </c:pt>
                <c:pt idx="3">
                  <c:v>L4</c:v>
                </c:pt>
                <c:pt idx="4">
                  <c:v>L5</c:v>
                </c:pt>
              </c:strCache>
            </c:strRef>
          </c:xVal>
          <c:yVal>
            <c:numRef>
              <c:f>'טריזיות וגובה החוליות'!$D$21:$H$21</c:f>
              <c:numCache>
                <c:formatCode>General</c:formatCode>
                <c:ptCount val="5"/>
                <c:pt idx="0">
                  <c:v>23.91</c:v>
                </c:pt>
                <c:pt idx="1">
                  <c:v>25.65</c:v>
                </c:pt>
                <c:pt idx="2">
                  <c:v>26.36</c:v>
                </c:pt>
                <c:pt idx="3">
                  <c:v>26.39</c:v>
                </c:pt>
                <c:pt idx="4">
                  <c:v>27.05</c:v>
                </c:pt>
              </c:numCache>
            </c:numRef>
          </c:yVal>
          <c:smooth val="0"/>
        </c:ser>
        <c:ser>
          <c:idx val="1"/>
          <c:order val="1"/>
          <c:tx>
            <c:strRef>
              <c:f>'טריזיות וגובה החוליות'!$C$22</c:f>
              <c:strCache>
                <c:ptCount val="1"/>
                <c:pt idx="0">
                  <c:v>נשים</c:v>
                </c:pt>
              </c:strCache>
            </c:strRef>
          </c:tx>
          <c:marker>
            <c:symbol val="circle"/>
            <c:size val="5"/>
          </c:marker>
          <c:xVal>
            <c:strRef>
              <c:f>'טריזיות וגובה החוליות'!$D$20:$H$20</c:f>
              <c:strCache>
                <c:ptCount val="5"/>
                <c:pt idx="0">
                  <c:v>L1</c:v>
                </c:pt>
                <c:pt idx="1">
                  <c:v>L2</c:v>
                </c:pt>
                <c:pt idx="2">
                  <c:v>L3</c:v>
                </c:pt>
                <c:pt idx="3">
                  <c:v>L4</c:v>
                </c:pt>
                <c:pt idx="4">
                  <c:v>L5</c:v>
                </c:pt>
              </c:strCache>
            </c:strRef>
          </c:xVal>
          <c:yVal>
            <c:numRef>
              <c:f>'טריזיות וגובה החוליות'!$D$22:$H$22</c:f>
              <c:numCache>
                <c:formatCode>General</c:formatCode>
                <c:ptCount val="5"/>
                <c:pt idx="0">
                  <c:v>23.38</c:v>
                </c:pt>
                <c:pt idx="1">
                  <c:v>24.79</c:v>
                </c:pt>
                <c:pt idx="2">
                  <c:v>25.55</c:v>
                </c:pt>
                <c:pt idx="3">
                  <c:v>25.68</c:v>
                </c:pt>
                <c:pt idx="4">
                  <c:v>26.32</c:v>
                </c:pt>
              </c:numCache>
            </c:numRef>
          </c:yVal>
          <c:smooth val="0"/>
        </c:ser>
        <c:dLbls>
          <c:showLegendKey val="0"/>
          <c:showVal val="0"/>
          <c:showCatName val="0"/>
          <c:showSerName val="0"/>
          <c:showPercent val="0"/>
          <c:showBubbleSize val="0"/>
        </c:dLbls>
        <c:axId val="86879232"/>
        <c:axId val="86905984"/>
      </c:scatterChart>
      <c:valAx>
        <c:axId val="86879232"/>
        <c:scaling>
          <c:orientation val="minMax"/>
          <c:max val="5"/>
          <c:min val="1"/>
        </c:scaling>
        <c:delete val="0"/>
        <c:axPos val="b"/>
        <c:title>
          <c:tx>
            <c:rich>
              <a:bodyPr/>
              <a:lstStyle/>
              <a:p>
                <a:pPr>
                  <a:defRPr lang="en-US"/>
                </a:pPr>
                <a:r>
                  <a:rPr lang="he-IL"/>
                  <a:t>חוליה</a:t>
                </a:r>
                <a:r>
                  <a:rPr lang="en-US"/>
                  <a:t> </a:t>
                </a:r>
                <a:r>
                  <a:rPr lang="he-IL" baseline="0"/>
                  <a:t> לומברית</a:t>
                </a:r>
                <a:endParaRPr lang="en-US"/>
              </a:p>
            </c:rich>
          </c:tx>
          <c:layout/>
          <c:overlay val="0"/>
        </c:title>
        <c:majorTickMark val="none"/>
        <c:minorTickMark val="none"/>
        <c:tickLblPos val="nextTo"/>
        <c:txPr>
          <a:bodyPr/>
          <a:lstStyle/>
          <a:p>
            <a:pPr>
              <a:defRPr lang="en-US"/>
            </a:pPr>
            <a:endParaRPr lang="en-US"/>
          </a:p>
        </c:txPr>
        <c:crossAx val="86905984"/>
        <c:crosses val="autoZero"/>
        <c:crossBetween val="midCat"/>
      </c:valAx>
      <c:valAx>
        <c:axId val="86905984"/>
        <c:scaling>
          <c:orientation val="minMax"/>
          <c:max val="28"/>
          <c:min val="21"/>
        </c:scaling>
        <c:delete val="0"/>
        <c:axPos val="l"/>
        <c:majorGridlines/>
        <c:title>
          <c:tx>
            <c:rich>
              <a:bodyPr/>
              <a:lstStyle/>
              <a:p>
                <a:pPr>
                  <a:defRPr lang="en-US"/>
                </a:pPr>
                <a:r>
                  <a:rPr lang="en-US" sz="900" b="1" i="0" baseline="0">
                    <a:effectLst/>
                  </a:rPr>
                  <a:t>AVH [mm]</a:t>
                </a:r>
                <a:endParaRPr lang="en-US" sz="900">
                  <a:effectLst/>
                </a:endParaRPr>
              </a:p>
            </c:rich>
          </c:tx>
          <c:layout/>
          <c:overlay val="0"/>
        </c:title>
        <c:numFmt formatCode="General" sourceLinked="1"/>
        <c:majorTickMark val="none"/>
        <c:minorTickMark val="none"/>
        <c:tickLblPos val="nextTo"/>
        <c:txPr>
          <a:bodyPr/>
          <a:lstStyle/>
          <a:p>
            <a:pPr>
              <a:defRPr lang="en-US"/>
            </a:pPr>
            <a:endParaRPr lang="en-US"/>
          </a:p>
        </c:txPr>
        <c:crossAx val="86879232"/>
        <c:crosses val="autoZero"/>
        <c:crossBetween val="midCat"/>
      </c:valAx>
    </c:plotArea>
    <c:legend>
      <c:legendPos val="r"/>
      <c:layout/>
      <c:overlay val="0"/>
      <c:txPr>
        <a:bodyPr/>
        <a:lstStyle/>
        <a:p>
          <a:pPr>
            <a:defRPr lang="en-US"/>
          </a:pPr>
          <a:endParaRPr lang="en-US"/>
        </a:p>
      </c:txPr>
    </c:legend>
    <c:plotVisOnly val="1"/>
    <c:dispBlanksAs val="gap"/>
    <c:showDLblsOverMax val="0"/>
  </c:chart>
  <c:spPr>
    <a:ln>
      <a:solidFill>
        <a:srgbClr val="D34817"/>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0" i="0" u="none" strike="noStrike" kern="1200" baseline="0">
                <a:solidFill>
                  <a:sysClr val="windowText" lastClr="000000"/>
                </a:solidFill>
                <a:effectLst/>
                <a:latin typeface="+mn-lt"/>
                <a:ea typeface="+mn-ea"/>
                <a:cs typeface="+mn-cs"/>
              </a:defRPr>
            </a:pPr>
            <a:r>
              <a:rPr lang="he-IL" sz="1200" b="1" i="0" baseline="0" dirty="0" smtClean="0"/>
              <a:t>הבדלים </a:t>
            </a:r>
            <a:r>
              <a:rPr lang="he-IL" sz="1200" b="1" i="0" u="none" strike="noStrike" baseline="0" dirty="0">
                <a:effectLst/>
              </a:rPr>
              <a:t>בין המינים</a:t>
            </a:r>
            <a:r>
              <a:rPr lang="he-IL" sz="1200" b="1" i="0" baseline="0" dirty="0"/>
              <a:t> בגובה אחורי של החוליות  </a:t>
            </a:r>
            <a:endParaRPr lang="en-US" sz="1200" b="1" i="0" baseline="0" dirty="0"/>
          </a:p>
        </c:rich>
      </c:tx>
      <c:layout/>
      <c:overlay val="0"/>
    </c:title>
    <c:autoTitleDeleted val="0"/>
    <c:plotArea>
      <c:layout/>
      <c:scatterChart>
        <c:scatterStyle val="lineMarker"/>
        <c:varyColors val="0"/>
        <c:ser>
          <c:idx val="0"/>
          <c:order val="0"/>
          <c:tx>
            <c:strRef>
              <c:f>'טריזיות וגובה החוליות'!$J$21</c:f>
              <c:strCache>
                <c:ptCount val="1"/>
                <c:pt idx="0">
                  <c:v>גברים</c:v>
                </c:pt>
              </c:strCache>
            </c:strRef>
          </c:tx>
          <c:xVal>
            <c:strRef>
              <c:f>'טריזיות וגובה החוליות'!$K$20:$O$20</c:f>
              <c:strCache>
                <c:ptCount val="5"/>
                <c:pt idx="0">
                  <c:v>L1</c:v>
                </c:pt>
                <c:pt idx="1">
                  <c:v>L2</c:v>
                </c:pt>
                <c:pt idx="2">
                  <c:v>L3</c:v>
                </c:pt>
                <c:pt idx="3">
                  <c:v>L4</c:v>
                </c:pt>
                <c:pt idx="4">
                  <c:v>L5</c:v>
                </c:pt>
              </c:strCache>
            </c:strRef>
          </c:xVal>
          <c:yVal>
            <c:numRef>
              <c:f>'טריזיות וגובה החוליות'!$K$21:$O$21</c:f>
              <c:numCache>
                <c:formatCode>General</c:formatCode>
                <c:ptCount val="5"/>
                <c:pt idx="0">
                  <c:v>26.11</c:v>
                </c:pt>
                <c:pt idx="1">
                  <c:v>26.5</c:v>
                </c:pt>
                <c:pt idx="2">
                  <c:v>26.38</c:v>
                </c:pt>
                <c:pt idx="3">
                  <c:v>25.2</c:v>
                </c:pt>
                <c:pt idx="4">
                  <c:v>22.73</c:v>
                </c:pt>
              </c:numCache>
            </c:numRef>
          </c:yVal>
          <c:smooth val="0"/>
        </c:ser>
        <c:ser>
          <c:idx val="1"/>
          <c:order val="1"/>
          <c:tx>
            <c:strRef>
              <c:f>'טריזיות וגובה החוליות'!$J$22</c:f>
              <c:strCache>
                <c:ptCount val="1"/>
                <c:pt idx="0">
                  <c:v>נשים</c:v>
                </c:pt>
              </c:strCache>
            </c:strRef>
          </c:tx>
          <c:marker>
            <c:symbol val="circle"/>
            <c:size val="5"/>
          </c:marker>
          <c:xVal>
            <c:strRef>
              <c:f>'טריזיות וגובה החוליות'!$K$20:$O$20</c:f>
              <c:strCache>
                <c:ptCount val="5"/>
                <c:pt idx="0">
                  <c:v>L1</c:v>
                </c:pt>
                <c:pt idx="1">
                  <c:v>L2</c:v>
                </c:pt>
                <c:pt idx="2">
                  <c:v>L3</c:v>
                </c:pt>
                <c:pt idx="3">
                  <c:v>L4</c:v>
                </c:pt>
                <c:pt idx="4">
                  <c:v>L5</c:v>
                </c:pt>
              </c:strCache>
            </c:strRef>
          </c:xVal>
          <c:yVal>
            <c:numRef>
              <c:f>'טריזיות וגובה החוליות'!$K$22:$O$22</c:f>
              <c:numCache>
                <c:formatCode>General</c:formatCode>
                <c:ptCount val="5"/>
                <c:pt idx="0">
                  <c:v>24.35</c:v>
                </c:pt>
                <c:pt idx="1">
                  <c:v>25.06</c:v>
                </c:pt>
                <c:pt idx="2">
                  <c:v>24.97</c:v>
                </c:pt>
                <c:pt idx="3">
                  <c:v>23.5</c:v>
                </c:pt>
                <c:pt idx="4">
                  <c:v>21.57</c:v>
                </c:pt>
              </c:numCache>
            </c:numRef>
          </c:yVal>
          <c:smooth val="0"/>
        </c:ser>
        <c:dLbls>
          <c:showLegendKey val="0"/>
          <c:showVal val="0"/>
          <c:showCatName val="0"/>
          <c:showSerName val="0"/>
          <c:showPercent val="0"/>
          <c:showBubbleSize val="0"/>
        </c:dLbls>
        <c:axId val="86932096"/>
        <c:axId val="86934272"/>
      </c:scatterChart>
      <c:valAx>
        <c:axId val="86932096"/>
        <c:scaling>
          <c:orientation val="minMax"/>
          <c:max val="5"/>
          <c:min val="1"/>
        </c:scaling>
        <c:delete val="0"/>
        <c:axPos val="b"/>
        <c:title>
          <c:tx>
            <c:rich>
              <a:bodyPr/>
              <a:lstStyle/>
              <a:p>
                <a:pPr>
                  <a:defRPr lang="en-US"/>
                </a:pPr>
                <a:r>
                  <a:rPr lang="he-IL"/>
                  <a:t>חוליה לומברית</a:t>
                </a:r>
                <a:endParaRPr lang="en-US"/>
              </a:p>
            </c:rich>
          </c:tx>
          <c:layout/>
          <c:overlay val="0"/>
        </c:title>
        <c:majorTickMark val="none"/>
        <c:minorTickMark val="none"/>
        <c:tickLblPos val="nextTo"/>
        <c:txPr>
          <a:bodyPr/>
          <a:lstStyle/>
          <a:p>
            <a:pPr>
              <a:defRPr lang="en-US"/>
            </a:pPr>
            <a:endParaRPr lang="en-US"/>
          </a:p>
        </c:txPr>
        <c:crossAx val="86934272"/>
        <c:crosses val="autoZero"/>
        <c:crossBetween val="midCat"/>
      </c:valAx>
      <c:valAx>
        <c:axId val="86934272"/>
        <c:scaling>
          <c:orientation val="minMax"/>
          <c:max val="28"/>
          <c:min val="21"/>
        </c:scaling>
        <c:delete val="0"/>
        <c:axPos val="l"/>
        <c:majorGridlines/>
        <c:title>
          <c:tx>
            <c:rich>
              <a:bodyPr/>
              <a:lstStyle/>
              <a:p>
                <a:pPr>
                  <a:defRPr lang="en-US"/>
                </a:pPr>
                <a:r>
                  <a:rPr lang="en-US"/>
                  <a:t>PVH </a:t>
                </a:r>
                <a:r>
                  <a:rPr lang="en-US" baseline="0"/>
                  <a:t>[mm]</a:t>
                </a:r>
                <a:endParaRPr lang="en-US"/>
              </a:p>
            </c:rich>
          </c:tx>
          <c:layout/>
          <c:overlay val="0"/>
        </c:title>
        <c:numFmt formatCode="General" sourceLinked="1"/>
        <c:majorTickMark val="none"/>
        <c:minorTickMark val="none"/>
        <c:tickLblPos val="nextTo"/>
        <c:txPr>
          <a:bodyPr/>
          <a:lstStyle/>
          <a:p>
            <a:pPr>
              <a:defRPr lang="en-US"/>
            </a:pPr>
            <a:endParaRPr lang="en-US"/>
          </a:p>
        </c:txPr>
        <c:crossAx val="86932096"/>
        <c:crosses val="autoZero"/>
        <c:crossBetween val="midCat"/>
        <c:majorUnit val="1"/>
      </c:valAx>
    </c:plotArea>
    <c:legend>
      <c:legendPos val="r"/>
      <c:layout/>
      <c:overlay val="0"/>
      <c:txPr>
        <a:bodyPr/>
        <a:lstStyle/>
        <a:p>
          <a:pPr>
            <a:defRPr lang="en-US"/>
          </a:pPr>
          <a:endParaRPr lang="en-US"/>
        </a:p>
      </c:txPr>
    </c:legend>
    <c:plotVisOnly val="1"/>
    <c:dispBlanksAs val="gap"/>
    <c:showDLblsOverMax val="0"/>
  </c:chart>
  <c:spPr>
    <a:ln>
      <a:solidFill>
        <a:srgbClr val="D34817"/>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he-IL" sz="1200" dirty="0" smtClean="0"/>
              <a:t>הבדלים </a:t>
            </a:r>
            <a:r>
              <a:rPr lang="he-IL" sz="1200" b="1" i="0" u="none" strike="noStrike" baseline="0" dirty="0" smtClean="0"/>
              <a:t>ביתדיות </a:t>
            </a:r>
            <a:r>
              <a:rPr lang="he-IL" sz="1200" b="1" i="0" u="none" strike="noStrike" baseline="0" dirty="0"/>
              <a:t>החוליה</a:t>
            </a:r>
            <a:r>
              <a:rPr lang="en-US" sz="1200" b="1" i="0" u="none" strike="noStrike" baseline="0" dirty="0"/>
              <a:t> </a:t>
            </a:r>
            <a:r>
              <a:rPr lang="he-IL" sz="1200" dirty="0"/>
              <a:t>בין המינים</a:t>
            </a:r>
            <a:endParaRPr lang="en-US" sz="1200" dirty="0"/>
          </a:p>
        </c:rich>
      </c:tx>
      <c:layout/>
      <c:overlay val="0"/>
    </c:title>
    <c:autoTitleDeleted val="0"/>
    <c:plotArea>
      <c:layout/>
      <c:scatterChart>
        <c:scatterStyle val="lineMarker"/>
        <c:varyColors val="0"/>
        <c:ser>
          <c:idx val="0"/>
          <c:order val="0"/>
          <c:tx>
            <c:strRef>
              <c:f>'טריזיות וגובה החוליות'!$B$4</c:f>
              <c:strCache>
                <c:ptCount val="1"/>
                <c:pt idx="0">
                  <c:v>גברים</c:v>
                </c:pt>
              </c:strCache>
            </c:strRef>
          </c:tx>
          <c:xVal>
            <c:strRef>
              <c:f>'טריזיות וגובה החוליות'!$C$3:$G$3</c:f>
              <c:strCache>
                <c:ptCount val="5"/>
                <c:pt idx="0">
                  <c:v>L1</c:v>
                </c:pt>
                <c:pt idx="1">
                  <c:v>L2</c:v>
                </c:pt>
                <c:pt idx="2">
                  <c:v>L3</c:v>
                </c:pt>
                <c:pt idx="3">
                  <c:v>L4</c:v>
                </c:pt>
                <c:pt idx="4">
                  <c:v>L5</c:v>
                </c:pt>
              </c:strCache>
            </c:strRef>
          </c:xVal>
          <c:yVal>
            <c:numRef>
              <c:f>'טריזיות וגובה החוליות'!$C$4:$G$4</c:f>
              <c:numCache>
                <c:formatCode>General</c:formatCode>
                <c:ptCount val="5"/>
                <c:pt idx="0">
                  <c:v>-4.22</c:v>
                </c:pt>
                <c:pt idx="1">
                  <c:v>-1.51</c:v>
                </c:pt>
                <c:pt idx="2">
                  <c:v>-0.04</c:v>
                </c:pt>
                <c:pt idx="3">
                  <c:v>2.19</c:v>
                </c:pt>
                <c:pt idx="4">
                  <c:v>8.08</c:v>
                </c:pt>
              </c:numCache>
            </c:numRef>
          </c:yVal>
          <c:smooth val="0"/>
        </c:ser>
        <c:ser>
          <c:idx val="1"/>
          <c:order val="1"/>
          <c:tx>
            <c:strRef>
              <c:f>'טריזיות וגובה החוליות'!$B$6</c:f>
              <c:strCache>
                <c:ptCount val="1"/>
                <c:pt idx="0">
                  <c:v>נשים</c:v>
                </c:pt>
              </c:strCache>
            </c:strRef>
          </c:tx>
          <c:marker>
            <c:symbol val="circle"/>
            <c:size val="5"/>
          </c:marker>
          <c:xVal>
            <c:strRef>
              <c:f>'טריזיות וגובה החוליות'!$C$3:$G$3</c:f>
              <c:strCache>
                <c:ptCount val="5"/>
                <c:pt idx="0">
                  <c:v>L1</c:v>
                </c:pt>
                <c:pt idx="1">
                  <c:v>L2</c:v>
                </c:pt>
                <c:pt idx="2">
                  <c:v>L3</c:v>
                </c:pt>
                <c:pt idx="3">
                  <c:v>L4</c:v>
                </c:pt>
                <c:pt idx="4">
                  <c:v>L5</c:v>
                </c:pt>
              </c:strCache>
            </c:strRef>
          </c:xVal>
          <c:yVal>
            <c:numRef>
              <c:f>'טריזיות וגובה החוליות'!$C$6:$G$6</c:f>
              <c:numCache>
                <c:formatCode>0.00</c:formatCode>
                <c:ptCount val="5"/>
                <c:pt idx="0">
                  <c:v>-2.0299999999999998</c:v>
                </c:pt>
                <c:pt idx="1">
                  <c:v>-0.45</c:v>
                </c:pt>
                <c:pt idx="2">
                  <c:v>1.18</c:v>
                </c:pt>
                <c:pt idx="3">
                  <c:v>4.4000000000000004</c:v>
                </c:pt>
                <c:pt idx="4">
                  <c:v>9.77</c:v>
                </c:pt>
              </c:numCache>
            </c:numRef>
          </c:yVal>
          <c:smooth val="0"/>
        </c:ser>
        <c:dLbls>
          <c:showLegendKey val="0"/>
          <c:showVal val="0"/>
          <c:showCatName val="0"/>
          <c:showSerName val="0"/>
          <c:showPercent val="0"/>
          <c:showBubbleSize val="0"/>
        </c:dLbls>
        <c:axId val="88035712"/>
        <c:axId val="88037632"/>
      </c:scatterChart>
      <c:valAx>
        <c:axId val="88035712"/>
        <c:scaling>
          <c:orientation val="minMax"/>
          <c:max val="5"/>
          <c:min val="1"/>
        </c:scaling>
        <c:delete val="0"/>
        <c:axPos val="b"/>
        <c:title>
          <c:tx>
            <c:rich>
              <a:bodyPr/>
              <a:lstStyle/>
              <a:p>
                <a:pPr>
                  <a:defRPr lang="en-US"/>
                </a:pPr>
                <a:r>
                  <a:rPr lang="he-IL"/>
                  <a:t>חוליה לומברית</a:t>
                </a:r>
                <a:endParaRPr lang="en-US"/>
              </a:p>
            </c:rich>
          </c:tx>
          <c:layout/>
          <c:overlay val="0"/>
        </c:title>
        <c:majorTickMark val="none"/>
        <c:minorTickMark val="none"/>
        <c:tickLblPos val="nextTo"/>
        <c:txPr>
          <a:bodyPr/>
          <a:lstStyle/>
          <a:p>
            <a:pPr>
              <a:defRPr lang="en-US"/>
            </a:pPr>
            <a:endParaRPr lang="en-US"/>
          </a:p>
        </c:txPr>
        <c:crossAx val="88037632"/>
        <c:crosses val="autoZero"/>
        <c:crossBetween val="midCat"/>
      </c:valAx>
      <c:valAx>
        <c:axId val="88037632"/>
        <c:scaling>
          <c:orientation val="minMax"/>
          <c:max val="10"/>
          <c:min val="-6"/>
        </c:scaling>
        <c:delete val="0"/>
        <c:axPos val="l"/>
        <c:majorGridlines/>
        <c:title>
          <c:tx>
            <c:rich>
              <a:bodyPr/>
              <a:lstStyle/>
              <a:p>
                <a:pPr>
                  <a:defRPr lang="en-US"/>
                </a:pPr>
                <a:r>
                  <a:rPr lang="en-US"/>
                  <a:t>wedging</a:t>
                </a:r>
                <a:r>
                  <a:rPr lang="en-US" baseline="0"/>
                  <a:t> (</a:t>
                </a:r>
                <a:r>
                  <a:rPr lang="en-US"/>
                  <a:t>tan) [mm]</a:t>
                </a:r>
              </a:p>
            </c:rich>
          </c:tx>
          <c:layout/>
          <c:overlay val="0"/>
        </c:title>
        <c:numFmt formatCode="General" sourceLinked="1"/>
        <c:majorTickMark val="none"/>
        <c:minorTickMark val="none"/>
        <c:tickLblPos val="nextTo"/>
        <c:txPr>
          <a:bodyPr/>
          <a:lstStyle/>
          <a:p>
            <a:pPr>
              <a:defRPr lang="en-US"/>
            </a:pPr>
            <a:endParaRPr lang="en-US"/>
          </a:p>
        </c:txPr>
        <c:crossAx val="88035712"/>
        <c:crosses val="autoZero"/>
        <c:crossBetween val="midCat"/>
      </c:valAx>
    </c:plotArea>
    <c:legend>
      <c:legendPos val="r"/>
      <c:layout/>
      <c:overlay val="0"/>
      <c:txPr>
        <a:bodyPr/>
        <a:lstStyle/>
        <a:p>
          <a:pPr>
            <a:defRPr lang="en-US"/>
          </a:pPr>
          <a:endParaRPr lang="en-US"/>
        </a:p>
      </c:txPr>
    </c:legend>
    <c:plotVisOnly val="1"/>
    <c:dispBlanksAs val="gap"/>
    <c:showDLblsOverMax val="0"/>
  </c:chart>
  <c:spPr>
    <a:noFill/>
    <a:ln>
      <a:solidFill>
        <a:srgbClr val="D34817"/>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he-IL" sz="1200" dirty="0" smtClean="0"/>
              <a:t>הבדלים </a:t>
            </a:r>
            <a:r>
              <a:rPr lang="he-IL" sz="1200" dirty="0"/>
              <a:t>בין גברים ונשים </a:t>
            </a:r>
            <a:r>
              <a:rPr lang="he-IL" sz="1200" dirty="0" smtClean="0"/>
              <a:t>ביתדיות </a:t>
            </a:r>
            <a:r>
              <a:rPr lang="he-IL" sz="1200" dirty="0"/>
              <a:t>הדיסקים הלומברים</a:t>
            </a:r>
            <a:endParaRPr lang="en-US" sz="1200" dirty="0"/>
          </a:p>
        </c:rich>
      </c:tx>
      <c:layout/>
      <c:overlay val="0"/>
    </c:title>
    <c:autoTitleDeleted val="0"/>
    <c:plotArea>
      <c:layout/>
      <c:scatterChart>
        <c:scatterStyle val="lineMarker"/>
        <c:varyColors val="0"/>
        <c:ser>
          <c:idx val="0"/>
          <c:order val="0"/>
          <c:tx>
            <c:strRef>
              <c:f>'טריזיות הדיסק'!$B$4</c:f>
              <c:strCache>
                <c:ptCount val="1"/>
                <c:pt idx="0">
                  <c:v>גברים</c:v>
                </c:pt>
              </c:strCache>
            </c:strRef>
          </c:tx>
          <c:xVal>
            <c:strRef>
              <c:f>'טריזיות הדיסק'!$C$4:$C$8</c:f>
              <c:strCache>
                <c:ptCount val="5"/>
                <c:pt idx="0">
                  <c:v>1</c:v>
                </c:pt>
                <c:pt idx="1">
                  <c:v>2</c:v>
                </c:pt>
                <c:pt idx="2">
                  <c:v>3</c:v>
                </c:pt>
                <c:pt idx="3">
                  <c:v>4</c:v>
                </c:pt>
                <c:pt idx="4">
                  <c:v>5</c:v>
                </c:pt>
              </c:strCache>
            </c:strRef>
          </c:xVal>
          <c:yVal>
            <c:numRef>
              <c:f>'טריזיות הדיסק'!$H$4:$H$8</c:f>
              <c:numCache>
                <c:formatCode>###0.0000</c:formatCode>
                <c:ptCount val="5"/>
                <c:pt idx="0">
                  <c:v>4.853514588906398</c:v>
                </c:pt>
                <c:pt idx="1">
                  <c:v>5.2221574265853308</c:v>
                </c:pt>
                <c:pt idx="2">
                  <c:v>6.0146912827020014</c:v>
                </c:pt>
                <c:pt idx="3">
                  <c:v>8.6729973878461042</c:v>
                </c:pt>
                <c:pt idx="4">
                  <c:v>12.747297021305624</c:v>
                </c:pt>
              </c:numCache>
            </c:numRef>
          </c:yVal>
          <c:smooth val="0"/>
        </c:ser>
        <c:ser>
          <c:idx val="1"/>
          <c:order val="1"/>
          <c:tx>
            <c:strRef>
              <c:f>'טריזיות הדיסק'!$B$9</c:f>
              <c:strCache>
                <c:ptCount val="1"/>
                <c:pt idx="0">
                  <c:v>נשים</c:v>
                </c:pt>
              </c:strCache>
            </c:strRef>
          </c:tx>
          <c:marker>
            <c:symbol val="circle"/>
            <c:size val="5"/>
          </c:marker>
          <c:xVal>
            <c:strRef>
              <c:f>'טריזיות הדיסק'!$C$9:$C$13</c:f>
              <c:strCache>
                <c:ptCount val="5"/>
                <c:pt idx="0">
                  <c:v>1</c:v>
                </c:pt>
                <c:pt idx="1">
                  <c:v>2</c:v>
                </c:pt>
                <c:pt idx="2">
                  <c:v>3</c:v>
                </c:pt>
                <c:pt idx="3">
                  <c:v>4</c:v>
                </c:pt>
                <c:pt idx="4">
                  <c:v>5</c:v>
                </c:pt>
              </c:strCache>
            </c:strRef>
          </c:xVal>
          <c:yVal>
            <c:numRef>
              <c:f>'טריזיות הדיסק'!$H$9:$H$13</c:f>
              <c:numCache>
                <c:formatCode>###0.0000</c:formatCode>
                <c:ptCount val="5"/>
                <c:pt idx="0">
                  <c:v>3.5941180734969422</c:v>
                </c:pt>
                <c:pt idx="1">
                  <c:v>4.9918219092578093</c:v>
                </c:pt>
                <c:pt idx="2">
                  <c:v>6.4574131371134893</c:v>
                </c:pt>
                <c:pt idx="3">
                  <c:v>8.6937254095074188</c:v>
                </c:pt>
                <c:pt idx="4">
                  <c:v>11.12520853673697</c:v>
                </c:pt>
              </c:numCache>
            </c:numRef>
          </c:yVal>
          <c:smooth val="0"/>
        </c:ser>
        <c:dLbls>
          <c:showLegendKey val="0"/>
          <c:showVal val="0"/>
          <c:showCatName val="0"/>
          <c:showSerName val="0"/>
          <c:showPercent val="0"/>
          <c:showBubbleSize val="0"/>
        </c:dLbls>
        <c:axId val="88067456"/>
        <c:axId val="88069632"/>
      </c:scatterChart>
      <c:valAx>
        <c:axId val="88067456"/>
        <c:scaling>
          <c:orientation val="minMax"/>
          <c:max val="5"/>
          <c:min val="1"/>
        </c:scaling>
        <c:delete val="0"/>
        <c:axPos val="b"/>
        <c:title>
          <c:tx>
            <c:rich>
              <a:bodyPr/>
              <a:lstStyle/>
              <a:p>
                <a:pPr>
                  <a:defRPr lang="en-US"/>
                </a:pPr>
                <a:r>
                  <a:rPr lang="he-IL"/>
                  <a:t>חוליה</a:t>
                </a:r>
                <a:endParaRPr lang="en-US"/>
              </a:p>
            </c:rich>
          </c:tx>
          <c:layout/>
          <c:overlay val="0"/>
        </c:title>
        <c:majorTickMark val="none"/>
        <c:minorTickMark val="none"/>
        <c:tickLblPos val="nextTo"/>
        <c:txPr>
          <a:bodyPr/>
          <a:lstStyle/>
          <a:p>
            <a:pPr>
              <a:defRPr lang="en-US"/>
            </a:pPr>
            <a:endParaRPr lang="en-US"/>
          </a:p>
        </c:txPr>
        <c:crossAx val="88069632"/>
        <c:crosses val="autoZero"/>
        <c:crossBetween val="midCat"/>
        <c:majorUnit val="1"/>
      </c:valAx>
      <c:valAx>
        <c:axId val="88069632"/>
        <c:scaling>
          <c:orientation val="minMax"/>
          <c:min val="2"/>
        </c:scaling>
        <c:delete val="0"/>
        <c:axPos val="l"/>
        <c:majorGridlines/>
        <c:title>
          <c:tx>
            <c:rich>
              <a:bodyPr/>
              <a:lstStyle/>
              <a:p>
                <a:pPr>
                  <a:defRPr lang="en-US"/>
                </a:pPr>
                <a:r>
                  <a:rPr lang="en-US"/>
                  <a:t>disc</a:t>
                </a:r>
                <a:r>
                  <a:rPr lang="en-US" baseline="0"/>
                  <a:t> wedging (tan)</a:t>
                </a:r>
                <a:endParaRPr lang="en-US"/>
              </a:p>
            </c:rich>
          </c:tx>
          <c:layout/>
          <c:overlay val="0"/>
        </c:title>
        <c:numFmt formatCode="###0.0000" sourceLinked="1"/>
        <c:majorTickMark val="none"/>
        <c:minorTickMark val="none"/>
        <c:tickLblPos val="nextTo"/>
        <c:txPr>
          <a:bodyPr/>
          <a:lstStyle/>
          <a:p>
            <a:pPr>
              <a:defRPr lang="en-US"/>
            </a:pPr>
            <a:endParaRPr lang="en-US"/>
          </a:p>
        </c:txPr>
        <c:crossAx val="88067456"/>
        <c:crosses val="autoZero"/>
        <c:crossBetween val="midCat"/>
      </c:valAx>
    </c:plotArea>
    <c:legend>
      <c:legendPos val="r"/>
      <c:layout/>
      <c:overlay val="0"/>
      <c:txPr>
        <a:bodyPr/>
        <a:lstStyle/>
        <a:p>
          <a:pPr>
            <a:defRPr lang="en-US"/>
          </a:pPr>
          <a:endParaRPr lang="en-US"/>
        </a:p>
      </c:txPr>
    </c:legend>
    <c:plotVisOnly val="1"/>
    <c:dispBlanksAs val="gap"/>
    <c:showDLblsOverMax val="0"/>
  </c:chart>
  <c:spPr>
    <a:ln>
      <a:solidFill>
        <a:srgbClr val="D34817"/>
      </a:solid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he-IL" sz="1200" b="1" i="0" baseline="0" dirty="0" smtClean="0">
                <a:effectLst/>
              </a:rPr>
              <a:t>הבדלים </a:t>
            </a:r>
            <a:r>
              <a:rPr lang="he-IL" sz="1200" b="1" i="0" baseline="0" dirty="0">
                <a:effectLst/>
              </a:rPr>
              <a:t>בגודל הזווית </a:t>
            </a:r>
            <a:r>
              <a:rPr lang="he-IL" sz="1200" b="1" i="0" baseline="0" dirty="0" err="1">
                <a:effectLst/>
              </a:rPr>
              <a:t>הלורדוזית</a:t>
            </a:r>
            <a:r>
              <a:rPr lang="he-IL" sz="1200" b="1" i="0" baseline="0" dirty="0">
                <a:effectLst/>
              </a:rPr>
              <a:t> בין המינים</a:t>
            </a:r>
            <a:endParaRPr lang="en-US" sz="1200" dirty="0">
              <a:effectLst/>
            </a:endParaRPr>
          </a:p>
        </c:rich>
      </c:tx>
      <c:layout/>
      <c:overlay val="0"/>
    </c:title>
    <c:autoTitleDeleted val="0"/>
    <c:plotArea>
      <c:layout/>
      <c:scatterChart>
        <c:scatterStyle val="lineMarker"/>
        <c:varyColors val="0"/>
        <c:ser>
          <c:idx val="0"/>
          <c:order val="0"/>
          <c:tx>
            <c:strRef>
              <c:f>'זווית סקרא ולורדו'!$I$3</c:f>
              <c:strCache>
                <c:ptCount val="1"/>
                <c:pt idx="0">
                  <c:v>גברים</c:v>
                </c:pt>
              </c:strCache>
            </c:strRef>
          </c:tx>
          <c:xVal>
            <c:multiLvlStrRef>
              <c:f>'זווית סקרא ולורדו'!$J$2:$L$4</c:f>
              <c:multiLvlStrCache>
                <c:ptCount val="3"/>
                <c:lvl>
                  <c:pt idx="0">
                    <c:v>1</c:v>
                  </c:pt>
                  <c:pt idx="1">
                    <c:v>2</c:v>
                  </c:pt>
                  <c:pt idx="2">
                    <c:v>3</c:v>
                  </c:pt>
                </c:lvl>
                <c:lvl>
                  <c:pt idx="0">
                    <c:v>age&lt;37</c:v>
                  </c:pt>
                  <c:pt idx="1">
                    <c:v>38&lt;=age&lt;=54</c:v>
                  </c:pt>
                  <c:pt idx="2">
                    <c:v>age&gt;=55</c:v>
                  </c:pt>
                </c:lvl>
                <c:lvl>
                  <c:pt idx="0">
                    <c:v>זווית לורדוזית</c:v>
                  </c:pt>
                </c:lvl>
              </c:multiLvlStrCache>
            </c:multiLvlStrRef>
          </c:xVal>
          <c:yVal>
            <c:numRef>
              <c:f>'זווית סקרא ולורדו'!$J$3:$L$3</c:f>
              <c:numCache>
                <c:formatCode>0.00</c:formatCode>
                <c:ptCount val="3"/>
                <c:pt idx="0">
                  <c:v>41.506717768688546</c:v>
                </c:pt>
                <c:pt idx="1">
                  <c:v>44.350553564074076</c:v>
                </c:pt>
                <c:pt idx="2">
                  <c:v>46.430104100192295</c:v>
                </c:pt>
              </c:numCache>
            </c:numRef>
          </c:yVal>
          <c:smooth val="0"/>
        </c:ser>
        <c:ser>
          <c:idx val="1"/>
          <c:order val="1"/>
          <c:tx>
            <c:strRef>
              <c:f>'זווית סקרא ולורדו'!$I$4</c:f>
              <c:strCache>
                <c:ptCount val="1"/>
                <c:pt idx="0">
                  <c:v>נשים</c:v>
                </c:pt>
              </c:strCache>
            </c:strRef>
          </c:tx>
          <c:marker>
            <c:symbol val="circle"/>
            <c:size val="5"/>
          </c:marker>
          <c:xVal>
            <c:multiLvlStrRef>
              <c:f>'זווית סקרא ולורדו'!$J$2:$L$4</c:f>
              <c:multiLvlStrCache>
                <c:ptCount val="3"/>
                <c:lvl>
                  <c:pt idx="0">
                    <c:v>1</c:v>
                  </c:pt>
                  <c:pt idx="1">
                    <c:v>2</c:v>
                  </c:pt>
                  <c:pt idx="2">
                    <c:v>3</c:v>
                  </c:pt>
                </c:lvl>
                <c:lvl>
                  <c:pt idx="0">
                    <c:v>age&lt;37</c:v>
                  </c:pt>
                  <c:pt idx="1">
                    <c:v>38&lt;=age&lt;=54</c:v>
                  </c:pt>
                  <c:pt idx="2">
                    <c:v>age&gt;=55</c:v>
                  </c:pt>
                </c:lvl>
                <c:lvl>
                  <c:pt idx="0">
                    <c:v>זווית לורדוזית</c:v>
                  </c:pt>
                </c:lvl>
              </c:multiLvlStrCache>
            </c:multiLvlStrRef>
          </c:xVal>
          <c:yVal>
            <c:numRef>
              <c:f>'זווית סקרא ולורדו'!$J$4:$L$4</c:f>
              <c:numCache>
                <c:formatCode>0.00</c:formatCode>
                <c:ptCount val="3"/>
                <c:pt idx="0">
                  <c:v>48.104000969268228</c:v>
                </c:pt>
                <c:pt idx="1">
                  <c:v>48.488906269761905</c:v>
                </c:pt>
                <c:pt idx="2">
                  <c:v>50.319897601777754</c:v>
                </c:pt>
              </c:numCache>
            </c:numRef>
          </c:yVal>
          <c:smooth val="0"/>
        </c:ser>
        <c:dLbls>
          <c:showLegendKey val="0"/>
          <c:showVal val="0"/>
          <c:showCatName val="0"/>
          <c:showSerName val="0"/>
          <c:showPercent val="0"/>
          <c:showBubbleSize val="0"/>
        </c:dLbls>
        <c:axId val="88156800"/>
        <c:axId val="88158976"/>
      </c:scatterChart>
      <c:valAx>
        <c:axId val="88156800"/>
        <c:scaling>
          <c:orientation val="minMax"/>
          <c:max val="3"/>
          <c:min val="1"/>
        </c:scaling>
        <c:delete val="0"/>
        <c:axPos val="b"/>
        <c:title>
          <c:tx>
            <c:rich>
              <a:bodyPr/>
              <a:lstStyle/>
              <a:p>
                <a:pPr>
                  <a:defRPr lang="en-US"/>
                </a:pPr>
                <a:r>
                  <a:rPr lang="he-IL"/>
                  <a:t>קבוצת גיל</a:t>
                </a:r>
                <a:endParaRPr lang="en-US"/>
              </a:p>
            </c:rich>
          </c:tx>
          <c:layout/>
          <c:overlay val="0"/>
        </c:title>
        <c:majorTickMark val="none"/>
        <c:minorTickMark val="none"/>
        <c:tickLblPos val="nextTo"/>
        <c:txPr>
          <a:bodyPr/>
          <a:lstStyle/>
          <a:p>
            <a:pPr>
              <a:defRPr lang="en-US"/>
            </a:pPr>
            <a:endParaRPr lang="en-US"/>
          </a:p>
        </c:txPr>
        <c:crossAx val="88158976"/>
        <c:crosses val="autoZero"/>
        <c:crossBetween val="midCat"/>
        <c:majorUnit val="1"/>
        <c:minorUnit val="1"/>
      </c:valAx>
      <c:valAx>
        <c:axId val="88158976"/>
        <c:scaling>
          <c:orientation val="minMax"/>
          <c:max val="51"/>
          <c:min val="41"/>
        </c:scaling>
        <c:delete val="0"/>
        <c:axPos val="l"/>
        <c:majorGridlines/>
        <c:title>
          <c:tx>
            <c:rich>
              <a:bodyPr/>
              <a:lstStyle/>
              <a:p>
                <a:pPr>
                  <a:defRPr lang="en-US"/>
                </a:pPr>
                <a:r>
                  <a:rPr lang="en-US"/>
                  <a:t>cobb angle [mm]</a:t>
                </a:r>
              </a:p>
            </c:rich>
          </c:tx>
          <c:layout/>
          <c:overlay val="0"/>
        </c:title>
        <c:numFmt formatCode="0.00" sourceLinked="1"/>
        <c:majorTickMark val="none"/>
        <c:minorTickMark val="none"/>
        <c:tickLblPos val="nextTo"/>
        <c:txPr>
          <a:bodyPr/>
          <a:lstStyle/>
          <a:p>
            <a:pPr>
              <a:defRPr lang="en-US"/>
            </a:pPr>
            <a:endParaRPr lang="en-US"/>
          </a:p>
        </c:txPr>
        <c:crossAx val="88156800"/>
        <c:crosses val="autoZero"/>
        <c:crossBetween val="midCat"/>
      </c:valAx>
    </c:plotArea>
    <c:legend>
      <c:legendPos val="r"/>
      <c:layout/>
      <c:overlay val="0"/>
      <c:txPr>
        <a:bodyPr/>
        <a:lstStyle/>
        <a:p>
          <a:pPr>
            <a:defRPr lang="en-US"/>
          </a:pPr>
          <a:endParaRPr lang="en-US"/>
        </a:p>
      </c:txPr>
    </c:legend>
    <c:plotVisOnly val="1"/>
    <c:dispBlanksAs val="gap"/>
    <c:showDLblsOverMax val="0"/>
  </c:chart>
  <c:spPr>
    <a:ln>
      <a:solidFill>
        <a:schemeClr val="tx1"/>
      </a:solid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03E5E-5E09-43E7-A537-792A09BD290A}" type="doc">
      <dgm:prSet loTypeId="urn:microsoft.com/office/officeart/2005/8/layout/process1" loCatId="process" qsTypeId="urn:microsoft.com/office/officeart/2005/8/quickstyle/simple1" qsCatId="simple" csTypeId="urn:microsoft.com/office/officeart/2005/8/colors/accent1_2" csCatId="accent1" phldr="1"/>
      <dgm:spPr/>
    </dgm:pt>
    <dgm:pt modelId="{080F6BAD-0513-4B16-B8EF-FF24BB84F152}">
      <dgm:prSet phldrT="[Text]"/>
      <dgm:spPr/>
      <dgm:t>
        <a:bodyPr/>
        <a:lstStyle/>
        <a:p>
          <a:pPr algn="ctr"/>
          <a:r>
            <a:rPr lang="he-IL" dirty="0" smtClean="0"/>
            <a:t>הזווית הסקראלית</a:t>
          </a:r>
          <a:endParaRPr lang="en-US" dirty="0"/>
        </a:p>
      </dgm:t>
    </dgm:pt>
    <dgm:pt modelId="{CFB7F505-7284-436B-A083-F110CE39C133}" type="parTrans" cxnId="{3121CECB-9046-44BD-941B-A6D17845372F}">
      <dgm:prSet/>
      <dgm:spPr/>
      <dgm:t>
        <a:bodyPr/>
        <a:lstStyle/>
        <a:p>
          <a:pPr algn="ctr"/>
          <a:endParaRPr lang="en-US"/>
        </a:p>
      </dgm:t>
    </dgm:pt>
    <dgm:pt modelId="{08B878F5-3E74-4B3A-86FE-F81EEC2290F4}" type="sibTrans" cxnId="{3121CECB-9046-44BD-941B-A6D17845372F}">
      <dgm:prSet/>
      <dgm:spPr/>
      <dgm:t>
        <a:bodyPr/>
        <a:lstStyle/>
        <a:p>
          <a:pPr algn="ctr"/>
          <a:endParaRPr lang="en-US"/>
        </a:p>
      </dgm:t>
    </dgm:pt>
    <dgm:pt modelId="{B8287659-DB6D-493F-BF9D-F7A1F4F6A92D}">
      <dgm:prSet phldrT="[Text]"/>
      <dgm:spPr/>
      <dgm:t>
        <a:bodyPr/>
        <a:lstStyle/>
        <a:p>
          <a:pPr algn="ctr"/>
          <a:r>
            <a:rPr lang="he-IL" dirty="0" smtClean="0"/>
            <a:t>יתדיות החוליה</a:t>
          </a:r>
          <a:endParaRPr lang="en-US" dirty="0"/>
        </a:p>
      </dgm:t>
    </dgm:pt>
    <dgm:pt modelId="{88390638-6BC0-479F-9E2F-BF027D45585B}" type="parTrans" cxnId="{780661FA-8181-4C37-8374-64F73CEB62AA}">
      <dgm:prSet/>
      <dgm:spPr/>
      <dgm:t>
        <a:bodyPr/>
        <a:lstStyle/>
        <a:p>
          <a:pPr algn="ctr"/>
          <a:endParaRPr lang="en-US"/>
        </a:p>
      </dgm:t>
    </dgm:pt>
    <dgm:pt modelId="{4A731B77-3807-4C50-9F25-403C08E43A9F}" type="sibTrans" cxnId="{780661FA-8181-4C37-8374-64F73CEB62AA}">
      <dgm:prSet/>
      <dgm:spPr/>
      <dgm:t>
        <a:bodyPr/>
        <a:lstStyle/>
        <a:p>
          <a:pPr algn="ctr"/>
          <a:endParaRPr lang="en-US"/>
        </a:p>
      </dgm:t>
    </dgm:pt>
    <dgm:pt modelId="{CB655D3A-CABF-49B5-837A-362BE72AB41C}">
      <dgm:prSet phldrT="[Text]"/>
      <dgm:spPr/>
      <dgm:t>
        <a:bodyPr/>
        <a:lstStyle/>
        <a:p>
          <a:pPr algn="ctr"/>
          <a:r>
            <a:rPr lang="he-IL" dirty="0" smtClean="0"/>
            <a:t>זווית </a:t>
          </a:r>
          <a:r>
            <a:rPr lang="he-IL" dirty="0" err="1" smtClean="0"/>
            <a:t>לורדוזית</a:t>
          </a:r>
          <a:endParaRPr lang="en-US" dirty="0"/>
        </a:p>
      </dgm:t>
    </dgm:pt>
    <dgm:pt modelId="{AE11F71E-2AA2-47D8-B1F4-2D40D4E13DD9}" type="parTrans" cxnId="{879C5E5B-F1AB-4E3B-8481-A92C2FC1AF23}">
      <dgm:prSet/>
      <dgm:spPr/>
      <dgm:t>
        <a:bodyPr/>
        <a:lstStyle/>
        <a:p>
          <a:pPr algn="ctr"/>
          <a:endParaRPr lang="en-US"/>
        </a:p>
      </dgm:t>
    </dgm:pt>
    <dgm:pt modelId="{10C17DC3-8957-43D7-AB4C-851858CF17A2}" type="sibTrans" cxnId="{879C5E5B-F1AB-4E3B-8481-A92C2FC1AF23}">
      <dgm:prSet/>
      <dgm:spPr/>
      <dgm:t>
        <a:bodyPr/>
        <a:lstStyle/>
        <a:p>
          <a:pPr algn="ctr"/>
          <a:endParaRPr lang="en-US"/>
        </a:p>
      </dgm:t>
    </dgm:pt>
    <dgm:pt modelId="{0E395835-8F25-4FCE-8900-A801761F4946}">
      <dgm:prSet phldrT="[Text]"/>
      <dgm:spPr/>
      <dgm:t>
        <a:bodyPr/>
        <a:lstStyle/>
        <a:p>
          <a:pPr algn="ctr"/>
          <a:r>
            <a:rPr lang="he-IL" dirty="0" smtClean="0"/>
            <a:t>גובה חוליה אחורי</a:t>
          </a:r>
          <a:endParaRPr lang="en-US" dirty="0"/>
        </a:p>
      </dgm:t>
    </dgm:pt>
    <dgm:pt modelId="{61041D40-D10E-4128-8596-247B28C1795E}" type="parTrans" cxnId="{29AFC92E-FFC0-47BA-AA1F-64B149F7BFDE}">
      <dgm:prSet/>
      <dgm:spPr/>
      <dgm:t>
        <a:bodyPr/>
        <a:lstStyle/>
        <a:p>
          <a:pPr algn="ctr"/>
          <a:endParaRPr lang="en-US"/>
        </a:p>
      </dgm:t>
    </dgm:pt>
    <dgm:pt modelId="{8211B4E9-8CFA-49BB-959C-7453720D485D}" type="sibTrans" cxnId="{29AFC92E-FFC0-47BA-AA1F-64B149F7BFDE}">
      <dgm:prSet/>
      <dgm:spPr/>
      <dgm:t>
        <a:bodyPr/>
        <a:lstStyle/>
        <a:p>
          <a:pPr algn="ctr"/>
          <a:endParaRPr lang="en-US"/>
        </a:p>
      </dgm:t>
    </dgm:pt>
    <dgm:pt modelId="{B9EDC694-8E7D-4E9E-8289-DE8170845B52}" type="pres">
      <dgm:prSet presAssocID="{B4803E5E-5E09-43E7-A537-792A09BD290A}" presName="Name0" presStyleCnt="0">
        <dgm:presLayoutVars>
          <dgm:dir val="rev"/>
          <dgm:resizeHandles val="exact"/>
        </dgm:presLayoutVars>
      </dgm:prSet>
      <dgm:spPr/>
    </dgm:pt>
    <dgm:pt modelId="{3DB8301D-19F5-4042-9C96-410F91A97CDF}" type="pres">
      <dgm:prSet presAssocID="{080F6BAD-0513-4B16-B8EF-FF24BB84F152}" presName="node" presStyleLbl="node1" presStyleIdx="0" presStyleCnt="4">
        <dgm:presLayoutVars>
          <dgm:bulletEnabled val="1"/>
        </dgm:presLayoutVars>
      </dgm:prSet>
      <dgm:spPr/>
      <dgm:t>
        <a:bodyPr/>
        <a:lstStyle/>
        <a:p>
          <a:pPr rtl="1"/>
          <a:endParaRPr lang="he-IL"/>
        </a:p>
      </dgm:t>
    </dgm:pt>
    <dgm:pt modelId="{97321447-46B5-41A4-9D4D-3173879FDE00}" type="pres">
      <dgm:prSet presAssocID="{08B878F5-3E74-4B3A-86FE-F81EEC2290F4}" presName="sibTrans" presStyleLbl="sibTrans2D1" presStyleIdx="0" presStyleCnt="3"/>
      <dgm:spPr/>
      <dgm:t>
        <a:bodyPr/>
        <a:lstStyle/>
        <a:p>
          <a:pPr rtl="1"/>
          <a:endParaRPr lang="he-IL"/>
        </a:p>
      </dgm:t>
    </dgm:pt>
    <dgm:pt modelId="{BEEE293D-D56C-4C92-B67A-BABEDAA080F4}" type="pres">
      <dgm:prSet presAssocID="{08B878F5-3E74-4B3A-86FE-F81EEC2290F4}" presName="connectorText" presStyleLbl="sibTrans2D1" presStyleIdx="0" presStyleCnt="3"/>
      <dgm:spPr/>
      <dgm:t>
        <a:bodyPr/>
        <a:lstStyle/>
        <a:p>
          <a:pPr rtl="1"/>
          <a:endParaRPr lang="he-IL"/>
        </a:p>
      </dgm:t>
    </dgm:pt>
    <dgm:pt modelId="{A1A4C6F1-364B-46D1-B71A-3289ED76888E}" type="pres">
      <dgm:prSet presAssocID="{0E395835-8F25-4FCE-8900-A801761F4946}" presName="node" presStyleLbl="node1" presStyleIdx="1" presStyleCnt="4">
        <dgm:presLayoutVars>
          <dgm:bulletEnabled val="1"/>
        </dgm:presLayoutVars>
      </dgm:prSet>
      <dgm:spPr/>
      <dgm:t>
        <a:bodyPr/>
        <a:lstStyle/>
        <a:p>
          <a:pPr rtl="1"/>
          <a:endParaRPr lang="he-IL"/>
        </a:p>
      </dgm:t>
    </dgm:pt>
    <dgm:pt modelId="{9962A9D8-C0EB-4CC1-A576-8C554C41C1FA}" type="pres">
      <dgm:prSet presAssocID="{8211B4E9-8CFA-49BB-959C-7453720D485D}" presName="sibTrans" presStyleLbl="sibTrans2D1" presStyleIdx="1" presStyleCnt="3"/>
      <dgm:spPr/>
      <dgm:t>
        <a:bodyPr/>
        <a:lstStyle/>
        <a:p>
          <a:pPr rtl="1"/>
          <a:endParaRPr lang="he-IL"/>
        </a:p>
      </dgm:t>
    </dgm:pt>
    <dgm:pt modelId="{C6D0F7DC-B533-4C08-A992-3B004DF9725A}" type="pres">
      <dgm:prSet presAssocID="{8211B4E9-8CFA-49BB-959C-7453720D485D}" presName="connectorText" presStyleLbl="sibTrans2D1" presStyleIdx="1" presStyleCnt="3"/>
      <dgm:spPr/>
      <dgm:t>
        <a:bodyPr/>
        <a:lstStyle/>
        <a:p>
          <a:pPr rtl="1"/>
          <a:endParaRPr lang="he-IL"/>
        </a:p>
      </dgm:t>
    </dgm:pt>
    <dgm:pt modelId="{EAA83AEE-8555-4F1D-917E-622462739E4B}" type="pres">
      <dgm:prSet presAssocID="{B8287659-DB6D-493F-BF9D-F7A1F4F6A92D}" presName="node" presStyleLbl="node1" presStyleIdx="2" presStyleCnt="4">
        <dgm:presLayoutVars>
          <dgm:bulletEnabled val="1"/>
        </dgm:presLayoutVars>
      </dgm:prSet>
      <dgm:spPr/>
      <dgm:t>
        <a:bodyPr/>
        <a:lstStyle/>
        <a:p>
          <a:pPr rtl="1"/>
          <a:endParaRPr lang="he-IL"/>
        </a:p>
      </dgm:t>
    </dgm:pt>
    <dgm:pt modelId="{97BA20C1-CCFA-44A1-96E0-318309BB39A2}" type="pres">
      <dgm:prSet presAssocID="{4A731B77-3807-4C50-9F25-403C08E43A9F}" presName="sibTrans" presStyleLbl="sibTrans2D1" presStyleIdx="2" presStyleCnt="3"/>
      <dgm:spPr/>
      <dgm:t>
        <a:bodyPr/>
        <a:lstStyle/>
        <a:p>
          <a:pPr rtl="1"/>
          <a:endParaRPr lang="he-IL"/>
        </a:p>
      </dgm:t>
    </dgm:pt>
    <dgm:pt modelId="{C0B8D6D4-47AC-44A1-A722-814A54F418AD}" type="pres">
      <dgm:prSet presAssocID="{4A731B77-3807-4C50-9F25-403C08E43A9F}" presName="connectorText" presStyleLbl="sibTrans2D1" presStyleIdx="2" presStyleCnt="3"/>
      <dgm:spPr/>
      <dgm:t>
        <a:bodyPr/>
        <a:lstStyle/>
        <a:p>
          <a:pPr rtl="1"/>
          <a:endParaRPr lang="he-IL"/>
        </a:p>
      </dgm:t>
    </dgm:pt>
    <dgm:pt modelId="{2EDF2B02-DD5B-490C-B3E7-DAD27E5ED1CD}" type="pres">
      <dgm:prSet presAssocID="{CB655D3A-CABF-49B5-837A-362BE72AB41C}" presName="node" presStyleLbl="node1" presStyleIdx="3" presStyleCnt="4">
        <dgm:presLayoutVars>
          <dgm:bulletEnabled val="1"/>
        </dgm:presLayoutVars>
      </dgm:prSet>
      <dgm:spPr/>
      <dgm:t>
        <a:bodyPr/>
        <a:lstStyle/>
        <a:p>
          <a:pPr rtl="1"/>
          <a:endParaRPr lang="he-IL"/>
        </a:p>
      </dgm:t>
    </dgm:pt>
  </dgm:ptLst>
  <dgm:cxnLst>
    <dgm:cxn modelId="{9BF7B308-D131-4514-BDF6-754617D3D239}" type="presOf" srcId="{8211B4E9-8CFA-49BB-959C-7453720D485D}" destId="{C6D0F7DC-B533-4C08-A992-3B004DF9725A}" srcOrd="1" destOrd="0" presId="urn:microsoft.com/office/officeart/2005/8/layout/process1"/>
    <dgm:cxn modelId="{5AE114F8-4344-45BD-8969-4D1142D8D75A}" type="presOf" srcId="{08B878F5-3E74-4B3A-86FE-F81EEC2290F4}" destId="{97321447-46B5-41A4-9D4D-3173879FDE00}" srcOrd="0" destOrd="0" presId="urn:microsoft.com/office/officeart/2005/8/layout/process1"/>
    <dgm:cxn modelId="{3121CECB-9046-44BD-941B-A6D17845372F}" srcId="{B4803E5E-5E09-43E7-A537-792A09BD290A}" destId="{080F6BAD-0513-4B16-B8EF-FF24BB84F152}" srcOrd="0" destOrd="0" parTransId="{CFB7F505-7284-436B-A083-F110CE39C133}" sibTransId="{08B878F5-3E74-4B3A-86FE-F81EEC2290F4}"/>
    <dgm:cxn modelId="{1CDD55F6-D66F-4CFD-AC64-9878E4293A9A}" type="presOf" srcId="{08B878F5-3E74-4B3A-86FE-F81EEC2290F4}" destId="{BEEE293D-D56C-4C92-B67A-BABEDAA080F4}" srcOrd="1" destOrd="0" presId="urn:microsoft.com/office/officeart/2005/8/layout/process1"/>
    <dgm:cxn modelId="{879C5E5B-F1AB-4E3B-8481-A92C2FC1AF23}" srcId="{B4803E5E-5E09-43E7-A537-792A09BD290A}" destId="{CB655D3A-CABF-49B5-837A-362BE72AB41C}" srcOrd="3" destOrd="0" parTransId="{AE11F71E-2AA2-47D8-B1F4-2D40D4E13DD9}" sibTransId="{10C17DC3-8957-43D7-AB4C-851858CF17A2}"/>
    <dgm:cxn modelId="{9BECBB25-4AFD-4111-BFEC-4AB5F020BEC9}" type="presOf" srcId="{4A731B77-3807-4C50-9F25-403C08E43A9F}" destId="{C0B8D6D4-47AC-44A1-A722-814A54F418AD}" srcOrd="1" destOrd="0" presId="urn:microsoft.com/office/officeart/2005/8/layout/process1"/>
    <dgm:cxn modelId="{770EA172-F847-44E6-B5FB-4F2FAC79E59C}" type="presOf" srcId="{B8287659-DB6D-493F-BF9D-F7A1F4F6A92D}" destId="{EAA83AEE-8555-4F1D-917E-622462739E4B}" srcOrd="0" destOrd="0" presId="urn:microsoft.com/office/officeart/2005/8/layout/process1"/>
    <dgm:cxn modelId="{29AFC92E-FFC0-47BA-AA1F-64B149F7BFDE}" srcId="{B4803E5E-5E09-43E7-A537-792A09BD290A}" destId="{0E395835-8F25-4FCE-8900-A801761F4946}" srcOrd="1" destOrd="0" parTransId="{61041D40-D10E-4128-8596-247B28C1795E}" sibTransId="{8211B4E9-8CFA-49BB-959C-7453720D485D}"/>
    <dgm:cxn modelId="{CA230559-2099-4292-9EA3-0DBECA2E9906}" type="presOf" srcId="{080F6BAD-0513-4B16-B8EF-FF24BB84F152}" destId="{3DB8301D-19F5-4042-9C96-410F91A97CDF}" srcOrd="0" destOrd="0" presId="urn:microsoft.com/office/officeart/2005/8/layout/process1"/>
    <dgm:cxn modelId="{780661FA-8181-4C37-8374-64F73CEB62AA}" srcId="{B4803E5E-5E09-43E7-A537-792A09BD290A}" destId="{B8287659-DB6D-493F-BF9D-F7A1F4F6A92D}" srcOrd="2" destOrd="0" parTransId="{88390638-6BC0-479F-9E2F-BF027D45585B}" sibTransId="{4A731B77-3807-4C50-9F25-403C08E43A9F}"/>
    <dgm:cxn modelId="{4503E3CA-AA93-4160-862A-ECCA2B3FDE23}" type="presOf" srcId="{4A731B77-3807-4C50-9F25-403C08E43A9F}" destId="{97BA20C1-CCFA-44A1-96E0-318309BB39A2}" srcOrd="0" destOrd="0" presId="urn:microsoft.com/office/officeart/2005/8/layout/process1"/>
    <dgm:cxn modelId="{332747D0-47EA-4F13-A458-D35C576CB600}" type="presOf" srcId="{8211B4E9-8CFA-49BB-959C-7453720D485D}" destId="{9962A9D8-C0EB-4CC1-A576-8C554C41C1FA}" srcOrd="0" destOrd="0" presId="urn:microsoft.com/office/officeart/2005/8/layout/process1"/>
    <dgm:cxn modelId="{16E47832-7052-40DE-BA48-3A491915A32A}" type="presOf" srcId="{B4803E5E-5E09-43E7-A537-792A09BD290A}" destId="{B9EDC694-8E7D-4E9E-8289-DE8170845B52}" srcOrd="0" destOrd="0" presId="urn:microsoft.com/office/officeart/2005/8/layout/process1"/>
    <dgm:cxn modelId="{D7AB27CA-03CE-4045-A242-EF788A294D7E}" type="presOf" srcId="{CB655D3A-CABF-49B5-837A-362BE72AB41C}" destId="{2EDF2B02-DD5B-490C-B3E7-DAD27E5ED1CD}" srcOrd="0" destOrd="0" presId="urn:microsoft.com/office/officeart/2005/8/layout/process1"/>
    <dgm:cxn modelId="{8CD6FDD2-68E2-4158-A36E-DF4071E2F9B8}" type="presOf" srcId="{0E395835-8F25-4FCE-8900-A801761F4946}" destId="{A1A4C6F1-364B-46D1-B71A-3289ED76888E}" srcOrd="0" destOrd="0" presId="urn:microsoft.com/office/officeart/2005/8/layout/process1"/>
    <dgm:cxn modelId="{B1E0737F-CC8D-485F-9E7C-2E8B74A3DB94}" type="presParOf" srcId="{B9EDC694-8E7D-4E9E-8289-DE8170845B52}" destId="{3DB8301D-19F5-4042-9C96-410F91A97CDF}" srcOrd="0" destOrd="0" presId="urn:microsoft.com/office/officeart/2005/8/layout/process1"/>
    <dgm:cxn modelId="{EF0CF568-78A3-49A9-8578-63E0C971D1D9}" type="presParOf" srcId="{B9EDC694-8E7D-4E9E-8289-DE8170845B52}" destId="{97321447-46B5-41A4-9D4D-3173879FDE00}" srcOrd="1" destOrd="0" presId="urn:microsoft.com/office/officeart/2005/8/layout/process1"/>
    <dgm:cxn modelId="{8CFE88A8-CB13-4177-BC98-518676E1862B}" type="presParOf" srcId="{97321447-46B5-41A4-9D4D-3173879FDE00}" destId="{BEEE293D-D56C-4C92-B67A-BABEDAA080F4}" srcOrd="0" destOrd="0" presId="urn:microsoft.com/office/officeart/2005/8/layout/process1"/>
    <dgm:cxn modelId="{BE0AF5DD-1B89-4232-9D1D-301F29F6F090}" type="presParOf" srcId="{B9EDC694-8E7D-4E9E-8289-DE8170845B52}" destId="{A1A4C6F1-364B-46D1-B71A-3289ED76888E}" srcOrd="2" destOrd="0" presId="urn:microsoft.com/office/officeart/2005/8/layout/process1"/>
    <dgm:cxn modelId="{94AB6F29-F007-4404-A049-D86C1EB2BEF3}" type="presParOf" srcId="{B9EDC694-8E7D-4E9E-8289-DE8170845B52}" destId="{9962A9D8-C0EB-4CC1-A576-8C554C41C1FA}" srcOrd="3" destOrd="0" presId="urn:microsoft.com/office/officeart/2005/8/layout/process1"/>
    <dgm:cxn modelId="{67CE0FF4-DB89-4ED9-8532-4C20121376AB}" type="presParOf" srcId="{9962A9D8-C0EB-4CC1-A576-8C554C41C1FA}" destId="{C6D0F7DC-B533-4C08-A992-3B004DF9725A}" srcOrd="0" destOrd="0" presId="urn:microsoft.com/office/officeart/2005/8/layout/process1"/>
    <dgm:cxn modelId="{5C8F7387-2476-487D-A98C-EBE39001CC0B}" type="presParOf" srcId="{B9EDC694-8E7D-4E9E-8289-DE8170845B52}" destId="{EAA83AEE-8555-4F1D-917E-622462739E4B}" srcOrd="4" destOrd="0" presId="urn:microsoft.com/office/officeart/2005/8/layout/process1"/>
    <dgm:cxn modelId="{C53F4D53-6917-4564-9763-FEFA1AFBFB93}" type="presParOf" srcId="{B9EDC694-8E7D-4E9E-8289-DE8170845B52}" destId="{97BA20C1-CCFA-44A1-96E0-318309BB39A2}" srcOrd="5" destOrd="0" presId="urn:microsoft.com/office/officeart/2005/8/layout/process1"/>
    <dgm:cxn modelId="{4D121E9A-063B-4122-B3E9-95F59A3F3696}" type="presParOf" srcId="{97BA20C1-CCFA-44A1-96E0-318309BB39A2}" destId="{C0B8D6D4-47AC-44A1-A722-814A54F418AD}" srcOrd="0" destOrd="0" presId="urn:microsoft.com/office/officeart/2005/8/layout/process1"/>
    <dgm:cxn modelId="{99B9253C-93F5-4E9E-99A9-B56A8175E8D8}" type="presParOf" srcId="{B9EDC694-8E7D-4E9E-8289-DE8170845B52}" destId="{2EDF2B02-DD5B-490C-B3E7-DAD27E5ED1C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803E5E-5E09-43E7-A537-792A09BD290A}" type="doc">
      <dgm:prSet loTypeId="urn:microsoft.com/office/officeart/2005/8/layout/process1" loCatId="process" qsTypeId="urn:microsoft.com/office/officeart/2005/8/quickstyle/simple1" qsCatId="simple" csTypeId="urn:microsoft.com/office/officeart/2005/8/colors/accent1_2" csCatId="accent1" phldr="1"/>
      <dgm:spPr/>
    </dgm:pt>
    <dgm:pt modelId="{080F6BAD-0513-4B16-B8EF-FF24BB84F152}">
      <dgm:prSet phldrT="[Text]"/>
      <dgm:spPr/>
      <dgm:t>
        <a:bodyPr/>
        <a:lstStyle/>
        <a:p>
          <a:pPr algn="ctr"/>
          <a:r>
            <a:rPr lang="he-IL" dirty="0" smtClean="0"/>
            <a:t>הזווית הסקראלית</a:t>
          </a:r>
          <a:endParaRPr lang="en-US" dirty="0"/>
        </a:p>
      </dgm:t>
    </dgm:pt>
    <dgm:pt modelId="{CFB7F505-7284-436B-A083-F110CE39C133}" type="parTrans" cxnId="{3121CECB-9046-44BD-941B-A6D17845372F}">
      <dgm:prSet/>
      <dgm:spPr/>
      <dgm:t>
        <a:bodyPr/>
        <a:lstStyle/>
        <a:p>
          <a:pPr algn="ctr"/>
          <a:endParaRPr lang="en-US"/>
        </a:p>
      </dgm:t>
    </dgm:pt>
    <dgm:pt modelId="{08B878F5-3E74-4B3A-86FE-F81EEC2290F4}" type="sibTrans" cxnId="{3121CECB-9046-44BD-941B-A6D17845372F}">
      <dgm:prSet/>
      <dgm:spPr/>
      <dgm:t>
        <a:bodyPr/>
        <a:lstStyle/>
        <a:p>
          <a:pPr algn="ctr"/>
          <a:endParaRPr lang="en-US"/>
        </a:p>
      </dgm:t>
    </dgm:pt>
    <dgm:pt modelId="{B8287659-DB6D-493F-BF9D-F7A1F4F6A92D}">
      <dgm:prSet phldrT="[Text]"/>
      <dgm:spPr/>
      <dgm:t>
        <a:bodyPr/>
        <a:lstStyle/>
        <a:p>
          <a:pPr algn="ctr"/>
          <a:r>
            <a:rPr lang="he-IL" dirty="0" smtClean="0"/>
            <a:t>יתדיות החוליה</a:t>
          </a:r>
          <a:endParaRPr lang="en-US" dirty="0"/>
        </a:p>
      </dgm:t>
    </dgm:pt>
    <dgm:pt modelId="{88390638-6BC0-479F-9E2F-BF027D45585B}" type="parTrans" cxnId="{780661FA-8181-4C37-8374-64F73CEB62AA}">
      <dgm:prSet/>
      <dgm:spPr/>
      <dgm:t>
        <a:bodyPr/>
        <a:lstStyle/>
        <a:p>
          <a:pPr algn="ctr"/>
          <a:endParaRPr lang="en-US"/>
        </a:p>
      </dgm:t>
    </dgm:pt>
    <dgm:pt modelId="{4A731B77-3807-4C50-9F25-403C08E43A9F}" type="sibTrans" cxnId="{780661FA-8181-4C37-8374-64F73CEB62AA}">
      <dgm:prSet/>
      <dgm:spPr/>
      <dgm:t>
        <a:bodyPr/>
        <a:lstStyle/>
        <a:p>
          <a:pPr algn="ctr"/>
          <a:endParaRPr lang="en-US"/>
        </a:p>
      </dgm:t>
    </dgm:pt>
    <dgm:pt modelId="{CB655D3A-CABF-49B5-837A-362BE72AB41C}">
      <dgm:prSet phldrT="[Text]"/>
      <dgm:spPr/>
      <dgm:t>
        <a:bodyPr/>
        <a:lstStyle/>
        <a:p>
          <a:pPr algn="ctr"/>
          <a:r>
            <a:rPr lang="he-IL" dirty="0" smtClean="0"/>
            <a:t>זווית </a:t>
          </a:r>
          <a:r>
            <a:rPr lang="he-IL" dirty="0" err="1" smtClean="0"/>
            <a:t>לורדוזית</a:t>
          </a:r>
          <a:endParaRPr lang="en-US" dirty="0"/>
        </a:p>
      </dgm:t>
    </dgm:pt>
    <dgm:pt modelId="{AE11F71E-2AA2-47D8-B1F4-2D40D4E13DD9}" type="parTrans" cxnId="{879C5E5B-F1AB-4E3B-8481-A92C2FC1AF23}">
      <dgm:prSet/>
      <dgm:spPr/>
      <dgm:t>
        <a:bodyPr/>
        <a:lstStyle/>
        <a:p>
          <a:pPr algn="ctr"/>
          <a:endParaRPr lang="en-US"/>
        </a:p>
      </dgm:t>
    </dgm:pt>
    <dgm:pt modelId="{10C17DC3-8957-43D7-AB4C-851858CF17A2}" type="sibTrans" cxnId="{879C5E5B-F1AB-4E3B-8481-A92C2FC1AF23}">
      <dgm:prSet/>
      <dgm:spPr/>
      <dgm:t>
        <a:bodyPr/>
        <a:lstStyle/>
        <a:p>
          <a:pPr algn="ctr"/>
          <a:endParaRPr lang="en-US"/>
        </a:p>
      </dgm:t>
    </dgm:pt>
    <dgm:pt modelId="{0E395835-8F25-4FCE-8900-A801761F4946}">
      <dgm:prSet phldrT="[Text]"/>
      <dgm:spPr/>
      <dgm:t>
        <a:bodyPr/>
        <a:lstStyle/>
        <a:p>
          <a:pPr algn="ctr"/>
          <a:r>
            <a:rPr lang="he-IL" dirty="0" smtClean="0"/>
            <a:t>גובה חוליה אחורי</a:t>
          </a:r>
          <a:endParaRPr lang="en-US" dirty="0"/>
        </a:p>
      </dgm:t>
    </dgm:pt>
    <dgm:pt modelId="{61041D40-D10E-4128-8596-247B28C1795E}" type="parTrans" cxnId="{29AFC92E-FFC0-47BA-AA1F-64B149F7BFDE}">
      <dgm:prSet/>
      <dgm:spPr/>
      <dgm:t>
        <a:bodyPr/>
        <a:lstStyle/>
        <a:p>
          <a:pPr algn="ctr"/>
          <a:endParaRPr lang="en-US"/>
        </a:p>
      </dgm:t>
    </dgm:pt>
    <dgm:pt modelId="{8211B4E9-8CFA-49BB-959C-7453720D485D}" type="sibTrans" cxnId="{29AFC92E-FFC0-47BA-AA1F-64B149F7BFDE}">
      <dgm:prSet/>
      <dgm:spPr/>
      <dgm:t>
        <a:bodyPr/>
        <a:lstStyle/>
        <a:p>
          <a:pPr algn="ctr"/>
          <a:endParaRPr lang="en-US"/>
        </a:p>
      </dgm:t>
    </dgm:pt>
    <dgm:pt modelId="{B9EDC694-8E7D-4E9E-8289-DE8170845B52}" type="pres">
      <dgm:prSet presAssocID="{B4803E5E-5E09-43E7-A537-792A09BD290A}" presName="Name0" presStyleCnt="0">
        <dgm:presLayoutVars>
          <dgm:dir val="rev"/>
          <dgm:resizeHandles val="exact"/>
        </dgm:presLayoutVars>
      </dgm:prSet>
      <dgm:spPr/>
    </dgm:pt>
    <dgm:pt modelId="{3DB8301D-19F5-4042-9C96-410F91A97CDF}" type="pres">
      <dgm:prSet presAssocID="{080F6BAD-0513-4B16-B8EF-FF24BB84F152}" presName="node" presStyleLbl="node1" presStyleIdx="0" presStyleCnt="4">
        <dgm:presLayoutVars>
          <dgm:bulletEnabled val="1"/>
        </dgm:presLayoutVars>
      </dgm:prSet>
      <dgm:spPr/>
      <dgm:t>
        <a:bodyPr/>
        <a:lstStyle/>
        <a:p>
          <a:pPr rtl="1"/>
          <a:endParaRPr lang="he-IL"/>
        </a:p>
      </dgm:t>
    </dgm:pt>
    <dgm:pt modelId="{97321447-46B5-41A4-9D4D-3173879FDE00}" type="pres">
      <dgm:prSet presAssocID="{08B878F5-3E74-4B3A-86FE-F81EEC2290F4}" presName="sibTrans" presStyleLbl="sibTrans2D1" presStyleIdx="0" presStyleCnt="3"/>
      <dgm:spPr/>
      <dgm:t>
        <a:bodyPr/>
        <a:lstStyle/>
        <a:p>
          <a:pPr rtl="1"/>
          <a:endParaRPr lang="he-IL"/>
        </a:p>
      </dgm:t>
    </dgm:pt>
    <dgm:pt modelId="{BEEE293D-D56C-4C92-B67A-BABEDAA080F4}" type="pres">
      <dgm:prSet presAssocID="{08B878F5-3E74-4B3A-86FE-F81EEC2290F4}" presName="connectorText" presStyleLbl="sibTrans2D1" presStyleIdx="0" presStyleCnt="3"/>
      <dgm:spPr/>
      <dgm:t>
        <a:bodyPr/>
        <a:lstStyle/>
        <a:p>
          <a:pPr rtl="1"/>
          <a:endParaRPr lang="he-IL"/>
        </a:p>
      </dgm:t>
    </dgm:pt>
    <dgm:pt modelId="{A1A4C6F1-364B-46D1-B71A-3289ED76888E}" type="pres">
      <dgm:prSet presAssocID="{0E395835-8F25-4FCE-8900-A801761F4946}" presName="node" presStyleLbl="node1" presStyleIdx="1" presStyleCnt="4">
        <dgm:presLayoutVars>
          <dgm:bulletEnabled val="1"/>
        </dgm:presLayoutVars>
      </dgm:prSet>
      <dgm:spPr/>
      <dgm:t>
        <a:bodyPr/>
        <a:lstStyle/>
        <a:p>
          <a:pPr rtl="1"/>
          <a:endParaRPr lang="he-IL"/>
        </a:p>
      </dgm:t>
    </dgm:pt>
    <dgm:pt modelId="{9962A9D8-C0EB-4CC1-A576-8C554C41C1FA}" type="pres">
      <dgm:prSet presAssocID="{8211B4E9-8CFA-49BB-959C-7453720D485D}" presName="sibTrans" presStyleLbl="sibTrans2D1" presStyleIdx="1" presStyleCnt="3"/>
      <dgm:spPr/>
      <dgm:t>
        <a:bodyPr/>
        <a:lstStyle/>
        <a:p>
          <a:pPr rtl="1"/>
          <a:endParaRPr lang="he-IL"/>
        </a:p>
      </dgm:t>
    </dgm:pt>
    <dgm:pt modelId="{C6D0F7DC-B533-4C08-A992-3B004DF9725A}" type="pres">
      <dgm:prSet presAssocID="{8211B4E9-8CFA-49BB-959C-7453720D485D}" presName="connectorText" presStyleLbl="sibTrans2D1" presStyleIdx="1" presStyleCnt="3"/>
      <dgm:spPr/>
      <dgm:t>
        <a:bodyPr/>
        <a:lstStyle/>
        <a:p>
          <a:pPr rtl="1"/>
          <a:endParaRPr lang="he-IL"/>
        </a:p>
      </dgm:t>
    </dgm:pt>
    <dgm:pt modelId="{EAA83AEE-8555-4F1D-917E-622462739E4B}" type="pres">
      <dgm:prSet presAssocID="{B8287659-DB6D-493F-BF9D-F7A1F4F6A92D}" presName="node" presStyleLbl="node1" presStyleIdx="2" presStyleCnt="4">
        <dgm:presLayoutVars>
          <dgm:bulletEnabled val="1"/>
        </dgm:presLayoutVars>
      </dgm:prSet>
      <dgm:spPr/>
      <dgm:t>
        <a:bodyPr/>
        <a:lstStyle/>
        <a:p>
          <a:pPr rtl="1"/>
          <a:endParaRPr lang="he-IL"/>
        </a:p>
      </dgm:t>
    </dgm:pt>
    <dgm:pt modelId="{97BA20C1-CCFA-44A1-96E0-318309BB39A2}" type="pres">
      <dgm:prSet presAssocID="{4A731B77-3807-4C50-9F25-403C08E43A9F}" presName="sibTrans" presStyleLbl="sibTrans2D1" presStyleIdx="2" presStyleCnt="3"/>
      <dgm:spPr/>
      <dgm:t>
        <a:bodyPr/>
        <a:lstStyle/>
        <a:p>
          <a:pPr rtl="1"/>
          <a:endParaRPr lang="he-IL"/>
        </a:p>
      </dgm:t>
    </dgm:pt>
    <dgm:pt modelId="{C0B8D6D4-47AC-44A1-A722-814A54F418AD}" type="pres">
      <dgm:prSet presAssocID="{4A731B77-3807-4C50-9F25-403C08E43A9F}" presName="connectorText" presStyleLbl="sibTrans2D1" presStyleIdx="2" presStyleCnt="3"/>
      <dgm:spPr/>
      <dgm:t>
        <a:bodyPr/>
        <a:lstStyle/>
        <a:p>
          <a:pPr rtl="1"/>
          <a:endParaRPr lang="he-IL"/>
        </a:p>
      </dgm:t>
    </dgm:pt>
    <dgm:pt modelId="{2EDF2B02-DD5B-490C-B3E7-DAD27E5ED1CD}" type="pres">
      <dgm:prSet presAssocID="{CB655D3A-CABF-49B5-837A-362BE72AB41C}" presName="node" presStyleLbl="node1" presStyleIdx="3" presStyleCnt="4">
        <dgm:presLayoutVars>
          <dgm:bulletEnabled val="1"/>
        </dgm:presLayoutVars>
      </dgm:prSet>
      <dgm:spPr/>
      <dgm:t>
        <a:bodyPr/>
        <a:lstStyle/>
        <a:p>
          <a:pPr rtl="1"/>
          <a:endParaRPr lang="he-IL"/>
        </a:p>
      </dgm:t>
    </dgm:pt>
  </dgm:ptLst>
  <dgm:cxnLst>
    <dgm:cxn modelId="{3121CECB-9046-44BD-941B-A6D17845372F}" srcId="{B4803E5E-5E09-43E7-A537-792A09BD290A}" destId="{080F6BAD-0513-4B16-B8EF-FF24BB84F152}" srcOrd="0" destOrd="0" parTransId="{CFB7F505-7284-436B-A083-F110CE39C133}" sibTransId="{08B878F5-3E74-4B3A-86FE-F81EEC2290F4}"/>
    <dgm:cxn modelId="{879C5E5B-F1AB-4E3B-8481-A92C2FC1AF23}" srcId="{B4803E5E-5E09-43E7-A537-792A09BD290A}" destId="{CB655D3A-CABF-49B5-837A-362BE72AB41C}" srcOrd="3" destOrd="0" parTransId="{AE11F71E-2AA2-47D8-B1F4-2D40D4E13DD9}" sibTransId="{10C17DC3-8957-43D7-AB4C-851858CF17A2}"/>
    <dgm:cxn modelId="{EA901B1D-910B-4B39-840E-10C6835DC684}" type="presOf" srcId="{8211B4E9-8CFA-49BB-959C-7453720D485D}" destId="{C6D0F7DC-B533-4C08-A992-3B004DF9725A}" srcOrd="1" destOrd="0" presId="urn:microsoft.com/office/officeart/2005/8/layout/process1"/>
    <dgm:cxn modelId="{29AFC92E-FFC0-47BA-AA1F-64B149F7BFDE}" srcId="{B4803E5E-5E09-43E7-A537-792A09BD290A}" destId="{0E395835-8F25-4FCE-8900-A801761F4946}" srcOrd="1" destOrd="0" parTransId="{61041D40-D10E-4128-8596-247B28C1795E}" sibTransId="{8211B4E9-8CFA-49BB-959C-7453720D485D}"/>
    <dgm:cxn modelId="{5904E83B-20EA-4480-B296-87DEF79AAB7A}" type="presOf" srcId="{B8287659-DB6D-493F-BF9D-F7A1F4F6A92D}" destId="{EAA83AEE-8555-4F1D-917E-622462739E4B}" srcOrd="0" destOrd="0" presId="urn:microsoft.com/office/officeart/2005/8/layout/process1"/>
    <dgm:cxn modelId="{7428433F-60D6-490C-981C-615FE0FE1514}" type="presOf" srcId="{08B878F5-3E74-4B3A-86FE-F81EEC2290F4}" destId="{97321447-46B5-41A4-9D4D-3173879FDE00}" srcOrd="0" destOrd="0" presId="urn:microsoft.com/office/officeart/2005/8/layout/process1"/>
    <dgm:cxn modelId="{780661FA-8181-4C37-8374-64F73CEB62AA}" srcId="{B4803E5E-5E09-43E7-A537-792A09BD290A}" destId="{B8287659-DB6D-493F-BF9D-F7A1F4F6A92D}" srcOrd="2" destOrd="0" parTransId="{88390638-6BC0-479F-9E2F-BF027D45585B}" sibTransId="{4A731B77-3807-4C50-9F25-403C08E43A9F}"/>
    <dgm:cxn modelId="{E8A0D7FB-EA0D-424B-8CD1-1A302857DF4F}" type="presOf" srcId="{B4803E5E-5E09-43E7-A537-792A09BD290A}" destId="{B9EDC694-8E7D-4E9E-8289-DE8170845B52}" srcOrd="0" destOrd="0" presId="urn:microsoft.com/office/officeart/2005/8/layout/process1"/>
    <dgm:cxn modelId="{68404A3D-027C-4620-9CE6-42DDAE9F6E54}" type="presOf" srcId="{0E395835-8F25-4FCE-8900-A801761F4946}" destId="{A1A4C6F1-364B-46D1-B71A-3289ED76888E}" srcOrd="0" destOrd="0" presId="urn:microsoft.com/office/officeart/2005/8/layout/process1"/>
    <dgm:cxn modelId="{5276A1E6-8240-47AA-AEA4-B11C8209FBBF}" type="presOf" srcId="{CB655D3A-CABF-49B5-837A-362BE72AB41C}" destId="{2EDF2B02-DD5B-490C-B3E7-DAD27E5ED1CD}" srcOrd="0" destOrd="0" presId="urn:microsoft.com/office/officeart/2005/8/layout/process1"/>
    <dgm:cxn modelId="{E300B461-792F-4A64-A101-B550521157E7}" type="presOf" srcId="{4A731B77-3807-4C50-9F25-403C08E43A9F}" destId="{C0B8D6D4-47AC-44A1-A722-814A54F418AD}" srcOrd="1" destOrd="0" presId="urn:microsoft.com/office/officeart/2005/8/layout/process1"/>
    <dgm:cxn modelId="{AA7DFB90-4C5E-458B-B85E-52DB4876FC32}" type="presOf" srcId="{8211B4E9-8CFA-49BB-959C-7453720D485D}" destId="{9962A9D8-C0EB-4CC1-A576-8C554C41C1FA}" srcOrd="0" destOrd="0" presId="urn:microsoft.com/office/officeart/2005/8/layout/process1"/>
    <dgm:cxn modelId="{2D001810-F764-454E-A3B1-470397F6D66C}" type="presOf" srcId="{080F6BAD-0513-4B16-B8EF-FF24BB84F152}" destId="{3DB8301D-19F5-4042-9C96-410F91A97CDF}" srcOrd="0" destOrd="0" presId="urn:microsoft.com/office/officeart/2005/8/layout/process1"/>
    <dgm:cxn modelId="{E2755B39-D2D0-4935-A773-1A3A1DA8845C}" type="presOf" srcId="{4A731B77-3807-4C50-9F25-403C08E43A9F}" destId="{97BA20C1-CCFA-44A1-96E0-318309BB39A2}" srcOrd="0" destOrd="0" presId="urn:microsoft.com/office/officeart/2005/8/layout/process1"/>
    <dgm:cxn modelId="{78C2341B-3DAA-455D-90BA-1E16EE969FC4}" type="presOf" srcId="{08B878F5-3E74-4B3A-86FE-F81EEC2290F4}" destId="{BEEE293D-D56C-4C92-B67A-BABEDAA080F4}" srcOrd="1" destOrd="0" presId="urn:microsoft.com/office/officeart/2005/8/layout/process1"/>
    <dgm:cxn modelId="{DDC29558-FF23-4C67-8EE3-67CE85FC6BCC}" type="presParOf" srcId="{B9EDC694-8E7D-4E9E-8289-DE8170845B52}" destId="{3DB8301D-19F5-4042-9C96-410F91A97CDF}" srcOrd="0" destOrd="0" presId="urn:microsoft.com/office/officeart/2005/8/layout/process1"/>
    <dgm:cxn modelId="{84F48B70-A8A4-4AA4-88FD-75A5A4E460E9}" type="presParOf" srcId="{B9EDC694-8E7D-4E9E-8289-DE8170845B52}" destId="{97321447-46B5-41A4-9D4D-3173879FDE00}" srcOrd="1" destOrd="0" presId="urn:microsoft.com/office/officeart/2005/8/layout/process1"/>
    <dgm:cxn modelId="{EFC20EE9-D3F9-4ECE-BF24-6AEC095A7D5F}" type="presParOf" srcId="{97321447-46B5-41A4-9D4D-3173879FDE00}" destId="{BEEE293D-D56C-4C92-B67A-BABEDAA080F4}" srcOrd="0" destOrd="0" presId="urn:microsoft.com/office/officeart/2005/8/layout/process1"/>
    <dgm:cxn modelId="{F75601B1-2537-4CDD-9F47-3FA8BD9EDEA2}" type="presParOf" srcId="{B9EDC694-8E7D-4E9E-8289-DE8170845B52}" destId="{A1A4C6F1-364B-46D1-B71A-3289ED76888E}" srcOrd="2" destOrd="0" presId="urn:microsoft.com/office/officeart/2005/8/layout/process1"/>
    <dgm:cxn modelId="{0504C2AD-E44F-4850-93FC-B450595BBF23}" type="presParOf" srcId="{B9EDC694-8E7D-4E9E-8289-DE8170845B52}" destId="{9962A9D8-C0EB-4CC1-A576-8C554C41C1FA}" srcOrd="3" destOrd="0" presId="urn:microsoft.com/office/officeart/2005/8/layout/process1"/>
    <dgm:cxn modelId="{9589D0A9-249B-4026-9E88-7AB95828C6E9}" type="presParOf" srcId="{9962A9D8-C0EB-4CC1-A576-8C554C41C1FA}" destId="{C6D0F7DC-B533-4C08-A992-3B004DF9725A}" srcOrd="0" destOrd="0" presId="urn:microsoft.com/office/officeart/2005/8/layout/process1"/>
    <dgm:cxn modelId="{E3AC78B5-7882-4811-87AF-A49F667E956C}" type="presParOf" srcId="{B9EDC694-8E7D-4E9E-8289-DE8170845B52}" destId="{EAA83AEE-8555-4F1D-917E-622462739E4B}" srcOrd="4" destOrd="0" presId="urn:microsoft.com/office/officeart/2005/8/layout/process1"/>
    <dgm:cxn modelId="{DBBA7954-D100-4E19-8534-769B7FCF5E39}" type="presParOf" srcId="{B9EDC694-8E7D-4E9E-8289-DE8170845B52}" destId="{97BA20C1-CCFA-44A1-96E0-318309BB39A2}" srcOrd="5" destOrd="0" presId="urn:microsoft.com/office/officeart/2005/8/layout/process1"/>
    <dgm:cxn modelId="{D0AF729A-82D9-4869-A107-3F47D729C4B9}" type="presParOf" srcId="{97BA20C1-CCFA-44A1-96E0-318309BB39A2}" destId="{C0B8D6D4-47AC-44A1-A722-814A54F418AD}" srcOrd="0" destOrd="0" presId="urn:microsoft.com/office/officeart/2005/8/layout/process1"/>
    <dgm:cxn modelId="{03758F34-7B1D-4205-BD86-B679B681DC94}" type="presParOf" srcId="{B9EDC694-8E7D-4E9E-8289-DE8170845B52}" destId="{2EDF2B02-DD5B-490C-B3E7-DAD27E5ED1C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8301D-19F5-4042-9C96-410F91A97CDF}">
      <dsp:nvSpPr>
        <dsp:cNvPr id="0" name=""/>
        <dsp:cNvSpPr/>
      </dsp:nvSpPr>
      <dsp:spPr>
        <a:xfrm>
          <a:off x="6091029"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הזווית הסקראלית</a:t>
          </a:r>
          <a:endParaRPr lang="en-US" sz="2500" kern="1200" dirty="0"/>
        </a:p>
      </dsp:txBody>
      <dsp:txXfrm>
        <a:off x="6116501" y="1978235"/>
        <a:ext cx="1398511" cy="818729"/>
      </dsp:txXfrm>
    </dsp:sp>
    <dsp:sp modelId="{97321447-46B5-41A4-9D4D-3173879FDE00}">
      <dsp:nvSpPr>
        <dsp:cNvPr id="0" name=""/>
        <dsp:cNvSpPr/>
      </dsp:nvSpPr>
      <dsp:spPr>
        <a:xfrm rot="10800000">
          <a:off x="5638798" y="2207867"/>
          <a:ext cx="307284" cy="35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730983" y="2279760"/>
        <a:ext cx="215099" cy="215679"/>
      </dsp:txXfrm>
    </dsp:sp>
    <dsp:sp modelId="{A1A4C6F1-364B-46D1-B71A-3289ED76888E}">
      <dsp:nvSpPr>
        <dsp:cNvPr id="0" name=""/>
        <dsp:cNvSpPr/>
      </dsp:nvSpPr>
      <dsp:spPr>
        <a:xfrm>
          <a:off x="4061791"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גובה חוליה אחורי</a:t>
          </a:r>
          <a:endParaRPr lang="en-US" sz="2500" kern="1200" dirty="0"/>
        </a:p>
      </dsp:txBody>
      <dsp:txXfrm>
        <a:off x="4087263" y="1978235"/>
        <a:ext cx="1398511" cy="818729"/>
      </dsp:txXfrm>
    </dsp:sp>
    <dsp:sp modelId="{9962A9D8-C0EB-4CC1-A576-8C554C41C1FA}">
      <dsp:nvSpPr>
        <dsp:cNvPr id="0" name=""/>
        <dsp:cNvSpPr/>
      </dsp:nvSpPr>
      <dsp:spPr>
        <a:xfrm rot="10800000">
          <a:off x="3609560" y="2207867"/>
          <a:ext cx="307284" cy="35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701745" y="2279760"/>
        <a:ext cx="215099" cy="215679"/>
      </dsp:txXfrm>
    </dsp:sp>
    <dsp:sp modelId="{EAA83AEE-8555-4F1D-917E-622462739E4B}">
      <dsp:nvSpPr>
        <dsp:cNvPr id="0" name=""/>
        <dsp:cNvSpPr/>
      </dsp:nvSpPr>
      <dsp:spPr>
        <a:xfrm>
          <a:off x="2032553"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יתדיות החוליה</a:t>
          </a:r>
          <a:endParaRPr lang="en-US" sz="2500" kern="1200" dirty="0"/>
        </a:p>
      </dsp:txBody>
      <dsp:txXfrm>
        <a:off x="2058025" y="1978235"/>
        <a:ext cx="1398511" cy="818729"/>
      </dsp:txXfrm>
    </dsp:sp>
    <dsp:sp modelId="{97BA20C1-CCFA-44A1-96E0-318309BB39A2}">
      <dsp:nvSpPr>
        <dsp:cNvPr id="0" name=""/>
        <dsp:cNvSpPr/>
      </dsp:nvSpPr>
      <dsp:spPr>
        <a:xfrm rot="10800000">
          <a:off x="1580322" y="2207867"/>
          <a:ext cx="307284" cy="35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672507" y="2279760"/>
        <a:ext cx="215099" cy="215679"/>
      </dsp:txXfrm>
    </dsp:sp>
    <dsp:sp modelId="{2EDF2B02-DD5B-490C-B3E7-DAD27E5ED1CD}">
      <dsp:nvSpPr>
        <dsp:cNvPr id="0" name=""/>
        <dsp:cNvSpPr/>
      </dsp:nvSpPr>
      <dsp:spPr>
        <a:xfrm>
          <a:off x="3315"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זווית </a:t>
          </a:r>
          <a:r>
            <a:rPr lang="he-IL" sz="2500" kern="1200" dirty="0" err="1" smtClean="0"/>
            <a:t>לורדוזית</a:t>
          </a:r>
          <a:endParaRPr lang="en-US" sz="2500" kern="1200" dirty="0"/>
        </a:p>
      </dsp:txBody>
      <dsp:txXfrm>
        <a:off x="28787" y="1978235"/>
        <a:ext cx="1398511" cy="818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8301D-19F5-4042-9C96-410F91A97CDF}">
      <dsp:nvSpPr>
        <dsp:cNvPr id="0" name=""/>
        <dsp:cNvSpPr/>
      </dsp:nvSpPr>
      <dsp:spPr>
        <a:xfrm>
          <a:off x="6091029"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הזווית הסקראלית</a:t>
          </a:r>
          <a:endParaRPr lang="en-US" sz="2500" kern="1200" dirty="0"/>
        </a:p>
      </dsp:txBody>
      <dsp:txXfrm>
        <a:off x="6116501" y="1978235"/>
        <a:ext cx="1398511" cy="818729"/>
      </dsp:txXfrm>
    </dsp:sp>
    <dsp:sp modelId="{97321447-46B5-41A4-9D4D-3173879FDE00}">
      <dsp:nvSpPr>
        <dsp:cNvPr id="0" name=""/>
        <dsp:cNvSpPr/>
      </dsp:nvSpPr>
      <dsp:spPr>
        <a:xfrm rot="10800000">
          <a:off x="5638798" y="2207867"/>
          <a:ext cx="307284" cy="35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730983" y="2279760"/>
        <a:ext cx="215099" cy="215679"/>
      </dsp:txXfrm>
    </dsp:sp>
    <dsp:sp modelId="{A1A4C6F1-364B-46D1-B71A-3289ED76888E}">
      <dsp:nvSpPr>
        <dsp:cNvPr id="0" name=""/>
        <dsp:cNvSpPr/>
      </dsp:nvSpPr>
      <dsp:spPr>
        <a:xfrm>
          <a:off x="4061791"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גובה חוליה אחורי</a:t>
          </a:r>
          <a:endParaRPr lang="en-US" sz="2500" kern="1200" dirty="0"/>
        </a:p>
      </dsp:txBody>
      <dsp:txXfrm>
        <a:off x="4087263" y="1978235"/>
        <a:ext cx="1398511" cy="818729"/>
      </dsp:txXfrm>
    </dsp:sp>
    <dsp:sp modelId="{9962A9D8-C0EB-4CC1-A576-8C554C41C1FA}">
      <dsp:nvSpPr>
        <dsp:cNvPr id="0" name=""/>
        <dsp:cNvSpPr/>
      </dsp:nvSpPr>
      <dsp:spPr>
        <a:xfrm rot="10800000">
          <a:off x="3609560" y="2207867"/>
          <a:ext cx="307284" cy="35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701745" y="2279760"/>
        <a:ext cx="215099" cy="215679"/>
      </dsp:txXfrm>
    </dsp:sp>
    <dsp:sp modelId="{EAA83AEE-8555-4F1D-917E-622462739E4B}">
      <dsp:nvSpPr>
        <dsp:cNvPr id="0" name=""/>
        <dsp:cNvSpPr/>
      </dsp:nvSpPr>
      <dsp:spPr>
        <a:xfrm>
          <a:off x="2032553"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יתדיות החוליה</a:t>
          </a:r>
          <a:endParaRPr lang="en-US" sz="2500" kern="1200" dirty="0"/>
        </a:p>
      </dsp:txBody>
      <dsp:txXfrm>
        <a:off x="2058025" y="1978235"/>
        <a:ext cx="1398511" cy="818729"/>
      </dsp:txXfrm>
    </dsp:sp>
    <dsp:sp modelId="{97BA20C1-CCFA-44A1-96E0-318309BB39A2}">
      <dsp:nvSpPr>
        <dsp:cNvPr id="0" name=""/>
        <dsp:cNvSpPr/>
      </dsp:nvSpPr>
      <dsp:spPr>
        <a:xfrm rot="10800000">
          <a:off x="1580322" y="2207867"/>
          <a:ext cx="307284" cy="35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672507" y="2279760"/>
        <a:ext cx="215099" cy="215679"/>
      </dsp:txXfrm>
    </dsp:sp>
    <dsp:sp modelId="{2EDF2B02-DD5B-490C-B3E7-DAD27E5ED1CD}">
      <dsp:nvSpPr>
        <dsp:cNvPr id="0" name=""/>
        <dsp:cNvSpPr/>
      </dsp:nvSpPr>
      <dsp:spPr>
        <a:xfrm>
          <a:off x="3315" y="1952763"/>
          <a:ext cx="1449455" cy="86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e-IL" sz="2500" kern="1200" dirty="0" smtClean="0"/>
            <a:t>זווית </a:t>
          </a:r>
          <a:r>
            <a:rPr lang="he-IL" sz="2500" kern="1200" dirty="0" err="1" smtClean="0"/>
            <a:t>לורדוזית</a:t>
          </a:r>
          <a:endParaRPr lang="en-US" sz="2500" kern="1200" dirty="0"/>
        </a:p>
      </dsp:txBody>
      <dsp:txXfrm>
        <a:off x="28787" y="1978235"/>
        <a:ext cx="1398511" cy="8187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0.00388</cdr:x>
      <cdr:y>0.91666</cdr:y>
    </cdr:from>
    <cdr:to>
      <cdr:x>0.12597</cdr:x>
      <cdr:y>1</cdr:y>
    </cdr:to>
    <cdr:sp macro="" textlink="">
      <cdr:nvSpPr>
        <cdr:cNvPr id="4" name="TextBox 1"/>
        <cdr:cNvSpPr txBox="1"/>
      </cdr:nvSpPr>
      <cdr:spPr>
        <a:xfrm xmlns:a="http://schemas.openxmlformats.org/drawingml/2006/main">
          <a:off x="19050" y="2762250"/>
          <a:ext cx="600075" cy="2357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solidFill>
                <a:srgbClr val="FF0000"/>
              </a:solidFill>
            </a:rPr>
            <a:t>NS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0.91053</cdr:y>
    </cdr:from>
    <cdr:to>
      <cdr:x>0.13457</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552700"/>
          <a:ext cx="603857" cy="23948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0.00428</cdr:x>
      <cdr:y>0.9127</cdr:y>
    </cdr:from>
    <cdr:to>
      <cdr:x>0.13636</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050" y="2571750"/>
          <a:ext cx="587502" cy="23158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0.91558</cdr:y>
    </cdr:from>
    <cdr:to>
      <cdr:x>0.1285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3239808"/>
          <a:ext cx="640135" cy="29873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0.84716</cdr:y>
    </cdr:from>
    <cdr:to>
      <cdr:x>0.07383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257785"/>
          <a:ext cx="393101" cy="390165"/>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0.00187</cdr:x>
      <cdr:y>0.91601</cdr:y>
    </cdr:from>
    <cdr:to>
      <cdr:x>0.161</cdr:x>
      <cdr:y>1</cdr:y>
    </cdr:to>
    <cdr:sp macro="" textlink="">
      <cdr:nvSpPr>
        <cdr:cNvPr id="3" name="TextBox 1"/>
        <cdr:cNvSpPr txBox="1"/>
      </cdr:nvSpPr>
      <cdr:spPr>
        <a:xfrm xmlns:a="http://schemas.openxmlformats.org/drawingml/2006/main">
          <a:off x="8594" y="2460449"/>
          <a:ext cx="731314" cy="225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solidFill>
                <a:srgbClr val="FF0000"/>
              </a:solidFill>
            </a:rPr>
            <a:t>P&lt;0.001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he-IL" smtClean="0"/>
              <a:t>פרויקט מחקר • עינת קדר • או"פ • 2014</a:t>
            </a:r>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A6FDB0C-C808-4616-AEC8-B141C55612F4}" type="datetime8">
              <a:rPr lang="he-IL" smtClean="0"/>
              <a:t>23 פברואר 14</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2C476AD-B186-4D28-97B3-76FB4764439B}" type="slidenum">
              <a:rPr lang="he-IL" smtClean="0"/>
              <a:t>‹#›</a:t>
            </a:fld>
            <a:endParaRPr lang="he-IL"/>
          </a:p>
        </p:txBody>
      </p:sp>
    </p:spTree>
    <p:extLst>
      <p:ext uri="{BB962C8B-B14F-4D97-AF65-F5344CB8AC3E}">
        <p14:creationId xmlns:p14="http://schemas.microsoft.com/office/powerpoint/2010/main" val="3749006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he-IL" smtClean="0"/>
              <a:t>פרויקט מחקר • עינת קדר • או"פ • 2014</a:t>
            </a: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E02855-F2D4-480D-8E51-E1616470A8FC}" type="datetime8">
              <a:rPr lang="he-IL" smtClean="0"/>
              <a:t>23 פברואר 14</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96E252-4B6F-4407-B848-4B90AC8AA43A}" type="slidenum">
              <a:rPr lang="he-IL" smtClean="0"/>
              <a:t>‹#›</a:t>
            </a:fld>
            <a:endParaRPr lang="he-IL"/>
          </a:p>
        </p:txBody>
      </p:sp>
    </p:spTree>
    <p:extLst>
      <p:ext uri="{BB962C8B-B14F-4D97-AF65-F5344CB8AC3E}">
        <p14:creationId xmlns:p14="http://schemas.microsoft.com/office/powerpoint/2010/main" val="27485323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096E252-4B6F-4407-B848-4B90AC8AA43A}" type="slidenum">
              <a:rPr lang="he-IL" smtClean="0"/>
              <a:t>1</a:t>
            </a:fld>
            <a:endParaRPr lang="he-IL"/>
          </a:p>
        </p:txBody>
      </p:sp>
    </p:spTree>
    <p:extLst>
      <p:ext uri="{BB962C8B-B14F-4D97-AF65-F5344CB8AC3E}">
        <p14:creationId xmlns:p14="http://schemas.microsoft.com/office/powerpoint/2010/main" val="260220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096E252-4B6F-4407-B848-4B90AC8AA43A}" type="slidenum">
              <a:rPr lang="he-IL" smtClean="0"/>
              <a:t>17</a:t>
            </a:fld>
            <a:endParaRPr lang="he-IL"/>
          </a:p>
        </p:txBody>
      </p:sp>
    </p:spTree>
    <p:extLst>
      <p:ext uri="{BB962C8B-B14F-4D97-AF65-F5344CB8AC3E}">
        <p14:creationId xmlns:p14="http://schemas.microsoft.com/office/powerpoint/2010/main" val="389432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r" rtl="1"/>
            <a:r>
              <a:rPr lang="he-IL" b="1" dirty="0" smtClean="0"/>
              <a:t>הקשר שמצאנו בין גודל הזווית הסקראלית לבין גובה אחורי, מראה ששינוי באחד מהם מלווה בשינוי במשתנה השני ומנבא אותו. מבחן זה לא מסביר את מנגנון הקשר, או איך משתנה אחד משפיע על השני- את זה אנחנו הצענו במנגנון.</a:t>
            </a:r>
            <a:endParaRPr lang="he-IL" dirty="0"/>
          </a:p>
        </p:txBody>
      </p:sp>
      <p:sp>
        <p:nvSpPr>
          <p:cNvPr id="5" name="Slide Number Placeholder 4"/>
          <p:cNvSpPr>
            <a:spLocks noGrp="1"/>
          </p:cNvSpPr>
          <p:nvPr>
            <p:ph type="sldNum" sz="quarter" idx="11"/>
          </p:nvPr>
        </p:nvSpPr>
        <p:spPr/>
        <p:txBody>
          <a:bodyPr/>
          <a:lstStyle/>
          <a:p>
            <a:fld id="{9096E252-4B6F-4407-B848-4B90AC8AA43A}" type="slidenum">
              <a:rPr lang="he-IL" smtClean="0"/>
              <a:t>19</a:t>
            </a:fld>
            <a:endParaRPr lang="he-IL"/>
          </a:p>
        </p:txBody>
      </p:sp>
    </p:spTree>
    <p:extLst>
      <p:ext uri="{BB962C8B-B14F-4D97-AF65-F5344CB8AC3E}">
        <p14:creationId xmlns:p14="http://schemas.microsoft.com/office/powerpoint/2010/main" val="389432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096E252-4B6F-4407-B848-4B90AC8AA43A}" type="slidenum">
              <a:rPr lang="he-IL" smtClean="0"/>
              <a:t>20</a:t>
            </a:fld>
            <a:endParaRPr lang="he-IL"/>
          </a:p>
        </p:txBody>
      </p:sp>
    </p:spTree>
    <p:extLst>
      <p:ext uri="{BB962C8B-B14F-4D97-AF65-F5344CB8AC3E}">
        <p14:creationId xmlns:p14="http://schemas.microsoft.com/office/powerpoint/2010/main" val="97888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6E252-4B6F-4407-B848-4B90AC8AA43A}" type="slidenum">
              <a:rPr lang="he-IL" smtClean="0"/>
              <a:t>21</a:t>
            </a:fld>
            <a:endParaRPr lang="he-IL"/>
          </a:p>
        </p:txBody>
      </p:sp>
    </p:spTree>
    <p:extLst>
      <p:ext uri="{BB962C8B-B14F-4D97-AF65-F5344CB8AC3E}">
        <p14:creationId xmlns:p14="http://schemas.microsoft.com/office/powerpoint/2010/main" val="139273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096E252-4B6F-4407-B848-4B90AC8AA43A}" type="slidenum">
              <a:rPr lang="he-IL" smtClean="0"/>
              <a:t>22</a:t>
            </a:fld>
            <a:endParaRPr lang="he-IL"/>
          </a:p>
        </p:txBody>
      </p:sp>
    </p:spTree>
    <p:extLst>
      <p:ext uri="{BB962C8B-B14F-4D97-AF65-F5344CB8AC3E}">
        <p14:creationId xmlns:p14="http://schemas.microsoft.com/office/powerpoint/2010/main" val="366235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096E252-4B6F-4407-B848-4B90AC8AA43A}" type="slidenum">
              <a:rPr lang="he-IL" smtClean="0"/>
              <a:t>26</a:t>
            </a:fld>
            <a:endParaRPr lang="he-IL"/>
          </a:p>
        </p:txBody>
      </p:sp>
    </p:spTree>
    <p:extLst>
      <p:ext uri="{BB962C8B-B14F-4D97-AF65-F5344CB8AC3E}">
        <p14:creationId xmlns:p14="http://schemas.microsoft.com/office/powerpoint/2010/main" val="249624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9096E252-4B6F-4407-B848-4B90AC8AA43A}" type="slidenum">
              <a:rPr lang="he-IL" smtClean="0"/>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he-IL" dirty="0"/>
          </a:p>
        </p:txBody>
      </p:sp>
      <p:sp>
        <p:nvSpPr>
          <p:cNvPr id="4" name="Slide Number Placeholder 3"/>
          <p:cNvSpPr>
            <a:spLocks noGrp="1"/>
          </p:cNvSpPr>
          <p:nvPr>
            <p:ph type="sldNum" sz="quarter" idx="10"/>
          </p:nvPr>
        </p:nvSpPr>
        <p:spPr/>
        <p:txBody>
          <a:bodyPr/>
          <a:lstStyle/>
          <a:p>
            <a:fld id="{9096E252-4B6F-4407-B848-4B90AC8AA43A}" type="slidenum">
              <a:rPr lang="he-IL" smtClean="0"/>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096E252-4B6F-4407-B848-4B90AC8AA43A}" type="slidenum">
              <a:rPr lang="he-IL" smtClean="0"/>
              <a:t>4</a:t>
            </a:fld>
            <a:endParaRPr lang="he-IL"/>
          </a:p>
        </p:txBody>
      </p:sp>
    </p:spTree>
    <p:extLst>
      <p:ext uri="{BB962C8B-B14F-4D97-AF65-F5344CB8AC3E}">
        <p14:creationId xmlns:p14="http://schemas.microsoft.com/office/powerpoint/2010/main" val="140377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6E252-4B6F-4407-B848-4B90AC8AA43A}" type="slidenum">
              <a:rPr lang="he-IL" smtClean="0"/>
              <a:t>7</a:t>
            </a:fld>
            <a:endParaRPr lang="he-IL"/>
          </a:p>
        </p:txBody>
      </p:sp>
    </p:spTree>
    <p:extLst>
      <p:ext uri="{BB962C8B-B14F-4D97-AF65-F5344CB8AC3E}">
        <p14:creationId xmlns:p14="http://schemas.microsoft.com/office/powerpoint/2010/main" val="361896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9096E252-4B6F-4407-B848-4B90AC8AA43A}" type="slidenum">
              <a:rPr lang="he-IL" smtClean="0"/>
              <a:t>10</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9096E252-4B6F-4407-B848-4B90AC8AA43A}" type="slidenum">
              <a:rPr lang="he-IL" smtClean="0"/>
              <a:t>11</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096E252-4B6F-4407-B848-4B90AC8AA43A}" type="slidenum">
              <a:rPr lang="he-IL" smtClean="0"/>
              <a:t>14</a:t>
            </a:fld>
            <a:endParaRPr lang="he-IL"/>
          </a:p>
        </p:txBody>
      </p:sp>
    </p:spTree>
    <p:extLst>
      <p:ext uri="{BB962C8B-B14F-4D97-AF65-F5344CB8AC3E}">
        <p14:creationId xmlns:p14="http://schemas.microsoft.com/office/powerpoint/2010/main" val="307746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096E252-4B6F-4407-B848-4B90AC8AA43A}" type="slidenum">
              <a:rPr lang="he-IL" smtClean="0"/>
              <a:t>15</a:t>
            </a:fld>
            <a:endParaRPr lang="he-IL"/>
          </a:p>
        </p:txBody>
      </p:sp>
    </p:spTree>
    <p:extLst>
      <p:ext uri="{BB962C8B-B14F-4D97-AF65-F5344CB8AC3E}">
        <p14:creationId xmlns:p14="http://schemas.microsoft.com/office/powerpoint/2010/main" val="344997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A7B9C46-B054-40F6-94EF-959877552F73}" type="datetime1">
              <a:rPr lang="en-US" smtClean="0"/>
              <a:t>23/02/2014</a:t>
            </a:fld>
            <a:endParaRPr lang="en-US"/>
          </a:p>
        </p:txBody>
      </p:sp>
      <p:sp>
        <p:nvSpPr>
          <p:cNvPr id="17" name="Footer Placeholder 16"/>
          <p:cNvSpPr>
            <a:spLocks noGrp="1"/>
          </p:cNvSpPr>
          <p:nvPr>
            <p:ph type="ftr" sz="quarter" idx="11"/>
          </p:nvPr>
        </p:nvSpPr>
        <p:spPr/>
        <p:txBody>
          <a:bodyPr/>
          <a:lstStyle/>
          <a:p>
            <a:r>
              <a:rPr lang="he-IL" smtClean="0"/>
              <a:t>פרויקט מחקר • עינת קדר • או"פ • 2014</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B17F265-4195-4617-8FD7-CC454D9C784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CBF6B1-35F6-43C7-A1BD-CB6018F38BF6}" type="datetime1">
              <a:rPr lang="en-US" smtClean="0"/>
              <a:t>23/02/2014</a:t>
            </a:fld>
            <a:endParaRPr lang="en-US"/>
          </a:p>
        </p:txBody>
      </p:sp>
      <p:sp>
        <p:nvSpPr>
          <p:cNvPr id="5" name="Footer Placeholder 4"/>
          <p:cNvSpPr>
            <a:spLocks noGrp="1"/>
          </p:cNvSpPr>
          <p:nvPr>
            <p:ph type="ftr" sz="quarter" idx="11"/>
          </p:nvPr>
        </p:nvSpPr>
        <p:spPr/>
        <p:txBody>
          <a:bodyPr/>
          <a:lstStyle/>
          <a:p>
            <a:r>
              <a:rPr lang="he-IL" smtClean="0"/>
              <a:t>פרויקט מחקר • עינת קדר • או"פ • 2014</a:t>
            </a:r>
            <a:endParaRPr lang="en-US"/>
          </a:p>
        </p:txBody>
      </p:sp>
      <p:sp>
        <p:nvSpPr>
          <p:cNvPr id="6" name="Slide Number Placeholder 5"/>
          <p:cNvSpPr>
            <a:spLocks noGrp="1"/>
          </p:cNvSpPr>
          <p:nvPr>
            <p:ph type="sldNum" sz="quarter" idx="12"/>
          </p:nvPr>
        </p:nvSpPr>
        <p:spPr/>
        <p:txBody>
          <a:bodyPr/>
          <a:lstStyle/>
          <a:p>
            <a:fld id="{6B17F265-4195-4617-8FD7-CC454D9C78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790A2-5BC1-4805-BE05-E5444A33BE49}" type="datetime1">
              <a:rPr lang="en-US" smtClean="0"/>
              <a:t>23/02/2014</a:t>
            </a:fld>
            <a:endParaRPr lang="en-US"/>
          </a:p>
        </p:txBody>
      </p:sp>
      <p:sp>
        <p:nvSpPr>
          <p:cNvPr id="5" name="Footer Placeholder 4"/>
          <p:cNvSpPr>
            <a:spLocks noGrp="1"/>
          </p:cNvSpPr>
          <p:nvPr>
            <p:ph type="ftr" sz="quarter" idx="11"/>
          </p:nvPr>
        </p:nvSpPr>
        <p:spPr/>
        <p:txBody>
          <a:bodyPr/>
          <a:lstStyle/>
          <a:p>
            <a:r>
              <a:rPr lang="he-IL" smtClean="0"/>
              <a:t>פרויקט מחקר • עינת קדר • או"פ • 2014</a:t>
            </a:r>
            <a:endParaRPr lang="en-US"/>
          </a:p>
        </p:txBody>
      </p:sp>
      <p:sp>
        <p:nvSpPr>
          <p:cNvPr id="6" name="Slide Number Placeholder 5"/>
          <p:cNvSpPr>
            <a:spLocks noGrp="1"/>
          </p:cNvSpPr>
          <p:nvPr>
            <p:ph type="sldNum" sz="quarter" idx="12"/>
          </p:nvPr>
        </p:nvSpPr>
        <p:spPr/>
        <p:txBody>
          <a:bodyPr/>
          <a:lstStyle/>
          <a:p>
            <a:fld id="{6B17F265-4195-4617-8FD7-CC454D9C78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1F54749-E3B2-45CD-A4A7-B1027685FB37}" type="datetime1">
              <a:rPr lang="en-US" smtClean="0"/>
              <a:t>23/02/2014</a:t>
            </a:fld>
            <a:endParaRPr lang="en-US"/>
          </a:p>
        </p:txBody>
      </p:sp>
      <p:sp>
        <p:nvSpPr>
          <p:cNvPr id="5" name="Footer Placeholder 4"/>
          <p:cNvSpPr>
            <a:spLocks noGrp="1"/>
          </p:cNvSpPr>
          <p:nvPr>
            <p:ph type="ftr" sz="quarter" idx="11"/>
          </p:nvPr>
        </p:nvSpPr>
        <p:spPr/>
        <p:txBody>
          <a:bodyPr/>
          <a:lstStyle/>
          <a:p>
            <a:r>
              <a:rPr lang="he-IL" smtClean="0"/>
              <a:t>פרויקט מחקר • עינת קדר • או"פ • 2014</a:t>
            </a:r>
            <a:endParaRPr lang="en-US"/>
          </a:p>
        </p:txBody>
      </p:sp>
      <p:sp>
        <p:nvSpPr>
          <p:cNvPr id="6" name="Slide Number Placeholder 5"/>
          <p:cNvSpPr>
            <a:spLocks noGrp="1"/>
          </p:cNvSpPr>
          <p:nvPr>
            <p:ph type="sldNum" sz="quarter" idx="12"/>
          </p:nvPr>
        </p:nvSpPr>
        <p:spPr/>
        <p:txBody>
          <a:bodyPr/>
          <a:lstStyle/>
          <a:p>
            <a:fld id="{6B17F265-4195-4617-8FD7-CC454D9C784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BDC329-015A-4140-AD43-3461845E95C5}" type="datetime1">
              <a:rPr lang="en-US" smtClean="0"/>
              <a:t>23/02/2014</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he-IL" smtClean="0"/>
              <a:t>פרויקט מחקר • עינת קדר • או"פ • 2014</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B17F265-4195-4617-8FD7-CC454D9C78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398973-F091-4FAC-8D3C-C8B1477EF52D}" type="datetime1">
              <a:rPr lang="en-US" smtClean="0"/>
              <a:t>23/02/2014</a:t>
            </a:fld>
            <a:endParaRPr lang="en-US"/>
          </a:p>
        </p:txBody>
      </p:sp>
      <p:sp>
        <p:nvSpPr>
          <p:cNvPr id="6" name="Footer Placeholder 5"/>
          <p:cNvSpPr>
            <a:spLocks noGrp="1"/>
          </p:cNvSpPr>
          <p:nvPr>
            <p:ph type="ftr" sz="quarter" idx="11"/>
          </p:nvPr>
        </p:nvSpPr>
        <p:spPr/>
        <p:txBody>
          <a:bodyPr/>
          <a:lstStyle/>
          <a:p>
            <a:r>
              <a:rPr lang="he-IL" smtClean="0"/>
              <a:t>פרויקט מחקר • עינת קדר • או"פ • 2014</a:t>
            </a:r>
            <a:endParaRPr lang="en-US"/>
          </a:p>
        </p:txBody>
      </p:sp>
      <p:sp>
        <p:nvSpPr>
          <p:cNvPr id="7" name="Slide Number Placeholder 6"/>
          <p:cNvSpPr>
            <a:spLocks noGrp="1"/>
          </p:cNvSpPr>
          <p:nvPr>
            <p:ph type="sldNum" sz="quarter" idx="12"/>
          </p:nvPr>
        </p:nvSpPr>
        <p:spPr/>
        <p:txBody>
          <a:bodyPr/>
          <a:lstStyle/>
          <a:p>
            <a:fld id="{6B17F265-4195-4617-8FD7-CC454D9C784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C4E3302-FA8A-4F88-B9E1-BA6AA9F64FA4}" type="datetime1">
              <a:rPr lang="en-US" smtClean="0"/>
              <a:t>23/02/2014</a:t>
            </a:fld>
            <a:endParaRPr lang="en-US"/>
          </a:p>
        </p:txBody>
      </p:sp>
      <p:sp>
        <p:nvSpPr>
          <p:cNvPr id="8" name="Footer Placeholder 7"/>
          <p:cNvSpPr>
            <a:spLocks noGrp="1"/>
          </p:cNvSpPr>
          <p:nvPr>
            <p:ph type="ftr" sz="quarter" idx="11"/>
          </p:nvPr>
        </p:nvSpPr>
        <p:spPr/>
        <p:txBody>
          <a:bodyPr/>
          <a:lstStyle/>
          <a:p>
            <a:r>
              <a:rPr lang="he-IL" smtClean="0"/>
              <a:t>פרויקט מחקר • עינת קדר • או"פ • 2014</a:t>
            </a:r>
            <a:endParaRPr lang="en-US"/>
          </a:p>
        </p:txBody>
      </p:sp>
      <p:sp>
        <p:nvSpPr>
          <p:cNvPr id="9" name="Slide Number Placeholder 8"/>
          <p:cNvSpPr>
            <a:spLocks noGrp="1"/>
          </p:cNvSpPr>
          <p:nvPr>
            <p:ph type="sldNum" sz="quarter" idx="12"/>
          </p:nvPr>
        </p:nvSpPr>
        <p:spPr/>
        <p:txBody>
          <a:bodyPr/>
          <a:lstStyle/>
          <a:p>
            <a:fld id="{6B17F265-4195-4617-8FD7-CC454D9C784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A0CC15-D2FB-49A8-AC11-2FDCCA8935B8}" type="datetime1">
              <a:rPr lang="en-US" smtClean="0"/>
              <a:t>23/02/2014</a:t>
            </a:fld>
            <a:endParaRPr lang="en-US"/>
          </a:p>
        </p:txBody>
      </p:sp>
      <p:sp>
        <p:nvSpPr>
          <p:cNvPr id="4" name="Footer Placeholder 3"/>
          <p:cNvSpPr>
            <a:spLocks noGrp="1"/>
          </p:cNvSpPr>
          <p:nvPr>
            <p:ph type="ftr" sz="quarter" idx="11"/>
          </p:nvPr>
        </p:nvSpPr>
        <p:spPr/>
        <p:txBody>
          <a:bodyPr/>
          <a:lstStyle/>
          <a:p>
            <a:r>
              <a:rPr lang="he-IL" smtClean="0"/>
              <a:t>פרויקט מחקר • עינת קדר • או"פ • 2014</a:t>
            </a:r>
            <a:endParaRPr lang="en-US"/>
          </a:p>
        </p:txBody>
      </p:sp>
      <p:sp>
        <p:nvSpPr>
          <p:cNvPr id="5" name="Slide Number Placeholder 4"/>
          <p:cNvSpPr>
            <a:spLocks noGrp="1"/>
          </p:cNvSpPr>
          <p:nvPr>
            <p:ph type="sldNum" sz="quarter" idx="12"/>
          </p:nvPr>
        </p:nvSpPr>
        <p:spPr/>
        <p:txBody>
          <a:bodyPr/>
          <a:lstStyle/>
          <a:p>
            <a:fld id="{6B17F265-4195-4617-8FD7-CC454D9C78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D892C-7FD9-4FDB-9E44-E87CB2DEC761}" type="datetime1">
              <a:rPr lang="en-US" smtClean="0"/>
              <a:t>23/02/2014</a:t>
            </a:fld>
            <a:endParaRPr lang="en-US"/>
          </a:p>
        </p:txBody>
      </p:sp>
      <p:sp>
        <p:nvSpPr>
          <p:cNvPr id="3" name="Footer Placeholder 2"/>
          <p:cNvSpPr>
            <a:spLocks noGrp="1"/>
          </p:cNvSpPr>
          <p:nvPr>
            <p:ph type="ftr" sz="quarter" idx="11"/>
          </p:nvPr>
        </p:nvSpPr>
        <p:spPr/>
        <p:txBody>
          <a:bodyPr/>
          <a:lstStyle/>
          <a:p>
            <a:r>
              <a:rPr lang="he-IL" smtClean="0"/>
              <a:t>פרויקט מחקר • עינת קדר • או"פ • 2014</a:t>
            </a:r>
            <a:endParaRPr lang="en-US"/>
          </a:p>
        </p:txBody>
      </p:sp>
      <p:sp>
        <p:nvSpPr>
          <p:cNvPr id="4" name="Slide Number Placeholder 3"/>
          <p:cNvSpPr>
            <a:spLocks noGrp="1"/>
          </p:cNvSpPr>
          <p:nvPr>
            <p:ph type="sldNum" sz="quarter" idx="12"/>
          </p:nvPr>
        </p:nvSpPr>
        <p:spPr/>
        <p:txBody>
          <a:bodyPr/>
          <a:lstStyle/>
          <a:p>
            <a:fld id="{6B17F265-4195-4617-8FD7-CC454D9C78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582FC7-E175-4653-BA8A-335D2D43C4B4}" type="datetime1">
              <a:rPr lang="en-US" smtClean="0"/>
              <a:t>23/02/2014</a:t>
            </a:fld>
            <a:endParaRPr lang="en-US"/>
          </a:p>
        </p:txBody>
      </p:sp>
      <p:sp>
        <p:nvSpPr>
          <p:cNvPr id="6" name="Footer Placeholder 5"/>
          <p:cNvSpPr>
            <a:spLocks noGrp="1"/>
          </p:cNvSpPr>
          <p:nvPr>
            <p:ph type="ftr" sz="quarter" idx="11"/>
          </p:nvPr>
        </p:nvSpPr>
        <p:spPr/>
        <p:txBody>
          <a:bodyPr/>
          <a:lstStyle/>
          <a:p>
            <a:r>
              <a:rPr lang="he-IL" smtClean="0"/>
              <a:t>פרויקט מחקר • עינת קדר • או"פ • 2014</a:t>
            </a:r>
            <a:endParaRPr lang="en-US"/>
          </a:p>
        </p:txBody>
      </p:sp>
      <p:sp>
        <p:nvSpPr>
          <p:cNvPr id="7" name="Slide Number Placeholder 6"/>
          <p:cNvSpPr>
            <a:spLocks noGrp="1"/>
          </p:cNvSpPr>
          <p:nvPr>
            <p:ph type="sldNum" sz="quarter" idx="12"/>
          </p:nvPr>
        </p:nvSpPr>
        <p:spPr/>
        <p:txBody>
          <a:bodyPr/>
          <a:lstStyle/>
          <a:p>
            <a:fld id="{6B17F265-4195-4617-8FD7-CC454D9C784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03E3D3-33BD-4612-A73A-8E445DEA4D45}" type="datetime1">
              <a:rPr lang="en-US" smtClean="0"/>
              <a:t>23/02/2014</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he-IL" smtClean="0"/>
              <a:t>פרויקט מחקר • עינת קדר • או"פ • 2014</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B17F265-4195-4617-8FD7-CC454D9C784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918A7E7-8304-4B94-941F-9BF147ED866B}" type="datetime1">
              <a:rPr lang="en-US" smtClean="0"/>
              <a:t>23/02/2014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he-IL" smtClean="0"/>
              <a:t>פרויקט מחקר • עינת קדר • או"פ • 2014</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B17F265-4195-4617-8FD7-CC454D9C78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3645024"/>
            <a:ext cx="5638800" cy="1600200"/>
          </a:xfrm>
        </p:spPr>
        <p:txBody>
          <a:bodyPr>
            <a:normAutofit/>
          </a:bodyPr>
          <a:lstStyle/>
          <a:p>
            <a:pPr rtl="1"/>
            <a:r>
              <a:rPr lang="he-IL" sz="1800" dirty="0" smtClean="0">
                <a:effectLst/>
              </a:rPr>
              <a:t>פרויקט מחקר בהנחיית פרופ' ישראל הרשקוביץ והדוקטורנט דן שטיין מהחוג לאנטומיה ואנתרופולוגיה, אוניברסיטת ת"א. </a:t>
            </a:r>
          </a:p>
          <a:p>
            <a:pPr rtl="1"/>
            <a:endParaRPr lang="he-IL" sz="1600" dirty="0" smtClean="0">
              <a:effectLst/>
            </a:endParaRPr>
          </a:p>
          <a:p>
            <a:pPr rtl="1"/>
            <a:r>
              <a:rPr lang="he-IL" sz="1600" dirty="0" smtClean="0">
                <a:effectLst/>
              </a:rPr>
              <a:t>מגישה: עינת קדר</a:t>
            </a:r>
            <a:endParaRPr lang="en-US" sz="1600" dirty="0">
              <a:ea typeface="Calibri"/>
              <a:cs typeface="Arial"/>
            </a:endParaRPr>
          </a:p>
          <a:p>
            <a:pPr rtl="1"/>
            <a:r>
              <a:rPr lang="he-IL" sz="1600" dirty="0" smtClean="0"/>
              <a:t>האוניברסיטה הפתוחה 2014</a:t>
            </a:r>
            <a:endParaRPr lang="en-US" sz="1600" dirty="0"/>
          </a:p>
        </p:txBody>
      </p:sp>
      <p:sp>
        <p:nvSpPr>
          <p:cNvPr id="2" name="Title 1"/>
          <p:cNvSpPr>
            <a:spLocks noGrp="1"/>
          </p:cNvSpPr>
          <p:nvPr>
            <p:ph type="ctrTitle"/>
          </p:nvPr>
        </p:nvSpPr>
        <p:spPr/>
        <p:txBody>
          <a:bodyPr>
            <a:normAutofit fontScale="90000"/>
          </a:bodyPr>
          <a:lstStyle/>
          <a:p>
            <a:pPr rtl="1"/>
            <a:r>
              <a:rPr lang="he-IL" b="1" dirty="0" smtClean="0"/>
              <a:t>בחינת </a:t>
            </a:r>
            <a:r>
              <a:rPr lang="he-IL" b="1" dirty="0"/>
              <a:t>הזווית הסקראלית כגורם מרכזי בהתפתחות הלורדוזה המותנית והקשרים בינה ובין </a:t>
            </a:r>
            <a:r>
              <a:rPr lang="he-IL" b="1" dirty="0" smtClean="0"/>
              <a:t>יתדיות החוליות </a:t>
            </a:r>
            <a:r>
              <a:rPr lang="he-IL" b="1" dirty="0"/>
              <a:t>הלומבריות</a:t>
            </a:r>
            <a:r>
              <a:rPr lang="he-IL" b="1" dirty="0" smtClean="0"/>
              <a:t>.</a:t>
            </a:r>
            <a:endParaRPr lang="en-US" dirty="0"/>
          </a:p>
        </p:txBody>
      </p:sp>
      <p:pic>
        <p:nvPicPr>
          <p:cNvPr id="5"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ackgroundRemoval t="1010" b="98268" l="28283" r="66378"/>
                    </a14:imgEffect>
                  </a14:imgLayer>
                </a14:imgProps>
              </a:ext>
              <a:ext uri="{28A0092B-C50C-407E-A947-70E740481C1C}">
                <a14:useLocalDpi xmlns:a14="http://schemas.microsoft.com/office/drawing/2010/main" val="0"/>
              </a:ext>
            </a:extLst>
          </a:blip>
          <a:srcRect l="23991" t="284" r="30664" b="-284"/>
          <a:stretch/>
        </p:blipFill>
        <p:spPr>
          <a:xfrm flipH="1">
            <a:off x="7658885" y="3140968"/>
            <a:ext cx="1408913" cy="3107108"/>
          </a:xfrm>
          <a:prstGeom prst="rect">
            <a:avLst/>
          </a:prstGeom>
        </p:spPr>
      </p:pic>
      <p:pic>
        <p:nvPicPr>
          <p:cNvPr id="6"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ackgroundRemoval t="1010" b="98268" l="28283" r="66378"/>
                    </a14:imgEffect>
                  </a14:imgLayer>
                </a14:imgProps>
              </a:ext>
              <a:ext uri="{28A0092B-C50C-407E-A947-70E740481C1C}">
                <a14:useLocalDpi xmlns:a14="http://schemas.microsoft.com/office/drawing/2010/main" val="0"/>
              </a:ext>
            </a:extLst>
          </a:blip>
          <a:srcRect l="23991" t="284" r="30664" b="-284"/>
          <a:stretch/>
        </p:blipFill>
        <p:spPr>
          <a:xfrm>
            <a:off x="84150" y="3134267"/>
            <a:ext cx="1408913" cy="3107108"/>
          </a:xfrm>
          <a:prstGeom prst="rect">
            <a:avLst/>
          </a:prstGeom>
        </p:spPr>
      </p:pic>
    </p:spTree>
    <p:extLst>
      <p:ext uri="{BB962C8B-B14F-4D97-AF65-F5344CB8AC3E}">
        <p14:creationId xmlns:p14="http://schemas.microsoft.com/office/powerpoint/2010/main" val="2121649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מטרת המחקר</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10</a:t>
            </a:fld>
            <a:endParaRPr lang="en-US"/>
          </a:p>
        </p:txBody>
      </p:sp>
      <p:sp>
        <p:nvSpPr>
          <p:cNvPr id="3" name="Content Placeholder 2"/>
          <p:cNvSpPr>
            <a:spLocks noGrp="1"/>
          </p:cNvSpPr>
          <p:nvPr>
            <p:ph sz="quarter" idx="1"/>
          </p:nvPr>
        </p:nvSpPr>
        <p:spPr>
          <a:xfrm>
            <a:off x="2857488" y="2143116"/>
            <a:ext cx="5829312" cy="3876684"/>
          </a:xfrm>
        </p:spPr>
        <p:txBody>
          <a:bodyPr>
            <a:normAutofit/>
          </a:bodyPr>
          <a:lstStyle/>
          <a:p>
            <a:pPr algn="r" rtl="1"/>
            <a:r>
              <a:rPr lang="he-IL" dirty="0" smtClean="0"/>
              <a:t>לבדוק את הקשר בין גודל הזווית הסקראלית לגובה אחורי של החוליות המותניות</a:t>
            </a:r>
            <a:r>
              <a:rPr lang="he-IL" dirty="0"/>
              <a:t>.</a:t>
            </a:r>
            <a:endParaRPr lang="he-IL" dirty="0" smtClean="0"/>
          </a:p>
          <a:p>
            <a:pPr algn="r" rtl="1"/>
            <a:r>
              <a:rPr lang="he-IL" dirty="0" smtClean="0"/>
              <a:t>לבדוק האם יש ראיות לכך שהזווית הסקראלית היא גורם מרכזי בהתפתחות הלורדוזה המותנית.</a:t>
            </a:r>
          </a:p>
        </p:txBody>
      </p:sp>
      <p:pic>
        <p:nvPicPr>
          <p:cNvPr id="14338" name="Picture 2" descr="http://2.bp.blogspot.com/-e017jzPqk8E/T147uq1sfsI/AAAAAAAAAEE/8euotqZAkUo/s1600/lordosis-posture-copy.jpg"/>
          <p:cNvPicPr>
            <a:picLocks noChangeAspect="1" noChangeArrowheads="1"/>
          </p:cNvPicPr>
          <p:nvPr/>
        </p:nvPicPr>
        <p:blipFill>
          <a:blip r:embed="rId3" cstate="print"/>
          <a:srcRect r="66667" b="10851"/>
          <a:stretch>
            <a:fillRect/>
          </a:stretch>
        </p:blipFill>
        <p:spPr bwMode="auto">
          <a:xfrm>
            <a:off x="714348" y="357166"/>
            <a:ext cx="1214446" cy="5885392"/>
          </a:xfrm>
          <a:prstGeom prst="rect">
            <a:avLst/>
          </a:prstGeom>
          <a:noFill/>
        </p:spPr>
      </p:pic>
      <p:sp>
        <p:nvSpPr>
          <p:cNvPr id="5" name="Rectangle 4"/>
          <p:cNvSpPr/>
          <p:nvPr/>
        </p:nvSpPr>
        <p:spPr>
          <a:xfrm>
            <a:off x="428596" y="6572272"/>
            <a:ext cx="1643074" cy="230832"/>
          </a:xfrm>
          <a:prstGeom prst="rect">
            <a:avLst/>
          </a:prstGeom>
        </p:spPr>
        <p:txBody>
          <a:bodyPr wrap="square">
            <a:spAutoFit/>
          </a:bodyPr>
          <a:lstStyle/>
          <a:p>
            <a:r>
              <a:rPr lang="en-US" sz="900" dirty="0" smtClean="0">
                <a:solidFill>
                  <a:schemeClr val="bg1">
                    <a:lumMod val="65000"/>
                  </a:schemeClr>
                </a:solidFill>
              </a:rPr>
              <a:t>http://2.bp.blogspot.com</a:t>
            </a:r>
            <a:endParaRPr lang="he-IL" sz="900" dirty="0">
              <a:solidFill>
                <a:schemeClr val="bg1">
                  <a:lumMod val="65000"/>
                </a:schemeClr>
              </a:solidFill>
            </a:endParaRPr>
          </a:p>
        </p:txBody>
      </p:sp>
      <p:sp>
        <p:nvSpPr>
          <p:cNvPr id="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09952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השערת המחקר</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11</a:t>
            </a:fld>
            <a:endParaRPr lang="en-US"/>
          </a:p>
        </p:txBody>
      </p:sp>
      <p:sp>
        <p:nvSpPr>
          <p:cNvPr id="3" name="Content Placeholder 2"/>
          <p:cNvSpPr>
            <a:spLocks noGrp="1"/>
          </p:cNvSpPr>
          <p:nvPr>
            <p:ph sz="quarter" idx="1"/>
          </p:nvPr>
        </p:nvSpPr>
        <p:spPr/>
        <p:txBody>
          <a:bodyPr>
            <a:normAutofit/>
          </a:bodyPr>
          <a:lstStyle/>
          <a:p>
            <a:pPr algn="r" rtl="1"/>
            <a:r>
              <a:rPr lang="he-IL" dirty="0" smtClean="0"/>
              <a:t>ישנו </a:t>
            </a:r>
            <a:r>
              <a:rPr lang="he-IL" dirty="0"/>
              <a:t>קשר שלילי </a:t>
            </a:r>
            <a:r>
              <a:rPr lang="he-IL" dirty="0" smtClean="0"/>
              <a:t>בין </a:t>
            </a:r>
            <a:r>
              <a:rPr lang="he-IL" dirty="0"/>
              <a:t>גודל הזווית </a:t>
            </a:r>
            <a:r>
              <a:rPr lang="he-IL" dirty="0" smtClean="0"/>
              <a:t>הסקראלית לבין גובה אחורי </a:t>
            </a:r>
            <a:r>
              <a:rPr lang="he-IL" dirty="0"/>
              <a:t>של </a:t>
            </a:r>
            <a:r>
              <a:rPr lang="he-IL" dirty="0" smtClean="0"/>
              <a:t>חוליות מותניות.</a:t>
            </a:r>
          </a:p>
          <a:p>
            <a:pPr algn="r" rtl="1"/>
            <a:r>
              <a:rPr lang="he-IL" dirty="0" smtClean="0"/>
              <a:t>קשר </a:t>
            </a:r>
            <a:r>
              <a:rPr lang="he-IL" dirty="0"/>
              <a:t>זה משפיע על התפתחות </a:t>
            </a:r>
            <a:r>
              <a:rPr lang="he-IL" dirty="0" smtClean="0"/>
              <a:t>הלורדוזה המותנית.</a:t>
            </a:r>
            <a:endParaRPr lang="en-US" dirty="0"/>
          </a:p>
          <a:p>
            <a:pPr algn="r" rtl="1"/>
            <a:r>
              <a:rPr lang="he-IL" dirty="0"/>
              <a:t>לפיכך, התפתחות הזווית הסקראלית קודמת ואף </a:t>
            </a:r>
            <a:r>
              <a:rPr lang="he-IL" dirty="0" smtClean="0"/>
              <a:t>מנבאת את </a:t>
            </a:r>
            <a:r>
              <a:rPr lang="he-IL" dirty="0"/>
              <a:t>מבנה </a:t>
            </a:r>
            <a:r>
              <a:rPr lang="he-IL" dirty="0" smtClean="0"/>
              <a:t>החוליות ויתקיים קשר </a:t>
            </a:r>
            <a:r>
              <a:rPr lang="he-IL" dirty="0"/>
              <a:t>חיובי מובהק בין גודל הזווית הסקראלית </a:t>
            </a:r>
            <a:r>
              <a:rPr lang="he-IL" dirty="0" smtClean="0"/>
              <a:t>לבין </a:t>
            </a:r>
            <a:r>
              <a:rPr lang="he-IL" dirty="0"/>
              <a:t>גודל </a:t>
            </a:r>
            <a:r>
              <a:rPr lang="he-IL" dirty="0" smtClean="0"/>
              <a:t>הזווית </a:t>
            </a:r>
            <a:r>
              <a:rPr lang="he-IL" dirty="0" err="1" smtClean="0"/>
              <a:t>הלורדוזית</a:t>
            </a:r>
            <a:r>
              <a:rPr lang="he-IL" dirty="0" smtClean="0"/>
              <a:t>.</a:t>
            </a:r>
            <a:endParaRPr lang="en-US" dirty="0"/>
          </a:p>
        </p:txBody>
      </p:sp>
      <p:pic>
        <p:nvPicPr>
          <p:cNvPr id="1026" name="Picture 2" descr="http://www.facmed.unam.mx/deptos/anatomia/computo/cv/img/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71" y="3838596"/>
            <a:ext cx="333375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628" y="6572272"/>
            <a:ext cx="4572000" cy="230832"/>
          </a:xfrm>
          <a:prstGeom prst="rect">
            <a:avLst/>
          </a:prstGeom>
        </p:spPr>
        <p:txBody>
          <a:bodyPr>
            <a:spAutoFit/>
          </a:bodyPr>
          <a:lstStyle/>
          <a:p>
            <a:r>
              <a:rPr lang="en-US" sz="900" dirty="0">
                <a:solidFill>
                  <a:schemeClr val="bg1">
                    <a:lumMod val="65000"/>
                  </a:schemeClr>
                </a:solidFill>
              </a:rPr>
              <a:t>http://www.facmed.unam.mx/deptos/anatomia/computo/cv/img/013.jpg</a:t>
            </a:r>
          </a:p>
        </p:txBody>
      </p:sp>
      <p:sp>
        <p:nvSpPr>
          <p:cNvPr id="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397118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922" y="152400"/>
            <a:ext cx="7772400" cy="1143000"/>
          </a:xfrm>
        </p:spPr>
        <p:txBody>
          <a:bodyPr>
            <a:noAutofit/>
          </a:bodyPr>
          <a:lstStyle/>
          <a:p>
            <a:pPr algn="ctr" rtl="1"/>
            <a:r>
              <a:rPr lang="he-IL" sz="7200" dirty="0" smtClean="0"/>
              <a:t>המנגנון המוצע</a:t>
            </a:r>
            <a:endParaRPr lang="en-US" sz="7200" dirty="0"/>
          </a:p>
        </p:txBody>
      </p:sp>
      <p:sp>
        <p:nvSpPr>
          <p:cNvPr id="17" name="Slide Number Placeholder 16"/>
          <p:cNvSpPr>
            <a:spLocks noGrp="1"/>
          </p:cNvSpPr>
          <p:nvPr>
            <p:ph type="sldNum" sz="quarter" idx="12"/>
          </p:nvPr>
        </p:nvSpPr>
        <p:spPr/>
        <p:txBody>
          <a:bodyPr/>
          <a:lstStyle/>
          <a:p>
            <a:fld id="{6B17F265-4195-4617-8FD7-CC454D9C7841}" type="slidenum">
              <a:rPr lang="en-US" smtClean="0"/>
              <a:pPr/>
              <a:t>12</a:t>
            </a:fld>
            <a:endParaRPr lang="en-US"/>
          </a:p>
        </p:txBody>
      </p:sp>
      <p:graphicFrame>
        <p:nvGraphicFramePr>
          <p:cNvPr id="12" name="Diagram 11"/>
          <p:cNvGraphicFramePr/>
          <p:nvPr>
            <p:extLst>
              <p:ext uri="{D42A27DB-BD31-4B8C-83A1-F6EECF244321}">
                <p14:modId xmlns:p14="http://schemas.microsoft.com/office/powerpoint/2010/main" val="1090197759"/>
              </p:ext>
            </p:extLst>
          </p:nvPr>
        </p:nvGraphicFramePr>
        <p:xfrm>
          <a:off x="762000" y="1066800"/>
          <a:ext cx="7543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a:xfrm>
            <a:off x="6553200" y="2323443"/>
            <a:ext cx="0" cy="7620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10200" y="1676400"/>
            <a:ext cx="2286000" cy="646331"/>
          </a:xfrm>
          <a:prstGeom prst="rect">
            <a:avLst/>
          </a:prstGeom>
          <a:noFill/>
        </p:spPr>
        <p:txBody>
          <a:bodyPr wrap="square" rtlCol="0">
            <a:spAutoFit/>
          </a:bodyPr>
          <a:lstStyle/>
          <a:p>
            <a:pPr algn="ctr" rtl="1"/>
            <a:r>
              <a:rPr lang="he-IL" dirty="0" smtClean="0"/>
              <a:t>שינוי מרכז הכובד</a:t>
            </a:r>
          </a:p>
          <a:p>
            <a:pPr algn="ctr"/>
            <a:r>
              <a:rPr lang="he-IL" dirty="0" smtClean="0"/>
              <a:t>חוק האוטר-</a:t>
            </a:r>
            <a:r>
              <a:rPr lang="he-IL" dirty="0" err="1" smtClean="0"/>
              <a:t>וולקמן</a:t>
            </a:r>
            <a:endParaRPr lang="en-US" dirty="0"/>
          </a:p>
        </p:txBody>
      </p:sp>
      <p:cxnSp>
        <p:nvCxnSpPr>
          <p:cNvPr id="22" name="Straight Arrow Connector 21"/>
          <p:cNvCxnSpPr/>
          <p:nvPr/>
        </p:nvCxnSpPr>
        <p:spPr>
          <a:xfrm>
            <a:off x="4495800" y="2400355"/>
            <a:ext cx="0" cy="7620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52800" y="1814899"/>
            <a:ext cx="2286000" cy="369332"/>
          </a:xfrm>
          <a:prstGeom prst="rect">
            <a:avLst/>
          </a:prstGeom>
          <a:noFill/>
        </p:spPr>
        <p:txBody>
          <a:bodyPr wrap="square" rtlCol="0">
            <a:spAutoFit/>
          </a:bodyPr>
          <a:lstStyle/>
          <a:p>
            <a:pPr algn="ctr" rtl="1"/>
            <a:r>
              <a:rPr lang="he-IL" dirty="0" smtClean="0"/>
              <a:t>שינוי מורפולוגי</a:t>
            </a:r>
            <a:endParaRPr lang="en-US" dirty="0"/>
          </a:p>
        </p:txBody>
      </p:sp>
      <p:sp>
        <p:nvSpPr>
          <p:cNvPr id="27" name="TextBox 26"/>
          <p:cNvSpPr txBox="1"/>
          <p:nvPr/>
        </p:nvSpPr>
        <p:spPr>
          <a:xfrm>
            <a:off x="3276600" y="4731029"/>
            <a:ext cx="2286000" cy="369332"/>
          </a:xfrm>
          <a:prstGeom prst="rect">
            <a:avLst/>
          </a:prstGeom>
          <a:noFill/>
        </p:spPr>
        <p:txBody>
          <a:bodyPr wrap="square" rtlCol="0">
            <a:spAutoFit/>
          </a:bodyPr>
          <a:lstStyle/>
          <a:p>
            <a:pPr algn="ctr" rtl="1"/>
            <a:r>
              <a:rPr lang="he-IL" dirty="0" smtClean="0">
                <a:solidFill>
                  <a:srgbClr val="00B050"/>
                </a:solidFill>
              </a:rPr>
              <a:t>קורלציה</a:t>
            </a:r>
            <a:endParaRPr lang="en-US" dirty="0">
              <a:solidFill>
                <a:srgbClr val="00B050"/>
              </a:solidFill>
            </a:endParaRPr>
          </a:p>
        </p:txBody>
      </p:sp>
      <p:sp>
        <p:nvSpPr>
          <p:cNvPr id="28" name="TextBox 27"/>
          <p:cNvSpPr txBox="1"/>
          <p:nvPr/>
        </p:nvSpPr>
        <p:spPr>
          <a:xfrm>
            <a:off x="5410200" y="4114800"/>
            <a:ext cx="2286000" cy="369332"/>
          </a:xfrm>
          <a:prstGeom prst="rect">
            <a:avLst/>
          </a:prstGeom>
          <a:noFill/>
        </p:spPr>
        <p:txBody>
          <a:bodyPr wrap="square" rtlCol="0">
            <a:spAutoFit/>
          </a:bodyPr>
          <a:lstStyle/>
          <a:p>
            <a:pPr algn="ctr" rtl="1"/>
            <a:r>
              <a:rPr lang="he-IL" dirty="0" smtClean="0">
                <a:solidFill>
                  <a:srgbClr val="00B050"/>
                </a:solidFill>
              </a:rPr>
              <a:t>קורלציה</a:t>
            </a:r>
            <a:endParaRPr lang="en-US" dirty="0">
              <a:solidFill>
                <a:srgbClr val="00B050"/>
              </a:solidFill>
            </a:endParaRPr>
          </a:p>
        </p:txBody>
      </p:sp>
      <p:cxnSp>
        <p:nvCxnSpPr>
          <p:cNvPr id="29" name="Straight Connector 28"/>
          <p:cNvCxnSpPr/>
          <p:nvPr/>
        </p:nvCxnSpPr>
        <p:spPr>
          <a:xfrm>
            <a:off x="5529129" y="4043639"/>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3800" y="4043639"/>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29129" y="4191000"/>
            <a:ext cx="2014671"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00200" y="4600650"/>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53471" y="4583668"/>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00200" y="4731029"/>
            <a:ext cx="6053271"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38200" y="5334000"/>
            <a:ext cx="7619999" cy="1200329"/>
          </a:xfrm>
          <a:prstGeom prst="rect">
            <a:avLst/>
          </a:prstGeom>
        </p:spPr>
        <p:txBody>
          <a:bodyPr wrap="square">
            <a:spAutoFit/>
          </a:bodyPr>
          <a:lstStyle/>
          <a:p>
            <a:pPr algn="r" rtl="1"/>
            <a:r>
              <a:rPr lang="he-IL" dirty="0" smtClean="0"/>
              <a:t>לפי חוק </a:t>
            </a:r>
            <a:r>
              <a:rPr lang="he-IL" dirty="0"/>
              <a:t>האוטר-וולקמן, </a:t>
            </a:r>
            <a:r>
              <a:rPr lang="he-IL" dirty="0" smtClean="0"/>
              <a:t>כאשר מופעל כוח על </a:t>
            </a:r>
            <a:r>
              <a:rPr lang="he-IL" dirty="0"/>
              <a:t>רקמה, הוא מגביל את צמיחתה. </a:t>
            </a:r>
          </a:p>
          <a:p>
            <a:pPr algn="r" rtl="1"/>
            <a:r>
              <a:rPr lang="he-IL" dirty="0" smtClean="0"/>
              <a:t>הגדלת הזווית הסקראלית מעבירה את מרכז הכובד על הצד האחורי של חוליות מותנית, ובכך מגבילה את גדילתן. ההבדל בגובה האחורי והקדמי של החוליה יוצר יתדיות. היתדיות של כל החוליות משפיעה על גודל הזווית הלורדוזית.</a:t>
            </a:r>
            <a:endParaRPr lang="he-IL" dirty="0"/>
          </a:p>
        </p:txBody>
      </p:sp>
      <p:sp>
        <p:nvSpPr>
          <p:cNvPr id="20"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390280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שיטות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13</a:t>
            </a:fld>
            <a:endParaRPr lang="en-US"/>
          </a:p>
        </p:txBody>
      </p:sp>
      <p:sp>
        <p:nvSpPr>
          <p:cNvPr id="3" name="Content Placeholder 2"/>
          <p:cNvSpPr>
            <a:spLocks noGrp="1"/>
          </p:cNvSpPr>
          <p:nvPr>
            <p:ph sz="quarter" idx="1"/>
          </p:nvPr>
        </p:nvSpPr>
        <p:spPr/>
        <p:txBody>
          <a:bodyPr>
            <a:normAutofit fontScale="92500" lnSpcReduction="20000"/>
          </a:bodyPr>
          <a:lstStyle/>
          <a:p>
            <a:pPr algn="r" rtl="1"/>
            <a:r>
              <a:rPr lang="he-IL" u="sng" dirty="0" smtClean="0"/>
              <a:t>נבדקים</a:t>
            </a:r>
            <a:r>
              <a:rPr lang="en-US" u="sng" dirty="0" smtClean="0"/>
              <a:t/>
            </a:r>
            <a:br>
              <a:rPr lang="en-US" u="sng" dirty="0" smtClean="0"/>
            </a:br>
            <a:r>
              <a:rPr lang="en-US" dirty="0" smtClean="0"/>
              <a:t>295</a:t>
            </a:r>
            <a:r>
              <a:rPr lang="he-IL" dirty="0" smtClean="0"/>
              <a:t> </a:t>
            </a:r>
            <a:r>
              <a:rPr lang="he-IL" sz="2400" dirty="0" smtClean="0"/>
              <a:t>סריקות </a:t>
            </a:r>
            <a:r>
              <a:rPr lang="en-US" sz="2400" dirty="0" smtClean="0"/>
              <a:t> </a:t>
            </a:r>
            <a:r>
              <a:rPr lang="en-US" sz="2400" dirty="0"/>
              <a:t>(1.5T MRI unit) T2 FSE MRI</a:t>
            </a:r>
            <a:r>
              <a:rPr lang="he-IL" sz="2400" dirty="0"/>
              <a:t>של עמוד שדרה </a:t>
            </a:r>
            <a:r>
              <a:rPr lang="he-IL" sz="2400" dirty="0" smtClean="0"/>
              <a:t>מותני </a:t>
            </a:r>
            <a:r>
              <a:rPr lang="he-IL" sz="2400" dirty="0"/>
              <a:t>נבחרו בצורה רנדומלית ממאגר דימות במרכז הרפואי </a:t>
            </a:r>
            <a:r>
              <a:rPr lang="he-IL" sz="2400" dirty="0" err="1"/>
              <a:t>סוראסקי</a:t>
            </a:r>
            <a:r>
              <a:rPr lang="he-IL" sz="2400" dirty="0"/>
              <a:t>, </a:t>
            </a:r>
            <a:r>
              <a:rPr lang="he-IL" sz="2400" dirty="0" smtClean="0"/>
              <a:t>איכילוב.</a:t>
            </a:r>
          </a:p>
          <a:p>
            <a:pPr algn="r" rtl="1"/>
            <a:r>
              <a:rPr lang="he-IL" u="sng" dirty="0" smtClean="0"/>
              <a:t>קבוצות מין</a:t>
            </a:r>
            <a:endParaRPr lang="he-IL" u="sng" dirty="0"/>
          </a:p>
          <a:p>
            <a:pPr lvl="1" algn="r" rtl="1"/>
            <a:r>
              <a:rPr lang="he-IL" sz="2200" dirty="0" smtClean="0"/>
              <a:t>כ-</a:t>
            </a:r>
            <a:r>
              <a:rPr lang="en-US" sz="2200" dirty="0"/>
              <a:t>167</a:t>
            </a:r>
            <a:r>
              <a:rPr lang="he-IL" sz="2200" dirty="0"/>
              <a:t> גברים בגילאים </a:t>
            </a:r>
            <a:r>
              <a:rPr lang="en-US" sz="2200" dirty="0"/>
              <a:t>18-89</a:t>
            </a:r>
            <a:r>
              <a:rPr lang="he-IL" sz="2200" dirty="0"/>
              <a:t> (גיל ממוצע </a:t>
            </a:r>
            <a:r>
              <a:rPr lang="en-US" sz="2200" dirty="0"/>
              <a:t>45.17±17.17</a:t>
            </a:r>
            <a:r>
              <a:rPr lang="he-IL" sz="2200" dirty="0"/>
              <a:t>) </a:t>
            </a:r>
            <a:endParaRPr lang="he-IL" sz="2200" dirty="0" smtClean="0"/>
          </a:p>
          <a:p>
            <a:pPr lvl="1" algn="r" rtl="1"/>
            <a:r>
              <a:rPr lang="he-IL" sz="2200" dirty="0" smtClean="0"/>
              <a:t>כ- </a:t>
            </a:r>
            <a:r>
              <a:rPr lang="en-US" sz="2200" dirty="0"/>
              <a:t>128</a:t>
            </a:r>
            <a:r>
              <a:rPr lang="he-IL" sz="2200" dirty="0"/>
              <a:t> נשים בגילאים </a:t>
            </a:r>
            <a:r>
              <a:rPr lang="en-US" sz="2200" dirty="0" smtClean="0"/>
              <a:t>18-78</a:t>
            </a:r>
            <a:r>
              <a:rPr lang="he-IL" sz="2200" dirty="0" smtClean="0"/>
              <a:t> </a:t>
            </a:r>
            <a:r>
              <a:rPr lang="he-IL" sz="2200" dirty="0"/>
              <a:t>(גיל ממוצע </a:t>
            </a:r>
            <a:r>
              <a:rPr lang="en-US" sz="2200" dirty="0"/>
              <a:t>47.01±16.26</a:t>
            </a:r>
            <a:r>
              <a:rPr lang="he-IL" sz="2200" dirty="0" smtClean="0"/>
              <a:t>) </a:t>
            </a:r>
            <a:endParaRPr lang="en-US" sz="2200" dirty="0"/>
          </a:p>
          <a:p>
            <a:pPr algn="r" rtl="1"/>
            <a:r>
              <a:rPr lang="he-IL" u="sng" dirty="0"/>
              <a:t>קבוצות גיל</a:t>
            </a:r>
          </a:p>
          <a:p>
            <a:pPr lvl="1" algn="r" rtl="1"/>
            <a:r>
              <a:rPr lang="he-IL" sz="2200" dirty="0" smtClean="0"/>
              <a:t>קבוצה </a:t>
            </a:r>
            <a:r>
              <a:rPr lang="he-IL" sz="2200" dirty="0"/>
              <a:t>1 (</a:t>
            </a:r>
            <a:r>
              <a:rPr lang="en-US" sz="2200" dirty="0"/>
              <a:t>N=102</a:t>
            </a:r>
            <a:r>
              <a:rPr lang="he-IL" sz="2200" dirty="0"/>
              <a:t>):18-37</a:t>
            </a:r>
            <a:endParaRPr lang="en-US" sz="2200" dirty="0"/>
          </a:p>
          <a:p>
            <a:pPr lvl="1" algn="r" rtl="1"/>
            <a:r>
              <a:rPr lang="he-IL" sz="2200" dirty="0"/>
              <a:t>קבוצה 2 (</a:t>
            </a:r>
            <a:r>
              <a:rPr lang="en-US" sz="2200" dirty="0"/>
              <a:t>N=96</a:t>
            </a:r>
            <a:r>
              <a:rPr lang="he-IL" sz="2200" dirty="0"/>
              <a:t>): 38-54</a:t>
            </a:r>
            <a:endParaRPr lang="en-US" sz="2200" dirty="0"/>
          </a:p>
          <a:p>
            <a:pPr lvl="1" algn="r" rtl="1"/>
            <a:r>
              <a:rPr lang="he-IL" sz="2200" dirty="0"/>
              <a:t>קבוצה 3 (</a:t>
            </a:r>
            <a:r>
              <a:rPr lang="en-US" sz="2200" dirty="0"/>
              <a:t>N=97</a:t>
            </a:r>
            <a:r>
              <a:rPr lang="he-IL" sz="2200" dirty="0"/>
              <a:t>): </a:t>
            </a:r>
            <a:r>
              <a:rPr lang="he-IL" sz="2200" dirty="0" smtClean="0"/>
              <a:t>55-89</a:t>
            </a:r>
          </a:p>
          <a:p>
            <a:pPr algn="r" rtl="1"/>
            <a:r>
              <a:rPr lang="he-IL" u="sng" dirty="0"/>
              <a:t>עיבוד </a:t>
            </a:r>
            <a:r>
              <a:rPr lang="he-IL" u="sng" dirty="0" smtClean="0"/>
              <a:t>הנתונים</a:t>
            </a:r>
            <a:endParaRPr lang="he-IL" dirty="0"/>
          </a:p>
          <a:p>
            <a:pPr lvl="1" algn="r" rtl="1"/>
            <a:r>
              <a:rPr lang="en-US" dirty="0" err="1" smtClean="0"/>
              <a:t>Matlab</a:t>
            </a:r>
            <a:r>
              <a:rPr lang="en-US" dirty="0" smtClean="0"/>
              <a:t> (</a:t>
            </a:r>
            <a:r>
              <a:rPr lang="en-US" dirty="0" err="1" smtClean="0"/>
              <a:t>Mathworks</a:t>
            </a:r>
            <a:r>
              <a:rPr lang="en-US" dirty="0"/>
              <a:t>, Inc.)</a:t>
            </a:r>
            <a:endParaRPr lang="he-IL" dirty="0"/>
          </a:p>
          <a:p>
            <a:pPr lvl="1" algn="r" rtl="1"/>
            <a:r>
              <a:rPr lang="en-US" dirty="0" smtClean="0"/>
              <a:t>SPSS</a:t>
            </a:r>
            <a:r>
              <a:rPr lang="he-IL" dirty="0" smtClean="0"/>
              <a:t> </a:t>
            </a:r>
            <a:r>
              <a:rPr lang="he-IL" sz="2200" dirty="0" err="1"/>
              <a:t>גירסה</a:t>
            </a:r>
            <a:r>
              <a:rPr lang="he-IL" sz="2200" dirty="0"/>
              <a:t> 21.0</a:t>
            </a:r>
          </a:p>
        </p:txBody>
      </p:sp>
      <p:sp>
        <p:nvSpPr>
          <p:cNvPr id="6"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539058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מדידות</a:t>
            </a:r>
            <a:endParaRPr lang="en-US" dirty="0"/>
          </a:p>
        </p:txBody>
      </p:sp>
      <p:sp>
        <p:nvSpPr>
          <p:cNvPr id="14" name="Slide Number Placeholder 13"/>
          <p:cNvSpPr>
            <a:spLocks noGrp="1"/>
          </p:cNvSpPr>
          <p:nvPr>
            <p:ph type="sldNum" sz="quarter" idx="12"/>
          </p:nvPr>
        </p:nvSpPr>
        <p:spPr/>
        <p:txBody>
          <a:bodyPr/>
          <a:lstStyle/>
          <a:p>
            <a:fld id="{6B17F265-4195-4617-8FD7-CC454D9C7841}" type="slidenum">
              <a:rPr lang="en-US" smtClean="0"/>
              <a:pPr/>
              <a:t>14</a:t>
            </a:fld>
            <a:endParaRPr lang="en-US"/>
          </a:p>
        </p:txBody>
      </p:sp>
      <p:sp>
        <p:nvSpPr>
          <p:cNvPr id="3" name="Content Placeholder 2"/>
          <p:cNvSpPr>
            <a:spLocks noGrp="1"/>
          </p:cNvSpPr>
          <p:nvPr>
            <p:ph sz="quarter" idx="1"/>
          </p:nvPr>
        </p:nvSpPr>
        <p:spPr>
          <a:xfrm>
            <a:off x="3643306" y="3429000"/>
            <a:ext cx="5186370" cy="2286008"/>
          </a:xfrm>
        </p:spPr>
        <p:txBody>
          <a:bodyPr>
            <a:normAutofit lnSpcReduction="10000"/>
          </a:bodyPr>
          <a:lstStyle/>
          <a:p>
            <a:pPr algn="r" rtl="1"/>
            <a:r>
              <a:rPr lang="he-IL" b="1" dirty="0" smtClean="0"/>
              <a:t>הזווית </a:t>
            </a:r>
            <a:r>
              <a:rPr lang="he-IL" b="1" dirty="0" err="1" smtClean="0"/>
              <a:t>הלורדוזית</a:t>
            </a:r>
            <a:r>
              <a:rPr lang="he-IL" b="1" dirty="0" smtClean="0"/>
              <a:t> (</a:t>
            </a:r>
            <a:r>
              <a:rPr lang="en-US" b="1" dirty="0"/>
              <a:t>LA</a:t>
            </a:r>
            <a:r>
              <a:rPr lang="he-IL" b="1" dirty="0" smtClean="0"/>
              <a:t>) </a:t>
            </a:r>
            <a:r>
              <a:rPr lang="he-IL" dirty="0" smtClean="0"/>
              <a:t>נמדדה לפי</a:t>
            </a:r>
            <a:r>
              <a:rPr lang="en-US" dirty="0" smtClean="0"/>
              <a:t>Modified </a:t>
            </a:r>
            <a:r>
              <a:rPr lang="en-US" dirty="0"/>
              <a:t>Global Cobb’s </a:t>
            </a:r>
            <a:r>
              <a:rPr lang="en-US" dirty="0" smtClean="0"/>
              <a:t>Angle </a:t>
            </a:r>
            <a:r>
              <a:rPr lang="he-IL" dirty="0" smtClean="0"/>
              <a:t>. נקבעת בין קו ישר הנמתח במקביל לקו גבול עליון של חולייה</a:t>
            </a:r>
            <a:r>
              <a:rPr lang="en-US" dirty="0" smtClean="0"/>
              <a:t>L1</a:t>
            </a:r>
            <a:r>
              <a:rPr lang="he-IL" dirty="0" smtClean="0"/>
              <a:t> לבין קו ישר הנמתח במקביל לגבול העליון של חולייה </a:t>
            </a:r>
            <a:r>
              <a:rPr lang="en-US" dirty="0" smtClean="0"/>
              <a:t>S1</a:t>
            </a:r>
            <a:r>
              <a:rPr lang="he-IL" dirty="0" smtClean="0"/>
              <a:t> (איור 1).</a:t>
            </a:r>
          </a:p>
        </p:txBody>
      </p:sp>
      <p:pic>
        <p:nvPicPr>
          <p:cNvPr id="4" name="Picture 3"/>
          <p:cNvPicPr/>
          <p:nvPr/>
        </p:nvPicPr>
        <p:blipFill>
          <a:blip r:embed="rId3" cstate="print"/>
          <a:srcRect l="33121" t="36577" r="41760" b="23796"/>
          <a:stretch>
            <a:fillRect/>
          </a:stretch>
        </p:blipFill>
        <p:spPr bwMode="auto">
          <a:xfrm>
            <a:off x="521228" y="3068960"/>
            <a:ext cx="3114668" cy="2981324"/>
          </a:xfrm>
          <a:prstGeom prst="rect">
            <a:avLst/>
          </a:prstGeom>
          <a:noFill/>
          <a:ln w="9525">
            <a:noFill/>
            <a:miter lim="800000"/>
            <a:headEnd/>
            <a:tailEnd/>
          </a:ln>
        </p:spPr>
      </p:pic>
      <p:grpSp>
        <p:nvGrpSpPr>
          <p:cNvPr id="25" name="Group 24"/>
          <p:cNvGrpSpPr/>
          <p:nvPr/>
        </p:nvGrpSpPr>
        <p:grpSpPr>
          <a:xfrm>
            <a:off x="806980" y="3664274"/>
            <a:ext cx="2828916" cy="2243134"/>
            <a:chOff x="457200" y="1524000"/>
            <a:chExt cx="2209800" cy="1600200"/>
          </a:xfrm>
        </p:grpSpPr>
        <p:cxnSp>
          <p:nvCxnSpPr>
            <p:cNvPr id="6" name="Straight Connector 5"/>
            <p:cNvCxnSpPr/>
            <p:nvPr/>
          </p:nvCxnSpPr>
          <p:spPr>
            <a:xfrm>
              <a:off x="1143000" y="1524000"/>
              <a:ext cx="1411503" cy="2430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95400" y="1767026"/>
              <a:ext cx="1259102" cy="12047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2971800"/>
              <a:ext cx="22098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1390457">
              <a:off x="2173481" y="1588433"/>
              <a:ext cx="228600" cy="3571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760929">
              <a:off x="1563781" y="2697938"/>
              <a:ext cx="228600" cy="3571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2182014" y="1676400"/>
              <a:ext cx="266700" cy="381000"/>
            </a:xfrm>
            <a:prstGeom prst="rect">
              <a:avLst/>
            </a:prstGeom>
            <a:noFill/>
          </p:spPr>
          <p:txBody>
            <a:bodyPr wrap="square" rtlCol="0">
              <a:spAutoFit/>
            </a:bodyPr>
            <a:lstStyle/>
            <a:p>
              <a:r>
                <a:rPr lang="en-US" dirty="0" smtClean="0">
                  <a:solidFill>
                    <a:srgbClr val="FF0000"/>
                  </a:solidFill>
                  <a:latin typeface="Arial"/>
                  <a:cs typeface="Arial"/>
                </a:rPr>
                <a:t>ᵅ</a:t>
              </a:r>
              <a:endParaRPr lang="en-US" dirty="0">
                <a:solidFill>
                  <a:srgbClr val="FF0000"/>
                </a:solidFill>
              </a:endParaRPr>
            </a:p>
          </p:txBody>
        </p:sp>
        <p:sp>
          <p:nvSpPr>
            <p:cNvPr id="21" name="TextBox 20"/>
            <p:cNvSpPr txBox="1"/>
            <p:nvPr/>
          </p:nvSpPr>
          <p:spPr>
            <a:xfrm>
              <a:off x="1447800" y="2743200"/>
              <a:ext cx="302864" cy="381000"/>
            </a:xfrm>
            <a:prstGeom prst="rect">
              <a:avLst/>
            </a:prstGeom>
            <a:noFill/>
          </p:spPr>
          <p:txBody>
            <a:bodyPr wrap="square" rtlCol="0">
              <a:spAutoFit/>
            </a:bodyPr>
            <a:lstStyle/>
            <a:p>
              <a:r>
                <a:rPr lang="en-US" dirty="0" smtClean="0">
                  <a:solidFill>
                    <a:srgbClr val="FF0000"/>
                  </a:solidFill>
                  <a:latin typeface="Arial"/>
                  <a:cs typeface="Arial"/>
                </a:rPr>
                <a:t>ᵝ</a:t>
              </a:r>
              <a:endParaRPr lang="en-US" dirty="0">
                <a:solidFill>
                  <a:srgbClr val="FF0000"/>
                </a:solidFill>
              </a:endParaRPr>
            </a:p>
          </p:txBody>
        </p:sp>
      </p:grpSp>
      <p:sp>
        <p:nvSpPr>
          <p:cNvPr id="24" name="Content Placeholder 2"/>
          <p:cNvSpPr txBox="1">
            <a:spLocks/>
          </p:cNvSpPr>
          <p:nvPr/>
        </p:nvSpPr>
        <p:spPr>
          <a:xfrm>
            <a:off x="652434" y="1600200"/>
            <a:ext cx="8186766" cy="2828932"/>
          </a:xfrm>
          <a:prstGeom prst="rect">
            <a:avLst/>
          </a:prstGeom>
        </p:spPr>
        <p:txBody>
          <a:bodyPr vert="horz">
            <a:normAutofit/>
          </a:bodyPr>
          <a:lstStyle/>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he-IL" sz="2600" b="1" i="0" u="none" strike="noStrike" kern="1200" cap="none" spc="0" normalizeH="0" baseline="0" noProof="0" dirty="0" smtClean="0">
                <a:ln>
                  <a:noFill/>
                </a:ln>
                <a:solidFill>
                  <a:schemeClr val="tx1"/>
                </a:solidFill>
                <a:effectLst/>
                <a:uLnTx/>
                <a:uFillTx/>
                <a:latin typeface="+mn-lt"/>
                <a:ea typeface="+mn-ea"/>
                <a:cs typeface="+mn-cs"/>
              </a:rPr>
              <a:t>הזווית הסקראלית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SI</a:t>
            </a:r>
            <a:r>
              <a:rPr kumimoji="0" lang="he-IL" sz="2600" b="1" i="0" u="none" strike="noStrike" kern="1200" cap="none" spc="0" normalizeH="0" baseline="0" noProof="0" dirty="0" smtClean="0">
                <a:ln>
                  <a:noFill/>
                </a:ln>
                <a:solidFill>
                  <a:schemeClr val="tx1"/>
                </a:solidFill>
                <a:effectLst/>
                <a:uLnTx/>
                <a:uFillTx/>
                <a:latin typeface="+mn-lt"/>
                <a:ea typeface="+mn-ea"/>
                <a:cs typeface="+mn-cs"/>
              </a:rPr>
              <a:t>) </a:t>
            </a:r>
            <a:r>
              <a:rPr kumimoji="0" lang="he-IL" sz="2600" b="0" i="0" u="none" strike="noStrike" kern="1200" cap="none" spc="0" normalizeH="0" baseline="0" noProof="0" dirty="0" smtClean="0">
                <a:ln>
                  <a:noFill/>
                </a:ln>
                <a:solidFill>
                  <a:schemeClr val="tx1"/>
                </a:solidFill>
                <a:effectLst/>
                <a:uLnTx/>
                <a:uFillTx/>
                <a:latin typeface="+mn-lt"/>
                <a:ea typeface="+mn-ea"/>
                <a:cs typeface="+mn-cs"/>
              </a:rPr>
              <a:t>חושבה על-ידי התוכנה בין הקו שנמתח במקביל לגבול העליון של חולייה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S1</a:t>
            </a:r>
            <a:r>
              <a:rPr kumimoji="0" lang="he-IL" sz="2600" b="0" i="0" u="none" strike="noStrike" kern="1200" cap="none" spc="0" normalizeH="0" baseline="0" noProof="0" dirty="0" smtClean="0">
                <a:ln>
                  <a:noFill/>
                </a:ln>
                <a:solidFill>
                  <a:schemeClr val="tx1"/>
                </a:solidFill>
                <a:effectLst/>
                <a:uLnTx/>
                <a:uFillTx/>
                <a:latin typeface="+mn-lt"/>
                <a:ea typeface="+mn-ea"/>
                <a:cs typeface="+mn-cs"/>
              </a:rPr>
              <a:t> ובין קו קבוע הוריזונטלי מקביל לדופן התחתונה של המקביל לקו האופק.</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5"/>
          <p:cNvSpPr txBox="1"/>
          <p:nvPr/>
        </p:nvSpPr>
        <p:spPr>
          <a:xfrm>
            <a:off x="1428728" y="2780928"/>
            <a:ext cx="1143008" cy="369332"/>
          </a:xfrm>
          <a:prstGeom prst="rect">
            <a:avLst/>
          </a:prstGeom>
          <a:noFill/>
        </p:spPr>
        <p:txBody>
          <a:bodyPr wrap="square" rtlCol="1">
            <a:spAutoFit/>
          </a:bodyPr>
          <a:lstStyle/>
          <a:p>
            <a:pPr algn="ctr" rtl="1"/>
            <a:r>
              <a:rPr lang="he-IL" dirty="0" smtClean="0"/>
              <a:t>איור 1</a:t>
            </a:r>
            <a:endParaRPr lang="he-IL" dirty="0"/>
          </a:p>
        </p:txBody>
      </p:sp>
      <p:sp>
        <p:nvSpPr>
          <p:cNvPr id="17"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23841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מדידות</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15</a:t>
            </a:fld>
            <a:endParaRPr lang="en-US"/>
          </a:p>
        </p:txBody>
      </p:sp>
      <p:sp>
        <p:nvSpPr>
          <p:cNvPr id="3" name="Content Placeholder 2"/>
          <p:cNvSpPr>
            <a:spLocks noGrp="1"/>
          </p:cNvSpPr>
          <p:nvPr>
            <p:ph sz="quarter" idx="1"/>
          </p:nvPr>
        </p:nvSpPr>
        <p:spPr>
          <a:xfrm>
            <a:off x="571472" y="1447800"/>
            <a:ext cx="8115328" cy="3124208"/>
          </a:xfrm>
        </p:spPr>
        <p:txBody>
          <a:bodyPr>
            <a:normAutofit/>
          </a:bodyPr>
          <a:lstStyle/>
          <a:p>
            <a:pPr algn="r" rtl="1"/>
            <a:r>
              <a:rPr lang="he-IL" b="1" dirty="0" smtClean="0"/>
              <a:t>גובה </a:t>
            </a:r>
            <a:r>
              <a:rPr lang="he-IL" b="1" dirty="0"/>
              <a:t>החוליה</a:t>
            </a:r>
            <a:r>
              <a:rPr lang="he-IL" dirty="0"/>
              <a:t> (לכל חוליה מ </a:t>
            </a:r>
            <a:r>
              <a:rPr lang="en-US" dirty="0"/>
              <a:t>L1-L5</a:t>
            </a:r>
            <a:r>
              <a:rPr lang="he-IL" dirty="0"/>
              <a:t>), נמדד בין הנקודה העליונה </a:t>
            </a:r>
            <a:r>
              <a:rPr lang="he-IL" dirty="0" smtClean="0"/>
              <a:t>ביותר לנקודה התחתונה ביותר</a:t>
            </a:r>
            <a:r>
              <a:rPr lang="he-IL" dirty="0"/>
              <a:t>, בקו גבול </a:t>
            </a:r>
            <a:r>
              <a:rPr lang="he-IL" dirty="0" smtClean="0"/>
              <a:t>אחורי (</a:t>
            </a:r>
            <a:r>
              <a:rPr lang="en-US" dirty="0"/>
              <a:t>Posterior </a:t>
            </a:r>
            <a:r>
              <a:rPr lang="en-US" dirty="0" smtClean="0"/>
              <a:t>Vertebrate Height</a:t>
            </a:r>
            <a:r>
              <a:rPr lang="en-US" dirty="0"/>
              <a:t>, PVH</a:t>
            </a:r>
            <a:r>
              <a:rPr lang="he-IL" dirty="0"/>
              <a:t>), בקו גבול </a:t>
            </a:r>
            <a:r>
              <a:rPr lang="he-IL" dirty="0" smtClean="0"/>
              <a:t>קדמי (</a:t>
            </a:r>
            <a:r>
              <a:rPr lang="en-US" dirty="0"/>
              <a:t>Anterior Vertebral </a:t>
            </a:r>
            <a:r>
              <a:rPr lang="en-US" dirty="0" smtClean="0"/>
              <a:t>Height</a:t>
            </a:r>
            <a:r>
              <a:rPr lang="en-US" dirty="0"/>
              <a:t>, AVH</a:t>
            </a:r>
            <a:r>
              <a:rPr lang="he-IL" dirty="0"/>
              <a:t>) ובקו </a:t>
            </a:r>
            <a:r>
              <a:rPr lang="he-IL" dirty="0" smtClean="0"/>
              <a:t>אמצעי (</a:t>
            </a:r>
            <a:r>
              <a:rPr lang="en-US" dirty="0"/>
              <a:t>Mid </a:t>
            </a:r>
            <a:r>
              <a:rPr lang="en-US" dirty="0" smtClean="0"/>
              <a:t>Vertebrate </a:t>
            </a:r>
            <a:r>
              <a:rPr lang="en-US" dirty="0"/>
              <a:t>H</a:t>
            </a:r>
            <a:r>
              <a:rPr lang="en-US" dirty="0" smtClean="0"/>
              <a:t>eight</a:t>
            </a:r>
            <a:r>
              <a:rPr lang="en-US" dirty="0"/>
              <a:t>, MVH</a:t>
            </a:r>
            <a:r>
              <a:rPr lang="he-IL" dirty="0" smtClean="0"/>
              <a:t>) (</a:t>
            </a:r>
            <a:r>
              <a:rPr lang="he-IL" dirty="0"/>
              <a:t>איור 2). </a:t>
            </a:r>
            <a:endParaRPr lang="he-IL" dirty="0" smtClean="0"/>
          </a:p>
          <a:p>
            <a:pPr algn="r" rtl="1"/>
            <a:r>
              <a:rPr lang="he-IL" b="1" dirty="0" smtClean="0"/>
              <a:t>רוחב החוליה </a:t>
            </a:r>
            <a:r>
              <a:rPr lang="he-IL" dirty="0" smtClean="0"/>
              <a:t>(</a:t>
            </a:r>
            <a:r>
              <a:rPr lang="en-US" dirty="0"/>
              <a:t>MVW</a:t>
            </a:r>
            <a:r>
              <a:rPr lang="he-IL" dirty="0"/>
              <a:t>) חושב אוטומטית על-ידי תוכנת </a:t>
            </a:r>
            <a:r>
              <a:rPr lang="en-US" dirty="0" smtClean="0"/>
              <a:t>Matlab</a:t>
            </a:r>
            <a:r>
              <a:rPr lang="he-IL" dirty="0" smtClean="0"/>
              <a:t> בין </a:t>
            </a:r>
            <a:r>
              <a:rPr lang="he-IL" dirty="0"/>
              <a:t>שתי נקודות אמצעיות של קווי </a:t>
            </a:r>
            <a:r>
              <a:rPr lang="he-IL" dirty="0" smtClean="0"/>
              <a:t>הגובה (</a:t>
            </a:r>
            <a:r>
              <a:rPr lang="he-IL" dirty="0"/>
              <a:t>איור 2</a:t>
            </a:r>
            <a:r>
              <a:rPr lang="he-IL" dirty="0" smtClean="0"/>
              <a:t>). </a:t>
            </a:r>
          </a:p>
          <a:p>
            <a:pPr algn="r" rtl="1"/>
            <a:r>
              <a:rPr lang="he-IL" b="1" dirty="0" smtClean="0"/>
              <a:t>שטח החוליה </a:t>
            </a:r>
            <a:r>
              <a:rPr lang="he-IL" dirty="0" smtClean="0"/>
              <a:t>(</a:t>
            </a:r>
            <a:r>
              <a:rPr lang="en-US" dirty="0" err="1"/>
              <a:t>Va</a:t>
            </a:r>
            <a:r>
              <a:rPr lang="he-IL" dirty="0"/>
              <a:t>) </a:t>
            </a:r>
            <a:r>
              <a:rPr lang="he-IL" dirty="0" smtClean="0"/>
              <a:t>נמדד על-ידי </a:t>
            </a:r>
            <a:r>
              <a:rPr lang="he-IL" dirty="0"/>
              <a:t>סימון גבולות </a:t>
            </a:r>
            <a:r>
              <a:rPr lang="he-IL" dirty="0" smtClean="0"/>
              <a:t>החוליה (</a:t>
            </a:r>
            <a:r>
              <a:rPr lang="he-IL" dirty="0"/>
              <a:t>איור 3). </a:t>
            </a:r>
            <a:endParaRPr lang="en-US" dirty="0"/>
          </a:p>
          <a:p>
            <a:pPr algn="r" rtl="1"/>
            <a:endParaRPr lang="he-IL" dirty="0" smtClean="0"/>
          </a:p>
        </p:txBody>
      </p:sp>
      <p:pic>
        <p:nvPicPr>
          <p:cNvPr id="22" name="Picture 21"/>
          <p:cNvPicPr/>
          <p:nvPr/>
        </p:nvPicPr>
        <p:blipFill>
          <a:blip r:embed="rId3" cstate="print"/>
          <a:srcRect l="28033" t="18449" r="27834" b="10933"/>
          <a:stretch>
            <a:fillRect/>
          </a:stretch>
        </p:blipFill>
        <p:spPr bwMode="auto">
          <a:xfrm>
            <a:off x="5500694" y="4572008"/>
            <a:ext cx="2153920" cy="1933575"/>
          </a:xfrm>
          <a:prstGeom prst="rect">
            <a:avLst/>
          </a:prstGeom>
          <a:noFill/>
          <a:ln w="9525">
            <a:noFill/>
            <a:miter lim="800000"/>
            <a:headEnd/>
            <a:tailEnd/>
          </a:ln>
        </p:spPr>
      </p:pic>
      <p:pic>
        <p:nvPicPr>
          <p:cNvPr id="23" name="Picture 22"/>
          <p:cNvPicPr/>
          <p:nvPr/>
        </p:nvPicPr>
        <p:blipFill>
          <a:blip r:embed="rId4" cstate="print"/>
          <a:srcRect l="28035" t="17982" r="28014" b="11897"/>
          <a:stretch>
            <a:fillRect/>
          </a:stretch>
        </p:blipFill>
        <p:spPr bwMode="auto">
          <a:xfrm>
            <a:off x="1428728" y="4572008"/>
            <a:ext cx="2153920" cy="1933575"/>
          </a:xfrm>
          <a:prstGeom prst="rect">
            <a:avLst/>
          </a:prstGeom>
          <a:noFill/>
          <a:ln w="9525">
            <a:noFill/>
            <a:miter lim="800000"/>
            <a:headEnd/>
            <a:tailEnd/>
          </a:ln>
        </p:spPr>
      </p:pic>
      <p:sp>
        <p:nvSpPr>
          <p:cNvPr id="7" name="TextBox 6"/>
          <p:cNvSpPr txBox="1"/>
          <p:nvPr/>
        </p:nvSpPr>
        <p:spPr>
          <a:xfrm>
            <a:off x="6000760" y="6429396"/>
            <a:ext cx="1143008" cy="369332"/>
          </a:xfrm>
          <a:prstGeom prst="rect">
            <a:avLst/>
          </a:prstGeom>
          <a:noFill/>
        </p:spPr>
        <p:txBody>
          <a:bodyPr wrap="square" rtlCol="1">
            <a:spAutoFit/>
          </a:bodyPr>
          <a:lstStyle/>
          <a:p>
            <a:pPr algn="ctr" rtl="1"/>
            <a:r>
              <a:rPr lang="he-IL" dirty="0" smtClean="0"/>
              <a:t>איור 2</a:t>
            </a:r>
            <a:endParaRPr lang="he-IL" dirty="0"/>
          </a:p>
        </p:txBody>
      </p:sp>
      <p:sp>
        <p:nvSpPr>
          <p:cNvPr id="8" name="TextBox 7"/>
          <p:cNvSpPr txBox="1"/>
          <p:nvPr/>
        </p:nvSpPr>
        <p:spPr>
          <a:xfrm>
            <a:off x="1857356" y="6429396"/>
            <a:ext cx="1143008" cy="369332"/>
          </a:xfrm>
          <a:prstGeom prst="rect">
            <a:avLst/>
          </a:prstGeom>
          <a:noFill/>
        </p:spPr>
        <p:txBody>
          <a:bodyPr wrap="square" rtlCol="1">
            <a:spAutoFit/>
          </a:bodyPr>
          <a:lstStyle/>
          <a:p>
            <a:pPr algn="ctr" rtl="1"/>
            <a:r>
              <a:rPr lang="he-IL" dirty="0" smtClean="0"/>
              <a:t>איור 3</a:t>
            </a:r>
            <a:endParaRPr lang="he-IL" dirty="0"/>
          </a:p>
        </p:txBody>
      </p:sp>
      <p:sp>
        <p:nvSpPr>
          <p:cNvPr id="10" name="Footer Placeholder 3"/>
          <p:cNvSpPr>
            <a:spLocks noGrp="1"/>
          </p:cNvSpPr>
          <p:nvPr>
            <p:ph type="ftr" sz="quarter" idx="11"/>
          </p:nvPr>
        </p:nvSpPr>
        <p:spPr>
          <a:xfrm>
            <a:off x="914400" y="6500192"/>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238415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מדידות</a:t>
            </a:r>
            <a:endParaRPr lang="en-US" dirty="0"/>
          </a:p>
        </p:txBody>
      </p:sp>
      <p:sp>
        <p:nvSpPr>
          <p:cNvPr id="7" name="Slide Number Placeholder 6"/>
          <p:cNvSpPr>
            <a:spLocks noGrp="1"/>
          </p:cNvSpPr>
          <p:nvPr>
            <p:ph type="sldNum" sz="quarter" idx="12"/>
          </p:nvPr>
        </p:nvSpPr>
        <p:spPr/>
        <p:txBody>
          <a:bodyPr/>
          <a:lstStyle/>
          <a:p>
            <a:fld id="{6B17F265-4195-4617-8FD7-CC454D9C7841}" type="slidenum">
              <a:rPr lang="en-US" smtClean="0"/>
              <a:pPr/>
              <a:t>16</a:t>
            </a:fld>
            <a:endParaRPr lang="en-US"/>
          </a:p>
        </p:txBody>
      </p:sp>
      <p:sp>
        <p:nvSpPr>
          <p:cNvPr id="3" name="Content Placeholder 2"/>
          <p:cNvSpPr>
            <a:spLocks noGrp="1"/>
          </p:cNvSpPr>
          <p:nvPr>
            <p:ph sz="quarter" idx="1"/>
          </p:nvPr>
        </p:nvSpPr>
        <p:spPr>
          <a:xfrm>
            <a:off x="357158" y="1447800"/>
            <a:ext cx="8329642" cy="4572000"/>
          </a:xfrm>
        </p:spPr>
        <p:txBody>
          <a:bodyPr>
            <a:normAutofit/>
          </a:bodyPr>
          <a:lstStyle/>
          <a:p>
            <a:pPr algn="r" rtl="1"/>
            <a:r>
              <a:rPr lang="he-IL" b="1" dirty="0"/>
              <a:t>גובה הדיסק</a:t>
            </a:r>
            <a:r>
              <a:rPr lang="he-IL" dirty="0"/>
              <a:t> </a:t>
            </a:r>
            <a:r>
              <a:rPr lang="he-IL" dirty="0" smtClean="0"/>
              <a:t>נמדד </a:t>
            </a:r>
            <a:r>
              <a:rPr lang="he-IL" dirty="0"/>
              <a:t>בין הנקודה העליונה ביותר לנקודה התחתונה ביותר, בקו גבול אחורי (</a:t>
            </a:r>
            <a:r>
              <a:rPr lang="en-US" dirty="0"/>
              <a:t>Posterior </a:t>
            </a:r>
            <a:r>
              <a:rPr lang="en-US" dirty="0" smtClean="0"/>
              <a:t>Disc Height</a:t>
            </a:r>
            <a:r>
              <a:rPr lang="en-US" dirty="0"/>
              <a:t>, PDH</a:t>
            </a:r>
            <a:r>
              <a:rPr lang="he-IL" dirty="0"/>
              <a:t>), בקו גבול </a:t>
            </a:r>
            <a:r>
              <a:rPr lang="he-IL" dirty="0" smtClean="0"/>
              <a:t>קדמי (</a:t>
            </a:r>
            <a:r>
              <a:rPr lang="en-US" dirty="0"/>
              <a:t>Anterior </a:t>
            </a:r>
            <a:r>
              <a:rPr lang="en-US" dirty="0" smtClean="0"/>
              <a:t>Disc Height</a:t>
            </a:r>
            <a:r>
              <a:rPr lang="en-US" dirty="0"/>
              <a:t>, ADH</a:t>
            </a:r>
            <a:r>
              <a:rPr lang="he-IL" dirty="0"/>
              <a:t>) ובקו אמצעי (</a:t>
            </a:r>
            <a:r>
              <a:rPr lang="en-US" dirty="0" smtClean="0"/>
              <a:t>Mid-disc Height</a:t>
            </a:r>
            <a:r>
              <a:rPr lang="en-US" dirty="0"/>
              <a:t>, MDH</a:t>
            </a:r>
            <a:r>
              <a:rPr lang="he-IL" dirty="0" smtClean="0"/>
              <a:t>). </a:t>
            </a:r>
            <a:r>
              <a:rPr lang="he-IL" b="1" dirty="0" smtClean="0"/>
              <a:t>רוחב הדיסק</a:t>
            </a:r>
            <a:r>
              <a:rPr lang="he-IL" dirty="0" smtClean="0"/>
              <a:t> (</a:t>
            </a:r>
            <a:r>
              <a:rPr lang="en-US" dirty="0" smtClean="0"/>
              <a:t>MDW</a:t>
            </a:r>
            <a:r>
              <a:rPr lang="he-IL" dirty="0" smtClean="0"/>
              <a:t>) חושב אוטומטית על-ידי תוכנת </a:t>
            </a:r>
            <a:r>
              <a:rPr lang="en-US" dirty="0" smtClean="0"/>
              <a:t>Matlab</a:t>
            </a:r>
            <a:r>
              <a:rPr lang="he-IL" dirty="0" smtClean="0"/>
              <a:t> בין שתי נקודות אמצעיות של קווי הגובה (איור 4). </a:t>
            </a:r>
          </a:p>
          <a:p>
            <a:pPr algn="r" rtl="1"/>
            <a:r>
              <a:rPr lang="he-IL" b="1" dirty="0" smtClean="0"/>
              <a:t>שטח </a:t>
            </a:r>
            <a:r>
              <a:rPr lang="he-IL" b="1" dirty="0"/>
              <a:t>הדיסק </a:t>
            </a:r>
            <a:r>
              <a:rPr lang="he-IL" dirty="0"/>
              <a:t>(</a:t>
            </a:r>
            <a:r>
              <a:rPr lang="en-US" dirty="0"/>
              <a:t>Da</a:t>
            </a:r>
            <a:r>
              <a:rPr lang="he-IL" dirty="0"/>
              <a:t>) </a:t>
            </a:r>
            <a:r>
              <a:rPr lang="he-IL" dirty="0" smtClean="0"/>
              <a:t>נמדד על-ידי </a:t>
            </a:r>
            <a:r>
              <a:rPr lang="he-IL" dirty="0"/>
              <a:t>סימון גבולות </a:t>
            </a:r>
            <a:r>
              <a:rPr lang="he-IL" dirty="0" smtClean="0"/>
              <a:t>הדיסק (</a:t>
            </a:r>
            <a:r>
              <a:rPr lang="he-IL" dirty="0"/>
              <a:t>איור 5). </a:t>
            </a:r>
            <a:endParaRPr lang="he-IL" dirty="0" smtClean="0"/>
          </a:p>
          <a:p>
            <a:pPr algn="r" rtl="1"/>
            <a:r>
              <a:rPr lang="he-IL" dirty="0" smtClean="0"/>
              <a:t>שטח הגרעין </a:t>
            </a:r>
            <a:r>
              <a:rPr lang="he-IL" dirty="0"/>
              <a:t>(</a:t>
            </a:r>
            <a:r>
              <a:rPr lang="en-US" dirty="0" err="1"/>
              <a:t>NPa</a:t>
            </a:r>
            <a:r>
              <a:rPr lang="he-IL" dirty="0"/>
              <a:t>) נמדד על-ידי סימון גבולות הגרעין (איור 6</a:t>
            </a:r>
            <a:r>
              <a:rPr lang="he-IL" dirty="0" smtClean="0"/>
              <a:t>).</a:t>
            </a:r>
            <a:endParaRPr lang="en-US" dirty="0"/>
          </a:p>
        </p:txBody>
      </p:sp>
      <p:pic>
        <p:nvPicPr>
          <p:cNvPr id="16" name="Picture 15"/>
          <p:cNvPicPr/>
          <p:nvPr/>
        </p:nvPicPr>
        <p:blipFill rotWithShape="1">
          <a:blip r:embed="rId2" cstate="print"/>
          <a:srcRect l="39991" t="44608" r="33585" b="10933"/>
          <a:stretch/>
        </p:blipFill>
        <p:spPr bwMode="auto">
          <a:xfrm>
            <a:off x="6357950" y="4572008"/>
            <a:ext cx="2000250" cy="1896110"/>
          </a:xfrm>
          <a:prstGeom prst="rect">
            <a:avLst/>
          </a:prstGeom>
          <a:noFill/>
          <a:ln>
            <a:noFill/>
          </a:ln>
          <a:extLst>
            <a:ext uri="{53640926-AAD7-44D8-BBD7-CCE9431645EC}">
              <a14:shadowObscured xmlns:a14="http://schemas.microsoft.com/office/drawing/2010/main"/>
            </a:ext>
          </a:extLst>
        </p:spPr>
      </p:pic>
      <p:pic>
        <p:nvPicPr>
          <p:cNvPr id="17" name="Picture 16"/>
          <p:cNvPicPr/>
          <p:nvPr/>
        </p:nvPicPr>
        <p:blipFill rotWithShape="1">
          <a:blip r:embed="rId3" cstate="print"/>
          <a:srcRect l="39726" t="42527" r="33890" b="13189"/>
          <a:stretch/>
        </p:blipFill>
        <p:spPr bwMode="auto">
          <a:xfrm>
            <a:off x="3643320" y="4572008"/>
            <a:ext cx="2000250" cy="1895475"/>
          </a:xfrm>
          <a:prstGeom prst="rect">
            <a:avLst/>
          </a:prstGeom>
          <a:noFill/>
          <a:ln>
            <a:noFill/>
          </a:ln>
          <a:extLst>
            <a:ext uri="{53640926-AAD7-44D8-BBD7-CCE9431645EC}">
              <a14:shadowObscured xmlns:a14="http://schemas.microsoft.com/office/drawing/2010/main"/>
            </a:ext>
          </a:extLst>
        </p:spPr>
      </p:pic>
      <p:pic>
        <p:nvPicPr>
          <p:cNvPr id="24" name="Picture 23"/>
          <p:cNvPicPr/>
          <p:nvPr/>
        </p:nvPicPr>
        <p:blipFill rotWithShape="1">
          <a:blip r:embed="rId4" cstate="print"/>
          <a:srcRect l="32001" t="38438" r="36596" b="13950"/>
          <a:stretch/>
        </p:blipFill>
        <p:spPr bwMode="auto">
          <a:xfrm>
            <a:off x="858507" y="4572008"/>
            <a:ext cx="1998981" cy="1895475"/>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715140" y="6357958"/>
            <a:ext cx="1143008" cy="369332"/>
          </a:xfrm>
          <a:prstGeom prst="rect">
            <a:avLst/>
          </a:prstGeom>
          <a:noFill/>
        </p:spPr>
        <p:txBody>
          <a:bodyPr wrap="square" rtlCol="1">
            <a:spAutoFit/>
          </a:bodyPr>
          <a:lstStyle/>
          <a:p>
            <a:pPr algn="ctr" rtl="1"/>
            <a:r>
              <a:rPr lang="he-IL" dirty="0" smtClean="0"/>
              <a:t>איור 4</a:t>
            </a:r>
            <a:endParaRPr lang="he-IL" dirty="0"/>
          </a:p>
        </p:txBody>
      </p:sp>
      <p:sp>
        <p:nvSpPr>
          <p:cNvPr id="9" name="TextBox 8"/>
          <p:cNvSpPr txBox="1"/>
          <p:nvPr/>
        </p:nvSpPr>
        <p:spPr>
          <a:xfrm>
            <a:off x="4000510" y="6357958"/>
            <a:ext cx="1143008" cy="369332"/>
          </a:xfrm>
          <a:prstGeom prst="rect">
            <a:avLst/>
          </a:prstGeom>
          <a:noFill/>
        </p:spPr>
        <p:txBody>
          <a:bodyPr wrap="square" rtlCol="1">
            <a:spAutoFit/>
          </a:bodyPr>
          <a:lstStyle/>
          <a:p>
            <a:pPr algn="ctr" rtl="1"/>
            <a:r>
              <a:rPr lang="he-IL" dirty="0" smtClean="0"/>
              <a:t>איור 5</a:t>
            </a:r>
            <a:endParaRPr lang="he-IL" dirty="0"/>
          </a:p>
        </p:txBody>
      </p:sp>
      <p:sp>
        <p:nvSpPr>
          <p:cNvPr id="10" name="TextBox 9"/>
          <p:cNvSpPr txBox="1"/>
          <p:nvPr/>
        </p:nvSpPr>
        <p:spPr>
          <a:xfrm>
            <a:off x="1142976" y="6357958"/>
            <a:ext cx="1143008" cy="369332"/>
          </a:xfrm>
          <a:prstGeom prst="rect">
            <a:avLst/>
          </a:prstGeom>
          <a:noFill/>
        </p:spPr>
        <p:txBody>
          <a:bodyPr wrap="square" rtlCol="1">
            <a:spAutoFit/>
          </a:bodyPr>
          <a:lstStyle/>
          <a:p>
            <a:pPr algn="ctr" rtl="1"/>
            <a:r>
              <a:rPr lang="he-IL" dirty="0" smtClean="0"/>
              <a:t>איור 6</a:t>
            </a:r>
            <a:endParaRPr lang="he-IL" dirty="0"/>
          </a:p>
        </p:txBody>
      </p:sp>
      <p:sp>
        <p:nvSpPr>
          <p:cNvPr id="12" name="Footer Placeholder 3"/>
          <p:cNvSpPr>
            <a:spLocks noGrp="1"/>
          </p:cNvSpPr>
          <p:nvPr>
            <p:ph type="ftr" sz="quarter" idx="11"/>
          </p:nvPr>
        </p:nvSpPr>
        <p:spPr>
          <a:xfrm>
            <a:off x="914400" y="6453336"/>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1494423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מדידות</a:t>
            </a:r>
            <a:endParaRPr lang="en-US" dirty="0"/>
          </a:p>
        </p:txBody>
      </p:sp>
      <p:sp>
        <p:nvSpPr>
          <p:cNvPr id="5" name="Slide Number Placeholder 4"/>
          <p:cNvSpPr>
            <a:spLocks noGrp="1"/>
          </p:cNvSpPr>
          <p:nvPr>
            <p:ph type="sldNum" sz="quarter" idx="12"/>
          </p:nvPr>
        </p:nvSpPr>
        <p:spPr/>
        <p:txBody>
          <a:bodyPr/>
          <a:lstStyle/>
          <a:p>
            <a:fld id="{6B17F265-4195-4617-8FD7-CC454D9C7841}" type="slidenum">
              <a:rPr lang="en-US" smtClean="0"/>
              <a:pPr/>
              <a:t>17</a:t>
            </a:fld>
            <a:endParaRPr lang="en-US"/>
          </a:p>
        </p:txBody>
      </p:sp>
      <p:sp>
        <p:nvSpPr>
          <p:cNvPr id="3" name="Content Placeholder 2"/>
          <p:cNvSpPr>
            <a:spLocks noGrp="1"/>
          </p:cNvSpPr>
          <p:nvPr>
            <p:ph sz="quarter" idx="1"/>
          </p:nvPr>
        </p:nvSpPr>
        <p:spPr>
          <a:xfrm>
            <a:off x="2428860" y="1447800"/>
            <a:ext cx="6257940" cy="4572000"/>
          </a:xfrm>
        </p:spPr>
        <p:txBody>
          <a:bodyPr>
            <a:normAutofit/>
          </a:bodyPr>
          <a:lstStyle/>
          <a:p>
            <a:pPr algn="r" rtl="1"/>
            <a:r>
              <a:rPr lang="he-IL" b="1" dirty="0" smtClean="0"/>
              <a:t>חישוב יתדיות החוליה והדיסק נעשו </a:t>
            </a:r>
            <a:r>
              <a:rPr lang="he-IL" dirty="0" smtClean="0"/>
              <a:t>לפי הנוסחה: </a:t>
            </a:r>
            <a:r>
              <a:rPr lang="en-US" dirty="0" smtClean="0"/>
              <a:t>α=2*TANˉ¹((AVH-PVH/2)/MVW)</a:t>
            </a:r>
            <a:endParaRPr lang="he-IL" dirty="0" smtClean="0"/>
          </a:p>
          <a:p>
            <a:pPr algn="r" rtl="1"/>
            <a:endParaRPr lang="en-US" dirty="0"/>
          </a:p>
        </p:txBody>
      </p:sp>
      <p:pic>
        <p:nvPicPr>
          <p:cNvPr id="7" name="Picture 6" descr="wedging mesurment.png"/>
          <p:cNvPicPr>
            <a:picLocks noChangeAspect="1"/>
          </p:cNvPicPr>
          <p:nvPr/>
        </p:nvPicPr>
        <p:blipFill>
          <a:blip r:embed="rId3"/>
          <a:stretch>
            <a:fillRect/>
          </a:stretch>
        </p:blipFill>
        <p:spPr>
          <a:xfrm>
            <a:off x="1285852" y="2447918"/>
            <a:ext cx="6643734" cy="3838602"/>
          </a:xfrm>
          <a:prstGeom prst="rect">
            <a:avLst/>
          </a:prstGeom>
        </p:spPr>
      </p:pic>
      <p:sp>
        <p:nvSpPr>
          <p:cNvPr id="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1494423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נתונים נוספים </a:t>
            </a:r>
            <a:endParaRPr lang="en-US" dirty="0"/>
          </a:p>
        </p:txBody>
      </p:sp>
      <p:sp>
        <p:nvSpPr>
          <p:cNvPr id="3" name="Slide Number Placeholder 2"/>
          <p:cNvSpPr>
            <a:spLocks noGrp="1"/>
          </p:cNvSpPr>
          <p:nvPr>
            <p:ph type="sldNum" sz="quarter" idx="12"/>
          </p:nvPr>
        </p:nvSpPr>
        <p:spPr/>
        <p:txBody>
          <a:bodyPr/>
          <a:lstStyle/>
          <a:p>
            <a:fld id="{6B17F265-4195-4617-8FD7-CC454D9C7841}" type="slidenum">
              <a:rPr lang="en-US" smtClean="0"/>
              <a:pPr/>
              <a:t>18</a:t>
            </a:fld>
            <a:endParaRPr lang="en-US"/>
          </a:p>
        </p:txBody>
      </p:sp>
      <p:sp>
        <p:nvSpPr>
          <p:cNvPr id="4" name="Content Placeholder 3"/>
          <p:cNvSpPr>
            <a:spLocks noGrp="1"/>
          </p:cNvSpPr>
          <p:nvPr>
            <p:ph sz="quarter" idx="1"/>
          </p:nvPr>
        </p:nvSpPr>
        <p:spPr/>
        <p:txBody>
          <a:bodyPr>
            <a:normAutofit fontScale="92500" lnSpcReduction="10000"/>
          </a:bodyPr>
          <a:lstStyle/>
          <a:p>
            <a:pPr algn="r" rtl="1"/>
            <a:r>
              <a:rPr lang="he-IL" dirty="0"/>
              <a:t>הפתולוגיות האופייניות לעמוד שדרה מותני אשר אובחנו בדוח הרדיולוג, הוכנסו למאגר הנתונים: </a:t>
            </a:r>
            <a:endParaRPr lang="he-IL" dirty="0" smtClean="0"/>
          </a:p>
          <a:p>
            <a:pPr lvl="1" algn="r" rtl="1"/>
            <a:r>
              <a:rPr lang="he-IL" b="1" u="sng" dirty="0" err="1"/>
              <a:t>אוסטאופיטים</a:t>
            </a:r>
            <a:r>
              <a:rPr lang="he-IL" b="1" u="sng" dirty="0"/>
              <a:t>-</a:t>
            </a:r>
            <a:r>
              <a:rPr lang="he-IL" b="1" dirty="0"/>
              <a:t> </a:t>
            </a:r>
            <a:r>
              <a:rPr lang="he-IL" dirty="0"/>
              <a:t>העצם עוברת תהליך של היפרטרופיה ורקמות רכות סביבה מתקשות ומקבלות מרקם גרמי.</a:t>
            </a:r>
            <a:endParaRPr lang="en-US" dirty="0"/>
          </a:p>
          <a:p>
            <a:pPr lvl="1" algn="r" rtl="1"/>
            <a:r>
              <a:rPr lang="he-IL" b="1" u="sng" dirty="0"/>
              <a:t>שבר דחיסה</a:t>
            </a:r>
            <a:r>
              <a:rPr lang="he-IL" b="1" dirty="0"/>
              <a:t>- </a:t>
            </a:r>
            <a:r>
              <a:rPr lang="he-IL" dirty="0"/>
              <a:t>גוף החוליה דחוס בעיקר בחלקו האמצעי. בצילום יראה קטע כהה במרכז החוליה.</a:t>
            </a:r>
            <a:endParaRPr lang="en-US" dirty="0"/>
          </a:p>
          <a:p>
            <a:pPr lvl="1" algn="r" rtl="1"/>
            <a:r>
              <a:rPr lang="he-IL" b="1" u="sng" dirty="0" err="1"/>
              <a:t>המנגיומה</a:t>
            </a:r>
            <a:r>
              <a:rPr lang="he-IL" b="1" dirty="0"/>
              <a:t>-</a:t>
            </a:r>
            <a:r>
              <a:rPr lang="he-IL" dirty="0"/>
              <a:t> גידול של כלי דם המזין את החוליה. יראה ככתם בהיר בגוף החוליה.</a:t>
            </a:r>
            <a:endParaRPr lang="en-US" dirty="0"/>
          </a:p>
          <a:p>
            <a:pPr lvl="1" algn="r" rtl="1"/>
            <a:r>
              <a:rPr lang="he-IL" b="1" u="sng" dirty="0"/>
              <a:t>קשריות ע"ש שמורל </a:t>
            </a:r>
            <a:r>
              <a:rPr lang="he-IL" b="1" dirty="0"/>
              <a:t>- </a:t>
            </a:r>
            <a:r>
              <a:rPr lang="he-IL" dirty="0"/>
              <a:t>(</a:t>
            </a:r>
            <a:r>
              <a:rPr lang="en-US" dirty="0" err="1"/>
              <a:t>Schmorl's</a:t>
            </a:r>
            <a:r>
              <a:rPr lang="en-US" dirty="0"/>
              <a:t> </a:t>
            </a:r>
            <a:r>
              <a:rPr lang="en-US" dirty="0" smtClean="0"/>
              <a:t>Nodule</a:t>
            </a:r>
            <a:r>
              <a:rPr lang="he-IL" dirty="0"/>
              <a:t>)</a:t>
            </a:r>
            <a:r>
              <a:rPr lang="en-US" dirty="0"/>
              <a:t>. </a:t>
            </a:r>
            <a:r>
              <a:rPr lang="he-IL" dirty="0"/>
              <a:t>פלישה של חומר מהחלל הבין חולייתי (הדיסק) אל תוך גוף החוליה.</a:t>
            </a:r>
            <a:endParaRPr lang="en-US" dirty="0"/>
          </a:p>
          <a:p>
            <a:pPr lvl="1" algn="r" rtl="1"/>
            <a:r>
              <a:rPr lang="he-IL" b="1" u="sng" dirty="0"/>
              <a:t>דפורמציות</a:t>
            </a:r>
            <a:r>
              <a:rPr lang="he-IL" b="1" dirty="0"/>
              <a:t>- </a:t>
            </a:r>
            <a:r>
              <a:rPr lang="he-IL" dirty="0"/>
              <a:t>שינויים מבניים של גוף החוליה.</a:t>
            </a:r>
            <a:endParaRPr lang="en-US" dirty="0"/>
          </a:p>
          <a:p>
            <a:pPr lvl="1" algn="r" rtl="1"/>
            <a:r>
              <a:rPr lang="he-IL" b="1" u="sng" dirty="0"/>
              <a:t>פגיעות במבנה הדיסק </a:t>
            </a:r>
            <a:r>
              <a:rPr lang="he-IL" b="1" dirty="0"/>
              <a:t>- </a:t>
            </a:r>
            <a:r>
              <a:rPr lang="he-IL" dirty="0"/>
              <a:t>בלט </a:t>
            </a:r>
            <a:r>
              <a:rPr lang="he-IL" dirty="0" smtClean="0"/>
              <a:t>(</a:t>
            </a:r>
            <a:r>
              <a:rPr lang="en-US" dirty="0" smtClean="0"/>
              <a:t>Disk Bulge</a:t>
            </a:r>
            <a:r>
              <a:rPr lang="he-IL" dirty="0"/>
              <a:t>) ופריצת דיסק (</a:t>
            </a:r>
            <a:r>
              <a:rPr lang="en-US" dirty="0" err="1"/>
              <a:t>Discal</a:t>
            </a:r>
            <a:r>
              <a:rPr lang="en-US" dirty="0"/>
              <a:t> </a:t>
            </a:r>
            <a:r>
              <a:rPr lang="en-US" dirty="0" smtClean="0"/>
              <a:t>Herniation</a:t>
            </a:r>
            <a:r>
              <a:rPr lang="he-IL" dirty="0"/>
              <a:t>).</a:t>
            </a:r>
            <a:endParaRPr lang="en-US" dirty="0"/>
          </a:p>
          <a:p>
            <a:pPr algn="r" rtl="1"/>
            <a:endParaRPr lang="en-US" dirty="0"/>
          </a:p>
        </p:txBody>
      </p:sp>
      <p:sp>
        <p:nvSpPr>
          <p:cNvPr id="6"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80019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סטטיסטיקות</a:t>
            </a:r>
            <a:endParaRPr lang="en-US" dirty="0"/>
          </a:p>
        </p:txBody>
      </p:sp>
      <p:sp>
        <p:nvSpPr>
          <p:cNvPr id="5" name="Slide Number Placeholder 4"/>
          <p:cNvSpPr>
            <a:spLocks noGrp="1"/>
          </p:cNvSpPr>
          <p:nvPr>
            <p:ph type="sldNum" sz="quarter" idx="12"/>
          </p:nvPr>
        </p:nvSpPr>
        <p:spPr/>
        <p:txBody>
          <a:bodyPr/>
          <a:lstStyle/>
          <a:p>
            <a:fld id="{6B17F265-4195-4617-8FD7-CC454D9C7841}" type="slidenum">
              <a:rPr lang="en-US" smtClean="0"/>
              <a:pPr/>
              <a:t>19</a:t>
            </a:fld>
            <a:endParaRPr lang="en-US"/>
          </a:p>
        </p:txBody>
      </p:sp>
      <p:sp>
        <p:nvSpPr>
          <p:cNvPr id="3" name="Content Placeholder 2"/>
          <p:cNvSpPr>
            <a:spLocks noGrp="1"/>
          </p:cNvSpPr>
          <p:nvPr>
            <p:ph sz="quarter" idx="1"/>
          </p:nvPr>
        </p:nvSpPr>
        <p:spPr>
          <a:xfrm>
            <a:off x="1043608" y="1447800"/>
            <a:ext cx="7643192" cy="4572000"/>
          </a:xfrm>
        </p:spPr>
        <p:txBody>
          <a:bodyPr>
            <a:normAutofit/>
          </a:bodyPr>
          <a:lstStyle/>
          <a:p>
            <a:pPr algn="r" rtl="1"/>
            <a:r>
              <a:rPr lang="he-IL" sz="3600" b="1" dirty="0" smtClean="0"/>
              <a:t>מתאם </a:t>
            </a:r>
            <a:r>
              <a:rPr lang="he-IL" sz="3600" b="1" dirty="0" err="1" smtClean="0"/>
              <a:t>פירסון</a:t>
            </a:r>
            <a:endParaRPr lang="he-IL" sz="3600" b="1" dirty="0" smtClean="0"/>
          </a:p>
          <a:p>
            <a:pPr lvl="1" algn="r" rtl="1"/>
            <a:r>
              <a:rPr lang="he-IL" sz="3600" b="1" dirty="0" smtClean="0"/>
              <a:t>האם יש קשר ליניארי, ומה חוזקו, בין מדדים שונים.</a:t>
            </a:r>
            <a:endParaRPr lang="he-IL" sz="3600" dirty="0"/>
          </a:p>
          <a:p>
            <a:pPr algn="r" rtl="1"/>
            <a:r>
              <a:rPr lang="en-US" sz="3600" b="1" dirty="0" smtClean="0"/>
              <a:t>One-way </a:t>
            </a:r>
            <a:r>
              <a:rPr lang="en-US" sz="3600" b="1" dirty="0" err="1" smtClean="0"/>
              <a:t>Anova</a:t>
            </a:r>
            <a:r>
              <a:rPr lang="he-IL" sz="3600" b="1" dirty="0" smtClean="0"/>
              <a:t> </a:t>
            </a:r>
          </a:p>
          <a:p>
            <a:pPr lvl="1" algn="r" rtl="1"/>
            <a:r>
              <a:rPr lang="he-IL" sz="3600" b="1" dirty="0" smtClean="0"/>
              <a:t>האם יש הבדלים מובהקים בממוצעים של קבוצות שונות.</a:t>
            </a:r>
            <a:endParaRPr lang="en-US" sz="3600" b="1" dirty="0" smtClean="0"/>
          </a:p>
        </p:txBody>
      </p:sp>
      <p:sp>
        <p:nvSpPr>
          <p:cNvPr id="6"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63872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מבוא</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2</a:t>
            </a:fld>
            <a:endParaRPr lang="en-US"/>
          </a:p>
        </p:txBody>
      </p:sp>
      <p:sp>
        <p:nvSpPr>
          <p:cNvPr id="3" name="Content Placeholder 2"/>
          <p:cNvSpPr>
            <a:spLocks noGrp="1"/>
          </p:cNvSpPr>
          <p:nvPr>
            <p:ph sz="quarter" idx="1"/>
          </p:nvPr>
        </p:nvSpPr>
        <p:spPr/>
        <p:txBody>
          <a:bodyPr>
            <a:normAutofit fontScale="92500" lnSpcReduction="10000"/>
          </a:bodyPr>
          <a:lstStyle/>
          <a:p>
            <a:pPr algn="r" rtl="1"/>
            <a:r>
              <a:rPr lang="he-IL" dirty="0"/>
              <a:t>כאב גב תחתון </a:t>
            </a:r>
            <a:r>
              <a:rPr lang="he-IL" dirty="0" smtClean="0"/>
              <a:t>הוא אחד הסימפטומים הנפוצים </a:t>
            </a:r>
            <a:r>
              <a:rPr lang="he-IL" dirty="0"/>
              <a:t>בקרב אוכלוסיית העולם המערבי. </a:t>
            </a:r>
            <a:endParaRPr lang="he-IL" dirty="0" smtClean="0"/>
          </a:p>
          <a:p>
            <a:pPr algn="r" rtl="1"/>
            <a:r>
              <a:rPr lang="he-IL" dirty="0" smtClean="0"/>
              <a:t>למרות המכשור והטכנולוגיה המתקדמים, במקרים </a:t>
            </a:r>
            <a:r>
              <a:rPr lang="he-IL" dirty="0"/>
              <a:t>רבים </a:t>
            </a:r>
            <a:r>
              <a:rPr lang="he-IL" dirty="0" smtClean="0"/>
              <a:t>לא </a:t>
            </a:r>
            <a:r>
              <a:rPr lang="he-IL" dirty="0"/>
              <a:t>ניתן לעקוב אחר מקור </a:t>
            </a:r>
            <a:r>
              <a:rPr lang="he-IL" dirty="0" smtClean="0"/>
              <a:t>הכאב, ויש </a:t>
            </a:r>
            <a:r>
              <a:rPr lang="he-IL" dirty="0"/>
              <a:t>חסר בקורלציות ברורות בין </a:t>
            </a:r>
            <a:r>
              <a:rPr lang="he-IL" dirty="0" smtClean="0"/>
              <a:t>הופעתו והופעת סימפטומים אחרים, </a:t>
            </a:r>
            <a:r>
              <a:rPr lang="he-IL" dirty="0"/>
              <a:t>לבין ממצאים </a:t>
            </a:r>
            <a:r>
              <a:rPr lang="he-IL" dirty="0" smtClean="0"/>
              <a:t>רדיולוגים שיסבירו </a:t>
            </a:r>
            <a:r>
              <a:rPr lang="he-IL" dirty="0"/>
              <a:t>אותם. </a:t>
            </a:r>
            <a:endParaRPr lang="he-IL" dirty="0" smtClean="0"/>
          </a:p>
          <a:p>
            <a:pPr algn="r" rtl="1"/>
            <a:r>
              <a:rPr lang="he-IL" dirty="0" smtClean="0"/>
              <a:t>אצל </a:t>
            </a:r>
            <a:r>
              <a:rPr lang="he-IL" dirty="0"/>
              <a:t>ההולכים על שתיים </a:t>
            </a:r>
            <a:r>
              <a:rPr lang="he-IL" dirty="0" smtClean="0"/>
              <a:t>(</a:t>
            </a:r>
            <a:r>
              <a:rPr lang="en-US" dirty="0" smtClean="0"/>
              <a:t>Bipedal Stance</a:t>
            </a:r>
            <a:r>
              <a:rPr lang="he-IL" dirty="0"/>
              <a:t>) יש לעמוד השדרה תפקיד חשוב בייצוב הגוף, במקביל למתן טווח תנועה, גמישות, ועמידה בעומסים. </a:t>
            </a:r>
          </a:p>
          <a:p>
            <a:pPr algn="r" rtl="1"/>
            <a:r>
              <a:rPr lang="he-IL" dirty="0" smtClean="0"/>
              <a:t>פרויקט </a:t>
            </a:r>
            <a:r>
              <a:rPr lang="he-IL" dirty="0"/>
              <a:t>זה </a:t>
            </a:r>
            <a:r>
              <a:rPr lang="he-IL" dirty="0" smtClean="0"/>
              <a:t>מציג היבט </a:t>
            </a:r>
            <a:r>
              <a:rPr lang="he-IL" dirty="0"/>
              <a:t>אחד מתוך מחקר מקיף, </a:t>
            </a:r>
            <a:r>
              <a:rPr lang="he-IL" dirty="0" smtClean="0"/>
              <a:t>המתבצע במעבדה </a:t>
            </a:r>
            <a:r>
              <a:rPr lang="he-IL" dirty="0"/>
              <a:t>לאנטומיה ואנתרופולוגיה באוניברסיטת תל </a:t>
            </a:r>
            <a:r>
              <a:rPr lang="he-IL" dirty="0" smtClean="0"/>
              <a:t>אביב, העוקב </a:t>
            </a:r>
            <a:r>
              <a:rPr lang="he-IL" dirty="0"/>
              <a:t>אחר הקשר בין המבנה האנטומי של עמוד השדרה, התפתחות העמידה הזקופה והפשרות האבולוציוניות שהתרחשו בתהליך זה</a:t>
            </a:r>
            <a:r>
              <a:rPr lang="he-IL" dirty="0" smtClean="0"/>
              <a:t>.</a:t>
            </a:r>
            <a:endParaRPr lang="en-US" dirty="0"/>
          </a:p>
        </p:txBody>
      </p:sp>
      <p:sp>
        <p:nvSpPr>
          <p:cNvPr id="4" name="Footer Placeholder 3"/>
          <p:cNvSpPr>
            <a:spLocks noGrp="1"/>
          </p:cNvSpPr>
          <p:nvPr>
            <p:ph type="ftr" sz="quarter" idx="11"/>
          </p:nvPr>
        </p:nvSpPr>
        <p:spPr/>
        <p:txBody>
          <a:bodyPr/>
          <a:lstStyle/>
          <a:p>
            <a:r>
              <a:rPr lang="he-IL" sz="1000" dirty="0" smtClean="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669734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he-IL" dirty="0" smtClean="0"/>
              <a:t>הזווית הסקראלית- </a:t>
            </a:r>
            <a:r>
              <a:rPr lang="en-US" dirty="0" smtClean="0"/>
              <a:t>Sacral Inclination</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20</a:t>
            </a:fld>
            <a:endParaRPr lang="en-US"/>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580220668"/>
              </p:ext>
            </p:extLst>
          </p:nvPr>
        </p:nvGraphicFramePr>
        <p:xfrm>
          <a:off x="1714480" y="1428736"/>
          <a:ext cx="5829300" cy="741680"/>
        </p:xfrm>
        <a:graphic>
          <a:graphicData uri="http://schemas.openxmlformats.org/drawingml/2006/table">
            <a:tbl>
              <a:tblPr rtl="1" firstRow="1" bandRow="1">
                <a:tableStyleId>{5C22544A-7EE6-4342-B048-85BDC9FD1C3A}</a:tableStyleId>
              </a:tblPr>
              <a:tblGrid>
                <a:gridCol w="1943100"/>
                <a:gridCol w="1943100"/>
                <a:gridCol w="1943100"/>
              </a:tblGrid>
              <a:tr h="370840">
                <a:tc>
                  <a:txBody>
                    <a:bodyPr/>
                    <a:lstStyle/>
                    <a:p>
                      <a:pPr algn="ctr"/>
                      <a:r>
                        <a:rPr lang="he-IL" dirty="0" smtClean="0"/>
                        <a:t>כלל הנבדקים</a:t>
                      </a:r>
                      <a:endParaRPr lang="en-US" dirty="0"/>
                    </a:p>
                  </a:txBody>
                  <a:tcPr/>
                </a:tc>
                <a:tc>
                  <a:txBody>
                    <a:bodyPr/>
                    <a:lstStyle/>
                    <a:p>
                      <a:pPr algn="ctr"/>
                      <a:r>
                        <a:rPr lang="he-IL" dirty="0" smtClean="0"/>
                        <a:t>גברים</a:t>
                      </a:r>
                      <a:endParaRPr lang="en-US" dirty="0"/>
                    </a:p>
                  </a:txBody>
                  <a:tcPr/>
                </a:tc>
                <a:tc>
                  <a:txBody>
                    <a:bodyPr/>
                    <a:lstStyle/>
                    <a:p>
                      <a:pPr algn="ctr"/>
                      <a:r>
                        <a:rPr lang="he-IL" dirty="0" smtClean="0"/>
                        <a:t>נשים</a:t>
                      </a:r>
                      <a:endParaRPr lang="en-US" dirty="0"/>
                    </a:p>
                  </a:txBody>
                  <a:tcPr/>
                </a:tc>
              </a:tr>
              <a:tr h="370840">
                <a:tc>
                  <a:txBody>
                    <a:bodyPr/>
                    <a:lstStyle/>
                    <a:p>
                      <a:pPr algn="ctr"/>
                      <a:r>
                        <a:rPr kumimoji="0" lang="en-US" sz="1800" kern="1200" dirty="0" smtClean="0">
                          <a:solidFill>
                            <a:schemeClr val="dk1"/>
                          </a:solidFill>
                          <a:effectLst/>
                          <a:latin typeface="+mn-lt"/>
                          <a:ea typeface="+mn-ea"/>
                          <a:cs typeface="+mn-cs"/>
                        </a:rPr>
                        <a:t>37.59 ± 7.14</a:t>
                      </a:r>
                      <a:endParaRPr lang="en-US" dirty="0"/>
                    </a:p>
                  </a:txBody>
                  <a:tcPr/>
                </a:tc>
                <a:tc>
                  <a:txBody>
                    <a:bodyPr/>
                    <a:lstStyle/>
                    <a:p>
                      <a:pPr algn="ctr"/>
                      <a:r>
                        <a:rPr kumimoji="0" lang="en-US" sz="1800" kern="1200" dirty="0" smtClean="0">
                          <a:solidFill>
                            <a:schemeClr val="dk1"/>
                          </a:solidFill>
                          <a:effectLst/>
                          <a:latin typeface="+mn-lt"/>
                          <a:ea typeface="+mn-ea"/>
                          <a:cs typeface="+mn-cs"/>
                        </a:rPr>
                        <a:t>37.25 ± 6.91 </a:t>
                      </a:r>
                      <a:endParaRPr lang="en-US" dirty="0"/>
                    </a:p>
                  </a:txBody>
                  <a:tcPr/>
                </a:tc>
                <a:tc>
                  <a:txBody>
                    <a:bodyPr/>
                    <a:lstStyle/>
                    <a:p>
                      <a:pPr algn="ctr"/>
                      <a:r>
                        <a:rPr kumimoji="0" lang="en-US" sz="1800" kern="1200" dirty="0" smtClean="0">
                          <a:solidFill>
                            <a:schemeClr val="dk1"/>
                          </a:solidFill>
                          <a:effectLst/>
                          <a:latin typeface="+mn-lt"/>
                          <a:ea typeface="+mn-ea"/>
                          <a:cs typeface="+mn-cs"/>
                        </a:rPr>
                        <a:t>38.03 ± 7.42</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08187008"/>
              </p:ext>
            </p:extLst>
          </p:nvPr>
        </p:nvGraphicFramePr>
        <p:xfrm>
          <a:off x="5357818" y="2357430"/>
          <a:ext cx="3500461" cy="2183880"/>
        </p:xfrm>
        <a:graphic>
          <a:graphicData uri="http://schemas.openxmlformats.org/drawingml/2006/table">
            <a:tbl>
              <a:tblPr rtl="1" firstRow="1" firstCol="1" bandRow="1">
                <a:tableStyleId>{5C22544A-7EE6-4342-B048-85BDC9FD1C3A}</a:tableStyleId>
              </a:tblPr>
              <a:tblGrid>
                <a:gridCol w="494378"/>
                <a:gridCol w="1424516"/>
                <a:gridCol w="1581567"/>
              </a:tblGrid>
              <a:tr h="554003">
                <a:tc gridSpan="3">
                  <a:txBody>
                    <a:bodyPr/>
                    <a:lstStyle/>
                    <a:p>
                      <a:pPr marL="0" marR="0" algn="ctr" rtl="1" eaLnBrk="1" latinLnBrk="0" hangingPunct="1">
                        <a:lnSpc>
                          <a:spcPct val="115000"/>
                        </a:lnSpc>
                        <a:spcBef>
                          <a:spcPts val="0"/>
                        </a:spcBef>
                        <a:spcAft>
                          <a:spcPts val="0"/>
                        </a:spcAft>
                      </a:pPr>
                      <a:r>
                        <a:rPr kumimoji="0" lang="he-IL" sz="1600" b="1" kern="1200" spc="100" baseline="0" dirty="0" smtClean="0">
                          <a:solidFill>
                            <a:schemeClr val="lt1"/>
                          </a:solidFill>
                          <a:latin typeface="+mn-lt"/>
                          <a:ea typeface="+mn-ea"/>
                          <a:cs typeface="+mn-cs"/>
                        </a:rPr>
                        <a:t>גודל </a:t>
                      </a:r>
                      <a:r>
                        <a:rPr kumimoji="0" lang="he-IL" sz="1600" b="1" kern="1200" spc="100" baseline="0" dirty="0">
                          <a:solidFill>
                            <a:schemeClr val="lt1"/>
                          </a:solidFill>
                          <a:latin typeface="+mn-lt"/>
                          <a:ea typeface="+mn-ea"/>
                          <a:cs typeface="+mn-cs"/>
                        </a:rPr>
                        <a:t>הזווית הסקראלית לפי קבוצת גיל </a:t>
                      </a:r>
                      <a:r>
                        <a:rPr kumimoji="0" lang="he-IL" sz="1600" b="1" kern="1200" spc="100" baseline="0" dirty="0" smtClean="0">
                          <a:solidFill>
                            <a:schemeClr val="lt1"/>
                          </a:solidFill>
                          <a:latin typeface="+mn-lt"/>
                          <a:ea typeface="+mn-ea"/>
                          <a:cs typeface="+mn-cs"/>
                        </a:rPr>
                        <a:t>ומין</a:t>
                      </a:r>
                    </a:p>
                    <a:p>
                      <a:pPr marL="0" marR="0" algn="ctr" rtl="1" eaLnBrk="1" latinLnBrk="0" hangingPunct="1">
                        <a:lnSpc>
                          <a:spcPct val="115000"/>
                        </a:lnSpc>
                        <a:spcBef>
                          <a:spcPts val="0"/>
                        </a:spcBef>
                        <a:spcAft>
                          <a:spcPts val="0"/>
                        </a:spcAft>
                      </a:pPr>
                      <a:r>
                        <a:rPr kumimoji="0" lang="en-US" sz="1600" b="1" kern="1200" spc="100" baseline="0" dirty="0" smtClean="0">
                          <a:solidFill>
                            <a:schemeClr val="lt1"/>
                          </a:solidFill>
                          <a:latin typeface="+mn-lt"/>
                          <a:ea typeface="+mn-ea"/>
                          <a:cs typeface="+mn-cs"/>
                        </a:rPr>
                        <a:t>mean ± SD [mm]</a:t>
                      </a:r>
                      <a:endParaRPr kumimoji="0" lang="en-US" sz="1600" b="1" kern="1200" spc="100" baseline="0" dirty="0">
                        <a:solidFill>
                          <a:schemeClr val="lt1"/>
                        </a:solidFill>
                        <a:latin typeface="+mn-lt"/>
                        <a:ea typeface="+mn-ea"/>
                        <a:cs typeface="+mn-cs"/>
                      </a:endParaRPr>
                    </a:p>
                  </a:txBody>
                  <a:tcPr marL="0" marR="0" marT="0" marB="0"/>
                </a:tc>
                <a:tc hMerge="1">
                  <a:txBody>
                    <a:bodyPr/>
                    <a:lstStyle/>
                    <a:p>
                      <a:endParaRPr lang="en-US"/>
                    </a:p>
                  </a:txBody>
                  <a:tcPr/>
                </a:tc>
                <a:tc hMerge="1">
                  <a:txBody>
                    <a:bodyPr/>
                    <a:lstStyle/>
                    <a:p>
                      <a:endParaRPr lang="en-US"/>
                    </a:p>
                  </a:txBody>
                  <a:tcPr/>
                </a:tc>
              </a:tr>
              <a:tr h="427821">
                <a:tc>
                  <a:txBody>
                    <a:bodyPr/>
                    <a:lstStyle/>
                    <a:p>
                      <a:pPr marL="0" marR="0" algn="ctr" rtl="1">
                        <a:lnSpc>
                          <a:spcPct val="115000"/>
                        </a:lnSpc>
                        <a:spcBef>
                          <a:spcPts val="0"/>
                        </a:spcBef>
                        <a:spcAft>
                          <a:spcPts val="0"/>
                        </a:spcAft>
                      </a:pPr>
                      <a:r>
                        <a:rPr lang="en-US" sz="1000" dirty="0">
                          <a:effectLst/>
                        </a:rPr>
                        <a:t> </a:t>
                      </a:r>
                      <a:r>
                        <a:rPr kumimoji="0" lang="he-IL" sz="1400" b="1" kern="1200" dirty="0" smtClean="0">
                          <a:solidFill>
                            <a:schemeClr val="lt1"/>
                          </a:solidFill>
                          <a:effectLst/>
                          <a:latin typeface="+mn-lt"/>
                          <a:ea typeface="+mn-ea"/>
                          <a:cs typeface="+mn-cs"/>
                        </a:rPr>
                        <a:t>גיל*</a:t>
                      </a:r>
                      <a:endParaRPr kumimoji="0" lang="en-US" sz="1400" b="1" kern="1200" dirty="0">
                        <a:solidFill>
                          <a:schemeClr val="lt1"/>
                        </a:solidFill>
                        <a:effectLst/>
                        <a:latin typeface="+mn-lt"/>
                        <a:ea typeface="+mn-ea"/>
                        <a:cs typeface="+mn-cs"/>
                      </a:endParaRPr>
                    </a:p>
                  </a:txBody>
                  <a:tcPr marL="0" marR="0" marT="0" marB="0"/>
                </a:tc>
                <a:tc>
                  <a:txBody>
                    <a:bodyPr/>
                    <a:lstStyle/>
                    <a:p>
                      <a:pPr marL="0" marR="0" algn="ctr" rtl="1">
                        <a:lnSpc>
                          <a:spcPct val="115000"/>
                        </a:lnSpc>
                        <a:spcBef>
                          <a:spcPts val="0"/>
                        </a:spcBef>
                        <a:spcAft>
                          <a:spcPts val="0"/>
                        </a:spcAft>
                      </a:pPr>
                      <a:r>
                        <a:rPr lang="he-IL" sz="1600" dirty="0">
                          <a:effectLst/>
                        </a:rPr>
                        <a:t>גברים</a:t>
                      </a:r>
                      <a:endParaRPr lang="en-US" sz="1600" dirty="0">
                        <a:effectLst/>
                        <a:latin typeface="Calibri"/>
                        <a:ea typeface="Calibri"/>
                        <a:cs typeface="Arial"/>
                      </a:endParaRPr>
                    </a:p>
                  </a:txBody>
                  <a:tcPr marL="0" marR="0" marT="0" marB="0"/>
                </a:tc>
                <a:tc>
                  <a:txBody>
                    <a:bodyPr/>
                    <a:lstStyle/>
                    <a:p>
                      <a:pPr marL="0" marR="0" algn="ctr" rtl="1">
                        <a:lnSpc>
                          <a:spcPct val="115000"/>
                        </a:lnSpc>
                        <a:spcBef>
                          <a:spcPts val="0"/>
                        </a:spcBef>
                        <a:spcAft>
                          <a:spcPts val="0"/>
                        </a:spcAft>
                      </a:pPr>
                      <a:r>
                        <a:rPr lang="he-IL" sz="1600" dirty="0">
                          <a:effectLst/>
                        </a:rPr>
                        <a:t>נשים</a:t>
                      </a:r>
                      <a:endParaRPr lang="en-US" sz="1600" dirty="0">
                        <a:effectLst/>
                        <a:latin typeface="Calibri"/>
                        <a:ea typeface="Calibri"/>
                        <a:cs typeface="Arial"/>
                      </a:endParaRPr>
                    </a:p>
                  </a:txBody>
                  <a:tcPr marL="0" marR="0" marT="0" marB="0"/>
                </a:tc>
              </a:tr>
              <a:tr h="404053">
                <a:tc>
                  <a:txBody>
                    <a:bodyPr/>
                    <a:lstStyle/>
                    <a:p>
                      <a:pPr marL="0" marR="0" algn="ctr" rtl="1">
                        <a:lnSpc>
                          <a:spcPct val="115000"/>
                        </a:lnSpc>
                        <a:spcBef>
                          <a:spcPts val="0"/>
                        </a:spcBef>
                        <a:spcAft>
                          <a:spcPts val="0"/>
                        </a:spcAft>
                      </a:pPr>
                      <a:r>
                        <a:rPr lang="he-IL" sz="1400" dirty="0" smtClean="0">
                          <a:effectLst/>
                        </a:rPr>
                        <a:t>1</a:t>
                      </a:r>
                      <a:endParaRPr lang="en-US" sz="1400" dirty="0">
                        <a:effectLst/>
                        <a:latin typeface="Calibri"/>
                        <a:ea typeface="Calibri"/>
                        <a:cs typeface="Arial"/>
                      </a:endParaRPr>
                    </a:p>
                  </a:txBody>
                  <a:tcPr marL="0" marR="0" marT="0" marB="0"/>
                </a:tc>
                <a:tc>
                  <a:txBody>
                    <a:bodyPr/>
                    <a:lstStyle/>
                    <a:p>
                      <a:pPr marL="0" marR="0" algn="ctr" rtl="0">
                        <a:lnSpc>
                          <a:spcPct val="115000"/>
                        </a:lnSpc>
                        <a:spcBef>
                          <a:spcPts val="0"/>
                        </a:spcBef>
                        <a:spcAft>
                          <a:spcPts val="0"/>
                        </a:spcAft>
                      </a:pPr>
                      <a:r>
                        <a:rPr lang="en-US" sz="1600" dirty="0">
                          <a:effectLst/>
                        </a:rPr>
                        <a:t>35.90 ± 8.06</a:t>
                      </a:r>
                      <a:endParaRPr lang="en-US" sz="1600" dirty="0">
                        <a:effectLst/>
                        <a:latin typeface="Calibri"/>
                        <a:ea typeface="Calibri"/>
                        <a:cs typeface="Arial"/>
                      </a:endParaRPr>
                    </a:p>
                  </a:txBody>
                  <a:tcPr marL="0" marR="0" marT="0" marB="0"/>
                </a:tc>
                <a:tc>
                  <a:txBody>
                    <a:bodyPr/>
                    <a:lstStyle/>
                    <a:p>
                      <a:pPr marL="0" marR="0" algn="ctr" rtl="0">
                        <a:lnSpc>
                          <a:spcPct val="115000"/>
                        </a:lnSpc>
                        <a:spcBef>
                          <a:spcPts val="0"/>
                        </a:spcBef>
                        <a:spcAft>
                          <a:spcPts val="0"/>
                        </a:spcAft>
                      </a:pPr>
                      <a:r>
                        <a:rPr lang="en-US" sz="1600" dirty="0">
                          <a:effectLst/>
                        </a:rPr>
                        <a:t>37.15 ± 7.73</a:t>
                      </a:r>
                      <a:endParaRPr lang="en-US" sz="1600" dirty="0">
                        <a:effectLst/>
                        <a:latin typeface="Calibri"/>
                        <a:ea typeface="Calibri"/>
                        <a:cs typeface="Arial"/>
                      </a:endParaRPr>
                    </a:p>
                  </a:txBody>
                  <a:tcPr marL="0" marR="0" marT="0" marB="0"/>
                </a:tc>
              </a:tr>
              <a:tr h="395587">
                <a:tc>
                  <a:txBody>
                    <a:bodyPr/>
                    <a:lstStyle/>
                    <a:p>
                      <a:pPr marL="0" marR="0" algn="ctr" rtl="1">
                        <a:lnSpc>
                          <a:spcPct val="115000"/>
                        </a:lnSpc>
                        <a:spcBef>
                          <a:spcPts val="0"/>
                        </a:spcBef>
                        <a:spcAft>
                          <a:spcPts val="0"/>
                        </a:spcAft>
                      </a:pPr>
                      <a:r>
                        <a:rPr lang="he-IL" sz="1400" dirty="0">
                          <a:effectLst/>
                        </a:rPr>
                        <a:t>2</a:t>
                      </a:r>
                      <a:endParaRPr lang="en-US" sz="1400" dirty="0">
                        <a:effectLst/>
                        <a:latin typeface="Calibri"/>
                        <a:ea typeface="Calibri"/>
                        <a:cs typeface="Arial"/>
                      </a:endParaRPr>
                    </a:p>
                  </a:txBody>
                  <a:tcPr marL="0" marR="0" marT="0" marB="0"/>
                </a:tc>
                <a:tc>
                  <a:txBody>
                    <a:bodyPr/>
                    <a:lstStyle/>
                    <a:p>
                      <a:pPr marL="0" marR="0" algn="ctr" rtl="0">
                        <a:lnSpc>
                          <a:spcPct val="115000"/>
                        </a:lnSpc>
                        <a:spcBef>
                          <a:spcPts val="0"/>
                        </a:spcBef>
                        <a:spcAft>
                          <a:spcPts val="0"/>
                        </a:spcAft>
                      </a:pPr>
                      <a:r>
                        <a:rPr lang="en-US" sz="1600" dirty="0">
                          <a:effectLst/>
                        </a:rPr>
                        <a:t>38.01 ± 5.73</a:t>
                      </a:r>
                      <a:endParaRPr lang="en-US" sz="1600" dirty="0">
                        <a:effectLst/>
                        <a:latin typeface="Calibri"/>
                        <a:ea typeface="Calibri"/>
                        <a:cs typeface="Arial"/>
                      </a:endParaRPr>
                    </a:p>
                  </a:txBody>
                  <a:tcPr marL="0" marR="0" marT="0" marB="0"/>
                </a:tc>
                <a:tc>
                  <a:txBody>
                    <a:bodyPr/>
                    <a:lstStyle/>
                    <a:p>
                      <a:pPr marL="0" marR="0" algn="ctr" rtl="0">
                        <a:lnSpc>
                          <a:spcPct val="115000"/>
                        </a:lnSpc>
                        <a:spcBef>
                          <a:spcPts val="0"/>
                        </a:spcBef>
                        <a:spcAft>
                          <a:spcPts val="0"/>
                        </a:spcAft>
                      </a:pPr>
                      <a:r>
                        <a:rPr lang="en-US" sz="1600" dirty="0">
                          <a:effectLst/>
                        </a:rPr>
                        <a:t>37.84 ± 7.21</a:t>
                      </a:r>
                      <a:endParaRPr lang="en-US" sz="1600" dirty="0">
                        <a:effectLst/>
                        <a:latin typeface="Calibri"/>
                        <a:ea typeface="Calibri"/>
                        <a:cs typeface="Arial"/>
                      </a:endParaRPr>
                    </a:p>
                  </a:txBody>
                  <a:tcPr marL="0" marR="0" marT="0" marB="0"/>
                </a:tc>
              </a:tr>
              <a:tr h="395587">
                <a:tc>
                  <a:txBody>
                    <a:bodyPr/>
                    <a:lstStyle/>
                    <a:p>
                      <a:pPr marL="0" marR="0" algn="ctr" rtl="1">
                        <a:lnSpc>
                          <a:spcPct val="115000"/>
                        </a:lnSpc>
                        <a:spcBef>
                          <a:spcPts val="0"/>
                        </a:spcBef>
                        <a:spcAft>
                          <a:spcPts val="0"/>
                        </a:spcAft>
                      </a:pPr>
                      <a:r>
                        <a:rPr lang="he-IL" sz="1400" dirty="0">
                          <a:effectLst/>
                        </a:rPr>
                        <a:t>3</a:t>
                      </a:r>
                      <a:endParaRPr lang="en-US" sz="1400" dirty="0">
                        <a:effectLst/>
                        <a:latin typeface="Calibri"/>
                        <a:ea typeface="Calibri"/>
                        <a:cs typeface="Arial"/>
                      </a:endParaRPr>
                    </a:p>
                  </a:txBody>
                  <a:tcPr marL="0" marR="0" marT="0" marB="0"/>
                </a:tc>
                <a:tc>
                  <a:txBody>
                    <a:bodyPr/>
                    <a:lstStyle/>
                    <a:p>
                      <a:pPr marL="0" marR="0" algn="ctr" rtl="0">
                        <a:lnSpc>
                          <a:spcPct val="115000"/>
                        </a:lnSpc>
                        <a:spcBef>
                          <a:spcPts val="0"/>
                        </a:spcBef>
                        <a:spcAft>
                          <a:spcPts val="0"/>
                        </a:spcAft>
                      </a:pPr>
                      <a:r>
                        <a:rPr lang="en-US" sz="1600">
                          <a:effectLst/>
                        </a:rPr>
                        <a:t>38.04 ± 6.48</a:t>
                      </a:r>
                      <a:endParaRPr lang="en-US" sz="1600">
                        <a:effectLst/>
                        <a:latin typeface="Calibri"/>
                        <a:ea typeface="Calibri"/>
                        <a:cs typeface="Arial"/>
                      </a:endParaRPr>
                    </a:p>
                  </a:txBody>
                  <a:tcPr marL="0" marR="0" marT="0" marB="0"/>
                </a:tc>
                <a:tc>
                  <a:txBody>
                    <a:bodyPr/>
                    <a:lstStyle/>
                    <a:p>
                      <a:pPr marL="0" marR="0" algn="ctr" rtl="0">
                        <a:lnSpc>
                          <a:spcPct val="115000"/>
                        </a:lnSpc>
                        <a:spcBef>
                          <a:spcPts val="0"/>
                        </a:spcBef>
                        <a:spcAft>
                          <a:spcPts val="0"/>
                        </a:spcAft>
                      </a:pPr>
                      <a:r>
                        <a:rPr lang="en-US" sz="1600" dirty="0">
                          <a:effectLst/>
                        </a:rPr>
                        <a:t>39.01 ± 7.43</a:t>
                      </a:r>
                      <a:endParaRPr lang="en-US" sz="1600" dirty="0">
                        <a:effectLst/>
                        <a:latin typeface="Calibri"/>
                        <a:ea typeface="Calibri"/>
                        <a:cs typeface="Arial"/>
                      </a:endParaRPr>
                    </a:p>
                  </a:txBody>
                  <a:tcPr marL="0" marR="0" marT="0" marB="0"/>
                </a:tc>
              </a:tr>
            </a:tbl>
          </a:graphicData>
        </a:graphic>
      </p:graphicFrame>
      <p:graphicFrame>
        <p:nvGraphicFramePr>
          <p:cNvPr id="7" name="Chart 6"/>
          <p:cNvGraphicFramePr/>
          <p:nvPr>
            <p:extLst>
              <p:ext uri="{D42A27DB-BD31-4B8C-83A1-F6EECF244321}">
                <p14:modId xmlns:p14="http://schemas.microsoft.com/office/powerpoint/2010/main" val="4257178638"/>
              </p:ext>
            </p:extLst>
          </p:nvPr>
        </p:nvGraphicFramePr>
        <p:xfrm>
          <a:off x="214282" y="2285992"/>
          <a:ext cx="4629348" cy="261937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57950" y="4500570"/>
            <a:ext cx="2380780" cy="276999"/>
          </a:xfrm>
          <a:prstGeom prst="rect">
            <a:avLst/>
          </a:prstGeom>
        </p:spPr>
        <p:txBody>
          <a:bodyPr wrap="none">
            <a:spAutoFit/>
          </a:bodyPr>
          <a:lstStyle/>
          <a:p>
            <a:pPr algn="r" rtl="1"/>
            <a:r>
              <a:rPr lang="he-IL" sz="1200" dirty="0" smtClean="0"/>
              <a:t>*קבוצות גיל: 1. 18-37, 2. 38-54, 3. 55-89</a:t>
            </a:r>
            <a:endParaRPr lang="he-IL" sz="1200" dirty="0"/>
          </a:p>
        </p:txBody>
      </p:sp>
      <p:sp>
        <p:nvSpPr>
          <p:cNvPr id="17" name="Rectangle 16"/>
          <p:cNvSpPr/>
          <p:nvPr/>
        </p:nvSpPr>
        <p:spPr>
          <a:xfrm>
            <a:off x="428596" y="5013176"/>
            <a:ext cx="8358246" cy="1477328"/>
          </a:xfrm>
          <a:prstGeom prst="rect">
            <a:avLst/>
          </a:prstGeom>
        </p:spPr>
        <p:txBody>
          <a:bodyPr wrap="square">
            <a:spAutoFit/>
          </a:bodyPr>
          <a:lstStyle/>
          <a:p>
            <a:pPr algn="r" rtl="1"/>
            <a:r>
              <a:rPr lang="he-IL" dirty="0" smtClean="0"/>
              <a:t>גודל הזווית הסקראלית עולה ב- 2 מעלות בין קבוצות הגיל באופן מובהק (</a:t>
            </a:r>
            <a:r>
              <a:rPr lang="en-US" dirty="0" smtClean="0"/>
              <a:t>P&lt;0.05</a:t>
            </a:r>
            <a:r>
              <a:rPr lang="he-IL" dirty="0" smtClean="0"/>
              <a:t>), ללא הבדל מובהק בין המינים. </a:t>
            </a:r>
            <a:r>
              <a:rPr lang="he-IL" u="sng" dirty="0" smtClean="0"/>
              <a:t>בקבוצת הגברים</a:t>
            </a:r>
            <a:r>
              <a:rPr lang="he-IL" dirty="0" smtClean="0"/>
              <a:t> ישנה עליה מהירה מקבוצת הגיל הראשונה לשנייה אך מקבוצת הגיל השנייה לשלישית השינוי נעצר. יתכן והעצירה קשורה לאיחוי המפרק המחבר בין הסקרום והאגן (</a:t>
            </a:r>
            <a:r>
              <a:rPr lang="en-US" dirty="0" smtClean="0"/>
              <a:t>sacroiliac joint</a:t>
            </a:r>
            <a:r>
              <a:rPr lang="he-IL" dirty="0" smtClean="0"/>
              <a:t>) האופייני אצל גברים ונמצא קשור גם לעלייה בגיל. </a:t>
            </a:r>
            <a:r>
              <a:rPr lang="he-IL" u="sng" dirty="0" smtClean="0"/>
              <a:t>בקבוצת הנשים</a:t>
            </a:r>
            <a:r>
              <a:rPr lang="he-IL" dirty="0" smtClean="0"/>
              <a:t> השינוי הוא קבוע וכמעט ליניארי בין קבוצות הגיל. </a:t>
            </a:r>
          </a:p>
        </p:txBody>
      </p:sp>
      <p:sp>
        <p:nvSpPr>
          <p:cNvPr id="11"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48078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גובה חוליות לומבריות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21</a:t>
            </a:fld>
            <a:endParaRPr lang="en-US"/>
          </a:p>
        </p:txBody>
      </p:sp>
      <p:graphicFrame>
        <p:nvGraphicFramePr>
          <p:cNvPr id="8" name="Chart 7"/>
          <p:cNvGraphicFramePr/>
          <p:nvPr/>
        </p:nvGraphicFramePr>
        <p:xfrm>
          <a:off x="571472" y="1500174"/>
          <a:ext cx="4030345" cy="2686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14876" y="1500174"/>
          <a:ext cx="4071966" cy="26717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71472" y="4429132"/>
            <a:ext cx="8215370" cy="1477328"/>
          </a:xfrm>
          <a:prstGeom prst="rect">
            <a:avLst/>
          </a:prstGeom>
          <a:noFill/>
        </p:spPr>
        <p:txBody>
          <a:bodyPr wrap="square" rtlCol="1">
            <a:spAutoFit/>
          </a:bodyPr>
          <a:lstStyle/>
          <a:p>
            <a:pPr algn="r" rtl="1"/>
            <a:r>
              <a:rPr lang="he-IL" dirty="0" smtClean="0"/>
              <a:t>הפערים בגובה החוליות בין קבוצת הנשים והגברים, גדולים יותר בצדן האחורי. אנו משערים אם כן, ששינויים בגובה האחורי הם התורמים העיקרים להבדלים ביתדיות. </a:t>
            </a:r>
          </a:p>
          <a:p>
            <a:pPr algn="r" rtl="1"/>
            <a:endParaRPr lang="he-IL" dirty="0" smtClean="0"/>
          </a:p>
          <a:p>
            <a:pPr algn="r" rtl="1"/>
            <a:r>
              <a:rPr lang="he-IL" dirty="0" smtClean="0"/>
              <a:t>השערה זו מקבלת חיזוק מכך שמצאנו קשר מובהק (</a:t>
            </a:r>
            <a:r>
              <a:rPr lang="en-US" dirty="0" smtClean="0"/>
              <a:t>P&lt;0.001</a:t>
            </a:r>
            <a:r>
              <a:rPr lang="he-IL" dirty="0" smtClean="0"/>
              <a:t>) </a:t>
            </a:r>
            <a:r>
              <a:rPr lang="he-IL" dirty="0"/>
              <a:t>חזק יותר בין </a:t>
            </a:r>
            <a:r>
              <a:rPr lang="he-IL" dirty="0" smtClean="0"/>
              <a:t>גובה אחורי ליתדיות החוליה מאשר בין </a:t>
            </a:r>
            <a:r>
              <a:rPr lang="he-IL" dirty="0"/>
              <a:t>גובה קדמי ליתדיות החוליה </a:t>
            </a:r>
            <a:r>
              <a:rPr lang="he-IL" dirty="0" smtClean="0"/>
              <a:t>(</a:t>
            </a:r>
            <a:r>
              <a:rPr lang="en-US" dirty="0" smtClean="0"/>
              <a:t>-0.649</a:t>
            </a:r>
            <a:r>
              <a:rPr lang="he-IL" dirty="0" smtClean="0"/>
              <a:t> לעומת </a:t>
            </a:r>
            <a:r>
              <a:rPr lang="en-US" dirty="0" smtClean="0"/>
              <a:t>0.517</a:t>
            </a:r>
            <a:r>
              <a:rPr lang="he-IL" dirty="0" smtClean="0"/>
              <a:t>). </a:t>
            </a:r>
          </a:p>
        </p:txBody>
      </p:sp>
      <p:sp>
        <p:nvSpPr>
          <p:cNvPr id="11"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73119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יתדיות החוליות והדיסקים</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22</a:t>
            </a:fld>
            <a:endParaRPr lang="en-US"/>
          </a:p>
        </p:txBody>
      </p:sp>
      <p:graphicFrame>
        <p:nvGraphicFramePr>
          <p:cNvPr id="6" name="Chart 5"/>
          <p:cNvGraphicFramePr/>
          <p:nvPr/>
        </p:nvGraphicFramePr>
        <p:xfrm>
          <a:off x="214282" y="1357298"/>
          <a:ext cx="4146550" cy="2447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786182" y="4000504"/>
          <a:ext cx="5181599" cy="250033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572000" y="1357298"/>
            <a:ext cx="4214842" cy="2031325"/>
          </a:xfrm>
          <a:prstGeom prst="rect">
            <a:avLst/>
          </a:prstGeom>
        </p:spPr>
        <p:txBody>
          <a:bodyPr wrap="square">
            <a:spAutoFit/>
          </a:bodyPr>
          <a:lstStyle/>
          <a:p>
            <a:pPr algn="r" rtl="1"/>
            <a:r>
              <a:rPr lang="he-IL" dirty="0" smtClean="0"/>
              <a:t>היתדיות של חוליות </a:t>
            </a:r>
            <a:r>
              <a:rPr lang="en-US" dirty="0" smtClean="0"/>
              <a:t>L1</a:t>
            </a:r>
            <a:r>
              <a:rPr lang="he-IL" dirty="0" smtClean="0"/>
              <a:t> ו- </a:t>
            </a:r>
            <a:r>
              <a:rPr lang="en-US" dirty="0" smtClean="0"/>
              <a:t>L2</a:t>
            </a:r>
            <a:r>
              <a:rPr lang="he-IL" dirty="0" smtClean="0"/>
              <a:t> היא בכיוון האופייני של החוליות הטורקליות - הצד האחורי גבוה יותר מהצד הקדמי. היתדיות של חוליה </a:t>
            </a:r>
            <a:r>
              <a:rPr lang="en-US" dirty="0" smtClean="0"/>
              <a:t>L3</a:t>
            </a:r>
            <a:r>
              <a:rPr lang="he-IL" dirty="0" smtClean="0"/>
              <a:t> היא הקטנה ביותר, ואצל גברים היא קרובה לאפס.</a:t>
            </a:r>
          </a:p>
          <a:p>
            <a:pPr algn="r" rtl="1"/>
            <a:endParaRPr lang="he-IL" dirty="0" smtClean="0"/>
          </a:p>
          <a:p>
            <a:pPr algn="r" rtl="1"/>
            <a:r>
              <a:rPr lang="he-IL" dirty="0" smtClean="0"/>
              <a:t>לעומת החוליות כל הדיסקים מדגימים יתדיות בעלת כיווניות דומה.</a:t>
            </a:r>
          </a:p>
        </p:txBody>
      </p:sp>
      <p:sp>
        <p:nvSpPr>
          <p:cNvPr id="11" name="Rectangle 10"/>
          <p:cNvSpPr/>
          <p:nvPr/>
        </p:nvSpPr>
        <p:spPr>
          <a:xfrm>
            <a:off x="71406" y="4071942"/>
            <a:ext cx="3643338" cy="2308324"/>
          </a:xfrm>
          <a:prstGeom prst="rect">
            <a:avLst/>
          </a:prstGeom>
        </p:spPr>
        <p:txBody>
          <a:bodyPr wrap="square">
            <a:spAutoFit/>
          </a:bodyPr>
          <a:lstStyle/>
          <a:p>
            <a:pPr algn="r" rtl="1"/>
            <a:r>
              <a:rPr lang="he-IL" dirty="0" smtClean="0"/>
              <a:t>ישנו הבדל מובהק בין המינים ביתדיות החוליות אך לא ביתדיות הדיסקים.</a:t>
            </a:r>
          </a:p>
          <a:p>
            <a:pPr algn="r" rtl="1"/>
            <a:endParaRPr lang="he-IL" dirty="0" smtClean="0"/>
          </a:p>
          <a:p>
            <a:pPr algn="r" rtl="1"/>
            <a:r>
              <a:rPr lang="he-IL" dirty="0" smtClean="0">
                <a:solidFill>
                  <a:srgbClr val="C00000"/>
                </a:solidFill>
              </a:rPr>
              <a:t>ממצא זה יכול להוות עדות נוספת להשערה שהדיסק הוא מבנה שמור מבחינה אבולוציונית, ושאת השינוי העיקרי להשגת הלורדוזה המותנית אצל ההולכים על שתיים, עברו החוליות. </a:t>
            </a:r>
            <a:endParaRPr lang="he-IL" dirty="0">
              <a:solidFill>
                <a:srgbClr val="C00000"/>
              </a:solidFill>
            </a:endParaRPr>
          </a:p>
        </p:txBody>
      </p:sp>
      <p:sp>
        <p:nvSpPr>
          <p:cNvPr id="9"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73119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he-IL" dirty="0" err="1"/>
              <a:t>הלורדוזה</a:t>
            </a:r>
            <a:r>
              <a:rPr lang="he-IL" dirty="0"/>
              <a:t> המותנית - </a:t>
            </a:r>
            <a:r>
              <a:rPr lang="en-US" dirty="0"/>
              <a:t>Lumbar Lordosis</a:t>
            </a:r>
          </a:p>
        </p:txBody>
      </p:sp>
      <p:sp>
        <p:nvSpPr>
          <p:cNvPr id="5" name="Slide Number Placeholder 4"/>
          <p:cNvSpPr>
            <a:spLocks noGrp="1"/>
          </p:cNvSpPr>
          <p:nvPr>
            <p:ph type="sldNum" sz="quarter" idx="12"/>
          </p:nvPr>
        </p:nvSpPr>
        <p:spPr/>
        <p:txBody>
          <a:bodyPr/>
          <a:lstStyle/>
          <a:p>
            <a:fld id="{6B17F265-4195-4617-8FD7-CC454D9C7841}" type="slidenum">
              <a:rPr lang="en-US" smtClean="0"/>
              <a:pPr/>
              <a:t>23</a:t>
            </a:fld>
            <a:endParaRPr lang="en-US"/>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733271175"/>
              </p:ext>
            </p:extLst>
          </p:nvPr>
        </p:nvGraphicFramePr>
        <p:xfrm>
          <a:off x="1714480" y="1500174"/>
          <a:ext cx="5829300" cy="741680"/>
        </p:xfrm>
        <a:graphic>
          <a:graphicData uri="http://schemas.openxmlformats.org/drawingml/2006/table">
            <a:tbl>
              <a:tblPr rtl="1" firstRow="1" bandRow="1">
                <a:tableStyleId>{5C22544A-7EE6-4342-B048-85BDC9FD1C3A}</a:tableStyleId>
              </a:tblPr>
              <a:tblGrid>
                <a:gridCol w="1943100"/>
                <a:gridCol w="1943100"/>
                <a:gridCol w="1943100"/>
              </a:tblGrid>
              <a:tr h="370840">
                <a:tc>
                  <a:txBody>
                    <a:bodyPr/>
                    <a:lstStyle/>
                    <a:p>
                      <a:pPr algn="ctr"/>
                      <a:r>
                        <a:rPr lang="he-IL" dirty="0" smtClean="0"/>
                        <a:t>כלל הנבדקים</a:t>
                      </a:r>
                      <a:endParaRPr lang="en-US" dirty="0"/>
                    </a:p>
                  </a:txBody>
                  <a:tcPr/>
                </a:tc>
                <a:tc>
                  <a:txBody>
                    <a:bodyPr/>
                    <a:lstStyle/>
                    <a:p>
                      <a:pPr algn="ctr"/>
                      <a:r>
                        <a:rPr lang="he-IL" dirty="0" smtClean="0"/>
                        <a:t>גברים</a:t>
                      </a:r>
                      <a:endParaRPr lang="en-US" dirty="0"/>
                    </a:p>
                  </a:txBody>
                  <a:tcPr/>
                </a:tc>
                <a:tc>
                  <a:txBody>
                    <a:bodyPr/>
                    <a:lstStyle/>
                    <a:p>
                      <a:pPr algn="ctr"/>
                      <a:r>
                        <a:rPr lang="he-IL" dirty="0" smtClean="0"/>
                        <a:t>נשים</a:t>
                      </a:r>
                      <a:endParaRPr lang="en-US" dirty="0"/>
                    </a:p>
                  </a:txBody>
                  <a:tcPr/>
                </a:tc>
              </a:tr>
              <a:tr h="370840">
                <a:tc>
                  <a:txBody>
                    <a:bodyPr/>
                    <a:lstStyle/>
                    <a:p>
                      <a:pPr algn="ctr"/>
                      <a:r>
                        <a:rPr kumimoji="0" lang="en-US" sz="1800" kern="1200" dirty="0" smtClean="0">
                          <a:solidFill>
                            <a:schemeClr val="dk1"/>
                          </a:solidFill>
                          <a:effectLst/>
                          <a:latin typeface="+mn-lt"/>
                          <a:ea typeface="+mn-ea"/>
                          <a:cs typeface="+mn-cs"/>
                        </a:rPr>
                        <a:t>46.15 ± 10.66</a:t>
                      </a:r>
                      <a:endParaRPr lang="en-US" dirty="0"/>
                    </a:p>
                  </a:txBody>
                  <a:tcPr/>
                </a:tc>
                <a:tc>
                  <a:txBody>
                    <a:bodyPr/>
                    <a:lstStyle/>
                    <a:p>
                      <a:pPr algn="ctr"/>
                      <a:r>
                        <a:rPr kumimoji="0" lang="en-US" sz="1800" kern="1200" dirty="0" smtClean="0">
                          <a:solidFill>
                            <a:schemeClr val="dk1"/>
                          </a:solidFill>
                          <a:effectLst/>
                          <a:latin typeface="+mn-lt"/>
                          <a:ea typeface="+mn-ea"/>
                          <a:cs typeface="+mn-cs"/>
                        </a:rPr>
                        <a:t>43.95 ± 9.69</a:t>
                      </a:r>
                      <a:endParaRPr lang="en-US" dirty="0"/>
                    </a:p>
                  </a:txBody>
                  <a:tcPr/>
                </a:tc>
                <a:tc>
                  <a:txBody>
                    <a:bodyPr/>
                    <a:lstStyle/>
                    <a:p>
                      <a:pPr algn="ctr"/>
                      <a:r>
                        <a:rPr kumimoji="0" lang="en-US" sz="1800" kern="1200" dirty="0" smtClean="0">
                          <a:solidFill>
                            <a:schemeClr val="dk1"/>
                          </a:solidFill>
                          <a:effectLst/>
                          <a:latin typeface="+mn-lt"/>
                          <a:ea typeface="+mn-ea"/>
                          <a:cs typeface="+mn-cs"/>
                        </a:rPr>
                        <a:t>49.00 ± 11.18</a:t>
                      </a:r>
                      <a:endParaRPr lang="en-US" dirty="0"/>
                    </a:p>
                  </a:txBody>
                  <a:tcPr/>
                </a:tc>
              </a:tr>
            </a:tbl>
          </a:graphicData>
        </a:graphic>
      </p:graphicFrame>
      <p:graphicFrame>
        <p:nvGraphicFramePr>
          <p:cNvPr id="4" name="Chart 3"/>
          <p:cNvGraphicFramePr/>
          <p:nvPr>
            <p:extLst>
              <p:ext uri="{D42A27DB-BD31-4B8C-83A1-F6EECF244321}">
                <p14:modId xmlns:p14="http://schemas.microsoft.com/office/powerpoint/2010/main" val="2318109449"/>
              </p:ext>
            </p:extLst>
          </p:nvPr>
        </p:nvGraphicFramePr>
        <p:xfrm>
          <a:off x="285720" y="2500306"/>
          <a:ext cx="4595495" cy="26860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215074" y="4714884"/>
            <a:ext cx="2380780" cy="276999"/>
          </a:xfrm>
          <a:prstGeom prst="rect">
            <a:avLst/>
          </a:prstGeom>
        </p:spPr>
        <p:txBody>
          <a:bodyPr wrap="none">
            <a:spAutoFit/>
          </a:bodyPr>
          <a:lstStyle/>
          <a:p>
            <a:pPr algn="r" rtl="1"/>
            <a:r>
              <a:rPr lang="he-IL" sz="1200" dirty="0" smtClean="0"/>
              <a:t>*קבוצות גיל: 1. 18-37, 2. 38-54, 3. 55-89</a:t>
            </a:r>
            <a:endParaRPr lang="he-IL" sz="1200" dirty="0"/>
          </a:p>
        </p:txBody>
      </p:sp>
      <p:graphicFrame>
        <p:nvGraphicFramePr>
          <p:cNvPr id="9" name="Table 8"/>
          <p:cNvGraphicFramePr>
            <a:graphicFrameLocks noGrp="1"/>
          </p:cNvGraphicFramePr>
          <p:nvPr>
            <p:extLst>
              <p:ext uri="{D42A27DB-BD31-4B8C-83A1-F6EECF244321}">
                <p14:modId xmlns:p14="http://schemas.microsoft.com/office/powerpoint/2010/main" val="2408187008"/>
              </p:ext>
            </p:extLst>
          </p:nvPr>
        </p:nvGraphicFramePr>
        <p:xfrm>
          <a:off x="5214942" y="2571744"/>
          <a:ext cx="3386167" cy="2183880"/>
        </p:xfrm>
        <a:graphic>
          <a:graphicData uri="http://schemas.openxmlformats.org/drawingml/2006/table">
            <a:tbl>
              <a:tblPr rtl="1" firstRow="1" firstCol="1" bandRow="1">
                <a:tableStyleId>{5C22544A-7EE6-4342-B048-85BDC9FD1C3A}</a:tableStyleId>
              </a:tblPr>
              <a:tblGrid>
                <a:gridCol w="478236"/>
                <a:gridCol w="1378004"/>
                <a:gridCol w="1529927"/>
              </a:tblGrid>
              <a:tr h="554003">
                <a:tc gridSpan="3">
                  <a:txBody>
                    <a:bodyPr/>
                    <a:lstStyle/>
                    <a:p>
                      <a:pPr marL="0" marR="0" algn="ctr" rtl="1" eaLnBrk="1" latinLnBrk="0" hangingPunct="1">
                        <a:lnSpc>
                          <a:spcPct val="115000"/>
                        </a:lnSpc>
                        <a:spcBef>
                          <a:spcPts val="0"/>
                        </a:spcBef>
                        <a:spcAft>
                          <a:spcPts val="0"/>
                        </a:spcAft>
                      </a:pPr>
                      <a:r>
                        <a:rPr kumimoji="0" lang="he-IL" sz="1600" b="1" kern="1200" spc="100" baseline="0" dirty="0" smtClean="0">
                          <a:solidFill>
                            <a:schemeClr val="lt1"/>
                          </a:solidFill>
                          <a:latin typeface="+mn-lt"/>
                          <a:ea typeface="+mn-ea"/>
                          <a:cs typeface="+mn-cs"/>
                        </a:rPr>
                        <a:t>גודל </a:t>
                      </a:r>
                      <a:r>
                        <a:rPr kumimoji="0" lang="he-IL" sz="1600" b="1" kern="1200" spc="100" baseline="0" dirty="0">
                          <a:solidFill>
                            <a:schemeClr val="lt1"/>
                          </a:solidFill>
                          <a:latin typeface="+mn-lt"/>
                          <a:ea typeface="+mn-ea"/>
                          <a:cs typeface="+mn-cs"/>
                        </a:rPr>
                        <a:t>הזווית </a:t>
                      </a:r>
                      <a:r>
                        <a:rPr kumimoji="0" lang="he-IL" sz="1600" b="1" kern="1200" spc="100" baseline="0" dirty="0" smtClean="0">
                          <a:solidFill>
                            <a:schemeClr val="lt1"/>
                          </a:solidFill>
                          <a:latin typeface="+mn-lt"/>
                          <a:ea typeface="+mn-ea"/>
                          <a:cs typeface="+mn-cs"/>
                        </a:rPr>
                        <a:t>הלורדוזית לפי </a:t>
                      </a:r>
                      <a:r>
                        <a:rPr kumimoji="0" lang="he-IL" sz="1600" b="1" kern="1200" spc="100" baseline="0" dirty="0">
                          <a:solidFill>
                            <a:schemeClr val="lt1"/>
                          </a:solidFill>
                          <a:latin typeface="+mn-lt"/>
                          <a:ea typeface="+mn-ea"/>
                          <a:cs typeface="+mn-cs"/>
                        </a:rPr>
                        <a:t>קבוצת גיל </a:t>
                      </a:r>
                      <a:r>
                        <a:rPr kumimoji="0" lang="he-IL" sz="1600" b="1" kern="1200" spc="100" baseline="0" dirty="0" smtClean="0">
                          <a:solidFill>
                            <a:schemeClr val="lt1"/>
                          </a:solidFill>
                          <a:latin typeface="+mn-lt"/>
                          <a:ea typeface="+mn-ea"/>
                          <a:cs typeface="+mn-cs"/>
                        </a:rPr>
                        <a:t>ומין</a:t>
                      </a:r>
                    </a:p>
                    <a:p>
                      <a:pPr marL="0" marR="0" algn="ctr" rtl="1" eaLnBrk="1" latinLnBrk="0" hangingPunct="1">
                        <a:lnSpc>
                          <a:spcPct val="115000"/>
                        </a:lnSpc>
                        <a:spcBef>
                          <a:spcPts val="0"/>
                        </a:spcBef>
                        <a:spcAft>
                          <a:spcPts val="0"/>
                        </a:spcAft>
                      </a:pPr>
                      <a:r>
                        <a:rPr kumimoji="0" lang="en-US" sz="1600" b="1" kern="1200" spc="100" baseline="0" dirty="0" smtClean="0">
                          <a:solidFill>
                            <a:schemeClr val="lt1"/>
                          </a:solidFill>
                          <a:latin typeface="+mn-lt"/>
                          <a:ea typeface="+mn-ea"/>
                          <a:cs typeface="+mn-cs"/>
                        </a:rPr>
                        <a:t>mean ± SD [mm]</a:t>
                      </a:r>
                      <a:endParaRPr kumimoji="0" lang="en-US" sz="1600" b="1" kern="1200" spc="100" baseline="0" dirty="0">
                        <a:solidFill>
                          <a:schemeClr val="lt1"/>
                        </a:solidFill>
                        <a:latin typeface="+mn-lt"/>
                        <a:ea typeface="+mn-ea"/>
                        <a:cs typeface="+mn-cs"/>
                      </a:endParaRPr>
                    </a:p>
                  </a:txBody>
                  <a:tcPr marL="0" marR="0" marT="0" marB="0"/>
                </a:tc>
                <a:tc hMerge="1">
                  <a:txBody>
                    <a:bodyPr/>
                    <a:lstStyle/>
                    <a:p>
                      <a:endParaRPr lang="en-US"/>
                    </a:p>
                  </a:txBody>
                  <a:tcPr/>
                </a:tc>
                <a:tc hMerge="1">
                  <a:txBody>
                    <a:bodyPr/>
                    <a:lstStyle/>
                    <a:p>
                      <a:endParaRPr lang="en-US"/>
                    </a:p>
                  </a:txBody>
                  <a:tcPr/>
                </a:tc>
              </a:tr>
              <a:tr h="427821">
                <a:tc>
                  <a:txBody>
                    <a:bodyPr/>
                    <a:lstStyle/>
                    <a:p>
                      <a:pPr marL="0" marR="0" algn="ctr" rtl="1">
                        <a:lnSpc>
                          <a:spcPct val="115000"/>
                        </a:lnSpc>
                        <a:spcBef>
                          <a:spcPts val="0"/>
                        </a:spcBef>
                        <a:spcAft>
                          <a:spcPts val="0"/>
                        </a:spcAft>
                      </a:pPr>
                      <a:r>
                        <a:rPr lang="en-US" sz="1000" dirty="0">
                          <a:effectLst/>
                        </a:rPr>
                        <a:t> </a:t>
                      </a:r>
                      <a:r>
                        <a:rPr kumimoji="0" lang="he-IL" sz="1400" b="1" kern="1200" dirty="0" smtClean="0">
                          <a:solidFill>
                            <a:schemeClr val="lt1"/>
                          </a:solidFill>
                          <a:effectLst/>
                          <a:latin typeface="+mn-lt"/>
                          <a:ea typeface="+mn-ea"/>
                          <a:cs typeface="+mn-cs"/>
                        </a:rPr>
                        <a:t>גיל*</a:t>
                      </a:r>
                      <a:endParaRPr kumimoji="0" lang="en-US" sz="1400" b="1" kern="1200" dirty="0">
                        <a:solidFill>
                          <a:schemeClr val="lt1"/>
                        </a:solidFill>
                        <a:effectLst/>
                        <a:latin typeface="+mn-lt"/>
                        <a:ea typeface="+mn-ea"/>
                        <a:cs typeface="+mn-cs"/>
                      </a:endParaRPr>
                    </a:p>
                  </a:txBody>
                  <a:tcPr marL="0" marR="0" marT="0" marB="0"/>
                </a:tc>
                <a:tc>
                  <a:txBody>
                    <a:bodyPr/>
                    <a:lstStyle/>
                    <a:p>
                      <a:pPr marL="0" marR="0" algn="ctr" rtl="1">
                        <a:lnSpc>
                          <a:spcPct val="115000"/>
                        </a:lnSpc>
                        <a:spcBef>
                          <a:spcPts val="0"/>
                        </a:spcBef>
                        <a:spcAft>
                          <a:spcPts val="0"/>
                        </a:spcAft>
                      </a:pPr>
                      <a:r>
                        <a:rPr lang="he-IL" sz="1600" dirty="0">
                          <a:effectLst/>
                        </a:rPr>
                        <a:t>גברים</a:t>
                      </a:r>
                      <a:endParaRPr lang="en-US" sz="1600" dirty="0">
                        <a:effectLst/>
                        <a:latin typeface="Calibri"/>
                        <a:ea typeface="Calibri"/>
                        <a:cs typeface="Arial"/>
                      </a:endParaRPr>
                    </a:p>
                  </a:txBody>
                  <a:tcPr marL="0" marR="0" marT="0" marB="0"/>
                </a:tc>
                <a:tc>
                  <a:txBody>
                    <a:bodyPr/>
                    <a:lstStyle/>
                    <a:p>
                      <a:pPr marL="0" marR="0" algn="ctr" rtl="1">
                        <a:lnSpc>
                          <a:spcPct val="115000"/>
                        </a:lnSpc>
                        <a:spcBef>
                          <a:spcPts val="0"/>
                        </a:spcBef>
                        <a:spcAft>
                          <a:spcPts val="0"/>
                        </a:spcAft>
                      </a:pPr>
                      <a:r>
                        <a:rPr lang="he-IL" sz="1600" dirty="0">
                          <a:effectLst/>
                        </a:rPr>
                        <a:t>נשים</a:t>
                      </a:r>
                      <a:endParaRPr lang="en-US" sz="1600" dirty="0">
                        <a:effectLst/>
                        <a:latin typeface="Calibri"/>
                        <a:ea typeface="Calibri"/>
                        <a:cs typeface="Arial"/>
                      </a:endParaRPr>
                    </a:p>
                  </a:txBody>
                  <a:tcPr marL="0" marR="0" marT="0" marB="0"/>
                </a:tc>
              </a:tr>
              <a:tr h="404053">
                <a:tc>
                  <a:txBody>
                    <a:bodyPr/>
                    <a:lstStyle/>
                    <a:p>
                      <a:pPr marL="0" marR="0" algn="ctr" rtl="1">
                        <a:lnSpc>
                          <a:spcPct val="115000"/>
                        </a:lnSpc>
                        <a:spcBef>
                          <a:spcPts val="0"/>
                        </a:spcBef>
                        <a:spcAft>
                          <a:spcPts val="0"/>
                        </a:spcAft>
                      </a:pPr>
                      <a:r>
                        <a:rPr lang="he-IL" sz="1400" dirty="0" smtClean="0">
                          <a:effectLst/>
                        </a:rPr>
                        <a:t>1</a:t>
                      </a:r>
                      <a:endParaRPr lang="en-US" sz="1400" dirty="0">
                        <a:effectLst/>
                        <a:latin typeface="Calibri"/>
                        <a:ea typeface="Calibri"/>
                        <a:cs typeface="Arial"/>
                      </a:endParaRPr>
                    </a:p>
                  </a:txBody>
                  <a:tcPr marL="0" marR="0" marT="0" marB="0"/>
                </a:tc>
                <a:tc>
                  <a:txBody>
                    <a:bodyPr/>
                    <a:lstStyle/>
                    <a:p>
                      <a:pPr marL="0" marR="0" algn="ctr" rtl="0" eaLnBrk="1" latinLnBrk="0" hangingPunct="1">
                        <a:lnSpc>
                          <a:spcPct val="115000"/>
                        </a:lnSpc>
                        <a:spcBef>
                          <a:spcPts val="0"/>
                        </a:spcBef>
                        <a:spcAft>
                          <a:spcPts val="0"/>
                        </a:spcAft>
                      </a:pPr>
                      <a:r>
                        <a:rPr kumimoji="0" lang="en-US" sz="1600" kern="1200" dirty="0" smtClean="0">
                          <a:solidFill>
                            <a:schemeClr val="dk1"/>
                          </a:solidFill>
                          <a:effectLst/>
                          <a:latin typeface="+mn-lt"/>
                          <a:ea typeface="+mn-ea"/>
                          <a:cs typeface="+mn-cs"/>
                        </a:rPr>
                        <a:t>41.50 ± 10.82</a:t>
                      </a:r>
                      <a:endParaRPr kumimoji="0" lang="en-US" sz="1600" kern="1200" dirty="0">
                        <a:solidFill>
                          <a:schemeClr val="dk1"/>
                        </a:solidFill>
                        <a:effectLst/>
                        <a:latin typeface="+mn-lt"/>
                        <a:ea typeface="+mn-ea"/>
                        <a:cs typeface="+mn-cs"/>
                      </a:endParaRPr>
                    </a:p>
                  </a:txBody>
                  <a:tcPr marL="0" marR="0" marT="0" marB="0"/>
                </a:tc>
                <a:tc>
                  <a:txBody>
                    <a:bodyPr/>
                    <a:lstStyle/>
                    <a:p>
                      <a:pPr marL="0" marR="0" algn="ctr" rtl="0" eaLnBrk="1" latinLnBrk="0" hangingPunct="1">
                        <a:lnSpc>
                          <a:spcPct val="115000"/>
                        </a:lnSpc>
                        <a:spcBef>
                          <a:spcPts val="0"/>
                        </a:spcBef>
                        <a:spcAft>
                          <a:spcPts val="0"/>
                        </a:spcAft>
                      </a:pPr>
                      <a:r>
                        <a:rPr kumimoji="0" lang="en-US" sz="1600" kern="1200" dirty="0">
                          <a:solidFill>
                            <a:schemeClr val="dk1"/>
                          </a:solidFill>
                          <a:effectLst/>
                          <a:latin typeface="+mn-lt"/>
                          <a:ea typeface="+mn-ea"/>
                          <a:cs typeface="+mn-cs"/>
                        </a:rPr>
                        <a:t>48.10 ± 11.15</a:t>
                      </a:r>
                    </a:p>
                  </a:txBody>
                  <a:tcPr marL="0" marR="0" marT="0" marB="0"/>
                </a:tc>
              </a:tr>
              <a:tr h="395587">
                <a:tc>
                  <a:txBody>
                    <a:bodyPr/>
                    <a:lstStyle/>
                    <a:p>
                      <a:pPr marL="0" marR="0" algn="ctr" rtl="1">
                        <a:lnSpc>
                          <a:spcPct val="115000"/>
                        </a:lnSpc>
                        <a:spcBef>
                          <a:spcPts val="0"/>
                        </a:spcBef>
                        <a:spcAft>
                          <a:spcPts val="0"/>
                        </a:spcAft>
                      </a:pPr>
                      <a:r>
                        <a:rPr lang="he-IL" sz="1400" dirty="0">
                          <a:effectLst/>
                        </a:rPr>
                        <a:t>2</a:t>
                      </a:r>
                      <a:endParaRPr lang="en-US" sz="1400" dirty="0">
                        <a:effectLst/>
                        <a:latin typeface="Calibri"/>
                        <a:ea typeface="Calibri"/>
                        <a:cs typeface="Arial"/>
                      </a:endParaRPr>
                    </a:p>
                  </a:txBody>
                  <a:tcPr marL="0" marR="0" marT="0" marB="0"/>
                </a:tc>
                <a:tc>
                  <a:txBody>
                    <a:bodyPr/>
                    <a:lstStyle/>
                    <a:p>
                      <a:pPr marL="0" marR="0" algn="ctr" rtl="0" eaLnBrk="1" latinLnBrk="0" hangingPunct="1">
                        <a:lnSpc>
                          <a:spcPct val="115000"/>
                        </a:lnSpc>
                        <a:spcBef>
                          <a:spcPts val="0"/>
                        </a:spcBef>
                        <a:spcAft>
                          <a:spcPts val="0"/>
                        </a:spcAft>
                      </a:pPr>
                      <a:r>
                        <a:rPr kumimoji="0" lang="en-US" sz="1600" kern="1200" dirty="0">
                          <a:solidFill>
                            <a:schemeClr val="dk1"/>
                          </a:solidFill>
                          <a:effectLst/>
                          <a:latin typeface="+mn-lt"/>
                          <a:ea typeface="+mn-ea"/>
                          <a:cs typeface="+mn-cs"/>
                        </a:rPr>
                        <a:t>44.35 ± 7.65</a:t>
                      </a:r>
                    </a:p>
                  </a:txBody>
                  <a:tcPr marL="0" marR="0" marT="0" marB="0"/>
                </a:tc>
                <a:tc>
                  <a:txBody>
                    <a:bodyPr/>
                    <a:lstStyle/>
                    <a:p>
                      <a:pPr marL="0" marR="0" algn="ctr" rtl="0" eaLnBrk="1" latinLnBrk="0" hangingPunct="1">
                        <a:lnSpc>
                          <a:spcPct val="115000"/>
                        </a:lnSpc>
                        <a:spcBef>
                          <a:spcPts val="0"/>
                        </a:spcBef>
                        <a:spcAft>
                          <a:spcPts val="0"/>
                        </a:spcAft>
                      </a:pPr>
                      <a:r>
                        <a:rPr kumimoji="0" lang="en-US" sz="1600" kern="1200" dirty="0">
                          <a:solidFill>
                            <a:schemeClr val="dk1"/>
                          </a:solidFill>
                          <a:effectLst/>
                          <a:latin typeface="+mn-lt"/>
                          <a:ea typeface="+mn-ea"/>
                          <a:cs typeface="+mn-cs"/>
                        </a:rPr>
                        <a:t>48.48 ± 11.26</a:t>
                      </a:r>
                    </a:p>
                  </a:txBody>
                  <a:tcPr marL="0" marR="0" marT="0" marB="0"/>
                </a:tc>
              </a:tr>
              <a:tr h="395587">
                <a:tc>
                  <a:txBody>
                    <a:bodyPr/>
                    <a:lstStyle/>
                    <a:p>
                      <a:pPr marL="0" marR="0" algn="ctr" rtl="1">
                        <a:lnSpc>
                          <a:spcPct val="115000"/>
                        </a:lnSpc>
                        <a:spcBef>
                          <a:spcPts val="0"/>
                        </a:spcBef>
                        <a:spcAft>
                          <a:spcPts val="0"/>
                        </a:spcAft>
                      </a:pPr>
                      <a:r>
                        <a:rPr lang="he-IL" sz="1400" dirty="0">
                          <a:effectLst/>
                        </a:rPr>
                        <a:t>3</a:t>
                      </a:r>
                      <a:endParaRPr lang="en-US" sz="1400" dirty="0">
                        <a:effectLst/>
                        <a:latin typeface="Calibri"/>
                        <a:ea typeface="Calibri"/>
                        <a:cs typeface="Arial"/>
                      </a:endParaRPr>
                    </a:p>
                  </a:txBody>
                  <a:tcPr marL="0" marR="0" marT="0" marB="0"/>
                </a:tc>
                <a:tc>
                  <a:txBody>
                    <a:bodyPr/>
                    <a:lstStyle/>
                    <a:p>
                      <a:pPr marL="0" marR="0" algn="ctr" rtl="0" eaLnBrk="1" latinLnBrk="0" hangingPunct="1">
                        <a:lnSpc>
                          <a:spcPct val="115000"/>
                        </a:lnSpc>
                        <a:spcBef>
                          <a:spcPts val="0"/>
                        </a:spcBef>
                        <a:spcAft>
                          <a:spcPts val="0"/>
                        </a:spcAft>
                      </a:pPr>
                      <a:r>
                        <a:rPr kumimoji="0" lang="en-US" sz="1600" kern="1200" dirty="0">
                          <a:solidFill>
                            <a:schemeClr val="dk1"/>
                          </a:solidFill>
                          <a:effectLst/>
                          <a:latin typeface="+mn-lt"/>
                          <a:ea typeface="+mn-ea"/>
                          <a:cs typeface="+mn-cs"/>
                        </a:rPr>
                        <a:t>46.43 ± 9.73</a:t>
                      </a:r>
                    </a:p>
                  </a:txBody>
                  <a:tcPr marL="0" marR="0" marT="0" marB="0"/>
                </a:tc>
                <a:tc>
                  <a:txBody>
                    <a:bodyPr/>
                    <a:lstStyle/>
                    <a:p>
                      <a:pPr marL="0" marR="0" algn="ctr" rtl="0" eaLnBrk="1" latinLnBrk="0" hangingPunct="1">
                        <a:lnSpc>
                          <a:spcPct val="115000"/>
                        </a:lnSpc>
                        <a:spcBef>
                          <a:spcPts val="0"/>
                        </a:spcBef>
                        <a:spcAft>
                          <a:spcPts val="0"/>
                        </a:spcAft>
                      </a:pPr>
                      <a:r>
                        <a:rPr kumimoji="0" lang="en-US" sz="1600" kern="1200" dirty="0">
                          <a:solidFill>
                            <a:schemeClr val="dk1"/>
                          </a:solidFill>
                          <a:effectLst/>
                          <a:latin typeface="+mn-lt"/>
                          <a:ea typeface="+mn-ea"/>
                          <a:cs typeface="+mn-cs"/>
                        </a:rPr>
                        <a:t>50.31 ± 11.36</a:t>
                      </a:r>
                    </a:p>
                  </a:txBody>
                  <a:tcPr marL="0" marR="0" marT="0" marB="0"/>
                </a:tc>
              </a:tr>
            </a:tbl>
          </a:graphicData>
        </a:graphic>
      </p:graphicFrame>
      <p:sp>
        <p:nvSpPr>
          <p:cNvPr id="10" name="Rectangle 9"/>
          <p:cNvSpPr/>
          <p:nvPr/>
        </p:nvSpPr>
        <p:spPr>
          <a:xfrm>
            <a:off x="785786" y="5286388"/>
            <a:ext cx="7858180" cy="1477328"/>
          </a:xfrm>
          <a:prstGeom prst="rect">
            <a:avLst/>
          </a:prstGeom>
        </p:spPr>
        <p:txBody>
          <a:bodyPr wrap="square">
            <a:spAutoFit/>
          </a:bodyPr>
          <a:lstStyle/>
          <a:p>
            <a:pPr algn="r" rtl="1"/>
            <a:r>
              <a:rPr lang="he-IL" dirty="0"/>
              <a:t>בכל קבוצות </a:t>
            </a:r>
            <a:r>
              <a:rPr lang="he-IL" dirty="0" smtClean="0"/>
              <a:t>הגיל, </a:t>
            </a:r>
            <a:r>
              <a:rPr lang="he-IL" dirty="0"/>
              <a:t>הזווית </a:t>
            </a:r>
            <a:r>
              <a:rPr lang="he-IL" dirty="0" err="1" smtClean="0"/>
              <a:t>הלורדוזית</a:t>
            </a:r>
            <a:r>
              <a:rPr lang="he-IL" dirty="0" smtClean="0"/>
              <a:t> אצל הנשים גדולה בצורה מובהקת מזו שנמדדה אצל הגברים. </a:t>
            </a:r>
          </a:p>
          <a:p>
            <a:pPr algn="r" rtl="1"/>
            <a:r>
              <a:rPr lang="he-IL" dirty="0" smtClean="0"/>
              <a:t>ההשערה הרווחת היא שלורדוזה גדולה יותר אצל נשים מקושרת לשינויים אצל האישה כתוצאה מתקופת ההיריון</a:t>
            </a:r>
            <a:r>
              <a:rPr lang="he-IL" dirty="0" smtClean="0"/>
              <a:t>. מצאנו </a:t>
            </a:r>
            <a:r>
              <a:rPr lang="he-IL" dirty="0" smtClean="0"/>
              <a:t>כי הזווית הלורדוזית גדלה בצורה משמעותית עם העלייה בקבוצות הגיל בקבוצת הגברים בלבד</a:t>
            </a:r>
            <a:r>
              <a:rPr lang="he-IL" dirty="0"/>
              <a:t>.</a:t>
            </a:r>
            <a:r>
              <a:rPr lang="he-IL" dirty="0" smtClean="0"/>
              <a:t> מגמה דומה ניתן לראות גם אצל נשים למרות שאין מובהקות בשינוי בקבוצות הגיל.</a:t>
            </a:r>
            <a:endParaRPr lang="he-IL" dirty="0"/>
          </a:p>
        </p:txBody>
      </p:sp>
      <p:sp>
        <p:nvSpPr>
          <p:cNvPr id="11" name="Footer Placeholder 3"/>
          <p:cNvSpPr>
            <a:spLocks noGrp="1"/>
          </p:cNvSpPr>
          <p:nvPr>
            <p:ph type="ftr" sz="quarter" idx="11"/>
          </p:nvPr>
        </p:nvSpPr>
        <p:spPr>
          <a:xfrm>
            <a:off x="914400" y="6428184"/>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1131435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קורלציות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80371856"/>
              </p:ext>
            </p:extLst>
          </p:nvPr>
        </p:nvGraphicFramePr>
        <p:xfrm>
          <a:off x="1462324" y="1484784"/>
          <a:ext cx="6134012" cy="1405385"/>
        </p:xfrm>
        <a:graphic>
          <a:graphicData uri="http://schemas.openxmlformats.org/drawingml/2006/table">
            <a:tbl>
              <a:tblPr rtl="1" firstRow="1" firstCol="1" bandRow="1">
                <a:tableStyleId>{5C22544A-7EE6-4342-B048-85BDC9FD1C3A}</a:tableStyleId>
              </a:tblPr>
              <a:tblGrid>
                <a:gridCol w="1021824"/>
                <a:gridCol w="1022591"/>
                <a:gridCol w="1022591"/>
                <a:gridCol w="1021824"/>
                <a:gridCol w="1022591"/>
                <a:gridCol w="1022591"/>
              </a:tblGrid>
              <a:tr h="642941">
                <a:tc gridSpan="6">
                  <a:txBody>
                    <a:bodyPr/>
                    <a:lstStyle/>
                    <a:p>
                      <a:pPr marL="0" marR="0" algn="ctr" rtl="1">
                        <a:lnSpc>
                          <a:spcPct val="115000"/>
                        </a:lnSpc>
                        <a:spcBef>
                          <a:spcPts val="0"/>
                        </a:spcBef>
                        <a:spcAft>
                          <a:spcPts val="0"/>
                        </a:spcAft>
                      </a:pPr>
                      <a:r>
                        <a:rPr kumimoji="0" lang="he-IL" sz="1600" b="1" kern="1200" spc="100" baseline="0" dirty="0" smtClean="0">
                          <a:solidFill>
                            <a:schemeClr val="lt1"/>
                          </a:solidFill>
                          <a:latin typeface="+mn-lt"/>
                          <a:ea typeface="+mn-ea"/>
                          <a:cs typeface="+mn-cs"/>
                        </a:rPr>
                        <a:t>מתאם </a:t>
                      </a:r>
                      <a:r>
                        <a:rPr kumimoji="0" lang="he-IL" sz="1600" b="1" kern="1200" spc="100" baseline="0" dirty="0">
                          <a:solidFill>
                            <a:schemeClr val="lt1"/>
                          </a:solidFill>
                          <a:latin typeface="+mn-lt"/>
                          <a:ea typeface="+mn-ea"/>
                          <a:cs typeface="+mn-cs"/>
                        </a:rPr>
                        <a:t>פירסון בין זווית סקראלית לבין גובה אחורי של החוליות </a:t>
                      </a:r>
                      <a:r>
                        <a:rPr kumimoji="0" lang="he-IL" sz="1600" b="1" kern="1200" spc="100" baseline="0" dirty="0" err="1">
                          <a:solidFill>
                            <a:schemeClr val="lt1"/>
                          </a:solidFill>
                          <a:latin typeface="+mn-lt"/>
                          <a:ea typeface="+mn-ea"/>
                          <a:cs typeface="+mn-cs"/>
                        </a:rPr>
                        <a:t>הלומבריות</a:t>
                      </a:r>
                      <a:r>
                        <a:rPr kumimoji="0" lang="he-IL" sz="1600" b="1" kern="1200" spc="100" baseline="0" dirty="0">
                          <a:solidFill>
                            <a:schemeClr val="lt1"/>
                          </a:solidFill>
                          <a:latin typeface="+mn-lt"/>
                          <a:ea typeface="+mn-ea"/>
                          <a:cs typeface="+mn-cs"/>
                        </a:rPr>
                        <a:t> </a:t>
                      </a:r>
                      <a:endParaRPr kumimoji="0" lang="he-IL" sz="1600" b="1" kern="1200" spc="100" baseline="0" dirty="0" smtClean="0">
                        <a:solidFill>
                          <a:schemeClr val="lt1"/>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705">
                <a:tc>
                  <a:txBody>
                    <a:bodyPr/>
                    <a:lstStyle/>
                    <a:p>
                      <a:pPr rtl="1"/>
                      <a:endParaRPr lang="en-US" sz="900" dirty="0">
                        <a:effectLst/>
                        <a:latin typeface="Calibri"/>
                      </a:endParaRP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L1</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L2</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L5</a:t>
                      </a:r>
                    </a:p>
                  </a:txBody>
                  <a:tcPr marL="64707" marR="64707" marT="0" marB="0" anchor="ctr"/>
                </a:tc>
              </a:tr>
              <a:tr h="447739">
                <a:tc>
                  <a:txBody>
                    <a:bodyPr/>
                    <a:lstStyle/>
                    <a:p>
                      <a:pPr marL="0" marR="0" algn="ctr" rtl="0">
                        <a:lnSpc>
                          <a:spcPct val="115000"/>
                        </a:lnSpc>
                        <a:spcBef>
                          <a:spcPts val="0"/>
                        </a:spcBef>
                        <a:spcAft>
                          <a:spcPts val="0"/>
                        </a:spcAft>
                      </a:pPr>
                      <a:r>
                        <a:rPr lang="he-IL" sz="1200" spc="50" baseline="0" dirty="0">
                          <a:effectLst/>
                          <a:cs typeface="+mj-cs"/>
                        </a:rPr>
                        <a:t>שני </a:t>
                      </a:r>
                      <a:r>
                        <a:rPr lang="he-IL" sz="1200" spc="50" baseline="0" dirty="0" smtClean="0">
                          <a:effectLst/>
                          <a:cs typeface="+mj-cs"/>
                        </a:rPr>
                        <a:t>המינים</a:t>
                      </a:r>
                    </a:p>
                    <a:p>
                      <a:pPr marL="0" marR="0" algn="ctr" rtl="0">
                        <a:lnSpc>
                          <a:spcPct val="115000"/>
                        </a:lnSpc>
                        <a:spcBef>
                          <a:spcPts val="0"/>
                        </a:spcBef>
                        <a:spcAft>
                          <a:spcPts val="0"/>
                        </a:spcAft>
                      </a:pPr>
                      <a:r>
                        <a:rPr lang="en-US" sz="1200" spc="50" baseline="0" dirty="0" smtClean="0">
                          <a:effectLst/>
                          <a:latin typeface="Calibri"/>
                          <a:ea typeface="Calibri"/>
                          <a:cs typeface="+mj-cs"/>
                        </a:rPr>
                        <a:t>(N=295)</a:t>
                      </a:r>
                      <a:endParaRPr lang="en-US" sz="1200" spc="50" baseline="0" dirty="0">
                        <a:effectLst/>
                        <a:latin typeface="Calibri"/>
                        <a:ea typeface="Calibri"/>
                        <a:cs typeface="+mj-cs"/>
                      </a:endParaRP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-0.106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-0.148*</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-0.197**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-0.187**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-0.138*</a:t>
                      </a:r>
                    </a:p>
                  </a:txBody>
                  <a:tcPr marL="64707" marR="64707" marT="0" marB="0" anchor="ctr"/>
                </a:tc>
              </a:tr>
            </a:tbl>
          </a:graphicData>
        </a:graphic>
      </p:graphicFrame>
      <p:sp>
        <p:nvSpPr>
          <p:cNvPr id="8" name="Rectangle 7"/>
          <p:cNvSpPr/>
          <p:nvPr/>
        </p:nvSpPr>
        <p:spPr>
          <a:xfrm>
            <a:off x="1428728" y="2428868"/>
            <a:ext cx="6286544" cy="5000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827584" y="4581128"/>
            <a:ext cx="7215206" cy="369332"/>
          </a:xfrm>
          <a:prstGeom prst="rect">
            <a:avLst/>
          </a:prstGeom>
        </p:spPr>
        <p:txBody>
          <a:bodyPr wrap="square">
            <a:spAutoFit/>
          </a:bodyPr>
          <a:lstStyle/>
          <a:p>
            <a:pPr algn="r" rtl="1"/>
            <a:r>
              <a:rPr lang="he-IL" dirty="0" smtClean="0"/>
              <a:t>נמצא קשר מובהק וחלש בין הזווית הסקראלית לגובה האחורי של כל החוליות המותניות. </a:t>
            </a:r>
            <a:endParaRPr lang="he-IL" dirty="0"/>
          </a:p>
        </p:txBody>
      </p:sp>
      <p:sp>
        <p:nvSpPr>
          <p:cNvPr id="3" name="Rectangle 2"/>
          <p:cNvSpPr/>
          <p:nvPr/>
        </p:nvSpPr>
        <p:spPr>
          <a:xfrm>
            <a:off x="4829105" y="2852936"/>
            <a:ext cx="2839239" cy="278153"/>
          </a:xfrm>
          <a:prstGeom prst="rect">
            <a:avLst/>
          </a:prstGeom>
        </p:spPr>
        <p:txBody>
          <a:bodyPr wrap="none">
            <a:spAutoFit/>
          </a:bodyPr>
          <a:lstStyle/>
          <a:p>
            <a:pPr algn="ctr" rtl="1">
              <a:lnSpc>
                <a:spcPct val="115000"/>
              </a:lnSpc>
            </a:pPr>
            <a:r>
              <a:rPr lang="en-US" sz="1050" b="1" spc="100" dirty="0"/>
              <a:t>**P&lt;0.001</a:t>
            </a:r>
            <a:r>
              <a:rPr lang="he-IL" sz="1050" b="1" spc="100" dirty="0"/>
              <a:t>, </a:t>
            </a:r>
            <a:r>
              <a:rPr lang="en-US" sz="1050" b="1" spc="100" dirty="0"/>
              <a:t>*P&lt;0.05 </a:t>
            </a:r>
            <a:r>
              <a:rPr lang="he-IL" sz="1050" b="1" spc="100" dirty="0"/>
              <a:t>,</a:t>
            </a:r>
            <a:r>
              <a:rPr lang="en-US" sz="1050" b="1" spc="100" dirty="0"/>
              <a:t>NS not significant</a:t>
            </a:r>
          </a:p>
        </p:txBody>
      </p:sp>
      <p:sp>
        <p:nvSpPr>
          <p:cNvPr id="9"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7311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קורלציות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25</a:t>
            </a:fld>
            <a:endParaRPr lang="en-US"/>
          </a:p>
        </p:txBody>
      </p:sp>
      <p:sp>
        <p:nvSpPr>
          <p:cNvPr id="11" name="Rectangle 10"/>
          <p:cNvSpPr/>
          <p:nvPr/>
        </p:nvSpPr>
        <p:spPr>
          <a:xfrm>
            <a:off x="899592" y="5085184"/>
            <a:ext cx="7215238" cy="646331"/>
          </a:xfrm>
          <a:prstGeom prst="rect">
            <a:avLst/>
          </a:prstGeom>
        </p:spPr>
        <p:txBody>
          <a:bodyPr wrap="square">
            <a:spAutoFit/>
          </a:bodyPr>
          <a:lstStyle/>
          <a:p>
            <a:pPr algn="r" rtl="1"/>
            <a:r>
              <a:rPr lang="he-IL" dirty="0" smtClean="0"/>
              <a:t>כאשר בוחנים את הקשר לפי מין, המובהקות נשמרת </a:t>
            </a:r>
            <a:r>
              <a:rPr lang="he-IL" u="sng" dirty="0" smtClean="0"/>
              <a:t>בקבוצת הגברים</a:t>
            </a:r>
            <a:r>
              <a:rPr lang="he-IL" dirty="0" smtClean="0"/>
              <a:t> בלבד, להוציא </a:t>
            </a:r>
            <a:r>
              <a:rPr lang="en-US" dirty="0" smtClean="0"/>
              <a:t>L5</a:t>
            </a:r>
            <a:r>
              <a:rPr lang="he-IL" dirty="0" smtClean="0"/>
              <a:t>. </a:t>
            </a:r>
            <a:r>
              <a:rPr lang="he-IL" u="sng" dirty="0" smtClean="0"/>
              <a:t>בקבוצת הנשים</a:t>
            </a:r>
            <a:r>
              <a:rPr lang="he-IL" dirty="0" smtClean="0"/>
              <a:t> לא נמצא קשר מובהק. </a:t>
            </a:r>
            <a:endParaRPr lang="he-IL" dirty="0"/>
          </a:p>
        </p:txBody>
      </p:sp>
      <p:graphicFrame>
        <p:nvGraphicFramePr>
          <p:cNvPr id="13" name="Table 12"/>
          <p:cNvGraphicFramePr>
            <a:graphicFrameLocks noGrp="1"/>
          </p:cNvGraphicFramePr>
          <p:nvPr>
            <p:extLst>
              <p:ext uri="{D42A27DB-BD31-4B8C-83A1-F6EECF244321}">
                <p14:modId xmlns:p14="http://schemas.microsoft.com/office/powerpoint/2010/main" val="2651734544"/>
              </p:ext>
            </p:extLst>
          </p:nvPr>
        </p:nvGraphicFramePr>
        <p:xfrm>
          <a:off x="1428728" y="1500174"/>
          <a:ext cx="6286546" cy="2300863"/>
        </p:xfrm>
        <a:graphic>
          <a:graphicData uri="http://schemas.openxmlformats.org/drawingml/2006/table">
            <a:tbl>
              <a:tblPr rtl="1" firstRow="1" firstCol="1" bandRow="1">
                <a:tableStyleId>{5C22544A-7EE6-4342-B048-85BDC9FD1C3A}</a:tableStyleId>
              </a:tblPr>
              <a:tblGrid>
                <a:gridCol w="1047233"/>
                <a:gridCol w="1048020"/>
                <a:gridCol w="1048020"/>
                <a:gridCol w="1047233"/>
                <a:gridCol w="1048020"/>
                <a:gridCol w="1048020"/>
              </a:tblGrid>
              <a:tr h="642941">
                <a:tc gridSpan="6">
                  <a:txBody>
                    <a:bodyPr/>
                    <a:lstStyle/>
                    <a:p>
                      <a:pPr marL="0" marR="0" algn="ctr" rtl="1">
                        <a:lnSpc>
                          <a:spcPct val="115000"/>
                        </a:lnSpc>
                        <a:spcBef>
                          <a:spcPts val="0"/>
                        </a:spcBef>
                        <a:spcAft>
                          <a:spcPts val="0"/>
                        </a:spcAft>
                      </a:pPr>
                      <a:r>
                        <a:rPr kumimoji="0" lang="he-IL" sz="1600" b="1" kern="1200" spc="100" baseline="0" dirty="0" smtClean="0">
                          <a:solidFill>
                            <a:schemeClr val="lt1"/>
                          </a:solidFill>
                          <a:latin typeface="+mn-lt"/>
                          <a:ea typeface="+mn-ea"/>
                          <a:cs typeface="+mn-cs"/>
                        </a:rPr>
                        <a:t>מתאם </a:t>
                      </a:r>
                      <a:r>
                        <a:rPr kumimoji="0" lang="he-IL" sz="1600" b="1" kern="1200" spc="100" baseline="0" dirty="0" err="1" smtClean="0">
                          <a:solidFill>
                            <a:schemeClr val="lt1"/>
                          </a:solidFill>
                          <a:latin typeface="+mn-lt"/>
                          <a:ea typeface="+mn-ea"/>
                          <a:cs typeface="+mn-cs"/>
                        </a:rPr>
                        <a:t>פירסון</a:t>
                      </a:r>
                      <a:r>
                        <a:rPr kumimoji="0" lang="he-IL" sz="1600" b="1" kern="1200" spc="100" baseline="0" dirty="0" smtClean="0">
                          <a:solidFill>
                            <a:schemeClr val="lt1"/>
                          </a:solidFill>
                          <a:latin typeface="+mn-lt"/>
                          <a:ea typeface="+mn-ea"/>
                          <a:cs typeface="+mn-cs"/>
                        </a:rPr>
                        <a:t> בין זווית סקראלית לבין גובה אחורי של החוליות </a:t>
                      </a:r>
                      <a:r>
                        <a:rPr kumimoji="0" lang="he-IL" sz="1600" b="1" kern="1200" spc="100" baseline="0" dirty="0" err="1" smtClean="0">
                          <a:solidFill>
                            <a:schemeClr val="lt1"/>
                          </a:solidFill>
                          <a:latin typeface="+mn-lt"/>
                          <a:ea typeface="+mn-ea"/>
                          <a:cs typeface="+mn-cs"/>
                        </a:rPr>
                        <a:t>הלומבריות</a:t>
                      </a:r>
                      <a:r>
                        <a:rPr kumimoji="0" lang="he-IL" sz="1600" b="1" kern="1200" spc="100" baseline="0" dirty="0" smtClean="0">
                          <a:solidFill>
                            <a:schemeClr val="lt1"/>
                          </a:solidFill>
                          <a:latin typeface="+mn-lt"/>
                          <a:ea typeface="+mn-ea"/>
                          <a:cs typeface="+mn-cs"/>
                        </a:rPr>
                        <a:t>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705">
                <a:tc>
                  <a:txBody>
                    <a:bodyPr/>
                    <a:lstStyle/>
                    <a:p>
                      <a:pPr rtl="1"/>
                      <a:endParaRPr lang="en-US" sz="900" dirty="0">
                        <a:effectLst/>
                        <a:latin typeface="Calibri"/>
                      </a:endParaRP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L1</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L2</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L5</a:t>
                      </a:r>
                    </a:p>
                  </a:txBody>
                  <a:tcPr marL="64707" marR="64707" marT="0" marB="0" anchor="ctr"/>
                </a:tc>
              </a:tr>
              <a:tr h="447739">
                <a:tc>
                  <a:txBody>
                    <a:bodyPr/>
                    <a:lstStyle/>
                    <a:p>
                      <a:pPr marL="0" marR="0" algn="ctr" rtl="0">
                        <a:lnSpc>
                          <a:spcPct val="115000"/>
                        </a:lnSpc>
                        <a:spcBef>
                          <a:spcPts val="0"/>
                        </a:spcBef>
                        <a:spcAft>
                          <a:spcPts val="0"/>
                        </a:spcAft>
                      </a:pPr>
                      <a:r>
                        <a:rPr lang="he-IL" sz="1200" spc="50" baseline="0" dirty="0">
                          <a:effectLst/>
                          <a:cs typeface="+mj-cs"/>
                        </a:rPr>
                        <a:t>שני </a:t>
                      </a:r>
                      <a:r>
                        <a:rPr lang="he-IL" sz="1200" spc="50" baseline="0" dirty="0" smtClean="0">
                          <a:effectLst/>
                          <a:cs typeface="+mj-cs"/>
                        </a:rPr>
                        <a:t>המינים</a:t>
                      </a:r>
                    </a:p>
                    <a:p>
                      <a:pPr marL="0" marR="0" algn="ctr" rtl="0">
                        <a:lnSpc>
                          <a:spcPct val="115000"/>
                        </a:lnSpc>
                        <a:spcBef>
                          <a:spcPts val="0"/>
                        </a:spcBef>
                        <a:spcAft>
                          <a:spcPts val="0"/>
                        </a:spcAft>
                      </a:pPr>
                      <a:r>
                        <a:rPr lang="en-US" sz="1200" spc="50" baseline="0" dirty="0" smtClean="0">
                          <a:effectLst/>
                          <a:latin typeface="Calibri"/>
                          <a:ea typeface="Calibri"/>
                          <a:cs typeface="+mj-cs"/>
                        </a:rPr>
                        <a:t>(N=295)</a:t>
                      </a:r>
                      <a:endParaRPr lang="en-US" sz="1200" spc="50" baseline="0" dirty="0">
                        <a:effectLst/>
                        <a:latin typeface="Calibri"/>
                        <a:ea typeface="Calibri"/>
                        <a:cs typeface="+mj-cs"/>
                      </a:endParaRP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-0.106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-0.148*</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-0.197**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-0.187**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-0.138*</a:t>
                      </a:r>
                    </a:p>
                  </a:txBody>
                  <a:tcPr marL="64707" marR="64707" marT="0" marB="0" anchor="ctr"/>
                </a:tc>
              </a:tr>
              <a:tr h="447739">
                <a:tc>
                  <a:txBody>
                    <a:bodyPr/>
                    <a:lstStyle/>
                    <a:p>
                      <a:pPr marL="0" marR="0" algn="ctr" rtl="0" eaLnBrk="1" latinLnBrk="0" hangingPunct="1">
                        <a:lnSpc>
                          <a:spcPct val="115000"/>
                        </a:lnSpc>
                        <a:spcBef>
                          <a:spcPts val="0"/>
                        </a:spcBef>
                        <a:spcAft>
                          <a:spcPts val="0"/>
                        </a:spcAft>
                      </a:pPr>
                      <a:r>
                        <a:rPr kumimoji="0" lang="he-IL" sz="1200" b="1" kern="1200" spc="50" baseline="0" dirty="0" smtClean="0">
                          <a:solidFill>
                            <a:schemeClr val="lt1"/>
                          </a:solidFill>
                          <a:effectLst/>
                          <a:latin typeface="+mn-lt"/>
                          <a:ea typeface="+mn-ea"/>
                          <a:cs typeface="+mj-cs"/>
                        </a:rPr>
                        <a:t>גברים</a:t>
                      </a: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200" b="1" kern="1200" spc="50" baseline="0" dirty="0" smtClean="0">
                          <a:solidFill>
                            <a:schemeClr val="lt1"/>
                          </a:solidFill>
                          <a:effectLst/>
                          <a:latin typeface="Calibri"/>
                          <a:ea typeface="Calibri"/>
                          <a:cs typeface="+mn-cs"/>
                        </a:rPr>
                        <a:t>(N=167)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-0.153*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-0.170**</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-0.223**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-0.214**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-0.122 NS</a:t>
                      </a:r>
                    </a:p>
                  </a:txBody>
                  <a:tcPr marL="64707" marR="64707" marT="0" marB="0" anchor="ctr"/>
                </a:tc>
              </a:tr>
              <a:tr h="447739">
                <a:tc>
                  <a:txBody>
                    <a:bodyPr/>
                    <a:lstStyle/>
                    <a:p>
                      <a:pPr marL="0" marR="0" algn="ctr" rtl="0" eaLnBrk="1" latinLnBrk="0" hangingPunct="1">
                        <a:lnSpc>
                          <a:spcPct val="115000"/>
                        </a:lnSpc>
                        <a:spcBef>
                          <a:spcPts val="0"/>
                        </a:spcBef>
                        <a:spcAft>
                          <a:spcPts val="0"/>
                        </a:spcAft>
                      </a:pPr>
                      <a:r>
                        <a:rPr kumimoji="0" lang="he-IL" sz="1200" b="1" kern="1200" spc="50" baseline="0" dirty="0" smtClean="0">
                          <a:solidFill>
                            <a:schemeClr val="lt1"/>
                          </a:solidFill>
                          <a:effectLst/>
                          <a:latin typeface="+mn-lt"/>
                          <a:ea typeface="+mn-ea"/>
                          <a:cs typeface="+mj-cs"/>
                        </a:rPr>
                        <a:t>נשים</a:t>
                      </a: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200" b="1" kern="1200" spc="50" baseline="0" dirty="0" smtClean="0">
                          <a:solidFill>
                            <a:schemeClr val="lt1"/>
                          </a:solidFill>
                          <a:effectLst/>
                          <a:latin typeface="Calibri"/>
                          <a:ea typeface="Calibri"/>
                          <a:cs typeface="+mn-cs"/>
                        </a:rPr>
                        <a:t>(N=128)</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-0.012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-0.097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-0.147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-0.140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-0.139 </a:t>
                      </a:r>
                      <a:r>
                        <a:rPr kumimoji="0" lang="en-US" sz="1400" kern="1200" dirty="0" smtClean="0">
                          <a:solidFill>
                            <a:schemeClr val="dk1"/>
                          </a:solidFill>
                          <a:effectLst/>
                          <a:latin typeface="+mn-lt"/>
                          <a:ea typeface="+mn-ea"/>
                          <a:cs typeface="+mn-cs"/>
                        </a:rPr>
                        <a:t>NS</a:t>
                      </a:r>
                      <a:endParaRPr kumimoji="0" lang="en-US" sz="1400" kern="1200" dirty="0">
                        <a:solidFill>
                          <a:schemeClr val="dk1"/>
                        </a:solidFill>
                        <a:effectLst/>
                        <a:latin typeface="+mn-lt"/>
                        <a:ea typeface="+mn-ea"/>
                        <a:cs typeface="+mn-cs"/>
                      </a:endParaRPr>
                    </a:p>
                  </a:txBody>
                  <a:tcPr marL="64707" marR="64707" marT="0" marB="0" anchor="ctr"/>
                </a:tc>
              </a:tr>
            </a:tbl>
          </a:graphicData>
        </a:graphic>
      </p:graphicFrame>
      <p:sp>
        <p:nvSpPr>
          <p:cNvPr id="8" name="Rectangle 7"/>
          <p:cNvSpPr/>
          <p:nvPr/>
        </p:nvSpPr>
        <p:spPr>
          <a:xfrm>
            <a:off x="1428728" y="2857496"/>
            <a:ext cx="6286544" cy="10001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4876033" y="3789040"/>
            <a:ext cx="2839239" cy="278153"/>
          </a:xfrm>
          <a:prstGeom prst="rect">
            <a:avLst/>
          </a:prstGeom>
        </p:spPr>
        <p:txBody>
          <a:bodyPr wrap="none">
            <a:spAutoFit/>
          </a:bodyPr>
          <a:lstStyle/>
          <a:p>
            <a:pPr algn="ctr" rtl="1">
              <a:lnSpc>
                <a:spcPct val="115000"/>
              </a:lnSpc>
            </a:pPr>
            <a:r>
              <a:rPr lang="en-US" sz="1050" b="1" spc="100" dirty="0"/>
              <a:t>**P&lt;0.001</a:t>
            </a:r>
            <a:r>
              <a:rPr lang="he-IL" sz="1050" b="1" spc="100" dirty="0"/>
              <a:t>, </a:t>
            </a:r>
            <a:r>
              <a:rPr lang="en-US" sz="1050" b="1" spc="100" dirty="0"/>
              <a:t>*P&lt;0.05 </a:t>
            </a:r>
            <a:r>
              <a:rPr lang="he-IL" sz="1050" b="1" spc="100" dirty="0"/>
              <a:t>,</a:t>
            </a:r>
            <a:r>
              <a:rPr lang="en-US" sz="1050" b="1" spc="100" dirty="0"/>
              <a:t>NS not significant</a:t>
            </a:r>
          </a:p>
        </p:txBody>
      </p:sp>
      <p:sp>
        <p:nvSpPr>
          <p:cNvPr id="9"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7311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קורלציות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26</a:t>
            </a:fld>
            <a:endParaRPr lang="en-US"/>
          </a:p>
        </p:txBody>
      </p:sp>
      <p:sp>
        <p:nvSpPr>
          <p:cNvPr id="9" name="TextBox 8"/>
          <p:cNvSpPr txBox="1"/>
          <p:nvPr/>
        </p:nvSpPr>
        <p:spPr>
          <a:xfrm>
            <a:off x="701657" y="5157192"/>
            <a:ext cx="7632848" cy="1200329"/>
          </a:xfrm>
          <a:prstGeom prst="rect">
            <a:avLst/>
          </a:prstGeom>
          <a:noFill/>
        </p:spPr>
        <p:txBody>
          <a:bodyPr wrap="square" rtlCol="1">
            <a:spAutoFit/>
          </a:bodyPr>
          <a:lstStyle/>
          <a:p>
            <a:pPr algn="r" rtl="1"/>
            <a:r>
              <a:rPr lang="he-IL" dirty="0" smtClean="0"/>
              <a:t>בחלוקה לפי קבוצות גיל ומין התגלתה התמונה המעניינת שמראה על קורלציות מובהקות בקבוצות מין-גיל ספציפיות. ישנם הבדלים בין גברים ונשים בהופעת הקורלציות בכל קבוצת גיל. </a:t>
            </a:r>
          </a:p>
          <a:p>
            <a:pPr algn="r" rtl="1"/>
            <a:r>
              <a:rPr lang="he-IL" dirty="0" smtClean="0"/>
              <a:t>הקשר בין הזווית הסקראלית לגובה אחורי של החוליה, הוא מובהק אצל נשים בקבוצת גיל שניה ואצל גברים בקבוצת גיל שלישית. </a:t>
            </a:r>
            <a:endParaRPr lang="he-IL" dirty="0"/>
          </a:p>
        </p:txBody>
      </p:sp>
      <p:graphicFrame>
        <p:nvGraphicFramePr>
          <p:cNvPr id="14" name="Table 13"/>
          <p:cNvGraphicFramePr>
            <a:graphicFrameLocks noGrp="1"/>
          </p:cNvGraphicFramePr>
          <p:nvPr>
            <p:extLst>
              <p:ext uri="{D42A27DB-BD31-4B8C-83A1-F6EECF244321}">
                <p14:modId xmlns:p14="http://schemas.microsoft.com/office/powerpoint/2010/main" val="455739242"/>
              </p:ext>
            </p:extLst>
          </p:nvPr>
        </p:nvGraphicFramePr>
        <p:xfrm>
          <a:off x="1428728" y="1500174"/>
          <a:ext cx="6286546" cy="3562735"/>
        </p:xfrm>
        <a:graphic>
          <a:graphicData uri="http://schemas.openxmlformats.org/drawingml/2006/table">
            <a:tbl>
              <a:tblPr rtl="1" firstRow="1" firstCol="1" bandRow="1">
                <a:tableStyleId>{5C22544A-7EE6-4342-B048-85BDC9FD1C3A}</a:tableStyleId>
              </a:tblPr>
              <a:tblGrid>
                <a:gridCol w="1047233"/>
                <a:gridCol w="1048020"/>
                <a:gridCol w="1048020"/>
                <a:gridCol w="1047233"/>
                <a:gridCol w="1048020"/>
                <a:gridCol w="1048020"/>
              </a:tblGrid>
              <a:tr h="642941">
                <a:tc gridSpan="6">
                  <a:txBody>
                    <a:bodyPr/>
                    <a:lstStyle/>
                    <a:p>
                      <a:pPr marL="0" marR="0" algn="ctr" rtl="1">
                        <a:lnSpc>
                          <a:spcPct val="115000"/>
                        </a:lnSpc>
                        <a:spcBef>
                          <a:spcPts val="0"/>
                        </a:spcBef>
                        <a:spcAft>
                          <a:spcPts val="0"/>
                        </a:spcAft>
                      </a:pPr>
                      <a:r>
                        <a:rPr kumimoji="0" lang="he-IL" sz="1600" b="1" kern="1200" spc="100" baseline="0" dirty="0" smtClean="0">
                          <a:solidFill>
                            <a:schemeClr val="lt1"/>
                          </a:solidFill>
                          <a:latin typeface="+mn-lt"/>
                          <a:ea typeface="+mn-ea"/>
                          <a:cs typeface="+mn-cs"/>
                        </a:rPr>
                        <a:t>מתאם פירסון בין זווית סקראלית לבין גובה אחורי של החוליות </a:t>
                      </a:r>
                      <a:r>
                        <a:rPr kumimoji="0" lang="he-IL" sz="1600" b="1" kern="1200" spc="100" baseline="0" dirty="0" err="1" smtClean="0">
                          <a:solidFill>
                            <a:schemeClr val="lt1"/>
                          </a:solidFill>
                          <a:latin typeface="+mn-lt"/>
                          <a:ea typeface="+mn-ea"/>
                          <a:cs typeface="+mn-cs"/>
                        </a:rPr>
                        <a:t>הלומבריות</a:t>
                      </a:r>
                      <a:r>
                        <a:rPr kumimoji="0" lang="he-IL" sz="1600" b="1" kern="1200" spc="100" baseline="0" dirty="0" smtClean="0">
                          <a:solidFill>
                            <a:schemeClr val="lt1"/>
                          </a:solidFill>
                          <a:latin typeface="+mn-lt"/>
                          <a:ea typeface="+mn-ea"/>
                          <a:cs typeface="+mn-cs"/>
                        </a:rPr>
                        <a:t>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705">
                <a:tc>
                  <a:txBody>
                    <a:bodyPr/>
                    <a:lstStyle/>
                    <a:p>
                      <a:pPr rtl="1"/>
                      <a:endParaRPr lang="en-US" sz="900" dirty="0">
                        <a:effectLst/>
                        <a:latin typeface="Calibri"/>
                      </a:endParaRP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L1</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L2</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200" b="1" kern="1200" dirty="0">
                          <a:solidFill>
                            <a:srgbClr val="000000"/>
                          </a:solidFill>
                          <a:effectLst/>
                          <a:latin typeface="+mn-lt"/>
                          <a:ea typeface="Times New Roman"/>
                          <a:cs typeface="Times New Roman"/>
                        </a:rPr>
                        <a:t>L5</a:t>
                      </a:r>
                    </a:p>
                  </a:txBody>
                  <a:tcPr marL="64707" marR="64707" marT="0" marB="0" anchor="ctr"/>
                </a:tc>
              </a:tr>
              <a:tr h="447739">
                <a:tc>
                  <a:txBody>
                    <a:bodyPr/>
                    <a:lstStyle/>
                    <a:p>
                      <a:pPr marL="0" marR="0" algn="ctr" rtl="0">
                        <a:lnSpc>
                          <a:spcPct val="115000"/>
                        </a:lnSpc>
                        <a:spcBef>
                          <a:spcPts val="0"/>
                        </a:spcBef>
                        <a:spcAft>
                          <a:spcPts val="0"/>
                        </a:spcAft>
                      </a:pPr>
                      <a:r>
                        <a:rPr lang="he-IL" sz="1200" spc="50" baseline="0" dirty="0">
                          <a:effectLst/>
                          <a:cs typeface="+mj-cs"/>
                        </a:rPr>
                        <a:t>שני </a:t>
                      </a:r>
                      <a:r>
                        <a:rPr lang="he-IL" sz="1200" spc="50" baseline="0" dirty="0" smtClean="0">
                          <a:effectLst/>
                          <a:cs typeface="+mj-cs"/>
                        </a:rPr>
                        <a:t>המינים</a:t>
                      </a:r>
                    </a:p>
                    <a:p>
                      <a:pPr marL="0" marR="0" algn="ctr" rtl="0">
                        <a:lnSpc>
                          <a:spcPct val="115000"/>
                        </a:lnSpc>
                        <a:spcBef>
                          <a:spcPts val="0"/>
                        </a:spcBef>
                        <a:spcAft>
                          <a:spcPts val="0"/>
                        </a:spcAft>
                      </a:pPr>
                      <a:r>
                        <a:rPr lang="en-US" sz="1200" spc="50" baseline="0" dirty="0" smtClean="0">
                          <a:effectLst/>
                          <a:latin typeface="Calibri"/>
                          <a:ea typeface="Calibri"/>
                          <a:cs typeface="+mj-cs"/>
                        </a:rPr>
                        <a:t>(N=295)</a:t>
                      </a:r>
                      <a:endParaRPr lang="en-US" sz="1200" spc="50" baseline="0" dirty="0">
                        <a:effectLst/>
                        <a:latin typeface="Calibri"/>
                        <a:ea typeface="Calibri"/>
                        <a:cs typeface="+mj-cs"/>
                      </a:endParaRP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-0.106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-0.148*</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-0.197**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-0.187**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-0.138*</a:t>
                      </a:r>
                    </a:p>
                  </a:txBody>
                  <a:tcPr marL="64707" marR="64707" marT="0" marB="0" anchor="ctr"/>
                </a:tc>
              </a:tr>
              <a:tr h="447739">
                <a:tc>
                  <a:txBody>
                    <a:bodyPr/>
                    <a:lstStyle/>
                    <a:p>
                      <a:pPr marL="0" marR="0" algn="ctr" rtl="0" eaLnBrk="1" latinLnBrk="0" hangingPunct="1">
                        <a:lnSpc>
                          <a:spcPct val="115000"/>
                        </a:lnSpc>
                        <a:spcBef>
                          <a:spcPts val="0"/>
                        </a:spcBef>
                        <a:spcAft>
                          <a:spcPts val="0"/>
                        </a:spcAft>
                      </a:pPr>
                      <a:r>
                        <a:rPr kumimoji="0" lang="he-IL" sz="1200" b="1" kern="1200" spc="50" baseline="0" dirty="0" smtClean="0">
                          <a:solidFill>
                            <a:schemeClr val="lt1"/>
                          </a:solidFill>
                          <a:effectLst/>
                          <a:latin typeface="+mn-lt"/>
                          <a:ea typeface="+mn-ea"/>
                          <a:cs typeface="+mj-cs"/>
                        </a:rPr>
                        <a:t>גברים</a:t>
                      </a: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200" b="1" kern="1200" spc="50" baseline="0" dirty="0" smtClean="0">
                          <a:solidFill>
                            <a:schemeClr val="lt1"/>
                          </a:solidFill>
                          <a:effectLst/>
                          <a:latin typeface="Calibri"/>
                          <a:ea typeface="Calibri"/>
                          <a:cs typeface="+mn-cs"/>
                        </a:rPr>
                        <a:t>(N=167)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-0.153*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-0.170**</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-0.223**</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-0.214**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-0.122 NS</a:t>
                      </a:r>
                    </a:p>
                  </a:txBody>
                  <a:tcPr marL="64707" marR="64707" marT="0" marB="0" anchor="ctr"/>
                </a:tc>
              </a:tr>
              <a:tr h="447739">
                <a:tc>
                  <a:txBody>
                    <a:bodyPr/>
                    <a:lstStyle/>
                    <a:p>
                      <a:pPr marL="0" marR="0" algn="ctr" rtl="0" eaLnBrk="1" latinLnBrk="0" hangingPunct="1">
                        <a:lnSpc>
                          <a:spcPct val="115000"/>
                        </a:lnSpc>
                        <a:spcBef>
                          <a:spcPts val="0"/>
                        </a:spcBef>
                        <a:spcAft>
                          <a:spcPts val="0"/>
                        </a:spcAft>
                      </a:pPr>
                      <a:r>
                        <a:rPr kumimoji="0" lang="he-IL" sz="1200" b="1" kern="1200" spc="50" baseline="0" dirty="0" smtClean="0">
                          <a:solidFill>
                            <a:schemeClr val="lt1"/>
                          </a:solidFill>
                          <a:effectLst/>
                          <a:latin typeface="+mn-lt"/>
                          <a:ea typeface="+mn-ea"/>
                          <a:cs typeface="+mj-cs"/>
                        </a:rPr>
                        <a:t>נשים</a:t>
                      </a: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200" b="1" kern="1200" spc="50" baseline="0" dirty="0" smtClean="0">
                          <a:solidFill>
                            <a:schemeClr val="lt1"/>
                          </a:solidFill>
                          <a:effectLst/>
                          <a:latin typeface="Calibri"/>
                          <a:ea typeface="Calibri"/>
                          <a:cs typeface="+mn-cs"/>
                        </a:rPr>
                        <a:t>(N=128)</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-0.012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-0.097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-0.147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-0.140 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-0.139 </a:t>
                      </a:r>
                      <a:r>
                        <a:rPr kumimoji="0" lang="en-US" sz="1400" kern="1200" dirty="0" smtClean="0">
                          <a:solidFill>
                            <a:schemeClr val="dk1"/>
                          </a:solidFill>
                          <a:effectLst/>
                          <a:latin typeface="+mn-lt"/>
                          <a:ea typeface="+mn-ea"/>
                          <a:cs typeface="+mn-cs"/>
                        </a:rPr>
                        <a:t>NS</a:t>
                      </a:r>
                      <a:endParaRPr kumimoji="0" lang="en-US" sz="1400" kern="1200" dirty="0">
                        <a:solidFill>
                          <a:schemeClr val="dk1"/>
                        </a:solidFill>
                        <a:effectLst/>
                        <a:latin typeface="+mn-lt"/>
                        <a:ea typeface="+mn-ea"/>
                        <a:cs typeface="+mn-cs"/>
                      </a:endParaRPr>
                    </a:p>
                  </a:txBody>
                  <a:tcPr marL="64707" marR="64707" marT="0" marB="0" anchor="ctr"/>
                </a:tc>
              </a:tr>
              <a:tr h="447739">
                <a:tc>
                  <a:txBody>
                    <a:bodyPr/>
                    <a:lstStyle/>
                    <a:p>
                      <a:pPr marL="0" marR="0" algn="ctr" rtl="0" eaLnBrk="1" latinLnBrk="0" hangingPunct="1">
                        <a:lnSpc>
                          <a:spcPct val="115000"/>
                        </a:lnSpc>
                        <a:spcBef>
                          <a:spcPts val="0"/>
                        </a:spcBef>
                        <a:spcAft>
                          <a:spcPts val="0"/>
                        </a:spcAft>
                      </a:pPr>
                      <a:r>
                        <a:rPr kumimoji="0" lang="he-IL" sz="1200" b="1" kern="1200" spc="50" baseline="0" dirty="0" smtClean="0">
                          <a:solidFill>
                            <a:schemeClr val="lt1"/>
                          </a:solidFill>
                          <a:effectLst/>
                          <a:latin typeface="+mn-lt"/>
                          <a:ea typeface="+mn-ea"/>
                          <a:cs typeface="+mj-cs"/>
                        </a:rPr>
                        <a:t>נשים בקבוצת גיל שניה</a:t>
                      </a: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200" b="1" kern="1200" spc="50" baseline="0" dirty="0" smtClean="0">
                          <a:solidFill>
                            <a:schemeClr val="lt1"/>
                          </a:solidFill>
                          <a:effectLst/>
                          <a:latin typeface="Calibri"/>
                          <a:ea typeface="Calibri"/>
                          <a:cs typeface="+mn-cs"/>
                        </a:rPr>
                        <a:t>(N=42)</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-0.372*</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-0.390**</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-0.439**</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-0.401**</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-0.214 NS</a:t>
                      </a:r>
                    </a:p>
                  </a:txBody>
                  <a:tcPr marL="64707" marR="64707" marT="0" marB="0" anchor="ctr"/>
                </a:tc>
              </a:tr>
              <a:tr h="534508">
                <a:tc>
                  <a:txBody>
                    <a:bodyPr/>
                    <a:lstStyle/>
                    <a:p>
                      <a:pPr marL="0" marR="0" algn="ctr" rtl="0" eaLnBrk="1" latinLnBrk="0" hangingPunct="1">
                        <a:lnSpc>
                          <a:spcPct val="115000"/>
                        </a:lnSpc>
                        <a:spcBef>
                          <a:spcPts val="0"/>
                        </a:spcBef>
                        <a:spcAft>
                          <a:spcPts val="0"/>
                        </a:spcAft>
                      </a:pPr>
                      <a:r>
                        <a:rPr kumimoji="0" lang="he-IL" sz="1200" b="1" kern="1200" spc="50" baseline="0" dirty="0" smtClean="0">
                          <a:solidFill>
                            <a:schemeClr val="lt1"/>
                          </a:solidFill>
                          <a:effectLst/>
                          <a:latin typeface="+mn-lt"/>
                          <a:ea typeface="+mn-ea"/>
                          <a:cs typeface="+mj-cs"/>
                        </a:rPr>
                        <a:t>גברים בקבוצת גיל שלישית</a:t>
                      </a: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200" b="1" kern="1200" spc="50" baseline="0" dirty="0" smtClean="0">
                          <a:solidFill>
                            <a:schemeClr val="lt1"/>
                          </a:solidFill>
                          <a:effectLst/>
                          <a:latin typeface="Calibri"/>
                          <a:ea typeface="Calibri"/>
                          <a:cs typeface="+mn-cs"/>
                        </a:rPr>
                        <a:t>(N=54)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a:solidFill>
                            <a:schemeClr val="dk1"/>
                          </a:solidFill>
                          <a:effectLst/>
                          <a:latin typeface="+mn-lt"/>
                          <a:ea typeface="+mn-ea"/>
                          <a:cs typeface="+mn-cs"/>
                        </a:rPr>
                        <a:t>-0.265NS</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-0.304*</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-0.387**</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effectLst/>
                          <a:latin typeface="+mn-lt"/>
                          <a:ea typeface="+mn-ea"/>
                          <a:cs typeface="+mn-cs"/>
                        </a:rPr>
                        <a:t>-0.425**</a:t>
                      </a:r>
                    </a:p>
                  </a:txBody>
                  <a:tcPr marL="64707" marR="64707"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mn-lt"/>
                          <a:ea typeface="+mn-ea"/>
                          <a:cs typeface="+mn-cs"/>
                        </a:rPr>
                        <a:t>-0.248 NS</a:t>
                      </a:r>
                    </a:p>
                  </a:txBody>
                  <a:tcPr marL="64707" marR="64707" marT="0" marB="0" anchor="ctr"/>
                </a:tc>
              </a:tr>
            </a:tbl>
          </a:graphicData>
        </a:graphic>
      </p:graphicFrame>
      <p:sp>
        <p:nvSpPr>
          <p:cNvPr id="8" name="Rectangle 7"/>
          <p:cNvSpPr/>
          <p:nvPr/>
        </p:nvSpPr>
        <p:spPr>
          <a:xfrm>
            <a:off x="1428728" y="3786190"/>
            <a:ext cx="6286544" cy="12269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4716016" y="4951047"/>
            <a:ext cx="2839239" cy="278153"/>
          </a:xfrm>
          <a:prstGeom prst="rect">
            <a:avLst/>
          </a:prstGeom>
        </p:spPr>
        <p:txBody>
          <a:bodyPr wrap="none">
            <a:spAutoFit/>
          </a:bodyPr>
          <a:lstStyle/>
          <a:p>
            <a:pPr algn="ctr" rtl="1">
              <a:lnSpc>
                <a:spcPct val="115000"/>
              </a:lnSpc>
            </a:pPr>
            <a:r>
              <a:rPr lang="en-US" sz="1050" b="1" spc="100" dirty="0"/>
              <a:t>**P&lt;0.001</a:t>
            </a:r>
            <a:r>
              <a:rPr lang="he-IL" sz="1050" b="1" spc="100" dirty="0"/>
              <a:t>, </a:t>
            </a:r>
            <a:r>
              <a:rPr lang="en-US" sz="1050" b="1" spc="100" dirty="0"/>
              <a:t>*P&lt;0.05 </a:t>
            </a:r>
            <a:r>
              <a:rPr lang="he-IL" sz="1050" b="1" spc="100" dirty="0"/>
              <a:t>,</a:t>
            </a:r>
            <a:r>
              <a:rPr lang="en-US" sz="1050" b="1" spc="100" dirty="0"/>
              <a:t>NS not significant</a:t>
            </a:r>
          </a:p>
        </p:txBody>
      </p:sp>
      <p:sp>
        <p:nvSpPr>
          <p:cNvPr id="10"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843416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קורלציות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27</a:t>
            </a:fld>
            <a:endParaRPr lang="en-US"/>
          </a:p>
        </p:txBody>
      </p:sp>
      <p:graphicFrame>
        <p:nvGraphicFramePr>
          <p:cNvPr id="7" name="Content Placeholder 7"/>
          <p:cNvGraphicFramePr>
            <a:graphicFrameLocks noGrp="1"/>
          </p:cNvGraphicFramePr>
          <p:nvPr>
            <p:ph sz="quarter" idx="1"/>
            <p:extLst>
              <p:ext uri="{D42A27DB-BD31-4B8C-83A1-F6EECF244321}">
                <p14:modId xmlns:p14="http://schemas.microsoft.com/office/powerpoint/2010/main" val="2580220668"/>
              </p:ext>
            </p:extLst>
          </p:nvPr>
        </p:nvGraphicFramePr>
        <p:xfrm>
          <a:off x="1571604" y="2143116"/>
          <a:ext cx="5829300" cy="1148588"/>
        </p:xfrm>
        <a:graphic>
          <a:graphicData uri="http://schemas.openxmlformats.org/drawingml/2006/table">
            <a:tbl>
              <a:tblPr rtl="1" firstRow="1" bandRow="1">
                <a:tableStyleId>{5C22544A-7EE6-4342-B048-85BDC9FD1C3A}</a:tableStyleId>
              </a:tblPr>
              <a:tblGrid>
                <a:gridCol w="1943100"/>
                <a:gridCol w="1943100"/>
                <a:gridCol w="1943100"/>
              </a:tblGrid>
              <a:tr h="370840">
                <a:tc gridSpan="3">
                  <a:txBody>
                    <a:bodyPr/>
                    <a:lstStyle/>
                    <a:p>
                      <a:pPr marL="0" marR="0" algn="ctr" rtl="1">
                        <a:lnSpc>
                          <a:spcPct val="115000"/>
                        </a:lnSpc>
                        <a:spcBef>
                          <a:spcPts val="0"/>
                        </a:spcBef>
                        <a:spcAft>
                          <a:spcPts val="0"/>
                        </a:spcAft>
                      </a:pPr>
                      <a:r>
                        <a:rPr kumimoji="0" lang="he-IL" sz="1800" b="1" kern="1200" spc="100" baseline="0" dirty="0" smtClean="0">
                          <a:solidFill>
                            <a:schemeClr val="lt1"/>
                          </a:solidFill>
                          <a:latin typeface="+mn-lt"/>
                          <a:ea typeface="+mn-ea"/>
                          <a:cs typeface="+mn-cs"/>
                        </a:rPr>
                        <a:t>מתאם פירסון בין זווית סקראלית לבין זווית </a:t>
                      </a:r>
                      <a:r>
                        <a:rPr kumimoji="0" lang="he-IL" sz="1800" b="1" kern="1200" spc="100" baseline="0" dirty="0" err="1" smtClean="0">
                          <a:solidFill>
                            <a:schemeClr val="lt1"/>
                          </a:solidFill>
                          <a:latin typeface="+mn-lt"/>
                          <a:ea typeface="+mn-ea"/>
                          <a:cs typeface="+mn-cs"/>
                        </a:rPr>
                        <a:t>לורדוזית</a:t>
                      </a:r>
                      <a:endParaRPr kumimoji="0" lang="he-IL" sz="1800" b="1" kern="1200" spc="100" baseline="0" dirty="0" smtClean="0">
                        <a:solidFill>
                          <a:schemeClr val="lt1"/>
                        </a:solidFill>
                        <a:latin typeface="+mn-lt"/>
                        <a:ea typeface="+mn-ea"/>
                        <a:cs typeface="+mn-cs"/>
                      </a:endParaRPr>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r>
                        <a:rPr lang="he-IL" dirty="0" smtClean="0"/>
                        <a:t>כלל הנבדקים</a:t>
                      </a:r>
                      <a:endParaRPr lang="en-US" dirty="0"/>
                    </a:p>
                  </a:txBody>
                  <a:tcPr/>
                </a:tc>
                <a:tc>
                  <a:txBody>
                    <a:bodyPr/>
                    <a:lstStyle/>
                    <a:p>
                      <a:pPr algn="ctr"/>
                      <a:r>
                        <a:rPr lang="he-IL" dirty="0" smtClean="0"/>
                        <a:t>גברים</a:t>
                      </a:r>
                      <a:endParaRPr lang="en-US" dirty="0"/>
                    </a:p>
                  </a:txBody>
                  <a:tcPr/>
                </a:tc>
                <a:tc>
                  <a:txBody>
                    <a:bodyPr/>
                    <a:lstStyle/>
                    <a:p>
                      <a:pPr algn="ctr"/>
                      <a:r>
                        <a:rPr lang="he-IL" dirty="0" smtClean="0"/>
                        <a:t>נשים</a:t>
                      </a:r>
                      <a:endParaRPr lang="en-US" dirty="0"/>
                    </a:p>
                  </a:txBody>
                  <a:tcPr/>
                </a:tc>
              </a:tr>
              <a:tr h="370840">
                <a:tc>
                  <a:txBody>
                    <a:bodyPr/>
                    <a:lstStyle/>
                    <a:p>
                      <a:pPr algn="ctr"/>
                      <a:r>
                        <a:rPr lang="en-US" dirty="0" smtClean="0"/>
                        <a:t>0.890**</a:t>
                      </a:r>
                      <a:endParaRPr lang="en-US" dirty="0"/>
                    </a:p>
                  </a:txBody>
                  <a:tcPr/>
                </a:tc>
                <a:tc>
                  <a:txBody>
                    <a:bodyPr/>
                    <a:lstStyle/>
                    <a:p>
                      <a:pPr algn="ctr"/>
                      <a:r>
                        <a:rPr lang="en-US" dirty="0" smtClean="0"/>
                        <a:t>0.899**</a:t>
                      </a:r>
                      <a:endParaRPr lang="en-US" dirty="0"/>
                    </a:p>
                  </a:txBody>
                  <a:tcPr/>
                </a:tc>
                <a:tc>
                  <a:txBody>
                    <a:bodyPr/>
                    <a:lstStyle/>
                    <a:p>
                      <a:pPr algn="ctr"/>
                      <a:r>
                        <a:rPr lang="en-US" dirty="0" smtClean="0"/>
                        <a:t>0.910**</a:t>
                      </a:r>
                      <a:endParaRPr lang="en-US" dirty="0"/>
                    </a:p>
                  </a:txBody>
                  <a:tcPr/>
                </a:tc>
              </a:tr>
            </a:tbl>
          </a:graphicData>
        </a:graphic>
      </p:graphicFrame>
      <p:sp>
        <p:nvSpPr>
          <p:cNvPr id="9" name="TextBox 8"/>
          <p:cNvSpPr txBox="1"/>
          <p:nvPr/>
        </p:nvSpPr>
        <p:spPr>
          <a:xfrm>
            <a:off x="928662" y="4214818"/>
            <a:ext cx="7215238" cy="1938992"/>
          </a:xfrm>
          <a:prstGeom prst="rect">
            <a:avLst/>
          </a:prstGeom>
          <a:noFill/>
        </p:spPr>
        <p:txBody>
          <a:bodyPr wrap="square" rtlCol="1">
            <a:spAutoFit/>
          </a:bodyPr>
          <a:lstStyle/>
          <a:p>
            <a:pPr algn="r" rtl="1"/>
            <a:r>
              <a:rPr lang="he-IL" sz="2400" b="1" dirty="0" smtClean="0"/>
              <a:t>קשר חיובי חזק ומובהק נמצא בין גודל הזווית הסקראלית ובין גודל זווית הלורדוזה המותנית. קשר זה תואם מחקרים קודמים.</a:t>
            </a:r>
          </a:p>
          <a:p>
            <a:pPr algn="r" rtl="1"/>
            <a:endParaRPr lang="he-IL" sz="2400" b="1" dirty="0" smtClean="0"/>
          </a:p>
          <a:p>
            <a:pPr algn="r" rtl="1"/>
            <a:r>
              <a:rPr lang="he-IL" sz="2400" b="1" dirty="0" smtClean="0"/>
              <a:t>ישנם מחקרים המצביעים על כך כי שינויים בזווית הלורדוזית עשויים להשפיע על הזווית הסקראלית. </a:t>
            </a:r>
          </a:p>
        </p:txBody>
      </p:sp>
      <p:sp>
        <p:nvSpPr>
          <p:cNvPr id="3" name="Rectangle 2"/>
          <p:cNvSpPr/>
          <p:nvPr/>
        </p:nvSpPr>
        <p:spPr>
          <a:xfrm>
            <a:off x="6444208" y="3212976"/>
            <a:ext cx="909223" cy="287002"/>
          </a:xfrm>
          <a:prstGeom prst="rect">
            <a:avLst/>
          </a:prstGeom>
        </p:spPr>
        <p:txBody>
          <a:bodyPr wrap="none">
            <a:spAutoFit/>
          </a:bodyPr>
          <a:lstStyle/>
          <a:p>
            <a:pPr algn="ctr" rtl="1">
              <a:lnSpc>
                <a:spcPct val="115000"/>
              </a:lnSpc>
            </a:pPr>
            <a:r>
              <a:rPr lang="en-US" sz="1100" b="1" spc="100" dirty="0"/>
              <a:t>**P&lt;0.001</a:t>
            </a:r>
          </a:p>
        </p:txBody>
      </p:sp>
      <p:sp>
        <p:nvSpPr>
          <p:cNvPr id="10"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473119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הסברים נוספים לממצאים</a:t>
            </a:r>
            <a:endParaRPr lang="he-IL"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28</a:t>
            </a:fld>
            <a:endParaRPr lang="en-US"/>
          </a:p>
        </p:txBody>
      </p:sp>
      <p:sp>
        <p:nvSpPr>
          <p:cNvPr id="9" name="TextBox 8"/>
          <p:cNvSpPr txBox="1"/>
          <p:nvPr/>
        </p:nvSpPr>
        <p:spPr>
          <a:xfrm>
            <a:off x="5220072" y="1471788"/>
            <a:ext cx="3204788" cy="3785652"/>
          </a:xfrm>
          <a:prstGeom prst="rect">
            <a:avLst/>
          </a:prstGeom>
          <a:noFill/>
        </p:spPr>
        <p:txBody>
          <a:bodyPr wrap="square" rtlCol="1">
            <a:spAutoFit/>
          </a:bodyPr>
          <a:lstStyle/>
          <a:p>
            <a:pPr algn="r" rtl="1"/>
            <a:r>
              <a:rPr lang="he-IL" sz="2400" dirty="0" smtClean="0"/>
              <a:t>1- הסבר משלים לתמונה שקיבלנו דומה למעגל ה- </a:t>
            </a:r>
            <a:r>
              <a:rPr lang="en-US" sz="2400" dirty="0"/>
              <a:t>Vicious cycle</a:t>
            </a:r>
            <a:r>
              <a:rPr lang="he-IL" sz="2400" dirty="0" smtClean="0"/>
              <a:t> שמציע </a:t>
            </a:r>
            <a:r>
              <a:rPr lang="en-US" sz="2400" dirty="0" smtClean="0"/>
              <a:t>Stoke et.al</a:t>
            </a:r>
            <a:r>
              <a:rPr lang="he-IL" sz="2400" dirty="0"/>
              <a:t>.</a:t>
            </a:r>
            <a:endParaRPr lang="en-US" sz="2400" dirty="0"/>
          </a:p>
          <a:p>
            <a:pPr algn="r" rtl="1"/>
            <a:endParaRPr lang="en-US" sz="2400" dirty="0" smtClean="0"/>
          </a:p>
          <a:p>
            <a:pPr algn="r" rtl="1"/>
            <a:r>
              <a:rPr lang="he-IL" sz="2400" dirty="0" smtClean="0"/>
              <a:t>2- גובה החוליה אינו משתנה בעקבות שינוי הזווית הסקראלית</a:t>
            </a:r>
            <a:r>
              <a:rPr lang="en-US" sz="2400" dirty="0" smtClean="0"/>
              <a:t>,</a:t>
            </a:r>
            <a:r>
              <a:rPr lang="he-IL" sz="2400" dirty="0" smtClean="0"/>
              <a:t> אלא מהווה גורם פיזי המגביל את הטווח שבו הזווית יכולה להשתנות.</a:t>
            </a:r>
            <a:endParaRPr lang="he-IL"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60"/>
          <a:stretch/>
        </p:blipFill>
        <p:spPr bwMode="auto">
          <a:xfrm>
            <a:off x="251520" y="1470307"/>
            <a:ext cx="4716282" cy="404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802" y="5534230"/>
            <a:ext cx="4572000" cy="646331"/>
          </a:xfrm>
          <a:prstGeom prst="rect">
            <a:avLst/>
          </a:prstGeom>
        </p:spPr>
        <p:txBody>
          <a:bodyPr>
            <a:spAutoFit/>
          </a:bodyPr>
          <a:lstStyle/>
          <a:p>
            <a:pPr lvl="0"/>
            <a:r>
              <a:rPr lang="en-US" sz="900" dirty="0"/>
              <a:t>Stoke, I., Spence, H., </a:t>
            </a:r>
            <a:r>
              <a:rPr lang="en-US" sz="900" dirty="0" err="1"/>
              <a:t>Aharonson</a:t>
            </a:r>
            <a:r>
              <a:rPr lang="en-US" sz="900" dirty="0"/>
              <a:t>, D., &amp; </a:t>
            </a:r>
            <a:r>
              <a:rPr lang="en-US" sz="900" dirty="0" err="1"/>
              <a:t>Klimer</a:t>
            </a:r>
            <a:r>
              <a:rPr lang="en-US" sz="900" dirty="0"/>
              <a:t>, N.(1996) Mechanical Modulation of Vertebral Body Growth, Implication for Scoliosis Progression.</a:t>
            </a:r>
            <a:r>
              <a:rPr lang="en-US" sz="900" i="1" dirty="0"/>
              <a:t> Spine</a:t>
            </a:r>
            <a:r>
              <a:rPr lang="en-US" sz="900" dirty="0"/>
              <a:t>, </a:t>
            </a:r>
            <a:r>
              <a:rPr lang="en-US" sz="900" i="1" dirty="0"/>
              <a:t>Vol. 21, Number 10</a:t>
            </a:r>
            <a:r>
              <a:rPr lang="en-US" sz="900" dirty="0"/>
              <a:t>, pp1162-1167.</a:t>
            </a:r>
          </a:p>
          <a:p>
            <a:r>
              <a:rPr lang="en-US" sz="900" dirty="0" err="1"/>
              <a:t>Vrtovec</a:t>
            </a:r>
            <a:r>
              <a:rPr lang="en-US" sz="900" dirty="0"/>
              <a:t>, T., </a:t>
            </a:r>
            <a:r>
              <a:rPr lang="en-US" sz="900" dirty="0" err="1"/>
              <a:t>Pernuš</a:t>
            </a:r>
            <a:r>
              <a:rPr lang="en-US" sz="900" dirty="0"/>
              <a:t>, F., &amp;</a:t>
            </a:r>
            <a:r>
              <a:rPr lang="en-US" sz="900" dirty="0" err="1"/>
              <a:t>Likar</a:t>
            </a:r>
            <a:r>
              <a:rPr lang="en-US" sz="900" dirty="0"/>
              <a:t>, B. (2009). A review of methods for quantitative evaluation of spinal curvature. </a:t>
            </a:r>
            <a:r>
              <a:rPr lang="en-US" sz="900" i="1" dirty="0"/>
              <a:t>European Spine Journal</a:t>
            </a:r>
            <a:r>
              <a:rPr lang="en-US" sz="900" dirty="0"/>
              <a:t>, </a:t>
            </a:r>
            <a:r>
              <a:rPr lang="en-US" sz="900" i="1" dirty="0"/>
              <a:t>18</a:t>
            </a:r>
            <a:r>
              <a:rPr lang="en-US" sz="900" dirty="0"/>
              <a:t>(5), 593-607</a:t>
            </a:r>
          </a:p>
        </p:txBody>
      </p:sp>
      <p:sp>
        <p:nvSpPr>
          <p:cNvPr id="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3602535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922" y="152400"/>
            <a:ext cx="7772400" cy="1143000"/>
          </a:xfrm>
        </p:spPr>
        <p:txBody>
          <a:bodyPr>
            <a:noAutofit/>
          </a:bodyPr>
          <a:lstStyle/>
          <a:p>
            <a:pPr algn="ctr" rtl="1"/>
            <a:r>
              <a:rPr lang="he-IL" sz="6000" dirty="0" smtClean="0"/>
              <a:t>סיכום הממצאים ומסקנות</a:t>
            </a:r>
            <a:endParaRPr lang="en-US" sz="6000" dirty="0"/>
          </a:p>
        </p:txBody>
      </p:sp>
      <p:sp>
        <p:nvSpPr>
          <p:cNvPr id="20" name="Slide Number Placeholder 19"/>
          <p:cNvSpPr>
            <a:spLocks noGrp="1"/>
          </p:cNvSpPr>
          <p:nvPr>
            <p:ph type="sldNum" sz="quarter" idx="12"/>
          </p:nvPr>
        </p:nvSpPr>
        <p:spPr/>
        <p:txBody>
          <a:bodyPr/>
          <a:lstStyle/>
          <a:p>
            <a:fld id="{6B17F265-4195-4617-8FD7-CC454D9C7841}" type="slidenum">
              <a:rPr lang="en-US" smtClean="0"/>
              <a:pPr/>
              <a:t>29</a:t>
            </a:fld>
            <a:endParaRPr lang="en-US"/>
          </a:p>
        </p:txBody>
      </p:sp>
      <p:graphicFrame>
        <p:nvGraphicFramePr>
          <p:cNvPr id="12" name="Diagram 11"/>
          <p:cNvGraphicFramePr/>
          <p:nvPr>
            <p:extLst>
              <p:ext uri="{D42A27DB-BD31-4B8C-83A1-F6EECF244321}">
                <p14:modId xmlns:p14="http://schemas.microsoft.com/office/powerpoint/2010/main" val="1238309279"/>
              </p:ext>
            </p:extLst>
          </p:nvPr>
        </p:nvGraphicFramePr>
        <p:xfrm>
          <a:off x="762000" y="1219200"/>
          <a:ext cx="7543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429124" y="1357298"/>
            <a:ext cx="3857636" cy="1477328"/>
          </a:xfrm>
          <a:prstGeom prst="rect">
            <a:avLst/>
          </a:prstGeom>
          <a:noFill/>
        </p:spPr>
        <p:txBody>
          <a:bodyPr wrap="square" rtlCol="0">
            <a:spAutoFit/>
          </a:bodyPr>
          <a:lstStyle/>
          <a:p>
            <a:pPr algn="r" rtl="1"/>
            <a:r>
              <a:rPr lang="he-IL" dirty="0" smtClean="0"/>
              <a:t>בין הזווית הסקראלית לגובה אחורי של החוליות נמצא קשר חלש מובהק.</a:t>
            </a:r>
          </a:p>
          <a:p>
            <a:pPr algn="r" rtl="1"/>
            <a:endParaRPr lang="he-IL" dirty="0" smtClean="0"/>
          </a:p>
          <a:p>
            <a:pPr algn="r" rtl="1"/>
            <a:r>
              <a:rPr lang="he-IL" dirty="0" smtClean="0"/>
              <a:t>בין הזווית הסקראלית לזווית הלורדוזית נמצא קשר חזק מובהק.</a:t>
            </a:r>
          </a:p>
        </p:txBody>
      </p:sp>
      <p:cxnSp>
        <p:nvCxnSpPr>
          <p:cNvPr id="25" name="Straight Arrow Connector 24"/>
          <p:cNvCxnSpPr/>
          <p:nvPr/>
        </p:nvCxnSpPr>
        <p:spPr>
          <a:xfrm rot="5400000">
            <a:off x="1402872" y="2697634"/>
            <a:ext cx="508937" cy="11428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4282" y="1357298"/>
            <a:ext cx="3214710" cy="1200329"/>
          </a:xfrm>
          <a:prstGeom prst="rect">
            <a:avLst/>
          </a:prstGeom>
          <a:noFill/>
        </p:spPr>
        <p:txBody>
          <a:bodyPr wrap="square" rtlCol="0">
            <a:spAutoFit/>
          </a:bodyPr>
          <a:lstStyle/>
          <a:p>
            <a:pPr algn="r" rtl="1"/>
            <a:r>
              <a:rPr lang="he-IL" dirty="0" smtClean="0">
                <a:solidFill>
                  <a:srgbClr val="00B050"/>
                </a:solidFill>
              </a:rPr>
              <a:t>גורמים נוספים המשפיעים גודל הזווית:</a:t>
            </a:r>
          </a:p>
          <a:p>
            <a:pPr lvl="2" algn="r" rtl="1">
              <a:buFont typeface="Arial" pitchFamily="34" charset="0"/>
              <a:buChar char="•"/>
            </a:pPr>
            <a:r>
              <a:rPr lang="he-IL" dirty="0" smtClean="0">
                <a:solidFill>
                  <a:srgbClr val="00B050"/>
                </a:solidFill>
              </a:rPr>
              <a:t>שרירים</a:t>
            </a:r>
          </a:p>
          <a:p>
            <a:pPr lvl="2" algn="r" rtl="1">
              <a:buFont typeface="Arial" pitchFamily="34" charset="0"/>
              <a:buChar char="•"/>
            </a:pPr>
            <a:r>
              <a:rPr lang="he-IL" dirty="0" smtClean="0">
                <a:solidFill>
                  <a:srgbClr val="00B050"/>
                </a:solidFill>
              </a:rPr>
              <a:t>מנח האגן</a:t>
            </a:r>
          </a:p>
          <a:p>
            <a:pPr lvl="2" algn="r" rtl="1">
              <a:buFont typeface="Arial" pitchFamily="34" charset="0"/>
              <a:buChar char="•"/>
            </a:pPr>
            <a:r>
              <a:rPr lang="he-IL" dirty="0" smtClean="0">
                <a:solidFill>
                  <a:srgbClr val="00B050"/>
                </a:solidFill>
              </a:rPr>
              <a:t>יתדיות הדיסקים</a:t>
            </a:r>
            <a:endParaRPr lang="en-US" dirty="0">
              <a:solidFill>
                <a:srgbClr val="00B050"/>
              </a:solidFill>
            </a:endParaRPr>
          </a:p>
        </p:txBody>
      </p:sp>
      <p:sp>
        <p:nvSpPr>
          <p:cNvPr id="27" name="TextBox 26"/>
          <p:cNvSpPr txBox="1"/>
          <p:nvPr/>
        </p:nvSpPr>
        <p:spPr>
          <a:xfrm>
            <a:off x="3276600" y="4731029"/>
            <a:ext cx="2286000" cy="369332"/>
          </a:xfrm>
          <a:prstGeom prst="rect">
            <a:avLst/>
          </a:prstGeom>
          <a:noFill/>
        </p:spPr>
        <p:txBody>
          <a:bodyPr wrap="square" rtlCol="0">
            <a:spAutoFit/>
          </a:bodyPr>
          <a:lstStyle/>
          <a:p>
            <a:pPr algn="ctr"/>
            <a:r>
              <a:rPr lang="en-US" b="1" dirty="0" smtClean="0">
                <a:solidFill>
                  <a:srgbClr val="00B050"/>
                </a:solidFill>
              </a:rPr>
              <a:t>0.890, p&lt;0.001</a:t>
            </a:r>
            <a:endParaRPr lang="en-US" b="1" dirty="0">
              <a:solidFill>
                <a:srgbClr val="00B050"/>
              </a:solidFill>
            </a:endParaRPr>
          </a:p>
        </p:txBody>
      </p:sp>
      <p:sp>
        <p:nvSpPr>
          <p:cNvPr id="28" name="TextBox 27"/>
          <p:cNvSpPr txBox="1"/>
          <p:nvPr/>
        </p:nvSpPr>
        <p:spPr>
          <a:xfrm>
            <a:off x="5410200" y="4114800"/>
            <a:ext cx="2286000" cy="369332"/>
          </a:xfrm>
          <a:prstGeom prst="rect">
            <a:avLst/>
          </a:prstGeom>
          <a:noFill/>
        </p:spPr>
        <p:txBody>
          <a:bodyPr wrap="square" rtlCol="0">
            <a:spAutoFit/>
          </a:bodyPr>
          <a:lstStyle/>
          <a:p>
            <a:pPr algn="ctr"/>
            <a:r>
              <a:rPr lang="he-IL" dirty="0" smtClean="0">
                <a:solidFill>
                  <a:srgbClr val="00B050"/>
                </a:solidFill>
              </a:rPr>
              <a:t>-</a:t>
            </a:r>
            <a:r>
              <a:rPr lang="en-US" dirty="0" smtClean="0">
                <a:solidFill>
                  <a:srgbClr val="00B050"/>
                </a:solidFill>
              </a:rPr>
              <a:t>0.130, p&lt;0.001</a:t>
            </a:r>
            <a:endParaRPr lang="en-US" dirty="0">
              <a:solidFill>
                <a:srgbClr val="00B050"/>
              </a:solidFill>
            </a:endParaRPr>
          </a:p>
        </p:txBody>
      </p:sp>
      <p:cxnSp>
        <p:nvCxnSpPr>
          <p:cNvPr id="29" name="Straight Connector 28"/>
          <p:cNvCxnSpPr/>
          <p:nvPr/>
        </p:nvCxnSpPr>
        <p:spPr>
          <a:xfrm>
            <a:off x="5529129" y="4043639"/>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3800" y="4043639"/>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29129" y="4191000"/>
            <a:ext cx="2014671"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00200" y="4600650"/>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53471" y="4583668"/>
            <a:ext cx="0" cy="14736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00200" y="4731029"/>
            <a:ext cx="6053271"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0546" y="5257800"/>
            <a:ext cx="7619999" cy="1200329"/>
          </a:xfrm>
          <a:prstGeom prst="rect">
            <a:avLst/>
          </a:prstGeom>
        </p:spPr>
        <p:txBody>
          <a:bodyPr wrap="square">
            <a:spAutoFit/>
          </a:bodyPr>
          <a:lstStyle/>
          <a:p>
            <a:pPr algn="r" rtl="1"/>
            <a:r>
              <a:rPr lang="he-IL" dirty="0"/>
              <a:t>מסקנתנו היא </a:t>
            </a:r>
            <a:r>
              <a:rPr lang="he-IL" dirty="0" smtClean="0"/>
              <a:t>שלא </a:t>
            </a:r>
            <a:r>
              <a:rPr lang="he-IL" dirty="0"/>
              <a:t>ניתן להסביר את הקשר בין גודל הזווית הסקראלית לזווית הלורדוזית, באופן בלעדי, באמצעות המנגנון שהצענו, המסתמך על חוק </a:t>
            </a:r>
            <a:r>
              <a:rPr lang="he-IL" dirty="0" smtClean="0"/>
              <a:t>האוטר-וולקמן, וכי הזווית </a:t>
            </a:r>
            <a:r>
              <a:rPr lang="he-IL" dirty="0"/>
              <a:t>הסאקרלית </a:t>
            </a:r>
            <a:r>
              <a:rPr lang="he-IL" dirty="0" smtClean="0"/>
              <a:t>אינה הגורם המרכזי המשפיע </a:t>
            </a:r>
            <a:r>
              <a:rPr lang="he-IL" dirty="0"/>
              <a:t>על </a:t>
            </a:r>
            <a:r>
              <a:rPr lang="he-IL" dirty="0" smtClean="0"/>
              <a:t>יתדיות </a:t>
            </a:r>
            <a:r>
              <a:rPr lang="he-IL" dirty="0"/>
              <a:t>החוליה, ובהמשך על הזווית הלורדוזית, </a:t>
            </a:r>
            <a:r>
              <a:rPr lang="he-IL" dirty="0" smtClean="0"/>
              <a:t>אלא היא גורם אחד מבין מספר גורמים.</a:t>
            </a:r>
            <a:endParaRPr lang="en-US" dirty="0"/>
          </a:p>
        </p:txBody>
      </p:sp>
      <p:sp>
        <p:nvSpPr>
          <p:cNvPr id="1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3194751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רקע</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3</a:t>
            </a:fld>
            <a:endParaRPr lang="en-US"/>
          </a:p>
        </p:txBody>
      </p:sp>
      <p:sp>
        <p:nvSpPr>
          <p:cNvPr id="3" name="Content Placeholder 2"/>
          <p:cNvSpPr>
            <a:spLocks noGrp="1"/>
          </p:cNvSpPr>
          <p:nvPr>
            <p:ph sz="quarter" idx="1"/>
          </p:nvPr>
        </p:nvSpPr>
        <p:spPr>
          <a:xfrm>
            <a:off x="899592" y="1412776"/>
            <a:ext cx="7772400" cy="4572000"/>
          </a:xfrm>
        </p:spPr>
        <p:txBody>
          <a:bodyPr>
            <a:normAutofit fontScale="85000" lnSpcReduction="20000"/>
          </a:bodyPr>
          <a:lstStyle/>
          <a:p>
            <a:pPr algn="r" rtl="1"/>
            <a:r>
              <a:rPr lang="he-IL" dirty="0"/>
              <a:t>אחד המבנים האנטומים המקושרים ביותר לכאבי גב, הינו הדיסק הבין </a:t>
            </a:r>
            <a:r>
              <a:rPr lang="he-IL" dirty="0" smtClean="0"/>
              <a:t>חולייתי (</a:t>
            </a:r>
            <a:r>
              <a:rPr lang="en-US" dirty="0" smtClean="0"/>
              <a:t>Intervertebral Disc</a:t>
            </a:r>
            <a:r>
              <a:rPr lang="he-IL" dirty="0" smtClean="0"/>
              <a:t>).</a:t>
            </a:r>
          </a:p>
          <a:p>
            <a:pPr algn="r" rtl="1"/>
            <a:r>
              <a:rPr lang="he-IL" dirty="0" smtClean="0"/>
              <a:t>כ</a:t>
            </a:r>
            <a:r>
              <a:rPr lang="en-US" dirty="0"/>
              <a:t>-</a:t>
            </a:r>
            <a:r>
              <a:rPr lang="he-IL" dirty="0"/>
              <a:t> 95% מפריצות הדיסק בגב התחתון מופיעות במרווחים </a:t>
            </a:r>
            <a:r>
              <a:rPr lang="he-IL" dirty="0" err="1" smtClean="0"/>
              <a:t>הדיסקלים</a:t>
            </a:r>
            <a:r>
              <a:rPr lang="he-IL" dirty="0" smtClean="0"/>
              <a:t> התחתונים ביותר (</a:t>
            </a:r>
            <a:r>
              <a:rPr lang="en-US" dirty="0" smtClean="0"/>
              <a:t>L4-L5</a:t>
            </a:r>
            <a:r>
              <a:rPr lang="he-IL" dirty="0" smtClean="0"/>
              <a:t> ו- </a:t>
            </a:r>
            <a:r>
              <a:rPr lang="en-US" dirty="0" smtClean="0"/>
              <a:t>L5-S1</a:t>
            </a:r>
            <a:r>
              <a:rPr lang="he-IL" dirty="0" smtClean="0"/>
              <a:t>), המקשרים את עמוד השדרה </a:t>
            </a:r>
            <a:r>
              <a:rPr lang="he-IL" dirty="0" err="1" smtClean="0"/>
              <a:t>לסקרום</a:t>
            </a:r>
            <a:r>
              <a:rPr lang="he-IL" dirty="0" smtClean="0"/>
              <a:t>.</a:t>
            </a:r>
          </a:p>
          <a:p>
            <a:pPr algn="r" rtl="1"/>
            <a:r>
              <a:rPr lang="he-IL" dirty="0" smtClean="0"/>
              <a:t>במחקר </a:t>
            </a:r>
            <a:r>
              <a:rPr lang="he-IL" dirty="0" err="1" smtClean="0"/>
              <a:t>פרילימנרי</a:t>
            </a:r>
            <a:r>
              <a:rPr lang="he-IL" dirty="0" smtClean="0"/>
              <a:t> שכלל 77 מדידות מורפולוגיות על </a:t>
            </a:r>
            <a:r>
              <a:rPr lang="he-IL" dirty="0"/>
              <a:t>סריקות </a:t>
            </a:r>
            <a:r>
              <a:rPr lang="en-US" dirty="0" smtClean="0"/>
              <a:t>MRI</a:t>
            </a:r>
            <a:r>
              <a:rPr lang="he-IL" dirty="0" smtClean="0"/>
              <a:t> של עמוד שדרה מותני, מצאנו קשר מובהק בין גודל הזווית הסקראלית לגובה אחורי של </a:t>
            </a:r>
            <a:r>
              <a:rPr lang="he-IL" dirty="0"/>
              <a:t>חוליות </a:t>
            </a:r>
            <a:r>
              <a:rPr lang="he-IL" dirty="0" smtClean="0"/>
              <a:t>מותניות (טבלה) </a:t>
            </a:r>
            <a:r>
              <a:rPr lang="he-IL" dirty="0"/>
              <a:t>וקשר חזק מובהק בין </a:t>
            </a:r>
            <a:r>
              <a:rPr lang="he-IL" dirty="0" smtClean="0"/>
              <a:t>הזווית הסקראלית לזווית </a:t>
            </a:r>
            <a:r>
              <a:rPr lang="he-IL" dirty="0" err="1" smtClean="0"/>
              <a:t>הלורדוזית</a:t>
            </a:r>
            <a:r>
              <a:rPr lang="he-IL" dirty="0" smtClean="0"/>
              <a:t> </a:t>
            </a:r>
            <a:r>
              <a:rPr lang="he-IL" dirty="0"/>
              <a:t>(</a:t>
            </a:r>
            <a:r>
              <a:rPr lang="en-US" dirty="0" smtClean="0"/>
              <a:t>0.884</a:t>
            </a:r>
            <a:r>
              <a:rPr lang="he-IL" dirty="0" smtClean="0"/>
              <a:t>, </a:t>
            </a:r>
            <a:r>
              <a:rPr lang="en-US" dirty="0" smtClean="0"/>
              <a:t>P&lt;0.01</a:t>
            </a:r>
            <a:r>
              <a:rPr lang="he-IL" dirty="0" smtClean="0"/>
              <a:t>).</a:t>
            </a:r>
          </a:p>
          <a:p>
            <a:pPr algn="r" rtl="1"/>
            <a:endParaRPr lang="he-IL" dirty="0" smtClean="0"/>
          </a:p>
          <a:p>
            <a:pPr algn="r" rtl="1"/>
            <a:endParaRPr lang="he-IL" dirty="0" smtClean="0"/>
          </a:p>
          <a:p>
            <a:pPr algn="r" rtl="1"/>
            <a:endParaRPr lang="he-IL" dirty="0" smtClean="0"/>
          </a:p>
          <a:p>
            <a:pPr algn="r" rtl="1"/>
            <a:r>
              <a:rPr lang="he-IL" dirty="0" smtClean="0"/>
              <a:t>החלטנו </a:t>
            </a:r>
            <a:r>
              <a:rPr lang="he-IL" dirty="0"/>
              <a:t>להגדיל את </a:t>
            </a:r>
            <a:r>
              <a:rPr lang="he-IL" dirty="0" smtClean="0"/>
              <a:t>המדגם </a:t>
            </a:r>
            <a:r>
              <a:rPr lang="he-IL" dirty="0"/>
              <a:t>ולבדוק אם הקשר </a:t>
            </a:r>
            <a:r>
              <a:rPr lang="he-IL" dirty="0" smtClean="0"/>
              <a:t>נשמר ויכול להצביע על תפקיד </a:t>
            </a:r>
            <a:r>
              <a:rPr lang="he-IL" dirty="0"/>
              <a:t>ביולוגי/אבולוציוני הקשור לאנטומיה </a:t>
            </a:r>
            <a:r>
              <a:rPr lang="he-IL" dirty="0" smtClean="0"/>
              <a:t>של עמוד השדרה.</a:t>
            </a:r>
          </a:p>
          <a:p>
            <a:pPr algn="r" rtl="1"/>
            <a:r>
              <a:rPr lang="he-IL" dirty="0" smtClean="0"/>
              <a:t>בנוסף, הצענו מנגנון המסביר את הקשר הנ"ל.</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40701157"/>
              </p:ext>
            </p:extLst>
          </p:nvPr>
        </p:nvGraphicFramePr>
        <p:xfrm>
          <a:off x="2123728" y="3861048"/>
          <a:ext cx="4032450" cy="648072"/>
        </p:xfrm>
        <a:graphic>
          <a:graphicData uri="http://schemas.openxmlformats.org/drawingml/2006/table">
            <a:tbl>
              <a:tblPr rtl="1" firstRow="1" firstCol="1" bandRow="1">
                <a:tableStyleId>{5C22544A-7EE6-4342-B048-85BDC9FD1C3A}</a:tableStyleId>
              </a:tblPr>
              <a:tblGrid>
                <a:gridCol w="672075"/>
                <a:gridCol w="672075"/>
                <a:gridCol w="672075"/>
                <a:gridCol w="672075"/>
                <a:gridCol w="672075"/>
                <a:gridCol w="672075"/>
              </a:tblGrid>
              <a:tr h="325969">
                <a:tc>
                  <a:txBody>
                    <a:bodyPr/>
                    <a:lstStyle/>
                    <a:p>
                      <a:pPr marL="0" marR="0" algn="ctr" rtl="1">
                        <a:lnSpc>
                          <a:spcPct val="115000"/>
                        </a:lnSpc>
                        <a:spcBef>
                          <a:spcPts val="0"/>
                        </a:spcBef>
                        <a:spcAft>
                          <a:spcPts val="0"/>
                        </a:spcAft>
                      </a:pPr>
                      <a:r>
                        <a:rPr lang="he-IL" sz="1400" dirty="0" smtClean="0">
                          <a:effectLst/>
                          <a:latin typeface="Calibri"/>
                          <a:ea typeface="Calibri"/>
                          <a:cs typeface="Arial"/>
                        </a:rPr>
                        <a:t>חוליה</a:t>
                      </a:r>
                      <a:endParaRPr lang="en-US" sz="14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400" dirty="0">
                          <a:effectLst/>
                        </a:rPr>
                        <a:t>L1</a:t>
                      </a:r>
                      <a:endParaRPr lang="en-US" sz="14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400" dirty="0">
                          <a:effectLst/>
                        </a:rPr>
                        <a:t>L2</a:t>
                      </a:r>
                      <a:endParaRPr lang="en-US" sz="14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400" dirty="0">
                          <a:effectLst/>
                        </a:rPr>
                        <a:t>L3</a:t>
                      </a:r>
                      <a:endParaRPr lang="en-US" sz="14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400" dirty="0">
                          <a:effectLst/>
                        </a:rPr>
                        <a:t>L4</a:t>
                      </a:r>
                      <a:endParaRPr lang="en-US" sz="14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400" dirty="0">
                          <a:effectLst/>
                        </a:rPr>
                        <a:t>L5</a:t>
                      </a:r>
                      <a:endParaRPr lang="en-US" sz="1400" dirty="0">
                        <a:effectLst/>
                        <a:latin typeface="Calibri"/>
                        <a:ea typeface="Calibri"/>
                        <a:cs typeface="Arial"/>
                      </a:endParaRPr>
                    </a:p>
                  </a:txBody>
                  <a:tcPr marL="68580" marR="68580" marT="0" marB="0" anchor="ctr"/>
                </a:tc>
              </a:tr>
              <a:tr h="322103">
                <a:tc>
                  <a:txBody>
                    <a:bodyPr/>
                    <a:lstStyle/>
                    <a:p>
                      <a:pPr marL="0" marR="0" algn="ctr" rtl="0">
                        <a:lnSpc>
                          <a:spcPct val="115000"/>
                        </a:lnSpc>
                        <a:spcBef>
                          <a:spcPts val="0"/>
                        </a:spcBef>
                        <a:spcAft>
                          <a:spcPts val="0"/>
                        </a:spcAft>
                      </a:pPr>
                      <a:r>
                        <a:rPr lang="en-US" sz="1400" dirty="0" smtClean="0"/>
                        <a:t>P&lt;0.05</a:t>
                      </a:r>
                      <a:endParaRPr lang="en-US" sz="14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effectLst/>
                        </a:rPr>
                        <a:t>-0.28</a:t>
                      </a:r>
                      <a:endParaRPr lang="en-US" sz="14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effectLst/>
                        </a:rPr>
                        <a:t>-0.30</a:t>
                      </a:r>
                      <a:endParaRPr lang="en-US" sz="14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effectLst/>
                        </a:rPr>
                        <a:t>-0.30</a:t>
                      </a:r>
                      <a:endParaRPr lang="en-US" sz="14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effectLst/>
                        </a:rPr>
                        <a:t>-0.22</a:t>
                      </a:r>
                      <a:endParaRPr lang="en-US" sz="14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effectLst/>
                        </a:rPr>
                        <a:t>-0.30</a:t>
                      </a:r>
                      <a:endParaRPr lang="en-US" sz="1400" dirty="0">
                        <a:effectLst/>
                        <a:latin typeface="Calibri"/>
                        <a:ea typeface="Calibri"/>
                        <a:cs typeface="Arial"/>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1210441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תודות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30</a:t>
            </a:fld>
            <a:endParaRPr lang="en-US"/>
          </a:p>
        </p:txBody>
      </p:sp>
      <p:sp>
        <p:nvSpPr>
          <p:cNvPr id="3" name="Content Placeholder 2"/>
          <p:cNvSpPr>
            <a:spLocks noGrp="1"/>
          </p:cNvSpPr>
          <p:nvPr>
            <p:ph sz="quarter" idx="1"/>
          </p:nvPr>
        </p:nvSpPr>
        <p:spPr/>
        <p:txBody>
          <a:bodyPr/>
          <a:lstStyle/>
          <a:p>
            <a:pPr algn="r" rtl="1"/>
            <a:r>
              <a:rPr lang="he-IL" dirty="0" smtClean="0"/>
              <a:t>רב תודות לפרופ' ישראל הרשקוביץ והדוקטורנט דן שטיין על הליווי וההדרכה בפרויקט.</a:t>
            </a:r>
          </a:p>
          <a:p>
            <a:pPr algn="r" rtl="1"/>
            <a:r>
              <a:rPr lang="he-IL" dirty="0" smtClean="0"/>
              <a:t>תודה רבה גם לכל צוות המעבדה הנפלא, על הסבלנות והנכונות </a:t>
            </a:r>
            <a:r>
              <a:rPr lang="he-IL" smtClean="0"/>
              <a:t>לעזור ולהסביר בכל עת.</a:t>
            </a:r>
            <a:endParaRPr lang="en-US" dirty="0"/>
          </a:p>
        </p:txBody>
      </p:sp>
      <p:pic>
        <p:nvPicPr>
          <p:cNvPr id="1026" name="Picture 2" descr="http://trainingshed.com/market-harborough/wp-content/uploads/2013/05/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9695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6064" y="6381328"/>
            <a:ext cx="4572000" cy="230832"/>
          </a:xfrm>
          <a:prstGeom prst="rect">
            <a:avLst/>
          </a:prstGeom>
        </p:spPr>
        <p:txBody>
          <a:bodyPr>
            <a:spAutoFit/>
          </a:bodyPr>
          <a:lstStyle/>
          <a:p>
            <a:r>
              <a:rPr lang="en-US" sz="900" dirty="0">
                <a:solidFill>
                  <a:schemeClr val="bg1">
                    <a:lumMod val="85000"/>
                  </a:schemeClr>
                </a:solidFill>
              </a:rPr>
              <a:t>http://trainingshed.com/market-harborough/wp-content/uploads/2013/05/Thank-You.jpg</a:t>
            </a:r>
          </a:p>
        </p:txBody>
      </p:sp>
      <p:sp>
        <p:nvSpPr>
          <p:cNvPr id="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114482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3991" t="284" r="30664" b="-284"/>
          <a:stretch/>
        </p:blipFill>
        <p:spPr>
          <a:xfrm>
            <a:off x="76200" y="1312492"/>
            <a:ext cx="2099968" cy="4631108"/>
          </a:xfrm>
          <a:prstGeom prst="rect">
            <a:avLst/>
          </a:prstGeom>
        </p:spPr>
      </p:pic>
      <p:sp>
        <p:nvSpPr>
          <p:cNvPr id="2" name="Title 1"/>
          <p:cNvSpPr>
            <a:spLocks noGrp="1"/>
          </p:cNvSpPr>
          <p:nvPr>
            <p:ph type="title"/>
          </p:nvPr>
        </p:nvSpPr>
        <p:spPr/>
        <p:txBody>
          <a:bodyPr>
            <a:normAutofit/>
          </a:bodyPr>
          <a:lstStyle/>
          <a:p>
            <a:pPr algn="ctr" rtl="1"/>
            <a:r>
              <a:rPr lang="he-IL" dirty="0" smtClean="0"/>
              <a:t>מבנה עמוד השדרה ותפקידיו הביולוגים</a:t>
            </a:r>
            <a:endParaRPr lang="en-US" dirty="0"/>
          </a:p>
        </p:txBody>
      </p:sp>
      <p:sp>
        <p:nvSpPr>
          <p:cNvPr id="6" name="Slide Number Placeholder 5"/>
          <p:cNvSpPr>
            <a:spLocks noGrp="1"/>
          </p:cNvSpPr>
          <p:nvPr>
            <p:ph type="sldNum" sz="quarter" idx="12"/>
          </p:nvPr>
        </p:nvSpPr>
        <p:spPr/>
        <p:txBody>
          <a:bodyPr/>
          <a:lstStyle/>
          <a:p>
            <a:fld id="{6B17F265-4195-4617-8FD7-CC454D9C7841}" type="slidenum">
              <a:rPr lang="en-US" smtClean="0"/>
              <a:pPr/>
              <a:t>4</a:t>
            </a:fld>
            <a:endParaRPr lang="en-US"/>
          </a:p>
        </p:txBody>
      </p:sp>
      <p:sp>
        <p:nvSpPr>
          <p:cNvPr id="3" name="Content Placeholder 2"/>
          <p:cNvSpPr>
            <a:spLocks noGrp="1"/>
          </p:cNvSpPr>
          <p:nvPr>
            <p:ph sz="quarter" idx="1"/>
          </p:nvPr>
        </p:nvSpPr>
        <p:spPr>
          <a:xfrm>
            <a:off x="1447800" y="1447800"/>
            <a:ext cx="7239000" cy="4572000"/>
          </a:xfrm>
        </p:spPr>
        <p:txBody>
          <a:bodyPr>
            <a:normAutofit/>
          </a:bodyPr>
          <a:lstStyle/>
          <a:p>
            <a:pPr algn="r" rtl="1"/>
            <a:r>
              <a:rPr lang="he-IL" dirty="0" smtClean="0"/>
              <a:t>עמוד </a:t>
            </a:r>
            <a:r>
              <a:rPr lang="he-IL" dirty="0"/>
              <a:t>השדרה </a:t>
            </a:r>
            <a:r>
              <a:rPr lang="he-IL" dirty="0" smtClean="0"/>
              <a:t>מאופיין </a:t>
            </a:r>
            <a:r>
              <a:rPr lang="he-IL" dirty="0"/>
              <a:t>בשלוש קשתות </a:t>
            </a:r>
            <a:r>
              <a:rPr lang="he-IL" dirty="0" smtClean="0"/>
              <a:t>עיקריות:</a:t>
            </a:r>
          </a:p>
          <a:p>
            <a:pPr lvl="1" algn="r" rtl="1"/>
            <a:r>
              <a:rPr lang="he-IL" dirty="0" err="1" smtClean="0"/>
              <a:t>הלורדוזה</a:t>
            </a:r>
            <a:r>
              <a:rPr lang="he-IL" dirty="0" smtClean="0"/>
              <a:t> </a:t>
            </a:r>
            <a:r>
              <a:rPr lang="he-IL" dirty="0" err="1" smtClean="0"/>
              <a:t>הצווארית</a:t>
            </a:r>
            <a:r>
              <a:rPr lang="he-IL" dirty="0" smtClean="0"/>
              <a:t>, חוליות </a:t>
            </a:r>
            <a:r>
              <a:rPr lang="he-IL" dirty="0" err="1" smtClean="0"/>
              <a:t>סרוויקליות</a:t>
            </a:r>
            <a:r>
              <a:rPr lang="he-IL" dirty="0" smtClean="0"/>
              <a:t> </a:t>
            </a:r>
            <a:r>
              <a:rPr lang="en-US" dirty="0" smtClean="0"/>
              <a:t>C1-C7</a:t>
            </a:r>
            <a:r>
              <a:rPr lang="he-IL" dirty="0"/>
              <a:t>.</a:t>
            </a:r>
            <a:endParaRPr lang="he-IL" dirty="0" smtClean="0"/>
          </a:p>
          <a:p>
            <a:pPr lvl="1" algn="r" rtl="1"/>
            <a:r>
              <a:rPr lang="he-IL" dirty="0" err="1" smtClean="0"/>
              <a:t>הקיפוזה</a:t>
            </a:r>
            <a:r>
              <a:rPr lang="he-IL" dirty="0" smtClean="0"/>
              <a:t> </a:t>
            </a:r>
            <a:r>
              <a:rPr lang="he-IL" dirty="0" err="1" smtClean="0"/>
              <a:t>הגבית</a:t>
            </a:r>
            <a:r>
              <a:rPr lang="he-IL" dirty="0" smtClean="0"/>
              <a:t>, חוליות </a:t>
            </a:r>
            <a:r>
              <a:rPr lang="he-IL" dirty="0" err="1" smtClean="0"/>
              <a:t>טורקליות</a:t>
            </a:r>
            <a:r>
              <a:rPr lang="he-IL" dirty="0" smtClean="0"/>
              <a:t> </a:t>
            </a:r>
            <a:r>
              <a:rPr lang="en-US" dirty="0" smtClean="0"/>
              <a:t>T1-T12</a:t>
            </a:r>
            <a:r>
              <a:rPr lang="he-IL" dirty="0"/>
              <a:t>.</a:t>
            </a:r>
            <a:endParaRPr lang="he-IL" dirty="0" smtClean="0"/>
          </a:p>
          <a:p>
            <a:pPr lvl="1" algn="r" rtl="1"/>
            <a:r>
              <a:rPr lang="he-IL" dirty="0" err="1" smtClean="0"/>
              <a:t>והלורדוזה</a:t>
            </a:r>
            <a:r>
              <a:rPr lang="he-IL" dirty="0" smtClean="0"/>
              <a:t> </a:t>
            </a:r>
            <a:r>
              <a:rPr lang="he-IL" dirty="0"/>
              <a:t>המותנית, בה מתמקד מחקר זה, הכוללת את חמשת החוליות </a:t>
            </a:r>
            <a:r>
              <a:rPr lang="he-IL" dirty="0" err="1" smtClean="0"/>
              <a:t>הלומבריות</a:t>
            </a:r>
            <a:r>
              <a:rPr lang="he-IL" dirty="0" smtClean="0"/>
              <a:t> (</a:t>
            </a:r>
            <a:r>
              <a:rPr lang="en-US" dirty="0" smtClean="0"/>
              <a:t>L1-L5</a:t>
            </a:r>
            <a:r>
              <a:rPr lang="he-IL" dirty="0" smtClean="0"/>
              <a:t>) </a:t>
            </a:r>
            <a:r>
              <a:rPr lang="he-IL" dirty="0" err="1"/>
              <a:t>והסקרום</a:t>
            </a:r>
            <a:r>
              <a:rPr lang="he-IL" dirty="0"/>
              <a:t> </a:t>
            </a:r>
            <a:r>
              <a:rPr lang="he-IL" dirty="0" smtClean="0"/>
              <a:t>- </a:t>
            </a:r>
            <a:r>
              <a:rPr lang="he-IL" dirty="0"/>
              <a:t>חמש חוליות מחוברות ליחידה גרמית אחת</a:t>
            </a:r>
            <a:r>
              <a:rPr lang="he-IL" dirty="0" smtClean="0"/>
              <a:t> (</a:t>
            </a:r>
            <a:r>
              <a:rPr lang="en-US" dirty="0" smtClean="0"/>
              <a:t>S1-S5</a:t>
            </a:r>
            <a:r>
              <a:rPr lang="he-IL" dirty="0" smtClean="0"/>
              <a:t>). </a:t>
            </a:r>
          </a:p>
          <a:p>
            <a:pPr algn="r" rtl="1"/>
            <a:r>
              <a:rPr lang="he-IL" dirty="0" err="1" smtClean="0"/>
              <a:t>הסקרום</a:t>
            </a:r>
            <a:r>
              <a:rPr lang="he-IL" dirty="0" smtClean="0"/>
              <a:t> מהווה את הבסיס </a:t>
            </a:r>
            <a:r>
              <a:rPr lang="he-IL" dirty="0"/>
              <a:t>התומך של עמוד </a:t>
            </a:r>
            <a:r>
              <a:rPr lang="he-IL" dirty="0" smtClean="0"/>
              <a:t>השדרה ודרכו </a:t>
            </a:r>
            <a:r>
              <a:rPr lang="he-IL" dirty="0"/>
              <a:t>עובר </a:t>
            </a:r>
            <a:r>
              <a:rPr lang="he-IL" dirty="0" smtClean="0"/>
              <a:t>משקל הגוף מפלג הגוף העליון לרגליים.</a:t>
            </a:r>
            <a:endParaRPr lang="en-US" dirty="0"/>
          </a:p>
          <a:p>
            <a:pPr algn="r" rtl="1"/>
            <a:endParaRPr lang="en-US" dirty="0"/>
          </a:p>
        </p:txBody>
      </p:sp>
      <p:sp>
        <p:nvSpPr>
          <p:cNvPr id="5" name="Rectangle 4"/>
          <p:cNvSpPr/>
          <p:nvPr/>
        </p:nvSpPr>
        <p:spPr>
          <a:xfrm>
            <a:off x="600068" y="6540365"/>
            <a:ext cx="2971800" cy="246221"/>
          </a:xfrm>
          <a:prstGeom prst="rect">
            <a:avLst/>
          </a:prstGeom>
        </p:spPr>
        <p:txBody>
          <a:bodyPr wrap="square">
            <a:spAutoFit/>
          </a:bodyPr>
          <a:lstStyle/>
          <a:p>
            <a:r>
              <a:rPr lang="en-US" sz="1000" dirty="0" smtClean="0">
                <a:solidFill>
                  <a:schemeClr val="bg1">
                    <a:lumMod val="65000"/>
                  </a:schemeClr>
                </a:solidFill>
              </a:rPr>
              <a:t>http://santispilates.com/what-is-pilates/neutral-spine/</a:t>
            </a:r>
            <a:endParaRPr lang="en-US" sz="1000" dirty="0">
              <a:solidFill>
                <a:schemeClr val="bg1">
                  <a:lumMod val="65000"/>
                </a:schemeClr>
              </a:solidFill>
            </a:endParaRPr>
          </a:p>
        </p:txBody>
      </p:sp>
      <p:sp>
        <p:nvSpPr>
          <p:cNvPr id="8"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390520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t>מבנים בעמוד השדרה</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5</a:t>
            </a:fld>
            <a:endParaRPr lang="en-US"/>
          </a:p>
        </p:txBody>
      </p:sp>
      <p:sp>
        <p:nvSpPr>
          <p:cNvPr id="3" name="Content Placeholder 2"/>
          <p:cNvSpPr>
            <a:spLocks noGrp="1"/>
          </p:cNvSpPr>
          <p:nvPr>
            <p:ph sz="quarter" idx="1"/>
          </p:nvPr>
        </p:nvSpPr>
        <p:spPr/>
        <p:txBody>
          <a:bodyPr>
            <a:normAutofit/>
          </a:bodyPr>
          <a:lstStyle/>
          <a:p>
            <a:pPr algn="r" rtl="1"/>
            <a:r>
              <a:rPr lang="he-IL" dirty="0"/>
              <a:t>המבנים השונים המרכיבים את עמוד השדרה כוללים את </a:t>
            </a:r>
            <a:r>
              <a:rPr lang="he-IL" dirty="0" smtClean="0"/>
              <a:t>החוליות, הדיסקים הבין חולייתיים, השרירים והליגמנטים. </a:t>
            </a:r>
            <a:endParaRPr lang="he-IL" dirty="0"/>
          </a:p>
          <a:p>
            <a:pPr lvl="1" algn="r" rtl="1"/>
            <a:r>
              <a:rPr lang="he-IL" u="sng" dirty="0" smtClean="0"/>
              <a:t>החוליות</a:t>
            </a:r>
            <a:r>
              <a:rPr lang="he-IL" dirty="0" smtClean="0"/>
              <a:t>: עצם </a:t>
            </a:r>
            <a:r>
              <a:rPr lang="he-IL" dirty="0" err="1" smtClean="0"/>
              <a:t>טרבקולרית</a:t>
            </a:r>
            <a:endParaRPr lang="he-IL" dirty="0" smtClean="0"/>
          </a:p>
          <a:p>
            <a:pPr lvl="2" algn="r" rtl="1"/>
            <a:r>
              <a:rPr lang="he-IL" dirty="0" smtClean="0"/>
              <a:t>בעלת גמישות - </a:t>
            </a:r>
            <a:r>
              <a:rPr lang="he-IL" dirty="0"/>
              <a:t>בזמן הליכה </a:t>
            </a:r>
            <a:r>
              <a:rPr lang="he-IL" dirty="0" smtClean="0"/>
              <a:t>מובילה עומסים </a:t>
            </a:r>
            <a:r>
              <a:rPr lang="he-IL" dirty="0"/>
              <a:t>בצורה יעילה לחוליה שמתחתיה</a:t>
            </a:r>
            <a:r>
              <a:rPr lang="he-IL" dirty="0" smtClean="0"/>
              <a:t>.</a:t>
            </a:r>
          </a:p>
          <a:p>
            <a:pPr lvl="2" algn="r" rtl="1"/>
            <a:r>
              <a:rPr lang="he-IL" dirty="0" smtClean="0"/>
              <a:t>צפיפות </a:t>
            </a:r>
            <a:r>
              <a:rPr lang="he-IL" dirty="0"/>
              <a:t>העצם משתנה </a:t>
            </a:r>
            <a:r>
              <a:rPr lang="he-IL" dirty="0" smtClean="0"/>
              <a:t>עם </a:t>
            </a:r>
            <a:r>
              <a:rPr lang="he-IL" dirty="0"/>
              <a:t>הגיל </a:t>
            </a:r>
            <a:r>
              <a:rPr lang="he-IL" dirty="0" smtClean="0"/>
              <a:t>- דפורמציות </a:t>
            </a:r>
            <a:r>
              <a:rPr lang="he-IL" dirty="0"/>
              <a:t>(צורות שאינן אחידות). </a:t>
            </a:r>
            <a:endParaRPr lang="he-IL" dirty="0" smtClean="0"/>
          </a:p>
          <a:p>
            <a:pPr lvl="1" algn="r" rtl="1"/>
            <a:r>
              <a:rPr lang="he-IL" u="sng" dirty="0" smtClean="0"/>
              <a:t>הדיסקים</a:t>
            </a:r>
            <a:r>
              <a:rPr lang="he-IL" dirty="0" smtClean="0"/>
              <a:t>: רקמה פיברוטית</a:t>
            </a:r>
          </a:p>
          <a:p>
            <a:pPr lvl="2" algn="r" rtl="1"/>
            <a:r>
              <a:rPr lang="he-IL" dirty="0" smtClean="0"/>
              <a:t>טבעות </a:t>
            </a:r>
            <a:r>
              <a:rPr lang="he-IL" dirty="0"/>
              <a:t>(</a:t>
            </a:r>
            <a:r>
              <a:rPr lang="en-US" dirty="0"/>
              <a:t>Annulus </a:t>
            </a:r>
            <a:r>
              <a:rPr lang="en-US" dirty="0" err="1"/>
              <a:t>fibrosus</a:t>
            </a:r>
            <a:r>
              <a:rPr lang="he-IL" dirty="0"/>
              <a:t>) </a:t>
            </a:r>
            <a:r>
              <a:rPr lang="he-IL" dirty="0" smtClean="0"/>
              <a:t>– סיבי קולגן, מעט תאים, קשיחות ומסודרות בצורה קונצנטרית ובמרכזן- </a:t>
            </a:r>
          </a:p>
          <a:p>
            <a:pPr lvl="2" algn="r" rtl="1"/>
            <a:r>
              <a:rPr lang="he-IL" dirty="0" smtClean="0"/>
              <a:t>גרעין </a:t>
            </a:r>
            <a:r>
              <a:rPr lang="he-IL" dirty="0" err="1"/>
              <a:t>ג'לטני</a:t>
            </a:r>
            <a:r>
              <a:rPr lang="he-IL" dirty="0"/>
              <a:t> (</a:t>
            </a:r>
            <a:r>
              <a:rPr lang="en-US" dirty="0"/>
              <a:t>Nucleus </a:t>
            </a:r>
            <a:r>
              <a:rPr lang="en-US" dirty="0" err="1"/>
              <a:t>Pulposus</a:t>
            </a:r>
            <a:r>
              <a:rPr lang="he-IL" dirty="0" smtClean="0"/>
              <a:t>) - מבנה </a:t>
            </a:r>
            <a:r>
              <a:rPr lang="he-IL" dirty="0"/>
              <a:t>הסופח </a:t>
            </a:r>
            <a:r>
              <a:rPr lang="he-IL" dirty="0" smtClean="0"/>
              <a:t>מים, רך, ואין </a:t>
            </a:r>
            <a:r>
              <a:rPr lang="he-IL" dirty="0"/>
              <a:t>בו כמעט </a:t>
            </a:r>
            <a:r>
              <a:rPr lang="he-IL" dirty="0" smtClean="0"/>
              <a:t>תאים</a:t>
            </a:r>
            <a:r>
              <a:rPr lang="he-IL" dirty="0"/>
              <a:t>.</a:t>
            </a:r>
            <a:r>
              <a:rPr lang="he-IL" dirty="0" smtClean="0"/>
              <a:t> </a:t>
            </a:r>
          </a:p>
        </p:txBody>
      </p:sp>
      <p:sp>
        <p:nvSpPr>
          <p:cNvPr id="6"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1475371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he-IL" dirty="0" smtClean="0"/>
              <a:t>תהליכים ניווניים ופתולוגיות אופייניות</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6</a:t>
            </a:fld>
            <a:endParaRPr lang="en-US"/>
          </a:p>
        </p:txBody>
      </p:sp>
      <p:sp>
        <p:nvSpPr>
          <p:cNvPr id="3" name="Content Placeholder 2"/>
          <p:cNvSpPr>
            <a:spLocks noGrp="1"/>
          </p:cNvSpPr>
          <p:nvPr>
            <p:ph sz="quarter" idx="1"/>
          </p:nvPr>
        </p:nvSpPr>
        <p:spPr/>
        <p:txBody>
          <a:bodyPr>
            <a:normAutofit fontScale="92500" lnSpcReduction="10000"/>
          </a:bodyPr>
          <a:lstStyle/>
          <a:p>
            <a:pPr algn="r" rtl="1"/>
            <a:r>
              <a:rPr lang="he-IL" sz="2900" dirty="0" smtClean="0"/>
              <a:t>לחצים ועומסים המופעלים על עמוד השדרה במהלך השנים גורמים לשינויים מורפולוגים הפוגעים לעתים בתפקודם של מרכיביו השונים. </a:t>
            </a:r>
          </a:p>
          <a:p>
            <a:pPr marL="274320" lvl="1" indent="-274320" algn="r" rtl="1">
              <a:spcBef>
                <a:spcPts val="580"/>
              </a:spcBef>
              <a:buClr>
                <a:schemeClr val="accent1"/>
              </a:buClr>
            </a:pPr>
            <a:r>
              <a:rPr lang="he-IL" sz="2900" dirty="0" smtClean="0"/>
              <a:t>צפיפות העצם של החוליה משתנה וטבעות סיבי הקולגן בדיסק נחלשות ומאבדות את האלסטיות שלהן. בעקבות שינויים מיקרוסקופים אלו, הן החוליה והן הדיסק משנים את צורתם.</a:t>
            </a:r>
          </a:p>
          <a:p>
            <a:pPr marL="274320" lvl="1" indent="-274320" algn="r" rtl="1">
              <a:spcBef>
                <a:spcPts val="580"/>
              </a:spcBef>
              <a:buClr>
                <a:schemeClr val="accent1"/>
              </a:buClr>
            </a:pPr>
            <a:r>
              <a:rPr lang="he-IL" sz="2900" dirty="0" smtClean="0"/>
              <a:t>בעקבות השינויים הניווניים יתדיות הדיסק והחוליה משתנה. שינוי זה יכול לתרום לשינויים בזוויות </a:t>
            </a:r>
            <a:r>
              <a:rPr lang="he-IL" sz="2900" dirty="0" err="1" smtClean="0"/>
              <a:t>הלורדוזה</a:t>
            </a:r>
            <a:r>
              <a:rPr lang="he-IL" sz="2900" dirty="0" smtClean="0"/>
              <a:t> ובהמשך, לחלוקה שונה של הכוחות הביומכניים</a:t>
            </a:r>
            <a:r>
              <a:rPr lang="he-IL" sz="2900" dirty="0"/>
              <a:t>.</a:t>
            </a:r>
            <a:endParaRPr lang="he-IL" sz="2900" dirty="0" smtClean="0"/>
          </a:p>
          <a:p>
            <a:pPr marL="274320" lvl="1" indent="-274320" algn="r" rtl="1">
              <a:spcBef>
                <a:spcPts val="580"/>
              </a:spcBef>
              <a:buClr>
                <a:schemeClr val="accent1"/>
              </a:buClr>
            </a:pPr>
            <a:r>
              <a:rPr lang="he-IL" sz="2900" dirty="0" smtClean="0"/>
              <a:t>בנוסף, הרצועות והשרירים המחזקים ותומכים בעמוד השדרה והאגן נחלשים</a:t>
            </a:r>
            <a:r>
              <a:rPr lang="he-IL" sz="2600" dirty="0" smtClean="0"/>
              <a:t>. </a:t>
            </a:r>
          </a:p>
        </p:txBody>
      </p:sp>
      <p:sp>
        <p:nvSpPr>
          <p:cNvPr id="6"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382757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he-IL" dirty="0" smtClean="0"/>
              <a:t>הזווית הסקראלית - </a:t>
            </a:r>
            <a:r>
              <a:rPr lang="en-US" dirty="0"/>
              <a:t>sacral inclination</a:t>
            </a:r>
          </a:p>
        </p:txBody>
      </p:sp>
      <p:sp>
        <p:nvSpPr>
          <p:cNvPr id="4" name="Slide Number Placeholder 3"/>
          <p:cNvSpPr>
            <a:spLocks noGrp="1"/>
          </p:cNvSpPr>
          <p:nvPr>
            <p:ph type="sldNum" sz="quarter" idx="12"/>
          </p:nvPr>
        </p:nvSpPr>
        <p:spPr/>
        <p:txBody>
          <a:bodyPr/>
          <a:lstStyle/>
          <a:p>
            <a:fld id="{6B17F265-4195-4617-8FD7-CC454D9C7841}" type="slidenum">
              <a:rPr lang="en-US" smtClean="0"/>
              <a:pPr/>
              <a:t>7</a:t>
            </a:fld>
            <a:endParaRPr lang="en-US"/>
          </a:p>
        </p:txBody>
      </p:sp>
      <p:sp>
        <p:nvSpPr>
          <p:cNvPr id="3" name="Content Placeholder 2"/>
          <p:cNvSpPr>
            <a:spLocks noGrp="1"/>
          </p:cNvSpPr>
          <p:nvPr>
            <p:ph sz="quarter" idx="1"/>
          </p:nvPr>
        </p:nvSpPr>
        <p:spPr/>
        <p:txBody>
          <a:bodyPr>
            <a:normAutofit/>
          </a:bodyPr>
          <a:lstStyle/>
          <a:p>
            <a:pPr algn="r" rtl="1"/>
            <a:r>
              <a:rPr lang="he-IL" dirty="0" err="1" smtClean="0"/>
              <a:t>הסקרום</a:t>
            </a:r>
            <a:r>
              <a:rPr lang="he-IL" dirty="0" smtClean="0"/>
              <a:t>:</a:t>
            </a:r>
          </a:p>
          <a:p>
            <a:pPr lvl="1" algn="r" rtl="1"/>
            <a:r>
              <a:rPr lang="he-IL" dirty="0" smtClean="0"/>
              <a:t>חמש חוליות שהתאחו במהלך האבולוציה.</a:t>
            </a:r>
          </a:p>
          <a:p>
            <a:pPr lvl="1" algn="r" rtl="1"/>
            <a:r>
              <a:rPr lang="he-IL" dirty="0" smtClean="0"/>
              <a:t>הבסיס עליו יושב עמוד השדרה.</a:t>
            </a:r>
          </a:p>
          <a:p>
            <a:pPr lvl="1" algn="r" rtl="1"/>
            <a:r>
              <a:rPr lang="he-IL" dirty="0" smtClean="0"/>
              <a:t>מונח בתוך האגן ומחובר אליו בצדיו בשני מפרקים- </a:t>
            </a:r>
            <a:r>
              <a:rPr lang="en-US" dirty="0" smtClean="0"/>
              <a:t>Sacroiliac Joint</a:t>
            </a:r>
            <a:r>
              <a:rPr lang="he-IL" dirty="0" smtClean="0"/>
              <a:t>.</a:t>
            </a:r>
          </a:p>
          <a:p>
            <a:pPr algn="r" rtl="1"/>
            <a:r>
              <a:rPr lang="he-IL" dirty="0" smtClean="0"/>
              <a:t>הזווית הסקראלית מושפעת ממספר גורמים:</a:t>
            </a:r>
          </a:p>
          <a:p>
            <a:pPr lvl="1" algn="r" rtl="1"/>
            <a:r>
              <a:rPr lang="he-IL" dirty="0" smtClean="0"/>
              <a:t>האופן בו עצמות </a:t>
            </a:r>
            <a:r>
              <a:rPr lang="he-IL" dirty="0" err="1" smtClean="0"/>
              <a:t>הסקרום</a:t>
            </a:r>
            <a:r>
              <a:rPr lang="he-IL" dirty="0" smtClean="0"/>
              <a:t> מתאחות במהלך ההתבגרות.</a:t>
            </a:r>
          </a:p>
          <a:p>
            <a:pPr lvl="1" algn="r" rtl="1"/>
            <a:r>
              <a:rPr lang="he-IL" dirty="0" smtClean="0"/>
              <a:t>האופן בו יושב </a:t>
            </a:r>
            <a:r>
              <a:rPr lang="he-IL" dirty="0" err="1" smtClean="0"/>
              <a:t>הסקרום</a:t>
            </a:r>
            <a:r>
              <a:rPr lang="he-IL" dirty="0" smtClean="0"/>
              <a:t> בתוך האגן.</a:t>
            </a:r>
          </a:p>
          <a:p>
            <a:pPr lvl="1" algn="r" rtl="1"/>
            <a:r>
              <a:rPr lang="he-IL" dirty="0" smtClean="0"/>
              <a:t>כוחות ביומכנים של השרירים והרצועות באזור האגן וגב תחתון.</a:t>
            </a:r>
          </a:p>
        </p:txBody>
      </p:sp>
      <p:sp>
        <p:nvSpPr>
          <p:cNvPr id="15"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pic>
        <p:nvPicPr>
          <p:cNvPr id="2050" name="Picture 2" descr="https://encrypted-tbn3.gstatic.com/images?q=tbn:ANd9GcS-3NOWnsHE_NwFVnlFl8xJ-Xo0w-ihwvGNvTW4CtZJkLXdBF6N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73" y="4895872"/>
            <a:ext cx="2286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544" y="6597352"/>
            <a:ext cx="6012160" cy="230832"/>
          </a:xfrm>
          <a:prstGeom prst="rect">
            <a:avLst/>
          </a:prstGeom>
        </p:spPr>
        <p:txBody>
          <a:bodyPr wrap="square">
            <a:spAutoFit/>
          </a:bodyPr>
          <a:lstStyle/>
          <a:p>
            <a:r>
              <a:rPr lang="en-US" sz="900" dirty="0">
                <a:solidFill>
                  <a:schemeClr val="bg1">
                    <a:lumMod val="75000"/>
                  </a:schemeClr>
                </a:solidFill>
              </a:rPr>
              <a:t>https://encrypted-tbn3.gstatic.com/images?q=tbn:ANd9GcS-3NOWnsHE_NwFVnlFl8xJ-Xo0w-ihwvGNvTW4CtZJkLXdBF6NMw</a:t>
            </a:r>
          </a:p>
        </p:txBody>
      </p:sp>
      <p:pic>
        <p:nvPicPr>
          <p:cNvPr id="17" name="Picture 2" descr="http://biology.clc.uc.edu/fankhauser/Labs/Anatomy_&amp;_Physiology/A&amp;P201/Skeletal/selected_bones/thmb_sacrum_ventral_PB060009.JPG"/>
          <p:cNvPicPr>
            <a:picLocks noChangeAspect="1" noChangeArrowheads="1"/>
          </p:cNvPicPr>
          <p:nvPr/>
        </p:nvPicPr>
        <p:blipFill>
          <a:blip r:embed="rId4"/>
          <a:srcRect/>
          <a:stretch>
            <a:fillRect/>
          </a:stretch>
        </p:blipFill>
        <p:spPr bwMode="auto">
          <a:xfrm>
            <a:off x="467422" y="1340769"/>
            <a:ext cx="961306" cy="1296144"/>
          </a:xfrm>
          <a:prstGeom prst="rect">
            <a:avLst/>
          </a:prstGeom>
          <a:noFill/>
        </p:spPr>
      </p:pic>
      <p:sp>
        <p:nvSpPr>
          <p:cNvPr id="18" name="Rectangle 17"/>
          <p:cNvSpPr/>
          <p:nvPr/>
        </p:nvSpPr>
        <p:spPr>
          <a:xfrm>
            <a:off x="467544" y="6669360"/>
            <a:ext cx="6072230" cy="230832"/>
          </a:xfrm>
          <a:prstGeom prst="rect">
            <a:avLst/>
          </a:prstGeom>
        </p:spPr>
        <p:txBody>
          <a:bodyPr wrap="square">
            <a:spAutoFit/>
          </a:bodyPr>
          <a:lstStyle/>
          <a:p>
            <a:r>
              <a:rPr lang="en-US" sz="900" dirty="0" smtClean="0">
                <a:solidFill>
                  <a:schemeClr val="bg1">
                    <a:lumMod val="65000"/>
                  </a:schemeClr>
                </a:solidFill>
              </a:rPr>
              <a:t>http://biology.clc.uc.edu/fankhauser/Labs/Anatomy_&amp;_Physiology/A&amp;P201/Skeletal/selected_bones/sacrum_ventral_PB060009.JPG</a:t>
            </a:r>
            <a:endParaRPr lang="he-IL" sz="900" dirty="0">
              <a:solidFill>
                <a:schemeClr val="bg1">
                  <a:lumMod val="65000"/>
                </a:schemeClr>
              </a:solidFill>
            </a:endParaRPr>
          </a:p>
        </p:txBody>
      </p:sp>
    </p:spTree>
    <p:extLst>
      <p:ext uri="{BB962C8B-B14F-4D97-AF65-F5344CB8AC3E}">
        <p14:creationId xmlns:p14="http://schemas.microsoft.com/office/powerpoint/2010/main" val="159759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he-IL" dirty="0" err="1" smtClean="0"/>
              <a:t>הלורדוזה</a:t>
            </a:r>
            <a:r>
              <a:rPr lang="he-IL" dirty="0" smtClean="0"/>
              <a:t> המותנית - </a:t>
            </a:r>
            <a:r>
              <a:rPr lang="en-US" dirty="0"/>
              <a:t>Lumbar Lordosis</a:t>
            </a:r>
          </a:p>
        </p:txBody>
      </p:sp>
      <p:sp>
        <p:nvSpPr>
          <p:cNvPr id="4" name="Slide Number Placeholder 3"/>
          <p:cNvSpPr>
            <a:spLocks noGrp="1"/>
          </p:cNvSpPr>
          <p:nvPr>
            <p:ph type="sldNum" sz="quarter" idx="12"/>
          </p:nvPr>
        </p:nvSpPr>
        <p:spPr/>
        <p:txBody>
          <a:bodyPr/>
          <a:lstStyle/>
          <a:p>
            <a:fld id="{6B17F265-4195-4617-8FD7-CC454D9C7841}" type="slidenum">
              <a:rPr lang="en-US" smtClean="0"/>
              <a:pPr/>
              <a:t>8</a:t>
            </a:fld>
            <a:endParaRPr lang="en-US"/>
          </a:p>
        </p:txBody>
      </p:sp>
      <p:sp>
        <p:nvSpPr>
          <p:cNvPr id="3" name="Content Placeholder 2"/>
          <p:cNvSpPr>
            <a:spLocks noGrp="1"/>
          </p:cNvSpPr>
          <p:nvPr>
            <p:ph sz="quarter" idx="1"/>
          </p:nvPr>
        </p:nvSpPr>
        <p:spPr/>
        <p:txBody>
          <a:bodyPr>
            <a:normAutofit/>
          </a:bodyPr>
          <a:lstStyle/>
          <a:p>
            <a:pPr algn="r" rtl="1"/>
            <a:r>
              <a:rPr lang="he-IL" dirty="0" err="1" smtClean="0"/>
              <a:t>לורדוזה</a:t>
            </a:r>
            <a:r>
              <a:rPr lang="he-IL" dirty="0" smtClean="0"/>
              <a:t> </a:t>
            </a:r>
            <a:r>
              <a:rPr lang="he-IL" dirty="0"/>
              <a:t>המותנית </a:t>
            </a:r>
            <a:r>
              <a:rPr lang="he-IL" dirty="0" smtClean="0"/>
              <a:t>באדם, </a:t>
            </a:r>
            <a:r>
              <a:rPr lang="he-IL" dirty="0"/>
              <a:t>ייחודית בגודלה בהשוואה </a:t>
            </a:r>
            <a:r>
              <a:rPr lang="he-IL" dirty="0" smtClean="0"/>
              <a:t>לפרימטים אחרים, ובעלת תפקיד </a:t>
            </a:r>
            <a:r>
              <a:rPr lang="he-IL" dirty="0"/>
              <a:t>משמעותי במנגנון האנטומי והביומכני השומר על היציבה הזקופה ועל תנועה </a:t>
            </a:r>
            <a:r>
              <a:rPr lang="he-IL" dirty="0" smtClean="0"/>
              <a:t>יעילה.</a:t>
            </a:r>
          </a:p>
          <a:p>
            <a:pPr algn="r" rtl="1"/>
            <a:r>
              <a:rPr lang="he-IL" dirty="0" smtClean="0"/>
              <a:t>שינויים בזווית הלורדוזית מקושרים להופעה </a:t>
            </a:r>
            <a:r>
              <a:rPr lang="he-IL" dirty="0"/>
              <a:t>של פתולוגיות שונות וסימפטומים כגון כאבי גב. </a:t>
            </a:r>
            <a:endParaRPr lang="he-IL" dirty="0" smtClean="0"/>
          </a:p>
          <a:p>
            <a:pPr algn="r" rtl="1"/>
            <a:r>
              <a:rPr lang="he-IL" dirty="0" smtClean="0"/>
              <a:t>תיאוריות שונות קושרות את התפתחות </a:t>
            </a:r>
            <a:r>
              <a:rPr lang="he-IL" dirty="0" err="1"/>
              <a:t>הלורדוזה</a:t>
            </a:r>
            <a:r>
              <a:rPr lang="he-IL" dirty="0"/>
              <a:t> המותנית </a:t>
            </a:r>
            <a:r>
              <a:rPr lang="he-IL" dirty="0" smtClean="0"/>
              <a:t>לשרירי </a:t>
            </a:r>
            <a:r>
              <a:rPr lang="he-IL" dirty="0"/>
              <a:t>הגב </a:t>
            </a:r>
            <a:r>
              <a:rPr lang="he-IL" dirty="0" smtClean="0"/>
              <a:t>והבטן </a:t>
            </a:r>
            <a:r>
              <a:rPr lang="he-IL" dirty="0"/>
              <a:t>ולהתפתחות </a:t>
            </a:r>
            <a:r>
              <a:rPr lang="he-IL" dirty="0" smtClean="0"/>
              <a:t>המוטורית במהלך הילדות. </a:t>
            </a:r>
          </a:p>
        </p:txBody>
      </p:sp>
      <p:pic>
        <p:nvPicPr>
          <p:cNvPr id="1026" name="Picture 2" descr="http://cmapspublic2.ihmc.us/rid=1JW5R1JH9-1JXYQQ4-5DG49/lordotic%20curve.jpg"/>
          <p:cNvPicPr>
            <a:picLocks noChangeAspect="1" noChangeArrowheads="1"/>
          </p:cNvPicPr>
          <p:nvPr/>
        </p:nvPicPr>
        <p:blipFill rotWithShape="1">
          <a:blip r:embed="rId2">
            <a:extLst>
              <a:ext uri="{28A0092B-C50C-407E-A947-70E740481C1C}">
                <a14:useLocalDpi xmlns:a14="http://schemas.microsoft.com/office/drawing/2010/main" val="0"/>
              </a:ext>
            </a:extLst>
          </a:blip>
          <a:srcRect l="30051"/>
          <a:stretch/>
        </p:blipFill>
        <p:spPr bwMode="auto">
          <a:xfrm>
            <a:off x="683568" y="4124304"/>
            <a:ext cx="1998771" cy="24574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555776" y="4437112"/>
            <a:ext cx="6116216" cy="189239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r" rtl="1"/>
            <a:r>
              <a:rPr lang="he-IL" dirty="0" smtClean="0"/>
              <a:t>ידוע כי הזווית </a:t>
            </a:r>
            <a:r>
              <a:rPr lang="he-IL" dirty="0" err="1" smtClean="0"/>
              <a:t>הלורדוזית</a:t>
            </a:r>
            <a:r>
              <a:rPr lang="he-IL" dirty="0" smtClean="0"/>
              <a:t> מושפעת מיתדיות החוליות והדיסקים </a:t>
            </a:r>
            <a:r>
              <a:rPr lang="he-IL" dirty="0" err="1" smtClean="0"/>
              <a:t>הלומברים</a:t>
            </a:r>
            <a:r>
              <a:rPr lang="he-IL" dirty="0" smtClean="0"/>
              <a:t> וכי ישנו קשר מובהק בינה לבין הזווית הסקראלית. </a:t>
            </a:r>
            <a:endParaRPr lang="en-US" dirty="0"/>
          </a:p>
        </p:txBody>
      </p:sp>
      <p:sp>
        <p:nvSpPr>
          <p:cNvPr id="6" name="Rectangle 5"/>
          <p:cNvSpPr/>
          <p:nvPr/>
        </p:nvSpPr>
        <p:spPr>
          <a:xfrm>
            <a:off x="665854" y="6466339"/>
            <a:ext cx="4572000" cy="230832"/>
          </a:xfrm>
          <a:prstGeom prst="rect">
            <a:avLst/>
          </a:prstGeom>
        </p:spPr>
        <p:txBody>
          <a:bodyPr>
            <a:spAutoFit/>
          </a:bodyPr>
          <a:lstStyle/>
          <a:p>
            <a:r>
              <a:rPr lang="en-US" sz="900" dirty="0">
                <a:solidFill>
                  <a:schemeClr val="bg1">
                    <a:lumMod val="75000"/>
                  </a:schemeClr>
                </a:solidFill>
              </a:rPr>
              <a:t>http://cmapspublic2.ihmc.us/rid=1JW5R1JH9-1JXYQQ4-5DG49/lordotic%20curve.jpg</a:t>
            </a:r>
          </a:p>
        </p:txBody>
      </p:sp>
      <p:sp>
        <p:nvSpPr>
          <p:cNvPr id="9"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3111113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he-IL" dirty="0" smtClean="0"/>
              <a:t>חוק האוטר-וולקמן </a:t>
            </a:r>
            <a:br>
              <a:rPr lang="he-IL" dirty="0" smtClean="0"/>
            </a:br>
            <a:r>
              <a:rPr lang="en-US" dirty="0" err="1" smtClean="0"/>
              <a:t>Hueter</a:t>
            </a:r>
            <a:r>
              <a:rPr lang="en-US" dirty="0" smtClean="0"/>
              <a:t>–Volkmann’s Law</a:t>
            </a:r>
            <a:endParaRPr lang="en-US" dirty="0"/>
          </a:p>
        </p:txBody>
      </p:sp>
      <p:sp>
        <p:nvSpPr>
          <p:cNvPr id="4" name="Slide Number Placeholder 3"/>
          <p:cNvSpPr>
            <a:spLocks noGrp="1"/>
          </p:cNvSpPr>
          <p:nvPr>
            <p:ph type="sldNum" sz="quarter" idx="12"/>
          </p:nvPr>
        </p:nvSpPr>
        <p:spPr/>
        <p:txBody>
          <a:bodyPr/>
          <a:lstStyle/>
          <a:p>
            <a:fld id="{6B17F265-4195-4617-8FD7-CC454D9C7841}" type="slidenum">
              <a:rPr lang="en-US" smtClean="0"/>
              <a:pPr/>
              <a:t>9</a:t>
            </a:fld>
            <a:endParaRPr lang="en-US"/>
          </a:p>
        </p:txBody>
      </p:sp>
      <p:sp>
        <p:nvSpPr>
          <p:cNvPr id="3" name="Content Placeholder 2"/>
          <p:cNvSpPr>
            <a:spLocks noGrp="1"/>
          </p:cNvSpPr>
          <p:nvPr>
            <p:ph sz="quarter" idx="1"/>
          </p:nvPr>
        </p:nvSpPr>
        <p:spPr/>
        <p:txBody>
          <a:bodyPr>
            <a:normAutofit/>
          </a:bodyPr>
          <a:lstStyle/>
          <a:p>
            <a:pPr algn="r" rtl="1"/>
            <a:r>
              <a:rPr lang="he-IL" dirty="0" smtClean="0"/>
              <a:t>גדילה של רקמה או איבר תלויה בכוחות המופעלים עליו. כאשר הכוח המופעל גדול הוא מגביל את הגדילה. </a:t>
            </a:r>
          </a:p>
          <a:p>
            <a:pPr algn="r" rtl="1"/>
            <a:r>
              <a:rPr lang="he-IL" dirty="0" smtClean="0"/>
              <a:t>מחקר שבוצע על זנבן של חולדות, הראה שבהשפעת כוח מכני חוליות הזנב גדלות פחות מאשר אלו שלא הופעל עליהן הכוח.</a:t>
            </a:r>
          </a:p>
          <a:p>
            <a:pPr algn="r" rtl="1"/>
            <a:r>
              <a:rPr lang="he-IL" dirty="0" smtClean="0"/>
              <a:t>בהסתמך על חוק זה, הצענו כי מנגנון דומה פועל על החוליות המותניות וקובע את גודל היתדיות שלהן ובהמשך את הזווית </a:t>
            </a:r>
            <a:r>
              <a:rPr lang="he-IL" dirty="0" err="1" smtClean="0"/>
              <a:t>הלורדוזית</a:t>
            </a:r>
            <a:r>
              <a:rPr lang="he-IL" dirty="0" smtClean="0"/>
              <a:t>.</a:t>
            </a:r>
          </a:p>
          <a:p>
            <a:pPr algn="r" rtl="1"/>
            <a:r>
              <a:rPr lang="he-IL" dirty="0" smtClean="0"/>
              <a:t>חוק זה משלים את חוק וולף (</a:t>
            </a:r>
            <a:r>
              <a:rPr lang="en-US" dirty="0" smtClean="0"/>
              <a:t>Wolf Law</a:t>
            </a:r>
            <a:r>
              <a:rPr lang="he-IL" dirty="0" smtClean="0"/>
              <a:t>) המדבר על השפעת לחץ מכני שגורם להגדלה בצפיפות העצם כדי לשאת את המשקל המופעל עליה.</a:t>
            </a:r>
          </a:p>
          <a:p>
            <a:pPr algn="r" rtl="1"/>
            <a:endParaRPr lang="he-IL" sz="2600" dirty="0" smtClean="0"/>
          </a:p>
        </p:txBody>
      </p:sp>
      <p:sp>
        <p:nvSpPr>
          <p:cNvPr id="6" name="Footer Placeholder 3"/>
          <p:cNvSpPr>
            <a:spLocks noGrp="1"/>
          </p:cNvSpPr>
          <p:nvPr>
            <p:ph type="ftr" sz="quarter" idx="11"/>
          </p:nvPr>
        </p:nvSpPr>
        <p:spPr>
          <a:xfrm>
            <a:off x="914400" y="6172200"/>
            <a:ext cx="3962400" cy="457200"/>
          </a:xfrm>
        </p:spPr>
        <p:txBody>
          <a:bodyPr/>
          <a:lstStyle/>
          <a:p>
            <a:r>
              <a:rPr lang="he-IL" sz="1000" dirty="0">
                <a:solidFill>
                  <a:schemeClr val="bg1">
                    <a:lumMod val="75000"/>
                  </a:schemeClr>
                </a:solidFill>
              </a:rPr>
              <a:t>פרויקט מחקר • עינת קדר • או"פ • 2014</a:t>
            </a:r>
            <a:endParaRPr lang="en-US" sz="1000" dirty="0">
              <a:solidFill>
                <a:schemeClr val="bg1">
                  <a:lumMod val="75000"/>
                </a:schemeClr>
              </a:solidFill>
            </a:endParaRPr>
          </a:p>
        </p:txBody>
      </p:sp>
    </p:spTree>
    <p:extLst>
      <p:ext uri="{BB962C8B-B14F-4D97-AF65-F5344CB8AC3E}">
        <p14:creationId xmlns:p14="http://schemas.microsoft.com/office/powerpoint/2010/main" val="2883709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62EA454F-EB53-4F79-AEC1-4F0164E901BD}"/>
</file>

<file path=customXml/itemProps2.xml><?xml version="1.0" encoding="utf-8"?>
<ds:datastoreItem xmlns:ds="http://schemas.openxmlformats.org/officeDocument/2006/customXml" ds:itemID="{F7ADF3EE-CCF6-48C9-967E-D08EC638EE8F}"/>
</file>

<file path=docProps/app.xml><?xml version="1.0" encoding="utf-8"?>
<Properties xmlns="http://schemas.openxmlformats.org/officeDocument/2006/extended-properties" xmlns:vt="http://schemas.openxmlformats.org/officeDocument/2006/docPropsVTypes">
  <Template>Equity</Template>
  <TotalTime>2200</TotalTime>
  <Words>2808</Words>
  <Application>Microsoft Office PowerPoint</Application>
  <PresentationFormat>On-screen Show (4:3)</PresentationFormat>
  <Paragraphs>420</Paragraphs>
  <Slides>30</Slides>
  <Notes>15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בחינת הזווית הסקראלית כגורם מרכזי בהתפתחות הלורדוזה המותנית והקשרים בינה ובין יתדיות החוליות הלומבריות.</vt:lpstr>
      <vt:lpstr>מבוא</vt:lpstr>
      <vt:lpstr>רקע</vt:lpstr>
      <vt:lpstr>מבנה עמוד השדרה ותפקידיו הביולוגים</vt:lpstr>
      <vt:lpstr>מבנים בעמוד השדרה</vt:lpstr>
      <vt:lpstr>תהליכים ניווניים ופתולוגיות אופייניות</vt:lpstr>
      <vt:lpstr>הזווית הסקראלית - sacral inclination</vt:lpstr>
      <vt:lpstr>הלורדוזה המותנית - Lumbar Lordosis</vt:lpstr>
      <vt:lpstr>חוק האוטר-וולקמן  Hueter–Volkmann’s Law</vt:lpstr>
      <vt:lpstr>מטרת המחקר</vt:lpstr>
      <vt:lpstr>השערת המחקר</vt:lpstr>
      <vt:lpstr>המנגנון המוצע</vt:lpstr>
      <vt:lpstr>שיטות</vt:lpstr>
      <vt:lpstr>מדידות</vt:lpstr>
      <vt:lpstr>מדידות</vt:lpstr>
      <vt:lpstr>מדידות</vt:lpstr>
      <vt:lpstr>מדידות</vt:lpstr>
      <vt:lpstr>נתונים נוספים </vt:lpstr>
      <vt:lpstr>סטטיסטיקות</vt:lpstr>
      <vt:lpstr>הזווית הסקראלית- Sacral Inclination</vt:lpstr>
      <vt:lpstr>גובה חוליות לומבריות</vt:lpstr>
      <vt:lpstr>יתדיות החוליות והדיסקים</vt:lpstr>
      <vt:lpstr>הלורדוזה המותנית - Lumbar Lordosis</vt:lpstr>
      <vt:lpstr>קורלציות</vt:lpstr>
      <vt:lpstr>קורלציות</vt:lpstr>
      <vt:lpstr>קורלציות</vt:lpstr>
      <vt:lpstr>קורלציות</vt:lpstr>
      <vt:lpstr>הסברים נוספים לממצאים</vt:lpstr>
      <vt:lpstr>סיכום הממצאים ומסקנות</vt:lpstr>
      <vt:lpstr>תודות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עינת קידר</dc:title>
  <dc:creator>user</dc:creator>
  <cp:keywords/>
  <dc:description/>
  <cp:lastModifiedBy>user</cp:lastModifiedBy>
  <cp:revision>434</cp:revision>
  <dcterms:created xsi:type="dcterms:W3CDTF">2014-01-30T08:33:23Z</dcterms:created>
  <dcterms:modified xsi:type="dcterms:W3CDTF">2014-02-23T09:55:05Z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1111532866</vt:i4>
  </property>
  <property fmtid="{D5CDD505-2E9C-101B-9397-08002B2CF9AE}" pid="3" name="_NewReviewCycle">
    <vt:lpwstr/>
  </property>
  <property fmtid="{D5CDD505-2E9C-101B-9397-08002B2CF9AE}" pid="4" name="_EmailSubject">
    <vt:lpwstr>פרויקט מחקר - עינת קדר</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