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1" r:id="rId3"/>
    <p:sldId id="303" r:id="rId4"/>
    <p:sldId id="278" r:id="rId5"/>
    <p:sldId id="282" r:id="rId6"/>
    <p:sldId id="306" r:id="rId7"/>
    <p:sldId id="285" r:id="rId8"/>
    <p:sldId id="287" r:id="rId9"/>
    <p:sldId id="321" r:id="rId10"/>
    <p:sldId id="284" r:id="rId11"/>
    <p:sldId id="258" r:id="rId12"/>
    <p:sldId id="288" r:id="rId13"/>
    <p:sldId id="289" r:id="rId14"/>
    <p:sldId id="291" r:id="rId15"/>
    <p:sldId id="314" r:id="rId16"/>
    <p:sldId id="313" r:id="rId17"/>
    <p:sldId id="292" r:id="rId18"/>
    <p:sldId id="315" r:id="rId19"/>
    <p:sldId id="290" r:id="rId20"/>
    <p:sldId id="317" r:id="rId21"/>
    <p:sldId id="259" r:id="rId22"/>
    <p:sldId id="318" r:id="rId23"/>
    <p:sldId id="297" r:id="rId24"/>
    <p:sldId id="296" r:id="rId25"/>
    <p:sldId id="319" r:id="rId26"/>
    <p:sldId id="299" r:id="rId27"/>
    <p:sldId id="320" r:id="rId28"/>
    <p:sldId id="298" r:id="rId29"/>
    <p:sldId id="309" r:id="rId30"/>
    <p:sldId id="300" r:id="rId31"/>
    <p:sldId id="311" r:id="rId32"/>
    <p:sldId id="308"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er" initials="O"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86380" autoAdjust="0"/>
  </p:normalViewPr>
  <p:slideViewPr>
    <p:cSldViewPr>
      <p:cViewPr>
        <p:scale>
          <a:sx n="70" d="100"/>
          <a:sy n="70" d="100"/>
        </p:scale>
        <p:origin x="-134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F7B20-A6B3-469B-B292-31AE5C6EEB45}" type="datetimeFigureOut">
              <a:rPr lang="en-US" smtClean="0"/>
              <a:pPr/>
              <a:t>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705A2-1048-4D11-A161-6F8767132ECF}" type="slidenum">
              <a:rPr lang="en-US" smtClean="0"/>
              <a:pPr/>
              <a:t>‹#›</a:t>
            </a:fld>
            <a:endParaRPr lang="en-US"/>
          </a:p>
        </p:txBody>
      </p:sp>
    </p:spTree>
    <p:extLst>
      <p:ext uri="{BB962C8B-B14F-4D97-AF65-F5344CB8AC3E}">
        <p14:creationId xmlns:p14="http://schemas.microsoft.com/office/powerpoint/2010/main" val="301766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705A2-1048-4D11-A161-6F8767132ECF}" type="slidenum">
              <a:rPr lang="en-US" smtClean="0"/>
              <a:pPr/>
              <a:t>1</a:t>
            </a:fld>
            <a:endParaRPr lang="en-US"/>
          </a:p>
        </p:txBody>
      </p:sp>
    </p:spTree>
    <p:extLst>
      <p:ext uri="{BB962C8B-B14F-4D97-AF65-F5344CB8AC3E}">
        <p14:creationId xmlns:p14="http://schemas.microsoft.com/office/powerpoint/2010/main" val="37227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7E097970-5132-46F1-9F13-AE06952DD8C6}" type="datetime1">
              <a:rPr lang="en-US" smtClean="0"/>
              <a:pPr/>
              <a:t>1/2/2015</a:t>
            </a:fld>
            <a:endParaRPr lang="en-US"/>
          </a:p>
        </p:txBody>
      </p:sp>
      <p:sp>
        <p:nvSpPr>
          <p:cNvPr id="2" name="מציין מיקום של כותרת תחתונה 1"/>
          <p:cNvSpPr>
            <a:spLocks noGrp="1"/>
          </p:cNvSpPr>
          <p:nvPr>
            <p:ph type="ftr" sz="quarter" idx="11"/>
          </p:nvPr>
        </p:nvSpPr>
        <p:spPr/>
        <p:txBody>
          <a:bodyPr/>
          <a:lstStyle/>
          <a:p>
            <a:endParaRPr lang="en-US"/>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7E097970-5132-46F1-9F13-AE06952DD8C6}" type="datetime1">
              <a:rPr lang="en-US" smtClean="0"/>
              <a:pPr/>
              <a:t>1/2/2015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7E097970-5132-46F1-9F13-AE06952DD8C6}" type="datetime1">
              <a:rPr lang="en-US" smtClean="0"/>
              <a:pPr/>
              <a:t>1/2/2015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7E097970-5132-46F1-9F13-AE06952DD8C6}" type="datetime1">
              <a:rPr lang="en-US" smtClean="0"/>
              <a:pPr/>
              <a:t>1/2/2015</a:t>
            </a:fld>
            <a:endParaRPr lang="en-US"/>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en-US"/>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7E097970-5132-46F1-9F13-AE06952DD8C6}" type="datetime1">
              <a:rPr lang="en-US" smtClean="0"/>
              <a:pPr/>
              <a:t>1/2/2015</a:t>
            </a:fld>
            <a:endParaRPr lang="en-US"/>
          </a:p>
        </p:txBody>
      </p:sp>
      <p:sp>
        <p:nvSpPr>
          <p:cNvPr id="11" name="מציין מיקום של כותרת תחתונה 10"/>
          <p:cNvSpPr>
            <a:spLocks noGrp="1"/>
          </p:cNvSpPr>
          <p:nvPr>
            <p:ph type="ftr" sz="quarter" idx="11"/>
          </p:nvPr>
        </p:nvSpPr>
        <p:spPr/>
        <p:txBody>
          <a:bodyPr/>
          <a:lstStyle/>
          <a:p>
            <a:endParaRPr lang="en-US"/>
          </a:p>
        </p:txBody>
      </p:sp>
      <p:sp>
        <p:nvSpPr>
          <p:cNvPr id="16" name="מציין מיקום של מספר שקופית 15"/>
          <p:cNvSpPr>
            <a:spLocks noGrp="1"/>
          </p:cNvSpPr>
          <p:nvPr>
            <p:ph type="sldNum" sz="quarter" idx="12"/>
          </p:nvPr>
        </p:nvSpPr>
        <p:spPr/>
        <p:txBody>
          <a:bodyPr/>
          <a:lstStyle/>
          <a:p>
            <a:fld id="{B6F15528-21DE-4FAA-801E-634DDDAF4B2B}" type="slidenum">
              <a:rPr lang="en-US" smtClean="0"/>
              <a:pPr/>
              <a:t>‹#›</a:t>
            </a:fld>
            <a:endParaRPr lang="en-US"/>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7E097970-5132-46F1-9F13-AE06952DD8C6}" type="datetime1">
              <a:rPr lang="en-US" smtClean="0"/>
              <a:pPr/>
              <a:t>1/2/2015</a:t>
            </a:fld>
            <a:endParaRPr lang="en-US"/>
          </a:p>
        </p:txBody>
      </p:sp>
      <p:sp>
        <p:nvSpPr>
          <p:cNvPr id="10" name="מציין מיקום של כותרת תחתונה 9"/>
          <p:cNvSpPr>
            <a:spLocks noGrp="1"/>
          </p:cNvSpPr>
          <p:nvPr>
            <p:ph type="ftr" sz="quarter" idx="11"/>
          </p:nvPr>
        </p:nvSpPr>
        <p:spPr/>
        <p:txBody>
          <a:bodyPr/>
          <a:lstStyle/>
          <a:p>
            <a:endParaRPr lang="en-US"/>
          </a:p>
        </p:txBody>
      </p:sp>
      <p:sp>
        <p:nvSpPr>
          <p:cNvPr id="31" name="מציין מיקום של מספר שקופית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7E097970-5132-46F1-9F13-AE06952DD8C6}" type="datetime1">
              <a:rPr lang="en-US" smtClean="0"/>
              <a:pPr/>
              <a:t>1/2/2015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7E097970-5132-46F1-9F13-AE06952DD8C6}" type="datetime1">
              <a:rPr lang="en-US" smtClean="0"/>
              <a:pPr/>
              <a:t>1/2/2015</a:t>
            </a:fld>
            <a:endParaRPr lang="en-US"/>
          </a:p>
        </p:txBody>
      </p:sp>
      <p:sp>
        <p:nvSpPr>
          <p:cNvPr id="21" name="מציין מיקום של כותרת תחתונה 20"/>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7E097970-5132-46F1-9F13-AE06952DD8C6}" type="datetime1">
              <a:rPr lang="en-US" smtClean="0"/>
              <a:pPr/>
              <a:t>1/2/2015</a:t>
            </a:fld>
            <a:endParaRPr lang="en-US"/>
          </a:p>
        </p:txBody>
      </p:sp>
      <p:sp>
        <p:nvSpPr>
          <p:cNvPr id="24" name="מציין מיקום של כותרת תחתונה 23"/>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7E097970-5132-46F1-9F13-AE06952DD8C6}" type="datetime1">
              <a:rPr lang="en-US" smtClean="0"/>
              <a:pPr/>
              <a:t>1/2/2015</a:t>
            </a:fld>
            <a:endParaRPr lang="en-US"/>
          </a:p>
        </p:txBody>
      </p:sp>
      <p:sp>
        <p:nvSpPr>
          <p:cNvPr id="29" name="מציין מיקום של כותרת תחתונה 28"/>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7E097970-5132-46F1-9F13-AE06952DD8C6}" type="datetime1">
              <a:rPr lang="en-US" smtClean="0"/>
              <a:pPr/>
              <a:t>1/2/2015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31" name="מציין מיקום של מספר שקופית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097970-5132-46F1-9F13-AE06952DD8C6}" type="datetime1">
              <a:rPr lang="en-US" smtClean="0"/>
              <a:pPr/>
              <a:t>1/2/2015</a:t>
            </a:fld>
            <a:endParaRPr lang="en-US"/>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7.jpeg"/><Relationship Id="rId4" Type="http://schemas.openxmlformats.org/officeDocument/2006/relationships/image" Target="../media/image24.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3.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tiff"/><Relationship Id="rId4" Type="http://schemas.openxmlformats.org/officeDocument/2006/relationships/image" Target="../media/image4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6F15528-21DE-4FAA-801E-634DDDAF4B2B}" type="slidenum">
              <a:rPr lang="en-US" smtClean="0"/>
              <a:pPr/>
              <a:t>1</a:t>
            </a:fld>
            <a:endParaRPr lang="en-US"/>
          </a:p>
        </p:txBody>
      </p:sp>
      <p:sp>
        <p:nvSpPr>
          <p:cNvPr id="4" name="Subtitle 2"/>
          <p:cNvSpPr txBox="1">
            <a:spLocks/>
          </p:cNvSpPr>
          <p:nvPr/>
        </p:nvSpPr>
        <p:spPr>
          <a:xfrm>
            <a:off x="539552" y="1052736"/>
            <a:ext cx="8104414" cy="403244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r>
              <a:rPr lang="he-IL" sz="4600" b="1" dirty="0" smtClean="0">
                <a:solidFill>
                  <a:schemeClr val="tx1"/>
                </a:solidFill>
                <a:latin typeface="Times New Roman" pitchFamily="18" charset="0"/>
                <a:cs typeface="Times New Roman" pitchFamily="18" charset="0"/>
              </a:rPr>
              <a:t>יצירת מערכים מסודרים של ננו חלקיקי זהב ע"י שימוש בסמיתיו-במבוסורילים</a:t>
            </a:r>
          </a:p>
          <a:p>
            <a:pPr rtl="1"/>
            <a:endParaRPr lang="he-IL" sz="2400" b="1" dirty="0" smtClean="0">
              <a:latin typeface="Times New Roman" pitchFamily="18" charset="0"/>
              <a:cs typeface="Times New Roman" pitchFamily="18" charset="0"/>
            </a:endParaRPr>
          </a:p>
          <a:p>
            <a:pPr rtl="1"/>
            <a:r>
              <a:rPr lang="he-IL" sz="2400" b="1" dirty="0" smtClean="0">
                <a:latin typeface="Times New Roman" pitchFamily="18" charset="0"/>
                <a:cs typeface="Times New Roman" pitchFamily="18" charset="0"/>
              </a:rPr>
              <a:t>מגיש</a:t>
            </a:r>
          </a:p>
          <a:p>
            <a:pPr rtl="1"/>
            <a:r>
              <a:rPr lang="he-IL" sz="2400" b="1" dirty="0" smtClean="0">
                <a:latin typeface="Times New Roman" pitchFamily="18" charset="0"/>
                <a:cs typeface="Times New Roman" pitchFamily="18" charset="0"/>
              </a:rPr>
              <a:t>אלעד אברהם</a:t>
            </a:r>
          </a:p>
          <a:p>
            <a:pPr rtl="1"/>
            <a:endParaRPr lang="he-IL" sz="2400" b="1" dirty="0" smtClean="0">
              <a:latin typeface="Times New Roman" pitchFamily="18" charset="0"/>
              <a:cs typeface="Times New Roman" pitchFamily="18" charset="0"/>
            </a:endParaRPr>
          </a:p>
          <a:p>
            <a:pPr rtl="1"/>
            <a:endParaRPr lang="he-IL" sz="2400" b="1" dirty="0" smtClean="0">
              <a:latin typeface="Times New Roman" pitchFamily="18" charset="0"/>
              <a:cs typeface="Times New Roman" pitchFamily="18" charset="0"/>
            </a:endParaRPr>
          </a:p>
          <a:p>
            <a:pPr rtl="1"/>
            <a:r>
              <a:rPr lang="he-IL" sz="2400" b="1" dirty="0" smtClean="0">
                <a:latin typeface="Times New Roman" pitchFamily="18" charset="0"/>
                <a:cs typeface="Times New Roman" pitchFamily="18" charset="0"/>
              </a:rPr>
              <a:t>בהנחיית</a:t>
            </a:r>
          </a:p>
          <a:p>
            <a:pPr rtl="1"/>
            <a:r>
              <a:rPr lang="he-IL" sz="2400" dirty="0" smtClean="0">
                <a:solidFill>
                  <a:schemeClr val="tx1"/>
                </a:solidFill>
                <a:latin typeface="Times New Roman" pitchFamily="18" charset="0"/>
                <a:cs typeface="Times New Roman" pitchFamily="18" charset="0"/>
              </a:rPr>
              <a:t>פרופ' טאלב מוקארי (אוניברסיטת בן-גוריון של הנגב) </a:t>
            </a:r>
          </a:p>
          <a:p>
            <a:pPr rtl="1"/>
            <a:r>
              <a:rPr lang="he-IL" sz="2400" dirty="0" smtClean="0">
                <a:solidFill>
                  <a:schemeClr val="tx1"/>
                </a:solidFill>
                <a:latin typeface="Times New Roman" pitchFamily="18" charset="0"/>
                <a:cs typeface="Times New Roman" pitchFamily="18" charset="0"/>
              </a:rPr>
              <a:t>וד"ר עופר ריעני (האוניברסיטה הפתוחה)</a:t>
            </a:r>
            <a:r>
              <a:rPr lang="he-IL" sz="2400" b="1" dirty="0" smtClean="0">
                <a:solidFill>
                  <a:schemeClr val="tx1"/>
                </a:solidFill>
                <a:latin typeface="Times New Roman" pitchFamily="18" charset="0"/>
                <a:cs typeface="Times New Roman" pitchFamily="18" charset="0"/>
              </a:rPr>
              <a:t> </a:t>
            </a:r>
          </a:p>
          <a:p>
            <a:pPr rtl="1"/>
            <a:endParaRPr lang="he-IL" sz="3600" b="1" dirty="0" smtClean="0">
              <a:latin typeface="Times New Roman" pitchFamily="18" charset="0"/>
              <a:cs typeface="Times New Roman" pitchFamily="18" charset="0"/>
            </a:endParaRPr>
          </a:p>
          <a:p>
            <a:pPr rtl="1"/>
            <a:endParaRPr lang="he-IL" sz="3600" b="1" dirty="0" smtClean="0">
              <a:latin typeface="Times New Roman" pitchFamily="18" charset="0"/>
              <a:cs typeface="Times New Roman" pitchFamily="18" charset="0"/>
            </a:endParaRPr>
          </a:p>
          <a:p>
            <a:pPr rtl="1"/>
            <a:endParaRPr lang="he-IL" sz="3600" b="1" dirty="0" smtClean="0">
              <a:latin typeface="Times New Roman" pitchFamily="18" charset="0"/>
              <a:cs typeface="Times New Roman" pitchFamily="18" charset="0"/>
            </a:endParaRPr>
          </a:p>
          <a:p>
            <a:pPr rtl="1"/>
            <a:endParaRPr lang="en-US" sz="3600" b="1" dirty="0">
              <a:latin typeface="Times New Roman" pitchFamily="18" charset="0"/>
              <a:cs typeface="Times New Roman" pitchFamily="18" charset="0"/>
            </a:endParaRPr>
          </a:p>
        </p:txBody>
      </p:sp>
      <p:sp>
        <p:nvSpPr>
          <p:cNvPr id="8" name="TextBox 7"/>
          <p:cNvSpPr txBox="1"/>
          <p:nvPr/>
        </p:nvSpPr>
        <p:spPr>
          <a:xfrm>
            <a:off x="2249996" y="5797713"/>
            <a:ext cx="4644008" cy="1015663"/>
          </a:xfrm>
          <a:prstGeom prst="rect">
            <a:avLst/>
          </a:prstGeom>
          <a:noFill/>
        </p:spPr>
        <p:txBody>
          <a:bodyPr wrap="square" rtlCol="0">
            <a:spAutoFit/>
          </a:bodyPr>
          <a:lstStyle/>
          <a:p>
            <a:pPr algn="ctr"/>
            <a:r>
              <a:rPr lang="he-IL" sz="2000" dirty="0" smtClean="0">
                <a:latin typeface="Times New Roman" pitchFamily="18" charset="0"/>
                <a:cs typeface="Times New Roman" pitchFamily="18" charset="0"/>
              </a:rPr>
              <a:t>במסגרת קורס פרויקט מחקר בכימיה (20557)</a:t>
            </a:r>
          </a:p>
          <a:p>
            <a:pPr algn="ctr"/>
            <a:r>
              <a:rPr lang="he-IL" sz="2000" dirty="0" smtClean="0">
                <a:latin typeface="Times New Roman" pitchFamily="18" charset="0"/>
                <a:cs typeface="Times New Roman" pitchFamily="18" charset="0"/>
              </a:rPr>
              <a:t>מרכזת קורס: </a:t>
            </a:r>
            <a:r>
              <a:rPr lang="he-IL" sz="2000" dirty="0" err="1" smtClean="0">
                <a:latin typeface="Times New Roman" pitchFamily="18" charset="0"/>
                <a:cs typeface="Times New Roman" pitchFamily="18" charset="0"/>
              </a:rPr>
              <a:t>פרופ' </a:t>
            </a:r>
            <a:r>
              <a:rPr lang="he-IL" sz="2000" dirty="0" smtClean="0">
                <a:latin typeface="Times New Roman" pitchFamily="18" charset="0"/>
                <a:cs typeface="Times New Roman" pitchFamily="18" charset="0"/>
              </a:rPr>
              <a:t>ענת ברנע</a:t>
            </a:r>
          </a:p>
          <a:p>
            <a:pPr algn="r"/>
            <a:endParaRPr lang="en-US" sz="2000" dirty="0">
              <a:latin typeface="Times New Roman" pitchFamily="18" charset="0"/>
              <a:cs typeface="Times New Roman" pitchFamily="18" charset="0"/>
            </a:endParaRPr>
          </a:p>
        </p:txBody>
      </p:sp>
      <p:sp>
        <p:nvSpPr>
          <p:cNvPr id="12" name="TextBox 11"/>
          <p:cNvSpPr txBox="1"/>
          <p:nvPr/>
        </p:nvSpPr>
        <p:spPr>
          <a:xfrm>
            <a:off x="521803" y="356944"/>
            <a:ext cx="99257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1.1.2015</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275143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מעוגל 16"/>
          <p:cNvSpPr/>
          <p:nvPr/>
        </p:nvSpPr>
        <p:spPr>
          <a:xfrm>
            <a:off x="2052280" y="2857496"/>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0" name="מלבן מעוגל 19"/>
          <p:cNvSpPr/>
          <p:nvPr/>
        </p:nvSpPr>
        <p:spPr>
          <a:xfrm>
            <a:off x="2052280" y="1484784"/>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2" name="מלבן מעוגל 21"/>
          <p:cNvSpPr/>
          <p:nvPr/>
        </p:nvSpPr>
        <p:spPr>
          <a:xfrm>
            <a:off x="2052280" y="4221208"/>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מלבן 4"/>
          <p:cNvSpPr/>
          <p:nvPr/>
        </p:nvSpPr>
        <p:spPr>
          <a:xfrm>
            <a:off x="857224" y="214290"/>
            <a:ext cx="7643866" cy="954107"/>
          </a:xfrm>
          <a:prstGeom prst="rect">
            <a:avLst/>
          </a:prstGeom>
        </p:spPr>
        <p:txBody>
          <a:bodyPr wrap="square">
            <a:spAutoFit/>
          </a:bodyPr>
          <a:lstStyle/>
          <a:p>
            <a:pPr algn="ctr" rtl="1"/>
            <a:r>
              <a:rPr lang="he-IL" sz="2800" dirty="0" smtClean="0">
                <a:solidFill>
                  <a:srgbClr val="FF0000"/>
                </a:solidFill>
                <a:latin typeface="Times New Roman" pitchFamily="18" charset="0"/>
                <a:cs typeface="Times New Roman" pitchFamily="18" charset="0"/>
              </a:rPr>
              <a:t>סמיתיו-במבוסורילים מתאפיינים במספר תכונות מבניות אשר פותחות בפנינו נתיבים מעניינים ליישומים בתחום הננו חומרים</a:t>
            </a:r>
            <a:endParaRPr lang="he-IL" sz="2800" dirty="0">
              <a:solidFill>
                <a:srgbClr val="FF0000"/>
              </a:solidFill>
              <a:latin typeface="Times New Roman" pitchFamily="18" charset="0"/>
              <a:cs typeface="Times New Roman" pitchFamily="18" charset="0"/>
            </a:endParaRPr>
          </a:p>
        </p:txBody>
      </p:sp>
      <p:sp>
        <p:nvSpPr>
          <p:cNvPr id="10" name="TextBox 9"/>
          <p:cNvSpPr txBox="1"/>
          <p:nvPr/>
        </p:nvSpPr>
        <p:spPr>
          <a:xfrm>
            <a:off x="2411760" y="4326195"/>
            <a:ext cx="4305090" cy="830997"/>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מבנה כלובי המאפשר קישור של אניונים בחלל המערכת המקרוציקלית</a:t>
            </a:r>
            <a:endParaRPr lang="he-IL" sz="2400" dirty="0">
              <a:latin typeface="Times New Roman" pitchFamily="18" charset="0"/>
              <a:cs typeface="Times New Roman" pitchFamily="18" charset="0"/>
            </a:endParaRPr>
          </a:p>
        </p:txBody>
      </p:sp>
      <p:sp>
        <p:nvSpPr>
          <p:cNvPr id="7" name="TextBox 6"/>
          <p:cNvSpPr txBox="1"/>
          <p:nvPr/>
        </p:nvSpPr>
        <p:spPr>
          <a:xfrm>
            <a:off x="2716235" y="3183359"/>
            <a:ext cx="3696140" cy="461665"/>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מסיסות גבוהה בממסים אורגניים</a:t>
            </a:r>
            <a:endParaRPr lang="he-IL" sz="2400" dirty="0">
              <a:latin typeface="Times New Roman" pitchFamily="18" charset="0"/>
              <a:cs typeface="Times New Roman" pitchFamily="18" charset="0"/>
            </a:endParaRPr>
          </a:p>
        </p:txBody>
      </p:sp>
      <p:sp>
        <p:nvSpPr>
          <p:cNvPr id="12" name="מלבן מעוגל 11"/>
          <p:cNvSpPr/>
          <p:nvPr/>
        </p:nvSpPr>
        <p:spPr>
          <a:xfrm>
            <a:off x="2052280" y="5589360"/>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sz="2400"/>
          </a:p>
        </p:txBody>
      </p:sp>
      <p:sp>
        <p:nvSpPr>
          <p:cNvPr id="13" name="TextBox 12"/>
          <p:cNvSpPr txBox="1"/>
          <p:nvPr/>
        </p:nvSpPr>
        <p:spPr>
          <a:xfrm>
            <a:off x="2280667" y="5694347"/>
            <a:ext cx="4567277" cy="830997"/>
          </a:xfrm>
          <a:prstGeom prst="rect">
            <a:avLst/>
          </a:prstGeom>
          <a:noFill/>
        </p:spPr>
        <p:txBody>
          <a:bodyPr wrap="none" rtlCol="1">
            <a:spAutoFit/>
          </a:bodyPr>
          <a:lstStyle/>
          <a:p>
            <a:pPr algn="ctr" rtl="1"/>
            <a:r>
              <a:rPr lang="en-US" sz="2400" dirty="0" smtClean="0">
                <a:latin typeface="Times New Roman" pitchFamily="18" charset="0"/>
                <a:cs typeface="Times New Roman" pitchFamily="18" charset="0"/>
              </a:rPr>
              <a:t> </a:t>
            </a:r>
            <a:r>
              <a:rPr lang="he-IL" sz="2400" dirty="0" smtClean="0">
                <a:latin typeface="Times New Roman" pitchFamily="18" charset="0"/>
                <a:cs typeface="Times New Roman" pitchFamily="18" charset="0"/>
              </a:rPr>
              <a:t>קשירה ייחודית וסלקטיבית של יוני מתכות</a:t>
            </a:r>
          </a:p>
          <a:p>
            <a:pPr algn="ctr" rtl="1"/>
            <a:r>
              <a:rPr lang="he-IL" sz="2400" dirty="0" smtClean="0">
                <a:latin typeface="Times New Roman" pitchFamily="18" charset="0"/>
                <a:cs typeface="Times New Roman" pitchFamily="18" charset="0"/>
              </a:rPr>
              <a:t> ואינטראקציה עם פני השטח של מתכות </a:t>
            </a:r>
            <a:endParaRPr lang="he-IL" sz="2400" dirty="0">
              <a:latin typeface="Times New Roman" pitchFamily="18" charset="0"/>
              <a:cs typeface="Times New Roman" pitchFamily="18" charset="0"/>
            </a:endParaRPr>
          </a:p>
        </p:txBody>
      </p:sp>
      <p:sp>
        <p:nvSpPr>
          <p:cNvPr id="23" name="TextBox 22"/>
          <p:cNvSpPr txBox="1"/>
          <p:nvPr/>
        </p:nvSpPr>
        <p:spPr>
          <a:xfrm>
            <a:off x="2994004" y="1606624"/>
            <a:ext cx="3140603" cy="830997"/>
          </a:xfrm>
          <a:prstGeom prst="rect">
            <a:avLst/>
          </a:prstGeom>
          <a:noFill/>
        </p:spPr>
        <p:txBody>
          <a:bodyPr wrap="none" rtlCol="1">
            <a:spAutoFit/>
          </a:bodyPr>
          <a:lstStyle/>
          <a:p>
            <a:pPr algn="ctr" rtl="1"/>
            <a:r>
              <a:rPr lang="he-IL" sz="2400" dirty="0" smtClean="0">
                <a:latin typeface="Times New Roman" pitchFamily="18" charset="0"/>
                <a:cs typeface="Times New Roman" pitchFamily="18" charset="0"/>
              </a:rPr>
              <a:t>מערכת מקרוציקלית מארחת </a:t>
            </a:r>
          </a:p>
          <a:p>
            <a:pPr algn="ctr" rtl="1"/>
            <a:r>
              <a:rPr lang="he-IL" sz="2400" dirty="0" smtClean="0">
                <a:latin typeface="Times New Roman" pitchFamily="18" charset="0"/>
                <a:cs typeface="Times New Roman" pitchFamily="18" charset="0"/>
              </a:rPr>
              <a:t>בעלת מבנה יציב וקשיח</a:t>
            </a:r>
            <a:endParaRPr lang="he-IL"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מלבן מעוגל 17"/>
          <p:cNvSpPr/>
          <p:nvPr/>
        </p:nvSpPr>
        <p:spPr>
          <a:xfrm>
            <a:off x="2249314" y="5445344"/>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a:off x="3240053" y="357166"/>
            <a:ext cx="2888022" cy="707886"/>
          </a:xfrm>
          <a:prstGeom prst="rect">
            <a:avLst/>
          </a:prstGeom>
          <a:noFill/>
        </p:spPr>
        <p:txBody>
          <a:bodyPr wrap="square" rtlCol="1">
            <a:spAutoFit/>
          </a:bodyPr>
          <a:lstStyle/>
          <a:p>
            <a:pPr algn="just" rtl="1"/>
            <a:r>
              <a:rPr lang="he-IL" sz="4000" b="1" i="1" dirty="0" smtClean="0">
                <a:solidFill>
                  <a:srgbClr val="FF0000"/>
                </a:solidFill>
                <a:latin typeface="Times New Roman" pitchFamily="18" charset="0"/>
                <a:cs typeface="Times New Roman" pitchFamily="18" charset="0"/>
              </a:rPr>
              <a:t>שאלת המחקר </a:t>
            </a:r>
            <a:endParaRPr lang="he-IL" sz="4000" b="1" i="1" dirty="0">
              <a:solidFill>
                <a:srgbClr val="FF0000"/>
              </a:solidFill>
              <a:latin typeface="Times New Roman" pitchFamily="18" charset="0"/>
              <a:cs typeface="Times New Roman" pitchFamily="18" charset="0"/>
            </a:endParaRPr>
          </a:p>
        </p:txBody>
      </p:sp>
      <p:sp>
        <p:nvSpPr>
          <p:cNvPr id="5" name="TextBox 4"/>
          <p:cNvSpPr txBox="1"/>
          <p:nvPr/>
        </p:nvSpPr>
        <p:spPr>
          <a:xfrm>
            <a:off x="1518921" y="2276872"/>
            <a:ext cx="6106159" cy="461665"/>
          </a:xfrm>
          <a:prstGeom prst="rect">
            <a:avLst/>
          </a:prstGeom>
          <a:noFill/>
        </p:spPr>
        <p:txBody>
          <a:bodyPr wrap="none" rtlCol="1">
            <a:spAutoFit/>
          </a:bodyPr>
          <a:lstStyle/>
          <a:p>
            <a:pPr algn="r" rtl="1"/>
            <a:r>
              <a:rPr lang="he-IL" sz="2400" dirty="0" smtClean="0">
                <a:latin typeface="Times New Roman" pitchFamily="18" charset="0"/>
                <a:cs typeface="Times New Roman" pitchFamily="18" charset="0"/>
              </a:rPr>
              <a:t>בפרויקט המחקר בחרתי לחקור שאלה זו בשלושה שלבים:</a:t>
            </a:r>
            <a:endParaRPr lang="he-IL" sz="2400" dirty="0">
              <a:latin typeface="Times New Roman" pitchFamily="18" charset="0"/>
              <a:cs typeface="Times New Roman" pitchFamily="18" charset="0"/>
            </a:endParaRPr>
          </a:p>
        </p:txBody>
      </p:sp>
      <p:sp>
        <p:nvSpPr>
          <p:cNvPr id="8" name="TextBox 7"/>
          <p:cNvSpPr txBox="1"/>
          <p:nvPr/>
        </p:nvSpPr>
        <p:spPr>
          <a:xfrm>
            <a:off x="500034" y="1071547"/>
            <a:ext cx="8368060" cy="954107"/>
          </a:xfrm>
          <a:prstGeom prst="rect">
            <a:avLst/>
          </a:prstGeom>
          <a:noFill/>
        </p:spPr>
        <p:txBody>
          <a:bodyPr wrap="square" rtlCol="1">
            <a:spAutoFit/>
          </a:bodyPr>
          <a:lstStyle/>
          <a:p>
            <a:pPr algn="ctr" rtl="1"/>
            <a:r>
              <a:rPr lang="he-IL" sz="2800" b="1" dirty="0" smtClean="0">
                <a:latin typeface="Times New Roman" pitchFamily="18" charset="0"/>
                <a:cs typeface="Times New Roman" pitchFamily="18" charset="0"/>
              </a:rPr>
              <a:t>האם ניתן לשלוט במבנה הגיאומטרי של מערכים של ננו חלקיקי</a:t>
            </a:r>
          </a:p>
          <a:p>
            <a:pPr algn="ctr" rtl="1"/>
            <a:r>
              <a:rPr lang="he-IL" sz="2800" b="1" dirty="0" smtClean="0">
                <a:latin typeface="Times New Roman" pitchFamily="18" charset="0"/>
                <a:cs typeface="Times New Roman" pitchFamily="18" charset="0"/>
              </a:rPr>
              <a:t>זהב על ידי שימוש בתבניות של סמיתיו-במבוסורילים?</a:t>
            </a:r>
            <a:endParaRPr lang="he-IL" sz="2800" dirty="0"/>
          </a:p>
        </p:txBody>
      </p:sp>
      <p:sp>
        <p:nvSpPr>
          <p:cNvPr id="11" name="מלבן מעוגל 10"/>
          <p:cNvSpPr/>
          <p:nvPr/>
        </p:nvSpPr>
        <p:spPr>
          <a:xfrm>
            <a:off x="2249314" y="2852936"/>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9" name="TextBox 8"/>
          <p:cNvSpPr txBox="1"/>
          <p:nvPr/>
        </p:nvSpPr>
        <p:spPr>
          <a:xfrm>
            <a:off x="2735567" y="3140968"/>
            <a:ext cx="3999813" cy="461665"/>
          </a:xfrm>
          <a:prstGeom prst="rect">
            <a:avLst/>
          </a:prstGeom>
          <a:noFill/>
        </p:spPr>
        <p:txBody>
          <a:bodyPr wrap="none" rtlCol="1">
            <a:spAutoFit/>
          </a:bodyPr>
          <a:lstStyle/>
          <a:p>
            <a:r>
              <a:rPr lang="he-IL" sz="2400" dirty="0" smtClean="0">
                <a:latin typeface="Times New Roman" pitchFamily="18" charset="0"/>
                <a:cs typeface="Times New Roman" pitchFamily="18" charset="0"/>
              </a:rPr>
              <a:t>הפקת ננו חלקיקי זהב בפאזה אורגנית</a:t>
            </a:r>
            <a:endParaRPr lang="he-IL" sz="2400" dirty="0">
              <a:latin typeface="Times New Roman" pitchFamily="18" charset="0"/>
              <a:cs typeface="Times New Roman" pitchFamily="18" charset="0"/>
            </a:endParaRPr>
          </a:p>
        </p:txBody>
      </p:sp>
      <p:sp>
        <p:nvSpPr>
          <p:cNvPr id="12" name="מלבן מעוגל 11"/>
          <p:cNvSpPr/>
          <p:nvPr/>
        </p:nvSpPr>
        <p:spPr>
          <a:xfrm>
            <a:off x="2249314" y="4149200"/>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0" name="TextBox 9"/>
          <p:cNvSpPr txBox="1"/>
          <p:nvPr/>
        </p:nvSpPr>
        <p:spPr>
          <a:xfrm>
            <a:off x="2411760" y="4221088"/>
            <a:ext cx="4647426" cy="830997"/>
          </a:xfrm>
          <a:prstGeom prst="rect">
            <a:avLst/>
          </a:prstGeom>
          <a:noFill/>
        </p:spPr>
        <p:txBody>
          <a:bodyPr wrap="none" rtlCol="1">
            <a:spAutoFit/>
          </a:bodyPr>
          <a:lstStyle/>
          <a:p>
            <a:pPr lvl="0" algn="ctr" rtl="1"/>
            <a:r>
              <a:rPr lang="he-IL" sz="2400" dirty="0" smtClean="0">
                <a:latin typeface="Times New Roman" pitchFamily="18" charset="0"/>
                <a:cs typeface="Times New Roman" pitchFamily="18" charset="0"/>
              </a:rPr>
              <a:t>יצירת מערכים מסודרים של ננו חלקיקי זהב</a:t>
            </a:r>
          </a:p>
          <a:p>
            <a:pPr lvl="0" algn="ctr" rtl="1"/>
            <a:r>
              <a:rPr lang="he-IL" sz="2400" dirty="0" smtClean="0">
                <a:latin typeface="Times New Roman" pitchFamily="18" charset="0"/>
                <a:cs typeface="Times New Roman" pitchFamily="18" charset="0"/>
              </a:rPr>
              <a:t>בנוכחות מולקולות סמיתיו-במבוסוריל</a:t>
            </a:r>
            <a:endParaRPr lang="en-US" sz="2400" dirty="0">
              <a:latin typeface="Times New Roman" pitchFamily="18" charset="0"/>
              <a:cs typeface="Times New Roman" pitchFamily="18" charset="0"/>
            </a:endParaRPr>
          </a:p>
        </p:txBody>
      </p:sp>
      <p:sp>
        <p:nvSpPr>
          <p:cNvPr id="17" name="TextBox 16"/>
          <p:cNvSpPr txBox="1"/>
          <p:nvPr/>
        </p:nvSpPr>
        <p:spPr>
          <a:xfrm>
            <a:off x="2538397" y="5733256"/>
            <a:ext cx="4394153" cy="461665"/>
          </a:xfrm>
          <a:prstGeom prst="rect">
            <a:avLst/>
          </a:prstGeom>
          <a:noFill/>
        </p:spPr>
        <p:txBody>
          <a:bodyPr wrap="none" rtlCol="1">
            <a:spAutoFit/>
          </a:bodyPr>
          <a:lstStyle/>
          <a:p>
            <a:pPr lvl="0" algn="r" rtl="1"/>
            <a:r>
              <a:rPr lang="he-IL" sz="2400" dirty="0" smtClean="0">
                <a:latin typeface="Times New Roman" pitchFamily="18" charset="0"/>
                <a:cs typeface="Times New Roman" pitchFamily="18" charset="0"/>
              </a:rPr>
              <a:t>אפיון החומר ומדידת המוליכות החשמלית</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6193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כותרת 4"/>
          <p:cNvSpPr>
            <a:spLocks noGrp="1"/>
          </p:cNvSpPr>
          <p:nvPr>
            <p:ph type="title"/>
          </p:nvPr>
        </p:nvSpPr>
        <p:spPr>
          <a:xfrm>
            <a:off x="214282" y="3000372"/>
            <a:ext cx="8686800" cy="838200"/>
          </a:xfrm>
        </p:spPr>
        <p:txBody>
          <a:bodyPr>
            <a:noAutofit/>
          </a:bodyPr>
          <a:lstStyle/>
          <a:p>
            <a:pPr algn="ctr"/>
            <a:r>
              <a:rPr lang="he-IL" sz="5400" b="1" dirty="0" smtClean="0">
                <a:latin typeface="Times New Roman" pitchFamily="18" charset="0"/>
                <a:cs typeface="Times New Roman" pitchFamily="18" charset="0"/>
              </a:rPr>
              <a:t>שיטות עבודה וטכניקות אפיון</a:t>
            </a:r>
            <a:endParaRPr lang="he-IL"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7" name="TextBox 6"/>
          <p:cNvSpPr txBox="1"/>
          <p:nvPr/>
        </p:nvSpPr>
        <p:spPr>
          <a:xfrm>
            <a:off x="2196032" y="285728"/>
            <a:ext cx="4398897" cy="646331"/>
          </a:xfrm>
          <a:prstGeom prst="rect">
            <a:avLst/>
          </a:prstGeom>
          <a:noFill/>
        </p:spPr>
        <p:txBody>
          <a:bodyPr wrap="none" rtlCol="1">
            <a:spAutoFit/>
          </a:bodyPr>
          <a:lstStyle/>
          <a:p>
            <a:pPr algn="r" rtl="1"/>
            <a:r>
              <a:rPr lang="he-IL" sz="3600" b="1" dirty="0" smtClean="0">
                <a:latin typeface="Times New Roman" pitchFamily="18" charset="0"/>
                <a:cs typeface="Times New Roman" pitchFamily="18" charset="0"/>
              </a:rPr>
              <a:t>ספקטרופוטומטר </a:t>
            </a:r>
            <a:r>
              <a:rPr lang="en-US" sz="3600" b="1" dirty="0" smtClean="0">
                <a:latin typeface="Times New Roman" pitchFamily="18" charset="0"/>
                <a:cs typeface="Times New Roman" pitchFamily="18" charset="0"/>
              </a:rPr>
              <a:t>UV-Vis</a:t>
            </a:r>
            <a:endParaRPr lang="he-IL" sz="3600" b="1" dirty="0">
              <a:latin typeface="Times New Roman" pitchFamily="18" charset="0"/>
              <a:cs typeface="Times New Roman" pitchFamily="18" charset="0"/>
            </a:endParaRPr>
          </a:p>
        </p:txBody>
      </p:sp>
      <p:sp>
        <p:nvSpPr>
          <p:cNvPr id="9" name="TextBox 8"/>
          <p:cNvSpPr txBox="1"/>
          <p:nvPr/>
        </p:nvSpPr>
        <p:spPr>
          <a:xfrm>
            <a:off x="198000" y="1000108"/>
            <a:ext cx="8748000" cy="2677656"/>
          </a:xfrm>
          <a:prstGeom prst="rect">
            <a:avLst/>
          </a:prstGeom>
          <a:noFill/>
        </p:spPr>
        <p:txBody>
          <a:bodyPr wrap="square" rtlCol="1">
            <a:spAutoFit/>
          </a:bodyPr>
          <a:lstStyle/>
          <a:p>
            <a:pPr algn="just" rtl="1"/>
            <a:r>
              <a:rPr lang="he-IL" sz="2400" dirty="0" smtClean="0">
                <a:latin typeface="Times New Roman" pitchFamily="18" charset="0"/>
                <a:cs typeface="Times New Roman" pitchFamily="18" charset="0"/>
              </a:rPr>
              <a:t>הספקטרופוטומטר הוא מכשיר למדידת בליעת האור של החומר הנבדק באורכי גל שונים. במעבדה השתמשתי בספקטרופוטומטר המודד אורכי גל בתחום האור הנראה והעל סגול. הנתונים הספקטרליים שהתקבלו מהמדידות (אורך גל מקסימלי וצורת ספקטרום הבליעה) אפשר הסקת מסקנות לגבי הצלחת הניסוי ומידע אודות גודל החלקיקים הננומטריים בהתאם למיקום פס תהודת הפלסמון. העוצמה של הבליעה באורך גל נתון מאפשרת גם לחשב את ריכוז החלקיקים בתמיסה על פי חוק בר-למברט:</a:t>
            </a:r>
          </a:p>
        </p:txBody>
      </p:sp>
      <p:graphicFrame>
        <p:nvGraphicFramePr>
          <p:cNvPr id="10" name="אובייקט 9"/>
          <p:cNvGraphicFramePr>
            <a:graphicFrameLocks noChangeAspect="1"/>
          </p:cNvGraphicFramePr>
          <p:nvPr/>
        </p:nvGraphicFramePr>
        <p:xfrm>
          <a:off x="1331640" y="4586258"/>
          <a:ext cx="1836977" cy="642942"/>
        </p:xfrm>
        <a:graphic>
          <a:graphicData uri="http://schemas.openxmlformats.org/presentationml/2006/ole">
            <mc:AlternateContent xmlns:mc="http://schemas.openxmlformats.org/markup-compatibility/2006">
              <mc:Choice xmlns:v="urn:schemas-microsoft-com:vml" Requires="v">
                <p:oleObj spid="_x0000_s92208" name="Equation" r:id="rId3" imgW="507960" imgH="177480" progId="Equation.3">
                  <p:embed/>
                </p:oleObj>
              </mc:Choice>
              <mc:Fallback>
                <p:oleObj name="Equation" r:id="rId3" imgW="507960" imgH="177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586258"/>
                        <a:ext cx="183697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4" name="Object 4"/>
          <p:cNvGraphicFramePr>
            <a:graphicFrameLocks noChangeAspect="1"/>
          </p:cNvGraphicFramePr>
          <p:nvPr/>
        </p:nvGraphicFramePr>
        <p:xfrm>
          <a:off x="8072462" y="4786322"/>
          <a:ext cx="458788" cy="504825"/>
        </p:xfrm>
        <a:graphic>
          <a:graphicData uri="http://schemas.openxmlformats.org/presentationml/2006/ole">
            <mc:AlternateContent xmlns:mc="http://schemas.openxmlformats.org/markup-compatibility/2006">
              <mc:Choice xmlns:v="urn:schemas-microsoft-com:vml" Requires="v">
                <p:oleObj spid="_x0000_s92209" name="Equation" r:id="rId5" imgW="126720" imgH="139680" progId="Equation.3">
                  <p:embed/>
                </p:oleObj>
              </mc:Choice>
              <mc:Fallback>
                <p:oleObj name="Equation" r:id="rId5" imgW="126720" imgH="1396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2462" y="4786322"/>
                        <a:ext cx="4587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5" name="Object 5"/>
          <p:cNvGraphicFramePr>
            <a:graphicFrameLocks noChangeAspect="1"/>
          </p:cNvGraphicFramePr>
          <p:nvPr/>
        </p:nvGraphicFramePr>
        <p:xfrm>
          <a:off x="8001024" y="4000504"/>
          <a:ext cx="550862" cy="596900"/>
        </p:xfrm>
        <a:graphic>
          <a:graphicData uri="http://schemas.openxmlformats.org/presentationml/2006/ole">
            <mc:AlternateContent xmlns:mc="http://schemas.openxmlformats.org/markup-compatibility/2006">
              <mc:Choice xmlns:v="urn:schemas-microsoft-com:vml" Requires="v">
                <p:oleObj spid="_x0000_s92210" name="Equation" r:id="rId7" imgW="152280" imgH="164880" progId="Equation.3">
                  <p:embed/>
                </p:oleObj>
              </mc:Choice>
              <mc:Fallback>
                <p:oleObj name="Equation" r:id="rId7" imgW="152280" imgH="1648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24" y="4000504"/>
                        <a:ext cx="550862"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6" name="Object 6"/>
          <p:cNvGraphicFramePr>
            <a:graphicFrameLocks noChangeAspect="1"/>
          </p:cNvGraphicFramePr>
          <p:nvPr/>
        </p:nvGraphicFramePr>
        <p:xfrm>
          <a:off x="8072462" y="5357826"/>
          <a:ext cx="412750" cy="504825"/>
        </p:xfrm>
        <a:graphic>
          <a:graphicData uri="http://schemas.openxmlformats.org/presentationml/2006/ole">
            <mc:AlternateContent xmlns:mc="http://schemas.openxmlformats.org/markup-compatibility/2006">
              <mc:Choice xmlns:v="urn:schemas-microsoft-com:vml" Requires="v">
                <p:oleObj spid="_x0000_s92211" name="Equation" r:id="rId9" imgW="114120" imgH="139680" progId="Equation.3">
                  <p:embed/>
                </p:oleObj>
              </mc:Choice>
              <mc:Fallback>
                <p:oleObj name="Equation" r:id="rId9" imgW="114120" imgH="1396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2462" y="5357826"/>
                        <a:ext cx="4127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7" name="Object 7"/>
          <p:cNvGraphicFramePr>
            <a:graphicFrameLocks noChangeAspect="1"/>
          </p:cNvGraphicFramePr>
          <p:nvPr/>
        </p:nvGraphicFramePr>
        <p:xfrm>
          <a:off x="8072462" y="5929330"/>
          <a:ext cx="458787" cy="642938"/>
        </p:xfrm>
        <a:graphic>
          <a:graphicData uri="http://schemas.openxmlformats.org/presentationml/2006/ole">
            <mc:AlternateContent xmlns:mc="http://schemas.openxmlformats.org/markup-compatibility/2006">
              <mc:Choice xmlns:v="urn:schemas-microsoft-com:vml" Requires="v">
                <p:oleObj spid="_x0000_s92212" name="Equation" r:id="rId11" imgW="126720" imgH="177480" progId="Equation.3">
                  <p:embed/>
                </p:oleObj>
              </mc:Choice>
              <mc:Fallback>
                <p:oleObj name="Equation" r:id="rId11" imgW="126720" imgH="17748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2462" y="5929330"/>
                        <a:ext cx="458787"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000892" y="4071942"/>
            <a:ext cx="1140056" cy="523220"/>
          </a:xfrm>
          <a:prstGeom prst="rect">
            <a:avLst/>
          </a:prstGeom>
          <a:noFill/>
        </p:spPr>
        <p:txBody>
          <a:bodyPr wrap="none" rtlCol="1">
            <a:spAutoFit/>
          </a:bodyPr>
          <a:lstStyle/>
          <a:p>
            <a:r>
              <a:rPr lang="he-IL" sz="2800" dirty="0" smtClean="0">
                <a:latin typeface="Times New Roman" pitchFamily="18" charset="0"/>
                <a:cs typeface="Times New Roman" pitchFamily="18" charset="0"/>
              </a:rPr>
              <a:t>- בליעה</a:t>
            </a:r>
            <a:endParaRPr lang="he-IL" sz="2800" dirty="0">
              <a:latin typeface="Times New Roman" pitchFamily="18" charset="0"/>
              <a:cs typeface="Times New Roman" pitchFamily="18" charset="0"/>
            </a:endParaRPr>
          </a:p>
        </p:txBody>
      </p:sp>
      <p:sp>
        <p:nvSpPr>
          <p:cNvPr id="16" name="TextBox 15"/>
          <p:cNvSpPr txBox="1"/>
          <p:nvPr/>
        </p:nvSpPr>
        <p:spPr>
          <a:xfrm>
            <a:off x="5000628" y="4714884"/>
            <a:ext cx="3034805" cy="523220"/>
          </a:xfrm>
          <a:prstGeom prst="rect">
            <a:avLst/>
          </a:prstGeom>
          <a:noFill/>
        </p:spPr>
        <p:txBody>
          <a:bodyPr wrap="none" rtlCol="1">
            <a:spAutoFit/>
          </a:bodyPr>
          <a:lstStyle/>
          <a:p>
            <a:r>
              <a:rPr lang="he-IL" sz="2800" dirty="0" smtClean="0">
                <a:latin typeface="Times New Roman" pitchFamily="18" charset="0"/>
                <a:cs typeface="Times New Roman" pitchFamily="18" charset="0"/>
              </a:rPr>
              <a:t>- מקדם הבליעה המולרי</a:t>
            </a:r>
            <a:endParaRPr lang="he-IL" sz="2800" dirty="0">
              <a:latin typeface="Times New Roman" pitchFamily="18" charset="0"/>
              <a:cs typeface="Times New Roman" pitchFamily="18" charset="0"/>
            </a:endParaRPr>
          </a:p>
        </p:txBody>
      </p:sp>
      <p:sp>
        <p:nvSpPr>
          <p:cNvPr id="17" name="TextBox 16"/>
          <p:cNvSpPr txBox="1"/>
          <p:nvPr/>
        </p:nvSpPr>
        <p:spPr>
          <a:xfrm>
            <a:off x="5357818" y="5357826"/>
            <a:ext cx="2832827" cy="523220"/>
          </a:xfrm>
          <a:prstGeom prst="rect">
            <a:avLst/>
          </a:prstGeom>
          <a:noFill/>
        </p:spPr>
        <p:txBody>
          <a:bodyPr wrap="none" rtlCol="1">
            <a:spAutoFit/>
          </a:bodyPr>
          <a:lstStyle/>
          <a:p>
            <a:r>
              <a:rPr lang="he-IL" sz="2800" dirty="0" smtClean="0">
                <a:latin typeface="Times New Roman" pitchFamily="18" charset="0"/>
                <a:cs typeface="Times New Roman" pitchFamily="18" charset="0"/>
              </a:rPr>
              <a:t>- ריכוז החומר הנבדק </a:t>
            </a:r>
            <a:endParaRPr lang="he-IL" sz="2800" dirty="0">
              <a:latin typeface="Times New Roman" pitchFamily="18" charset="0"/>
              <a:cs typeface="Times New Roman" pitchFamily="18" charset="0"/>
            </a:endParaRPr>
          </a:p>
        </p:txBody>
      </p:sp>
      <p:sp>
        <p:nvSpPr>
          <p:cNvPr id="18" name="TextBox 17"/>
          <p:cNvSpPr txBox="1"/>
          <p:nvPr/>
        </p:nvSpPr>
        <p:spPr>
          <a:xfrm>
            <a:off x="5500694" y="6000768"/>
            <a:ext cx="2598788" cy="523220"/>
          </a:xfrm>
          <a:prstGeom prst="rect">
            <a:avLst/>
          </a:prstGeom>
          <a:noFill/>
        </p:spPr>
        <p:txBody>
          <a:bodyPr wrap="none" rtlCol="1">
            <a:spAutoFit/>
          </a:bodyPr>
          <a:lstStyle/>
          <a:p>
            <a:r>
              <a:rPr lang="he-IL" sz="2800" dirty="0" smtClean="0">
                <a:latin typeface="Times New Roman" pitchFamily="18" charset="0"/>
                <a:cs typeface="Times New Roman" pitchFamily="18" charset="0"/>
              </a:rPr>
              <a:t>- אורך תווך הדגימה</a:t>
            </a:r>
            <a:endParaRPr lang="he-IL" sz="2800" dirty="0">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7" name="TextBox 6"/>
          <p:cNvSpPr txBox="1"/>
          <p:nvPr/>
        </p:nvSpPr>
        <p:spPr>
          <a:xfrm>
            <a:off x="2353284" y="285728"/>
            <a:ext cx="4229043" cy="646331"/>
          </a:xfrm>
          <a:prstGeom prst="rect">
            <a:avLst/>
          </a:prstGeom>
          <a:noFill/>
        </p:spPr>
        <p:txBody>
          <a:bodyPr wrap="none" rtlCol="1">
            <a:spAutoFit/>
          </a:bodyPr>
          <a:lstStyle/>
          <a:p>
            <a:pPr algn="r" rtl="1"/>
            <a:r>
              <a:rPr lang="he-IL" sz="3600" b="1" dirty="0" smtClean="0">
                <a:latin typeface="Times New Roman" pitchFamily="18" charset="0"/>
                <a:cs typeface="Times New Roman" pitchFamily="18" charset="0"/>
              </a:rPr>
              <a:t>מיקרוסקופיה אלקטרונית</a:t>
            </a:r>
            <a:endParaRPr lang="he-IL" sz="3600" b="1" dirty="0">
              <a:latin typeface="Times New Roman" pitchFamily="18" charset="0"/>
              <a:cs typeface="Times New Roman" pitchFamily="18" charset="0"/>
            </a:endParaRPr>
          </a:p>
        </p:txBody>
      </p:sp>
      <p:sp>
        <p:nvSpPr>
          <p:cNvPr id="6" name="מלבן 5"/>
          <p:cNvSpPr/>
          <p:nvPr/>
        </p:nvSpPr>
        <p:spPr>
          <a:xfrm>
            <a:off x="216488" y="1388101"/>
            <a:ext cx="8748000" cy="4921219"/>
          </a:xfrm>
          <a:prstGeom prst="rect">
            <a:avLst/>
          </a:prstGeom>
        </p:spPr>
        <p:txBody>
          <a:bodyPr wrap="square">
            <a:spAutoFit/>
          </a:bodyPr>
          <a:lstStyle/>
          <a:p>
            <a:pPr marL="273050" indent="-273050" algn="just" rtl="1">
              <a:lnSpc>
                <a:spcPct val="114000"/>
              </a:lnSpc>
              <a:spcAft>
                <a:spcPts val="600"/>
              </a:spcAft>
              <a:buFont typeface="Wingdings" pitchFamily="2" charset="2"/>
              <a:buChar char="Ø"/>
            </a:pPr>
            <a:r>
              <a:rPr lang="he-IL" sz="2400" dirty="0" smtClean="0">
                <a:latin typeface="Times New Roman" pitchFamily="18" charset="0"/>
                <a:cs typeface="Times New Roman" pitchFamily="18" charset="0"/>
              </a:rPr>
              <a:t>מיקרוסקופ אלקטרונים חודר </a:t>
            </a:r>
            <a:r>
              <a:rPr lang="en-US" sz="2400" dirty="0" smtClean="0">
                <a:latin typeface="Times New Roman" pitchFamily="18" charset="0"/>
                <a:cs typeface="Times New Roman" pitchFamily="18" charset="0"/>
              </a:rPr>
              <a:t>TEM</a:t>
            </a:r>
            <a:r>
              <a:rPr lang="he-IL"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transmission electron microscopy</a:t>
            </a:r>
            <a:r>
              <a:rPr lang="he-IL" sz="2400" dirty="0" smtClean="0">
                <a:latin typeface="Times New Roman" pitchFamily="18" charset="0"/>
                <a:cs typeface="Times New Roman" pitchFamily="18" charset="0"/>
              </a:rPr>
              <a:t>) הוא מיקרוסקופ המבוסס על סריקת פני שטח הדגימה באמצעות קרן אלקטרונים.</a:t>
            </a:r>
          </a:p>
          <a:p>
            <a:pPr marL="273050" indent="-273050" algn="just" rtl="1">
              <a:lnSpc>
                <a:spcPct val="114000"/>
              </a:lnSpc>
              <a:spcAft>
                <a:spcPts val="600"/>
              </a:spcAft>
              <a:buFont typeface="Wingdings" pitchFamily="2" charset="2"/>
              <a:buChar char="Ø"/>
            </a:pPr>
            <a:r>
              <a:rPr lang="he-IL" sz="2400" dirty="0" smtClean="0">
                <a:latin typeface="Times New Roman" pitchFamily="18" charset="0"/>
                <a:cs typeface="Times New Roman" pitchFamily="18" charset="0"/>
              </a:rPr>
              <a:t>קרן האלקטרונים חודרת את הדוגמה ובעודה חודרת עוברת איתו אינטראקציות שונות בעודה עוברת דרכו. תחום אורכי הגל של הקרינה הוא פי 10</a:t>
            </a:r>
            <a:r>
              <a:rPr lang="he-IL" sz="2400" baseline="30000" dirty="0" smtClean="0">
                <a:latin typeface="Times New Roman" pitchFamily="18" charset="0"/>
                <a:cs typeface="Times New Roman" pitchFamily="18" charset="0"/>
              </a:rPr>
              <a:t>5</a:t>
            </a:r>
            <a:r>
              <a:rPr lang="he-IL" sz="2400" dirty="0" smtClean="0">
                <a:latin typeface="Times New Roman" pitchFamily="18" charset="0"/>
                <a:cs typeface="Times New Roman" pitchFamily="18" charset="0"/>
              </a:rPr>
              <a:t> קצר יותר לעומת האור הנראה ולכן מתאפשר לנו לבחון את מבנה והרכב החומר ברזולוציה גבוהה מאוד (תת-ננומטרי). </a:t>
            </a:r>
          </a:p>
          <a:p>
            <a:pPr marL="273050" indent="-273050" algn="just" rtl="1">
              <a:lnSpc>
                <a:spcPct val="114000"/>
              </a:lnSpc>
              <a:spcAft>
                <a:spcPts val="600"/>
              </a:spcAft>
              <a:buFont typeface="Wingdings" pitchFamily="2" charset="2"/>
              <a:buChar char="Ø"/>
            </a:pPr>
            <a:r>
              <a:rPr lang="he-IL" sz="2400" dirty="0" smtClean="0">
                <a:latin typeface="Times New Roman" pitchFamily="18" charset="0"/>
                <a:cs typeface="Times New Roman" pitchFamily="18" charset="0"/>
              </a:rPr>
              <a:t>בפרויקט הפקנו תמונות מדגימות חלקיקי זהב ננומטריים שמקורן בשלב ההכנה של חלקיקי הזהב או בשלב יצירת החלקיקים המסודרים בנוכחות סמיתיו-במבוסאוריל[6]</a:t>
            </a:r>
            <a:r>
              <a:rPr lang="he-IL" sz="2400" dirty="0" smtClean="0">
                <a:latin typeface="Times New Roman" pitchFamily="18" charset="0"/>
                <a:cs typeface="Times New Roman" pitchFamily="18" charset="0"/>
                <a:sym typeface="Symbol"/>
              </a:rPr>
              <a:t></a:t>
            </a:r>
            <a:r>
              <a:rPr lang="he-IL" sz="2400" dirty="0" smtClean="0">
                <a:latin typeface="Times New Roman" pitchFamily="18" charset="0"/>
                <a:cs typeface="Times New Roman" pitchFamily="18" charset="0"/>
              </a:rPr>
              <a:t>ארבע-בוטיל אמוניום יודי. </a:t>
            </a:r>
          </a:p>
          <a:p>
            <a:pPr marL="273050" indent="-273050" algn="just" rtl="1">
              <a:lnSpc>
                <a:spcPct val="114000"/>
              </a:lnSpc>
              <a:spcAft>
                <a:spcPts val="600"/>
              </a:spcAft>
              <a:buFont typeface="Wingdings" pitchFamily="2" charset="2"/>
              <a:buChar char="Ø"/>
            </a:pPr>
            <a:r>
              <a:rPr lang="he-IL" sz="2400" dirty="0" smtClean="0">
                <a:latin typeface="Times New Roman" pitchFamily="18" charset="0"/>
                <a:cs typeface="Times New Roman" pitchFamily="18" charset="0"/>
              </a:rPr>
              <a:t>התמונות שהתקבלו נותחו באמצעות תוכנת - </a:t>
            </a:r>
            <a:r>
              <a:rPr lang="en-US" sz="2400" dirty="0" smtClean="0">
                <a:latin typeface="Times New Roman" pitchFamily="18" charset="0"/>
                <a:cs typeface="Times New Roman" pitchFamily="18" charset="0"/>
              </a:rPr>
              <a:t>Image J</a:t>
            </a:r>
            <a:r>
              <a:rPr lang="he-IL" sz="2400" dirty="0" smtClean="0">
                <a:latin typeface="Times New Roman" pitchFamily="18" charset="0"/>
                <a:cs typeface="Times New Roman" pitchFamily="18" charset="0"/>
              </a:rPr>
              <a:t> אשר אפשרה קבלת הדמיה של צורתם הספרית של חלקיקי הזהב שהתקבלו וחישוב גודלם הממוצע. </a:t>
            </a:r>
            <a:endParaRPr lang="he-IL"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מלבן מעוגל 4"/>
          <p:cNvSpPr/>
          <p:nvPr/>
        </p:nvSpPr>
        <p:spPr>
          <a:xfrm>
            <a:off x="571472" y="214290"/>
            <a:ext cx="8143932" cy="78581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8" name="TextBox 7"/>
          <p:cNvSpPr txBox="1"/>
          <p:nvPr/>
        </p:nvSpPr>
        <p:spPr>
          <a:xfrm>
            <a:off x="780916" y="285728"/>
            <a:ext cx="7863050"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הפקת ננו חלקיקי זהב בגישת "מלמטה למעלה"</a:t>
            </a:r>
            <a:endParaRPr lang="he-IL" sz="3600" b="1" dirty="0">
              <a:latin typeface="Times New Roman" pitchFamily="18" charset="0"/>
              <a:cs typeface="Times New Roman" pitchFamily="18" charset="0"/>
            </a:endParaRPr>
          </a:p>
        </p:txBody>
      </p:sp>
      <p:pic>
        <p:nvPicPr>
          <p:cNvPr id="11" name="תמונה 10" descr="איור א-דיאגרמת לאמאר.jpg"/>
          <p:cNvPicPr>
            <a:picLocks noChangeAspect="1"/>
          </p:cNvPicPr>
          <p:nvPr/>
        </p:nvPicPr>
        <p:blipFill>
          <a:blip r:embed="rId2" cstate="print"/>
          <a:stretch>
            <a:fillRect/>
          </a:stretch>
        </p:blipFill>
        <p:spPr>
          <a:xfrm>
            <a:off x="1285852" y="1928802"/>
            <a:ext cx="6717572" cy="4286280"/>
          </a:xfrm>
          <a:prstGeom prst="rect">
            <a:avLst/>
          </a:prstGeom>
          <a:solidFill>
            <a:srgbClr val="000000">
              <a:shade val="95000"/>
            </a:srgbClr>
          </a:solidFill>
          <a:ln w="3175" cap="sq">
            <a:solidFill>
              <a:srgbClr val="000000"/>
            </a:solidFill>
            <a:miter lim="800000"/>
          </a:ln>
          <a:effectLst/>
        </p:spPr>
      </p:pic>
      <p:sp>
        <p:nvSpPr>
          <p:cNvPr id="12" name="TextBox 11"/>
          <p:cNvSpPr txBox="1"/>
          <p:nvPr/>
        </p:nvSpPr>
        <p:spPr>
          <a:xfrm>
            <a:off x="1643042" y="1214422"/>
            <a:ext cx="6800259" cy="523220"/>
          </a:xfrm>
          <a:prstGeom prst="rect">
            <a:avLst/>
          </a:prstGeom>
          <a:noFill/>
        </p:spPr>
        <p:txBody>
          <a:bodyPr wrap="none" rtlCol="1">
            <a:spAutoFit/>
          </a:bodyPr>
          <a:lstStyle/>
          <a:p>
            <a:r>
              <a:rPr lang="en-US" sz="2800" dirty="0" smtClean="0">
                <a:latin typeface="Times New Roman" pitchFamily="18" charset="0"/>
                <a:cs typeface="Times New Roman" pitchFamily="18" charset="0"/>
              </a:rPr>
              <a:t> </a:t>
            </a:r>
            <a:r>
              <a:rPr lang="he-IL" sz="2800" dirty="0" smtClean="0">
                <a:latin typeface="Times New Roman" pitchFamily="18" charset="0"/>
                <a:cs typeface="Times New Roman" pitchFamily="18" charset="0"/>
              </a:rPr>
              <a:t>תהליך הגידול של ננו חלקיקים מחולק לשלושה שלבים</a:t>
            </a:r>
            <a:endParaRPr lang="he-IL" sz="2800" dirty="0">
              <a:latin typeface="Times New Roman" pitchFamily="18" charset="0"/>
              <a:cs typeface="Times New Roman" pitchFamily="18" charset="0"/>
            </a:endParaRPr>
          </a:p>
        </p:txBody>
      </p:sp>
      <p:sp>
        <p:nvSpPr>
          <p:cNvPr id="10" name="TextBox 9"/>
          <p:cNvSpPr txBox="1"/>
          <p:nvPr/>
        </p:nvSpPr>
        <p:spPr>
          <a:xfrm>
            <a:off x="2285984" y="3357562"/>
            <a:ext cx="1941904" cy="646331"/>
          </a:xfrm>
          <a:prstGeom prst="rect">
            <a:avLst/>
          </a:prstGeom>
          <a:noFill/>
        </p:spPr>
        <p:txBody>
          <a:bodyPr wrap="square" rtlCol="1">
            <a:spAutoFit/>
          </a:bodyPr>
          <a:lstStyle/>
          <a:p>
            <a:r>
              <a:rPr lang="he-IL" sz="36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גרעון</a:t>
            </a:r>
            <a:endParaRPr lang="he-IL" sz="36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 name="TextBox 12"/>
          <p:cNvSpPr txBox="1"/>
          <p:nvPr/>
        </p:nvSpPr>
        <p:spPr>
          <a:xfrm>
            <a:off x="3714744" y="2143116"/>
            <a:ext cx="1941904" cy="707886"/>
          </a:xfrm>
          <a:prstGeom prst="rect">
            <a:avLst/>
          </a:prstGeom>
          <a:noFill/>
        </p:spPr>
        <p:txBody>
          <a:bodyPr wrap="square" rtlCol="1">
            <a:spAutoFit/>
          </a:bodyPr>
          <a:lstStyle/>
          <a:p>
            <a:r>
              <a:rPr lang="he-IL" sz="40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גידול</a:t>
            </a:r>
            <a:endParaRPr lang="he-IL" sz="40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4" name="TextBox 13"/>
          <p:cNvSpPr txBox="1"/>
          <p:nvPr/>
        </p:nvSpPr>
        <p:spPr>
          <a:xfrm>
            <a:off x="5773368" y="3714752"/>
            <a:ext cx="1941904" cy="707886"/>
          </a:xfrm>
          <a:prstGeom prst="rect">
            <a:avLst/>
          </a:prstGeom>
          <a:noFill/>
        </p:spPr>
        <p:txBody>
          <a:bodyPr wrap="square" rtlCol="1">
            <a:spAutoFit/>
          </a:bodyPr>
          <a:lstStyle/>
          <a:p>
            <a:r>
              <a:rPr lang="he-IL" sz="40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התייצבות</a:t>
            </a:r>
            <a:endParaRPr lang="he-IL" sz="40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מלבן מעוגל 4"/>
          <p:cNvSpPr/>
          <p:nvPr/>
        </p:nvSpPr>
        <p:spPr>
          <a:xfrm>
            <a:off x="571472" y="214290"/>
            <a:ext cx="8143932" cy="78581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8" name="TextBox 7"/>
          <p:cNvSpPr txBox="1"/>
          <p:nvPr/>
        </p:nvSpPr>
        <p:spPr>
          <a:xfrm>
            <a:off x="780916" y="285728"/>
            <a:ext cx="7863050"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הפקת ננו חלקיקי זהב בגישת "מלמטה למעלה"</a:t>
            </a:r>
            <a:endParaRPr lang="he-IL" sz="3600" b="1" dirty="0">
              <a:latin typeface="Times New Roman" pitchFamily="18" charset="0"/>
              <a:cs typeface="Times New Roman" pitchFamily="18" charset="0"/>
            </a:endParaRPr>
          </a:p>
        </p:txBody>
      </p:sp>
      <p:sp>
        <p:nvSpPr>
          <p:cNvPr id="9" name="TextBox 8"/>
          <p:cNvSpPr txBox="1"/>
          <p:nvPr/>
        </p:nvSpPr>
        <p:spPr>
          <a:xfrm>
            <a:off x="251520" y="2033553"/>
            <a:ext cx="8640000" cy="1323439"/>
          </a:xfrm>
          <a:prstGeom prst="rect">
            <a:avLst/>
          </a:prstGeom>
          <a:noFill/>
        </p:spPr>
        <p:txBody>
          <a:bodyPr wrap="square" rtlCol="1">
            <a:spAutoFit/>
          </a:bodyPr>
          <a:lstStyle/>
          <a:p>
            <a:pPr algn="just" rtl="1"/>
            <a:r>
              <a:rPr lang="he-IL" sz="2000" dirty="0" smtClean="0">
                <a:latin typeface="Times New Roman" pitchFamily="18" charset="0"/>
                <a:cs typeface="Times New Roman" pitchFamily="18" charset="0"/>
              </a:rPr>
              <a:t>שלב הגרעון מתחיל ברגע הוספת חומר מחזר הגורם להעלאת ריכוז אטומי הזהב בתמיסה עד להגעה לריכוז </a:t>
            </a:r>
            <a:r>
              <a:rPr lang="en-US" sz="2000" dirty="0" err="1" smtClean="0"/>
              <a:t>C</a:t>
            </a:r>
            <a:r>
              <a:rPr lang="en-US" sz="2000" baseline="30000" dirty="0" err="1" smtClean="0">
                <a:sym typeface="Symbol"/>
              </a:rPr>
              <a:t></a:t>
            </a:r>
            <a:r>
              <a:rPr lang="en-US" sz="2000" baseline="-25000" dirty="0" err="1" smtClean="0"/>
              <a:t>max</a:t>
            </a:r>
            <a:r>
              <a:rPr lang="he-IL" sz="2000" dirty="0" smtClean="0"/>
              <a:t>. </a:t>
            </a:r>
            <a:r>
              <a:rPr lang="he-IL" sz="2000" dirty="0" smtClean="0">
                <a:latin typeface="Times New Roman" pitchFamily="18" charset="0"/>
                <a:cs typeface="Times New Roman" pitchFamily="18" charset="0"/>
              </a:rPr>
              <a:t>מרגע זה מתחילים להיווצר אתרי גרעון וריכוז אטומי הזהב מתחיל לרדת בעקבות התלכדות החלקיקים על גבי אתרי הגרעון. כאשר ריכוז אטומי הזהב מגיע לריכוז </a:t>
            </a:r>
            <a:r>
              <a:rPr lang="en-US" sz="2000" dirty="0" err="1" smtClean="0"/>
              <a:t>C</a:t>
            </a:r>
            <a:r>
              <a:rPr lang="en-US" sz="2000" baseline="30000" dirty="0" err="1" smtClean="0">
                <a:sym typeface="Symbol"/>
              </a:rPr>
              <a:t></a:t>
            </a:r>
            <a:r>
              <a:rPr lang="en-US" sz="2000" baseline="-25000" dirty="0" err="1" smtClean="0"/>
              <a:t>min</a:t>
            </a:r>
            <a:r>
              <a:rPr lang="he-IL" sz="2000" baseline="-25000" dirty="0" smtClean="0"/>
              <a:t> </a:t>
            </a:r>
            <a:r>
              <a:rPr lang="he-IL" sz="2000" dirty="0" smtClean="0">
                <a:latin typeface="Times New Roman" pitchFamily="18" charset="0"/>
                <a:cs typeface="Times New Roman" pitchFamily="18" charset="0"/>
              </a:rPr>
              <a:t>שלב הגרעון נפסק ומתחיל שלב הגידול.</a:t>
            </a:r>
            <a:endParaRPr lang="he-IL" sz="2000" dirty="0">
              <a:latin typeface="Times New Roman" pitchFamily="18" charset="0"/>
              <a:cs typeface="Times New Roman" pitchFamily="18" charset="0"/>
            </a:endParaRPr>
          </a:p>
        </p:txBody>
      </p:sp>
      <p:sp>
        <p:nvSpPr>
          <p:cNvPr id="12" name="TextBox 11"/>
          <p:cNvSpPr txBox="1"/>
          <p:nvPr/>
        </p:nvSpPr>
        <p:spPr>
          <a:xfrm>
            <a:off x="1171391" y="976954"/>
            <a:ext cx="6800259" cy="523220"/>
          </a:xfrm>
          <a:prstGeom prst="rect">
            <a:avLst/>
          </a:prstGeom>
          <a:noFill/>
        </p:spPr>
        <p:txBody>
          <a:bodyPr wrap="none" rtlCol="1">
            <a:spAutoFit/>
          </a:bodyPr>
          <a:lstStyle/>
          <a:p>
            <a:r>
              <a:rPr lang="en-US" sz="2800" dirty="0" smtClean="0">
                <a:latin typeface="Times New Roman" pitchFamily="18" charset="0"/>
                <a:cs typeface="Times New Roman" pitchFamily="18" charset="0"/>
              </a:rPr>
              <a:t> </a:t>
            </a:r>
            <a:r>
              <a:rPr lang="he-IL" sz="2800" dirty="0" smtClean="0">
                <a:latin typeface="Times New Roman" pitchFamily="18" charset="0"/>
                <a:cs typeface="Times New Roman" pitchFamily="18" charset="0"/>
              </a:rPr>
              <a:t>תהליך הגידול של ננו חלקיקים מחולק לשלושה שלבים</a:t>
            </a:r>
            <a:endParaRPr lang="he-IL" sz="2800" dirty="0">
              <a:latin typeface="Times New Roman" pitchFamily="18" charset="0"/>
              <a:cs typeface="Times New Roman" pitchFamily="18" charset="0"/>
            </a:endParaRPr>
          </a:p>
        </p:txBody>
      </p:sp>
      <p:sp>
        <p:nvSpPr>
          <p:cNvPr id="10" name="TextBox 9"/>
          <p:cNvSpPr txBox="1"/>
          <p:nvPr/>
        </p:nvSpPr>
        <p:spPr>
          <a:xfrm>
            <a:off x="4033170" y="3140968"/>
            <a:ext cx="1076700" cy="646331"/>
          </a:xfrm>
          <a:prstGeom prst="rect">
            <a:avLst/>
          </a:prstGeom>
          <a:noFill/>
        </p:spPr>
        <p:txBody>
          <a:bodyPr wrap="square" rtlCol="1">
            <a:spAutoFit/>
          </a:bodyPr>
          <a:lstStyle/>
          <a:p>
            <a:r>
              <a:rPr lang="he-IL" sz="36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גידול</a:t>
            </a:r>
            <a:endParaRPr lang="he-IL" sz="36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 name="TextBox 12"/>
          <p:cNvSpPr txBox="1"/>
          <p:nvPr/>
        </p:nvSpPr>
        <p:spPr>
          <a:xfrm>
            <a:off x="3954908" y="1340768"/>
            <a:ext cx="1233224" cy="707886"/>
          </a:xfrm>
          <a:prstGeom prst="rect">
            <a:avLst/>
          </a:prstGeom>
          <a:noFill/>
        </p:spPr>
        <p:txBody>
          <a:bodyPr wrap="square" rtlCol="1">
            <a:spAutoFit/>
          </a:bodyPr>
          <a:lstStyle/>
          <a:p>
            <a:r>
              <a:rPr lang="he-IL" sz="40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גרעון</a:t>
            </a:r>
            <a:endParaRPr lang="he-IL" sz="40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4" name="TextBox 13"/>
          <p:cNvSpPr txBox="1"/>
          <p:nvPr/>
        </p:nvSpPr>
        <p:spPr>
          <a:xfrm>
            <a:off x="3600568" y="4507064"/>
            <a:ext cx="1941904" cy="707886"/>
          </a:xfrm>
          <a:prstGeom prst="rect">
            <a:avLst/>
          </a:prstGeom>
          <a:noFill/>
        </p:spPr>
        <p:txBody>
          <a:bodyPr wrap="square" rtlCol="1">
            <a:spAutoFit/>
          </a:bodyPr>
          <a:lstStyle/>
          <a:p>
            <a:r>
              <a:rPr lang="he-IL" sz="40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התייצבות</a:t>
            </a:r>
            <a:endParaRPr lang="he-IL" sz="40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TextBox 14"/>
          <p:cNvSpPr txBox="1"/>
          <p:nvPr/>
        </p:nvSpPr>
        <p:spPr>
          <a:xfrm>
            <a:off x="251520" y="3861048"/>
            <a:ext cx="8640000" cy="707886"/>
          </a:xfrm>
          <a:prstGeom prst="rect">
            <a:avLst/>
          </a:prstGeom>
          <a:noFill/>
        </p:spPr>
        <p:txBody>
          <a:bodyPr wrap="square" rtlCol="1">
            <a:spAutoFit/>
          </a:bodyPr>
          <a:lstStyle/>
          <a:p>
            <a:pPr algn="just" rtl="1"/>
            <a:r>
              <a:rPr lang="he-IL" sz="2000" dirty="0" smtClean="0">
                <a:latin typeface="Times New Roman" pitchFamily="18" charset="0"/>
                <a:cs typeface="Times New Roman" pitchFamily="18" charset="0"/>
              </a:rPr>
              <a:t>בשלב זה אטומי הזהב שנוצרו בתמיסה מתחילים להתחבר להתלכדות חלקיקי הזהב שנוצרו בשלב הקודם והאחרונים מתחילים לגדול עוד יותר עד שריכוזם יורד אל מתחת לריכוז הקריטי </a:t>
            </a:r>
            <a:r>
              <a:rPr lang="en-US" sz="2000" dirty="0" smtClean="0"/>
              <a:t>C</a:t>
            </a:r>
            <a:r>
              <a:rPr lang="en-US" sz="2000" baseline="-25000" dirty="0" smtClean="0"/>
              <a:t>S</a:t>
            </a:r>
            <a:r>
              <a:rPr lang="he-IL" sz="2000" dirty="0" smtClean="0"/>
              <a:t>.</a:t>
            </a:r>
            <a:r>
              <a:rPr lang="he-IL" sz="2000" dirty="0" smtClean="0">
                <a:latin typeface="Times New Roman" pitchFamily="18" charset="0"/>
                <a:cs typeface="Times New Roman" pitchFamily="18" charset="0"/>
              </a:rPr>
              <a:t>   </a:t>
            </a:r>
          </a:p>
        </p:txBody>
      </p:sp>
      <p:sp>
        <p:nvSpPr>
          <p:cNvPr id="16" name="TextBox 15"/>
          <p:cNvSpPr txBox="1"/>
          <p:nvPr/>
        </p:nvSpPr>
        <p:spPr>
          <a:xfrm>
            <a:off x="251520" y="5226784"/>
            <a:ext cx="8640000" cy="1323439"/>
          </a:xfrm>
          <a:prstGeom prst="rect">
            <a:avLst/>
          </a:prstGeom>
          <a:noFill/>
        </p:spPr>
        <p:txBody>
          <a:bodyPr wrap="square" rtlCol="1">
            <a:spAutoFit/>
          </a:bodyPr>
          <a:lstStyle/>
          <a:p>
            <a:pPr algn="just" rtl="1"/>
            <a:r>
              <a:rPr lang="he-IL" sz="2000" dirty="0" smtClean="0">
                <a:latin typeface="Times New Roman" pitchFamily="18" charset="0"/>
                <a:cs typeface="Times New Roman" pitchFamily="18" charset="0"/>
              </a:rPr>
              <a:t>שלב ההתייצבות נובע מהנטייה ההולכת וגוברת של חלקיקים קטנים המתאפיינים ברמת מתח פנים גבוה להתלכד ולעבור אגרגציה והוא נשמר באמצעות נוכחותו של בסיס לואיס הנקשר אל פני שטח הננו חלקיק המתכתי (חומצת לואיס), משמר את גודלו, מונע התלכדות ושקיעה של חלקיקים ומשפר את מסיסותם בממס. </a:t>
            </a: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16" name="TextBox 15"/>
          <p:cNvSpPr txBox="1"/>
          <p:nvPr/>
        </p:nvSpPr>
        <p:spPr>
          <a:xfrm>
            <a:off x="1903861" y="1357298"/>
            <a:ext cx="5668539" cy="523220"/>
          </a:xfrm>
          <a:prstGeom prst="rect">
            <a:avLst/>
          </a:prstGeom>
          <a:noFill/>
        </p:spPr>
        <p:txBody>
          <a:bodyPr wrap="none" rtlCol="1">
            <a:spAutoFit/>
          </a:bodyPr>
          <a:lstStyle/>
          <a:p>
            <a:pPr algn="r" rtl="1"/>
            <a:r>
              <a:rPr lang="he-IL" sz="2800" dirty="0" smtClean="0">
                <a:latin typeface="Times New Roman" pitchFamily="18" charset="0"/>
                <a:cs typeface="Times New Roman" pitchFamily="18" charset="0"/>
              </a:rPr>
              <a:t>פרויקט המחקר התחלק לשני שלבים עיקריים:</a:t>
            </a:r>
            <a:endParaRPr lang="en-US" sz="2800" dirty="0" smtClean="0">
              <a:latin typeface="Times New Roman" pitchFamily="18" charset="0"/>
              <a:cs typeface="Times New Roman" pitchFamily="18" charset="0"/>
            </a:endParaRPr>
          </a:p>
        </p:txBody>
      </p:sp>
      <p:sp>
        <p:nvSpPr>
          <p:cNvPr id="10" name="TextBox 9"/>
          <p:cNvSpPr txBox="1"/>
          <p:nvPr/>
        </p:nvSpPr>
        <p:spPr>
          <a:xfrm>
            <a:off x="3643306" y="357166"/>
            <a:ext cx="2509020"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החלק הניסיוני</a:t>
            </a:r>
            <a:endParaRPr lang="he-IL" sz="3600" b="1" dirty="0">
              <a:latin typeface="Times New Roman" pitchFamily="18" charset="0"/>
              <a:cs typeface="Times New Roman" pitchFamily="18" charset="0"/>
            </a:endParaRPr>
          </a:p>
        </p:txBody>
      </p:sp>
      <p:grpSp>
        <p:nvGrpSpPr>
          <p:cNvPr id="22" name="קבוצה 21"/>
          <p:cNvGrpSpPr/>
          <p:nvPr/>
        </p:nvGrpSpPr>
        <p:grpSpPr>
          <a:xfrm>
            <a:off x="2302725" y="3920636"/>
            <a:ext cx="5040000" cy="1080000"/>
            <a:chOff x="2302725" y="3920636"/>
            <a:chExt cx="5040000" cy="1080000"/>
          </a:xfrm>
        </p:grpSpPr>
        <p:sp>
          <p:nvSpPr>
            <p:cNvPr id="17" name="מלבן מעוגל 16"/>
            <p:cNvSpPr/>
            <p:nvPr/>
          </p:nvSpPr>
          <p:spPr>
            <a:xfrm>
              <a:off x="2302725" y="3920636"/>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5" name="TextBox 14"/>
            <p:cNvSpPr txBox="1"/>
            <p:nvPr/>
          </p:nvSpPr>
          <p:spPr>
            <a:xfrm>
              <a:off x="2357422" y="3992074"/>
              <a:ext cx="4955203" cy="830997"/>
            </a:xfrm>
            <a:prstGeom prst="rect">
              <a:avLst/>
            </a:prstGeom>
            <a:noFill/>
          </p:spPr>
          <p:txBody>
            <a:bodyPr wrap="none" rtlCol="1">
              <a:spAutoFit/>
            </a:bodyPr>
            <a:lstStyle/>
            <a:p>
              <a:pPr lvl="0" algn="ctr" rtl="1"/>
              <a:r>
                <a:rPr lang="he-IL" sz="2400" dirty="0" smtClean="0">
                  <a:latin typeface="Times New Roman" pitchFamily="18" charset="0"/>
                  <a:cs typeface="Times New Roman" pitchFamily="18" charset="0"/>
                </a:rPr>
                <a:t>2. יצירת מערכים מסודרים של ננו חלקיקי זהב</a:t>
              </a:r>
            </a:p>
            <a:p>
              <a:pPr lvl="0" algn="ctr" rtl="1"/>
              <a:r>
                <a:rPr lang="he-IL" sz="2400" dirty="0" smtClean="0">
                  <a:latin typeface="Times New Roman" pitchFamily="18" charset="0"/>
                  <a:cs typeface="Times New Roman" pitchFamily="18" charset="0"/>
                </a:rPr>
                <a:t> בנוכחות מולקולות  סמיתיו-במבוסוריל</a:t>
              </a:r>
              <a:endParaRPr lang="en-US" sz="2400" dirty="0">
                <a:latin typeface="Times New Roman" pitchFamily="18" charset="0"/>
                <a:cs typeface="Times New Roman" pitchFamily="18" charset="0"/>
              </a:endParaRPr>
            </a:p>
          </p:txBody>
        </p:sp>
      </p:grpSp>
      <p:grpSp>
        <p:nvGrpSpPr>
          <p:cNvPr id="20" name="קבוצה 19"/>
          <p:cNvGrpSpPr/>
          <p:nvPr/>
        </p:nvGrpSpPr>
        <p:grpSpPr>
          <a:xfrm>
            <a:off x="2302725" y="2357430"/>
            <a:ext cx="5040000" cy="1080000"/>
            <a:chOff x="2000232" y="2000240"/>
            <a:chExt cx="5040000" cy="1080000"/>
          </a:xfrm>
        </p:grpSpPr>
        <p:sp>
          <p:nvSpPr>
            <p:cNvPr id="19" name="מלבן מעוגל 18"/>
            <p:cNvSpPr/>
            <p:nvPr/>
          </p:nvSpPr>
          <p:spPr>
            <a:xfrm>
              <a:off x="2000232" y="2000240"/>
              <a:ext cx="5040000" cy="1080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4" name="TextBox 13"/>
            <p:cNvSpPr txBox="1"/>
            <p:nvPr/>
          </p:nvSpPr>
          <p:spPr>
            <a:xfrm>
              <a:off x="2346409" y="2285992"/>
              <a:ext cx="4330033" cy="461665"/>
            </a:xfrm>
            <a:prstGeom prst="rect">
              <a:avLst/>
            </a:prstGeom>
            <a:noFill/>
          </p:spPr>
          <p:txBody>
            <a:bodyPr wrap="none" rtlCol="1">
              <a:spAutoFit/>
            </a:bodyPr>
            <a:lstStyle/>
            <a:p>
              <a:pPr lvl="0" algn="r" rtl="1"/>
              <a:r>
                <a:rPr lang="he-IL" sz="2400" dirty="0" smtClean="0">
                  <a:latin typeface="Times New Roman" pitchFamily="18" charset="0"/>
                  <a:cs typeface="Times New Roman" pitchFamily="18" charset="0"/>
                </a:rPr>
                <a:t>1. הכנת ננו חלקיקי זהב בפאזה אורגנית </a:t>
              </a:r>
              <a:endParaRPr lang="en-US" sz="2400" dirty="0" smtClean="0">
                <a:latin typeface="Times New Roman" pitchFamily="18" charset="0"/>
                <a:cs typeface="Times New Roman" pitchFamily="18" charset="0"/>
              </a:endParaRPr>
            </a:p>
          </p:txBody>
        </p:sp>
      </p:gr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p:cNvSpPr txBox="1"/>
          <p:nvPr/>
        </p:nvSpPr>
        <p:spPr>
          <a:xfrm>
            <a:off x="1735959" y="425215"/>
            <a:ext cx="6122189"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הכנת ננו חלקיקי זהב בפאזה אורגנית</a:t>
            </a:r>
            <a:endParaRPr lang="he-IL" sz="3600" b="1" dirty="0">
              <a:latin typeface="Times New Roman" pitchFamily="18" charset="0"/>
              <a:cs typeface="Times New Roman" pitchFamily="18" charset="0"/>
            </a:endParaRPr>
          </a:p>
        </p:txBody>
      </p:sp>
      <p:sp>
        <p:nvSpPr>
          <p:cNvPr id="16" name="TextBox 15"/>
          <p:cNvSpPr txBox="1"/>
          <p:nvPr/>
        </p:nvSpPr>
        <p:spPr>
          <a:xfrm>
            <a:off x="-4132" y="5645554"/>
            <a:ext cx="8433784" cy="1569660"/>
          </a:xfrm>
          <a:prstGeom prst="rect">
            <a:avLst/>
          </a:prstGeom>
          <a:noFill/>
        </p:spPr>
        <p:txBody>
          <a:bodyPr wrap="none" rtlCol="1">
            <a:spAutoFit/>
          </a:bodyPr>
          <a:lstStyle/>
          <a:p>
            <a:pPr algn="r" rtl="1"/>
            <a:r>
              <a:rPr lang="he-IL" sz="2400" dirty="0" smtClean="0">
                <a:latin typeface="Times New Roman" pitchFamily="18" charset="0"/>
                <a:cs typeface="Times New Roman" pitchFamily="18" charset="0"/>
              </a:rPr>
              <a:t>ספקטרה הבליעה של חלקיקי זהב שהוכנו בנוכחות ליגנדים של דודצילאמין. </a:t>
            </a:r>
          </a:p>
          <a:p>
            <a:pPr algn="r" rtl="1"/>
            <a:r>
              <a:rPr lang="he-IL" sz="2400" dirty="0" smtClean="0">
                <a:latin typeface="Times New Roman" pitchFamily="18" charset="0"/>
                <a:cs typeface="Times New Roman" pitchFamily="18" charset="0"/>
              </a:rPr>
              <a:t>הספקטרה מציג שלושה פסי בליעה בתחום האור בו בולעים ננו חלקיקים של זהב </a:t>
            </a:r>
            <a:endParaRPr lang="en-US" sz="2400" dirty="0" smtClean="0">
              <a:latin typeface="Times New Roman" pitchFamily="18" charset="0"/>
              <a:cs typeface="Times New Roman" pitchFamily="18" charset="0"/>
            </a:endParaRPr>
          </a:p>
          <a:p>
            <a:pPr algn="r" rtl="1"/>
            <a:r>
              <a:rPr lang="he-IL" sz="2400" dirty="0" smtClean="0">
                <a:latin typeface="Times New Roman" pitchFamily="18" charset="0"/>
                <a:cs typeface="Times New Roman" pitchFamily="18" charset="0"/>
              </a:rPr>
              <a:t>(570-500 ננומטר)</a:t>
            </a:r>
            <a:endParaRPr lang="en-US" sz="2400" dirty="0" smtClean="0">
              <a:latin typeface="Times New Roman" pitchFamily="18" charset="0"/>
              <a:cs typeface="Times New Roman" pitchFamily="18" charset="0"/>
            </a:endParaRPr>
          </a:p>
          <a:p>
            <a:pPr algn="r" rtl="1"/>
            <a:endParaRPr lang="en-US" sz="2400" dirty="0">
              <a:latin typeface="Times New Roman" pitchFamily="18" charset="0"/>
              <a:cs typeface="Times New Roman" pitchFamily="18" charset="0"/>
            </a:endParaRPr>
          </a:p>
        </p:txBody>
      </p:sp>
      <p:pic>
        <p:nvPicPr>
          <p:cNvPr id="7" name="תמונה 6" descr="איור 6-ג.jpg"/>
          <p:cNvPicPr>
            <a:picLocks noChangeAspect="1"/>
          </p:cNvPicPr>
          <p:nvPr/>
        </p:nvPicPr>
        <p:blipFill>
          <a:blip r:embed="rId2" cstate="print"/>
          <a:stretch>
            <a:fillRect/>
          </a:stretch>
        </p:blipFill>
        <p:spPr>
          <a:xfrm>
            <a:off x="1456749" y="1898910"/>
            <a:ext cx="6714228" cy="3744668"/>
          </a:xfrm>
          <a:prstGeom prst="rect">
            <a:avLst/>
          </a:prstGeom>
          <a:solidFill>
            <a:srgbClr val="000000">
              <a:shade val="95000"/>
            </a:srgbClr>
          </a:solidFill>
          <a:ln w="3175" cap="sq">
            <a:solidFill>
              <a:srgbClr val="000000"/>
            </a:solidFill>
            <a:miter lim="800000"/>
          </a:ln>
          <a:effectLst/>
        </p:spPr>
      </p:pic>
      <p:sp>
        <p:nvSpPr>
          <p:cNvPr id="9" name="TextBox 8"/>
          <p:cNvSpPr txBox="1"/>
          <p:nvPr/>
        </p:nvSpPr>
        <p:spPr>
          <a:xfrm>
            <a:off x="1153301" y="1252823"/>
            <a:ext cx="7276351" cy="461665"/>
          </a:xfrm>
          <a:prstGeom prst="rect">
            <a:avLst/>
          </a:prstGeom>
          <a:noFill/>
        </p:spPr>
        <p:txBody>
          <a:bodyPr wrap="none" rtlCol="1">
            <a:spAutoFit/>
          </a:bodyPr>
          <a:lstStyle/>
          <a:p>
            <a:pPr algn="r" rtl="1"/>
            <a:r>
              <a:rPr lang="he-IL" sz="2400" dirty="0" smtClean="0">
                <a:latin typeface="Times New Roman" pitchFamily="18" charset="0"/>
                <a:cs typeface="Times New Roman" pitchFamily="18" charset="0"/>
              </a:rPr>
              <a:t> בשלב הראשון התמקדנו בהכנה של חלקיקי זהב בגודל של 4 ננומטר</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p:spPr>
        <p:txBody>
          <a:bodyPr/>
          <a:lstStyle/>
          <a:p>
            <a:fld id="{B6F15528-21DE-4FAA-801E-634DDDAF4B2B}" type="slidenum">
              <a:rPr lang="en-US" smtClean="0"/>
              <a:pPr/>
              <a:t>19</a:t>
            </a:fld>
            <a:endParaRPr lang="en-US"/>
          </a:p>
        </p:txBody>
      </p:sp>
      <p:grpSp>
        <p:nvGrpSpPr>
          <p:cNvPr id="17" name="קבוצה 16"/>
          <p:cNvGrpSpPr/>
          <p:nvPr/>
        </p:nvGrpSpPr>
        <p:grpSpPr>
          <a:xfrm>
            <a:off x="657554" y="714356"/>
            <a:ext cx="8129288" cy="5414644"/>
            <a:chOff x="657554" y="714356"/>
            <a:chExt cx="8129288" cy="5414644"/>
          </a:xfrm>
          <a:effectLst/>
        </p:grpSpPr>
        <p:pic>
          <p:nvPicPr>
            <p:cNvPr id="10"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375428" y="729000"/>
              <a:ext cx="2700000" cy="2700000"/>
            </a:xfrm>
            <a:prstGeom prst="rect">
              <a:avLst/>
            </a:prstGeom>
            <a:solidFill>
              <a:srgbClr val="000000">
                <a:shade val="95000"/>
              </a:srgbClr>
            </a:solidFill>
            <a:ln w="3175" cap="sq">
              <a:solidFill>
                <a:srgbClr val="000000"/>
              </a:solidFill>
              <a:miter lim="800000"/>
            </a:ln>
            <a:effectLst/>
          </p:spPr>
        </p:pic>
        <p:pic>
          <p:nvPicPr>
            <p:cNvPr id="11"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7554" y="714356"/>
              <a:ext cx="2700000" cy="2700000"/>
            </a:xfrm>
            <a:prstGeom prst="rect">
              <a:avLst/>
            </a:prstGeom>
            <a:solidFill>
              <a:srgbClr val="000000">
                <a:shade val="95000"/>
              </a:srgbClr>
            </a:solidFill>
            <a:ln w="3175" cap="sq">
              <a:solidFill>
                <a:srgbClr val="000000"/>
              </a:solidFill>
              <a:miter lim="800000"/>
            </a:ln>
            <a:effectLst/>
          </p:spPr>
        </p:pic>
        <p:pic>
          <p:nvPicPr>
            <p:cNvPr id="12" name="Picture 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086842" y="729000"/>
              <a:ext cx="2700000" cy="2700000"/>
            </a:xfrm>
            <a:prstGeom prst="rect">
              <a:avLst/>
            </a:prstGeom>
            <a:solidFill>
              <a:srgbClr val="000000">
                <a:shade val="95000"/>
              </a:srgbClr>
            </a:solidFill>
            <a:ln w="3175" cap="sq">
              <a:solidFill>
                <a:srgbClr val="000000"/>
              </a:solidFill>
              <a:miter lim="800000"/>
            </a:ln>
            <a:effectLst/>
          </p:spPr>
        </p:pic>
        <p:pic>
          <p:nvPicPr>
            <p:cNvPr id="13" name="תמונה 12" descr="E_A_gold nanoparticles_001_4nm_long reduction_3.tif"/>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3372198" y="3429000"/>
              <a:ext cx="2700000" cy="2700000"/>
            </a:xfrm>
            <a:prstGeom prst="rect">
              <a:avLst/>
            </a:prstGeom>
            <a:solidFill>
              <a:srgbClr val="000000">
                <a:shade val="95000"/>
              </a:srgbClr>
            </a:solidFill>
            <a:ln w="3175" cap="sq">
              <a:solidFill>
                <a:srgbClr val="000000"/>
              </a:solidFill>
              <a:miter lim="800000"/>
            </a:ln>
            <a:effectLst/>
          </p:spPr>
        </p:pic>
        <p:pic>
          <p:nvPicPr>
            <p:cNvPr id="14" name="תמונה 13" descr="E_A_gold nanoparticles_001_4nm_long reduction_9.tif"/>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657554" y="3429000"/>
              <a:ext cx="2700000" cy="2700000"/>
            </a:xfrm>
            <a:prstGeom prst="rect">
              <a:avLst/>
            </a:prstGeom>
            <a:solidFill>
              <a:srgbClr val="000000">
                <a:shade val="95000"/>
              </a:srgbClr>
            </a:solidFill>
            <a:ln w="3175" cap="sq">
              <a:solidFill>
                <a:srgbClr val="000000"/>
              </a:solidFill>
              <a:miter lim="800000"/>
            </a:ln>
            <a:effectLst/>
          </p:spPr>
        </p:pic>
        <p:pic>
          <p:nvPicPr>
            <p:cNvPr id="15" name="תמונה 14" descr="E_A_gold nanoparticles_001_4nm_long reduction_6.tif"/>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20000"/>
                      </a14:imgEffect>
                    </a14:imgLayer>
                  </a14:imgProps>
                </a:ext>
              </a:extLst>
            </a:blip>
            <a:stretch>
              <a:fillRect/>
            </a:stretch>
          </p:blipFill>
          <p:spPr>
            <a:xfrm>
              <a:off x="6072198" y="3429000"/>
              <a:ext cx="2700000" cy="2700000"/>
            </a:xfrm>
            <a:prstGeom prst="rect">
              <a:avLst/>
            </a:prstGeom>
            <a:solidFill>
              <a:srgbClr val="000000">
                <a:shade val="95000"/>
              </a:srgbClr>
            </a:solidFill>
            <a:ln w="3175" cap="sq">
              <a:solidFill>
                <a:srgbClr val="000000"/>
              </a:solidFill>
              <a:miter lim="800000"/>
            </a:ln>
            <a:effectLst/>
          </p:spPr>
        </p:pic>
      </p:grpSp>
      <p:sp>
        <p:nvSpPr>
          <p:cNvPr id="16" name="TextBox 15"/>
          <p:cNvSpPr txBox="1"/>
          <p:nvPr/>
        </p:nvSpPr>
        <p:spPr>
          <a:xfrm>
            <a:off x="1000100" y="6143644"/>
            <a:ext cx="7553671" cy="461665"/>
          </a:xfrm>
          <a:prstGeom prst="rect">
            <a:avLst/>
          </a:prstGeom>
          <a:noFill/>
        </p:spPr>
        <p:txBody>
          <a:bodyPr wrap="none" rtlCol="1">
            <a:spAutoFit/>
          </a:bodyPr>
          <a:lstStyle/>
          <a:p>
            <a:pPr algn="r" rtl="1"/>
            <a:r>
              <a:rPr lang="he-IL" sz="2400" dirty="0" smtClean="0">
                <a:latin typeface="Times New Roman" pitchFamily="18" charset="0"/>
                <a:cs typeface="Times New Roman" pitchFamily="18" charset="0"/>
              </a:rPr>
              <a:t>תמונות </a:t>
            </a:r>
            <a:r>
              <a:rPr lang="en-US" sz="2400" dirty="0" smtClean="0">
                <a:latin typeface="Times New Roman" pitchFamily="18" charset="0"/>
                <a:cs typeface="Times New Roman" pitchFamily="18" charset="0"/>
              </a:rPr>
              <a:t>TEM</a:t>
            </a:r>
            <a:r>
              <a:rPr lang="he-IL" sz="2400" dirty="0" smtClean="0">
                <a:latin typeface="Times New Roman" pitchFamily="18" charset="0"/>
                <a:cs typeface="Times New Roman" pitchFamily="18" charset="0"/>
              </a:rPr>
              <a:t> של חלקיקי זהב שהוכנו בנוכחות ליגנדים של דודצילאמין</a:t>
            </a:r>
            <a:endParaRPr lang="he-IL"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2</a:t>
            </a:fld>
            <a:endParaRPr lang="en-US"/>
          </a:p>
        </p:txBody>
      </p:sp>
      <p:sp>
        <p:nvSpPr>
          <p:cNvPr id="13" name="מלבן 12"/>
          <p:cNvSpPr/>
          <p:nvPr/>
        </p:nvSpPr>
        <p:spPr>
          <a:xfrm>
            <a:off x="180583" y="1643050"/>
            <a:ext cx="8748000" cy="2246769"/>
          </a:xfrm>
          <a:prstGeom prst="rect">
            <a:avLst/>
          </a:prstGeom>
        </p:spPr>
        <p:txBody>
          <a:bodyPr wrap="square">
            <a:spAutoFit/>
          </a:bodyPr>
          <a:lstStyle/>
          <a:p>
            <a:pPr algn="just" rtl="1"/>
            <a:r>
              <a:rPr lang="he-IL" sz="2800" dirty="0" smtClean="0">
                <a:latin typeface="Times New Roman" pitchFamily="18" charset="0"/>
                <a:cs typeface="Times New Roman" pitchFamily="18" charset="0"/>
              </a:rPr>
              <a:t>הירידה בגודל החלקיק מעלה את היחס בין מספר האטומים המסודרים על פני שטח החלקיק לבין מספר האטומים הדחוסים בפנים החומר, ומובילה לשינוי דרסטי בתכונות הכימיות והפיסיקליות של החומר אשר ממקמת אותם בחזית המחקר בשלל תחומים, כגון קטליזה, אופטיקה וננו-אלקטרוניקה</a:t>
            </a:r>
          </a:p>
        </p:txBody>
      </p:sp>
      <p:sp>
        <p:nvSpPr>
          <p:cNvPr id="14" name="TextBox 13"/>
          <p:cNvSpPr txBox="1"/>
          <p:nvPr/>
        </p:nvSpPr>
        <p:spPr>
          <a:xfrm>
            <a:off x="179512" y="214290"/>
            <a:ext cx="8750142" cy="1384995"/>
          </a:xfrm>
          <a:prstGeom prst="rect">
            <a:avLst/>
          </a:prstGeom>
          <a:noFill/>
        </p:spPr>
        <p:txBody>
          <a:bodyPr wrap="square" rtlCol="1">
            <a:spAutoFit/>
          </a:bodyPr>
          <a:lstStyle/>
          <a:p>
            <a:pPr algn="dist" rtl="1"/>
            <a:r>
              <a:rPr lang="he-IL" sz="2800" dirty="0" smtClean="0">
                <a:latin typeface="Times New Roman" pitchFamily="18" charset="0"/>
                <a:cs typeface="Times New Roman" pitchFamily="18" charset="0"/>
              </a:rPr>
              <a:t>ננו חלקיקים הינם חלקיקים שגודלם נע בטווח שבין 1 ל-100 ננומטר </a:t>
            </a:r>
          </a:p>
          <a:p>
            <a:pPr algn="dist" rtl="1"/>
            <a:r>
              <a:rPr lang="he-IL" sz="2800" dirty="0" smtClean="0">
                <a:latin typeface="Times New Roman" pitchFamily="18" charset="0"/>
                <a:cs typeface="Times New Roman" pitchFamily="18" charset="0"/>
              </a:rPr>
              <a:t>בלפחות אחד משלושת מימדיהם. תחום זה מהווה כגשר בין המימד</a:t>
            </a:r>
          </a:p>
          <a:p>
            <a:pPr algn="just" rtl="1"/>
            <a:r>
              <a:rPr lang="he-IL" sz="2800" dirty="0" smtClean="0">
                <a:latin typeface="Times New Roman" pitchFamily="18" charset="0"/>
                <a:cs typeface="Times New Roman" pitchFamily="18" charset="0"/>
              </a:rPr>
              <a:t>המולקולרי לבין המימד המקרוסקופי.</a:t>
            </a:r>
            <a:endParaRPr lang="he-IL" sz="2800" dirty="0">
              <a:latin typeface="Times New Roman" pitchFamily="18" charset="0"/>
              <a:cs typeface="Times New Roman" pitchFamily="18" charset="0"/>
            </a:endParaRPr>
          </a:p>
        </p:txBody>
      </p:sp>
      <p:pic>
        <p:nvPicPr>
          <p:cNvPr id="15" name="Picture 1"/>
          <p:cNvPicPr>
            <a:picLocks noChangeAspect="1" noChangeArrowheads="1"/>
          </p:cNvPicPr>
          <p:nvPr/>
        </p:nvPicPr>
        <p:blipFill>
          <a:blip r:embed="rId2" cstate="print"/>
          <a:srcRect/>
          <a:stretch>
            <a:fillRect/>
          </a:stretch>
        </p:blipFill>
        <p:spPr bwMode="auto">
          <a:xfrm>
            <a:off x="1290344" y="4143380"/>
            <a:ext cx="6528479" cy="2443173"/>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10" name="TextBox 9"/>
          <p:cNvSpPr txBox="1"/>
          <p:nvPr/>
        </p:nvSpPr>
        <p:spPr>
          <a:xfrm>
            <a:off x="3000364" y="425215"/>
            <a:ext cx="3918060"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תוצאות השלב הראשון</a:t>
            </a:r>
            <a:endParaRPr lang="he-IL" sz="3600" b="1" dirty="0">
              <a:latin typeface="Times New Roman" pitchFamily="18" charset="0"/>
              <a:cs typeface="Times New Roman" pitchFamily="18" charset="0"/>
            </a:endParaRPr>
          </a:p>
        </p:txBody>
      </p:sp>
      <p:grpSp>
        <p:nvGrpSpPr>
          <p:cNvPr id="17" name="קבוצה 16"/>
          <p:cNvGrpSpPr/>
          <p:nvPr/>
        </p:nvGrpSpPr>
        <p:grpSpPr>
          <a:xfrm>
            <a:off x="1428728" y="3314358"/>
            <a:ext cx="6643734" cy="1543402"/>
            <a:chOff x="1500166" y="3500438"/>
            <a:chExt cx="6643734" cy="1543402"/>
          </a:xfrm>
        </p:grpSpPr>
        <p:sp>
          <p:nvSpPr>
            <p:cNvPr id="14" name="מלבן מעוגל 13"/>
            <p:cNvSpPr/>
            <p:nvPr/>
          </p:nvSpPr>
          <p:spPr>
            <a:xfrm>
              <a:off x="1500166" y="3500438"/>
              <a:ext cx="6643734" cy="14287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9" name="TextBox 8"/>
            <p:cNvSpPr txBox="1"/>
            <p:nvPr/>
          </p:nvSpPr>
          <p:spPr>
            <a:xfrm>
              <a:off x="1722646" y="3843511"/>
              <a:ext cx="6349816" cy="1200329"/>
            </a:xfrm>
            <a:prstGeom prst="rect">
              <a:avLst/>
            </a:prstGeom>
            <a:noFill/>
          </p:spPr>
          <p:txBody>
            <a:bodyPr wrap="none" rtlCol="1">
              <a:spAutoFit/>
            </a:bodyPr>
            <a:lstStyle/>
            <a:p>
              <a:pPr algn="ctr" rtl="1"/>
              <a:r>
                <a:rPr lang="he-IL" sz="2400" dirty="0" smtClean="0">
                  <a:latin typeface="Times New Roman" pitchFamily="18" charset="0"/>
                  <a:cs typeface="Times New Roman" pitchFamily="18" charset="0"/>
                </a:rPr>
                <a:t>החלקיקים שהוכנו בשלב הראשון שימשו אותנו בשלב יצירת</a:t>
              </a:r>
            </a:p>
            <a:p>
              <a:pPr algn="ctr" rtl="1"/>
              <a:r>
                <a:rPr lang="he-IL" sz="2400" dirty="0" smtClean="0">
                  <a:latin typeface="Times New Roman" pitchFamily="18" charset="0"/>
                  <a:cs typeface="Times New Roman" pitchFamily="18" charset="0"/>
                </a:rPr>
                <a:t> המערכים המסודרים בנוכחות סמיתיו-במבוסורילים</a:t>
              </a:r>
              <a:endParaRPr lang="en-US" sz="2400" dirty="0" smtClean="0">
                <a:latin typeface="Times New Roman" pitchFamily="18" charset="0"/>
                <a:cs typeface="Times New Roman" pitchFamily="18" charset="0"/>
              </a:endParaRPr>
            </a:p>
            <a:p>
              <a:pPr algn="r" rtl="1"/>
              <a:r>
                <a:rPr lang="he-IL"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pSp>
      <p:sp>
        <p:nvSpPr>
          <p:cNvPr id="8" name="TextBox 7"/>
          <p:cNvSpPr txBox="1"/>
          <p:nvPr/>
        </p:nvSpPr>
        <p:spPr>
          <a:xfrm>
            <a:off x="556624" y="1308730"/>
            <a:ext cx="8087342" cy="1477328"/>
          </a:xfrm>
          <a:prstGeom prst="rect">
            <a:avLst/>
          </a:prstGeom>
          <a:noFill/>
        </p:spPr>
        <p:txBody>
          <a:bodyPr wrap="square" rtlCol="1">
            <a:spAutoFit/>
          </a:bodyPr>
          <a:lstStyle/>
          <a:p>
            <a:pPr marL="457200" indent="-457200" algn="r" rtl="1">
              <a:buFont typeface="+mj-lt"/>
              <a:buAutoNum type="arabicPeriod"/>
            </a:pPr>
            <a:r>
              <a:rPr lang="he-IL" sz="2400" dirty="0" smtClean="0">
                <a:latin typeface="Times New Roman" pitchFamily="18" charset="0"/>
                <a:cs typeface="Times New Roman" pitchFamily="18" charset="0"/>
              </a:rPr>
              <a:t>הפקת ננו חלקיקים ספריים וסימטריים</a:t>
            </a:r>
          </a:p>
          <a:p>
            <a:pPr marL="457200" indent="-457200" algn="r" rtl="1">
              <a:buFont typeface="+mj-lt"/>
              <a:buAutoNum type="arabicPeriod"/>
            </a:pPr>
            <a:r>
              <a:rPr lang="he-IL" sz="2400" dirty="0" smtClean="0">
                <a:latin typeface="Times New Roman" pitchFamily="18" charset="0"/>
                <a:cs typeface="Times New Roman" pitchFamily="18" charset="0"/>
              </a:rPr>
              <a:t>טווח הגדלים של הננו חלקיקים קטן מ-10 ננומטר (9.79-3.72 </a:t>
            </a:r>
            <a:r>
              <a:rPr lang="he-IL" sz="2400" dirty="0" err="1" smtClean="0">
                <a:latin typeface="Times New Roman" pitchFamily="18" charset="0"/>
                <a:cs typeface="Times New Roman" pitchFamily="18" charset="0"/>
              </a:rPr>
              <a:t>ננומטר</a:t>
            </a:r>
            <a:r>
              <a:rPr lang="he-IL" sz="2400" dirty="0" smtClean="0">
                <a:latin typeface="Times New Roman" pitchFamily="18" charset="0"/>
                <a:cs typeface="Times New Roman" pitchFamily="18" charset="0"/>
              </a:rPr>
              <a:t>) </a:t>
            </a:r>
          </a:p>
          <a:p>
            <a:pPr marL="457200" indent="-457200" algn="r" rtl="1"/>
            <a:r>
              <a:rPr lang="he-IL" sz="2400" dirty="0" smtClean="0">
                <a:latin typeface="Times New Roman" pitchFamily="18" charset="0"/>
                <a:cs typeface="Times New Roman" pitchFamily="18" charset="0"/>
              </a:rPr>
              <a:t>      המתאפיינים בשיעור סטייה מהערך הממוצע הנע בתחום </a:t>
            </a:r>
            <a:r>
              <a:rPr lang="en-US" sz="2400" dirty="0" smtClean="0">
                <a:latin typeface="Times New Roman" pitchFamily="18" charset="0"/>
                <a:cs typeface="Times New Roman" pitchFamily="18" charset="0"/>
              </a:rPr>
              <a:t>15%-23%</a:t>
            </a:r>
            <a:r>
              <a:rPr lang="he-IL" sz="2400" dirty="0" smtClean="0">
                <a:latin typeface="Times New Roman" pitchFamily="18" charset="0"/>
                <a:cs typeface="Times New Roman" pitchFamily="18" charset="0"/>
              </a:rPr>
              <a:t> </a:t>
            </a:r>
          </a:p>
          <a:p>
            <a:endParaRPr lang="he-IL" dirty="0"/>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11" name="TextBox 10"/>
          <p:cNvSpPr txBox="1"/>
          <p:nvPr/>
        </p:nvSpPr>
        <p:spPr>
          <a:xfrm>
            <a:off x="1429297" y="-57345"/>
            <a:ext cx="6643165" cy="1200329"/>
          </a:xfrm>
          <a:prstGeom prst="rect">
            <a:avLst/>
          </a:prstGeom>
          <a:noFill/>
        </p:spPr>
        <p:txBody>
          <a:bodyPr wrap="none" rtlCol="1">
            <a:spAutoFit/>
          </a:bodyPr>
          <a:lstStyle/>
          <a:p>
            <a:pPr algn="ctr" rtl="1"/>
            <a:r>
              <a:rPr lang="he-IL" sz="3600" b="1" dirty="0" smtClean="0">
                <a:latin typeface="Times New Roman" pitchFamily="18" charset="0"/>
                <a:cs typeface="Times New Roman" pitchFamily="18" charset="0"/>
              </a:rPr>
              <a:t>הפקת מערכים מסודרים של חלקיקי זהב</a:t>
            </a:r>
          </a:p>
          <a:p>
            <a:pPr algn="ctr" rtl="1"/>
            <a:r>
              <a:rPr lang="he-IL" sz="3600" b="1" dirty="0" smtClean="0">
                <a:latin typeface="Times New Roman" pitchFamily="18" charset="0"/>
                <a:cs typeface="Times New Roman" pitchFamily="18" charset="0"/>
              </a:rPr>
              <a:t> ותרכובות סמיתיו-במבוסוריל</a:t>
            </a:r>
            <a:endParaRPr lang="he-IL" sz="3600" b="1" dirty="0">
              <a:latin typeface="Times New Roman" pitchFamily="18" charset="0"/>
              <a:cs typeface="Times New Roman" pitchFamily="18" charset="0"/>
            </a:endParaRPr>
          </a:p>
        </p:txBody>
      </p:sp>
      <p:sp>
        <p:nvSpPr>
          <p:cNvPr id="14" name="TextBox 13"/>
          <p:cNvSpPr txBox="1"/>
          <p:nvPr/>
        </p:nvSpPr>
        <p:spPr>
          <a:xfrm>
            <a:off x="0" y="1071546"/>
            <a:ext cx="9072626" cy="1938992"/>
          </a:xfrm>
          <a:prstGeom prst="rect">
            <a:avLst/>
          </a:prstGeom>
          <a:noFill/>
        </p:spPr>
        <p:txBody>
          <a:bodyPr wrap="square" rtlCol="1">
            <a:spAutoFit/>
          </a:bodyPr>
          <a:lstStyle/>
          <a:p>
            <a:pPr lvl="0" algn="r" rtl="1"/>
            <a:r>
              <a:rPr lang="he-IL" sz="2400" dirty="0" smtClean="0">
                <a:latin typeface="Times New Roman" pitchFamily="18" charset="0"/>
                <a:cs typeface="Times New Roman" pitchFamily="18" charset="0"/>
              </a:rPr>
              <a:t>ראשית בחנו מספר ממסים אורגניים במטרה לאתר ממס שבו תוכל להתרחש תגובה בין חלקיקי הזהב לבין מולקולות הסמיתיו-במבוסוריל. בשלב זה נמצאו שלושה ממסים המסוגלים הן להמיס את התרכובת ה- </a:t>
            </a:r>
            <a:r>
              <a:rPr lang="en-US" sz="2400" dirty="0" smtClean="0">
                <a:latin typeface="Times New Roman" pitchFamily="18" charset="0"/>
                <a:cs typeface="Times New Roman" pitchFamily="18" charset="0"/>
              </a:rPr>
              <a:t>TOBU[6]*TBAI</a:t>
            </a:r>
            <a:r>
              <a:rPr lang="he-IL" sz="2400" dirty="0" smtClean="0">
                <a:latin typeface="Times New Roman" pitchFamily="18" charset="0"/>
                <a:cs typeface="Times New Roman" pitchFamily="18" charset="0"/>
              </a:rPr>
              <a:t> והן להמיס את ננו חלקיקי הזהב תוך שימור יציבותם בתמיסה </a:t>
            </a:r>
            <a:endParaRPr lang="en-US" sz="2400" dirty="0" smtClean="0">
              <a:latin typeface="Times New Roman" pitchFamily="18" charset="0"/>
              <a:cs typeface="Times New Roman" pitchFamily="18" charset="0"/>
            </a:endParaRPr>
          </a:p>
          <a:p>
            <a:pPr lvl="0" algn="r" rtl="1"/>
            <a:endParaRPr lang="en-US" sz="2400" dirty="0">
              <a:latin typeface="Times New Roman" pitchFamily="18" charset="0"/>
              <a:cs typeface="Times New Roman" pitchFamily="18" charset="0"/>
            </a:endParaRPr>
          </a:p>
        </p:txBody>
      </p:sp>
      <p:pic>
        <p:nvPicPr>
          <p:cNvPr id="12" name="תמונה 11" descr="איור 7-ג.png"/>
          <p:cNvPicPr>
            <a:picLocks noChangeAspect="1"/>
          </p:cNvPicPr>
          <p:nvPr/>
        </p:nvPicPr>
        <p:blipFill>
          <a:blip r:embed="rId2" cstate="print"/>
          <a:stretch>
            <a:fillRect/>
          </a:stretch>
        </p:blipFill>
        <p:spPr>
          <a:xfrm>
            <a:off x="1643042" y="2600744"/>
            <a:ext cx="6705692" cy="3328586"/>
          </a:xfrm>
          <a:prstGeom prst="rect">
            <a:avLst/>
          </a:prstGeom>
          <a:solidFill>
            <a:srgbClr val="000000">
              <a:shade val="95000"/>
            </a:srgbClr>
          </a:solidFill>
          <a:ln w="3175" cap="sq">
            <a:solidFill>
              <a:srgbClr val="000000"/>
            </a:solidFill>
            <a:miter lim="800000"/>
          </a:ln>
          <a:effectLst/>
        </p:spPr>
      </p:pic>
      <p:sp>
        <p:nvSpPr>
          <p:cNvPr id="7" name="TextBox 6"/>
          <p:cNvSpPr txBox="1"/>
          <p:nvPr/>
        </p:nvSpPr>
        <p:spPr>
          <a:xfrm>
            <a:off x="357158" y="5929330"/>
            <a:ext cx="9001156" cy="1200329"/>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ספקטרה הבליעה של חלקיקי זהב בתמיסות:</a:t>
            </a:r>
          </a:p>
          <a:p>
            <a:pPr algn="ctr" rtl="1"/>
            <a:r>
              <a:rPr lang="he-IL"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THF</a:t>
            </a:r>
            <a:r>
              <a:rPr lang="he-IL" sz="2400" dirty="0" smtClean="0">
                <a:latin typeface="Times New Roman" pitchFamily="18" charset="0"/>
                <a:cs typeface="Times New Roman" pitchFamily="18" charset="0"/>
              </a:rPr>
              <a:t>(גרף כחול), כלורופורם (גרף ירוק) </a:t>
            </a:r>
            <a:r>
              <a:rPr lang="he-IL" sz="2400" dirty="0" err="1" smtClean="0">
                <a:latin typeface="Times New Roman" pitchFamily="18" charset="0"/>
                <a:cs typeface="Times New Roman" pitchFamily="18" charset="0"/>
              </a:rPr>
              <a:t>ופירידין</a:t>
            </a:r>
            <a:r>
              <a:rPr lang="he-IL" sz="2400" dirty="0" smtClean="0">
                <a:latin typeface="Times New Roman" pitchFamily="18" charset="0"/>
                <a:cs typeface="Times New Roman" pitchFamily="18" charset="0"/>
              </a:rPr>
              <a:t> (גרף אדום)</a:t>
            </a:r>
            <a:endParaRPr lang="en-US" sz="2400" dirty="0" smtClean="0">
              <a:latin typeface="Times New Roman" pitchFamily="18" charset="0"/>
              <a:cs typeface="Times New Roman" pitchFamily="18" charset="0"/>
            </a:endParaRPr>
          </a:p>
          <a:p>
            <a:pPr lvl="0" algn="r" rtl="1"/>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12" name="מציין מיקום של מספר שקופית 1"/>
          <p:cNvSpPr txBox="1">
            <a:spLocks/>
          </p:cNvSpPr>
          <p:nvPr/>
        </p:nvSpPr>
        <p:spPr>
          <a:xfrm>
            <a:off x="8229600" y="6477000"/>
            <a:ext cx="762000" cy="244475"/>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13" name="TextBox 12"/>
          <p:cNvSpPr txBox="1"/>
          <p:nvPr/>
        </p:nvSpPr>
        <p:spPr>
          <a:xfrm>
            <a:off x="-228739" y="4429132"/>
            <a:ext cx="9015581" cy="2215991"/>
          </a:xfrm>
          <a:prstGeom prst="rect">
            <a:avLst/>
          </a:prstGeom>
          <a:noFill/>
        </p:spPr>
        <p:txBody>
          <a:bodyPr wrap="square" rtlCol="1">
            <a:spAutoFit/>
          </a:bodyPr>
          <a:lstStyle/>
          <a:p>
            <a:pPr algn="r" rtl="1"/>
            <a:r>
              <a:rPr lang="he-IL" sz="2400" dirty="0" smtClean="0">
                <a:latin typeface="Times New Roman" pitchFamily="18" charset="0"/>
                <a:cs typeface="Times New Roman" pitchFamily="18" charset="0"/>
              </a:rPr>
              <a:t>הפקת ננו מערכים מסודרים של ננו חלקיקי זהב </a:t>
            </a:r>
            <a:r>
              <a:rPr lang="he-IL" sz="2400" dirty="0" err="1" smtClean="0">
                <a:latin typeface="Times New Roman" pitchFamily="18" charset="0"/>
                <a:cs typeface="Times New Roman" pitchFamily="18" charset="0"/>
              </a:rPr>
              <a:t>וסמיתיו</a:t>
            </a:r>
            <a:r>
              <a:rPr lang="he-IL" sz="2400" dirty="0" smtClean="0">
                <a:latin typeface="Times New Roman" pitchFamily="18" charset="0"/>
                <a:cs typeface="Times New Roman" pitchFamily="18" charset="0"/>
              </a:rPr>
              <a:t>-במבוסורילים מבוססת על תגובת החלפת ליגנדות (</a:t>
            </a:r>
            <a:r>
              <a:rPr lang="en-US" sz="2400" dirty="0" smtClean="0">
                <a:latin typeface="Times New Roman" pitchFamily="18" charset="0"/>
                <a:cs typeface="Times New Roman" pitchFamily="18" charset="0"/>
              </a:rPr>
              <a:t>ligand exchange</a:t>
            </a:r>
            <a:r>
              <a:rPr lang="he-IL" sz="2400" dirty="0" smtClean="0">
                <a:latin typeface="Times New Roman" pitchFamily="18" charset="0"/>
                <a:cs typeface="Times New Roman" pitchFamily="18" charset="0"/>
              </a:rPr>
              <a:t>) בין ליגנדות </a:t>
            </a:r>
            <a:r>
              <a:rPr lang="he-IL" sz="2400" dirty="0" err="1" smtClean="0">
                <a:latin typeface="Times New Roman" pitchFamily="18" charset="0"/>
                <a:cs typeface="Times New Roman" pitchFamily="18" charset="0"/>
              </a:rPr>
              <a:t>הדודצילאמין</a:t>
            </a:r>
            <a:r>
              <a:rPr lang="he-IL"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r>
              <a:rPr lang="en-US" sz="2400" baseline="-25000" dirty="0" smtClean="0">
                <a:latin typeface="Times New Roman" pitchFamily="18" charset="0"/>
                <a:cs typeface="Times New Roman" pitchFamily="18" charset="0"/>
              </a:rPr>
              <a:t>10</a:t>
            </a:r>
            <a:r>
              <a:rPr lang="en-US" sz="2400" dirty="0" smtClean="0">
                <a:latin typeface="Times New Roman" pitchFamily="18" charset="0"/>
                <a:cs typeface="Times New Roman" pitchFamily="18" charset="0"/>
              </a:rPr>
              <a:t>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NH</a:t>
            </a:r>
            <a:r>
              <a:rPr lang="en-US" sz="2400" baseline="-25000" dirty="0" smtClean="0">
                <a:latin typeface="Times New Roman" pitchFamily="18" charset="0"/>
                <a:cs typeface="Times New Roman" pitchFamily="18" charset="0"/>
              </a:rPr>
              <a:t>2</a:t>
            </a:r>
            <a:r>
              <a:rPr lang="he-IL" sz="2400" baseline="-25000" dirty="0" smtClean="0">
                <a:latin typeface="Times New Roman" pitchFamily="18" charset="0"/>
                <a:cs typeface="Times New Roman" pitchFamily="18" charset="0"/>
              </a:rPr>
              <a:t> </a:t>
            </a:r>
            <a:r>
              <a:rPr lang="he-IL" sz="2400" dirty="0" smtClean="0">
                <a:latin typeface="Times New Roman" pitchFamily="18" charset="0"/>
                <a:cs typeface="Times New Roman" pitchFamily="18" charset="0"/>
              </a:rPr>
              <a:t>לבין קבוצות </a:t>
            </a:r>
            <a:r>
              <a:rPr lang="he-IL" sz="2400" dirty="0" err="1" smtClean="0">
                <a:latin typeface="Times New Roman" pitchFamily="18" charset="0"/>
                <a:cs typeface="Times New Roman" pitchFamily="18" charset="0"/>
              </a:rPr>
              <a:t>התיוקרנוביל</a:t>
            </a:r>
            <a:r>
              <a:rPr lang="he-IL"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C=S</a:t>
            </a:r>
            <a:r>
              <a:rPr lang="he-IL" sz="2400" dirty="0" smtClean="0">
                <a:latin typeface="Times New Roman" pitchFamily="18" charset="0"/>
                <a:cs typeface="Times New Roman" pitchFamily="18" charset="0"/>
              </a:rPr>
              <a:t> הממוקמות בחלק </a:t>
            </a:r>
          </a:p>
          <a:p>
            <a:pPr algn="r" rtl="1"/>
            <a:r>
              <a:rPr lang="he-IL" sz="2400" dirty="0" err="1" smtClean="0">
                <a:latin typeface="Times New Roman" pitchFamily="18" charset="0"/>
                <a:cs typeface="Times New Roman" pitchFamily="18" charset="0"/>
              </a:rPr>
              <a:t>האורילי</a:t>
            </a:r>
            <a:r>
              <a:rPr lang="he-IL" sz="2400" dirty="0" smtClean="0">
                <a:latin typeface="Times New Roman" pitchFamily="18" charset="0"/>
                <a:cs typeface="Times New Roman" pitchFamily="18" charset="0"/>
              </a:rPr>
              <a:t> של מערכות התיו-במבוסוריל והיא מבוצעת באמצעות סוניקציה של מערכת התגובה</a:t>
            </a:r>
          </a:p>
          <a:p>
            <a:pPr algn="r" rtl="1"/>
            <a:endParaRPr lang="he-IL" dirty="0">
              <a:latin typeface="Times New Roman" pitchFamily="18" charset="0"/>
              <a:cs typeface="Times New Roman" pitchFamily="18" charset="0"/>
            </a:endParaRPr>
          </a:p>
        </p:txBody>
      </p:sp>
      <p:pic>
        <p:nvPicPr>
          <p:cNvPr id="14" name="תמונה 13" descr="איור שקופית -JEPG.jpg"/>
          <p:cNvPicPr>
            <a:picLocks noChangeAspect="1"/>
          </p:cNvPicPr>
          <p:nvPr/>
        </p:nvPicPr>
        <p:blipFill>
          <a:blip r:embed="rId2" cstate="print"/>
          <a:stretch>
            <a:fillRect/>
          </a:stretch>
        </p:blipFill>
        <p:spPr>
          <a:xfrm>
            <a:off x="375578" y="1457328"/>
            <a:ext cx="8554140" cy="2828928"/>
          </a:xfrm>
          <a:prstGeom prst="rect">
            <a:avLst/>
          </a:prstGeom>
          <a:solidFill>
            <a:srgbClr val="000000">
              <a:shade val="95000"/>
            </a:srgbClr>
          </a:solidFill>
          <a:ln w="3175" cap="sq">
            <a:solidFill>
              <a:srgbClr val="000000"/>
            </a:solidFill>
            <a:miter lim="800000"/>
          </a:ln>
          <a:effectLst/>
        </p:spPr>
      </p:pic>
      <p:sp>
        <p:nvSpPr>
          <p:cNvPr id="15" name="מלבן 14"/>
          <p:cNvSpPr/>
          <p:nvPr/>
        </p:nvSpPr>
        <p:spPr>
          <a:xfrm>
            <a:off x="1500166" y="214290"/>
            <a:ext cx="7358114" cy="830997"/>
          </a:xfrm>
          <a:prstGeom prst="rect">
            <a:avLst/>
          </a:prstGeom>
        </p:spPr>
        <p:txBody>
          <a:bodyPr wrap="square">
            <a:spAutoFit/>
          </a:bodyPr>
          <a:lstStyle/>
          <a:p>
            <a:pPr algn="r" rtl="1"/>
            <a:r>
              <a:rPr lang="he-IL" sz="2400" dirty="0" smtClean="0">
                <a:latin typeface="Times New Roman" pitchFamily="18" charset="0"/>
                <a:cs typeface="Times New Roman" pitchFamily="18" charset="0"/>
              </a:rPr>
              <a:t>לאור התוצאות שהתקבלו הוחלט לבחון את השפעתם של הממסים השונים על צורת הופעתם של מערכים מסודרים.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6" name="TextBox 5"/>
          <p:cNvSpPr txBox="1"/>
          <p:nvPr/>
        </p:nvSpPr>
        <p:spPr>
          <a:xfrm>
            <a:off x="928662" y="5812713"/>
            <a:ext cx="7281160" cy="830997"/>
          </a:xfrm>
          <a:prstGeom prst="rect">
            <a:avLst/>
          </a:prstGeom>
          <a:noFill/>
        </p:spPr>
        <p:txBody>
          <a:bodyPr wrap="none" rtlCol="1">
            <a:spAutoFit/>
          </a:bodyPr>
          <a:lstStyle/>
          <a:p>
            <a:pPr algn="r" rtl="1"/>
            <a:r>
              <a:rPr lang="he-IL" sz="2400" dirty="0" smtClean="0">
                <a:latin typeface="Times New Roman" pitchFamily="18" charset="0"/>
                <a:cs typeface="Times New Roman" pitchFamily="18" charset="0"/>
              </a:rPr>
              <a:t>ספקטרה הבליעה של חלקיקי זהב לפני (גרף כחול) ואחרי (גרף אדום)</a:t>
            </a:r>
          </a:p>
          <a:p>
            <a:pPr algn="r" rtl="1"/>
            <a:r>
              <a:rPr lang="he-IL" sz="2400" dirty="0" smtClean="0">
                <a:latin typeface="Times New Roman" pitchFamily="18" charset="0"/>
                <a:cs typeface="Times New Roman" pitchFamily="18" charset="0"/>
              </a:rPr>
              <a:t>התגובה עם </a:t>
            </a:r>
            <a:r>
              <a:rPr lang="en-US" sz="2400" dirty="0" smtClean="0">
                <a:latin typeface="Times New Roman" pitchFamily="18" charset="0"/>
                <a:cs typeface="Times New Roman" pitchFamily="18" charset="0"/>
              </a:rPr>
              <a:t>TOBU[6]*TBAI</a:t>
            </a:r>
            <a:r>
              <a:rPr lang="he-IL" sz="2400" dirty="0" smtClean="0">
                <a:latin typeface="Times New Roman" pitchFamily="18" charset="0"/>
                <a:cs typeface="Times New Roman" pitchFamily="18" charset="0"/>
              </a:rPr>
              <a:t> בתמיסת </a:t>
            </a:r>
            <a:r>
              <a:rPr lang="en-US" sz="2400" dirty="0" smtClean="0">
                <a:latin typeface="Times New Roman" pitchFamily="18" charset="0"/>
                <a:cs typeface="Times New Roman" pitchFamily="18" charset="0"/>
              </a:rPr>
              <a:t>THF</a:t>
            </a:r>
            <a:r>
              <a:rPr lang="he-IL" sz="2400" dirty="0" smtClean="0">
                <a:latin typeface="Times New Roman" pitchFamily="18" charset="0"/>
                <a:cs typeface="Times New Roman" pitchFamily="18" charset="0"/>
              </a:rPr>
              <a:t>.</a:t>
            </a:r>
            <a:endParaRPr lang="he-IL" sz="2400" dirty="0">
              <a:latin typeface="Times New Roman" pitchFamily="18" charset="0"/>
              <a:cs typeface="Times New Roman" pitchFamily="18" charset="0"/>
            </a:endParaRPr>
          </a:p>
        </p:txBody>
      </p:sp>
      <p:pic>
        <p:nvPicPr>
          <p:cNvPr id="5" name="תמונה 4" descr="איור 13 - עותק.jpg"/>
          <p:cNvPicPr>
            <a:picLocks noChangeAspect="1"/>
          </p:cNvPicPr>
          <p:nvPr/>
        </p:nvPicPr>
        <p:blipFill>
          <a:blip r:embed="rId2" cstate="print"/>
          <a:stretch>
            <a:fillRect/>
          </a:stretch>
        </p:blipFill>
        <p:spPr>
          <a:xfrm>
            <a:off x="1285852" y="1407839"/>
            <a:ext cx="6572296" cy="4230570"/>
          </a:xfrm>
          <a:prstGeom prst="rect">
            <a:avLst/>
          </a:prstGeom>
          <a:solidFill>
            <a:srgbClr val="000000">
              <a:shade val="95000"/>
            </a:srgbClr>
          </a:solidFill>
          <a:ln w="3175" cap="sq">
            <a:solidFill>
              <a:srgbClr val="000000"/>
            </a:solidFill>
            <a:miter lim="800000"/>
          </a:ln>
          <a:effectLst/>
        </p:spPr>
      </p:pic>
      <p:sp>
        <p:nvSpPr>
          <p:cNvPr id="9" name="TextBox 8"/>
          <p:cNvSpPr txBox="1"/>
          <p:nvPr/>
        </p:nvSpPr>
        <p:spPr>
          <a:xfrm>
            <a:off x="3000364" y="357166"/>
            <a:ext cx="3459601"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תוצאות השלב השני</a:t>
            </a:r>
            <a:endParaRPr lang="he-IL"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58214" y="2300636"/>
            <a:ext cx="3305713" cy="1015663"/>
          </a:xfrm>
          <a:prstGeom prst="rect">
            <a:avLst/>
          </a:prstGeom>
          <a:noFill/>
          <a:effectLst/>
        </p:spPr>
        <p:txBody>
          <a:bodyPr wrap="none" rtlCol="1">
            <a:spAutoFit/>
          </a:bodyPr>
          <a:lstStyle/>
          <a:p>
            <a:r>
              <a:rPr lang="en-US" sz="6000" b="1" i="1" dirty="0" smtClean="0">
                <a:latin typeface="Times New Roman" pitchFamily="18" charset="0"/>
                <a:cs typeface="Times New Roman" pitchFamily="18" charset="0"/>
              </a:rPr>
              <a:t>BEFORE</a:t>
            </a:r>
            <a:endParaRPr lang="he-IL" sz="6000" b="1"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229600" y="6396822"/>
            <a:ext cx="758952" cy="246888"/>
          </a:xfrm>
        </p:spPr>
        <p:txBody>
          <a:bodyPr/>
          <a:lstStyle/>
          <a:p>
            <a:fld id="{B6F15528-21DE-4FAA-801E-634DDDAF4B2B}" type="slidenum">
              <a:rPr lang="en-US" smtClean="0"/>
              <a:pPr/>
              <a:t>24</a:t>
            </a:fld>
            <a:endParaRPr lang="en-US"/>
          </a:p>
        </p:txBody>
      </p:sp>
      <p:sp>
        <p:nvSpPr>
          <p:cNvPr id="8" name="TextBox 7"/>
          <p:cNvSpPr txBox="1"/>
          <p:nvPr/>
        </p:nvSpPr>
        <p:spPr>
          <a:xfrm>
            <a:off x="971600" y="209128"/>
            <a:ext cx="7438255" cy="830997"/>
          </a:xfrm>
          <a:prstGeom prst="rect">
            <a:avLst/>
          </a:prstGeom>
          <a:noFill/>
        </p:spPr>
        <p:txBody>
          <a:bodyPr wrap="none" rtlCol="1">
            <a:spAutoFit/>
          </a:bodyPr>
          <a:lstStyle/>
          <a:p>
            <a:pPr rtl="1"/>
            <a:r>
              <a:rPr lang="he-IL" sz="2400" dirty="0" smtClean="0">
                <a:latin typeface="Times New Roman" pitchFamily="18" charset="0"/>
                <a:cs typeface="Times New Roman" pitchFamily="18" charset="0"/>
              </a:rPr>
              <a:t>תמונות </a:t>
            </a:r>
            <a:r>
              <a:rPr lang="en-US" sz="2400" dirty="0" smtClean="0">
                <a:latin typeface="Times New Roman" pitchFamily="18" charset="0"/>
                <a:cs typeface="Times New Roman" pitchFamily="18" charset="0"/>
              </a:rPr>
              <a:t>TEM</a:t>
            </a:r>
            <a:r>
              <a:rPr lang="he-IL" sz="2400" dirty="0" smtClean="0">
                <a:latin typeface="Times New Roman" pitchFamily="18" charset="0"/>
                <a:cs typeface="Times New Roman" pitchFamily="18" charset="0"/>
              </a:rPr>
              <a:t> של חלקיקי זהב המיוצבים עם ליגנדים של </a:t>
            </a:r>
            <a:r>
              <a:rPr lang="he-IL" sz="2400" dirty="0" err="1" smtClean="0">
                <a:latin typeface="Times New Roman" pitchFamily="18" charset="0"/>
                <a:cs typeface="Times New Roman" pitchFamily="18" charset="0"/>
              </a:rPr>
              <a:t>דודאצילאמין</a:t>
            </a:r>
            <a:r>
              <a:rPr lang="he-IL" sz="2400" dirty="0" smtClean="0">
                <a:latin typeface="Times New Roman" pitchFamily="18" charset="0"/>
                <a:cs typeface="Times New Roman" pitchFamily="18" charset="0"/>
              </a:rPr>
              <a:t> </a:t>
            </a:r>
          </a:p>
          <a:p>
            <a:pPr algn="r" rtl="1"/>
            <a:r>
              <a:rPr lang="he-IL" sz="2400" dirty="0" smtClean="0">
                <a:latin typeface="Times New Roman" pitchFamily="18" charset="0"/>
                <a:cs typeface="Times New Roman" pitchFamily="18" charset="0"/>
              </a:rPr>
              <a:t> לפני ואחרי התגובה עם </a:t>
            </a:r>
            <a:r>
              <a:rPr lang="en-US" sz="2400" dirty="0" smtClean="0">
                <a:latin typeface="Times New Roman" pitchFamily="18" charset="0"/>
                <a:cs typeface="Times New Roman" pitchFamily="18" charset="0"/>
              </a:rPr>
              <a:t>TOBU[6]*TBAI</a:t>
            </a:r>
            <a:r>
              <a:rPr lang="he-IL" sz="2400" dirty="0" smtClean="0">
                <a:latin typeface="Times New Roman" pitchFamily="18" charset="0"/>
                <a:cs typeface="Times New Roman" pitchFamily="18" charset="0"/>
              </a:rPr>
              <a:t> בתמיסת </a:t>
            </a:r>
            <a:r>
              <a:rPr lang="en-US" sz="2400" dirty="0" smtClean="0">
                <a:latin typeface="Times New Roman" pitchFamily="18" charset="0"/>
                <a:cs typeface="Times New Roman" pitchFamily="18" charset="0"/>
              </a:rPr>
              <a:t>THF</a:t>
            </a:r>
            <a:endParaRPr lang="en-US" sz="2400" dirty="0">
              <a:latin typeface="Times New Roman" pitchFamily="18" charset="0"/>
              <a:cs typeface="Times New Roman" pitchFamily="18" charset="0"/>
            </a:endParaRPr>
          </a:p>
        </p:txBody>
      </p:sp>
      <p:grpSp>
        <p:nvGrpSpPr>
          <p:cNvPr id="11" name="קבוצה 10"/>
          <p:cNvGrpSpPr/>
          <p:nvPr/>
        </p:nvGrpSpPr>
        <p:grpSpPr>
          <a:xfrm>
            <a:off x="2187040" y="1586256"/>
            <a:ext cx="5414644" cy="2700000"/>
            <a:chOff x="1928794" y="1428736"/>
            <a:chExt cx="5414644" cy="2700000"/>
          </a:xfrm>
          <a:effectLst/>
        </p:grpSpPr>
        <p:pic>
          <p:nvPicPr>
            <p:cNvPr id="12" name="Picture 4"/>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1928794" y="1428736"/>
              <a:ext cx="2700000" cy="2700000"/>
            </a:xfrm>
            <a:prstGeom prst="rect">
              <a:avLst/>
            </a:prstGeom>
            <a:solidFill>
              <a:srgbClr val="000000">
                <a:shade val="95000"/>
              </a:srgbClr>
            </a:solidFill>
            <a:ln w="3175" cap="sq">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4" cstate="print">
              <a:lum bright="10000"/>
              <a:extLst>
                <a:ext uri="{28A0092B-C50C-407E-A947-70E740481C1C}">
                  <a14:useLocalDpi xmlns:a14="http://schemas.microsoft.com/office/drawing/2010/main" val="0"/>
                </a:ext>
              </a:extLst>
            </a:blip>
            <a:srcRect/>
            <a:stretch>
              <a:fillRect/>
            </a:stretch>
          </p:blipFill>
          <p:spPr bwMode="auto">
            <a:xfrm>
              <a:off x="4643438" y="1428736"/>
              <a:ext cx="2700000" cy="2700000"/>
            </a:xfrm>
            <a:prstGeom prst="rect">
              <a:avLst/>
            </a:prstGeom>
            <a:solidFill>
              <a:srgbClr val="000000">
                <a:shade val="95000"/>
              </a:srgbClr>
            </a:solidFill>
            <a:ln w="3175" cap="sq">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3529718" y="2443512"/>
            <a:ext cx="2706190" cy="1015663"/>
          </a:xfrm>
          <a:prstGeom prst="rect">
            <a:avLst/>
          </a:prstGeom>
          <a:noFill/>
          <a:effectLst/>
        </p:spPr>
        <p:txBody>
          <a:bodyPr wrap="none" rtlCol="1">
            <a:spAutoFit/>
          </a:bodyPr>
          <a:lstStyle/>
          <a:p>
            <a:r>
              <a:rPr lang="en-US" sz="6000" b="1" i="1" dirty="0" smtClean="0">
                <a:latin typeface="Times New Roman" pitchFamily="18" charset="0"/>
                <a:cs typeface="Times New Roman" pitchFamily="18" charset="0"/>
              </a:rPr>
              <a:t>AFTER</a:t>
            </a:r>
            <a:endParaRPr lang="he-IL" sz="6000" b="1" i="1" dirty="0">
              <a:latin typeface="Times New Roman" pitchFamily="18" charset="0"/>
              <a:cs typeface="Times New Roman" pitchFamily="18" charset="0"/>
            </a:endParaRPr>
          </a:p>
        </p:txBody>
      </p:sp>
      <p:grpSp>
        <p:nvGrpSpPr>
          <p:cNvPr id="16" name="קבוצה 15"/>
          <p:cNvGrpSpPr/>
          <p:nvPr/>
        </p:nvGrpSpPr>
        <p:grpSpPr>
          <a:xfrm>
            <a:off x="2243834" y="1571612"/>
            <a:ext cx="5400000" cy="2700000"/>
            <a:chOff x="1800562" y="3857628"/>
            <a:chExt cx="5400000" cy="2700000"/>
          </a:xfrm>
        </p:grpSpPr>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562" y="3857628"/>
              <a:ext cx="2700000" cy="2700000"/>
            </a:xfrm>
            <a:prstGeom prst="rect">
              <a:avLst/>
            </a:prstGeom>
            <a:solidFill>
              <a:srgbClr val="000000">
                <a:shade val="95000"/>
              </a:srgbClr>
            </a:solidFill>
            <a:ln w="3175"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562" y="3857628"/>
              <a:ext cx="2700000" cy="2700000"/>
            </a:xfrm>
            <a:prstGeom prst="rect">
              <a:avLst/>
            </a:prstGeom>
            <a:solidFill>
              <a:srgbClr val="000000">
                <a:shade val="95000"/>
              </a:srgbClr>
            </a:solidFill>
            <a:ln w="3175"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67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9" name="אובייקט 18"/>
          <p:cNvGraphicFramePr>
            <a:graphicFrameLocks/>
          </p:cNvGraphicFramePr>
          <p:nvPr/>
        </p:nvGraphicFramePr>
        <p:xfrm>
          <a:off x="1524000" y="214290"/>
          <a:ext cx="6096000" cy="4064000"/>
        </p:xfrm>
        <a:graphic>
          <a:graphicData uri="http://schemas.openxmlformats.org/presentationml/2006/ole">
            <mc:AlternateContent xmlns:mc="http://schemas.openxmlformats.org/markup-compatibility/2006">
              <mc:Choice xmlns:v="urn:schemas-microsoft-com:vml" Requires="v">
                <p:oleObj spid="_x0000_s116758" name="תמונת מפת סיביות" r:id="rId7" imgW="0" imgH="0" progId="PBrush">
                  <p:embed/>
                </p:oleObj>
              </mc:Choice>
              <mc:Fallback>
                <p:oleObj name="תמונת מפת סיביות" r:id="rId7" imgW="0" imgH="0" progId="PBrush">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1429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אובייקט 19"/>
          <p:cNvGraphicFramePr>
            <a:graphicFrameLocks noChangeAspect="1"/>
          </p:cNvGraphicFramePr>
          <p:nvPr/>
        </p:nvGraphicFramePr>
        <p:xfrm>
          <a:off x="357158" y="2474262"/>
          <a:ext cx="1692375" cy="858818"/>
        </p:xfrm>
        <a:graphic>
          <a:graphicData uri="http://schemas.openxmlformats.org/presentationml/2006/ole">
            <mc:AlternateContent xmlns:mc="http://schemas.openxmlformats.org/markup-compatibility/2006">
              <mc:Choice xmlns:v="urn:schemas-microsoft-com:vml" Requires="v">
                <p:oleObj spid="_x0000_s116759" name="Equation" r:id="rId8" imgW="850680" imgH="431640" progId="Equation.3">
                  <p:embed/>
                </p:oleObj>
              </mc:Choice>
              <mc:Fallback>
                <p:oleObj name="Equation" r:id="rId8" imgW="850680" imgH="4316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58" y="2474262"/>
                        <a:ext cx="1692375" cy="858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2" y="4611255"/>
            <a:ext cx="9050939" cy="2246769"/>
          </a:xfrm>
          <a:prstGeom prst="rect">
            <a:avLst/>
          </a:prstGeom>
          <a:noFill/>
        </p:spPr>
        <p:txBody>
          <a:bodyPr wrap="none" rtlCol="1">
            <a:spAutoFit/>
          </a:bodyPr>
          <a:lstStyle/>
          <a:p>
            <a:pPr algn="r" rtl="1"/>
            <a:r>
              <a:rPr lang="he-IL" sz="2000" dirty="0" smtClean="0">
                <a:latin typeface="Times New Roman" pitchFamily="18" charset="0"/>
                <a:cs typeface="Times New Roman" pitchFamily="18" charset="0"/>
              </a:rPr>
              <a:t>תמונות ה-</a:t>
            </a:r>
            <a:r>
              <a:rPr lang="en-US" sz="2000" dirty="0" smtClean="0">
                <a:latin typeface="Times New Roman" pitchFamily="18" charset="0"/>
                <a:cs typeface="Times New Roman" pitchFamily="18" charset="0"/>
              </a:rPr>
              <a:t>TEM</a:t>
            </a:r>
            <a:r>
              <a:rPr lang="he-IL" sz="2000" dirty="0" smtClean="0">
                <a:latin typeface="Times New Roman" pitchFamily="18" charset="0"/>
                <a:cs typeface="Times New Roman" pitchFamily="18" charset="0"/>
              </a:rPr>
              <a:t> בתום התגובה מהוות עדות ברורה לנוכחותם של צברי ננו חלקיקי זהב גדולים </a:t>
            </a:r>
          </a:p>
          <a:p>
            <a:pPr algn="r" rtl="1"/>
            <a:r>
              <a:rPr lang="he-IL" sz="2000" dirty="0" smtClean="0">
                <a:latin typeface="Times New Roman" pitchFamily="18" charset="0"/>
                <a:cs typeface="Times New Roman" pitchFamily="18" charset="0"/>
              </a:rPr>
              <a:t>ולא מסודרים. הספקטרום שהופק בתום התגובה מציג פס בליעה רחב ובכך מספק תימוכין לאבחנה זו.</a:t>
            </a:r>
          </a:p>
          <a:p>
            <a:pPr algn="r" rtl="1"/>
            <a:r>
              <a:rPr lang="he-IL" sz="2000" dirty="0" smtClean="0">
                <a:latin typeface="Times New Roman" pitchFamily="18" charset="0"/>
                <a:cs typeface="Times New Roman" pitchFamily="18" charset="0"/>
              </a:rPr>
              <a:t>התרחבות פס הבליעה נובעת מהשינוי במרחק בין החלקיקים בתמיסה. ככל שהמרחק בין החלקיקים קטן, </a:t>
            </a:r>
          </a:p>
          <a:p>
            <a:pPr algn="r" rtl="1"/>
            <a:r>
              <a:rPr lang="he-IL" sz="2000" dirty="0" smtClean="0">
                <a:latin typeface="Times New Roman" pitchFamily="18" charset="0"/>
                <a:cs typeface="Times New Roman" pitchFamily="18" charset="0"/>
              </a:rPr>
              <a:t>החלקיקים מתקרבים יותר ויותר אחד לשני. כתוצאה מכך מידת החופשיות של אלקטרוני ההולכה שלהם </a:t>
            </a:r>
          </a:p>
          <a:p>
            <a:pPr algn="r" rtl="1"/>
            <a:r>
              <a:rPr lang="he-IL" sz="2000" dirty="0" smtClean="0">
                <a:latin typeface="Times New Roman" pitchFamily="18" charset="0"/>
                <a:cs typeface="Times New Roman" pitchFamily="18" charset="0"/>
              </a:rPr>
              <a:t>הולכת ויורדת, כלומר הם נוטים להשתתף על ידי מספר גדול יותר של חלקיקים. כתוצאה מכך הפלסמון </a:t>
            </a:r>
          </a:p>
          <a:p>
            <a:pPr algn="r" rtl="1"/>
            <a:r>
              <a:rPr lang="he-IL" sz="2000" dirty="0" smtClean="0">
                <a:latin typeface="Times New Roman" pitchFamily="18" charset="0"/>
                <a:cs typeface="Times New Roman" pitchFamily="18" charset="0"/>
              </a:rPr>
              <a:t>מתקבל במספר תדירויות סמוכות ולכן פס הבליעה מתפרס על פני תחום אורכי גל רחב יותר.</a:t>
            </a:r>
          </a:p>
          <a:p>
            <a:pPr algn="r" rtl="1"/>
            <a:endParaRPr lang="he-IL" sz="2000" dirty="0" smtClean="0">
              <a:latin typeface="Times New Roman" pitchFamily="18" charset="0"/>
              <a:cs typeface="Times New Roman" pitchFamily="18" charset="0"/>
            </a:endParaRPr>
          </a:p>
        </p:txBody>
      </p:sp>
      <p:sp>
        <p:nvSpPr>
          <p:cNvPr id="22" name="TextBox 21"/>
          <p:cNvSpPr txBox="1"/>
          <p:nvPr/>
        </p:nvSpPr>
        <p:spPr>
          <a:xfrm>
            <a:off x="785786" y="4572008"/>
            <a:ext cx="7621061" cy="2246769"/>
          </a:xfrm>
          <a:prstGeom prst="rect">
            <a:avLst/>
          </a:prstGeom>
          <a:noFill/>
        </p:spPr>
        <p:txBody>
          <a:bodyPr wrap="square" rtlCol="1">
            <a:spAutoFit/>
          </a:bodyPr>
          <a:lstStyle/>
          <a:p>
            <a:pPr algn="r" rtl="1"/>
            <a:r>
              <a:rPr lang="he-IL" sz="2000" dirty="0" smtClean="0">
                <a:latin typeface="Times New Roman" pitchFamily="18" charset="0"/>
                <a:cs typeface="Times New Roman" pitchFamily="18" charset="0"/>
              </a:rPr>
              <a:t>מסקנת הניסוי- תגובת החלפת </a:t>
            </a:r>
            <a:r>
              <a:rPr lang="he-IL" sz="2000" dirty="0" err="1" smtClean="0">
                <a:latin typeface="Times New Roman" pitchFamily="18" charset="0"/>
                <a:cs typeface="Times New Roman" pitchFamily="18" charset="0"/>
              </a:rPr>
              <a:t>הליגנדים</a:t>
            </a:r>
            <a:r>
              <a:rPr lang="he-IL" sz="2000" dirty="0" smtClean="0">
                <a:latin typeface="Times New Roman" pitchFamily="18" charset="0"/>
                <a:cs typeface="Times New Roman" pitchFamily="18" charset="0"/>
              </a:rPr>
              <a:t> התרחשה, אך בשל יחס ריכוזים מאוד גבוה בין </a:t>
            </a:r>
          </a:p>
          <a:p>
            <a:pPr algn="r" rtl="1"/>
            <a:r>
              <a:rPr lang="he-IL" sz="2000" dirty="0" smtClean="0">
                <a:latin typeface="Times New Roman" pitchFamily="18" charset="0"/>
                <a:cs typeface="Times New Roman" pitchFamily="18" charset="0"/>
              </a:rPr>
              <a:t>התרכובת </a:t>
            </a:r>
            <a:r>
              <a:rPr lang="en-US" sz="2000" dirty="0" smtClean="0">
                <a:latin typeface="Times New Roman" pitchFamily="18" charset="0"/>
                <a:cs typeface="Times New Roman" pitchFamily="18" charset="0"/>
              </a:rPr>
              <a:t> TOBU[6]*TBAI </a:t>
            </a:r>
            <a:r>
              <a:rPr lang="he-IL" sz="2000" dirty="0" smtClean="0">
                <a:latin typeface="Times New Roman" pitchFamily="18" charset="0"/>
                <a:cs typeface="Times New Roman" pitchFamily="18" charset="0"/>
              </a:rPr>
              <a:t>לבין חלקיקי הזהב, במקביל התרחש תהליך של ציפוי </a:t>
            </a:r>
          </a:p>
          <a:p>
            <a:pPr algn="r" rtl="1"/>
            <a:r>
              <a:rPr lang="he-IL" sz="2000" dirty="0" smtClean="0">
                <a:latin typeface="Times New Roman" pitchFamily="18" charset="0"/>
                <a:cs typeface="Times New Roman" pitchFamily="18" charset="0"/>
              </a:rPr>
              <a:t>,החלקיקים ויצירת צברי-ננו גדולים ולא מסודרים. על כן, החלטנו כי בניסויים הבאים </a:t>
            </a:r>
          </a:p>
          <a:p>
            <a:pPr algn="r" rtl="1"/>
            <a:r>
              <a:rPr lang="he-IL" sz="2000" dirty="0" smtClean="0">
                <a:latin typeface="Times New Roman" pitchFamily="18" charset="0"/>
                <a:cs typeface="Times New Roman" pitchFamily="18" charset="0"/>
              </a:rPr>
              <a:t>לשים דגש על יצירת ננו חלקיקי הזהב והגבתם מיד בתום הכנתם ובנוסף, בהקטנת ריכוז </a:t>
            </a:r>
          </a:p>
          <a:p>
            <a:pPr algn="r" rtl="1"/>
            <a:r>
              <a:rPr lang="he-IL" sz="2000" dirty="0" smtClean="0">
                <a:latin typeface="Times New Roman" pitchFamily="18" charset="0"/>
                <a:cs typeface="Times New Roman" pitchFamily="18" charset="0"/>
              </a:rPr>
              <a:t>ה-</a:t>
            </a:r>
            <a:r>
              <a:rPr lang="en-US" sz="2000" dirty="0" smtClean="0">
                <a:latin typeface="Times New Roman" pitchFamily="18" charset="0"/>
                <a:cs typeface="Times New Roman" pitchFamily="18" charset="0"/>
              </a:rPr>
              <a:t>TOBU[6]*TBAI </a:t>
            </a:r>
            <a:r>
              <a:rPr lang="he-IL" sz="2000" dirty="0" smtClean="0">
                <a:latin typeface="Times New Roman" pitchFamily="18" charset="0"/>
                <a:cs typeface="Times New Roman" pitchFamily="18" charset="0"/>
              </a:rPr>
              <a:t> התחלתי. </a:t>
            </a:r>
            <a:endParaRPr lang="en-US" sz="2000" dirty="0" smtClean="0">
              <a:latin typeface="Times New Roman" pitchFamily="18" charset="0"/>
              <a:cs typeface="Times New Roman" pitchFamily="18" charset="0"/>
            </a:endParaRPr>
          </a:p>
          <a:p>
            <a:pPr algn="r" rtl="1"/>
            <a:endParaRPr lang="he-IL" sz="2000" dirty="0" smtClean="0">
              <a:latin typeface="Times New Roman" pitchFamily="18" charset="0"/>
              <a:cs typeface="Times New Roman" pitchFamily="18" charset="0"/>
            </a:endParaRPr>
          </a:p>
          <a:p>
            <a:pPr algn="r" rtl="1"/>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9" presetClass="exit" presetSubtype="0" fill="hold" grpId="1" nodeType="afterEffect">
                                  <p:stCondLst>
                                    <p:cond delay="0"/>
                                  </p:stCondLst>
                                  <p:childTnLst>
                                    <p:animEffect transition="out" filter="dissolve">
                                      <p:cBhvr>
                                        <p:cTn id="10" dur="3000"/>
                                        <p:tgtEl>
                                          <p:spTgt spid="14"/>
                                        </p:tgtEl>
                                      </p:cBhvr>
                                    </p:animEffect>
                                    <p:set>
                                      <p:cBhvr>
                                        <p:cTn id="11" dur="1" fill="hold">
                                          <p:stCondLst>
                                            <p:cond delay="2999"/>
                                          </p:stCondLst>
                                        </p:cTn>
                                        <p:tgtEl>
                                          <p:spTgt spid="14"/>
                                        </p:tgtEl>
                                        <p:attrNameLst>
                                          <p:attrName>style.visibility</p:attrName>
                                        </p:attrNameLst>
                                      </p:cBhvr>
                                      <p:to>
                                        <p:strVal val="hidden"/>
                                      </p:to>
                                    </p:set>
                                  </p:childTnLst>
                                </p:cTn>
                              </p:par>
                              <p:par>
                                <p:cTn id="12" presetID="8"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par>
                          <p:cTn id="23" fill="hold">
                            <p:stCondLst>
                              <p:cond delay="1000"/>
                            </p:stCondLst>
                            <p:childTnLst>
                              <p:par>
                                <p:cTn id="24" presetID="8"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amond(in)">
                                      <p:cBhvr>
                                        <p:cTn id="26" dur="10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000"/>
                            </p:stCondLst>
                            <p:childTnLst>
                              <p:par>
                                <p:cTn id="31" presetID="8"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amond(in)">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par>
                          <p:cTn id="39" fill="hold">
                            <p:stCondLst>
                              <p:cond delay="500"/>
                            </p:stCondLst>
                            <p:childTnLst>
                              <p:par>
                                <p:cTn id="40" presetID="8"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amond(i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21" grpId="0"/>
      <p:bldP spid="21" grpId="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TextBox 6"/>
          <p:cNvSpPr txBox="1"/>
          <p:nvPr/>
        </p:nvSpPr>
        <p:spPr>
          <a:xfrm>
            <a:off x="1214414" y="169111"/>
            <a:ext cx="7221850" cy="830997"/>
          </a:xfrm>
          <a:prstGeom prst="rect">
            <a:avLst/>
          </a:prstGeom>
          <a:noFill/>
        </p:spPr>
        <p:txBody>
          <a:bodyPr wrap="none" rtlCol="1">
            <a:spAutoFit/>
          </a:bodyPr>
          <a:lstStyle/>
          <a:p>
            <a:pPr algn="ctr" rtl="1"/>
            <a:r>
              <a:rPr lang="he-IL" sz="2400" b="1" dirty="0" smtClean="0">
                <a:latin typeface="Times New Roman" pitchFamily="18" charset="0"/>
                <a:cs typeface="Times New Roman" pitchFamily="18" charset="0"/>
              </a:rPr>
              <a:t>שילוב ננו חלקיקי זהב המיוצבים בעזרת ליגנדים של דודקאנתיול </a:t>
            </a:r>
          </a:p>
          <a:p>
            <a:pPr algn="ctr" rtl="1"/>
            <a:r>
              <a:rPr lang="he-IL" sz="2400" b="1" dirty="0" smtClean="0">
                <a:latin typeface="Times New Roman" pitchFamily="18" charset="0"/>
                <a:cs typeface="Times New Roman" pitchFamily="18" charset="0"/>
              </a:rPr>
              <a:t>עם </a:t>
            </a:r>
            <a:r>
              <a:rPr lang="en-US" sz="2400" b="1" dirty="0" smtClean="0">
                <a:latin typeface="Times New Roman" pitchFamily="18" charset="0"/>
                <a:cs typeface="Times New Roman" pitchFamily="18" charset="0"/>
              </a:rPr>
              <a:t>TOBU[6]*TBAI</a:t>
            </a:r>
            <a:r>
              <a:rPr lang="he-IL" sz="2400" b="1" dirty="0" smtClean="0">
                <a:latin typeface="Times New Roman" pitchFamily="18" charset="0"/>
                <a:cs typeface="Times New Roman" pitchFamily="18" charset="0"/>
              </a:rPr>
              <a:t> בממס </a:t>
            </a:r>
            <a:r>
              <a:rPr lang="en-US" sz="2400" b="1" dirty="0" smtClean="0">
                <a:latin typeface="Times New Roman" pitchFamily="18" charset="0"/>
                <a:cs typeface="Times New Roman" pitchFamily="18" charset="0"/>
              </a:rPr>
              <a:t>THF</a:t>
            </a:r>
            <a:endParaRPr lang="en-US" sz="2400" dirty="0">
              <a:latin typeface="Times New Roman" pitchFamily="18" charset="0"/>
              <a:cs typeface="Times New Roman" pitchFamily="18" charset="0"/>
            </a:endParaRPr>
          </a:p>
        </p:txBody>
      </p:sp>
      <p:sp>
        <p:nvSpPr>
          <p:cNvPr id="8" name="TextBox 7"/>
          <p:cNvSpPr txBox="1"/>
          <p:nvPr/>
        </p:nvSpPr>
        <p:spPr>
          <a:xfrm>
            <a:off x="251520" y="1142984"/>
            <a:ext cx="8640000" cy="1200329"/>
          </a:xfrm>
          <a:prstGeom prst="rect">
            <a:avLst/>
          </a:prstGeom>
          <a:noFill/>
        </p:spPr>
        <p:txBody>
          <a:bodyPr wrap="square" rtlCol="1">
            <a:spAutoFit/>
          </a:bodyPr>
          <a:lstStyle/>
          <a:p>
            <a:pPr algn="r" rtl="1"/>
            <a:r>
              <a:rPr lang="he-IL" sz="2400" b="1" dirty="0" smtClean="0">
                <a:latin typeface="Times New Roman" pitchFamily="18" charset="0"/>
                <a:cs typeface="Times New Roman" pitchFamily="18" charset="0"/>
              </a:rPr>
              <a:t>מטרת הניסוי</a:t>
            </a:r>
          </a:p>
          <a:p>
            <a:pPr algn="just" rtl="1"/>
            <a:r>
              <a:rPr lang="he-IL" sz="2400" dirty="0" smtClean="0">
                <a:latin typeface="Times New Roman" pitchFamily="18" charset="0"/>
                <a:cs typeface="Times New Roman" pitchFamily="18" charset="0"/>
              </a:rPr>
              <a:t>בחינת תהליך החלפת ליגנדים </a:t>
            </a:r>
            <a:r>
              <a:rPr lang="en-US" sz="2400" dirty="0" smtClean="0">
                <a:latin typeface="Times New Roman" pitchFamily="18" charset="0"/>
                <a:cs typeface="Times New Roman" pitchFamily="18" charset="0"/>
              </a:rPr>
              <a:t>(ligand exchange)</a:t>
            </a:r>
            <a:r>
              <a:rPr lang="he-IL" sz="2400" dirty="0" smtClean="0">
                <a:latin typeface="Times New Roman" pitchFamily="18" charset="0"/>
                <a:cs typeface="Times New Roman" pitchFamily="18" charset="0"/>
              </a:rPr>
              <a:t> במערכת בה היא לא צפויה להתרחש.</a:t>
            </a:r>
          </a:p>
        </p:txBody>
      </p:sp>
      <p:sp>
        <p:nvSpPr>
          <p:cNvPr id="10" name="TextBox 9"/>
          <p:cNvSpPr txBox="1"/>
          <p:nvPr/>
        </p:nvSpPr>
        <p:spPr>
          <a:xfrm>
            <a:off x="251520" y="2507412"/>
            <a:ext cx="8640000" cy="1569660"/>
          </a:xfrm>
          <a:prstGeom prst="rect">
            <a:avLst/>
          </a:prstGeom>
          <a:noFill/>
        </p:spPr>
        <p:txBody>
          <a:bodyPr wrap="square" rtlCol="1">
            <a:spAutoFit/>
          </a:bodyPr>
          <a:lstStyle/>
          <a:p>
            <a:pPr algn="just" rtl="1"/>
            <a:r>
              <a:rPr lang="he-IL" sz="2400" dirty="0" smtClean="0">
                <a:latin typeface="Times New Roman" pitchFamily="18" charset="0"/>
                <a:cs typeface="Times New Roman" pitchFamily="18" charset="0"/>
              </a:rPr>
              <a:t>הנחת הניסוי שלא תתרחש החלפת ליגנדים מכיוון שהאינטראקציה על פני שטח חלקיקי הזהב בהן מעורבות קבוצות תיול </a:t>
            </a:r>
            <a:r>
              <a:rPr lang="en-US" sz="2400" dirty="0" smtClean="0">
                <a:latin typeface="Times New Roman" pitchFamily="18" charset="0"/>
                <a:cs typeface="Times New Roman" pitchFamily="18" charset="0"/>
              </a:rPr>
              <a:t>(R-SH)</a:t>
            </a:r>
            <a:r>
              <a:rPr lang="he-IL" sz="2400" dirty="0" smtClean="0">
                <a:latin typeface="Times New Roman" pitchFamily="18" charset="0"/>
                <a:cs typeface="Times New Roman" pitchFamily="18" charset="0"/>
              </a:rPr>
              <a:t> ממולקולות הדודקאנתיול דומה באופיה לאינטראקציה על פני שטח חלקיקי הזהב בנוכחות קבוצות תיוקרבוניל </a:t>
            </a:r>
            <a:r>
              <a:rPr lang="en-US" sz="2400" dirty="0" smtClean="0">
                <a:latin typeface="Times New Roman" pitchFamily="18" charset="0"/>
                <a:cs typeface="Times New Roman" pitchFamily="18" charset="0"/>
              </a:rPr>
              <a:t>(C=S)</a:t>
            </a:r>
            <a:r>
              <a:rPr lang="he-IL" sz="2400" dirty="0" smtClean="0">
                <a:latin typeface="Times New Roman" pitchFamily="18" charset="0"/>
                <a:cs typeface="Times New Roman" pitchFamily="18" charset="0"/>
              </a:rPr>
              <a:t> שמקורם בתרכובת הסמיתיו-במבוסוריל.</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איור 15 - עותק.jpg"/>
          <p:cNvPicPr>
            <a:picLocks noChangeAspect="1"/>
          </p:cNvPicPr>
          <p:nvPr/>
        </p:nvPicPr>
        <p:blipFill>
          <a:blip r:embed="rId2" cstate="print"/>
          <a:stretch>
            <a:fillRect/>
          </a:stretch>
        </p:blipFill>
        <p:spPr>
          <a:xfrm>
            <a:off x="1214414" y="1296094"/>
            <a:ext cx="6715172" cy="4204608"/>
          </a:xfrm>
          <a:prstGeom prst="rect">
            <a:avLst/>
          </a:prstGeom>
          <a:solidFill>
            <a:srgbClr val="000000">
              <a:shade val="95000"/>
            </a:srgbClr>
          </a:solidFill>
          <a:ln w="3175" cap="sq">
            <a:solidFill>
              <a:srgbClr val="000000"/>
            </a:solidFill>
            <a:miter lim="800000"/>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extBox 4"/>
          <p:cNvSpPr txBox="1"/>
          <p:nvPr/>
        </p:nvSpPr>
        <p:spPr>
          <a:xfrm>
            <a:off x="1187624" y="5500702"/>
            <a:ext cx="6768752" cy="1200329"/>
          </a:xfrm>
          <a:prstGeom prst="rect">
            <a:avLst/>
          </a:prstGeom>
          <a:noFill/>
        </p:spPr>
        <p:txBody>
          <a:bodyPr wrap="square" rtlCol="1">
            <a:spAutoFit/>
          </a:bodyPr>
          <a:lstStyle/>
          <a:p>
            <a:pPr algn="just" rtl="1"/>
            <a:r>
              <a:rPr lang="he-IL" sz="2400" dirty="0" smtClean="0">
                <a:latin typeface="Times New Roman" pitchFamily="18" charset="0"/>
                <a:cs typeface="Times New Roman" pitchFamily="18" charset="0"/>
              </a:rPr>
              <a:t>ספקטרה הבליעה של חלקיקי זהב שהוכנו בנוכחות ליגנדים של דודקאנתיול לפני (גרף ירוק) ואחרי (גרף אדום) התגובה עם </a:t>
            </a:r>
            <a:r>
              <a:rPr lang="en-US" sz="2400" dirty="0" smtClean="0">
                <a:latin typeface="Times New Roman" pitchFamily="18" charset="0"/>
                <a:cs typeface="Times New Roman" pitchFamily="18" charset="0"/>
              </a:rPr>
              <a:t>TOBU[6]</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TBAI</a:t>
            </a:r>
            <a:r>
              <a:rPr lang="he-IL" sz="2400" dirty="0" smtClean="0">
                <a:latin typeface="Times New Roman" pitchFamily="18" charset="0"/>
                <a:cs typeface="Times New Roman" pitchFamily="18" charset="0"/>
              </a:rPr>
              <a:t> בתמיסת </a:t>
            </a:r>
            <a:r>
              <a:rPr lang="en-US" sz="2400" dirty="0" smtClean="0">
                <a:latin typeface="Times New Roman" pitchFamily="18" charset="0"/>
                <a:cs typeface="Times New Roman" pitchFamily="18" charset="0"/>
              </a:rPr>
              <a:t>THF</a:t>
            </a:r>
            <a:r>
              <a:rPr lang="he-IL"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3500430" y="425215"/>
            <a:ext cx="2561920" cy="646331"/>
          </a:xfrm>
          <a:prstGeom prst="rect">
            <a:avLst/>
          </a:prstGeom>
          <a:noFill/>
        </p:spPr>
        <p:txBody>
          <a:bodyPr wrap="none" rtlCol="1">
            <a:spAutoFit/>
          </a:bodyPr>
          <a:lstStyle/>
          <a:p>
            <a:r>
              <a:rPr lang="he-IL" sz="3600" b="1" dirty="0" smtClean="0">
                <a:latin typeface="Times New Roman" pitchFamily="18" charset="0"/>
                <a:cs typeface="Times New Roman" pitchFamily="18" charset="0"/>
              </a:rPr>
              <a:t>תוצאות הניסוי</a:t>
            </a:r>
            <a:endParaRPr lang="he-IL"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6" name="TextBox 5"/>
          <p:cNvSpPr txBox="1"/>
          <p:nvPr/>
        </p:nvSpPr>
        <p:spPr>
          <a:xfrm>
            <a:off x="251520" y="71414"/>
            <a:ext cx="8712968" cy="830997"/>
          </a:xfrm>
          <a:prstGeom prst="rect">
            <a:avLst/>
          </a:prstGeom>
          <a:noFill/>
        </p:spPr>
        <p:txBody>
          <a:bodyPr wrap="square" rtlCol="1">
            <a:spAutoFit/>
          </a:bodyPr>
          <a:lstStyle/>
          <a:p>
            <a:pPr algn="ctr" rtl="1"/>
            <a:r>
              <a:rPr lang="he-IL" sz="2400" b="1" dirty="0" smtClean="0">
                <a:latin typeface="Times New Roman" pitchFamily="18" charset="0"/>
                <a:cs typeface="Times New Roman" pitchFamily="18" charset="0"/>
              </a:rPr>
              <a:t>תמונות </a:t>
            </a:r>
            <a:r>
              <a:rPr lang="en-US" sz="2400" b="1" dirty="0" smtClean="0">
                <a:latin typeface="Times New Roman" pitchFamily="18" charset="0"/>
                <a:cs typeface="Times New Roman" pitchFamily="18" charset="0"/>
              </a:rPr>
              <a:t>TEM</a:t>
            </a:r>
            <a:r>
              <a:rPr lang="he-IL" sz="2400" b="1" dirty="0" smtClean="0">
                <a:latin typeface="Times New Roman" pitchFamily="18" charset="0"/>
                <a:cs typeface="Times New Roman" pitchFamily="18" charset="0"/>
              </a:rPr>
              <a:t> של חלקיקי זהב המיוצבים עם ליגנדים של דודקאנתיול לפני ואחרי  התגובה עם </a:t>
            </a:r>
            <a:r>
              <a:rPr lang="en-US" sz="2400" b="1" dirty="0" smtClean="0">
                <a:latin typeface="Times New Roman" pitchFamily="18" charset="0"/>
                <a:cs typeface="Times New Roman" pitchFamily="18" charset="0"/>
              </a:rPr>
              <a:t>TOBU[6]</a:t>
            </a:r>
            <a:r>
              <a:rPr lang="en-US" sz="2400" b="1" dirty="0" smtClean="0">
                <a:latin typeface="Times New Roman" pitchFamily="18" charset="0"/>
                <a:cs typeface="Times New Roman" pitchFamily="18" charset="0"/>
                <a:sym typeface="Symbol"/>
              </a:rPr>
              <a:t></a:t>
            </a:r>
            <a:r>
              <a:rPr lang="en-US" sz="2400" b="1" dirty="0" smtClean="0">
                <a:latin typeface="Times New Roman" pitchFamily="18" charset="0"/>
                <a:cs typeface="Times New Roman" pitchFamily="18" charset="0"/>
              </a:rPr>
              <a:t>TBAI</a:t>
            </a:r>
            <a:r>
              <a:rPr lang="he-IL" sz="2400" b="1" dirty="0" smtClean="0">
                <a:latin typeface="Times New Roman" pitchFamily="18" charset="0"/>
                <a:cs typeface="Times New Roman" pitchFamily="18" charset="0"/>
              </a:rPr>
              <a:t> בתמיסת </a:t>
            </a:r>
            <a:r>
              <a:rPr lang="en-US" sz="2400" b="1" dirty="0" smtClean="0">
                <a:latin typeface="Times New Roman" pitchFamily="18" charset="0"/>
                <a:cs typeface="Times New Roman" pitchFamily="18" charset="0"/>
              </a:rPr>
              <a:t>THF</a:t>
            </a:r>
            <a:endParaRPr lang="he-IL" sz="2800" b="1" dirty="0">
              <a:latin typeface="Times New Roman" pitchFamily="18" charset="0"/>
              <a:cs typeface="Times New Roman" pitchFamily="18" charset="0"/>
            </a:endParaRPr>
          </a:p>
        </p:txBody>
      </p:sp>
      <p:sp>
        <p:nvSpPr>
          <p:cNvPr id="9" name="TextBox 8"/>
          <p:cNvSpPr txBox="1"/>
          <p:nvPr/>
        </p:nvSpPr>
        <p:spPr>
          <a:xfrm>
            <a:off x="3000364" y="2857496"/>
            <a:ext cx="3305713" cy="1015663"/>
          </a:xfrm>
          <a:prstGeom prst="rect">
            <a:avLst/>
          </a:prstGeom>
          <a:noFill/>
        </p:spPr>
        <p:txBody>
          <a:bodyPr wrap="none" rtlCol="1">
            <a:spAutoFit/>
          </a:bodyPr>
          <a:lstStyle/>
          <a:p>
            <a:r>
              <a:rPr lang="en-US" sz="6000" b="1" i="1" dirty="0" smtClean="0">
                <a:latin typeface="Times New Roman" pitchFamily="18" charset="0"/>
                <a:cs typeface="Times New Roman" pitchFamily="18" charset="0"/>
              </a:rPr>
              <a:t>BEFORE</a:t>
            </a:r>
            <a:endParaRPr lang="he-IL" sz="6000" b="1" i="1" dirty="0">
              <a:latin typeface="Times New Roman" pitchFamily="18" charset="0"/>
              <a:cs typeface="Times New Roman" pitchFamily="18" charset="0"/>
            </a:endParaRPr>
          </a:p>
        </p:txBody>
      </p:sp>
      <p:grpSp>
        <p:nvGrpSpPr>
          <p:cNvPr id="3" name="קבוצה 13"/>
          <p:cNvGrpSpPr/>
          <p:nvPr/>
        </p:nvGrpSpPr>
        <p:grpSpPr>
          <a:xfrm>
            <a:off x="612000" y="1556792"/>
            <a:ext cx="7920000" cy="4680000"/>
            <a:chOff x="2017396" y="1945966"/>
            <a:chExt cx="5394960" cy="2697480"/>
          </a:xfrm>
        </p:grpSpPr>
        <p:sp>
          <p:nvSpPr>
            <p:cNvPr id="10" name="TextBox 9"/>
            <p:cNvSpPr txBox="1"/>
            <p:nvPr/>
          </p:nvSpPr>
          <p:spPr>
            <a:xfrm>
              <a:off x="2909361" y="2928934"/>
              <a:ext cx="3305713" cy="1015663"/>
            </a:xfrm>
            <a:prstGeom prst="rect">
              <a:avLst/>
            </a:prstGeom>
            <a:noFill/>
          </p:spPr>
          <p:txBody>
            <a:bodyPr wrap="none" rtlCol="1">
              <a:spAutoFit/>
            </a:bodyPr>
            <a:lstStyle/>
            <a:p>
              <a:r>
                <a:rPr lang="en-US" sz="6000" b="1" i="1" dirty="0" smtClean="0">
                  <a:latin typeface="Times New Roman" pitchFamily="18" charset="0"/>
                  <a:cs typeface="Times New Roman" pitchFamily="18" charset="0"/>
                </a:rPr>
                <a:t>BEFORE</a:t>
              </a:r>
              <a:endParaRPr lang="he-IL" sz="6000" b="1" i="1" dirty="0">
                <a:latin typeface="Times New Roman" pitchFamily="18" charset="0"/>
                <a:cs typeface="Times New Roman" pitchFamily="18" charset="0"/>
              </a:endParaRPr>
            </a:p>
          </p:txBody>
        </p:sp>
        <p:pic>
          <p:nvPicPr>
            <p:cNvPr id="13"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876" y="1945966"/>
              <a:ext cx="2697480" cy="2697480"/>
            </a:xfrm>
            <a:prstGeom prst="rect">
              <a:avLst/>
            </a:prstGeom>
            <a:solidFill>
              <a:srgbClr val="000000">
                <a:shade val="95000"/>
              </a:srgbClr>
            </a:solidFill>
            <a:ln w="3175" cap="sq">
              <a:solidFill>
                <a:srgbClr val="000000"/>
              </a:solidFill>
              <a:miter lim="800000"/>
            </a:ln>
            <a:effectLst>
              <a:outerShdw blurRad="50800" dist="38100" dir="8100000" algn="tr" rotWithShape="0">
                <a:prstClr val="black">
                  <a:alpha val="40000"/>
                </a:prstClr>
              </a:outerShdw>
            </a:effectLst>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396" y="1945966"/>
              <a:ext cx="2697480" cy="2697480"/>
            </a:xfrm>
            <a:prstGeom prst="rect">
              <a:avLst/>
            </a:prstGeom>
            <a:solidFill>
              <a:srgbClr val="000000">
                <a:shade val="95000"/>
              </a:srgbClr>
            </a:solidFill>
            <a:ln w="3175" cap="sq">
              <a:solidFill>
                <a:srgbClr val="000000"/>
              </a:solidFill>
              <a:miter lim="800000"/>
            </a:ln>
            <a:effectLst>
              <a:outerShdw blurRad="50800" dist="38100" dir="8100000" algn="tr" rotWithShape="0">
                <a:prstClr val="black">
                  <a:alpha val="40000"/>
                </a:prstClr>
              </a:outerShdw>
            </a:effectLst>
          </p:spPr>
        </p:pic>
      </p:grpSp>
      <p:sp>
        <p:nvSpPr>
          <p:cNvPr id="15" name="TextBox 14"/>
          <p:cNvSpPr txBox="1"/>
          <p:nvPr/>
        </p:nvSpPr>
        <p:spPr>
          <a:xfrm>
            <a:off x="3223132" y="3071810"/>
            <a:ext cx="2706190" cy="1015663"/>
          </a:xfrm>
          <a:prstGeom prst="rect">
            <a:avLst/>
          </a:prstGeom>
          <a:noFill/>
        </p:spPr>
        <p:txBody>
          <a:bodyPr wrap="none" rtlCol="1">
            <a:spAutoFit/>
          </a:bodyPr>
          <a:lstStyle/>
          <a:p>
            <a:r>
              <a:rPr lang="en-US" sz="6000" b="1" i="1" dirty="0" smtClean="0">
                <a:latin typeface="Times New Roman" pitchFamily="18" charset="0"/>
                <a:cs typeface="Times New Roman" pitchFamily="18" charset="0"/>
              </a:rPr>
              <a:t>AFTER</a:t>
            </a:r>
            <a:endParaRPr lang="he-IL" sz="6000" b="1" i="1" dirty="0">
              <a:latin typeface="Times New Roman" pitchFamily="18" charset="0"/>
              <a:cs typeface="Times New Roman" pitchFamily="18" charset="0"/>
            </a:endParaRPr>
          </a:p>
        </p:txBody>
      </p:sp>
      <p:grpSp>
        <p:nvGrpSpPr>
          <p:cNvPr id="5" name="קבוצה 17"/>
          <p:cNvGrpSpPr/>
          <p:nvPr/>
        </p:nvGrpSpPr>
        <p:grpSpPr>
          <a:xfrm>
            <a:off x="611560" y="1628800"/>
            <a:ext cx="7920880" cy="4680520"/>
            <a:chOff x="1857356" y="5089238"/>
            <a:chExt cx="5412124" cy="2697480"/>
          </a:xfrm>
        </p:grpSpPr>
        <p:pic>
          <p:nvPicPr>
            <p:cNvPr id="16" name="Picture 1"/>
            <p:cNvPicPr>
              <a:picLocks noChangeAspect="1"/>
            </p:cNvPicPr>
            <p:nvPr/>
          </p:nvPicPr>
          <p:blipFill>
            <a:blip r:embed="rId4" cstate="print">
              <a:lum bright="10000"/>
              <a:extLst>
                <a:ext uri="{28A0092B-C50C-407E-A947-70E740481C1C}">
                  <a14:useLocalDpi xmlns:a14="http://schemas.microsoft.com/office/drawing/2010/main" val="0"/>
                </a:ext>
              </a:extLst>
            </a:blip>
            <a:stretch>
              <a:fillRect/>
            </a:stretch>
          </p:blipFill>
          <p:spPr>
            <a:xfrm>
              <a:off x="1857356" y="5089238"/>
              <a:ext cx="2697480" cy="2697480"/>
            </a:xfrm>
            <a:prstGeom prst="rect">
              <a:avLst/>
            </a:prstGeom>
            <a:solidFill>
              <a:srgbClr val="000000">
                <a:shade val="95000"/>
              </a:srgbClr>
            </a:solidFill>
            <a:ln w="3175" cap="sq">
              <a:solidFill>
                <a:srgbClr val="000000"/>
              </a:solidFill>
              <a:miter lim="800000"/>
            </a:ln>
            <a:effectLst/>
          </p:spPr>
        </p:pic>
        <p:pic>
          <p:nvPicPr>
            <p:cNvPr id="17" name="Picture 8"/>
            <p:cNvPicPr>
              <a:picLocks noChangeAspect="1"/>
            </p:cNvPicPr>
            <p:nvPr/>
          </p:nvPicPr>
          <p:blipFill>
            <a:blip r:embed="rId5" cstate="print">
              <a:lum bright="10000"/>
              <a:extLst>
                <a:ext uri="{28A0092B-C50C-407E-A947-70E740481C1C}">
                  <a14:useLocalDpi xmlns:a14="http://schemas.microsoft.com/office/drawing/2010/main" val="0"/>
                </a:ext>
              </a:extLst>
            </a:blip>
            <a:stretch>
              <a:fillRect/>
            </a:stretch>
          </p:blipFill>
          <p:spPr>
            <a:xfrm>
              <a:off x="4572000" y="5089238"/>
              <a:ext cx="2697480" cy="2697480"/>
            </a:xfrm>
            <a:prstGeom prst="rect">
              <a:avLst/>
            </a:prstGeom>
            <a:solidFill>
              <a:srgbClr val="000000">
                <a:shade val="95000"/>
              </a:srgbClr>
            </a:solidFill>
            <a:ln w="3175" cap="sq">
              <a:solidFill>
                <a:srgbClr val="000000"/>
              </a:solidFill>
              <a:miter lim="800000"/>
            </a:ln>
            <a:effectLst/>
          </p:spPr>
        </p:pic>
      </p:grpSp>
    </p:spTree>
    <p:extLst>
      <p:ext uri="{BB962C8B-B14F-4D97-AF65-F5344CB8AC3E}">
        <p14:creationId xmlns:p14="http://schemas.microsoft.com/office/powerpoint/2010/main" val="3343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3000"/>
                            </p:stCondLst>
                            <p:childTnLst>
                              <p:par>
                                <p:cTn id="13" presetID="9" presetClass="exit" presetSubtype="0" fill="hold" grpId="1" nodeType="afterEffect">
                                  <p:stCondLst>
                                    <p:cond delay="0"/>
                                  </p:stCondLst>
                                  <p:childTnLst>
                                    <p:animEffect transition="out" filter="dissolv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nodeType="clickEffect">
                                  <p:stCondLst>
                                    <p:cond delay="0"/>
                                  </p:stCondLst>
                                  <p:childTnLst>
                                    <p:animEffect transition="out" filter="diamond(in)">
                                      <p:cBhvr>
                                        <p:cTn id="19" dur="2000"/>
                                        <p:tgtEl>
                                          <p:spTgt spid="3"/>
                                        </p:tgtEl>
                                      </p:cBhvr>
                                    </p:animEffect>
                                    <p:set>
                                      <p:cBhvr>
                                        <p:cTn id="20" dur="1" fill="hold">
                                          <p:stCondLst>
                                            <p:cond delay="1999"/>
                                          </p:stCondLst>
                                        </p:cTn>
                                        <p:tgtEl>
                                          <p:spTgt spid="3"/>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8"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11" name="TextBox 10"/>
          <p:cNvSpPr txBox="1"/>
          <p:nvPr/>
        </p:nvSpPr>
        <p:spPr>
          <a:xfrm>
            <a:off x="467544" y="1092800"/>
            <a:ext cx="8568952" cy="4524315"/>
          </a:xfrm>
          <a:prstGeom prst="rect">
            <a:avLst/>
          </a:prstGeom>
          <a:noFill/>
        </p:spPr>
        <p:txBody>
          <a:bodyPr wrap="square" rtlCol="1">
            <a:spAutoFit/>
          </a:bodyPr>
          <a:lstStyle/>
          <a:p>
            <a:pPr algn="just" rtl="1"/>
            <a:r>
              <a:rPr lang="he-IL" sz="2400" dirty="0" smtClean="0">
                <a:latin typeface="Times New Roman" pitchFamily="18" charset="0"/>
                <a:cs typeface="Times New Roman" pitchFamily="18" charset="0"/>
              </a:rPr>
              <a:t>תוצאות הניסוי שונים במספר מאפיינים עיקריים שבלטו לאור תוצאות הניסוי הקודם:</a:t>
            </a:r>
          </a:p>
          <a:p>
            <a:pPr algn="just" rtl="1">
              <a:buFont typeface="Arial" pitchFamily="34" charset="0"/>
              <a:buChar char="•"/>
            </a:pPr>
            <a:r>
              <a:rPr lang="he-IL" sz="2400" dirty="0" smtClean="0">
                <a:latin typeface="Times New Roman" pitchFamily="18" charset="0"/>
                <a:cs typeface="Times New Roman" pitchFamily="18" charset="0"/>
              </a:rPr>
              <a:t>  צפיפות החלקיקים גדולה יותר ליחידת שטח על פני מצע הדגימה, כלומר החלקיקים סמוכים אחד לשני ולעיתים אף נמצאים אחד על גבי השני.</a:t>
            </a:r>
          </a:p>
          <a:p>
            <a:pPr algn="r" rtl="1">
              <a:buFont typeface="Arial" pitchFamily="34" charset="0"/>
              <a:buChar char="•"/>
            </a:pPr>
            <a:r>
              <a:rPr lang="he-IL" sz="2400" dirty="0" smtClean="0">
                <a:latin typeface="Times New Roman" pitchFamily="18" charset="0"/>
                <a:cs typeface="Times New Roman" pitchFamily="18" charset="0"/>
              </a:rPr>
              <a:t>  צורתם פחות מוגדרת ופחות סימטרית.</a:t>
            </a:r>
          </a:p>
          <a:p>
            <a:pPr algn="r" rtl="1"/>
            <a:endParaRPr lang="he-IL" sz="2400" dirty="0" smtClean="0">
              <a:latin typeface="Times New Roman" pitchFamily="18" charset="0"/>
              <a:cs typeface="Times New Roman" pitchFamily="18" charset="0"/>
            </a:endParaRPr>
          </a:p>
          <a:p>
            <a:pPr algn="just" rtl="1"/>
            <a:r>
              <a:rPr lang="he-IL" sz="2400" dirty="0" smtClean="0">
                <a:latin typeface="Times New Roman" pitchFamily="18" charset="0"/>
                <a:cs typeface="Times New Roman" pitchFamily="18" charset="0"/>
              </a:rPr>
              <a:t>מתוצאות אלו אפשר להסיק כי תגובת החלפת הליגנדים לא התרחשה וכי מערכות הבמבוסוריל אינן מחליפת את מולקולות ה-</a:t>
            </a:r>
            <a:r>
              <a:rPr lang="en-US" sz="2400" dirty="0" smtClean="0">
                <a:latin typeface="Times New Roman" pitchFamily="18" charset="0"/>
                <a:cs typeface="Times New Roman" pitchFamily="18" charset="0"/>
              </a:rPr>
              <a:t>DDT</a:t>
            </a:r>
            <a:r>
              <a:rPr lang="he-IL" sz="2400" dirty="0" smtClean="0">
                <a:latin typeface="Times New Roman" pitchFamily="18" charset="0"/>
                <a:cs typeface="Times New Roman" pitchFamily="18" charset="0"/>
              </a:rPr>
              <a:t> אלא "מצטרפות" אליו כתוצאה ממספר אתרים תיוקרבונילים לכל מולקולה ובנוסף, מכך שריכוז הסמיתיו- במבוסוריל בתמיסה הינו בעודף. התוצאות שהתקבלו בניסוי זה מאששות את המסקנה מהניסוי הקודם ששם התרחש חילוף ליגנדים.</a:t>
            </a:r>
          </a:p>
          <a:p>
            <a:pPr algn="r" rtl="1"/>
            <a:endParaRPr lang="he-IL" sz="2400" dirty="0" smtClean="0">
              <a:latin typeface="Times New Roman" pitchFamily="18" charset="0"/>
              <a:cs typeface="Times New Roman" pitchFamily="18" charset="0"/>
            </a:endParaRPr>
          </a:p>
        </p:txBody>
      </p:sp>
      <p:sp>
        <p:nvSpPr>
          <p:cNvPr id="5" name="TextBox 4"/>
          <p:cNvSpPr txBox="1"/>
          <p:nvPr/>
        </p:nvSpPr>
        <p:spPr>
          <a:xfrm>
            <a:off x="2850215" y="332656"/>
            <a:ext cx="3443570" cy="584775"/>
          </a:xfrm>
          <a:prstGeom prst="rect">
            <a:avLst/>
          </a:prstGeom>
          <a:noFill/>
        </p:spPr>
        <p:txBody>
          <a:bodyPr wrap="none" rtlCol="1">
            <a:spAutoFit/>
          </a:bodyPr>
          <a:lstStyle/>
          <a:p>
            <a:r>
              <a:rPr lang="he-IL" sz="3200" b="1" dirty="0" smtClean="0">
                <a:latin typeface="Times New Roman" pitchFamily="18" charset="0"/>
                <a:cs typeface="Times New Roman" pitchFamily="18" charset="0"/>
              </a:rPr>
              <a:t>תוצאות ניסוי הביקורת</a:t>
            </a:r>
            <a:endParaRPr lang="he-IL" sz="3200" b="1" dirty="0"/>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29</a:t>
            </a:fld>
            <a:endParaRPr lang="en-US"/>
          </a:p>
        </p:txBody>
      </p:sp>
      <p:sp>
        <p:nvSpPr>
          <p:cNvPr id="6" name="TextBox 5"/>
          <p:cNvSpPr txBox="1"/>
          <p:nvPr/>
        </p:nvSpPr>
        <p:spPr>
          <a:xfrm>
            <a:off x="323526" y="1643050"/>
            <a:ext cx="8640000" cy="830997"/>
          </a:xfrm>
          <a:prstGeom prst="rect">
            <a:avLst/>
          </a:prstGeom>
          <a:noFill/>
        </p:spPr>
        <p:txBody>
          <a:bodyPr wrap="none" rtlCol="1">
            <a:spAutoFit/>
          </a:bodyPr>
          <a:lstStyle/>
          <a:p>
            <a:pPr algn="ctr" rtl="1"/>
            <a:r>
              <a:rPr lang="he-IL" sz="4800" dirty="0" smtClean="0">
                <a:solidFill>
                  <a:srgbClr val="FF0000"/>
                </a:solidFill>
                <a:latin typeface="Times New Roman" pitchFamily="18" charset="0"/>
                <a:cs typeface="Times New Roman" pitchFamily="18" charset="0"/>
              </a:rPr>
              <a:t>האם הצלחנו לקבל מענה לשאלת המחקר</a:t>
            </a:r>
            <a:endParaRPr lang="he-IL" sz="4800" dirty="0">
              <a:solidFill>
                <a:srgbClr val="FF0000"/>
              </a:solidFill>
              <a:latin typeface="Times New Roman" pitchFamily="18" charset="0"/>
              <a:cs typeface="Times New Roman" pitchFamily="18" charset="0"/>
            </a:endParaRPr>
          </a:p>
        </p:txBody>
      </p:sp>
      <p:sp>
        <p:nvSpPr>
          <p:cNvPr id="7" name="TextBox 6"/>
          <p:cNvSpPr txBox="1"/>
          <p:nvPr/>
        </p:nvSpPr>
        <p:spPr>
          <a:xfrm>
            <a:off x="323526" y="2786058"/>
            <a:ext cx="8640000" cy="1754326"/>
          </a:xfrm>
          <a:prstGeom prst="rect">
            <a:avLst/>
          </a:prstGeom>
          <a:noFill/>
        </p:spPr>
        <p:txBody>
          <a:bodyPr wrap="square" rtlCol="1">
            <a:spAutoFit/>
          </a:bodyPr>
          <a:lstStyle/>
          <a:p>
            <a:pPr algn="ctr" rtl="1"/>
            <a:r>
              <a:rPr lang="he-IL" sz="3600" dirty="0" smtClean="0">
                <a:latin typeface="Times New Roman" pitchFamily="18" charset="0"/>
                <a:cs typeface="Times New Roman" pitchFamily="18" charset="0"/>
              </a:rPr>
              <a:t>ולשלוט במבנה הגיאומטרי של מערכי ננו חלקיקים של זהב על-ידי שימוש במולקולת סמיתיו-במבוסוריל בתור תבנית למערך מסודר?</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11" name="מלבן מעוגל 10"/>
          <p:cNvSpPr/>
          <p:nvPr/>
        </p:nvSpPr>
        <p:spPr>
          <a:xfrm>
            <a:off x="642910" y="1556792"/>
            <a:ext cx="4032000" cy="185738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he-IL" sz="2800" dirty="0" smtClean="0">
                <a:latin typeface="Times New Roman" pitchFamily="18" charset="0"/>
                <a:cs typeface="Times New Roman" pitchFamily="18" charset="0"/>
              </a:rPr>
              <a:t>חלקיקי זהב ננומטריים משמשים כזרזים כימיים אף שזהב מתכתי הוא חומר אינרטי</a:t>
            </a:r>
            <a:endParaRPr lang="he-IL" sz="2800" dirty="0">
              <a:latin typeface="Times New Roman" pitchFamily="18" charset="0"/>
              <a:cs typeface="Times New Roman" pitchFamily="18" charset="0"/>
            </a:endParaRPr>
          </a:p>
        </p:txBody>
      </p:sp>
      <p:grpSp>
        <p:nvGrpSpPr>
          <p:cNvPr id="13" name="קבוצה 12"/>
          <p:cNvGrpSpPr/>
          <p:nvPr/>
        </p:nvGrpSpPr>
        <p:grpSpPr>
          <a:xfrm>
            <a:off x="5214942" y="1737248"/>
            <a:ext cx="3571900" cy="3924000"/>
            <a:chOff x="5429256" y="1428736"/>
            <a:chExt cx="3571900" cy="3643338"/>
          </a:xfrm>
        </p:grpSpPr>
        <p:sp>
          <p:nvSpPr>
            <p:cNvPr id="14" name="מלבן מעוגל 13"/>
            <p:cNvSpPr/>
            <p:nvPr/>
          </p:nvSpPr>
          <p:spPr>
            <a:xfrm>
              <a:off x="5429256" y="1428736"/>
              <a:ext cx="3571900" cy="364333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15" name="TextBox 14"/>
            <p:cNvSpPr txBox="1"/>
            <p:nvPr/>
          </p:nvSpPr>
          <p:spPr>
            <a:xfrm>
              <a:off x="5695235" y="1587142"/>
              <a:ext cx="3163045" cy="954107"/>
            </a:xfrm>
            <a:prstGeom prst="rect">
              <a:avLst/>
            </a:prstGeom>
            <a:noFill/>
          </p:spPr>
          <p:txBody>
            <a:bodyPr wrap="none" rtlCol="1">
              <a:spAutoFit/>
            </a:bodyPr>
            <a:lstStyle/>
            <a:p>
              <a:pPr algn="ctr"/>
              <a:r>
                <a:rPr lang="he-IL" sz="2800" dirty="0" smtClean="0">
                  <a:latin typeface="Times New Roman" pitchFamily="18" charset="0"/>
                  <a:cs typeface="Times New Roman" pitchFamily="18" charset="0"/>
                </a:rPr>
                <a:t>תלות בין גודל החלקיקים</a:t>
              </a:r>
            </a:p>
            <a:p>
              <a:pPr algn="ctr"/>
              <a:r>
                <a:rPr lang="he-IL" sz="2800" dirty="0" smtClean="0">
                  <a:latin typeface="Times New Roman" pitchFamily="18" charset="0"/>
                  <a:cs typeface="Times New Roman" pitchFamily="18" charset="0"/>
                </a:rPr>
                <a:t>לבין צבעם</a:t>
              </a:r>
              <a:endParaRPr lang="he-IL" sz="2800" dirty="0">
                <a:latin typeface="Times New Roman" pitchFamily="18" charset="0"/>
                <a:cs typeface="Times New Roman" pitchFamily="18" charset="0"/>
              </a:endParaRPr>
            </a:p>
          </p:txBody>
        </p:sp>
        <p:pic>
          <p:nvPicPr>
            <p:cNvPr id="16" name="Picture 11"/>
            <p:cNvPicPr/>
            <p:nvPr/>
          </p:nvPicPr>
          <p:blipFill>
            <a:blip r:embed="rId3" cstate="print">
              <a:extLst>
                <a:ext uri="{28A0092B-C50C-407E-A947-70E740481C1C}">
                  <a14:useLocalDpi xmlns:a14="http://schemas.microsoft.com/office/drawing/2010/main" val="0"/>
                </a:ext>
              </a:extLst>
            </a:blip>
            <a:stretch>
              <a:fillRect/>
            </a:stretch>
          </p:blipFill>
          <p:spPr>
            <a:xfrm>
              <a:off x="5794426" y="2632173"/>
              <a:ext cx="2736000" cy="2206058"/>
            </a:xfrm>
            <a:prstGeom prst="rect">
              <a:avLst/>
            </a:prstGeom>
            <a:solidFill>
              <a:srgbClr val="000000">
                <a:shade val="95000"/>
              </a:srgbClr>
            </a:solidFill>
            <a:ln w="3175" cap="sq">
              <a:solidFill>
                <a:srgbClr val="000000"/>
              </a:solidFill>
              <a:miter lim="800000"/>
            </a:ln>
            <a:effectLst/>
          </p:spPr>
        </p:pic>
      </p:grpSp>
      <p:grpSp>
        <p:nvGrpSpPr>
          <p:cNvPr id="17" name="קבוצה 16"/>
          <p:cNvGrpSpPr/>
          <p:nvPr/>
        </p:nvGrpSpPr>
        <p:grpSpPr>
          <a:xfrm>
            <a:off x="683568" y="3645024"/>
            <a:ext cx="4032000" cy="2304256"/>
            <a:chOff x="326378" y="2214554"/>
            <a:chExt cx="3960440" cy="2304256"/>
          </a:xfrm>
        </p:grpSpPr>
        <p:sp>
          <p:nvSpPr>
            <p:cNvPr id="18" name="מלבן מעוגל 17"/>
            <p:cNvSpPr/>
            <p:nvPr/>
          </p:nvSpPr>
          <p:spPr>
            <a:xfrm>
              <a:off x="326378" y="2214554"/>
              <a:ext cx="3888432" cy="230425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sz="2800" dirty="0"/>
            </a:p>
          </p:txBody>
        </p:sp>
        <p:sp>
          <p:nvSpPr>
            <p:cNvPr id="19" name="TextBox 18"/>
            <p:cNvSpPr txBox="1"/>
            <p:nvPr/>
          </p:nvSpPr>
          <p:spPr>
            <a:xfrm>
              <a:off x="326378" y="2365980"/>
              <a:ext cx="3960440" cy="1384995"/>
            </a:xfrm>
            <a:prstGeom prst="rect">
              <a:avLst/>
            </a:prstGeom>
            <a:noFill/>
          </p:spPr>
          <p:txBody>
            <a:bodyPr wrap="square" rtlCol="1">
              <a:spAutoFit/>
            </a:bodyPr>
            <a:lstStyle/>
            <a:p>
              <a:pPr algn="ctr" rtl="1"/>
              <a:r>
                <a:rPr lang="he-IL" sz="2800" dirty="0" smtClean="0">
                  <a:latin typeface="Times New Roman" pitchFamily="18" charset="0"/>
                  <a:cs typeface="Times New Roman" pitchFamily="18" charset="0"/>
                </a:rPr>
                <a:t>נקודת ההתכה של חלקיקי זהב ננומטריים נמוכה בהרבה מזה של זהב מתכתי </a:t>
              </a:r>
              <a:endParaRPr lang="he-IL" sz="2800" dirty="0">
                <a:latin typeface="Times New Roman" pitchFamily="18" charset="0"/>
                <a:cs typeface="Times New Roman" pitchFamily="18" charset="0"/>
              </a:endParaRPr>
            </a:p>
          </p:txBody>
        </p:sp>
        <p:graphicFrame>
          <p:nvGraphicFramePr>
            <p:cNvPr id="20" name="אובייקט 19"/>
            <p:cNvGraphicFramePr>
              <a:graphicFrameLocks noChangeAspect="1"/>
            </p:cNvGraphicFramePr>
            <p:nvPr/>
          </p:nvGraphicFramePr>
          <p:xfrm>
            <a:off x="928662" y="3802720"/>
            <a:ext cx="2719110" cy="500066"/>
          </p:xfrm>
          <a:graphic>
            <a:graphicData uri="http://schemas.openxmlformats.org/presentationml/2006/ole">
              <mc:AlternateContent xmlns:mc="http://schemas.openxmlformats.org/markup-compatibility/2006">
                <mc:Choice xmlns:v="urn:schemas-microsoft-com:vml" Requires="v">
                  <p:oleObj spid="_x0000_s128011" name="Equation" r:id="rId4" imgW="1104840" imgH="203040" progId="Equation.3">
                    <p:embed/>
                  </p:oleObj>
                </mc:Choice>
                <mc:Fallback>
                  <p:oleObj name="Equation" r:id="rId4" imgW="110484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3802720"/>
                          <a:ext cx="271911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TextBox 20"/>
          <p:cNvSpPr txBox="1"/>
          <p:nvPr/>
        </p:nvSpPr>
        <p:spPr>
          <a:xfrm>
            <a:off x="1214414" y="428604"/>
            <a:ext cx="6715172" cy="584775"/>
          </a:xfrm>
          <a:prstGeom prst="rect">
            <a:avLst/>
          </a:prstGeom>
          <a:noFill/>
        </p:spPr>
        <p:txBody>
          <a:bodyPr wrap="square" rtlCol="1">
            <a:spAutoFit/>
          </a:bodyPr>
          <a:lstStyle/>
          <a:p>
            <a:pPr algn="ctr" rtl="1"/>
            <a:r>
              <a:rPr lang="he-IL" sz="3200" b="1" dirty="0" smtClean="0">
                <a:latin typeface="Times New Roman" pitchFamily="18" charset="0"/>
                <a:cs typeface="Times New Roman" pitchFamily="18" charset="0"/>
              </a:rPr>
              <a:t>תכונות אופייניות לננו חלקיקים</a:t>
            </a:r>
            <a:endParaRPr lang="he-IL"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TextBox 5"/>
          <p:cNvSpPr txBox="1"/>
          <p:nvPr/>
        </p:nvSpPr>
        <p:spPr>
          <a:xfrm>
            <a:off x="2454935" y="344850"/>
            <a:ext cx="4591321" cy="707886"/>
          </a:xfrm>
          <a:prstGeom prst="rect">
            <a:avLst/>
          </a:prstGeom>
          <a:noFill/>
        </p:spPr>
        <p:txBody>
          <a:bodyPr wrap="none" rtlCol="1">
            <a:spAutoFit/>
          </a:bodyPr>
          <a:lstStyle/>
          <a:p>
            <a:r>
              <a:rPr lang="he-IL" sz="4000" b="1" dirty="0" smtClean="0">
                <a:latin typeface="Times New Roman" pitchFamily="18" charset="0"/>
                <a:cs typeface="Times New Roman" pitchFamily="18" charset="0"/>
              </a:rPr>
              <a:t>סיכום הפרויקט המחקר  </a:t>
            </a:r>
            <a:endParaRPr lang="he-IL" sz="4000" b="1" dirty="0">
              <a:latin typeface="Times New Roman" pitchFamily="18" charset="0"/>
              <a:cs typeface="Times New Roman" pitchFamily="18" charset="0"/>
            </a:endParaRPr>
          </a:p>
        </p:txBody>
      </p:sp>
      <p:sp>
        <p:nvSpPr>
          <p:cNvPr id="9" name="TextBox 8"/>
          <p:cNvSpPr txBox="1"/>
          <p:nvPr/>
        </p:nvSpPr>
        <p:spPr>
          <a:xfrm>
            <a:off x="8715404" y="1714488"/>
            <a:ext cx="184731" cy="369332"/>
          </a:xfrm>
          <a:prstGeom prst="rect">
            <a:avLst/>
          </a:prstGeom>
          <a:noFill/>
        </p:spPr>
        <p:txBody>
          <a:bodyPr wrap="none" rtlCol="1">
            <a:spAutoFit/>
          </a:bodyPr>
          <a:lstStyle/>
          <a:p>
            <a:endParaRPr lang="he-IL" dirty="0"/>
          </a:p>
        </p:txBody>
      </p:sp>
      <p:sp>
        <p:nvSpPr>
          <p:cNvPr id="10" name="TextBox 9"/>
          <p:cNvSpPr txBox="1"/>
          <p:nvPr/>
        </p:nvSpPr>
        <p:spPr>
          <a:xfrm>
            <a:off x="857224" y="1287000"/>
            <a:ext cx="7786742" cy="461665"/>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בפרויקט המחקר עסקנו בקשת רחבה של תחומים </a:t>
            </a:r>
            <a:endParaRPr lang="he-IL" sz="2400" dirty="0">
              <a:latin typeface="Times New Roman" pitchFamily="18" charset="0"/>
              <a:cs typeface="Times New Roman" pitchFamily="18" charset="0"/>
            </a:endParaRPr>
          </a:p>
        </p:txBody>
      </p:sp>
      <p:sp>
        <p:nvSpPr>
          <p:cNvPr id="13" name="מלבן מעוגל 12"/>
          <p:cNvSpPr/>
          <p:nvPr/>
        </p:nvSpPr>
        <p:spPr>
          <a:xfrm>
            <a:off x="2950595" y="1929942"/>
            <a:ext cx="3600000" cy="108000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dirty="0" smtClean="0">
                <a:latin typeface="Times New Roman" pitchFamily="18" charset="0"/>
                <a:cs typeface="Times New Roman" pitchFamily="18" charset="0"/>
              </a:rPr>
              <a:t>ננו חומרים ותכונותיהם</a:t>
            </a:r>
            <a:endParaRPr lang="he-IL" sz="2800" dirty="0">
              <a:latin typeface="Times New Roman" pitchFamily="18" charset="0"/>
              <a:cs typeface="Times New Roman" pitchFamily="18" charset="0"/>
            </a:endParaRPr>
          </a:p>
        </p:txBody>
      </p:sp>
      <p:sp>
        <p:nvSpPr>
          <p:cNvPr id="15" name="מלבן מעוגל 14"/>
          <p:cNvSpPr/>
          <p:nvPr/>
        </p:nvSpPr>
        <p:spPr>
          <a:xfrm>
            <a:off x="2950595" y="3159328"/>
            <a:ext cx="3600000" cy="108000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dirty="0" smtClean="0">
                <a:latin typeface="Times New Roman" pitchFamily="18" charset="0"/>
                <a:cs typeface="Times New Roman" pitchFamily="18" charset="0"/>
              </a:rPr>
              <a:t>תהליך הגידול של </a:t>
            </a:r>
          </a:p>
          <a:p>
            <a:pPr algn="ctr"/>
            <a:r>
              <a:rPr lang="he-IL" sz="2800" dirty="0" smtClean="0">
                <a:latin typeface="Times New Roman" pitchFamily="18" charset="0"/>
                <a:cs typeface="Times New Roman" pitchFamily="18" charset="0"/>
              </a:rPr>
              <a:t>ננו חלקיקים</a:t>
            </a:r>
            <a:endParaRPr lang="he-IL" sz="2800" dirty="0">
              <a:latin typeface="Times New Roman" pitchFamily="18" charset="0"/>
              <a:cs typeface="Times New Roman" pitchFamily="18" charset="0"/>
            </a:endParaRPr>
          </a:p>
        </p:txBody>
      </p:sp>
      <p:sp>
        <p:nvSpPr>
          <p:cNvPr id="18" name="מלבן מעוגל 17"/>
          <p:cNvSpPr/>
          <p:nvPr/>
        </p:nvSpPr>
        <p:spPr>
          <a:xfrm>
            <a:off x="2950595" y="4365104"/>
            <a:ext cx="3600000" cy="108000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dirty="0" smtClean="0">
                <a:latin typeface="Times New Roman" pitchFamily="18" charset="0"/>
                <a:cs typeface="Times New Roman" pitchFamily="18" charset="0"/>
              </a:rPr>
              <a:t>שיטות הכנה של ננו חלקיקי זהב</a:t>
            </a:r>
            <a:endParaRPr lang="he-IL" sz="2800" dirty="0">
              <a:latin typeface="Times New Roman" pitchFamily="18" charset="0"/>
              <a:cs typeface="Times New Roman" pitchFamily="18" charset="0"/>
            </a:endParaRPr>
          </a:p>
        </p:txBody>
      </p:sp>
      <p:sp>
        <p:nvSpPr>
          <p:cNvPr id="19" name="מלבן מעוגל 18"/>
          <p:cNvSpPr/>
          <p:nvPr/>
        </p:nvSpPr>
        <p:spPr>
          <a:xfrm>
            <a:off x="2987824" y="5589240"/>
            <a:ext cx="3600000" cy="108000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sz="2800" dirty="0" smtClean="0">
                <a:latin typeface="Times New Roman" pitchFamily="18" charset="0"/>
                <a:cs typeface="Times New Roman" pitchFamily="18" charset="0"/>
              </a:rPr>
              <a:t>מערכות סמיתיו-במבוסוריל</a:t>
            </a:r>
            <a:endParaRPr lang="he-IL" sz="2800"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amond(in)">
                                      <p:cBhvr>
                                        <p:cTn id="11" dur="500"/>
                                        <p:tgtEl>
                                          <p:spTgt spid="15"/>
                                        </p:tgtEl>
                                      </p:cBhvr>
                                    </p:animEffect>
                                  </p:childTnLst>
                                </p:cTn>
                              </p:par>
                            </p:childTnLst>
                          </p:cTn>
                        </p:par>
                        <p:par>
                          <p:cTn id="12" fill="hold">
                            <p:stCondLst>
                              <p:cond delay="1500"/>
                            </p:stCondLst>
                            <p:childTnLst>
                              <p:par>
                                <p:cTn id="13" presetID="8"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amond(in)">
                                      <p:cBhvr>
                                        <p:cTn id="15" dur="500"/>
                                        <p:tgtEl>
                                          <p:spTgt spid="18"/>
                                        </p:tgtEl>
                                      </p:cBhvr>
                                    </p:animEffect>
                                  </p:childTnLst>
                                </p:cTn>
                              </p:par>
                            </p:childTnLst>
                          </p:cTn>
                        </p:par>
                        <p:par>
                          <p:cTn id="16" fill="hold">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מעוגל 13"/>
          <p:cNvSpPr/>
          <p:nvPr/>
        </p:nvSpPr>
        <p:spPr>
          <a:xfrm>
            <a:off x="395536" y="5021726"/>
            <a:ext cx="8352000" cy="107157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3" name="מלבן מעוגל 12"/>
          <p:cNvSpPr/>
          <p:nvPr/>
        </p:nvSpPr>
        <p:spPr>
          <a:xfrm>
            <a:off x="395536" y="3797020"/>
            <a:ext cx="8352000" cy="1000132"/>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2" name="מלבן מעוגל 11"/>
          <p:cNvSpPr/>
          <p:nvPr/>
        </p:nvSpPr>
        <p:spPr>
          <a:xfrm>
            <a:off x="428596" y="1348748"/>
            <a:ext cx="8358246" cy="143218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31</a:t>
            </a:fld>
            <a:endParaRPr lang="en-US"/>
          </a:p>
        </p:txBody>
      </p:sp>
      <p:sp>
        <p:nvSpPr>
          <p:cNvPr id="6" name="TextBox 5"/>
          <p:cNvSpPr txBox="1"/>
          <p:nvPr/>
        </p:nvSpPr>
        <p:spPr>
          <a:xfrm>
            <a:off x="251520" y="211440"/>
            <a:ext cx="8748000" cy="830997"/>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בשלב זה המענה לשאלת המחקר שהצבנו בתחילת הפרויקט אינו שלם</a:t>
            </a:r>
          </a:p>
          <a:p>
            <a:pPr algn="ctr" rtl="1"/>
            <a:r>
              <a:rPr lang="he-IL" sz="2400" dirty="0" smtClean="0">
                <a:latin typeface="Times New Roman" pitchFamily="18" charset="0"/>
                <a:cs typeface="Times New Roman" pitchFamily="18" charset="0"/>
              </a:rPr>
              <a:t>אך הגענו למספר הישגים אשר יאפשרו את המשך המחקר</a:t>
            </a:r>
            <a:endParaRPr lang="he-IL" sz="2400" dirty="0">
              <a:latin typeface="Times New Roman" pitchFamily="18" charset="0"/>
              <a:cs typeface="Times New Roman" pitchFamily="18" charset="0"/>
            </a:endParaRPr>
          </a:p>
        </p:txBody>
      </p:sp>
      <p:sp>
        <p:nvSpPr>
          <p:cNvPr id="7" name="TextBox 6"/>
          <p:cNvSpPr txBox="1"/>
          <p:nvPr/>
        </p:nvSpPr>
        <p:spPr>
          <a:xfrm>
            <a:off x="611560" y="5118283"/>
            <a:ext cx="7668000" cy="830997"/>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ב. הכנת ננו מערכים מסודרים באמצעות תגובת החלפת ליגנדים אשר מתבססת על שוני באינטראקציות בין הליגנדים לבין אטומי הזהב</a:t>
            </a:r>
          </a:p>
        </p:txBody>
      </p:sp>
      <p:sp>
        <p:nvSpPr>
          <p:cNvPr id="8" name="TextBox 7"/>
          <p:cNvSpPr txBox="1"/>
          <p:nvPr/>
        </p:nvSpPr>
        <p:spPr>
          <a:xfrm>
            <a:off x="500034" y="1420186"/>
            <a:ext cx="8263801" cy="1200329"/>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 פותחה שיטה להכנת ננו מערכים מסודרים המשלבים ננו חלקיקי זהב ומערכות  סמיתיו-במבוסוריל. קיימים מספר גורמי הפרעה אך שיפור תנאי המערכת יאפשרו אופטימיזציה של התהליך</a:t>
            </a:r>
          </a:p>
        </p:txBody>
      </p:sp>
      <p:sp>
        <p:nvSpPr>
          <p:cNvPr id="11" name="TextBox 10"/>
          <p:cNvSpPr txBox="1"/>
          <p:nvPr/>
        </p:nvSpPr>
        <p:spPr>
          <a:xfrm>
            <a:off x="251520" y="3047893"/>
            <a:ext cx="8571577" cy="461665"/>
          </a:xfrm>
          <a:prstGeom prst="rect">
            <a:avLst/>
          </a:prstGeom>
          <a:noFill/>
        </p:spPr>
        <p:txBody>
          <a:bodyPr wrap="none" rtlCol="1">
            <a:spAutoFit/>
          </a:bodyPr>
          <a:lstStyle/>
          <a:p>
            <a:pPr algn="r" rtl="1"/>
            <a:r>
              <a:rPr lang="he-IL" sz="2400" dirty="0" smtClean="0">
                <a:latin typeface="Times New Roman" pitchFamily="18" charset="0"/>
                <a:cs typeface="Times New Roman" pitchFamily="18" charset="0"/>
              </a:rPr>
              <a:t>כמו-כן הצלחנו להוכיח את שתי ההשערות המרכזיות אשר הנחנו בתחילת הפרויקט:</a:t>
            </a:r>
          </a:p>
        </p:txBody>
      </p:sp>
      <p:sp>
        <p:nvSpPr>
          <p:cNvPr id="9" name="TextBox 8"/>
          <p:cNvSpPr txBox="1"/>
          <p:nvPr/>
        </p:nvSpPr>
        <p:spPr>
          <a:xfrm>
            <a:off x="539552" y="3868458"/>
            <a:ext cx="7675786" cy="830997"/>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א. תרכובות הסמיתיו-במבוסוריל יהיו מסוגלות להיקשר לפני השטח של ננו חלקיקי הזהב</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מעוגל 9"/>
          <p:cNvSpPr/>
          <p:nvPr/>
        </p:nvSpPr>
        <p:spPr>
          <a:xfrm>
            <a:off x="2088901" y="1322379"/>
            <a:ext cx="4929222" cy="71438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b="1" dirty="0"/>
          </a:p>
        </p:txBody>
      </p:sp>
      <p:sp>
        <p:nvSpPr>
          <p:cNvPr id="13" name="מלבן מעוגל 12"/>
          <p:cNvSpPr/>
          <p:nvPr/>
        </p:nvSpPr>
        <p:spPr>
          <a:xfrm>
            <a:off x="2771800" y="3506708"/>
            <a:ext cx="3276000" cy="71438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9" name="TextBox 8"/>
          <p:cNvSpPr txBox="1"/>
          <p:nvPr/>
        </p:nvSpPr>
        <p:spPr>
          <a:xfrm>
            <a:off x="8715404" y="1714488"/>
            <a:ext cx="184731" cy="369332"/>
          </a:xfrm>
          <a:prstGeom prst="rect">
            <a:avLst/>
          </a:prstGeom>
          <a:noFill/>
        </p:spPr>
        <p:txBody>
          <a:bodyPr wrap="none" rtlCol="1">
            <a:spAutoFit/>
          </a:bodyPr>
          <a:lstStyle/>
          <a:p>
            <a:endParaRPr lang="he-IL" dirty="0"/>
          </a:p>
        </p:txBody>
      </p:sp>
      <p:sp>
        <p:nvSpPr>
          <p:cNvPr id="11" name="TextBox 10"/>
          <p:cNvSpPr txBox="1"/>
          <p:nvPr/>
        </p:nvSpPr>
        <p:spPr>
          <a:xfrm>
            <a:off x="2198540" y="1412776"/>
            <a:ext cx="4709944" cy="461665"/>
          </a:xfrm>
          <a:prstGeom prst="rect">
            <a:avLst/>
          </a:prstGeom>
          <a:noFill/>
        </p:spPr>
        <p:txBody>
          <a:bodyPr wrap="none" rtlCol="1">
            <a:spAutoFit/>
          </a:bodyPr>
          <a:lstStyle/>
          <a:p>
            <a:pPr algn="r" rtl="1"/>
            <a:r>
              <a:rPr lang="he-IL" sz="2400" b="1" dirty="0" smtClean="0">
                <a:latin typeface="Times New Roman" pitchFamily="18" charset="0"/>
                <a:cs typeface="Times New Roman" pitchFamily="18" charset="0"/>
              </a:rPr>
              <a:t>שיפור שיטת ההכנה של ננו חלקיקי הזהב </a:t>
            </a:r>
            <a:endParaRPr lang="he-IL" sz="2400" b="1" dirty="0">
              <a:latin typeface="Times New Roman" pitchFamily="18" charset="0"/>
              <a:cs typeface="Times New Roman" pitchFamily="18" charset="0"/>
            </a:endParaRPr>
          </a:p>
        </p:txBody>
      </p:sp>
      <p:sp>
        <p:nvSpPr>
          <p:cNvPr id="12" name="TextBox 11"/>
          <p:cNvSpPr txBox="1"/>
          <p:nvPr/>
        </p:nvSpPr>
        <p:spPr>
          <a:xfrm>
            <a:off x="1637543" y="357166"/>
            <a:ext cx="5868914" cy="523220"/>
          </a:xfrm>
          <a:prstGeom prst="rect">
            <a:avLst/>
          </a:prstGeom>
          <a:noFill/>
        </p:spPr>
        <p:txBody>
          <a:bodyPr wrap="none" rtlCol="1">
            <a:spAutoFit/>
          </a:bodyPr>
          <a:lstStyle/>
          <a:p>
            <a:pPr algn="ctr" rtl="1"/>
            <a:r>
              <a:rPr lang="he-IL" sz="2800" b="1" dirty="0" smtClean="0">
                <a:latin typeface="Times New Roman" pitchFamily="18" charset="0"/>
                <a:cs typeface="Times New Roman" pitchFamily="18" charset="0"/>
              </a:rPr>
              <a:t>נקודות למחשבה להמשך הפעילות המחקרית:</a:t>
            </a:r>
            <a:endParaRPr lang="he-IL" sz="2800" b="1" dirty="0">
              <a:latin typeface="Times New Roman" pitchFamily="18" charset="0"/>
              <a:cs typeface="Times New Roman" pitchFamily="18" charset="0"/>
            </a:endParaRPr>
          </a:p>
        </p:txBody>
      </p:sp>
      <p:sp>
        <p:nvSpPr>
          <p:cNvPr id="6" name="TextBox 5"/>
          <p:cNvSpPr txBox="1"/>
          <p:nvPr/>
        </p:nvSpPr>
        <p:spPr>
          <a:xfrm>
            <a:off x="179512" y="2324221"/>
            <a:ext cx="8748000" cy="830997"/>
          </a:xfrm>
          <a:prstGeom prst="rect">
            <a:avLst/>
          </a:prstGeom>
          <a:noFill/>
        </p:spPr>
        <p:txBody>
          <a:bodyPr wrap="square" rtlCol="1">
            <a:spAutoFit/>
          </a:bodyPr>
          <a:lstStyle/>
          <a:p>
            <a:pPr algn="ctr" rtl="1"/>
            <a:r>
              <a:rPr lang="he-IL" sz="2400" dirty="0" smtClean="0">
                <a:latin typeface="Times New Roman" pitchFamily="18" charset="0"/>
                <a:cs typeface="Times New Roman" pitchFamily="18" charset="0"/>
              </a:rPr>
              <a:t>בחינת שינויים באופן ההכנה של חלקיקי זהב ננומטריים במטרה להצר את התפלגות החלקיקם טרם הגבתם עם תרכובות הסמיתיו-במבוסוריל</a:t>
            </a:r>
            <a:endParaRPr lang="he-IL" sz="2400" dirty="0">
              <a:latin typeface="Times New Roman" pitchFamily="18" charset="0"/>
              <a:cs typeface="Times New Roman" pitchFamily="18" charset="0"/>
            </a:endParaRPr>
          </a:p>
        </p:txBody>
      </p:sp>
      <p:sp>
        <p:nvSpPr>
          <p:cNvPr id="7" name="TextBox 6"/>
          <p:cNvSpPr txBox="1"/>
          <p:nvPr/>
        </p:nvSpPr>
        <p:spPr>
          <a:xfrm>
            <a:off x="179512" y="4542219"/>
            <a:ext cx="8748000" cy="830997"/>
          </a:xfrm>
          <a:prstGeom prst="rect">
            <a:avLst/>
          </a:prstGeom>
          <a:noFill/>
        </p:spPr>
        <p:txBody>
          <a:bodyPr wrap="none" rtlCol="1">
            <a:spAutoFit/>
          </a:bodyPr>
          <a:lstStyle/>
          <a:p>
            <a:pPr algn="ctr" rtl="1"/>
            <a:r>
              <a:rPr lang="he-IL" sz="2400" dirty="0" smtClean="0">
                <a:latin typeface="Times New Roman" pitchFamily="18" charset="0"/>
                <a:cs typeface="Times New Roman" pitchFamily="18" charset="0"/>
              </a:rPr>
              <a:t>בחינת שינויים קינטיים וכימיים נוספים במערכת הניסוי במטרה ליעל </a:t>
            </a:r>
          </a:p>
          <a:p>
            <a:pPr algn="ctr" rtl="1"/>
            <a:r>
              <a:rPr lang="he-IL" sz="2400" dirty="0" smtClean="0">
                <a:latin typeface="Times New Roman" pitchFamily="18" charset="0"/>
                <a:cs typeface="Times New Roman" pitchFamily="18" charset="0"/>
              </a:rPr>
              <a:t>את שיטת הכנת הננו מערכים מסודרים שפיתחנו</a:t>
            </a:r>
            <a:endParaRPr lang="he-IL" sz="2400" dirty="0">
              <a:latin typeface="Times New Roman" pitchFamily="18" charset="0"/>
              <a:cs typeface="Times New Roman" pitchFamily="18" charset="0"/>
            </a:endParaRPr>
          </a:p>
        </p:txBody>
      </p:sp>
      <p:sp>
        <p:nvSpPr>
          <p:cNvPr id="8" name="TextBox 7"/>
          <p:cNvSpPr txBox="1"/>
          <p:nvPr/>
        </p:nvSpPr>
        <p:spPr>
          <a:xfrm>
            <a:off x="2926060" y="3581738"/>
            <a:ext cx="2967480" cy="461665"/>
          </a:xfrm>
          <a:prstGeom prst="rect">
            <a:avLst/>
          </a:prstGeom>
          <a:noFill/>
        </p:spPr>
        <p:txBody>
          <a:bodyPr wrap="none" rtlCol="1">
            <a:spAutoFit/>
          </a:bodyPr>
          <a:lstStyle/>
          <a:p>
            <a:pPr algn="r" rtl="1"/>
            <a:r>
              <a:rPr lang="he-IL" sz="2400" b="1" dirty="0" smtClean="0">
                <a:latin typeface="Times New Roman" pitchFamily="18" charset="0"/>
                <a:cs typeface="Times New Roman" pitchFamily="18" charset="0"/>
              </a:rPr>
              <a:t>שיפור בקרת תנאי הניסוי </a:t>
            </a:r>
            <a:endParaRPr lang="he-IL"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33</a:t>
            </a:fld>
            <a:endParaRPr lang="en-US"/>
          </a:p>
        </p:txBody>
      </p:sp>
      <p:sp>
        <p:nvSpPr>
          <p:cNvPr id="3" name="מלבן 2"/>
          <p:cNvSpPr/>
          <p:nvPr/>
        </p:nvSpPr>
        <p:spPr>
          <a:xfrm>
            <a:off x="3361572" y="2285992"/>
            <a:ext cx="2420856" cy="2246769"/>
          </a:xfrm>
          <a:prstGeom prst="rect">
            <a:avLst/>
          </a:prstGeom>
          <a:noFill/>
        </p:spPr>
        <p:txBody>
          <a:bodyPr wrap="none" lIns="91440" tIns="45720" rIns="91440" bIns="45720">
            <a:spAutoFit/>
          </a:bodyPr>
          <a:lstStyle/>
          <a:p>
            <a:pPr algn="ctr"/>
            <a:r>
              <a:rPr lang="he-IL" sz="1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סוף</a:t>
            </a:r>
            <a:endParaRPr lang="he-IL" sz="1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7" name="TextBox 6"/>
          <p:cNvSpPr txBox="1"/>
          <p:nvPr/>
        </p:nvSpPr>
        <p:spPr>
          <a:xfrm>
            <a:off x="357158" y="0"/>
            <a:ext cx="6715172" cy="584775"/>
          </a:xfrm>
          <a:prstGeom prst="rect">
            <a:avLst/>
          </a:prstGeom>
          <a:noFill/>
        </p:spPr>
        <p:txBody>
          <a:bodyPr wrap="square" rtlCol="1">
            <a:spAutoFit/>
          </a:bodyPr>
          <a:lstStyle/>
          <a:p>
            <a:pPr algn="r" rtl="1"/>
            <a:r>
              <a:rPr lang="he-IL" sz="3200" b="1" dirty="0" smtClean="0">
                <a:latin typeface="Times New Roman" pitchFamily="18" charset="0"/>
                <a:cs typeface="Times New Roman" pitchFamily="18" charset="0"/>
              </a:rPr>
              <a:t>תופעות אופייניות לננו חלקיקים</a:t>
            </a:r>
            <a:endParaRPr lang="he-IL" sz="3200" b="1" dirty="0">
              <a:latin typeface="Times New Roman" pitchFamily="18" charset="0"/>
              <a:cs typeface="Times New Roman" pitchFamily="18" charset="0"/>
            </a:endParaRPr>
          </a:p>
        </p:txBody>
      </p:sp>
      <p:grpSp>
        <p:nvGrpSpPr>
          <p:cNvPr id="11" name="קבוצה 10"/>
          <p:cNvGrpSpPr/>
          <p:nvPr/>
        </p:nvGrpSpPr>
        <p:grpSpPr>
          <a:xfrm>
            <a:off x="214282" y="857232"/>
            <a:ext cx="8715436" cy="2214578"/>
            <a:chOff x="214282" y="857232"/>
            <a:chExt cx="8715436" cy="2214578"/>
          </a:xfrm>
        </p:grpSpPr>
        <p:sp>
          <p:nvSpPr>
            <p:cNvPr id="9" name="מלבן מעוגל 8"/>
            <p:cNvSpPr/>
            <p:nvPr/>
          </p:nvSpPr>
          <p:spPr>
            <a:xfrm>
              <a:off x="214282" y="857232"/>
              <a:ext cx="8715404" cy="221457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8" name="TextBox 7"/>
            <p:cNvSpPr txBox="1"/>
            <p:nvPr/>
          </p:nvSpPr>
          <p:spPr>
            <a:xfrm>
              <a:off x="285720" y="1071546"/>
              <a:ext cx="8643998" cy="1815882"/>
            </a:xfrm>
            <a:prstGeom prst="rect">
              <a:avLst/>
            </a:prstGeom>
            <a:noFill/>
          </p:spPr>
          <p:txBody>
            <a:bodyPr wrap="square" rtlCol="1">
              <a:spAutoFit/>
            </a:bodyPr>
            <a:lstStyle/>
            <a:p>
              <a:pPr algn="just" rtl="1"/>
              <a:r>
                <a:rPr lang="he-IL" sz="2800" dirty="0" smtClean="0">
                  <a:latin typeface="Times New Roman" pitchFamily="18" charset="0"/>
                  <a:cs typeface="Times New Roman" pitchFamily="18" charset="0"/>
                </a:rPr>
                <a:t>נקודות קוואנטיות: ננו חלקיקים בעלי אפקט קוונטי חזק בכל הממדים אשר משפיע באופן ישיר על מבנה פסי האנרגיה של החומר. </a:t>
              </a:r>
            </a:p>
            <a:p>
              <a:pPr algn="just" rtl="1"/>
              <a:r>
                <a:rPr lang="he-IL" sz="2800" dirty="0" smtClean="0">
                  <a:latin typeface="Times New Roman" pitchFamily="18" charset="0"/>
                  <a:cs typeface="Times New Roman" pitchFamily="18" charset="0"/>
                </a:rPr>
                <a:t>בחומרים אלו התנגדות המוליך אינה פרופורציונלית לאורכו ולכן בהתאם לחוק אוהם הם מתאפיינים ברמת מוליכות חשמלית גבוהה.</a:t>
              </a:r>
              <a:endParaRPr lang="he-IL" sz="2800" dirty="0">
                <a:latin typeface="Times New Roman" pitchFamily="18" charset="0"/>
                <a:cs typeface="Times New Roman" pitchFamily="18" charset="0"/>
              </a:endParaRPr>
            </a:p>
          </p:txBody>
        </p:sp>
      </p:grpSp>
      <p:grpSp>
        <p:nvGrpSpPr>
          <p:cNvPr id="13" name="קבוצה 12"/>
          <p:cNvGrpSpPr/>
          <p:nvPr/>
        </p:nvGrpSpPr>
        <p:grpSpPr>
          <a:xfrm>
            <a:off x="214282" y="836712"/>
            <a:ext cx="8715404" cy="2214578"/>
            <a:chOff x="428596" y="-24"/>
            <a:chExt cx="8715404" cy="2214578"/>
          </a:xfrm>
        </p:grpSpPr>
        <p:sp>
          <p:nvSpPr>
            <p:cNvPr id="10" name="מלבן מעוגל 9"/>
            <p:cNvSpPr/>
            <p:nvPr/>
          </p:nvSpPr>
          <p:spPr>
            <a:xfrm>
              <a:off x="428596" y="-24"/>
              <a:ext cx="8715404" cy="221457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12" name="TextBox 11"/>
            <p:cNvSpPr txBox="1"/>
            <p:nvPr/>
          </p:nvSpPr>
          <p:spPr>
            <a:xfrm>
              <a:off x="609850" y="71414"/>
              <a:ext cx="8391306" cy="1815882"/>
            </a:xfrm>
            <a:prstGeom prst="rect">
              <a:avLst/>
            </a:prstGeom>
            <a:noFill/>
          </p:spPr>
          <p:txBody>
            <a:bodyPr wrap="square" rtlCol="1">
              <a:spAutoFit/>
            </a:bodyPr>
            <a:lstStyle/>
            <a:p>
              <a:pPr algn="ctr" rtl="1"/>
              <a:r>
                <a:rPr lang="he-IL" sz="2800" dirty="0" smtClean="0">
                  <a:latin typeface="Times New Roman" pitchFamily="18" charset="0"/>
                  <a:cs typeface="Times New Roman" pitchFamily="18" charset="0"/>
                </a:rPr>
                <a:t>אפקט תהודת (רזוננס)</a:t>
              </a:r>
              <a:r>
                <a:rPr lang="en-US" sz="2800" dirty="0" smtClean="0">
                  <a:latin typeface="Times New Roman" pitchFamily="18" charset="0"/>
                  <a:cs typeface="Times New Roman" pitchFamily="18" charset="0"/>
                </a:rPr>
                <a:t> </a:t>
              </a:r>
              <a:r>
                <a:rPr lang="he-IL" sz="2800" dirty="0" smtClean="0">
                  <a:latin typeface="Times New Roman" pitchFamily="18" charset="0"/>
                  <a:cs typeface="Times New Roman" pitchFamily="18" charset="0"/>
                </a:rPr>
                <a:t>הפלסמון מתרחשת בעת פגיעה של קרן אור באורך גל הזהה בתדירותו לתדירות ענן אלקטרוני הערכיות של חומר מוליך ננומטרי ואשר גורמת לפיזור חלק מאנרגיית קרן האור כאור החוזר לעיני הצופה</a:t>
              </a:r>
              <a:endParaRPr lang="he-IL" sz="2800" dirty="0">
                <a:latin typeface="Times New Roman" pitchFamily="18" charset="0"/>
                <a:cs typeface="Times New Roman" pitchFamily="18" charset="0"/>
              </a:endParaRPr>
            </a:p>
          </p:txBody>
        </p:sp>
      </p:grpSp>
      <p:pic>
        <p:nvPicPr>
          <p:cNvPr id="102401" name="Picture 1"/>
          <p:cNvPicPr>
            <a:picLocks noChangeAspect="1" noChangeArrowheads="1"/>
          </p:cNvPicPr>
          <p:nvPr/>
        </p:nvPicPr>
        <p:blipFill>
          <a:blip r:embed="rId2" cstate="print"/>
          <a:srcRect/>
          <a:stretch>
            <a:fillRect/>
          </a:stretch>
        </p:blipFill>
        <p:spPr bwMode="auto">
          <a:xfrm>
            <a:off x="2285984" y="3214686"/>
            <a:ext cx="4811128" cy="3429024"/>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14" name="תמונה 13" descr="איור 1-הקדמה.jpg"/>
          <p:cNvPicPr>
            <a:picLocks noChangeAspect="1"/>
          </p:cNvPicPr>
          <p:nvPr/>
        </p:nvPicPr>
        <p:blipFill>
          <a:blip r:embed="rId3" cstate="print"/>
          <a:stretch>
            <a:fillRect/>
          </a:stretch>
        </p:blipFill>
        <p:spPr>
          <a:xfrm>
            <a:off x="585815" y="3186135"/>
            <a:ext cx="7915275" cy="3457575"/>
          </a:xfrm>
          <a:prstGeom prst="rect">
            <a:avLst/>
          </a:prstGeom>
          <a:solidFill>
            <a:srgbClr val="000000">
              <a:shade val="95000"/>
            </a:srgbClr>
          </a:solidFill>
          <a:ln w="3175" cap="sq">
            <a:solidFill>
              <a:schemeClr val="tx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43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par>
                                <p:cTn id="8" presetID="9" presetClass="exit" presetSubtype="0" fill="hold" nodeType="withEffect">
                                  <p:stCondLst>
                                    <p:cond delay="0"/>
                                  </p:stCondLst>
                                  <p:childTnLst>
                                    <p:animEffect transition="out" filter="dissolv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02401"/>
                                        </p:tgtEl>
                                      </p:cBhvr>
                                    </p:animEffect>
                                    <p:set>
                                      <p:cBhvr>
                                        <p:cTn id="13" dur="1" fill="hold">
                                          <p:stCondLst>
                                            <p:cond delay="499"/>
                                          </p:stCondLst>
                                        </p:cTn>
                                        <p:tgtEl>
                                          <p:spTgt spid="102401"/>
                                        </p:tgtEl>
                                        <p:attrNameLst>
                                          <p:attrName>style.visibility</p:attrName>
                                        </p:attrNameLst>
                                      </p:cBhvr>
                                      <p:to>
                                        <p:strVal val="hidden"/>
                                      </p:to>
                                    </p:set>
                                  </p:childTnLst>
                                </p:cTn>
                              </p:par>
                              <p:par>
                                <p:cTn id="14" presetID="8"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amond(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11" name="מלבן 10"/>
          <p:cNvSpPr/>
          <p:nvPr/>
        </p:nvSpPr>
        <p:spPr>
          <a:xfrm>
            <a:off x="198000" y="1142984"/>
            <a:ext cx="8748000" cy="830997"/>
          </a:xfrm>
          <a:prstGeom prst="rect">
            <a:avLst/>
          </a:prstGeom>
        </p:spPr>
        <p:txBody>
          <a:bodyPr wrap="square">
            <a:spAutoFit/>
          </a:bodyPr>
          <a:lstStyle/>
          <a:p>
            <a:pPr algn="ctr" rtl="1"/>
            <a:r>
              <a:rPr lang="he-IL" sz="2400" b="1" dirty="0" smtClean="0">
                <a:latin typeface="Times New Roman" pitchFamily="18" charset="0"/>
                <a:cs typeface="Times New Roman" pitchFamily="18" charset="0"/>
              </a:rPr>
              <a:t>קיימות שיטות רבות להכנה של חלקיקי ננו כך שלפחות אחד המימדים שלהם בטווח הננו. שיטות ההכנה מתחלקות לשתי אסכולות עיקריות: </a:t>
            </a:r>
          </a:p>
        </p:txBody>
      </p:sp>
      <p:sp>
        <p:nvSpPr>
          <p:cNvPr id="13" name="TextBox 12"/>
          <p:cNvSpPr txBox="1"/>
          <p:nvPr/>
        </p:nvSpPr>
        <p:spPr>
          <a:xfrm>
            <a:off x="1275264" y="428604"/>
            <a:ext cx="6593472" cy="584775"/>
          </a:xfrm>
          <a:prstGeom prst="rect">
            <a:avLst/>
          </a:prstGeom>
          <a:noFill/>
        </p:spPr>
        <p:txBody>
          <a:bodyPr wrap="none" rtlCol="1">
            <a:spAutoFit/>
          </a:bodyPr>
          <a:lstStyle/>
          <a:p>
            <a:r>
              <a:rPr lang="he-IL" sz="3200" b="1" dirty="0" smtClean="0">
                <a:latin typeface="Times New Roman" pitchFamily="18" charset="0"/>
                <a:cs typeface="Times New Roman" pitchFamily="18" charset="0"/>
              </a:rPr>
              <a:t>גישות שונות להכנת חלקיקים בגודל ננומטרי</a:t>
            </a:r>
            <a:endParaRPr lang="he-IL" sz="3200" b="1" dirty="0">
              <a:latin typeface="Times New Roman" pitchFamily="18" charset="0"/>
              <a:cs typeface="Times New Roman" pitchFamily="18" charset="0"/>
            </a:endParaRPr>
          </a:p>
        </p:txBody>
      </p:sp>
      <p:sp>
        <p:nvSpPr>
          <p:cNvPr id="22" name="TextBox 21"/>
          <p:cNvSpPr txBox="1"/>
          <p:nvPr/>
        </p:nvSpPr>
        <p:spPr>
          <a:xfrm>
            <a:off x="395536" y="3587532"/>
            <a:ext cx="3960000" cy="1569660"/>
          </a:xfrm>
          <a:prstGeom prst="rect">
            <a:avLst/>
          </a:prstGeom>
          <a:noFill/>
        </p:spPr>
        <p:txBody>
          <a:bodyPr wrap="square" rtlCol="1">
            <a:spAutoFit/>
          </a:bodyPr>
          <a:lstStyle/>
          <a:p>
            <a:pPr algn="ctr" rtl="1"/>
            <a:r>
              <a:rPr lang="he-IL" sz="2400" b="1" dirty="0" smtClean="0">
                <a:latin typeface="Times New Roman" pitchFamily="18" charset="0"/>
                <a:cs typeface="Times New Roman" pitchFamily="18" charset="0"/>
              </a:rPr>
              <a:t>סידור אבני הבניין  (מולקולות ואטומים) באופן מכוון לצורה</a:t>
            </a:r>
          </a:p>
          <a:p>
            <a:pPr algn="ctr" rtl="1"/>
            <a:r>
              <a:rPr lang="he-IL" sz="2400" b="1" dirty="0" smtClean="0">
                <a:latin typeface="Times New Roman" pitchFamily="18" charset="0"/>
                <a:cs typeface="Times New Roman" pitchFamily="18" charset="0"/>
              </a:rPr>
              <a:t> ולגודל הנדרשים באמצעות העברתם לסביבה מתאימה</a:t>
            </a:r>
            <a:endParaRPr lang="he-IL" sz="2400" b="1" dirty="0">
              <a:latin typeface="Times New Roman" pitchFamily="18" charset="0"/>
              <a:cs typeface="Times New Roman" pitchFamily="18" charset="0"/>
            </a:endParaRPr>
          </a:p>
        </p:txBody>
      </p:sp>
      <p:sp>
        <p:nvSpPr>
          <p:cNvPr id="23" name="TextBox 22"/>
          <p:cNvSpPr txBox="1"/>
          <p:nvPr/>
        </p:nvSpPr>
        <p:spPr>
          <a:xfrm>
            <a:off x="4967976" y="3772198"/>
            <a:ext cx="3960000" cy="1200329"/>
          </a:xfrm>
          <a:prstGeom prst="rect">
            <a:avLst/>
          </a:prstGeom>
          <a:noFill/>
        </p:spPr>
        <p:txBody>
          <a:bodyPr wrap="square" rtlCol="1">
            <a:spAutoFit/>
          </a:bodyPr>
          <a:lstStyle/>
          <a:p>
            <a:pPr algn="ctr" rtl="1"/>
            <a:r>
              <a:rPr lang="he-IL" sz="2400" b="1" dirty="0" smtClean="0">
                <a:latin typeface="Times New Roman" pitchFamily="18" charset="0"/>
                <a:cs typeface="Times New Roman" pitchFamily="18" charset="0"/>
              </a:rPr>
              <a:t>הקטנת החומר באמצעות </a:t>
            </a:r>
          </a:p>
          <a:p>
            <a:pPr algn="ctr" rtl="1"/>
            <a:r>
              <a:rPr lang="he-IL" sz="2400" b="1" dirty="0" smtClean="0">
                <a:latin typeface="Times New Roman" pitchFamily="18" charset="0"/>
                <a:cs typeface="Times New Roman" pitchFamily="18" charset="0"/>
              </a:rPr>
              <a:t>פעולות מכאניות, כגון קילוף, כתישה, טחינה וחיתוך</a:t>
            </a:r>
            <a:endParaRPr lang="he-IL" sz="2400" b="1" dirty="0">
              <a:latin typeface="Times New Roman" pitchFamily="18" charset="0"/>
              <a:cs typeface="Times New Roman" pitchFamily="18" charset="0"/>
            </a:endParaRPr>
          </a:p>
        </p:txBody>
      </p:sp>
      <p:grpSp>
        <p:nvGrpSpPr>
          <p:cNvPr id="26" name="קבוצה 25"/>
          <p:cNvGrpSpPr/>
          <p:nvPr/>
        </p:nvGrpSpPr>
        <p:grpSpPr>
          <a:xfrm>
            <a:off x="946776" y="2143116"/>
            <a:ext cx="2857520" cy="1071570"/>
            <a:chOff x="642910" y="2143116"/>
            <a:chExt cx="2857520" cy="1071570"/>
          </a:xfrm>
        </p:grpSpPr>
        <p:sp>
          <p:nvSpPr>
            <p:cNvPr id="16" name="מלבן מעוגל 15"/>
            <p:cNvSpPr/>
            <p:nvPr/>
          </p:nvSpPr>
          <p:spPr>
            <a:xfrm>
              <a:off x="642910" y="2143116"/>
              <a:ext cx="2857520" cy="107157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sz="2800" dirty="0"/>
            </a:p>
          </p:txBody>
        </p:sp>
        <p:pic>
          <p:nvPicPr>
            <p:cNvPr id="53251" name="Picture 3"/>
            <p:cNvPicPr>
              <a:picLocks noChangeAspect="1" noChangeArrowheads="1"/>
            </p:cNvPicPr>
            <p:nvPr/>
          </p:nvPicPr>
          <p:blipFill>
            <a:blip r:embed="rId2" cstate="print"/>
            <a:srcRect/>
            <a:stretch>
              <a:fillRect/>
            </a:stretch>
          </p:blipFill>
          <p:spPr bwMode="auto">
            <a:xfrm>
              <a:off x="785786" y="2214554"/>
              <a:ext cx="2638466" cy="936734"/>
            </a:xfrm>
            <a:prstGeom prst="rect">
              <a:avLst/>
            </a:prstGeom>
            <a:noFill/>
            <a:ln w="9525">
              <a:noFill/>
              <a:miter lim="800000"/>
              <a:headEnd/>
              <a:tailEnd/>
            </a:ln>
            <a:effectLst/>
          </p:spPr>
        </p:pic>
      </p:grpSp>
      <p:grpSp>
        <p:nvGrpSpPr>
          <p:cNvPr id="27" name="קבוצה 26"/>
          <p:cNvGrpSpPr/>
          <p:nvPr/>
        </p:nvGrpSpPr>
        <p:grpSpPr>
          <a:xfrm>
            <a:off x="5519216" y="2143116"/>
            <a:ext cx="2857520" cy="1071570"/>
            <a:chOff x="6000760" y="1857364"/>
            <a:chExt cx="2857520" cy="1071570"/>
          </a:xfrm>
        </p:grpSpPr>
        <p:sp>
          <p:nvSpPr>
            <p:cNvPr id="25" name="מלבן מעוגל 24"/>
            <p:cNvSpPr/>
            <p:nvPr/>
          </p:nvSpPr>
          <p:spPr>
            <a:xfrm>
              <a:off x="6000760" y="1857364"/>
              <a:ext cx="2857520" cy="107157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sz="2800" dirty="0"/>
            </a:p>
          </p:txBody>
        </p:sp>
        <p:pic>
          <p:nvPicPr>
            <p:cNvPr id="53252" name="Picture 4"/>
            <p:cNvPicPr>
              <a:picLocks noChangeAspect="1" noChangeArrowheads="1"/>
            </p:cNvPicPr>
            <p:nvPr/>
          </p:nvPicPr>
          <p:blipFill>
            <a:blip r:embed="rId3" cstate="print"/>
            <a:srcRect/>
            <a:stretch>
              <a:fillRect/>
            </a:stretch>
          </p:blipFill>
          <p:spPr bwMode="auto">
            <a:xfrm>
              <a:off x="6357950" y="2000240"/>
              <a:ext cx="2213512" cy="857256"/>
            </a:xfrm>
            <a:prstGeom prst="rect">
              <a:avLst/>
            </a:prstGeom>
            <a:noFill/>
            <a:ln w="9525">
              <a:noFill/>
              <a:miter lim="800000"/>
              <a:headEnd/>
              <a:tailEnd/>
            </a:ln>
            <a:effectLst/>
          </p:spPr>
        </p:pic>
      </p:gr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6</a:t>
            </a:fld>
            <a:endParaRPr lang="en-US"/>
          </a:p>
        </p:txBody>
      </p:sp>
      <p:sp>
        <p:nvSpPr>
          <p:cNvPr id="6" name="מלבן 5"/>
          <p:cNvSpPr/>
          <p:nvPr/>
        </p:nvSpPr>
        <p:spPr>
          <a:xfrm>
            <a:off x="198000" y="285728"/>
            <a:ext cx="8748000" cy="1569660"/>
          </a:xfrm>
          <a:prstGeom prst="rect">
            <a:avLst/>
          </a:prstGeom>
        </p:spPr>
        <p:txBody>
          <a:bodyPr wrap="square">
            <a:spAutoFit/>
          </a:bodyPr>
          <a:lstStyle/>
          <a:p>
            <a:pPr algn="just" rtl="1"/>
            <a:r>
              <a:rPr lang="he-IL" sz="2400" b="1" dirty="0" smtClean="0">
                <a:latin typeface="Times New Roman" pitchFamily="18" charset="0"/>
                <a:cs typeface="Times New Roman" pitchFamily="18" charset="0"/>
              </a:rPr>
              <a:t>הרכבה עצמית היא אחת מהשיטות הידועות לסידור של ננו חלקיקים. שיטה זו מאפשרת ליצור מבנה מסודר מתוך קבוצה של ננו חלקיקים לא מסודרים תוך ניצול אינטראקציות מקומיות בין החלקיקים או כתוצאה מהשפעות סביבתיות הגורמות למערכת החלקיקים להסתדר באופן מאורגן.</a:t>
            </a:r>
            <a:endParaRPr lang="he-IL" sz="2400" dirty="0">
              <a:latin typeface="Times New Roman" pitchFamily="18" charset="0"/>
              <a:cs typeface="Times New Roman" pitchFamily="18" charset="0"/>
            </a:endParaRPr>
          </a:p>
        </p:txBody>
      </p:sp>
      <p:pic>
        <p:nvPicPr>
          <p:cNvPr id="7" name="תמונה 6" descr="Self-Assembly_of_Nanoparticles.jpg"/>
          <p:cNvPicPr>
            <a:picLocks noChangeAspect="1"/>
          </p:cNvPicPr>
          <p:nvPr/>
        </p:nvPicPr>
        <p:blipFill>
          <a:blip r:embed="rId2" cstate="print"/>
          <a:stretch>
            <a:fillRect/>
          </a:stretch>
        </p:blipFill>
        <p:spPr>
          <a:xfrm>
            <a:off x="2051720" y="1899039"/>
            <a:ext cx="5049220" cy="3834217"/>
          </a:xfrm>
          <a:prstGeom prst="rect">
            <a:avLst/>
          </a:prstGeom>
          <a:solidFill>
            <a:srgbClr val="000000">
              <a:shade val="95000"/>
            </a:srgbClr>
          </a:solidFill>
          <a:ln w="3175" cap="sq">
            <a:solidFill>
              <a:srgbClr val="000000"/>
            </a:solidFill>
            <a:miter lim="800000"/>
          </a:ln>
          <a:effectLst/>
        </p:spPr>
      </p:pic>
      <p:sp>
        <p:nvSpPr>
          <p:cNvPr id="8" name="מלבן 7"/>
          <p:cNvSpPr/>
          <p:nvPr/>
        </p:nvSpPr>
        <p:spPr>
          <a:xfrm>
            <a:off x="198000" y="5838363"/>
            <a:ext cx="8748000" cy="830997"/>
          </a:xfrm>
          <a:prstGeom prst="rect">
            <a:avLst/>
          </a:prstGeom>
        </p:spPr>
        <p:txBody>
          <a:bodyPr wrap="square">
            <a:spAutoFit/>
          </a:bodyPr>
          <a:lstStyle/>
          <a:p>
            <a:pPr algn="ctr" rtl="1"/>
            <a:r>
              <a:rPr lang="he-IL" sz="2400" b="1" dirty="0" smtClean="0">
                <a:latin typeface="Times New Roman" pitchFamily="18" charset="0"/>
                <a:cs typeface="Times New Roman" pitchFamily="18" charset="0"/>
              </a:rPr>
              <a:t>בפרויקט זה ניסינו לבדוק התכנות יצירת מערכים מסודרים בין ננו חלקיקי זהב לבין מערכות מקרוציקליות מסוג סמיתיו-במבוסורילים</a:t>
            </a:r>
            <a:endParaRPr lang="he-IL"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3" name="מלבן 2"/>
          <p:cNvSpPr/>
          <p:nvPr/>
        </p:nvSpPr>
        <p:spPr>
          <a:xfrm>
            <a:off x="678629" y="1071546"/>
            <a:ext cx="7786742" cy="830997"/>
          </a:xfrm>
          <a:prstGeom prst="rect">
            <a:avLst/>
          </a:prstGeom>
        </p:spPr>
        <p:txBody>
          <a:bodyPr wrap="square">
            <a:spAutoFit/>
          </a:bodyPr>
          <a:lstStyle/>
          <a:p>
            <a:pPr algn="ctr" rtl="1"/>
            <a:r>
              <a:rPr lang="he-IL" sz="2400" b="1" dirty="0" smtClean="0">
                <a:latin typeface="Times New Roman" pitchFamily="18" charset="0"/>
                <a:cs typeface="Times New Roman" pitchFamily="18" charset="0"/>
              </a:rPr>
              <a:t>מערכות מקרוציקליות מארחות המורכבות מיחידות סמיתיו-גליקולאוריל המחוברות אחת לשנייה באמצעות גשר מתילני יחיד</a:t>
            </a:r>
            <a:endParaRPr lang="he-IL" sz="2400" b="1" dirty="0">
              <a:latin typeface="Times New Roman" pitchFamily="18" charset="0"/>
              <a:cs typeface="Times New Roman" pitchFamily="18" charset="0"/>
            </a:endParaRPr>
          </a:p>
        </p:txBody>
      </p:sp>
      <p:pic>
        <p:nvPicPr>
          <p:cNvPr id="6" name="Picture 4" descr="BU[4]_side view_1"/>
          <p:cNvPicPr>
            <a:picLocks noChangeAspect="1" noChangeArrowheads="1"/>
          </p:cNvPicPr>
          <p:nvPr/>
        </p:nvPicPr>
        <p:blipFill>
          <a:blip r:embed="rId2" cstate="print"/>
          <a:srcRect/>
          <a:stretch>
            <a:fillRect/>
          </a:stretch>
        </p:blipFill>
        <p:spPr bwMode="auto">
          <a:xfrm>
            <a:off x="4857752" y="2714620"/>
            <a:ext cx="4110038" cy="3643337"/>
          </a:xfrm>
          <a:prstGeom prst="rect">
            <a:avLst/>
          </a:prstGeom>
          <a:solidFill>
            <a:srgbClr val="000000">
              <a:shade val="95000"/>
            </a:srgbClr>
          </a:solidFill>
          <a:ln w="3175" cap="sq">
            <a:solidFill>
              <a:srgbClr val="000000"/>
            </a:solidFill>
            <a:miter lim="800000"/>
          </a:ln>
          <a:effectLst/>
        </p:spPr>
      </p:pic>
      <p:pic>
        <p:nvPicPr>
          <p:cNvPr id="54274" name="Picture 2"/>
          <p:cNvPicPr>
            <a:picLocks noChangeAspect="1" noChangeArrowheads="1"/>
          </p:cNvPicPr>
          <p:nvPr/>
        </p:nvPicPr>
        <p:blipFill>
          <a:blip r:embed="rId3" cstate="print"/>
          <a:srcRect/>
          <a:stretch>
            <a:fillRect/>
          </a:stretch>
        </p:blipFill>
        <p:spPr bwMode="auto">
          <a:xfrm>
            <a:off x="285720" y="2714620"/>
            <a:ext cx="4057650" cy="3638550"/>
          </a:xfrm>
          <a:prstGeom prst="rect">
            <a:avLst/>
          </a:prstGeom>
          <a:solidFill>
            <a:srgbClr val="000000">
              <a:shade val="95000"/>
            </a:srgbClr>
          </a:solidFill>
          <a:ln w="3175" cap="sq">
            <a:solidFill>
              <a:srgbClr val="000000"/>
            </a:solidFill>
            <a:miter lim="800000"/>
          </a:ln>
          <a:effectLst/>
        </p:spPr>
      </p:pic>
      <p:sp>
        <p:nvSpPr>
          <p:cNvPr id="7" name="מלבן 6"/>
          <p:cNvSpPr/>
          <p:nvPr/>
        </p:nvSpPr>
        <p:spPr>
          <a:xfrm>
            <a:off x="1847381" y="285728"/>
            <a:ext cx="5449238" cy="584775"/>
          </a:xfrm>
          <a:prstGeom prst="rect">
            <a:avLst/>
          </a:prstGeom>
        </p:spPr>
        <p:txBody>
          <a:bodyPr wrap="square">
            <a:spAutoFit/>
          </a:bodyPr>
          <a:lstStyle/>
          <a:p>
            <a:pPr algn="r" rtl="1"/>
            <a:r>
              <a:rPr lang="he-IL" sz="3200" b="1" dirty="0" smtClean="0">
                <a:solidFill>
                  <a:srgbClr val="FF0000"/>
                </a:solidFill>
                <a:latin typeface="Times New Roman" pitchFamily="18" charset="0"/>
                <a:cs typeface="Times New Roman" pitchFamily="18" charset="0"/>
              </a:rPr>
              <a:t>משפחת תרכובות </a:t>
            </a:r>
            <a:r>
              <a:rPr lang="he-IL" sz="3200" b="1" dirty="0" err="1" smtClean="0">
                <a:solidFill>
                  <a:srgbClr val="FF0000"/>
                </a:solidFill>
                <a:latin typeface="Times New Roman" pitchFamily="18" charset="0"/>
                <a:cs typeface="Times New Roman" pitchFamily="18" charset="0"/>
              </a:rPr>
              <a:t>סמיתיו</a:t>
            </a:r>
            <a:r>
              <a:rPr lang="he-IL" sz="3200" b="1" dirty="0" smtClean="0">
                <a:solidFill>
                  <a:srgbClr val="FF0000"/>
                </a:solidFill>
                <a:latin typeface="Times New Roman" pitchFamily="18" charset="0"/>
                <a:cs typeface="Times New Roman" pitchFamily="18" charset="0"/>
              </a:rPr>
              <a:t>-במבוסוריל</a:t>
            </a:r>
            <a:endParaRPr lang="he-IL" sz="3200" b="1" dirty="0">
              <a:solidFill>
                <a:srgbClr val="FF0000"/>
              </a:solidFill>
              <a:latin typeface="Times New Roman" pitchFamily="18" charset="0"/>
              <a:cs typeface="Times New Roman" pitchFamily="18" charset="0"/>
            </a:endParaRPr>
          </a:p>
        </p:txBody>
      </p:sp>
      <p:sp>
        <p:nvSpPr>
          <p:cNvPr id="8" name="TextBox 7"/>
          <p:cNvSpPr txBox="1"/>
          <p:nvPr/>
        </p:nvSpPr>
        <p:spPr>
          <a:xfrm>
            <a:off x="3658930" y="1980129"/>
            <a:ext cx="1826141" cy="584775"/>
          </a:xfrm>
          <a:prstGeom prst="rect">
            <a:avLst/>
          </a:prstGeom>
          <a:noFill/>
          <a:ln>
            <a:noFill/>
          </a:ln>
        </p:spPr>
        <p:txBody>
          <a:bodyPr wrap="none" rtlCol="1">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OTBU[4]</a:t>
            </a:r>
            <a:endParaRPr lang="he-IL"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34355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7346" name="Picture 2"/>
          <p:cNvPicPr>
            <a:picLocks noChangeAspect="1" noChangeArrowheads="1"/>
          </p:cNvPicPr>
          <p:nvPr/>
        </p:nvPicPr>
        <p:blipFill>
          <a:blip r:embed="rId2" cstate="print"/>
          <a:srcRect/>
          <a:stretch>
            <a:fillRect/>
          </a:stretch>
        </p:blipFill>
        <p:spPr bwMode="auto">
          <a:xfrm>
            <a:off x="452756" y="2143116"/>
            <a:ext cx="3976368" cy="3932552"/>
          </a:xfrm>
          <a:prstGeom prst="rect">
            <a:avLst/>
          </a:prstGeom>
          <a:solidFill>
            <a:srgbClr val="000000">
              <a:shade val="95000"/>
            </a:srgbClr>
          </a:solidFill>
          <a:ln w="3175" cap="sq">
            <a:solidFill>
              <a:srgbClr val="000000"/>
            </a:solidFill>
            <a:miter lim="800000"/>
          </a:ln>
          <a:effectLst/>
        </p:spPr>
      </p:pic>
      <p:pic>
        <p:nvPicPr>
          <p:cNvPr id="57347" name="Picture 3"/>
          <p:cNvPicPr>
            <a:picLocks noChangeAspect="1" noChangeArrowheads="1"/>
          </p:cNvPicPr>
          <p:nvPr/>
        </p:nvPicPr>
        <p:blipFill>
          <a:blip r:embed="rId3" cstate="print"/>
          <a:srcRect/>
          <a:stretch>
            <a:fillRect/>
          </a:stretch>
        </p:blipFill>
        <p:spPr bwMode="auto">
          <a:xfrm>
            <a:off x="4857752" y="2143116"/>
            <a:ext cx="3850459" cy="3931200"/>
          </a:xfrm>
          <a:prstGeom prst="rect">
            <a:avLst/>
          </a:prstGeom>
          <a:solidFill>
            <a:srgbClr val="000000">
              <a:shade val="95000"/>
            </a:srgbClr>
          </a:solidFill>
          <a:ln w="3175" cap="sq">
            <a:solidFill>
              <a:srgbClr val="000000"/>
            </a:solidFill>
            <a:miter lim="800000"/>
          </a:ln>
          <a:effectLst/>
        </p:spPr>
      </p:pic>
      <p:sp>
        <p:nvSpPr>
          <p:cNvPr id="6" name="TextBox 5"/>
          <p:cNvSpPr txBox="1"/>
          <p:nvPr/>
        </p:nvSpPr>
        <p:spPr>
          <a:xfrm>
            <a:off x="3745991" y="1285860"/>
            <a:ext cx="1826141" cy="584775"/>
          </a:xfrm>
          <a:prstGeom prst="rect">
            <a:avLst/>
          </a:prstGeom>
          <a:noFill/>
          <a:ln>
            <a:noFill/>
          </a:ln>
        </p:spPr>
        <p:txBody>
          <a:bodyPr wrap="none" rtlCol="1">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OTBU[6]</a:t>
            </a:r>
            <a:endParaRPr lang="he-IL"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772016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9</a:t>
            </a:fld>
            <a:endParaRPr lang="en-US"/>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07268"/>
            <a:ext cx="7344816" cy="4641404"/>
          </a:xfrm>
          <a:prstGeom prst="rect">
            <a:avLst/>
          </a:prstGeom>
          <a:solidFill>
            <a:srgbClr val="000000">
              <a:shade val="95000"/>
            </a:srgbClr>
          </a:solidFill>
          <a:ln w="28575" cap="sq">
            <a:solidFill>
              <a:srgbClr val="C00000"/>
            </a:solidFill>
            <a:miter lim="800000"/>
          </a:ln>
          <a:effectLst/>
        </p:spPr>
      </p:pic>
      <p:sp>
        <p:nvSpPr>
          <p:cNvPr id="4" name="TextBox 3"/>
          <p:cNvSpPr txBox="1"/>
          <p:nvPr/>
        </p:nvSpPr>
        <p:spPr>
          <a:xfrm>
            <a:off x="133224" y="5229200"/>
            <a:ext cx="8831264" cy="1323439"/>
          </a:xfrm>
          <a:prstGeom prst="rect">
            <a:avLst/>
          </a:prstGeom>
          <a:noFill/>
        </p:spPr>
        <p:txBody>
          <a:bodyPr wrap="none" rtlCol="1">
            <a:spAutoFit/>
          </a:bodyPr>
          <a:lstStyle/>
          <a:p>
            <a:pPr algn="r" rtl="1"/>
            <a:r>
              <a:rPr lang="he-IL" sz="2000" dirty="0">
                <a:latin typeface="Times New Roman" panose="02020603050405020304" pitchFamily="18" charset="0"/>
                <a:cs typeface="Times New Roman" panose="02020603050405020304" pitchFamily="18" charset="0"/>
              </a:rPr>
              <a:t>מבנה גבישי של </a:t>
            </a:r>
            <a:r>
              <a:rPr lang="he-IL" sz="2000" dirty="0" err="1">
                <a:latin typeface="Times New Roman" panose="02020603050405020304" pitchFamily="18" charset="0"/>
                <a:cs typeface="Times New Roman" panose="02020603050405020304" pitchFamily="18" charset="0"/>
              </a:rPr>
              <a:t>סמיתיו-במבוסוריל</a:t>
            </a:r>
            <a:r>
              <a:rPr lang="he-IL" sz="2000" dirty="0">
                <a:latin typeface="Times New Roman" panose="02020603050405020304" pitchFamily="18" charset="0"/>
                <a:cs typeface="Times New Roman" panose="02020603050405020304" pitchFamily="18" charset="0"/>
              </a:rPr>
              <a:t>[4] בנוכחות מלח של כספית </a:t>
            </a:r>
            <a:r>
              <a:rPr lang="he-IL" sz="2000" dirty="0" smtClean="0">
                <a:latin typeface="Times New Roman" panose="02020603050405020304" pitchFamily="18" charset="0"/>
                <a:cs typeface="Times New Roman" panose="02020603050405020304" pitchFamily="18" charset="0"/>
              </a:rPr>
              <a:t>דו-כלורי</a:t>
            </a:r>
            <a:r>
              <a:rPr lang="he-IL" sz="2000" dirty="0">
                <a:latin typeface="Times New Roman" panose="02020603050405020304" pitchFamily="18" charset="0"/>
                <a:cs typeface="Times New Roman" panose="02020603050405020304" pitchFamily="18" charset="0"/>
              </a:rPr>
              <a:t>. הכספית (כדורים אפורים) </a:t>
            </a:r>
            <a:endParaRPr lang="he-IL" sz="2000" dirty="0" smtClean="0">
              <a:latin typeface="Times New Roman" panose="02020603050405020304" pitchFamily="18" charset="0"/>
              <a:cs typeface="Times New Roman" panose="02020603050405020304" pitchFamily="18" charset="0"/>
            </a:endParaRPr>
          </a:p>
          <a:p>
            <a:pPr algn="r" rtl="1"/>
            <a:r>
              <a:rPr lang="he-IL" sz="2000" dirty="0" smtClean="0">
                <a:latin typeface="Times New Roman" panose="02020603050405020304" pitchFamily="18" charset="0"/>
                <a:cs typeface="Times New Roman" panose="02020603050405020304" pitchFamily="18" charset="0"/>
              </a:rPr>
              <a:t>משמשת </a:t>
            </a:r>
            <a:r>
              <a:rPr lang="he-IL" sz="2000" dirty="0">
                <a:latin typeface="Times New Roman" panose="02020603050405020304" pitchFamily="18" charset="0"/>
                <a:cs typeface="Times New Roman" panose="02020603050405020304" pitchFamily="18" charset="0"/>
              </a:rPr>
              <a:t>ראש-גשר בין שתי תרכובות </a:t>
            </a:r>
            <a:r>
              <a:rPr lang="he-IL" sz="2000" dirty="0" err="1">
                <a:latin typeface="Times New Roman" panose="02020603050405020304" pitchFamily="18" charset="0"/>
                <a:cs typeface="Times New Roman" panose="02020603050405020304" pitchFamily="18" charset="0"/>
              </a:rPr>
              <a:t>במבוסורילים</a:t>
            </a:r>
            <a:r>
              <a:rPr lang="he-IL" sz="2000" dirty="0">
                <a:latin typeface="Times New Roman" panose="02020603050405020304" pitchFamily="18" charset="0"/>
                <a:cs typeface="Times New Roman" panose="02020603050405020304" pitchFamily="18" charset="0"/>
              </a:rPr>
              <a:t> סמוכים דרך קשרים </a:t>
            </a:r>
            <a:r>
              <a:rPr lang="he-IL" sz="2000" dirty="0" err="1">
                <a:latin typeface="Times New Roman" panose="02020603050405020304" pitchFamily="18" charset="0"/>
                <a:cs typeface="Times New Roman" panose="02020603050405020304" pitchFamily="18" charset="0"/>
              </a:rPr>
              <a:t>קורדינטיביים</a:t>
            </a:r>
            <a:r>
              <a:rPr lang="he-IL" sz="2000" dirty="0">
                <a:latin typeface="Times New Roman" panose="02020603050405020304" pitchFamily="18" charset="0"/>
                <a:cs typeface="Times New Roman" panose="02020603050405020304" pitchFamily="18" charset="0"/>
              </a:rPr>
              <a:t> לאטומי </a:t>
            </a:r>
            <a:r>
              <a:rPr lang="he-IL" sz="2000" dirty="0" err="1" smtClean="0">
                <a:latin typeface="Times New Roman" panose="02020603050405020304" pitchFamily="18" charset="0"/>
                <a:cs typeface="Times New Roman" panose="02020603050405020304" pitchFamily="18" charset="0"/>
              </a:rPr>
              <a:t>גפרית</a:t>
            </a:r>
            <a:r>
              <a:rPr lang="he-IL" sz="2000" dirty="0" smtClean="0">
                <a:latin typeface="Times New Roman" panose="02020603050405020304" pitchFamily="18" charset="0"/>
                <a:cs typeface="Times New Roman" panose="02020603050405020304" pitchFamily="18" charset="0"/>
              </a:rPr>
              <a:t> </a:t>
            </a:r>
          </a:p>
          <a:p>
            <a:pPr algn="r" rtl="1"/>
            <a:r>
              <a:rPr lang="he-IL" sz="2000" dirty="0" smtClean="0">
                <a:latin typeface="Times New Roman" panose="02020603050405020304" pitchFamily="18" charset="0"/>
                <a:cs typeface="Times New Roman" panose="02020603050405020304" pitchFamily="18" charset="0"/>
              </a:rPr>
              <a:t>מקבוצות </a:t>
            </a:r>
            <a:r>
              <a:rPr lang="he-IL" sz="2000" dirty="0" err="1">
                <a:latin typeface="Times New Roman" panose="02020603050405020304" pitchFamily="18" charset="0"/>
                <a:cs typeface="Times New Roman" panose="02020603050405020304" pitchFamily="18" charset="0"/>
              </a:rPr>
              <a:t>תיוקרבוניל</a:t>
            </a:r>
            <a:r>
              <a:rPr lang="he-IL" sz="2000" dirty="0">
                <a:latin typeface="Times New Roman" panose="02020603050405020304" pitchFamily="18" charset="0"/>
                <a:cs typeface="Times New Roman" panose="02020603050405020304" pitchFamily="18" charset="0"/>
              </a:rPr>
              <a:t> על פני מפתח המולקולות. המבנה </a:t>
            </a:r>
            <a:r>
              <a:rPr lang="he-IL" sz="2000" dirty="0" err="1">
                <a:latin typeface="Times New Roman" panose="02020603050405020304" pitchFamily="18" charset="0"/>
                <a:cs typeface="Times New Roman" panose="02020603050405020304" pitchFamily="18" charset="0"/>
              </a:rPr>
              <a:t>הטטראהדרלי</a:t>
            </a:r>
            <a:r>
              <a:rPr lang="he-IL" sz="2000" dirty="0">
                <a:latin typeface="Times New Roman" panose="02020603050405020304" pitchFamily="18" charset="0"/>
                <a:cs typeface="Times New Roman" panose="02020603050405020304" pitchFamily="18" charset="0"/>
              </a:rPr>
              <a:t> בו מצוי אטום הכספית </a:t>
            </a:r>
            <a:r>
              <a:rPr lang="he-IL" sz="2000" dirty="0" smtClean="0">
                <a:latin typeface="Times New Roman" panose="02020603050405020304" pitchFamily="18" charset="0"/>
                <a:cs typeface="Times New Roman" panose="02020603050405020304" pitchFamily="18" charset="0"/>
              </a:rPr>
              <a:t>מייצב </a:t>
            </a:r>
          </a:p>
          <a:p>
            <a:pPr algn="r" rtl="1"/>
            <a:r>
              <a:rPr lang="he-IL" sz="2000" dirty="0" smtClean="0">
                <a:latin typeface="Times New Roman" panose="02020603050405020304" pitchFamily="18" charset="0"/>
                <a:cs typeface="Times New Roman" panose="02020603050405020304" pitchFamily="18" charset="0"/>
              </a:rPr>
              <a:t>את </a:t>
            </a:r>
            <a:r>
              <a:rPr lang="he-IL" sz="2000" dirty="0">
                <a:latin typeface="Times New Roman" panose="02020603050405020304" pitchFamily="18" charset="0"/>
                <a:cs typeface="Times New Roman" panose="02020603050405020304" pitchFamily="18" charset="0"/>
              </a:rPr>
              <a:t>המערכת הרציפה החד-</a:t>
            </a:r>
            <a:r>
              <a:rPr lang="he-IL" sz="2000" dirty="0" err="1">
                <a:latin typeface="Times New Roman" panose="02020603050405020304" pitchFamily="18" charset="0"/>
                <a:cs typeface="Times New Roman" panose="02020603050405020304" pitchFamily="18" charset="0"/>
              </a:rPr>
              <a:t>מימדית</a:t>
            </a:r>
            <a:r>
              <a:rPr lang="he-IL" sz="2000" dirty="0">
                <a:latin typeface="Times New Roman" panose="02020603050405020304" pitchFamily="18" charset="0"/>
                <a:cs typeface="Times New Roman" panose="02020603050405020304" pitchFamily="18" charset="0"/>
              </a:rPr>
              <a:t> במצב </a:t>
            </a:r>
            <a:r>
              <a:rPr lang="he-IL" sz="2000" dirty="0" smtClean="0">
                <a:latin typeface="Times New Roman" panose="02020603050405020304" pitchFamily="18" charset="0"/>
                <a:cs typeface="Times New Roman" panose="02020603050405020304" pitchFamily="18" charset="0"/>
              </a:rPr>
              <a:t>מוצק.</a:t>
            </a:r>
            <a:endParaRPr lang="he-I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805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נייר">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B6084338-3736-4E2E-BF1D-A68765B4E5ED}"/>
</file>

<file path=customXml/itemProps2.xml><?xml version="1.0" encoding="utf-8"?>
<ds:datastoreItem xmlns:ds="http://schemas.openxmlformats.org/officeDocument/2006/customXml" ds:itemID="{FC307511-EE74-4405-8899-4EF89C057816}"/>
</file>

<file path=docProps/app.xml><?xml version="1.0" encoding="utf-8"?>
<Properties xmlns="http://schemas.openxmlformats.org/officeDocument/2006/extended-properties" xmlns:vt="http://schemas.openxmlformats.org/officeDocument/2006/docPropsVTypes">
  <Template>Civic</Template>
  <TotalTime>4286</TotalTime>
  <Words>1815</Words>
  <Application>Microsoft Office PowerPoint</Application>
  <PresentationFormat>‫הצגה על המסך (4:3)</PresentationFormat>
  <Paragraphs>201</Paragraphs>
  <Slides>33</Slides>
  <Notes>1</Notes>
  <HiddenSlides>0</HiddenSlides>
  <MMClips>0</MMClips>
  <ScaleCrop>false</ScaleCrop>
  <HeadingPairs>
    <vt:vector size="6" baseType="variant">
      <vt:variant>
        <vt:lpstr>ערכת נושא</vt:lpstr>
      </vt:variant>
      <vt:variant>
        <vt:i4>1</vt:i4>
      </vt:variant>
      <vt:variant>
        <vt:lpstr>שרתי OLE מוטבעים</vt:lpstr>
      </vt:variant>
      <vt:variant>
        <vt:i4>2</vt:i4>
      </vt:variant>
      <vt:variant>
        <vt:lpstr>כותרות שקופיות</vt:lpstr>
      </vt:variant>
      <vt:variant>
        <vt:i4>33</vt:i4>
      </vt:variant>
    </vt:vector>
  </HeadingPairs>
  <TitlesOfParts>
    <vt:vector size="36" baseType="lpstr">
      <vt:lpstr>טרק</vt:lpstr>
      <vt:lpstr>Equation</vt:lpstr>
      <vt:lpstr>תמונת מפת סיביות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שיטות עבודה וטכניקות אפיון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סיכום פרויקט מחקר - אלעד אברהם</dc:title>
  <dc:creator>didi</dc:creator>
  <cp:keywords/>
  <dc:description/>
  <cp:lastModifiedBy>User</cp:lastModifiedBy>
  <cp:revision>139</cp:revision>
  <dcterms:created xsi:type="dcterms:W3CDTF">2006-08-16T00:00:00Z</dcterms:created>
  <dcterms:modified xsi:type="dcterms:W3CDTF">2015-01-01T23:53:12Z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-1716311235</vt:i4>
  </property>
  <property fmtid="{D5CDD505-2E9C-101B-9397-08002B2CF9AE}" pid="3" name="_NewReviewCycle">
    <vt:lpwstr/>
  </property>
  <property fmtid="{D5CDD505-2E9C-101B-9397-08002B2CF9AE}" pid="4" name="_EmailSubject">
    <vt:lpwstr>תיקון מצגת PPT</vt:lpwstr>
  </property>
  <property fmtid="{D5CDD505-2E9C-101B-9397-08002B2CF9AE}" pid="5" name="_AuthorEmail">
    <vt:lpwstr>oferre@openu.ac.il</vt:lpwstr>
  </property>
  <property fmtid="{D5CDD505-2E9C-101B-9397-08002B2CF9AE}" pid="6" name="_AuthorEmailDisplayName">
    <vt:lpwstr>Ofer Reany</vt:lpwstr>
  </property>
  <property fmtid="{D5CDD505-2E9C-101B-9397-08002B2CF9AE}" pid="7" name="_PreviousAdHocReviewCycleID">
    <vt:i4>-1867983949</vt:i4>
  </property>
  <property fmtid="{D5CDD505-2E9C-101B-9397-08002B2CF9AE}" pid="8" name="ContentTypeId">
    <vt:lpwstr>0x010100D6F61E74F7254FFAACE179AD514BF94B00E5BAFAE9EC481B44A887128AEA8B460D</vt:lpwstr>
  </property>
</Properties>
</file>