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62" r:id="rId5"/>
    <p:sldId id="280" r:id="rId6"/>
    <p:sldId id="261" r:id="rId7"/>
    <p:sldId id="268" r:id="rId8"/>
    <p:sldId id="281" r:id="rId9"/>
    <p:sldId id="284" r:id="rId10"/>
    <p:sldId id="285" r:id="rId11"/>
    <p:sldId id="286" r:id="rId12"/>
    <p:sldId id="283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1A9DC4-F905-4D19-B4D8-71FA20510A32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166256-664B-4671-8AD1-A455FAB0D49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66256-664B-4671-8AD1-A455FAB0D495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12A765-B5F8-4B6A-B040-6EB4CF18A5D5}" type="datetimeFigureOut">
              <a:rPr lang="he-IL" smtClean="0"/>
              <a:pPr/>
              <a:t>ט"ו/אדר/תשע"ג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8B00B4-EB54-4AF3-84A8-13A64049F59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elem.openu.ac.il/courses/common/20117/chap15/15-19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hyperlink" Target="http://telem.openu.ac.il/courses/common/20117/chap15/15-20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512169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/>
              <a:t>פרויקט </a:t>
            </a:r>
            <a:r>
              <a:rPr lang="he-IL" b="1" dirty="0"/>
              <a:t>מחקר: זיהוי מינרלים בקרקעות ישראל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744416"/>
          </a:xfrm>
        </p:spPr>
        <p:txBody>
          <a:bodyPr>
            <a:normAutofit/>
          </a:bodyPr>
          <a:lstStyle/>
          <a:p>
            <a:endParaRPr lang="he-IL" dirty="0" smtClean="0"/>
          </a:p>
          <a:p>
            <a:pPr algn="r"/>
            <a:r>
              <a:rPr lang="he-IL" b="1" dirty="0" smtClean="0"/>
              <a:t> </a:t>
            </a:r>
            <a:r>
              <a:rPr lang="he-IL" b="1" dirty="0" smtClean="0"/>
              <a:t>בהנחית: ד"ר </a:t>
            </a:r>
            <a:r>
              <a:rPr lang="he-IL" b="1" dirty="0" smtClean="0"/>
              <a:t>נורית גולדמן.</a:t>
            </a:r>
            <a:endParaRPr lang="en-US" dirty="0" smtClean="0"/>
          </a:p>
          <a:p>
            <a:pPr algn="r"/>
            <a:r>
              <a:rPr lang="he-IL" b="1" dirty="0" smtClean="0"/>
              <a:t>  מגישה :אלגפיר אבתיסאם </a:t>
            </a:r>
            <a:endParaRPr lang="en-US" dirty="0" smtClean="0"/>
          </a:p>
          <a:p>
            <a:pPr algn="r"/>
            <a:r>
              <a:rPr lang="he-IL" b="1" dirty="0" smtClean="0"/>
              <a:t>ת"ז: 300136215</a:t>
            </a:r>
            <a:endParaRPr lang="en-US" dirty="0" smtClean="0"/>
          </a:p>
          <a:p>
            <a:pPr algn="r"/>
            <a:r>
              <a:rPr lang="he-IL" dirty="0" smtClean="0"/>
              <a:t>תאריך :17.2.2013</a:t>
            </a:r>
            <a:endParaRPr lang="he-IL" dirty="0"/>
          </a:p>
          <a:p>
            <a:pPr algn="r"/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יחסים בין החרסיות בקרקעות השונות עם אוריינטציה וגליגול </a:t>
            </a:r>
            <a:endParaRPr lang="he-IL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9421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3886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Calibri"/>
                          <a:ea typeface="Times New Roman"/>
                          <a:cs typeface="Times New Roman"/>
                        </a:rPr>
                        <a:t>שם הדוגמה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err="1">
                          <a:latin typeface="Calibri"/>
                          <a:ea typeface="Times New Roman"/>
                          <a:cs typeface="Times New Roman"/>
                        </a:rPr>
                        <a:t>מונטמורילוניט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err="1">
                          <a:latin typeface="Calibri"/>
                          <a:ea typeface="Times New Roman"/>
                          <a:cs typeface="Times New Roman"/>
                        </a:rPr>
                        <a:t>איליט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err="1">
                          <a:latin typeface="Calibri"/>
                          <a:ea typeface="Times New Roman"/>
                          <a:cs typeface="Times New Roman"/>
                        </a:rPr>
                        <a:t>קאוליניט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Calibri"/>
                          <a:ea typeface="Times New Roman"/>
                          <a:cs typeface="Times New Roman"/>
                        </a:rPr>
                        <a:t>יחס </a:t>
                      </a:r>
                      <a:r>
                        <a:rPr lang="he-IL" sz="1400" b="1" dirty="0" err="1">
                          <a:latin typeface="Calibri"/>
                          <a:ea typeface="Times New Roman"/>
                          <a:cs typeface="Times New Roman"/>
                        </a:rPr>
                        <a:t>איליט</a:t>
                      </a:r>
                      <a:r>
                        <a:rPr lang="he-IL" sz="14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he-IL" sz="1400" b="1" dirty="0" err="1">
                          <a:latin typeface="Calibri"/>
                          <a:ea typeface="Times New Roman"/>
                          <a:cs typeface="Times New Roman"/>
                        </a:rPr>
                        <a:t>מונטמורולוניט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Calibri"/>
                          <a:ea typeface="Times New Roman"/>
                          <a:cs typeface="Times New Roman"/>
                        </a:rPr>
                        <a:t>יחס </a:t>
                      </a:r>
                      <a:r>
                        <a:rPr lang="he-IL" sz="1400" b="1" dirty="0" err="1">
                          <a:latin typeface="Calibri"/>
                          <a:ea typeface="Times New Roman"/>
                          <a:cs typeface="Times New Roman"/>
                        </a:rPr>
                        <a:t>קאוליניט</a:t>
                      </a:r>
                      <a:r>
                        <a:rPr lang="he-IL" sz="1400" b="1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he-IL" sz="1400" b="1" dirty="0" err="1">
                          <a:latin typeface="Calibri"/>
                          <a:ea typeface="Times New Roman"/>
                          <a:cs typeface="Times New Roman"/>
                        </a:rPr>
                        <a:t>מונטמורילוניט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1973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0.29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2.15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0.53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2.25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0.63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0.16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1.11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0.62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5.13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0.37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4.66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1.59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0.92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4.66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1.07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0.61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200" dirty="0">
                          <a:latin typeface="Calibri"/>
                          <a:ea typeface="Times New Roman"/>
                          <a:cs typeface="Times New Roman"/>
                        </a:rPr>
                        <a:t>3.29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תרומת האבק לקרקעות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e-IL" sz="2800" dirty="0" smtClean="0"/>
              <a:t>מתוצאות שקבלנו באמצעות קרני </a:t>
            </a:r>
            <a:r>
              <a:rPr lang="en-US" sz="2800" dirty="0" smtClean="0"/>
              <a:t>X</a:t>
            </a:r>
            <a:r>
              <a:rPr lang="he-IL" sz="2800" dirty="0" smtClean="0"/>
              <a:t> והשוואתם לדוגמת הביקורת </a:t>
            </a:r>
            <a:r>
              <a:rPr lang="en-US" sz="2800" dirty="0" smtClean="0"/>
              <a:t> GNS3</a:t>
            </a:r>
            <a:r>
              <a:rPr lang="he-IL" sz="2800" dirty="0" smtClean="0"/>
              <a:t>שהיא קרקע נטו מאבק ניתן לחלק את הקרקעות </a:t>
            </a:r>
            <a:r>
              <a:rPr lang="he-IL" sz="2800" dirty="0" smtClean="0"/>
              <a:t>לתת-קבוצות </a:t>
            </a:r>
            <a:r>
              <a:rPr lang="he-IL" sz="2800" dirty="0" smtClean="0"/>
              <a:t>מבחינת תרומת אבק:</a:t>
            </a:r>
          </a:p>
          <a:p>
            <a:r>
              <a:rPr lang="he-IL" sz="2800" dirty="0" smtClean="0"/>
              <a:t>דוגמאות </a:t>
            </a:r>
            <a:r>
              <a:rPr lang="he-IL" sz="2800" dirty="0" smtClean="0"/>
              <a:t>מקרקע בזלת שתרומת האבק נמוכה.</a:t>
            </a:r>
          </a:p>
          <a:p>
            <a:r>
              <a:rPr lang="he-IL" sz="2800" dirty="0" smtClean="0"/>
              <a:t>דוגמאות </a:t>
            </a:r>
            <a:r>
              <a:rPr lang="he-IL" sz="2800" dirty="0" smtClean="0"/>
              <a:t>קרקעות מעל סלעים </a:t>
            </a:r>
            <a:r>
              <a:rPr lang="he-IL" sz="2800" dirty="0" smtClean="0"/>
              <a:t>קרבונטיים: תרומת </a:t>
            </a:r>
            <a:r>
              <a:rPr lang="he-IL" sz="2800" dirty="0" smtClean="0"/>
              <a:t>האבק בינונית.</a:t>
            </a:r>
          </a:p>
          <a:p>
            <a:r>
              <a:rPr lang="he-IL" sz="2800" dirty="0" smtClean="0"/>
              <a:t>דגמאות קרקעות חמרה תרומת האבק גבוהה מאוד.</a:t>
            </a:r>
          </a:p>
          <a:p>
            <a:r>
              <a:rPr lang="he-IL" sz="2800" dirty="0" smtClean="0"/>
              <a:t>דוגמאות </a:t>
            </a:r>
            <a:r>
              <a:rPr lang="he-IL" sz="2800" dirty="0" smtClean="0"/>
              <a:t>חול </a:t>
            </a:r>
            <a:r>
              <a:rPr lang="he-IL" sz="2800" dirty="0" smtClean="0"/>
              <a:t>מיוצב תרומת </a:t>
            </a:r>
            <a:r>
              <a:rPr lang="he-IL" sz="2800" dirty="0" smtClean="0"/>
              <a:t>האבק </a:t>
            </a:r>
            <a:r>
              <a:rPr lang="he-IL" sz="2800" dirty="0" smtClean="0"/>
              <a:t>יחסית נמוכה.  </a:t>
            </a:r>
            <a:endParaRPr lang="he-IL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b="1" dirty="0" smtClean="0"/>
              <a:t>זיהוי מינרלים נלווים בבדיקה בקרני </a:t>
            </a:r>
            <a:r>
              <a:rPr lang="en-US" sz="2800" b="1" dirty="0" smtClean="0"/>
              <a:t>X</a:t>
            </a:r>
            <a:r>
              <a:rPr lang="he-IL" sz="2800" b="1" dirty="0" smtClean="0"/>
              <a:t> ללא אורנטצייה בדגימות שנדגמו מסוגי קרקע.</a:t>
            </a:r>
            <a:endParaRPr lang="he-IL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82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9450"/>
                <a:gridCol w="679450"/>
                <a:gridCol w="679450"/>
                <a:gridCol w="679450"/>
                <a:gridCol w="679450"/>
                <a:gridCol w="679450"/>
                <a:gridCol w="679450"/>
                <a:gridCol w="679450"/>
                <a:gridCol w="679450"/>
                <a:gridCol w="679450"/>
                <a:gridCol w="679450"/>
                <a:gridCol w="679450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latin typeface="Calibri"/>
                          <a:ea typeface="Times New Roman"/>
                          <a:cs typeface="Times New Roman"/>
                        </a:rPr>
                        <a:t>שם דוגמה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Times New Roman"/>
                        </a:rPr>
                        <a:t>קלציט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Times New Roman"/>
                        </a:rPr>
                        <a:t>קוורץ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Times New Roman"/>
                        </a:rPr>
                        <a:t>ארגוניט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Times New Roman"/>
                        </a:rPr>
                        <a:t>פלגיוקלז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Times New Roman"/>
                        </a:rPr>
                        <a:t>המטיט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Times New Roman"/>
                        </a:rPr>
                        <a:t>גאותיט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latin typeface="Calibri"/>
                          <a:ea typeface="Times New Roman"/>
                          <a:cs typeface="Times New Roman"/>
                        </a:rPr>
                        <a:t>דולומיט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מיקרוקלין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אורתוקלז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רוטיל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מגנטיט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GNS6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ED9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990600"/>
          </a:xfrm>
        </p:spPr>
        <p:txBody>
          <a:bodyPr>
            <a:normAutofit/>
          </a:bodyPr>
          <a:lstStyle/>
          <a:p>
            <a:pPr algn="r"/>
            <a:r>
              <a:rPr lang="he-IL" sz="2800" b="1" dirty="0" smtClean="0">
                <a:solidFill>
                  <a:schemeClr val="tx1"/>
                </a:solidFill>
              </a:rPr>
              <a:t>אנליזה כימית נקודתית בקרקע רנדזינה בהירה באמצעות מיקרוסקופ אלקטרונים סורק </a:t>
            </a:r>
            <a:r>
              <a:rPr lang="en-US" sz="2800" b="1" dirty="0" smtClean="0">
                <a:solidFill>
                  <a:schemeClr val="tx1"/>
                </a:solidFill>
              </a:rPr>
              <a:t>SEM </a:t>
            </a:r>
            <a:endParaRPr lang="he-IL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9946" y="2271492"/>
            <a:ext cx="3639058" cy="2741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836" y="5085184"/>
            <a:ext cx="7797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- בקרקע רנדזינה בהירה כמות הקלציום הגבוהה ביותר בהשוואה </a:t>
            </a:r>
            <a:r>
              <a:rPr lang="he-IL" dirty="0" smtClean="0"/>
              <a:t>לשאר </a:t>
            </a:r>
            <a:r>
              <a:rPr lang="he-IL" dirty="0" smtClean="0"/>
              <a:t>הדוגמאות, מעט אלומיניום, צורן, ברזל. 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/>
              <a:t>מיקרוסקופ אלקטרוניים חודר </a:t>
            </a:r>
            <a:r>
              <a:rPr lang="en-US" b="1" dirty="0" smtClean="0"/>
              <a:t>TEM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1916832"/>
            <a:ext cx="212894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 מקרקע חמרה </a:t>
            </a:r>
            <a:r>
              <a:rPr lang="en-US" sz="2800" dirty="0" smtClean="0"/>
              <a:t>ED5 </a:t>
            </a:r>
            <a:r>
              <a:rPr lang="he-IL" sz="2800" dirty="0" smtClean="0"/>
              <a:t>מינרלים: צילום גרגר קוורץ צפוי  בהמטיט וקאוליניט. </a:t>
            </a:r>
            <a:endParaRPr lang="he-IL" sz="2800" dirty="0"/>
          </a:p>
        </p:txBody>
      </p:sp>
      <p:pic>
        <p:nvPicPr>
          <p:cNvPr id="7" name="Content Placeholder 5" descr="ED5-1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2550" y="1700213"/>
            <a:ext cx="4926012" cy="45370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400" b="1" dirty="0" smtClean="0"/>
              <a:t>בעבודה הצלחנו לזהות את המינרלים העיקרים שמרכיבים את סוגי הקרקע והמינרלים הנלווים.</a:t>
            </a:r>
          </a:p>
          <a:p>
            <a:r>
              <a:rPr lang="he-IL" sz="2400" b="1" dirty="0" smtClean="0"/>
              <a:t>הצלחנו להשוות </a:t>
            </a:r>
            <a:r>
              <a:rPr lang="he-IL" sz="2400" b="1" dirty="0" smtClean="0"/>
              <a:t>הרכב </a:t>
            </a:r>
            <a:r>
              <a:rPr lang="he-IL" sz="2400" b="1" dirty="0" smtClean="0"/>
              <a:t>מינרלי בין קרקעות ותרומת האבק </a:t>
            </a:r>
            <a:r>
              <a:rPr lang="he-IL" sz="2400" b="1" dirty="0" smtClean="0"/>
              <a:t>בהן. קיבלנו </a:t>
            </a:r>
            <a:r>
              <a:rPr lang="he-IL" sz="2400" b="1" dirty="0" smtClean="0"/>
              <a:t>חלוקה של </a:t>
            </a:r>
            <a:r>
              <a:rPr lang="he-IL" sz="2400" b="1" dirty="0" smtClean="0"/>
              <a:t>שלוש קבוצות</a:t>
            </a:r>
            <a:r>
              <a:rPr lang="he-IL" sz="2400" b="1" dirty="0" smtClean="0"/>
              <a:t>: קרקעות בזלת, קרקעות על סלעים קרבונטים וקרקע חמרה. </a:t>
            </a:r>
          </a:p>
          <a:p>
            <a:r>
              <a:rPr lang="he-IL" sz="2400" b="1" dirty="0" smtClean="0"/>
              <a:t> </a:t>
            </a:r>
            <a:r>
              <a:rPr lang="he-IL" sz="2400" b="1" dirty="0" smtClean="0"/>
              <a:t>זיהינו </a:t>
            </a:r>
            <a:r>
              <a:rPr lang="he-IL" sz="2400" b="1" dirty="0" smtClean="0"/>
              <a:t>באמצעות שיטות </a:t>
            </a:r>
            <a:r>
              <a:rPr lang="he-IL" sz="2400" b="1" dirty="0" smtClean="0"/>
              <a:t>מתקדמות של מיקרוסקופ אלקטרונים </a:t>
            </a:r>
            <a:r>
              <a:rPr lang="en-US" sz="2400" b="1" dirty="0" smtClean="0"/>
              <a:t>SEM</a:t>
            </a:r>
            <a:r>
              <a:rPr lang="en-US" sz="2400" b="1" dirty="0" smtClean="0"/>
              <a:t>, TEM</a:t>
            </a:r>
            <a:r>
              <a:rPr lang="he-IL" sz="2400" b="1" dirty="0" smtClean="0"/>
              <a:t> את ההרכב הכימי את המבנה המורפולוגי </a:t>
            </a:r>
            <a:r>
              <a:rPr lang="he-IL" sz="2400" b="1" dirty="0" smtClean="0"/>
              <a:t>של פני הגביש, </a:t>
            </a:r>
            <a:r>
              <a:rPr lang="he-IL" sz="2400" b="1" dirty="0" smtClean="0"/>
              <a:t>הצפוי והסידור </a:t>
            </a:r>
            <a:r>
              <a:rPr lang="he-IL" sz="2400" b="1" dirty="0" smtClean="0"/>
              <a:t>האטומי.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המלצות לעתיד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sz="3200" b="1" dirty="0" smtClean="0"/>
              <a:t>נושא מאוד מעניין וחשוב לחקירה  מחודשת. </a:t>
            </a:r>
          </a:p>
          <a:p>
            <a:r>
              <a:rPr lang="he-IL" sz="3200" b="1" dirty="0" smtClean="0"/>
              <a:t>נושא מכיל המון השלכות עתידיות שניתן </a:t>
            </a:r>
            <a:r>
              <a:rPr lang="he-IL" sz="3200" b="1" dirty="0" smtClean="0"/>
              <a:t>לחקור אותן.</a:t>
            </a:r>
            <a:endParaRPr lang="he-IL" sz="3200" b="1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תודות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המון תודה לד"ר נורית גולדמן על הנחייתה במהלך הקורס.</a:t>
            </a:r>
          </a:p>
          <a:p>
            <a:r>
              <a:rPr lang="he-IL" dirty="0" smtClean="0"/>
              <a:t>תודה לפרופ' </a:t>
            </a:r>
            <a:r>
              <a:rPr lang="he-IL" smtClean="0"/>
              <a:t>ענת </a:t>
            </a:r>
            <a:r>
              <a:rPr lang="he-IL" smtClean="0"/>
              <a:t>ברנע </a:t>
            </a:r>
            <a:r>
              <a:rPr lang="he-IL" dirty="0" smtClean="0"/>
              <a:t>על אישור לביצוע הפרויקט.</a:t>
            </a:r>
          </a:p>
          <a:p>
            <a:r>
              <a:rPr lang="he-IL" dirty="0" smtClean="0"/>
              <a:t>המון תודה לכל מי שעזר לי וסבל אותי עד סיום. </a:t>
            </a:r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מבוא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עבודת פרויקט המחקר עוסקת בזיהוי מינרלים בשישה סוגי קרקעות שונים: קרקע לס, קרקע רנדזינה בהירה, קרקע רנדזינה כהה, קרקע טרה רוסה, קרקע חמרה וקרקע בזלת.</a:t>
            </a:r>
            <a:endParaRPr lang="en-US" dirty="0" smtClean="0"/>
          </a:p>
          <a:p>
            <a:r>
              <a:rPr lang="he-IL" b="1" dirty="0" smtClean="0"/>
              <a:t>נושא המחקר:</a:t>
            </a:r>
            <a:r>
              <a:rPr lang="he-IL" dirty="0" smtClean="0"/>
              <a:t> זיהוי מינרלים בקרקעות ישראל.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מטרות המחקר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זיהוי הרכב המינרלים השונים בקרקעות הארץ.</a:t>
            </a:r>
          </a:p>
          <a:p>
            <a:pPr marL="0" indent="0" algn="l">
              <a:buNone/>
            </a:pPr>
            <a:r>
              <a:rPr lang="he-IL" dirty="0" smtClean="0"/>
              <a:t>לבדוק באם ההרכב המינרלי זהה בכל הקרקעות.</a:t>
            </a:r>
            <a:endParaRPr lang="en-US" dirty="0" smtClean="0"/>
          </a:p>
          <a:p>
            <a:r>
              <a:rPr lang="he-IL" dirty="0" smtClean="0"/>
              <a:t>לבדוק את תרומת האבק בקרקעות ישראל (לבדוק כמה אבק דומיננטי).</a:t>
            </a:r>
            <a:endParaRPr lang="en-US" dirty="0" smtClean="0"/>
          </a:p>
          <a:p>
            <a:r>
              <a:rPr lang="he-IL" dirty="0" smtClean="0"/>
              <a:t>מתוך בדיקת ההנחה שהאבק הוא דומיננטי,  בין מינרלי החרסית והמינרלים הנלווים צפוי להיות יחס שונה וגם אחוזיהם שונים.</a:t>
            </a:r>
            <a:endParaRPr lang="en-US" dirty="0" smtClean="0"/>
          </a:p>
          <a:p>
            <a:r>
              <a:rPr lang="he-IL" dirty="0" smtClean="0"/>
              <a:t>להשוות בין ההרכב המינרלי של קרקעות חמרה לבין הרכב מינרלים נלווים בחולות מיוצבים במישור החוף.</a:t>
            </a:r>
            <a:endParaRPr lang="en-US" dirty="0" smtClean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דיגום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תחנות דיגום בהרי יהודה בכביש העולה מאשתאול לרמת רזיאל</a:t>
            </a:r>
            <a:endParaRPr lang="he-IL" dirty="0"/>
          </a:p>
        </p:txBody>
      </p:sp>
      <p:pic>
        <p:nvPicPr>
          <p:cNvPr id="5" name="תמונה 16" descr="http://telem.openu.ac.il/courses/common/20117/chap15/Thumbs/thumb_15-19.jpg">
            <a:hlinkClick r:id="rId2" tgtFrame="_self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564904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12160" y="4365104"/>
            <a:ext cx="284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קרקע טרה </a:t>
            </a:r>
            <a:r>
              <a:rPr lang="he-IL" dirty="0" err="1" smtClean="0"/>
              <a:t>רוסה</a:t>
            </a:r>
            <a:endParaRPr lang="en-US" dirty="0" smtClean="0"/>
          </a:p>
        </p:txBody>
      </p:sp>
      <p:pic>
        <p:nvPicPr>
          <p:cNvPr id="7" name="תמונה 10" descr="http://telem.openu.ac.il/courses/common/20117/chap15/Thumbs/thumb_15-20.jpg">
            <a:hlinkClick r:id="rId4" tgtFrame="_self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708920"/>
            <a:ext cx="3096344" cy="169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1800" y="436510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קרקע רנדזינה בהירה</a:t>
            </a:r>
          </a:p>
        </p:txBody>
      </p:sp>
      <p:pic>
        <p:nvPicPr>
          <p:cNvPr id="9" name="תמונה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2708920"/>
            <a:ext cx="27718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4365104"/>
            <a:ext cx="26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רנדזינה כהה התפתחה מעל נארי ונמצאת כיום מתחת לנארי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דיגום (המשך)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2504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2939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מס' הדוגמה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תיאור הדוגמה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מיקום הדוגמה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GNS1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</a:t>
                      </a: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בזלת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קרקע בזלת ליד פוריה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GNS2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בזלת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קרקע בזלת ליד פוריה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GNS3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לס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צפון הנגב - שדה בוקר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GNS4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רנדזינה בהירה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כביש אשתאול רמת רזיאל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GNS5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טרה רוסה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כביש אשתאול רמת רזיאל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GNS6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רנדזינה כהה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כביש אשתאול רמת רזיאל מתחת לנארי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חמרה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נס ציונה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ED2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חול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דיונה מיוצבת חלקית</a:t>
                      </a: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אשדוד רח' דוד המלך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חמרה מאובנת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אשדוד מול חוף הקשתות חוף גנדי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חמרה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פת" רח' העצמאות בית מס'10 ממחשוף בנייה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חמרה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חניאל בין בית הלוי לחניאל עמק חפר ליד מפעלי מעברות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חמרה מאובנת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חוף ים עין התכלת חמרה תחתונה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Café a lait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חמרה עליונה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חוף ים עין התכלת חמרה עליונה מצוק הכורכר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קרקע חמרה מאובנת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כביש 2 </a:t>
                      </a: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ממזרח לק"מ</a:t>
                      </a: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ה-72 מתחת לקלקארניט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חול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חולות נודדים אור עקיבא ממזרח לכביש 2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  <a:tr h="2939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ED10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latin typeface="Calibri"/>
                          <a:ea typeface="Times New Roman"/>
                          <a:cs typeface="Times New Roman"/>
                        </a:rPr>
                        <a:t>חול 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חולות נודדים צומת קיסריה מדרום ממזרח 10 מטר מערבה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שיטות </a:t>
            </a:r>
            <a:r>
              <a:rPr lang="he-IL" dirty="0" smtClean="0">
                <a:solidFill>
                  <a:schemeClr val="tx1"/>
                </a:solidFill>
              </a:rPr>
              <a:t>זיהוי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e-IL" b="1" dirty="0" smtClean="0"/>
              <a:t>דיפרקציה של קרני </a:t>
            </a:r>
            <a:r>
              <a:rPr lang="en-US" b="1" dirty="0" smtClean="0"/>
              <a:t>X </a:t>
            </a:r>
            <a:r>
              <a:rPr lang="he-IL" b="1" dirty="0" smtClean="0"/>
              <a:t>: </a:t>
            </a:r>
            <a:r>
              <a:rPr lang="he-IL" dirty="0" smtClean="0"/>
              <a:t>באמצעותה </a:t>
            </a:r>
            <a:r>
              <a:rPr lang="he-IL" dirty="0" smtClean="0"/>
              <a:t>ניתן לזהות את המינרלים העיקרים והנלווים בכל סוג קרקע.</a:t>
            </a:r>
            <a:endParaRPr lang="en-US" dirty="0" smtClean="0"/>
          </a:p>
          <a:p>
            <a:pPr lvl="0"/>
            <a:r>
              <a:rPr lang="he-IL" b="1" dirty="0" smtClean="0"/>
              <a:t>מיקרוסקופ אלקטרונים סורק </a:t>
            </a:r>
            <a:r>
              <a:rPr lang="en-US" b="1" dirty="0" smtClean="0"/>
              <a:t>SEM</a:t>
            </a:r>
            <a:r>
              <a:rPr lang="en-US" dirty="0" smtClean="0"/>
              <a:t> </a:t>
            </a:r>
            <a:r>
              <a:rPr lang="he-IL" dirty="0" smtClean="0"/>
              <a:t>: ניתן לבצע אנליזה כימית נקודתית להרכב הקרקע, ולבדוק את המורפולוגיה של המינרלים בקרקע.</a:t>
            </a:r>
            <a:endParaRPr lang="en-US" dirty="0" smtClean="0"/>
          </a:p>
          <a:p>
            <a:pPr lvl="0"/>
            <a:r>
              <a:rPr lang="he-IL" b="1" dirty="0" smtClean="0"/>
              <a:t>מיקרוסקופ אלקטרוניים חודר</a:t>
            </a:r>
            <a:r>
              <a:rPr lang="en-US" b="1" dirty="0" smtClean="0"/>
              <a:t>TEM</a:t>
            </a:r>
            <a:r>
              <a:rPr lang="en-US" dirty="0" smtClean="0"/>
              <a:t> </a:t>
            </a:r>
            <a:r>
              <a:rPr lang="he-IL" dirty="0" smtClean="0"/>
              <a:t>: ניתן לזהות מינרל באמצעות דיפרקציה אלקטרונית, לבצע אנליזה כימית נקודתית, לבחון את המורפולוגיה של המינרל ואת הציפוי שעליו.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/>
              <a:t>דיפרקציה של קרני </a:t>
            </a:r>
            <a:r>
              <a:rPr lang="en-US" b="1" dirty="0" smtClean="0"/>
              <a:t>X</a:t>
            </a:r>
            <a:r>
              <a:rPr lang="he-IL" b="1" dirty="0" smtClean="0"/>
              <a:t>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000" dirty="0" smtClean="0"/>
              <a:t>לכל מינרל מישורים פנימיים אופייניים מהם מתקבלות ההחזרות בערכי </a:t>
            </a:r>
            <a:r>
              <a:rPr lang="en-US" sz="3000" dirty="0" smtClean="0"/>
              <a:t>d </a:t>
            </a:r>
            <a:r>
              <a:rPr lang="he-IL" sz="3000" dirty="0" smtClean="0"/>
              <a:t> הנמדדים ב-</a:t>
            </a:r>
            <a:r>
              <a:rPr lang="en-US" sz="3000" dirty="0" smtClean="0"/>
              <a:t>Å</a:t>
            </a:r>
            <a:r>
              <a:rPr lang="he-IL" sz="3000" dirty="0" smtClean="0"/>
              <a:t> ועל פיהם ניתן לזהות את המבנה הגבישי. </a:t>
            </a:r>
          </a:p>
          <a:p>
            <a:r>
              <a:rPr lang="he-IL" sz="3000" dirty="0" smtClean="0"/>
              <a:t>באמצעות מכשיר </a:t>
            </a:r>
            <a:r>
              <a:rPr lang="he-IL" sz="3000" dirty="0" err="1" smtClean="0"/>
              <a:t>לדיפרקציה</a:t>
            </a:r>
            <a:r>
              <a:rPr lang="he-IL" sz="3000" dirty="0" smtClean="0"/>
              <a:t> של קרני</a:t>
            </a:r>
            <a:r>
              <a:rPr lang="en-US" sz="3000" dirty="0" smtClean="0"/>
              <a:t> X </a:t>
            </a:r>
            <a:r>
              <a:rPr lang="he-IL" sz="3000" dirty="0" smtClean="0"/>
              <a:t>ניתן לזהות את ההרכב המינרלי של הקרקעות שנדגמו. </a:t>
            </a:r>
          </a:p>
          <a:p>
            <a:r>
              <a:rPr lang="he-IL" sz="3000" dirty="0" smtClean="0"/>
              <a:t>על פי עצמת ההחזרה ניתן להעריך את היחס בין המינרלים השונים. </a:t>
            </a:r>
          </a:p>
          <a:p>
            <a:r>
              <a:rPr lang="he-IL" sz="3000" dirty="0" smtClean="0"/>
              <a:t>הדוגמאות נבדקו כאבקה. ללא אוריינטציה, באוריינטציה, לאחר הרוויה </a:t>
            </a:r>
            <a:r>
              <a:rPr lang="he-IL" sz="3000" dirty="0" err="1" smtClean="0"/>
              <a:t>בגליקול</a:t>
            </a:r>
            <a:r>
              <a:rPr lang="he-IL" sz="3000" dirty="0" smtClean="0"/>
              <a:t> ולאחר חימום ל-</a:t>
            </a:r>
            <a:r>
              <a:rPr lang="en-US" sz="3000" dirty="0" smtClean="0"/>
              <a:t>°C</a:t>
            </a:r>
            <a:r>
              <a:rPr lang="he-IL" sz="3000" dirty="0" smtClean="0"/>
              <a:t>500.</a:t>
            </a:r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>
                <a:solidFill>
                  <a:schemeClr val="tx1"/>
                </a:solidFill>
              </a:rPr>
              <a:t>דיפרקציה של קרני </a:t>
            </a:r>
            <a:r>
              <a:rPr lang="en-US" sz="2800" dirty="0" smtClean="0">
                <a:solidFill>
                  <a:schemeClr val="tx1"/>
                </a:solidFill>
              </a:rPr>
              <a:t>X</a:t>
            </a:r>
            <a:r>
              <a:rPr lang="he-IL" sz="2800" dirty="0" smtClean="0">
                <a:solidFill>
                  <a:schemeClr val="tx1"/>
                </a:solidFill>
              </a:rPr>
              <a:t> בקרקע טרה רוסה </a:t>
            </a:r>
            <a:endParaRPr lang="he-IL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90" y="1556792"/>
            <a:ext cx="71175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949280"/>
            <a:ext cx="82318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דיפרקציה בצבע שחור לאחר הרוויה בגליקול,</a:t>
            </a:r>
          </a:p>
          <a:p>
            <a:r>
              <a:rPr lang="he-IL" sz="1600" dirty="0" smtClean="0"/>
              <a:t>דיפרקציה בצבע ירוק לאחר חימום, ודיפרקציה בצבע וורוד באוריינטציה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132856"/>
            <a:ext cx="72327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err="1" smtClean="0">
                <a:solidFill>
                  <a:srgbClr val="FF0000"/>
                </a:solidFill>
              </a:rPr>
              <a:t>סמקטיט</a:t>
            </a:r>
            <a:endParaRPr lang="he-IL" sz="1200" dirty="0" smtClean="0">
              <a:solidFill>
                <a:srgbClr val="FF0000"/>
              </a:solidFill>
            </a:endParaRPr>
          </a:p>
          <a:p>
            <a:r>
              <a:rPr lang="he-IL" sz="1200" dirty="0" smtClean="0">
                <a:solidFill>
                  <a:srgbClr val="FF0000"/>
                </a:solidFill>
              </a:rPr>
              <a:t> (001)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3432" y="2636912"/>
            <a:ext cx="69121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dirty="0" err="1" smtClean="0">
                <a:solidFill>
                  <a:srgbClr val="FF0000"/>
                </a:solidFill>
              </a:rPr>
              <a:t>איליט</a:t>
            </a:r>
            <a:endParaRPr lang="he-IL" sz="1400" dirty="0" smtClean="0">
              <a:solidFill>
                <a:srgbClr val="FF0000"/>
              </a:solidFill>
            </a:endParaRPr>
          </a:p>
          <a:p>
            <a:r>
              <a:rPr lang="he-IL" sz="1400" dirty="0" smtClean="0">
                <a:solidFill>
                  <a:srgbClr val="FF0000"/>
                </a:solidFill>
              </a:rPr>
              <a:t>(001</a:t>
            </a:r>
            <a:r>
              <a:rPr lang="he-IL" dirty="0" smtClean="0">
                <a:solidFill>
                  <a:srgbClr val="FF0000"/>
                </a:solidFill>
              </a:rPr>
              <a:t>)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1208" y="2708920"/>
            <a:ext cx="7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 smtClean="0">
                <a:solidFill>
                  <a:srgbClr val="FF0000"/>
                </a:solidFill>
              </a:rPr>
              <a:t>קאוליניט</a:t>
            </a:r>
            <a:endParaRPr lang="he-IL" sz="1200" dirty="0" smtClean="0">
              <a:solidFill>
                <a:srgbClr val="FF0000"/>
              </a:solidFill>
            </a:endParaRPr>
          </a:p>
          <a:p>
            <a:r>
              <a:rPr lang="he-IL" sz="1200" dirty="0" smtClean="0">
                <a:solidFill>
                  <a:srgbClr val="FF0000"/>
                </a:solidFill>
              </a:rPr>
              <a:t> (001)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6175" y="3068960"/>
            <a:ext cx="78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 smtClean="0">
                <a:solidFill>
                  <a:srgbClr val="FF0000"/>
                </a:solidFill>
              </a:rPr>
              <a:t>קאוליניט</a:t>
            </a:r>
            <a:r>
              <a:rPr lang="he-IL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he-IL" sz="1200" dirty="0" smtClean="0">
                <a:solidFill>
                  <a:srgbClr val="FF0000"/>
                </a:solidFill>
              </a:rPr>
              <a:t>(002)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0442" y="3861048"/>
            <a:ext cx="548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smtClean="0">
                <a:solidFill>
                  <a:srgbClr val="FF0000"/>
                </a:solidFill>
              </a:rPr>
              <a:t>קוורץ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2610" y="2852936"/>
            <a:ext cx="548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smtClean="0">
                <a:solidFill>
                  <a:srgbClr val="FF0000"/>
                </a:solidFill>
              </a:rPr>
              <a:t>קוורץ</a:t>
            </a:r>
            <a:endParaRPr lang="he-I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tx1"/>
                </a:solidFill>
              </a:rPr>
              <a:t>דיפרקציה של קרני </a:t>
            </a:r>
            <a:r>
              <a:rPr lang="en-US" sz="3200" dirty="0" smtClean="0">
                <a:solidFill>
                  <a:schemeClr val="tx1"/>
                </a:solidFill>
              </a:rPr>
              <a:t>X</a:t>
            </a:r>
            <a:r>
              <a:rPr lang="he-IL" sz="3200" dirty="0" smtClean="0">
                <a:solidFill>
                  <a:schemeClr val="tx1"/>
                </a:solidFill>
              </a:rPr>
              <a:t> בקרקע רנדזינה כהה</a:t>
            </a: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sz="1700" dirty="0" smtClean="0"/>
              <a:t>דיפרקציה בצבע שחור לאחר הרוויה בגליקול, דיפרקציה בצבע ירוק לאחר חימום, ודיפרקציה בצבע וורוד באוריינטציה.</a:t>
            </a:r>
          </a:p>
          <a:p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1556792"/>
            <a:ext cx="6164388" cy="368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2060848"/>
            <a:ext cx="72327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err="1" smtClean="0">
                <a:solidFill>
                  <a:srgbClr val="FF0000"/>
                </a:solidFill>
              </a:rPr>
              <a:t>סמקטיט</a:t>
            </a:r>
            <a:endParaRPr lang="he-IL" sz="1200" dirty="0" smtClean="0">
              <a:solidFill>
                <a:srgbClr val="FF0000"/>
              </a:solidFill>
            </a:endParaRPr>
          </a:p>
          <a:p>
            <a:r>
              <a:rPr lang="he-IL" sz="1200" dirty="0" smtClean="0">
                <a:solidFill>
                  <a:srgbClr val="FF0000"/>
                </a:solidFill>
              </a:rPr>
              <a:t> (001)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3429000"/>
            <a:ext cx="69121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dirty="0" err="1" smtClean="0">
                <a:solidFill>
                  <a:srgbClr val="FF0000"/>
                </a:solidFill>
              </a:rPr>
              <a:t>איליט</a:t>
            </a:r>
            <a:endParaRPr lang="he-IL" sz="1400" dirty="0" smtClean="0">
              <a:solidFill>
                <a:srgbClr val="FF0000"/>
              </a:solidFill>
            </a:endParaRPr>
          </a:p>
          <a:p>
            <a:r>
              <a:rPr lang="he-IL" sz="1400" dirty="0" smtClean="0">
                <a:solidFill>
                  <a:srgbClr val="FF0000"/>
                </a:solidFill>
              </a:rPr>
              <a:t>(001</a:t>
            </a:r>
            <a:r>
              <a:rPr lang="he-IL" dirty="0" smtClean="0">
                <a:solidFill>
                  <a:srgbClr val="FF0000"/>
                </a:solidFill>
              </a:rPr>
              <a:t>)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3068960"/>
            <a:ext cx="7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 smtClean="0">
                <a:solidFill>
                  <a:srgbClr val="FF0000"/>
                </a:solidFill>
              </a:rPr>
              <a:t>קאוליניט</a:t>
            </a:r>
            <a:endParaRPr lang="he-IL" sz="1200" dirty="0" smtClean="0">
              <a:solidFill>
                <a:srgbClr val="FF0000"/>
              </a:solidFill>
            </a:endParaRPr>
          </a:p>
          <a:p>
            <a:r>
              <a:rPr lang="he-IL" sz="1200" dirty="0" smtClean="0">
                <a:solidFill>
                  <a:srgbClr val="FF0000"/>
                </a:solidFill>
              </a:rPr>
              <a:t> (001)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3284984"/>
            <a:ext cx="78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err="1" smtClean="0">
                <a:solidFill>
                  <a:srgbClr val="FF0000"/>
                </a:solidFill>
              </a:rPr>
              <a:t>קאוליניט</a:t>
            </a:r>
            <a:r>
              <a:rPr lang="he-IL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he-IL" sz="1200" dirty="0" smtClean="0">
                <a:solidFill>
                  <a:srgbClr val="FF0000"/>
                </a:solidFill>
              </a:rPr>
              <a:t>(002)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3789040"/>
            <a:ext cx="548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smtClean="0">
                <a:solidFill>
                  <a:srgbClr val="FF0000"/>
                </a:solidFill>
              </a:rPr>
              <a:t>קוורץ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3284984"/>
            <a:ext cx="548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 smtClean="0">
                <a:solidFill>
                  <a:srgbClr val="FF0000"/>
                </a:solidFill>
              </a:rPr>
              <a:t>קוורץ</a:t>
            </a:r>
            <a:endParaRPr lang="he-I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23CCD102-AD20-4F4E-AECB-E88534956587}"/>
</file>

<file path=customXml/itemProps2.xml><?xml version="1.0" encoding="utf-8"?>
<ds:datastoreItem xmlns:ds="http://schemas.openxmlformats.org/officeDocument/2006/customXml" ds:itemID="{D67F7E02-B79E-425C-A377-DC1D4F4E41BF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962</Words>
  <Application>Microsoft Office PowerPoint</Application>
  <PresentationFormat>On-screen Show (4:3)</PresentationFormat>
  <Paragraphs>318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פרויקט מחקר: זיהוי מינרלים בקרקעות ישראל </vt:lpstr>
      <vt:lpstr>מבוא</vt:lpstr>
      <vt:lpstr>מטרות המחקר</vt:lpstr>
      <vt:lpstr>דיגום</vt:lpstr>
      <vt:lpstr>דיגום (המשך)</vt:lpstr>
      <vt:lpstr>שיטות זיהוי</vt:lpstr>
      <vt:lpstr>דיפרקציה של קרני X:</vt:lpstr>
      <vt:lpstr>דיפרקציה של קרני X בקרקע טרה רוסה </vt:lpstr>
      <vt:lpstr>דיפרקציה של קרני X בקרקע רנדזינה כהה</vt:lpstr>
      <vt:lpstr>יחסים בין החרסיות בקרקעות השונות עם אוריינטציה וגליגול </vt:lpstr>
      <vt:lpstr>תרומת האבק לקרקעות </vt:lpstr>
      <vt:lpstr>זיהוי מינרלים נלווים בבדיקה בקרני X ללא אורנטצייה בדגימות שנדגמו מסוגי קרקע.</vt:lpstr>
      <vt:lpstr>אנליזה כימית נקודתית בקרקע רנדזינה בהירה באמצעות מיקרוסקופ אלקטרונים סורק SEM </vt:lpstr>
      <vt:lpstr>מיקרוסקופ אלקטרוניים חודר TEM</vt:lpstr>
      <vt:lpstr>סיכום:</vt:lpstr>
      <vt:lpstr>המלצות לעתיד </vt:lpstr>
      <vt:lpstr>תודות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פרוויקט מחקר: זיהוי מינרלים בקרקעות ישראל</dc:title>
  <dc:creator>M</dc:creator>
  <cp:keywords/>
  <dc:description/>
  <cp:lastModifiedBy>nuritg</cp:lastModifiedBy>
  <cp:revision>24</cp:revision>
  <dcterms:modified xsi:type="dcterms:W3CDTF">2013-02-25T07:36:22Z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899468707</vt:i4>
  </property>
  <property fmtid="{D5CDD505-2E9C-101B-9397-08002B2CF9AE}" pid="3" name="_NewReviewCycle">
    <vt:lpwstr/>
  </property>
  <property fmtid="{D5CDD505-2E9C-101B-9397-08002B2CF9AE}" pid="4" name="_EmailSubject">
    <vt:lpwstr>תיקוני מצגת</vt:lpwstr>
  </property>
  <property fmtid="{D5CDD505-2E9C-101B-9397-08002B2CF9AE}" pid="5" name="_AuthorEmail">
    <vt:lpwstr>nuritg@openu.ac.il</vt:lpwstr>
  </property>
  <property fmtid="{D5CDD505-2E9C-101B-9397-08002B2CF9AE}" pid="6" name="_AuthorEmailDisplayName">
    <vt:lpwstr>Nurit Goldman</vt:lpwstr>
  </property>
  <property fmtid="{D5CDD505-2E9C-101B-9397-08002B2CF9AE}" pid="7" name="ContentTypeId">
    <vt:lpwstr>0x010100D6F61E74F7254FFAACE179AD514BF94B00E5BAFAE9EC481B44A887128AEA8B460D</vt:lpwstr>
  </property>
</Properties>
</file>