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ppt/theme/themeOverride1.xml" ContentType="application/vnd.openxmlformats-officedocument.themeOverride+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78" r:id="rId24"/>
    <p:sldId id="287" r:id="rId25"/>
    <p:sldId id="280" r:id="rId26"/>
    <p:sldId id="281" r:id="rId27"/>
    <p:sldId id="282" r:id="rId28"/>
    <p:sldId id="283" r:id="rId29"/>
    <p:sldId id="285" r:id="rId30"/>
    <p:sldId id="286" r:id="rId31"/>
    <p:sldId id="284" r:id="rId32"/>
    <p:sldId id="288" r:id="rId33"/>
    <p:sldId id="289" r:id="rId34"/>
    <p:sldId id="290"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94671" autoAdjust="0"/>
  </p:normalViewPr>
  <p:slideViewPr>
    <p:cSldViewPr>
      <p:cViewPr varScale="1">
        <p:scale>
          <a:sx n="100" d="100"/>
          <a:sy n="100" d="100"/>
        </p:scale>
        <p:origin x="-29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6" d="100"/>
          <a:sy n="56" d="100"/>
        </p:scale>
        <p:origin x="-22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he-IL"/>
  <c:clrMapOvr bg1="lt1" tx1="dk1" bg2="lt2" tx2="dk2" accent1="accent1" accent2="accent2" accent3="accent3" accent4="accent4" accent5="accent5" accent6="accent6" hlink="hlink" folHlink="folHlink"/>
  <c:chart>
    <c:title>
      <c:tx>
        <c:rich>
          <a:bodyPr/>
          <a:lstStyle/>
          <a:p>
            <a:pPr>
              <a:defRPr/>
            </a:pPr>
            <a:r>
              <a:rPr lang="en-US"/>
              <a:t>[N]</a:t>
            </a:r>
            <a:r>
              <a:rPr lang="en-US" baseline="0"/>
              <a:t> -NH4OH</a:t>
            </a:r>
            <a:endParaRPr lang="en-US"/>
          </a:p>
        </c:rich>
      </c:tx>
      <c:layout/>
    </c:title>
    <c:plotArea>
      <c:layout/>
      <c:scatterChart>
        <c:scatterStyle val="lineMarker"/>
        <c:ser>
          <c:idx val="0"/>
          <c:order val="0"/>
          <c:spPr>
            <a:ln w="28575">
              <a:noFill/>
            </a:ln>
          </c:spPr>
          <c:trendline>
            <c:trendlineType val="linear"/>
            <c:dispRSqr val="1"/>
            <c:dispEq val="1"/>
            <c:trendlineLbl>
              <c:layout>
                <c:manualLayout>
                  <c:x val="-0.22772540374904243"/>
                  <c:y val="4.1440096934559155E-2"/>
                </c:manualLayout>
              </c:layout>
              <c:numFmt formatCode="General" sourceLinked="0"/>
            </c:trendlineLbl>
          </c:trendline>
          <c:xVal>
            <c:numRef>
              <c:f>Sheet1!$C$10:$C$16</c:f>
              <c:numCache>
                <c:formatCode>0.000</c:formatCode>
                <c:ptCount val="7"/>
                <c:pt idx="1">
                  <c:v>8.0000000000000016E-2</c:v>
                </c:pt>
                <c:pt idx="2" formatCode="General">
                  <c:v>0.19200000000000003</c:v>
                </c:pt>
                <c:pt idx="3" formatCode="General">
                  <c:v>0.31200000000000006</c:v>
                </c:pt>
                <c:pt idx="4" formatCode="General">
                  <c:v>0.4270000000000001</c:v>
                </c:pt>
                <c:pt idx="5" formatCode="General">
                  <c:v>0.55100000000000005</c:v>
                </c:pt>
                <c:pt idx="6">
                  <c:v>0.67000000000000015</c:v>
                </c:pt>
              </c:numCache>
            </c:numRef>
          </c:xVal>
          <c:yVal>
            <c:numRef>
              <c:f>Sheet1!$B$10:$B$16</c:f>
              <c:numCache>
                <c:formatCode>General</c:formatCode>
                <c:ptCount val="7"/>
                <c:pt idx="1">
                  <c:v>0.5</c:v>
                </c:pt>
                <c:pt idx="2" formatCode="0.0">
                  <c:v>1</c:v>
                </c:pt>
                <c:pt idx="3">
                  <c:v>1.5</c:v>
                </c:pt>
                <c:pt idx="4" formatCode="0.0">
                  <c:v>2</c:v>
                </c:pt>
                <c:pt idx="5">
                  <c:v>2.5</c:v>
                </c:pt>
                <c:pt idx="6" formatCode="0.0">
                  <c:v>3</c:v>
                </c:pt>
              </c:numCache>
            </c:numRef>
          </c:yVal>
        </c:ser>
        <c:ser>
          <c:idx val="1"/>
          <c:order val="1"/>
          <c:spPr>
            <a:ln w="28575">
              <a:noFill/>
            </a:ln>
          </c:spPr>
          <c:xVal>
            <c:numRef>
              <c:f>Sheet1!$B$2</c:f>
              <c:numCache>
                <c:formatCode>General</c:formatCode>
                <c:ptCount val="1"/>
              </c:numCache>
            </c:numRef>
          </c:xVal>
          <c:yVal>
            <c:numRef>
              <c:f>Sheet1!$C$2</c:f>
              <c:numCache>
                <c:formatCode>General</c:formatCode>
                <c:ptCount val="1"/>
                <c:pt idx="0">
                  <c:v>0</c:v>
                </c:pt>
              </c:numCache>
            </c:numRef>
          </c:yVal>
        </c:ser>
        <c:ser>
          <c:idx val="2"/>
          <c:order val="2"/>
          <c:spPr>
            <a:ln w="28575">
              <a:noFill/>
            </a:ln>
          </c:spPr>
          <c:xVal>
            <c:numRef>
              <c:f>Sheet1!$B$2</c:f>
              <c:numCache>
                <c:formatCode>General</c:formatCode>
                <c:ptCount val="1"/>
              </c:numCache>
            </c:numRef>
          </c:xVal>
          <c:yVal>
            <c:numRef>
              <c:f>Sheet1!$D$2</c:f>
              <c:numCache>
                <c:formatCode>General</c:formatCode>
                <c:ptCount val="1"/>
              </c:numCache>
            </c:numRef>
          </c:yVal>
        </c:ser>
        <c:ser>
          <c:idx val="3"/>
          <c:order val="3"/>
          <c:spPr>
            <a:ln w="28575">
              <a:noFill/>
            </a:ln>
          </c:spPr>
          <c:xVal>
            <c:numRef>
              <c:f>Sheet1!$B$2</c:f>
              <c:numCache>
                <c:formatCode>General</c:formatCode>
                <c:ptCount val="1"/>
              </c:numCache>
            </c:numRef>
          </c:xVal>
          <c:yVal>
            <c:numRef>
              <c:f>Sheet1!$C$2</c:f>
              <c:numCache>
                <c:formatCode>General</c:formatCode>
                <c:ptCount val="1"/>
                <c:pt idx="0">
                  <c:v>0</c:v>
                </c:pt>
              </c:numCache>
            </c:numRef>
          </c:yVal>
        </c:ser>
        <c:ser>
          <c:idx val="4"/>
          <c:order val="4"/>
          <c:spPr>
            <a:ln w="28575">
              <a:noFill/>
            </a:ln>
          </c:spPr>
          <c:xVal>
            <c:numRef>
              <c:f>Sheet1!$B$2</c:f>
              <c:numCache>
                <c:formatCode>General</c:formatCode>
                <c:ptCount val="1"/>
              </c:numCache>
            </c:numRef>
          </c:xVal>
          <c:yVal>
            <c:numRef>
              <c:f>Sheet1!$D$2</c:f>
              <c:numCache>
                <c:formatCode>General</c:formatCode>
                <c:ptCount val="1"/>
              </c:numCache>
            </c:numRef>
          </c:yVal>
        </c:ser>
        <c:dLbls/>
        <c:axId val="103507840"/>
        <c:axId val="104140800"/>
      </c:scatterChart>
      <c:valAx>
        <c:axId val="103507840"/>
        <c:scaling>
          <c:orientation val="minMax"/>
        </c:scaling>
        <c:axPos val="b"/>
        <c:title>
          <c:tx>
            <c:rich>
              <a:bodyPr/>
              <a:lstStyle/>
              <a:p>
                <a:pPr>
                  <a:defRPr/>
                </a:pPr>
                <a:r>
                  <a:rPr lang="en-US"/>
                  <a:t>Absorbance,</a:t>
                </a:r>
                <a:r>
                  <a:rPr lang="en-US" baseline="0"/>
                  <a:t> AU</a:t>
                </a:r>
                <a:endParaRPr lang="en-US"/>
              </a:p>
            </c:rich>
          </c:tx>
          <c:layout/>
        </c:title>
        <c:numFmt formatCode="General" sourceLinked="1"/>
        <c:majorTickMark val="none"/>
        <c:tickLblPos val="nextTo"/>
        <c:crossAx val="104140800"/>
        <c:crosses val="autoZero"/>
        <c:crossBetween val="midCat"/>
      </c:valAx>
      <c:valAx>
        <c:axId val="104140800"/>
        <c:scaling>
          <c:orientation val="minMax"/>
          <c:min val="0"/>
        </c:scaling>
        <c:axPos val="l"/>
        <c:majorGridlines/>
        <c:title>
          <c:tx>
            <c:rich>
              <a:bodyPr/>
              <a:lstStyle/>
              <a:p>
                <a:pPr>
                  <a:defRPr/>
                </a:pPr>
                <a:r>
                  <a:rPr lang="en-US"/>
                  <a:t>Concentration, mg/l</a:t>
                </a:r>
              </a:p>
            </c:rich>
          </c:tx>
          <c:layout>
            <c:manualLayout>
              <c:xMode val="edge"/>
              <c:yMode val="edge"/>
              <c:x val="2.7576706672433948E-2"/>
              <c:y val="0.35732415930610495"/>
            </c:manualLayout>
          </c:layout>
        </c:title>
        <c:numFmt formatCode="General" sourceLinked="1"/>
        <c:majorTickMark val="none"/>
        <c:tickLblPos val="nextTo"/>
        <c:crossAx val="103507840"/>
        <c:crosses val="autoZero"/>
        <c:crossBetween val="midCat"/>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he-IL"/>
  <c:clrMapOvr bg1="lt1" tx1="dk1" bg2="lt2" tx2="dk2" accent1="accent1" accent2="accent2" accent3="accent3" accent4="accent4" accent5="accent5" accent6="accent6" hlink="hlink" folHlink="folHlink"/>
  <c:chart>
    <c:view3D>
      <c:rotY val="340"/>
      <c:rAngAx val="1"/>
    </c:view3D>
    <c:plotArea>
      <c:layout/>
      <c:bar3DChart>
        <c:barDir val="col"/>
        <c:grouping val="clustered"/>
        <c:ser>
          <c:idx val="1"/>
          <c:order val="0"/>
          <c:tx>
            <c:strRef>
              <c:f>Sheet1!$AO$11</c:f>
              <c:strCache>
                <c:ptCount val="1"/>
                <c:pt idx="0">
                  <c:v>350</c:v>
                </c:pt>
              </c:strCache>
            </c:strRef>
          </c:tx>
          <c:val>
            <c:numRef>
              <c:f>Sheet1!$AT$11</c:f>
              <c:numCache>
                <c:formatCode>General</c:formatCode>
                <c:ptCount val="1"/>
                <c:pt idx="0">
                  <c:v>42.228401016005762</c:v>
                </c:pt>
              </c:numCache>
            </c:numRef>
          </c:val>
        </c:ser>
        <c:ser>
          <c:idx val="2"/>
          <c:order val="1"/>
          <c:tx>
            <c:strRef>
              <c:f>Sheet1!$AO$14</c:f>
              <c:strCache>
                <c:ptCount val="1"/>
                <c:pt idx="0">
                  <c:v>800</c:v>
                </c:pt>
              </c:strCache>
            </c:strRef>
          </c:tx>
          <c:spPr>
            <a:solidFill>
              <a:srgbClr val="00B0F0"/>
            </a:solidFill>
          </c:spPr>
          <c:val>
            <c:numRef>
              <c:f>Sheet1!$AT$14</c:f>
              <c:numCache>
                <c:formatCode>General</c:formatCode>
                <c:ptCount val="1"/>
                <c:pt idx="0">
                  <c:v>43.988536476300176</c:v>
                </c:pt>
              </c:numCache>
            </c:numRef>
          </c:val>
        </c:ser>
        <c:ser>
          <c:idx val="3"/>
          <c:order val="2"/>
          <c:tx>
            <c:strRef>
              <c:f>Sheet1!$AO$17</c:f>
              <c:strCache>
                <c:ptCount val="1"/>
                <c:pt idx="0">
                  <c:v>350 מוחמץ</c:v>
                </c:pt>
              </c:strCache>
            </c:strRef>
          </c:tx>
          <c:val>
            <c:numRef>
              <c:f>Sheet1!$AT$17</c:f>
              <c:numCache>
                <c:formatCode>General</c:formatCode>
                <c:ptCount val="1"/>
                <c:pt idx="0">
                  <c:v>59.527383446977268</c:v>
                </c:pt>
              </c:numCache>
            </c:numRef>
          </c:val>
        </c:ser>
        <c:ser>
          <c:idx val="4"/>
          <c:order val="3"/>
          <c:tx>
            <c:strRef>
              <c:f>Sheet1!$AO$20</c:f>
              <c:strCache>
                <c:ptCount val="1"/>
                <c:pt idx="0">
                  <c:v>800 מוחמץ</c:v>
                </c:pt>
              </c:strCache>
            </c:strRef>
          </c:tx>
          <c:spPr>
            <a:solidFill>
              <a:schemeClr val="accent3">
                <a:lumMod val="50000"/>
              </a:schemeClr>
            </a:solidFill>
          </c:spPr>
          <c:val>
            <c:numRef>
              <c:f>Sheet1!$AT$20</c:f>
              <c:numCache>
                <c:formatCode>General</c:formatCode>
                <c:ptCount val="1"/>
                <c:pt idx="0">
                  <c:v>64.125529763530011</c:v>
                </c:pt>
              </c:numCache>
            </c:numRef>
          </c:val>
        </c:ser>
        <c:ser>
          <c:idx val="5"/>
          <c:order val="4"/>
          <c:tx>
            <c:strRef>
              <c:f>Sheet1!$AO$23</c:f>
              <c:strCache>
                <c:ptCount val="1"/>
                <c:pt idx="0">
                  <c:v>600</c:v>
                </c:pt>
              </c:strCache>
            </c:strRef>
          </c:tx>
          <c:val>
            <c:numRef>
              <c:f>Sheet1!$AT$23</c:f>
              <c:numCache>
                <c:formatCode>General</c:formatCode>
                <c:ptCount val="1"/>
                <c:pt idx="0">
                  <c:v>55.935978612000746</c:v>
                </c:pt>
              </c:numCache>
            </c:numRef>
          </c:val>
        </c:ser>
        <c:dLbls/>
        <c:shape val="cylinder"/>
        <c:axId val="104839808"/>
        <c:axId val="104853888"/>
        <c:axId val="0"/>
      </c:bar3DChart>
      <c:catAx>
        <c:axId val="104839808"/>
        <c:scaling>
          <c:orientation val="minMax"/>
        </c:scaling>
        <c:delete val="1"/>
        <c:axPos val="b"/>
        <c:tickLblPos val="none"/>
        <c:crossAx val="104853888"/>
        <c:crosses val="autoZero"/>
        <c:auto val="1"/>
        <c:lblAlgn val="ctr"/>
        <c:lblOffset val="100"/>
      </c:catAx>
      <c:valAx>
        <c:axId val="104853888"/>
        <c:scaling>
          <c:orientation val="minMax"/>
        </c:scaling>
        <c:axPos val="l"/>
        <c:majorGridlines/>
        <c:title>
          <c:tx>
            <c:rich>
              <a:bodyPr rot="-5400000" vert="horz"/>
              <a:lstStyle/>
              <a:p>
                <a:pPr>
                  <a:defRPr/>
                </a:pPr>
                <a:r>
                  <a:rPr lang="he-IL"/>
                  <a:t>אחוז הרחקה, %</a:t>
                </a:r>
              </a:p>
            </c:rich>
          </c:tx>
          <c:layout/>
        </c:title>
        <c:numFmt formatCode="General" sourceLinked="1"/>
        <c:tickLblPos val="nextTo"/>
        <c:crossAx val="104839808"/>
        <c:crosses val="autoZero"/>
        <c:crossBetween val="between"/>
      </c:valAx>
    </c:plotArea>
    <c:legend>
      <c:legendPos val="l"/>
      <c:layout/>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he-IL"/>
  <c:clrMapOvr bg1="lt1" tx1="dk1" bg2="lt2" tx2="dk2" accent1="accent1" accent2="accent2" accent3="accent3" accent4="accent4" accent5="accent5" accent6="accent6" hlink="hlink" folHlink="folHlink"/>
  <c:chart>
    <c:view3D>
      <c:rotY val="340"/>
      <c:rAngAx val="1"/>
    </c:view3D>
    <c:plotArea>
      <c:layout/>
      <c:bar3DChart>
        <c:barDir val="col"/>
        <c:grouping val="clustered"/>
        <c:ser>
          <c:idx val="1"/>
          <c:order val="0"/>
          <c:tx>
            <c:strRef>
              <c:f>Sheet1!$AO$36</c:f>
              <c:strCache>
                <c:ptCount val="1"/>
                <c:pt idx="0">
                  <c:v>350</c:v>
                </c:pt>
              </c:strCache>
            </c:strRef>
          </c:tx>
          <c:val>
            <c:numRef>
              <c:f>Sheet1!$AT$36</c:f>
              <c:numCache>
                <c:formatCode>General</c:formatCode>
                <c:ptCount val="1"/>
                <c:pt idx="0">
                  <c:v>84.658496760396702</c:v>
                </c:pt>
              </c:numCache>
            </c:numRef>
          </c:val>
        </c:ser>
        <c:ser>
          <c:idx val="2"/>
          <c:order val="1"/>
          <c:tx>
            <c:strRef>
              <c:f>Sheet1!$AO$39</c:f>
              <c:strCache>
                <c:ptCount val="1"/>
                <c:pt idx="0">
                  <c:v>800</c:v>
                </c:pt>
              </c:strCache>
            </c:strRef>
          </c:tx>
          <c:spPr>
            <a:solidFill>
              <a:srgbClr val="00B0F0"/>
            </a:solidFill>
          </c:spPr>
          <c:val>
            <c:numRef>
              <c:f>Sheet1!$AT$39</c:f>
              <c:numCache>
                <c:formatCode>General</c:formatCode>
                <c:ptCount val="1"/>
                <c:pt idx="0">
                  <c:v>70.126570460297614</c:v>
                </c:pt>
              </c:numCache>
            </c:numRef>
          </c:val>
        </c:ser>
        <c:ser>
          <c:idx val="3"/>
          <c:order val="2"/>
          <c:tx>
            <c:strRef>
              <c:f>Sheet1!$AO$42</c:f>
              <c:strCache>
                <c:ptCount val="1"/>
                <c:pt idx="0">
                  <c:v>350 מוחמץ</c:v>
                </c:pt>
              </c:strCache>
            </c:strRef>
          </c:tx>
          <c:val>
            <c:numRef>
              <c:f>Sheet1!$AT$42</c:f>
              <c:numCache>
                <c:formatCode>General</c:formatCode>
                <c:ptCount val="1"/>
                <c:pt idx="0">
                  <c:v>74.075873401693315</c:v>
                </c:pt>
              </c:numCache>
            </c:numRef>
          </c:val>
        </c:ser>
        <c:ser>
          <c:idx val="4"/>
          <c:order val="3"/>
          <c:tx>
            <c:strRef>
              <c:f>Sheet1!$AO$45</c:f>
              <c:strCache>
                <c:ptCount val="1"/>
                <c:pt idx="0">
                  <c:v>800 מוחמץ</c:v>
                </c:pt>
              </c:strCache>
            </c:strRef>
          </c:tx>
          <c:spPr>
            <a:solidFill>
              <a:schemeClr val="accent3">
                <a:lumMod val="50000"/>
              </a:schemeClr>
            </a:solidFill>
          </c:spPr>
          <c:val>
            <c:numRef>
              <c:f>Sheet1!$AT$45</c:f>
              <c:numCache>
                <c:formatCode>General</c:formatCode>
                <c:ptCount val="1"/>
                <c:pt idx="0">
                  <c:v>71.642864703220681</c:v>
                </c:pt>
              </c:numCache>
            </c:numRef>
          </c:val>
        </c:ser>
        <c:ser>
          <c:idx val="5"/>
          <c:order val="4"/>
          <c:tx>
            <c:strRef>
              <c:f>Sheet1!$AO$48</c:f>
              <c:strCache>
                <c:ptCount val="1"/>
                <c:pt idx="0">
                  <c:v>600</c:v>
                </c:pt>
              </c:strCache>
            </c:strRef>
          </c:tx>
          <c:val>
            <c:numRef>
              <c:f>Sheet1!$AT$48</c:f>
              <c:numCache>
                <c:formatCode>General</c:formatCode>
                <c:ptCount val="1"/>
                <c:pt idx="0">
                  <c:v>88.986203620866007</c:v>
                </c:pt>
              </c:numCache>
            </c:numRef>
          </c:val>
        </c:ser>
        <c:dLbls/>
        <c:shape val="cylinder"/>
        <c:axId val="105072128"/>
        <c:axId val="105073664"/>
        <c:axId val="0"/>
      </c:bar3DChart>
      <c:catAx>
        <c:axId val="105072128"/>
        <c:scaling>
          <c:orientation val="minMax"/>
        </c:scaling>
        <c:delete val="1"/>
        <c:axPos val="b"/>
        <c:tickLblPos val="none"/>
        <c:crossAx val="105073664"/>
        <c:crosses val="autoZero"/>
        <c:auto val="1"/>
        <c:lblAlgn val="ctr"/>
        <c:lblOffset val="100"/>
      </c:catAx>
      <c:valAx>
        <c:axId val="105073664"/>
        <c:scaling>
          <c:orientation val="minMax"/>
        </c:scaling>
        <c:axPos val="l"/>
        <c:majorGridlines/>
        <c:title>
          <c:tx>
            <c:rich>
              <a:bodyPr rot="-5400000" vert="horz"/>
              <a:lstStyle/>
              <a:p>
                <a:pPr>
                  <a:defRPr/>
                </a:pPr>
                <a:r>
                  <a:rPr lang="he-IL" sz="1100" b="1" i="0" baseline="0">
                    <a:effectLst/>
                  </a:rPr>
                  <a:t>אחוז הרחקה, %</a:t>
                </a:r>
                <a:endParaRPr lang="he-IL" sz="1100">
                  <a:effectLst/>
                </a:endParaRPr>
              </a:p>
            </c:rich>
          </c:tx>
          <c:layout/>
        </c:title>
        <c:numFmt formatCode="General" sourceLinked="1"/>
        <c:tickLblPos val="nextTo"/>
        <c:crossAx val="105072128"/>
        <c:crosses val="autoZero"/>
        <c:crossBetween val="between"/>
      </c:valAx>
    </c:plotArea>
    <c:legend>
      <c:legendPos val="l"/>
      <c:layout/>
    </c:legend>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A6700F4-0831-4268-AD9B-062425E24A71}" type="datetimeFigureOut">
              <a:rPr lang="he-IL" smtClean="0"/>
              <a:pPr/>
              <a:t>כ"ח/תמוז/תשע"ב</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164C405-0DDD-4623-BB43-6D7F5D4D861D}" type="slidenum">
              <a:rPr lang="he-IL" smtClean="0"/>
              <a:pPr/>
              <a:t>‹#›</a:t>
            </a:fld>
            <a:endParaRPr lang="he-IL"/>
          </a:p>
        </p:txBody>
      </p:sp>
    </p:spTree>
    <p:extLst>
      <p:ext uri="{BB962C8B-B14F-4D97-AF65-F5344CB8AC3E}">
        <p14:creationId xmlns:p14="http://schemas.microsoft.com/office/powerpoint/2010/main" xmlns="" val="12919539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7/18/2012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7/18/2012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7/18/2012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7/18/2012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7/18/2012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7/18/2012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7/18/2012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dirty="0"/>
              <a:t>ביו-צ'אר מפסולת חקלאית להרחקת אמוניה וריחות מלולים</a:t>
            </a:r>
          </a:p>
        </p:txBody>
      </p:sp>
      <p:sp>
        <p:nvSpPr>
          <p:cNvPr id="3" name="Subtitle 2"/>
          <p:cNvSpPr>
            <a:spLocks noGrp="1"/>
          </p:cNvSpPr>
          <p:nvPr>
            <p:ph type="subTitle" idx="1"/>
          </p:nvPr>
        </p:nvSpPr>
        <p:spPr/>
        <p:txBody>
          <a:bodyPr>
            <a:normAutofit lnSpcReduction="10000"/>
          </a:bodyPr>
          <a:lstStyle/>
          <a:p>
            <a:pPr algn="r"/>
            <a:r>
              <a:rPr lang="he-IL" dirty="0" smtClean="0"/>
              <a:t>מגיש: אלישיב פנץ</a:t>
            </a:r>
          </a:p>
          <a:p>
            <a:pPr algn="r"/>
            <a:r>
              <a:rPr lang="he-IL" dirty="0" smtClean="0"/>
              <a:t>בהדרכת: ד"ר אלן גרבר וד"ר בני לב, מכון וולקני</a:t>
            </a:r>
          </a:p>
          <a:p>
            <a:pPr algn="r"/>
            <a:r>
              <a:rPr lang="he-IL" dirty="0" smtClean="0"/>
              <a:t>מרכזת ההוראה בקורס: פר' ענת ברנע</a:t>
            </a:r>
          </a:p>
          <a:p>
            <a:pPr algn="r"/>
            <a:r>
              <a:rPr lang="he-IL" dirty="0" smtClean="0"/>
              <a:t>מנחה פנימי: ד"ר איגור רכינוב</a:t>
            </a:r>
            <a:endParaRPr lang="he-IL" dirty="0"/>
          </a:p>
        </p:txBody>
      </p:sp>
    </p:spTree>
    <p:extLst>
      <p:ext uri="{BB962C8B-B14F-4D97-AF65-F5344CB8AC3E}">
        <p14:creationId xmlns:p14="http://schemas.microsoft.com/office/powerpoint/2010/main" xmlns="" val="884841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296144"/>
          </a:xfrm>
        </p:spPr>
        <p:txBody>
          <a:bodyPr anchor="ctr">
            <a:normAutofit/>
          </a:bodyPr>
          <a:lstStyle/>
          <a:p>
            <a:r>
              <a:rPr lang="he-IL" b="1" dirty="0" smtClean="0"/>
              <a:t>היווצרות אמוניה בלולים</a:t>
            </a:r>
            <a:endParaRPr lang="he-IL" b="1" dirty="0"/>
          </a:p>
        </p:txBody>
      </p:sp>
      <p:sp>
        <p:nvSpPr>
          <p:cNvPr id="3" name="Subtitle 2"/>
          <p:cNvSpPr>
            <a:spLocks noGrp="1"/>
          </p:cNvSpPr>
          <p:nvPr>
            <p:ph type="subTitle" idx="1"/>
          </p:nvPr>
        </p:nvSpPr>
        <p:spPr>
          <a:xfrm>
            <a:off x="1331640" y="1556792"/>
            <a:ext cx="6400800" cy="3616425"/>
          </a:xfrm>
        </p:spPr>
        <p:txBody>
          <a:bodyPr>
            <a:normAutofit/>
          </a:bodyPr>
          <a:lstStyle/>
          <a:p>
            <a:r>
              <a:rPr lang="he-IL" sz="3200" dirty="0">
                <a:latin typeface="Calibri"/>
                <a:ea typeface="Times New Roman"/>
              </a:rPr>
              <a:t>האמוניה בלולים נוצרת מהידרוליזה של חומצות שתן וחלבונים לא מפורקים בלשלשת עופות על ידי חיידקים וכתוצר לוואי של פירוק תרכובות אורגניות המכילות חנקן </a:t>
            </a:r>
            <a:r>
              <a:rPr lang="he-IL" sz="3200" dirty="0" smtClean="0">
                <a:latin typeface="Calibri"/>
                <a:ea typeface="Times New Roman"/>
              </a:rPr>
              <a:t>(לדוגמה שתנן). </a:t>
            </a:r>
            <a:r>
              <a:rPr lang="he-IL" sz="3200" dirty="0">
                <a:latin typeface="Calibri"/>
                <a:ea typeface="Times New Roman"/>
              </a:rPr>
              <a:t>האמוניה הגזית נוצרת מאידוי האמוניה המומסת בפאזה </a:t>
            </a:r>
            <a:r>
              <a:rPr lang="he-IL" sz="3200" dirty="0" smtClean="0">
                <a:latin typeface="Calibri"/>
                <a:ea typeface="Times New Roman"/>
              </a:rPr>
              <a:t>המימית.</a:t>
            </a:r>
            <a:endParaRPr lang="he-IL" sz="3200" dirty="0"/>
          </a:p>
        </p:txBody>
      </p:sp>
    </p:spTree>
    <p:extLst>
      <p:ext uri="{BB962C8B-B14F-4D97-AF65-F5344CB8AC3E}">
        <p14:creationId xmlns:p14="http://schemas.microsoft.com/office/powerpoint/2010/main" xmlns="" val="213176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76672"/>
            <a:ext cx="7772400" cy="1584176"/>
          </a:xfrm>
        </p:spPr>
        <p:txBody>
          <a:bodyPr anchor="ctr">
            <a:normAutofit/>
          </a:bodyPr>
          <a:lstStyle/>
          <a:p>
            <a:r>
              <a:rPr lang="he-IL" b="1" dirty="0"/>
              <a:t>היווצרות אמוניה בלולים</a:t>
            </a:r>
            <a:endParaRPr lang="he-IL" dirty="0"/>
          </a:p>
        </p:txBody>
      </p:sp>
      <mc:AlternateContent xmlns:mc="http://schemas.openxmlformats.org/markup-compatibility/2006">
        <mc:Choice xmlns:a14="http://schemas.microsoft.com/office/drawing/2010/main" xmlns="" Requires="a14">
          <p:sp>
            <p:nvSpPr>
              <p:cNvPr id="5" name="Subtitle 4"/>
              <p:cNvSpPr>
                <a:spLocks noGrp="1"/>
              </p:cNvSpPr>
              <p:nvPr>
                <p:ph type="subTitle" idx="1"/>
              </p:nvPr>
            </p:nvSpPr>
            <p:spPr>
              <a:xfrm>
                <a:off x="1043608" y="2348880"/>
                <a:ext cx="7160840" cy="3384376"/>
              </a:xfrm>
            </p:spPr>
            <p:txBody>
              <a:bodyPr>
                <a:normAutofit/>
              </a:bodyPr>
              <a:lstStyle/>
              <a:p>
                <a:pPr algn="l" rtl="0"/>
                <a:r>
                  <a:rPr lang="pt-BR" sz="3300" dirty="0"/>
                  <a:t>1. </a:t>
                </a:r>
                <a:r>
                  <a:rPr lang="en-US" sz="3300" dirty="0"/>
                  <a:t>CO(NH</a:t>
                </a:r>
                <a:r>
                  <a:rPr lang="en-US" sz="3300" baseline="-25000" dirty="0"/>
                  <a:t>2</a:t>
                </a:r>
                <a:r>
                  <a:rPr lang="en-US" sz="3300" dirty="0"/>
                  <a:t>)</a:t>
                </a:r>
                <a:r>
                  <a:rPr lang="en-US" sz="3300" baseline="-25000" dirty="0"/>
                  <a:t>2</a:t>
                </a:r>
                <a:r>
                  <a:rPr lang="pt-BR" sz="3300" dirty="0"/>
                  <a:t> + 2H</a:t>
                </a:r>
                <a:r>
                  <a:rPr lang="pt-BR" sz="3300" baseline="-25000" dirty="0"/>
                  <a:t>2</a:t>
                </a:r>
                <a:r>
                  <a:rPr lang="pt-BR" sz="3300" dirty="0"/>
                  <a:t>O → NH</a:t>
                </a:r>
                <a:r>
                  <a:rPr lang="pt-BR" sz="3300" baseline="-25000" dirty="0"/>
                  <a:t>3</a:t>
                </a:r>
                <a:r>
                  <a:rPr lang="pt-BR" sz="3300" dirty="0"/>
                  <a:t> + NH</a:t>
                </a:r>
                <a:r>
                  <a:rPr lang="pt-BR" sz="3300" baseline="-25000" dirty="0"/>
                  <a:t>4</a:t>
                </a:r>
                <a:r>
                  <a:rPr lang="pt-BR" sz="3300" baseline="30000" dirty="0"/>
                  <a:t>+</a:t>
                </a:r>
                <a:r>
                  <a:rPr lang="pt-BR" sz="3300" dirty="0"/>
                  <a:t> HCO</a:t>
                </a:r>
                <a:r>
                  <a:rPr lang="pt-BR" sz="3300" baseline="-25000" dirty="0"/>
                  <a:t>3</a:t>
                </a:r>
                <a:r>
                  <a:rPr lang="pt-BR" sz="3300" baseline="30000" dirty="0"/>
                  <a:t>-</a:t>
                </a:r>
                <a:endParaRPr lang="en-US" sz="3300" dirty="0"/>
              </a:p>
              <a:p>
                <a:pPr algn="l" rtl="0"/>
                <a:r>
                  <a:rPr lang="en-US" sz="3300" dirty="0"/>
                  <a:t>2. NH</a:t>
                </a:r>
                <a:r>
                  <a:rPr lang="en-US" sz="3300" baseline="-25000" dirty="0"/>
                  <a:t>3(</a:t>
                </a:r>
                <a:r>
                  <a:rPr lang="en-US" sz="3300" baseline="-25000" dirty="0" err="1"/>
                  <a:t>aq</a:t>
                </a:r>
                <a:r>
                  <a:rPr lang="en-US" sz="3300" baseline="-25000" dirty="0"/>
                  <a:t>)</a:t>
                </a:r>
                <a:r>
                  <a:rPr lang="en-US" sz="3300" dirty="0"/>
                  <a:t> + H</a:t>
                </a:r>
                <a:r>
                  <a:rPr lang="en-US" sz="3300" baseline="-25000" dirty="0"/>
                  <a:t>2</a:t>
                </a:r>
                <a:r>
                  <a:rPr lang="en-US" sz="3300" dirty="0"/>
                  <a:t>O </a:t>
                </a:r>
                <a14:m>
                  <m:oMath xmlns:m="http://schemas.openxmlformats.org/officeDocument/2006/math">
                    <m:m>
                      <m:mPr>
                        <m:mcs>
                          <m:mc>
                            <m:mcPr>
                              <m:count m:val="1"/>
                              <m:mcJc m:val="center"/>
                            </m:mcPr>
                          </m:mc>
                        </m:mcs>
                        <m:ctrlPr>
                          <a:rPr lang="en-US" sz="3300" i="1">
                            <a:latin typeface="Cambria Math"/>
                          </a:rPr>
                        </m:ctrlPr>
                      </m:mPr>
                      <m:mr>
                        <m:e>
                          <m:r>
                            <a:rPr lang="en-US" sz="3300">
                              <a:latin typeface="Cambria Math"/>
                            </a:rPr>
                            <m:t>→</m:t>
                          </m:r>
                        </m:e>
                      </m:mr>
                      <m:mr>
                        <m:e>
                          <m:r>
                            <a:rPr lang="en-US" sz="3300" i="1">
                              <a:latin typeface="Cambria Math"/>
                            </a:rPr>
                            <m:t>←</m:t>
                          </m:r>
                        </m:e>
                      </m:mr>
                    </m:m>
                  </m:oMath>
                </a14:m>
                <a:r>
                  <a:rPr lang="en-US" sz="3300" dirty="0"/>
                  <a:t> NH</a:t>
                </a:r>
                <a:r>
                  <a:rPr lang="en-US" sz="3300" baseline="-25000" dirty="0"/>
                  <a:t>3(g)</a:t>
                </a:r>
                <a:r>
                  <a:rPr lang="en-US" sz="3300" dirty="0"/>
                  <a:t> + H</a:t>
                </a:r>
                <a:r>
                  <a:rPr lang="en-US" sz="3300" baseline="-25000" dirty="0"/>
                  <a:t>2</a:t>
                </a:r>
                <a:r>
                  <a:rPr lang="en-US" sz="3300" dirty="0"/>
                  <a:t>O</a:t>
                </a:r>
              </a:p>
              <a:p>
                <a:pPr algn="just"/>
                <a:endParaRPr lang="he-IL" sz="3300" dirty="0"/>
              </a:p>
            </p:txBody>
          </p:sp>
        </mc:Choice>
        <mc:Fallback>
          <p:sp>
            <p:nvSpPr>
              <p:cNvPr id="5" name="Subtitle 4"/>
              <p:cNvSpPr>
                <a:spLocks noGrp="1" noRot="1" noChangeAspect="1" noMove="1" noResize="1" noEditPoints="1" noAdjustHandles="1" noChangeArrowheads="1" noChangeShapeType="1" noTextEdit="1"/>
              </p:cNvSpPr>
              <p:nvPr>
                <p:ph type="subTitle" idx="1"/>
              </p:nvPr>
            </p:nvSpPr>
            <p:spPr>
              <a:xfrm>
                <a:off x="1043608" y="2348880"/>
                <a:ext cx="7160840" cy="3384376"/>
              </a:xfrm>
              <a:blipFill rotWithShape="1">
                <a:blip r:embed="rId2" cstate="print"/>
                <a:stretch>
                  <a:fillRect l="-2213" t="-2703"/>
                </a:stretch>
              </a:blipFill>
            </p:spPr>
            <p:txBody>
              <a:bodyPr/>
              <a:lstStyle/>
              <a:p>
                <a:r>
                  <a:rPr lang="he-IL">
                    <a:noFill/>
                  </a:rPr>
                  <a:t> </a:t>
                </a:r>
              </a:p>
            </p:txBody>
          </p:sp>
        </mc:Fallback>
      </mc:AlternateContent>
    </p:spTree>
    <p:extLst>
      <p:ext uri="{BB962C8B-B14F-4D97-AF65-F5344CB8AC3E}">
        <p14:creationId xmlns:p14="http://schemas.microsoft.com/office/powerpoint/2010/main" xmlns="" val="4020529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1224136"/>
          </a:xfrm>
        </p:spPr>
        <p:txBody>
          <a:bodyPr anchor="t">
            <a:normAutofit/>
          </a:bodyPr>
          <a:lstStyle/>
          <a:p>
            <a:r>
              <a:rPr lang="he-IL" dirty="0" smtClean="0"/>
              <a:t>שיטות הקיימות כיום</a:t>
            </a:r>
            <a:endParaRPr lang="he-IL" dirty="0"/>
          </a:p>
        </p:txBody>
      </p:sp>
      <p:sp>
        <p:nvSpPr>
          <p:cNvPr id="3" name="Subtitle 2"/>
          <p:cNvSpPr>
            <a:spLocks noGrp="1"/>
          </p:cNvSpPr>
          <p:nvPr>
            <p:ph type="subTitle" idx="1"/>
          </p:nvPr>
        </p:nvSpPr>
        <p:spPr>
          <a:xfrm>
            <a:off x="1403648" y="1700808"/>
            <a:ext cx="6400800" cy="3456384"/>
          </a:xfrm>
        </p:spPr>
        <p:txBody>
          <a:bodyPr>
            <a:normAutofit lnSpcReduction="10000"/>
          </a:bodyPr>
          <a:lstStyle/>
          <a:p>
            <a:pPr marL="2171700" lvl="4" indent="-342900" algn="r">
              <a:buClr>
                <a:schemeClr val="accent1">
                  <a:lumMod val="50000"/>
                </a:schemeClr>
              </a:buClr>
              <a:buFont typeface="Arial" pitchFamily="34" charset="0"/>
              <a:buChar char="•"/>
            </a:pPr>
            <a:r>
              <a:rPr lang="en-US" sz="3000" dirty="0" smtClean="0">
                <a:solidFill>
                  <a:schemeClr val="bg1"/>
                </a:solidFill>
              </a:rPr>
              <a:t>scrubbers-acid</a:t>
            </a:r>
            <a:endParaRPr lang="he-IL" sz="3000" dirty="0" smtClean="0">
              <a:solidFill>
                <a:schemeClr val="bg1"/>
              </a:solidFill>
            </a:endParaRPr>
          </a:p>
          <a:p>
            <a:pPr marL="2171700" lvl="4" indent="-342900" algn="r">
              <a:buClr>
                <a:schemeClr val="accent1">
                  <a:lumMod val="50000"/>
                </a:schemeClr>
              </a:buClr>
              <a:buFont typeface="Arial" pitchFamily="34" charset="0"/>
              <a:buChar char="•"/>
            </a:pPr>
            <a:r>
              <a:rPr lang="he-IL" sz="3000" dirty="0" smtClean="0">
                <a:solidFill>
                  <a:schemeClr val="bg1"/>
                </a:solidFill>
              </a:rPr>
              <a:t>פילטר ביולוגי</a:t>
            </a:r>
          </a:p>
          <a:p>
            <a:pPr lvl="4" algn="r">
              <a:buClr>
                <a:schemeClr val="accent1">
                  <a:lumMod val="50000"/>
                </a:schemeClr>
              </a:buClr>
            </a:pPr>
            <a:endParaRPr lang="he-IL" sz="3000" dirty="0" smtClean="0">
              <a:solidFill>
                <a:schemeClr val="bg1"/>
              </a:solidFill>
            </a:endParaRPr>
          </a:p>
          <a:p>
            <a:pPr>
              <a:buClr>
                <a:schemeClr val="accent1">
                  <a:lumMod val="50000"/>
                </a:schemeClr>
              </a:buClr>
            </a:pPr>
            <a:r>
              <a:rPr lang="he-IL" sz="2400" dirty="0" smtClean="0">
                <a:solidFill>
                  <a:schemeClr val="bg1"/>
                </a:solidFill>
              </a:rPr>
              <a:t>שתי השיטות משתמשות באוורור חזק, </a:t>
            </a:r>
            <a:r>
              <a:rPr lang="he-IL" sz="2400" dirty="0"/>
              <a:t>ספיחת האמוניה לפאזה מימית (משוואה </a:t>
            </a:r>
            <a:r>
              <a:rPr lang="he-IL" sz="2400" dirty="0" smtClean="0"/>
              <a:t>שניה </a:t>
            </a:r>
            <a:r>
              <a:rPr lang="he-IL" sz="2400" dirty="0"/>
              <a:t>לכיוון שמאל</a:t>
            </a:r>
            <a:r>
              <a:rPr lang="he-IL" sz="2400" dirty="0" smtClean="0"/>
              <a:t>).</a:t>
            </a:r>
          </a:p>
          <a:p>
            <a:pPr>
              <a:buClr>
                <a:schemeClr val="accent1">
                  <a:lumMod val="50000"/>
                </a:schemeClr>
              </a:buClr>
            </a:pPr>
            <a:r>
              <a:rPr lang="he-IL" sz="2400" dirty="0" smtClean="0"/>
              <a:t>שתי </a:t>
            </a:r>
            <a:r>
              <a:rPr lang="he-IL" sz="2400" dirty="0"/>
              <a:t>המערכות יעילות לטיפול באמוניה, אך דורשות </a:t>
            </a:r>
            <a:r>
              <a:rPr lang="he-IL" sz="2400" b="1" dirty="0">
                <a:effectLst>
                  <a:outerShdw blurRad="38100" dist="38100" dir="2700000" algn="tl">
                    <a:srgbClr val="000000">
                      <a:alpha val="43137"/>
                    </a:srgbClr>
                  </a:outerShdw>
                </a:effectLst>
              </a:rPr>
              <a:t>השקעה </a:t>
            </a:r>
            <a:r>
              <a:rPr lang="he-IL" sz="2400" b="1" dirty="0" smtClean="0">
                <a:effectLst>
                  <a:outerShdw blurRad="38100" dist="38100" dir="2700000" algn="tl">
                    <a:srgbClr val="000000">
                      <a:alpha val="43137"/>
                    </a:srgbClr>
                  </a:outerShdw>
                </a:effectLst>
              </a:rPr>
              <a:t>רבה</a:t>
            </a:r>
            <a:r>
              <a:rPr lang="he-IL" sz="2400" dirty="0" smtClean="0">
                <a:effectLst>
                  <a:outerShdw blurRad="38100" dist="38100" dir="2700000" algn="tl">
                    <a:srgbClr val="000000">
                      <a:alpha val="43137"/>
                    </a:srgbClr>
                  </a:outerShdw>
                </a:effectLst>
              </a:rPr>
              <a:t> </a:t>
            </a:r>
            <a:r>
              <a:rPr lang="he-IL" sz="2400" dirty="0" smtClean="0"/>
              <a:t>הן חשמלית </a:t>
            </a:r>
            <a:r>
              <a:rPr lang="he-IL" sz="2400" dirty="0"/>
              <a:t>(לתפעול המערכות) </a:t>
            </a:r>
            <a:r>
              <a:rPr lang="he-IL" sz="2400" dirty="0" smtClean="0"/>
              <a:t> והן חומרנית מאחר ומצריכה והוספה רבה של כימיקלים.</a:t>
            </a:r>
            <a:endParaRPr lang="he-IL" sz="2400" dirty="0">
              <a:solidFill>
                <a:schemeClr val="bg1"/>
              </a:solidFill>
            </a:endParaRPr>
          </a:p>
        </p:txBody>
      </p:sp>
    </p:spTree>
    <p:extLst>
      <p:ext uri="{BB962C8B-B14F-4D97-AF65-F5344CB8AC3E}">
        <p14:creationId xmlns:p14="http://schemas.microsoft.com/office/powerpoint/2010/main" xmlns="" val="3485963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he-IL" dirty="0" smtClean="0"/>
              <a:t>הדרך המוצעת במסגרת הפרויקט:</a:t>
            </a:r>
            <a:endParaRPr lang="he-IL" dirty="0"/>
          </a:p>
        </p:txBody>
      </p:sp>
      <p:sp>
        <p:nvSpPr>
          <p:cNvPr id="3" name="Subtitle 2"/>
          <p:cNvSpPr>
            <a:spLocks noGrp="1"/>
          </p:cNvSpPr>
          <p:nvPr>
            <p:ph type="subTitle" idx="1"/>
          </p:nvPr>
        </p:nvSpPr>
        <p:spPr>
          <a:xfrm>
            <a:off x="1371600" y="2708920"/>
            <a:ext cx="6400800" cy="2320281"/>
          </a:xfrm>
        </p:spPr>
        <p:txBody>
          <a:bodyPr/>
          <a:lstStyle/>
          <a:p>
            <a:r>
              <a:rPr lang="he-IL" sz="3200" dirty="0"/>
              <a:t>פיתוח שיטה להרחקת אמוניה מלשלשת המבוססת על ספיחתה לפני השטח של </a:t>
            </a:r>
            <a:r>
              <a:rPr lang="he-IL" sz="3200" b="1" dirty="0">
                <a:effectLst>
                  <a:outerShdw blurRad="38100" dist="38100" dir="2700000" algn="tl">
                    <a:srgbClr val="000000">
                      <a:alpha val="43137"/>
                    </a:srgbClr>
                  </a:outerShdw>
                </a:effectLst>
              </a:rPr>
              <a:t>ביו-צ'אר</a:t>
            </a:r>
            <a:r>
              <a:rPr lang="he-IL" sz="3200" dirty="0"/>
              <a:t> </a:t>
            </a:r>
            <a:r>
              <a:rPr lang="he-IL" sz="3200" b="1" dirty="0">
                <a:effectLst>
                  <a:outerShdw blurRad="38100" dist="38100" dir="2700000" algn="tl">
                    <a:srgbClr val="000000">
                      <a:alpha val="43137"/>
                    </a:srgbClr>
                  </a:outerShdw>
                </a:effectLst>
              </a:rPr>
              <a:t>(</a:t>
            </a:r>
            <a:r>
              <a:rPr lang="en-US" sz="3200" b="1" dirty="0" err="1">
                <a:effectLst>
                  <a:outerShdw blurRad="38100" dist="38100" dir="2700000" algn="tl">
                    <a:srgbClr val="000000">
                      <a:alpha val="43137"/>
                    </a:srgbClr>
                  </a:outerShdw>
                </a:effectLst>
              </a:rPr>
              <a:t>biochar</a:t>
            </a:r>
            <a:r>
              <a:rPr lang="en-US" sz="3200" b="1" dirty="0">
                <a:effectLst>
                  <a:outerShdw blurRad="38100" dist="38100" dir="2700000" algn="tl">
                    <a:srgbClr val="000000">
                      <a:alpha val="43137"/>
                    </a:srgbClr>
                  </a:outerShdw>
                </a:effectLst>
              </a:rPr>
              <a:t>, charcoal</a:t>
            </a:r>
            <a:r>
              <a:rPr lang="he-IL" sz="3200" b="1" dirty="0">
                <a:effectLst>
                  <a:outerShdw blurRad="38100" dist="38100" dir="2700000" algn="tl">
                    <a:srgbClr val="000000">
                      <a:alpha val="43137"/>
                    </a:srgbClr>
                  </a:outerShdw>
                </a:effectLst>
              </a:rPr>
              <a:t>) </a:t>
            </a:r>
            <a:r>
              <a:rPr lang="he-IL" sz="3200" dirty="0"/>
              <a:t>המיוצר מפסולת.</a:t>
            </a:r>
            <a:endParaRPr lang="en-US" sz="3200" dirty="0"/>
          </a:p>
          <a:p>
            <a:endParaRPr lang="he-IL" dirty="0"/>
          </a:p>
        </p:txBody>
      </p:sp>
    </p:spTree>
    <p:extLst>
      <p:ext uri="{BB962C8B-B14F-4D97-AF65-F5344CB8AC3E}">
        <p14:creationId xmlns:p14="http://schemas.microsoft.com/office/powerpoint/2010/main" xmlns="" val="110301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260648"/>
            <a:ext cx="3812645" cy="1296144"/>
          </a:xfrm>
        </p:spPr>
        <p:txBody>
          <a:bodyPr anchor="ctr">
            <a:normAutofit/>
          </a:bodyPr>
          <a:lstStyle/>
          <a:p>
            <a:pPr algn="ctr"/>
            <a:r>
              <a:rPr lang="he-IL" sz="4400" dirty="0" smtClean="0"/>
              <a:t>ביו-צ'אר</a:t>
            </a:r>
            <a:endParaRPr lang="he-IL" sz="4400" dirty="0"/>
          </a:p>
        </p:txBody>
      </p:sp>
      <p:sp>
        <p:nvSpPr>
          <p:cNvPr id="3" name="Text Placeholder 2"/>
          <p:cNvSpPr>
            <a:spLocks noGrp="1"/>
          </p:cNvSpPr>
          <p:nvPr>
            <p:ph type="body" sz="half" idx="2"/>
          </p:nvPr>
        </p:nvSpPr>
        <p:spPr>
          <a:xfrm>
            <a:off x="4355976" y="1988840"/>
            <a:ext cx="4322523" cy="4226272"/>
          </a:xfrm>
        </p:spPr>
        <p:txBody>
          <a:bodyPr>
            <a:normAutofit/>
          </a:bodyPr>
          <a:lstStyle/>
          <a:p>
            <a:pPr algn="ctr"/>
            <a:r>
              <a:rPr lang="he-IL" sz="3500" dirty="0"/>
              <a:t>הביו-צ'אר </a:t>
            </a:r>
            <a:r>
              <a:rPr lang="he-IL" sz="3500" dirty="0" smtClean="0"/>
              <a:t>הוא תוצר של </a:t>
            </a:r>
            <a:r>
              <a:rPr lang="he-IL" sz="3500" dirty="0"/>
              <a:t>תהליך הפירוליזה (פיצוח תרמי ללא נוכחות חמצן</a:t>
            </a:r>
            <a:r>
              <a:rPr lang="he-IL" sz="3500" dirty="0" smtClean="0"/>
              <a:t>)</a:t>
            </a:r>
          </a:p>
          <a:p>
            <a:pPr algn="ctr"/>
            <a:r>
              <a:rPr lang="he-IL" sz="3500" dirty="0" smtClean="0"/>
              <a:t>של פסולת אורגנית</a:t>
            </a:r>
            <a:endParaRPr lang="he-IL" sz="35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4300" r="4300"/>
          <a:stretch>
            <a:fillRect/>
          </a:stretch>
        </p:blipFill>
        <p:spPr>
          <a:xfrm>
            <a:off x="143540" y="764704"/>
            <a:ext cx="3862107" cy="3168908"/>
          </a:xfr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15579" y="3789040"/>
            <a:ext cx="2070953" cy="194421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3176568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5" y="338667"/>
            <a:ext cx="4248471" cy="1938205"/>
          </a:xfrm>
        </p:spPr>
        <p:txBody>
          <a:bodyPr anchor="ctr">
            <a:normAutofit/>
          </a:bodyPr>
          <a:lstStyle/>
          <a:p>
            <a:pPr algn="ctr"/>
            <a:r>
              <a:rPr lang="he-IL" sz="3600" dirty="0" smtClean="0"/>
              <a:t>יעילותו של הביו-צ'אר</a:t>
            </a:r>
            <a:endParaRPr lang="he-IL" sz="3600" dirty="0"/>
          </a:p>
        </p:txBody>
      </p:sp>
      <p:sp>
        <p:nvSpPr>
          <p:cNvPr id="3" name="Text Placeholder 2"/>
          <p:cNvSpPr>
            <a:spLocks noGrp="1"/>
          </p:cNvSpPr>
          <p:nvPr>
            <p:ph type="body" sz="half" idx="2"/>
          </p:nvPr>
        </p:nvSpPr>
        <p:spPr>
          <a:xfrm>
            <a:off x="4355977" y="1916832"/>
            <a:ext cx="4330824" cy="3744415"/>
          </a:xfrm>
          <a:noFill/>
        </p:spPr>
        <p:txBody>
          <a:bodyPr>
            <a:normAutofit lnSpcReduction="10000"/>
          </a:bodyPr>
          <a:lstStyle/>
          <a:p>
            <a:pPr marL="285750" indent="-285750">
              <a:buClr>
                <a:schemeClr val="accent1">
                  <a:lumMod val="50000"/>
                </a:schemeClr>
              </a:buClr>
              <a:buFont typeface="Arial" pitchFamily="34" charset="0"/>
              <a:buChar char="•"/>
            </a:pPr>
            <a:r>
              <a:rPr lang="he-IL" sz="2000" dirty="0" smtClean="0"/>
              <a:t>חומר גלם – פסולת חקלאית</a:t>
            </a:r>
          </a:p>
          <a:p>
            <a:pPr marL="285750" indent="-285750">
              <a:buClr>
                <a:schemeClr val="accent1">
                  <a:lumMod val="50000"/>
                </a:schemeClr>
              </a:buClr>
              <a:buFont typeface="Arial" pitchFamily="34" charset="0"/>
              <a:buChar char="•"/>
            </a:pPr>
            <a:r>
              <a:rPr lang="he-IL" sz="2000" dirty="0" smtClean="0"/>
              <a:t>לאחר הוספתו אין צורך בהשקעת אנרגיה או כימיקלים נוספים</a:t>
            </a:r>
          </a:p>
          <a:p>
            <a:pPr marL="285750" indent="-285750">
              <a:buClr>
                <a:schemeClr val="accent1">
                  <a:lumMod val="50000"/>
                </a:schemeClr>
              </a:buClr>
              <a:buFont typeface="Arial" pitchFamily="34" charset="0"/>
              <a:buChar char="•"/>
            </a:pPr>
            <a:r>
              <a:rPr lang="he-IL" sz="2000" dirty="0" smtClean="0"/>
              <a:t>לאחר קשירת אמוניה יכול לשרת צורכי דישון בקמום קומפוסטה ללא צורך להוציאו בסוף התהליך</a:t>
            </a:r>
          </a:p>
          <a:p>
            <a:pPr marL="285750" indent="-285750">
              <a:buClr>
                <a:schemeClr val="accent1">
                  <a:lumMod val="50000"/>
                </a:schemeClr>
              </a:buClr>
              <a:buFont typeface="Arial" pitchFamily="34" charset="0"/>
              <a:buChar char="•"/>
            </a:pPr>
            <a:r>
              <a:rPr lang="he-IL" sz="2000" dirty="0" smtClean="0"/>
              <a:t>בתהליך הפקתו נוצרים גזים המשמשים ייצור של אנרגיה ירוקה:</a:t>
            </a:r>
          </a:p>
          <a:p>
            <a:pPr marL="742950" lvl="1" indent="-285750">
              <a:buClr>
                <a:schemeClr val="accent1">
                  <a:lumMod val="50000"/>
                </a:schemeClr>
              </a:buClr>
              <a:buFont typeface="Arial" pitchFamily="34" charset="0"/>
              <a:buChar char="•"/>
            </a:pPr>
            <a:r>
              <a:rPr lang="lv-LV" sz="2000" b="1" dirty="0" smtClean="0">
                <a:solidFill>
                  <a:schemeClr val="bg1"/>
                </a:solidFill>
              </a:rPr>
              <a:t>H</a:t>
            </a:r>
            <a:r>
              <a:rPr lang="lv-LV" sz="2000" b="1" baseline="-25000" dirty="0" smtClean="0">
                <a:solidFill>
                  <a:schemeClr val="bg1"/>
                </a:solidFill>
              </a:rPr>
              <a:t>2</a:t>
            </a:r>
          </a:p>
          <a:p>
            <a:pPr marL="742950" lvl="1" indent="-285750">
              <a:buClr>
                <a:schemeClr val="accent1">
                  <a:lumMod val="50000"/>
                </a:schemeClr>
              </a:buClr>
              <a:buFont typeface="Arial" pitchFamily="34" charset="0"/>
              <a:buChar char="•"/>
            </a:pPr>
            <a:r>
              <a:rPr lang="lv-LV" sz="2000" b="1" dirty="0" smtClean="0">
                <a:solidFill>
                  <a:schemeClr val="bg1"/>
                </a:solidFill>
              </a:rPr>
              <a:t>CH</a:t>
            </a:r>
            <a:r>
              <a:rPr lang="lv-LV" sz="2000" b="1" baseline="-25000" dirty="0" smtClean="0">
                <a:solidFill>
                  <a:schemeClr val="bg1"/>
                </a:solidFill>
              </a:rPr>
              <a:t>4</a:t>
            </a:r>
            <a:endParaRPr lang="en-US" sz="2000" dirty="0">
              <a:solidFill>
                <a:schemeClr val="bg1"/>
              </a:solidFill>
            </a:endParaRPr>
          </a:p>
          <a:p>
            <a:pPr marL="742950" lvl="1" indent="-285750">
              <a:buClr>
                <a:schemeClr val="accent1">
                  <a:lumMod val="50000"/>
                </a:schemeClr>
              </a:buClr>
              <a:buFont typeface="Arial" pitchFamily="34" charset="0"/>
              <a:buChar char="•"/>
            </a:pPr>
            <a:r>
              <a:rPr lang="en-US" sz="2000" b="1" dirty="0" smtClean="0">
                <a:solidFill>
                  <a:schemeClr val="bg1"/>
                </a:solidFill>
              </a:rPr>
              <a:t>CO</a:t>
            </a:r>
            <a:r>
              <a:rPr lang="lv-LV" sz="2000" b="1" baseline="-25000" dirty="0">
                <a:solidFill>
                  <a:schemeClr val="bg1"/>
                </a:solidFill>
              </a:rPr>
              <a:t>2</a:t>
            </a:r>
            <a:endParaRPr lang="he-IL" sz="2000" b="1" dirty="0" smtClean="0">
              <a:solidFill>
                <a:schemeClr val="bg1"/>
              </a:solidFill>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5211" b="5211"/>
          <a:stretch>
            <a:fillRect/>
          </a:stretch>
        </p:blipFill>
        <p:spPr>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1978343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he-IL" sz="4800" dirty="0" smtClean="0"/>
              <a:t>מטרת המחקר</a:t>
            </a:r>
            <a:endParaRPr lang="he-IL" sz="4800" dirty="0"/>
          </a:p>
        </p:txBody>
      </p:sp>
      <p:sp>
        <p:nvSpPr>
          <p:cNvPr id="3" name="Subtitle 2"/>
          <p:cNvSpPr>
            <a:spLocks noGrp="1"/>
          </p:cNvSpPr>
          <p:nvPr>
            <p:ph type="subTitle" idx="1"/>
          </p:nvPr>
        </p:nvSpPr>
        <p:spPr/>
        <p:txBody>
          <a:bodyPr anchor="ctr">
            <a:normAutofit fontScale="92500" lnSpcReduction="10000"/>
          </a:bodyPr>
          <a:lstStyle/>
          <a:p>
            <a:r>
              <a:rPr lang="he-IL" sz="3600" dirty="0"/>
              <a:t>מטרת המחקר הינה לבחון את השימוש בביו-צ'אר לצורך הקטנת פליטת אמוניה וגורמי ריח </a:t>
            </a:r>
            <a:r>
              <a:rPr lang="he-IL" sz="3600" dirty="0" smtClean="0"/>
              <a:t>בלולים</a:t>
            </a:r>
            <a:endParaRPr lang="he-IL" dirty="0"/>
          </a:p>
        </p:txBody>
      </p:sp>
    </p:spTree>
    <p:extLst>
      <p:ext uri="{BB962C8B-B14F-4D97-AF65-F5344CB8AC3E}">
        <p14:creationId xmlns:p14="http://schemas.microsoft.com/office/powerpoint/2010/main" xmlns="" val="2681508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1780108"/>
          </a:xfrm>
        </p:spPr>
        <p:txBody>
          <a:bodyPr anchor="ctr"/>
          <a:lstStyle/>
          <a:p>
            <a:r>
              <a:rPr lang="he-IL" dirty="0" smtClean="0"/>
              <a:t>מטרות משניות</a:t>
            </a:r>
            <a:endParaRPr lang="he-IL" dirty="0"/>
          </a:p>
        </p:txBody>
      </p:sp>
      <p:sp>
        <p:nvSpPr>
          <p:cNvPr id="3" name="Subtitle 2"/>
          <p:cNvSpPr>
            <a:spLocks noGrp="1"/>
          </p:cNvSpPr>
          <p:nvPr>
            <p:ph type="subTitle" idx="1"/>
          </p:nvPr>
        </p:nvSpPr>
        <p:spPr>
          <a:xfrm>
            <a:off x="1371600" y="2708920"/>
            <a:ext cx="6400800" cy="2520279"/>
          </a:xfrm>
        </p:spPr>
        <p:txBody>
          <a:bodyPr>
            <a:normAutofit/>
          </a:bodyPr>
          <a:lstStyle/>
          <a:p>
            <a:pPr lvl="0"/>
            <a:r>
              <a:rPr lang="he-IL" dirty="0"/>
              <a:t>קביעת השפעת ה-</a:t>
            </a:r>
            <a:r>
              <a:rPr lang="en-US" dirty="0"/>
              <a:t>HTT</a:t>
            </a:r>
            <a:r>
              <a:rPr lang="he-IL" dirty="0"/>
              <a:t> על כושר הספיחה של אמוניה על ידי ביו-צ'אר, כאשר גודל הביו-צ'אר הינו יחיד (אחרי תחינה וסינון) בכ-0.5 מילימטר</a:t>
            </a:r>
            <a:endParaRPr lang="en-US" dirty="0"/>
          </a:p>
          <a:p>
            <a:pPr lvl="0"/>
            <a:r>
              <a:rPr lang="he-IL" dirty="0"/>
              <a:t>בחינת השפעת גודל גרגר הביו-צ'אר על כושר הספיחה שלו, כאשר </a:t>
            </a:r>
            <a:r>
              <a:rPr lang="he-IL" dirty="0" smtClean="0"/>
              <a:t>שלושה </a:t>
            </a:r>
            <a:r>
              <a:rPr lang="he-IL" dirty="0"/>
              <a:t>גדלים שונים של ביו-צ'אר יבחנו (אחרי תחינה וסינון). </a:t>
            </a:r>
            <a:r>
              <a:rPr lang="en-US" dirty="0"/>
              <a:t>HTT</a:t>
            </a:r>
            <a:r>
              <a:rPr lang="he-IL" dirty="0"/>
              <a:t> של הביו-צ'אר הנבחר </a:t>
            </a:r>
            <a:r>
              <a:rPr lang="he-IL" dirty="0" smtClean="0"/>
              <a:t> היה </a:t>
            </a:r>
            <a:r>
              <a:rPr lang="he-IL" dirty="0"/>
              <a:t>מבוסס על תוצאות של ניסוי הקודם.  </a:t>
            </a:r>
            <a:endParaRPr lang="en-US" dirty="0"/>
          </a:p>
          <a:p>
            <a:endParaRPr lang="he-IL" dirty="0"/>
          </a:p>
        </p:txBody>
      </p:sp>
    </p:spTree>
    <p:extLst>
      <p:ext uri="{BB962C8B-B14F-4D97-AF65-F5344CB8AC3E}">
        <p14:creationId xmlns:p14="http://schemas.microsoft.com/office/powerpoint/2010/main" xmlns="" val="4209513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מערכת הניסוית</a:t>
            </a:r>
            <a:endParaRPr lang="he-IL"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3982" y="1844824"/>
            <a:ext cx="7910648" cy="4906872"/>
          </a:xfrm>
          <a:prstGeom prst="ellipse">
            <a:avLst/>
          </a:prstGeom>
          <a:ln>
            <a:noFill/>
          </a:ln>
          <a:effectLst>
            <a:softEdge rad="112500"/>
          </a:effectLst>
        </p:spPr>
      </p:pic>
    </p:spTree>
    <p:extLst>
      <p:ext uri="{BB962C8B-B14F-4D97-AF65-F5344CB8AC3E}">
        <p14:creationId xmlns:p14="http://schemas.microsoft.com/office/powerpoint/2010/main" xmlns="" val="1461979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4"/>
            <a:ext cx="7772400" cy="1728192"/>
          </a:xfrm>
        </p:spPr>
        <p:txBody>
          <a:bodyPr>
            <a:normAutofit fontScale="90000"/>
          </a:bodyPr>
          <a:lstStyle/>
          <a:p>
            <a:r>
              <a:rPr lang="he-IL" dirty="0" smtClean="0"/>
              <a:t>המערכת שבניתי מכילה:</a:t>
            </a:r>
            <a:br>
              <a:rPr lang="he-IL" dirty="0" smtClean="0"/>
            </a:br>
            <a:r>
              <a:rPr lang="he-IL" dirty="0" smtClean="0"/>
              <a:t/>
            </a:r>
            <a:br>
              <a:rPr lang="he-IL" dirty="0" smtClean="0"/>
            </a:br>
            <a:r>
              <a:rPr lang="he-IL" dirty="0" smtClean="0"/>
              <a:t>32 מערכות</a:t>
            </a:r>
            <a:endParaRPr lang="he-IL" dirty="0"/>
          </a:p>
        </p:txBody>
      </p:sp>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a:xfrm>
            <a:off x="1259632" y="2276872"/>
            <a:ext cx="6984776" cy="2836584"/>
          </a:xfrm>
          <a:prstGeom prst="rect">
            <a:avLst/>
          </a:prstGeom>
          <a:ln>
            <a:noFill/>
          </a:ln>
          <a:effectLst>
            <a:softEdge rad="112500"/>
          </a:effectLst>
        </p:spPr>
      </p:pic>
    </p:spTree>
    <p:extLst>
      <p:ext uri="{BB962C8B-B14F-4D97-AF65-F5344CB8AC3E}">
        <p14:creationId xmlns:p14="http://schemas.microsoft.com/office/powerpoint/2010/main" xmlns="" val="1131378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4283968" y="338667"/>
            <a:ext cx="4402832" cy="4962541"/>
          </a:xfrm>
        </p:spPr>
        <p:txBody>
          <a:bodyPr>
            <a:normAutofit fontScale="90000"/>
          </a:bodyPr>
          <a:lstStyle/>
          <a:p>
            <a:pPr algn="r"/>
            <a:r>
              <a:rPr lang="he-IL" dirty="0"/>
              <a:t>מאז ומעולם הייתה החקלאות חלק בלתי נפרד מההתיישבות </a:t>
            </a:r>
            <a:r>
              <a:rPr lang="he-IL" dirty="0" smtClean="0"/>
              <a:t>בארץ, </a:t>
            </a:r>
            <a:r>
              <a:rPr lang="he-IL" dirty="0"/>
              <a:t>כמקור פרנסה וכאחד מעמודי התווך של הקהילה. כיום, מתגלה יותר מתמיד חשיבותה של החקלאות, לא רק לקהילה ולכלכלה, אלא גם לאיכות החיים ולאיכות </a:t>
            </a:r>
            <a:r>
              <a:rPr lang="he-IL" dirty="0" smtClean="0"/>
              <a:t>הסביבה; </a:t>
            </a:r>
            <a:r>
              <a:rPr lang="he-IL" dirty="0"/>
              <a:t>חקלאות ידידותית לסביבה תורמת לשימור השטחים הפתוחים, ומאפשרת לאדם לחיות בסביבה ירוקה ומטופחת.</a:t>
            </a:r>
          </a:p>
        </p:txBody>
      </p:sp>
      <p:pic>
        <p:nvPicPr>
          <p:cNvPr id="4" name="Content Placeholder 3"/>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2350" r="2350"/>
          <a:stretch>
            <a:fillRect/>
          </a:stretch>
        </p:blipFill>
        <p:spPr>
          <a:prstGeom prst="rect">
            <a:avLst/>
          </a:prstGeom>
          <a:ln>
            <a:noFill/>
          </a:ln>
          <a:effectLst>
            <a:softEdge rad="112500"/>
          </a:effectLst>
        </p:spPr>
      </p:pic>
    </p:spTree>
    <p:extLst>
      <p:ext uri="{BB962C8B-B14F-4D97-AF65-F5344CB8AC3E}">
        <p14:creationId xmlns:p14="http://schemas.microsoft.com/office/powerpoint/2010/main" xmlns="" val="2194562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72400" cy="1780108"/>
          </a:xfrm>
        </p:spPr>
        <p:txBody>
          <a:bodyPr anchor="t"/>
          <a:lstStyle/>
          <a:p>
            <a:r>
              <a:rPr lang="he-IL" dirty="0" smtClean="0"/>
              <a:t>וזוהי המשאבה:</a:t>
            </a:r>
            <a:endParaRPr lang="he-IL" dirty="0"/>
          </a:p>
        </p:txBody>
      </p:sp>
      <p:sp>
        <p:nvSpPr>
          <p:cNvPr id="3" name="Subtitle 2"/>
          <p:cNvSpPr>
            <a:spLocks noGrp="1"/>
          </p:cNvSpPr>
          <p:nvPr>
            <p:ph type="subTitle" idx="1"/>
          </p:nvPr>
        </p:nvSpPr>
        <p:spPr/>
        <p:txBody>
          <a:bodyPr/>
          <a:lstStyle/>
          <a:p>
            <a:endParaRPr lang="he-IL"/>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1916832"/>
            <a:ext cx="6096000" cy="4562475"/>
          </a:xfrm>
          <a:prstGeom prst="ellipse">
            <a:avLst/>
          </a:prstGeom>
          <a:ln>
            <a:noFill/>
          </a:ln>
          <a:effectLst>
            <a:softEdge rad="112500"/>
          </a:effectLst>
        </p:spPr>
      </p:pic>
    </p:spTree>
    <p:extLst>
      <p:ext uri="{BB962C8B-B14F-4D97-AF65-F5344CB8AC3E}">
        <p14:creationId xmlns:p14="http://schemas.microsoft.com/office/powerpoint/2010/main" xmlns="" val="1526621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a:xfrm>
            <a:off x="683568" y="-99392"/>
            <a:ext cx="7772400" cy="1512168"/>
          </a:xfrm>
        </p:spPr>
        <p:txBody>
          <a:bodyPr/>
          <a:lstStyle/>
          <a:p>
            <a:r>
              <a:rPr lang="he-IL" dirty="0" smtClean="0"/>
              <a:t>מה מוזן במערכת:</a:t>
            </a:r>
            <a:endParaRPr lang="he-IL" dirty="0"/>
          </a:p>
        </p:txBody>
      </p:sp>
      <p:sp>
        <p:nvSpPr>
          <p:cNvPr id="18" name="Content Placeholder 17"/>
          <p:cNvSpPr>
            <a:spLocks noGrp="1"/>
          </p:cNvSpPr>
          <p:nvPr>
            <p:ph type="subTitle" idx="1"/>
          </p:nvPr>
        </p:nvSpPr>
        <p:spPr>
          <a:xfrm>
            <a:off x="1371600" y="1772816"/>
            <a:ext cx="6400800" cy="3256385"/>
          </a:xfrm>
        </p:spPr>
        <p:txBody>
          <a:bodyPr/>
          <a:lstStyle/>
          <a:p>
            <a:r>
              <a:rPr lang="he-IL" dirty="0"/>
              <a:t>כל בקבוק קטן הוזן ב-20 ג"ר של לשלשת עופות </a:t>
            </a:r>
            <a:r>
              <a:rPr lang="he-IL" dirty="0" smtClean="0"/>
              <a:t>וביו-צ'אר</a:t>
            </a:r>
          </a:p>
          <a:p>
            <a:r>
              <a:rPr lang="he-IL" dirty="0" smtClean="0"/>
              <a:t>סוגי ביו-צ'אר:</a:t>
            </a:r>
          </a:p>
          <a:p>
            <a:endParaRPr lang="he-IL" dirty="0" smtClean="0"/>
          </a:p>
          <a:p>
            <a:pPr marL="2628900" lvl="5" indent="-342900" algn="just">
              <a:buClr>
                <a:schemeClr val="accent1">
                  <a:lumMod val="75000"/>
                </a:schemeClr>
              </a:buClr>
              <a:buFont typeface="Wingdings" pitchFamily="2" charset="2"/>
              <a:buChar char="§"/>
            </a:pPr>
            <a:r>
              <a:rPr lang="en-US" dirty="0"/>
              <a:t> </a:t>
            </a:r>
            <a:r>
              <a:rPr lang="en-US" sz="2000" dirty="0">
                <a:solidFill>
                  <a:schemeClr val="bg1"/>
                </a:solidFill>
              </a:rPr>
              <a:t>350</a:t>
            </a:r>
            <a:r>
              <a:rPr lang="en-US" dirty="0"/>
              <a:t> </a:t>
            </a:r>
            <a:r>
              <a:rPr lang="en-US" sz="2000" dirty="0">
                <a:solidFill>
                  <a:schemeClr val="bg1"/>
                </a:solidFill>
              </a:rPr>
              <a:t>HTT </a:t>
            </a:r>
            <a:r>
              <a:rPr lang="he-IL" sz="2000" dirty="0">
                <a:solidFill>
                  <a:schemeClr val="bg1"/>
                </a:solidFill>
              </a:rPr>
              <a:t>רגיל</a:t>
            </a:r>
            <a:endParaRPr lang="en-US" sz="2000" dirty="0">
              <a:solidFill>
                <a:schemeClr val="bg1"/>
              </a:solidFill>
            </a:endParaRPr>
          </a:p>
          <a:p>
            <a:pPr marL="2628900" lvl="5" indent="-342900" algn="just">
              <a:buClr>
                <a:schemeClr val="accent1">
                  <a:lumMod val="75000"/>
                </a:schemeClr>
              </a:buClr>
              <a:buFont typeface="Arial" pitchFamily="34" charset="0"/>
              <a:buChar char="•"/>
            </a:pPr>
            <a:r>
              <a:rPr lang="en-US" sz="2000" dirty="0">
                <a:solidFill>
                  <a:schemeClr val="bg1"/>
                </a:solidFill>
              </a:rPr>
              <a:t> 800 HTT </a:t>
            </a:r>
            <a:r>
              <a:rPr lang="he-IL" sz="2000" dirty="0">
                <a:solidFill>
                  <a:schemeClr val="bg1"/>
                </a:solidFill>
              </a:rPr>
              <a:t>רגיל</a:t>
            </a:r>
            <a:endParaRPr lang="en-US" sz="2000" dirty="0">
              <a:solidFill>
                <a:schemeClr val="bg1"/>
              </a:solidFill>
            </a:endParaRPr>
          </a:p>
          <a:p>
            <a:pPr marL="2628900" lvl="5" indent="-342900" algn="just">
              <a:buClr>
                <a:schemeClr val="accent1">
                  <a:lumMod val="75000"/>
                </a:schemeClr>
              </a:buClr>
              <a:buFont typeface="Arial" pitchFamily="34" charset="0"/>
              <a:buChar char="•"/>
            </a:pPr>
            <a:r>
              <a:rPr lang="en-US" sz="2000" dirty="0">
                <a:solidFill>
                  <a:schemeClr val="bg1"/>
                </a:solidFill>
              </a:rPr>
              <a:t>600 </a:t>
            </a:r>
            <a:r>
              <a:rPr lang="en-US" sz="2000" dirty="0" smtClean="0">
                <a:solidFill>
                  <a:schemeClr val="bg1"/>
                </a:solidFill>
              </a:rPr>
              <a:t>HTT </a:t>
            </a:r>
            <a:r>
              <a:rPr lang="he-IL" sz="2000" dirty="0">
                <a:solidFill>
                  <a:schemeClr val="bg1"/>
                </a:solidFill>
              </a:rPr>
              <a:t>רגיל</a:t>
            </a:r>
            <a:endParaRPr lang="en-US" sz="2000" dirty="0">
              <a:solidFill>
                <a:schemeClr val="bg1"/>
              </a:solidFill>
            </a:endParaRPr>
          </a:p>
          <a:p>
            <a:pPr marL="2628900" lvl="5" indent="-342900" algn="just">
              <a:buClr>
                <a:schemeClr val="accent1">
                  <a:lumMod val="75000"/>
                </a:schemeClr>
              </a:buClr>
              <a:buFont typeface="Arial" pitchFamily="34" charset="0"/>
              <a:buChar char="•"/>
            </a:pPr>
            <a:r>
              <a:rPr lang="en-US" sz="2000" dirty="0">
                <a:solidFill>
                  <a:schemeClr val="bg1"/>
                </a:solidFill>
              </a:rPr>
              <a:t>350 </a:t>
            </a:r>
            <a:r>
              <a:rPr lang="en-US" sz="2000" dirty="0" smtClean="0">
                <a:solidFill>
                  <a:schemeClr val="bg1"/>
                </a:solidFill>
              </a:rPr>
              <a:t>HTT </a:t>
            </a:r>
            <a:r>
              <a:rPr lang="he-IL" sz="2000" dirty="0" smtClean="0">
                <a:solidFill>
                  <a:schemeClr val="bg1"/>
                </a:solidFill>
              </a:rPr>
              <a:t> מוחמץ </a:t>
            </a:r>
            <a:r>
              <a:rPr lang="he-IL" sz="2000" dirty="0">
                <a:solidFill>
                  <a:schemeClr val="bg1"/>
                </a:solidFill>
              </a:rPr>
              <a:t>בחומצה גופרית</a:t>
            </a:r>
            <a:endParaRPr lang="en-US" sz="2000" dirty="0">
              <a:solidFill>
                <a:schemeClr val="bg1"/>
              </a:solidFill>
            </a:endParaRPr>
          </a:p>
          <a:p>
            <a:pPr marL="2628900" lvl="5" indent="-342900" algn="just">
              <a:buClr>
                <a:schemeClr val="accent1">
                  <a:lumMod val="75000"/>
                </a:schemeClr>
              </a:buClr>
              <a:buFont typeface="Arial" pitchFamily="34" charset="0"/>
              <a:buChar char="•"/>
            </a:pPr>
            <a:r>
              <a:rPr lang="en-US" sz="2000" dirty="0">
                <a:solidFill>
                  <a:schemeClr val="bg1"/>
                </a:solidFill>
              </a:rPr>
              <a:t> 800 HTT </a:t>
            </a:r>
            <a:r>
              <a:rPr lang="he-IL" sz="2000" dirty="0">
                <a:solidFill>
                  <a:schemeClr val="bg1"/>
                </a:solidFill>
              </a:rPr>
              <a:t>מוחמץ בחומצה גופרית</a:t>
            </a:r>
            <a:endParaRPr lang="en-US" sz="2000" dirty="0">
              <a:solidFill>
                <a:schemeClr val="bg1"/>
              </a:solidFill>
            </a:endParaRPr>
          </a:p>
          <a:p>
            <a:endParaRPr lang="he-IL" dirty="0"/>
          </a:p>
        </p:txBody>
      </p:sp>
    </p:spTree>
    <p:extLst>
      <p:ext uri="{BB962C8B-B14F-4D97-AF65-F5344CB8AC3E}">
        <p14:creationId xmlns:p14="http://schemas.microsoft.com/office/powerpoint/2010/main" xmlns="" val="3577676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2880320"/>
          </a:xfrm>
        </p:spPr>
        <p:txBody>
          <a:bodyPr/>
          <a:lstStyle/>
          <a:p>
            <a:pPr lvl="0">
              <a:spcBef>
                <a:spcPct val="20000"/>
              </a:spcBef>
            </a:pPr>
            <a:r>
              <a:rPr lang="he-IL" sz="2400" dirty="0">
                <a:ea typeface="+mn-ea"/>
              </a:rPr>
              <a:t>כל בקבוק </a:t>
            </a:r>
            <a:r>
              <a:rPr lang="he-IL" sz="2400" dirty="0" smtClean="0">
                <a:ea typeface="+mn-ea"/>
              </a:rPr>
              <a:t>גדול (מלכודת אמוניה) </a:t>
            </a:r>
            <a:r>
              <a:rPr lang="he-IL" sz="2400" dirty="0">
                <a:ea typeface="+mn-ea"/>
              </a:rPr>
              <a:t>הוזן </a:t>
            </a:r>
            <a:r>
              <a:rPr lang="he-IL" sz="2400" dirty="0" smtClean="0">
                <a:ea typeface="+mn-ea"/>
              </a:rPr>
              <a:t>בליטר אחד של מים ו-2 מ"ל של חומצת </a:t>
            </a:r>
            <a:r>
              <a:rPr lang="lv-LV" sz="2400" dirty="0" smtClean="0">
                <a:ea typeface="+mn-ea"/>
              </a:rPr>
              <a:t>HCl</a:t>
            </a:r>
            <a:r>
              <a:rPr lang="he-IL" sz="2400" dirty="0" smtClean="0">
                <a:ea typeface="+mn-ea"/>
              </a:rPr>
              <a:t> חלשה לשם החמצת המים. לאורך הניסוי נבדק  ה-</a:t>
            </a:r>
            <a:r>
              <a:rPr lang="lv-LV" sz="2400" dirty="0" smtClean="0">
                <a:ea typeface="+mn-ea"/>
              </a:rPr>
              <a:t>pH</a:t>
            </a:r>
            <a:r>
              <a:rPr lang="he-IL" sz="2400" dirty="0" smtClean="0">
                <a:ea typeface="+mn-ea"/>
              </a:rPr>
              <a:t> של </a:t>
            </a:r>
            <a:r>
              <a:rPr lang="he-IL" sz="2400" dirty="0"/>
              <a:t>ה</a:t>
            </a:r>
            <a:r>
              <a:rPr lang="he-IL" sz="2400" dirty="0" smtClean="0">
                <a:ea typeface="+mn-ea"/>
              </a:rPr>
              <a:t>מים ונמצא בטווח של 2.0-2.4.</a:t>
            </a:r>
            <a:r>
              <a:rPr lang="he-IL" sz="2000" dirty="0">
                <a:ea typeface="+mn-ea"/>
              </a:rPr>
              <a:t/>
            </a:r>
            <a:br>
              <a:rPr lang="he-IL" sz="2000" dirty="0">
                <a:ea typeface="+mn-ea"/>
              </a:rPr>
            </a:br>
            <a:endParaRPr lang="he-I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02899">
            <a:off x="1036912" y="3505730"/>
            <a:ext cx="3518280" cy="26387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40061" y="2996952"/>
            <a:ext cx="2789486" cy="34289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7150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836712"/>
            <a:ext cx="3812645" cy="2429934"/>
          </a:xfrm>
        </p:spPr>
        <p:txBody>
          <a:bodyPr anchor="t"/>
          <a:lstStyle/>
          <a:p>
            <a:pPr algn="ctr"/>
            <a:r>
              <a:rPr lang="he-IL" dirty="0" smtClean="0"/>
              <a:t>אופן החמצת הביו-צ'אר</a:t>
            </a:r>
            <a:endParaRPr lang="he-IL" dirty="0"/>
          </a:p>
        </p:txBody>
      </p:sp>
      <p:sp>
        <p:nvSpPr>
          <p:cNvPr id="3" name="Text Placeholder 2"/>
          <p:cNvSpPr>
            <a:spLocks noGrp="1"/>
          </p:cNvSpPr>
          <p:nvPr>
            <p:ph type="body" sz="half" idx="2"/>
          </p:nvPr>
        </p:nvSpPr>
        <p:spPr>
          <a:xfrm>
            <a:off x="4644008" y="2060848"/>
            <a:ext cx="4042792" cy="4082256"/>
          </a:xfrm>
        </p:spPr>
        <p:txBody>
          <a:bodyPr/>
          <a:lstStyle/>
          <a:p>
            <a:r>
              <a:rPr lang="he-IL" dirty="0"/>
              <a:t>•	</a:t>
            </a:r>
            <a:r>
              <a:rPr lang="he-IL" sz="2000" dirty="0"/>
              <a:t>הכנת תמיסה מחמיצה</a:t>
            </a:r>
          </a:p>
          <a:p>
            <a:r>
              <a:rPr lang="he-IL" sz="2000" dirty="0"/>
              <a:t>•	הביו-צ'אר סופג את התמיסה</a:t>
            </a:r>
          </a:p>
          <a:p>
            <a:r>
              <a:rPr lang="he-IL" sz="2000" dirty="0"/>
              <a:t>•	שטיפה</a:t>
            </a:r>
          </a:p>
          <a:p>
            <a:r>
              <a:rPr lang="he-IL" sz="2000" dirty="0"/>
              <a:t>•	בדיקת  </a:t>
            </a:r>
            <a:r>
              <a:rPr lang="lv-LV" sz="2000" dirty="0"/>
              <a:t>pH</a:t>
            </a:r>
          </a:p>
          <a:p>
            <a:r>
              <a:rPr lang="lv-LV" sz="2000" dirty="0"/>
              <a:t>•	</a:t>
            </a:r>
            <a:r>
              <a:rPr lang="he-IL" sz="2000" dirty="0"/>
              <a:t>ייבוש</a:t>
            </a:r>
          </a:p>
          <a:p>
            <a:endParaRPr lang="he-IL" dirty="0"/>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4300" r="4300"/>
          <a:stretch>
            <a:fillRect/>
          </a:stretch>
        </p:blipFill>
        <p:spPr>
          <a:xfrm>
            <a:off x="229468" y="1371600"/>
            <a:ext cx="4174892" cy="3425552"/>
          </a:xfrm>
        </p:spPr>
      </p:pic>
    </p:spTree>
    <p:extLst>
      <p:ext uri="{BB962C8B-B14F-4D97-AF65-F5344CB8AC3E}">
        <p14:creationId xmlns:p14="http://schemas.microsoft.com/office/powerpoint/2010/main" xmlns="" val="2181755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he-IL" dirty="0" smtClean="0"/>
              <a:t>איסוף דגימות</a:t>
            </a:r>
            <a:endParaRPr lang="he-IL" dirty="0"/>
          </a:p>
        </p:txBody>
      </p:sp>
      <p:sp>
        <p:nvSpPr>
          <p:cNvPr id="3" name="Text Placeholder 2"/>
          <p:cNvSpPr>
            <a:spLocks noGrp="1"/>
          </p:cNvSpPr>
          <p:nvPr>
            <p:ph type="body" sz="half" idx="2"/>
          </p:nvPr>
        </p:nvSpPr>
        <p:spPr/>
        <p:txBody>
          <a:bodyPr/>
          <a:lstStyle/>
          <a:p>
            <a:r>
              <a:rPr lang="he-IL" dirty="0" smtClean="0"/>
              <a:t>כל יומיים-שלושה בוצע איסוף דגימות -</a:t>
            </a:r>
          </a:p>
          <a:p>
            <a:r>
              <a:rPr lang="he-IL" dirty="0" smtClean="0"/>
              <a:t>לקיחת 5 מ''ל תמיסה ממלכודת אמוניה</a:t>
            </a:r>
          </a:p>
          <a:p>
            <a:r>
              <a:rPr lang="he-IL" dirty="0" smtClean="0"/>
              <a:t>ובדיקת ריכוז אמוניה בתוכה</a:t>
            </a:r>
            <a:endParaRPr lang="he-IL"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4395" r="4395"/>
          <a:stretch>
            <a:fillRect/>
          </a:stretch>
        </p:blipFill>
        <p:spPr>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492484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176" y="332656"/>
            <a:ext cx="3812645" cy="2429934"/>
          </a:xfrm>
        </p:spPr>
        <p:txBody>
          <a:bodyPr anchor="ctr"/>
          <a:lstStyle/>
          <a:p>
            <a:r>
              <a:rPr lang="he-IL" dirty="0" smtClean="0"/>
              <a:t>אופי מהלך הניסוי</a:t>
            </a:r>
            <a:endParaRPr lang="he-IL" dirty="0"/>
          </a:p>
        </p:txBody>
      </p:sp>
      <p:sp>
        <p:nvSpPr>
          <p:cNvPr id="3" name="Subtitle 2"/>
          <p:cNvSpPr>
            <a:spLocks noGrp="1"/>
          </p:cNvSpPr>
          <p:nvPr>
            <p:ph type="body" sz="half" idx="2"/>
          </p:nvPr>
        </p:nvSpPr>
        <p:spPr/>
        <p:txBody>
          <a:bodyPr>
            <a:normAutofit/>
          </a:bodyPr>
          <a:lstStyle/>
          <a:p>
            <a:r>
              <a:rPr lang="he-IL" sz="2400" dirty="0" smtClean="0"/>
              <a:t>מדידת ריכוז אמוניה המצטבר במלכודות אמוניה (בקבוקים גדולים) ע"י שימוש בספקטרופוטומטר; ברגע שריכוז האמוניה התחיל להתייצב חדלנו לעקב אחריו</a:t>
            </a:r>
            <a:endParaRPr lang="he-IL" sz="2400" dirty="0"/>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616" b="2616"/>
          <a:stretch>
            <a:fillRect/>
          </a:stretch>
        </p:blipFill>
        <p:spPr>
          <a:xfrm rot="20879757">
            <a:off x="835247" y="1039947"/>
            <a:ext cx="3052321" cy="385685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4153859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1780108"/>
          </a:xfrm>
        </p:spPr>
        <p:txBody>
          <a:bodyPr anchor="ctr"/>
          <a:lstStyle/>
          <a:p>
            <a:r>
              <a:rPr lang="he-IL" dirty="0" smtClean="0"/>
              <a:t>אופי עבודה עם ספטרופוטומטר</a:t>
            </a:r>
            <a:endParaRPr lang="he-IL" dirty="0"/>
          </a:p>
        </p:txBody>
      </p:sp>
      <p:sp>
        <p:nvSpPr>
          <p:cNvPr id="3" name="Subtitle 2"/>
          <p:cNvSpPr>
            <a:spLocks noGrp="1"/>
          </p:cNvSpPr>
          <p:nvPr>
            <p:ph type="subTitle" idx="1"/>
          </p:nvPr>
        </p:nvSpPr>
        <p:spPr>
          <a:xfrm>
            <a:off x="1371600" y="2492896"/>
            <a:ext cx="6400800" cy="2536305"/>
          </a:xfrm>
        </p:spPr>
        <p:txBody>
          <a:bodyPr/>
          <a:lstStyle/>
          <a:p>
            <a:pPr marL="342900" indent="-342900">
              <a:buClr>
                <a:schemeClr val="accent6"/>
              </a:buClr>
              <a:buFont typeface="Wingdings" pitchFamily="2" charset="2"/>
              <a:buChar char="v"/>
            </a:pPr>
            <a:r>
              <a:rPr lang="he-IL" dirty="0" smtClean="0"/>
              <a:t>קביעת המכשיר לאורך גל של </a:t>
            </a:r>
            <a:r>
              <a:rPr lang="lv-LV" dirty="0" smtClean="0"/>
              <a:t>672 </a:t>
            </a:r>
            <a:r>
              <a:rPr lang="he-IL" dirty="0" smtClean="0"/>
              <a:t> נ"מ</a:t>
            </a:r>
          </a:p>
          <a:p>
            <a:pPr marL="342900" indent="-342900">
              <a:buFont typeface="Wingdings" pitchFamily="2" charset="2"/>
              <a:buChar char="v"/>
            </a:pPr>
            <a:r>
              <a:rPr lang="he-IL" dirty="0" smtClean="0"/>
              <a:t>הכנת ריאגנטים עבור גילוי ריכוזי אמוניה (</a:t>
            </a:r>
            <a:r>
              <a:rPr lang="en-US" dirty="0" smtClean="0"/>
              <a:t>A</a:t>
            </a:r>
            <a:r>
              <a:rPr lang="he-IL" dirty="0" smtClean="0"/>
              <a:t> ו-</a:t>
            </a:r>
            <a:r>
              <a:rPr lang="en-US" dirty="0" smtClean="0"/>
              <a:t>B</a:t>
            </a:r>
            <a:r>
              <a:rPr lang="he-IL" dirty="0" smtClean="0"/>
              <a:t>)</a:t>
            </a:r>
          </a:p>
          <a:p>
            <a:pPr marL="342900" indent="-342900">
              <a:buClr>
                <a:schemeClr val="accent6"/>
              </a:buClr>
              <a:buFont typeface="Wingdings" pitchFamily="2" charset="2"/>
              <a:buChar char="v"/>
            </a:pPr>
            <a:r>
              <a:rPr lang="he-IL" dirty="0" smtClean="0"/>
              <a:t>הכנת סטנדרטים לפי חומר ידוע מראש</a:t>
            </a:r>
          </a:p>
          <a:p>
            <a:pPr marL="342900" indent="-342900">
              <a:buClr>
                <a:schemeClr val="accent6"/>
              </a:buClr>
              <a:buFont typeface="Wingdings" pitchFamily="2" charset="2"/>
              <a:buChar char="v"/>
            </a:pPr>
            <a:r>
              <a:rPr lang="he-IL" dirty="0" smtClean="0"/>
              <a:t>בדיקת ריכוזי אמוניה ע''י העברת אורך גל הנבלע לריכוזים </a:t>
            </a:r>
          </a:p>
          <a:p>
            <a:r>
              <a:rPr lang="he-IL" dirty="0" smtClean="0"/>
              <a:t>באמצעות שימוש בעקומת כיול</a:t>
            </a:r>
            <a:endParaRPr lang="he-IL" dirty="0"/>
          </a:p>
        </p:txBody>
      </p:sp>
    </p:spTree>
    <p:extLst>
      <p:ext uri="{BB962C8B-B14F-4D97-AF65-F5344CB8AC3E}">
        <p14:creationId xmlns:p14="http://schemas.microsoft.com/office/powerpoint/2010/main" xmlns="" val="2206141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864096"/>
          </a:xfrm>
        </p:spPr>
        <p:txBody>
          <a:bodyPr anchor="t"/>
          <a:lstStyle/>
          <a:p>
            <a:r>
              <a:rPr lang="he-IL" dirty="0" smtClean="0"/>
              <a:t>בנית עקומת כיול</a:t>
            </a:r>
            <a:endParaRPr lang="he-IL" dirty="0"/>
          </a:p>
        </p:txBody>
      </p:sp>
      <p:sp>
        <p:nvSpPr>
          <p:cNvPr id="3" name="Subtitle 2"/>
          <p:cNvSpPr>
            <a:spLocks noGrp="1"/>
          </p:cNvSpPr>
          <p:nvPr>
            <p:ph type="subTitle" idx="1"/>
          </p:nvPr>
        </p:nvSpPr>
        <p:spPr>
          <a:xfrm>
            <a:off x="1371600" y="1268760"/>
            <a:ext cx="6400800" cy="3760441"/>
          </a:xfrm>
        </p:spPr>
        <p:txBody>
          <a:bodyPr>
            <a:noAutofit/>
          </a:bodyPr>
          <a:lstStyle/>
          <a:p>
            <a:r>
              <a:rPr lang="he-IL" sz="2800" dirty="0" smtClean="0"/>
              <a:t>לרשותנו חומר המכיל חנקן – </a:t>
            </a:r>
            <a:r>
              <a:rPr lang="lv-LV" sz="2800" dirty="0" smtClean="0"/>
              <a:t>NH4Cl</a:t>
            </a:r>
            <a:r>
              <a:rPr lang="he-IL" sz="2800" dirty="0" smtClean="0"/>
              <a:t>;</a:t>
            </a:r>
            <a:endParaRPr lang="lv-LV" sz="2800" dirty="0" smtClean="0"/>
          </a:p>
          <a:p>
            <a:r>
              <a:rPr lang="he-IL" sz="2800" dirty="0" smtClean="0"/>
              <a:t>אנו יודעים כי מסה המולארית שלו היא 53.49 גר'/מול;</a:t>
            </a:r>
          </a:p>
          <a:p>
            <a:r>
              <a:rPr lang="he-IL" sz="2800" dirty="0" smtClean="0"/>
              <a:t>ניתן להכין תמיסה שבה ריכוז החנקן יהיה 100 מ''ג/ליטר;</a:t>
            </a:r>
          </a:p>
          <a:p>
            <a:r>
              <a:rPr lang="he-IL" sz="2800" dirty="0" smtClean="0"/>
              <a:t>לשם כך ניתן לקחת 0.0382 ג''ר של </a:t>
            </a:r>
            <a:r>
              <a:rPr lang="lv-LV" sz="2800" dirty="0" smtClean="0"/>
              <a:t>NH</a:t>
            </a:r>
            <a:r>
              <a:rPr lang="lv-LV" sz="2800" baseline="-25000" dirty="0" smtClean="0"/>
              <a:t>4</a:t>
            </a:r>
            <a:r>
              <a:rPr lang="en-US" sz="2800" dirty="0" err="1" smtClean="0"/>
              <a:t>Cl</a:t>
            </a:r>
            <a:r>
              <a:rPr lang="he-IL" sz="2800" dirty="0" smtClean="0"/>
              <a:t>;</a:t>
            </a:r>
            <a:endParaRPr lang="lv-LV" sz="2800" dirty="0"/>
          </a:p>
          <a:p>
            <a:r>
              <a:rPr lang="he-IL" sz="2800" dirty="0" smtClean="0"/>
              <a:t>ולהכניס לבקבוק מדידה של 100 מ''ל ונשלים עם מים מזוקקים.</a:t>
            </a:r>
            <a:endParaRPr lang="he-IL" sz="2800" dirty="0"/>
          </a:p>
        </p:txBody>
      </p:sp>
    </p:spTree>
    <p:extLst>
      <p:ext uri="{BB962C8B-B14F-4D97-AF65-F5344CB8AC3E}">
        <p14:creationId xmlns:p14="http://schemas.microsoft.com/office/powerpoint/2010/main" xmlns="" val="2744837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51720" y="2420888"/>
            <a:ext cx="5132388" cy="384929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normAutofit/>
          </a:bodyPr>
          <a:lstStyle/>
          <a:p>
            <a:r>
              <a:rPr lang="he-IL" dirty="0" smtClean="0"/>
              <a:t>קבלת סטנדרטים ע"י דילול:</a:t>
            </a:r>
            <a:endParaRPr lang="he-IL" dirty="0"/>
          </a:p>
        </p:txBody>
      </p:sp>
    </p:spTree>
    <p:extLst>
      <p:ext uri="{BB962C8B-B14F-4D97-AF65-F5344CB8AC3E}">
        <p14:creationId xmlns:p14="http://schemas.microsoft.com/office/powerpoint/2010/main" xmlns="" val="872512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002440"/>
          </a:xfrm>
        </p:spPr>
        <p:txBody>
          <a:bodyPr>
            <a:normAutofit fontScale="90000"/>
          </a:bodyPr>
          <a:lstStyle/>
          <a:p>
            <a:r>
              <a:rPr lang="he-IL" dirty="0" smtClean="0"/>
              <a:t>הכנת דגימות לקריאה בספקטרופוטומטר</a:t>
            </a:r>
            <a:endParaRPr lang="he-IL" dirty="0"/>
          </a:p>
        </p:txBody>
      </p:sp>
      <p:sp>
        <p:nvSpPr>
          <p:cNvPr id="3" name="Content Placeholder 2"/>
          <p:cNvSpPr>
            <a:spLocks noGrp="1"/>
          </p:cNvSpPr>
          <p:nvPr>
            <p:ph sz="quarter" idx="13"/>
          </p:nvPr>
        </p:nvSpPr>
        <p:spPr>
          <a:xfrm>
            <a:off x="676654" y="2679192"/>
            <a:ext cx="7207713" cy="3447288"/>
          </a:xfrm>
        </p:spPr>
        <p:txBody>
          <a:bodyPr>
            <a:normAutofit/>
          </a:bodyPr>
          <a:lstStyle/>
          <a:p>
            <a:pPr algn="r"/>
            <a:r>
              <a:rPr lang="he-IL" sz="3200" dirty="0" smtClean="0"/>
              <a:t>1 מ"ל של הדוגמא הנבדקת</a:t>
            </a:r>
          </a:p>
          <a:p>
            <a:pPr algn="r"/>
            <a:r>
              <a:rPr lang="he-IL" sz="3200" dirty="0" smtClean="0"/>
              <a:t>4 מ"ל של ריאגנט </a:t>
            </a:r>
            <a:r>
              <a:rPr lang="en-US" sz="3200" dirty="0" smtClean="0"/>
              <a:t>A</a:t>
            </a:r>
            <a:endParaRPr lang="he-IL" sz="3200" dirty="0" smtClean="0"/>
          </a:p>
          <a:p>
            <a:pPr algn="r"/>
            <a:r>
              <a:rPr lang="he-IL" sz="3200" dirty="0" smtClean="0"/>
              <a:t>1 מ"ל ריאגנט </a:t>
            </a:r>
            <a:r>
              <a:rPr lang="en-US" sz="3200" dirty="0" smtClean="0"/>
              <a:t>B</a:t>
            </a:r>
            <a:endParaRPr lang="he-IL" sz="3200" dirty="0" smtClean="0"/>
          </a:p>
          <a:p>
            <a:pPr algn="r"/>
            <a:r>
              <a:rPr lang="he-IL" sz="3200" dirty="0" smtClean="0"/>
              <a:t>ערבוב והמתנה בת 30 דקות</a:t>
            </a:r>
          </a:p>
          <a:p>
            <a:pPr algn="r"/>
            <a:r>
              <a:rPr lang="he-IL" sz="3200" dirty="0" smtClean="0"/>
              <a:t>מדידה באורך גל של 672 נ"מ</a:t>
            </a:r>
            <a:endParaRPr lang="he-IL" sz="3200" dirty="0"/>
          </a:p>
        </p:txBody>
      </p:sp>
      <p:sp>
        <p:nvSpPr>
          <p:cNvPr id="5" name="Subtitle 2"/>
          <p:cNvSpPr txBox="1">
            <a:spLocks/>
          </p:cNvSpPr>
          <p:nvPr/>
        </p:nvSpPr>
        <p:spPr>
          <a:xfrm>
            <a:off x="1371600" y="1484785"/>
            <a:ext cx="6400800" cy="1152128"/>
          </a:xfrm>
          <a:prstGeom prst="rect">
            <a:avLst/>
          </a:prstGeom>
        </p:spPr>
        <p:txBody>
          <a:bodyPr/>
          <a:lst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endParaRPr lang="he-IL" dirty="0">
              <a:solidFill>
                <a:schemeClr val="bg1"/>
              </a:solidFill>
            </a:endParaRPr>
          </a:p>
        </p:txBody>
      </p:sp>
    </p:spTree>
    <p:extLst>
      <p:ext uri="{BB962C8B-B14F-4D97-AF65-F5344CB8AC3E}">
        <p14:creationId xmlns:p14="http://schemas.microsoft.com/office/powerpoint/2010/main" xmlns="" val="2143977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60032" y="404664"/>
            <a:ext cx="3812645" cy="2082221"/>
          </a:xfrm>
        </p:spPr>
        <p:txBody>
          <a:bodyPr anchor="ctr">
            <a:normAutofit/>
          </a:bodyPr>
          <a:lstStyle/>
          <a:p>
            <a:pPr algn="r"/>
            <a:r>
              <a:rPr lang="he-IL" sz="4400" dirty="0" smtClean="0"/>
              <a:t>סוגי חקלאות</a:t>
            </a:r>
            <a:endParaRPr lang="he-IL" sz="4400" dirty="0"/>
          </a:p>
        </p:txBody>
      </p:sp>
      <p:sp>
        <p:nvSpPr>
          <p:cNvPr id="13" name="Text Placeholder 12"/>
          <p:cNvSpPr>
            <a:spLocks noGrp="1"/>
          </p:cNvSpPr>
          <p:nvPr>
            <p:ph type="body" sz="half" idx="2"/>
          </p:nvPr>
        </p:nvSpPr>
        <p:spPr>
          <a:xfrm>
            <a:off x="4932040" y="2060848"/>
            <a:ext cx="3818467" cy="3146152"/>
          </a:xfrm>
        </p:spPr>
        <p:txBody>
          <a:bodyPr>
            <a:noAutofit/>
          </a:bodyPr>
          <a:lstStyle/>
          <a:p>
            <a:pPr marL="285750" indent="-285750">
              <a:buClr>
                <a:schemeClr val="tx2"/>
              </a:buClr>
              <a:buFont typeface="Arial" pitchFamily="34" charset="0"/>
              <a:buChar char="•"/>
            </a:pPr>
            <a:r>
              <a:rPr lang="he-IL" sz="2800" dirty="0" smtClean="0"/>
              <a:t>פרדסנות</a:t>
            </a:r>
          </a:p>
          <a:p>
            <a:pPr marL="285750" indent="-285750">
              <a:buClr>
                <a:schemeClr val="tx2"/>
              </a:buClr>
              <a:buFont typeface="Arial" pitchFamily="34" charset="0"/>
              <a:buChar char="•"/>
            </a:pPr>
            <a:r>
              <a:rPr lang="he-IL" sz="2800" dirty="0" smtClean="0"/>
              <a:t>כוורנות</a:t>
            </a:r>
          </a:p>
          <a:p>
            <a:pPr marL="285750" indent="-285750">
              <a:buClr>
                <a:schemeClr val="tx2"/>
              </a:buClr>
              <a:buFont typeface="Arial" pitchFamily="34" charset="0"/>
              <a:buChar char="•"/>
            </a:pPr>
            <a:r>
              <a:rPr lang="he-IL" sz="2800" dirty="0" smtClean="0"/>
              <a:t>רפנות</a:t>
            </a:r>
          </a:p>
          <a:p>
            <a:pPr marL="285750" indent="-285750">
              <a:buClr>
                <a:schemeClr val="tx2"/>
              </a:buClr>
              <a:buFont typeface="Arial" pitchFamily="34" charset="0"/>
              <a:buChar char="•"/>
            </a:pPr>
            <a:r>
              <a:rPr lang="he-IL" sz="2800" dirty="0" smtClean="0"/>
              <a:t>לולנות</a:t>
            </a:r>
          </a:p>
          <a:p>
            <a:pPr marL="285750" indent="-285750">
              <a:buClr>
                <a:schemeClr val="tx2"/>
              </a:buClr>
              <a:buFont typeface="Arial" pitchFamily="34" charset="0"/>
              <a:buChar char="•"/>
            </a:pPr>
            <a:r>
              <a:rPr lang="he-IL" sz="2800" dirty="0" smtClean="0"/>
              <a:t>יערנות</a:t>
            </a:r>
          </a:p>
          <a:p>
            <a:pPr marL="285750" indent="-285750">
              <a:buClr>
                <a:schemeClr val="tx2"/>
              </a:buClr>
              <a:buFont typeface="Arial" pitchFamily="34" charset="0"/>
              <a:buChar char="•"/>
            </a:pPr>
            <a:r>
              <a:rPr lang="he-IL" sz="2800" dirty="0" smtClean="0"/>
              <a:t>גידול דגים</a:t>
            </a:r>
          </a:p>
        </p:txBody>
      </p:sp>
      <p:pic>
        <p:nvPicPr>
          <p:cNvPr id="14" name="Picture Placeholder 13"/>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20347" r="20347"/>
          <a:stretch>
            <a:fillRect/>
          </a:stretch>
        </p:blipFill>
        <p:spPr>
          <a:xfrm>
            <a:off x="179512" y="1195426"/>
            <a:ext cx="5688632" cy="3840427"/>
          </a:xfrm>
          <a:scene3d>
            <a:camera prst="perspectiveContrastingLeftFacing" fov="600000">
              <a:rot lat="240000" lon="19799999" rev="300000"/>
            </a:camera>
            <a:lightRig rig="threePt" dir="t">
              <a:rot lat="0" lon="0" rev="2700000"/>
            </a:lightRig>
          </a:scene3d>
          <a:sp3d>
            <a:bevelT w="44450" h="31750"/>
          </a:sp3d>
        </p:spPr>
      </p:pic>
    </p:spTree>
    <p:extLst>
      <p:ext uri="{BB962C8B-B14F-4D97-AF65-F5344CB8AC3E}">
        <p14:creationId xmlns:p14="http://schemas.microsoft.com/office/powerpoint/2010/main" xmlns="" val="3764162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העכנת ריאגנטים</a:t>
            </a:r>
            <a:endParaRPr lang="he-IL" dirty="0"/>
          </a:p>
        </p:txBody>
      </p:sp>
      <p:sp>
        <p:nvSpPr>
          <p:cNvPr id="3" name="Text Placeholder 2"/>
          <p:cNvSpPr>
            <a:spLocks noGrp="1"/>
          </p:cNvSpPr>
          <p:nvPr>
            <p:ph type="body" idx="1"/>
          </p:nvPr>
        </p:nvSpPr>
        <p:spPr/>
        <p:txBody>
          <a:bodyPr/>
          <a:lstStyle/>
          <a:p>
            <a:r>
              <a:rPr lang="he-IL" dirty="0" smtClean="0"/>
              <a:t>ריאגנט </a:t>
            </a:r>
            <a:r>
              <a:rPr lang="en-US" dirty="0" smtClean="0"/>
              <a:t>B</a:t>
            </a:r>
            <a:endParaRPr lang="he-IL" dirty="0"/>
          </a:p>
        </p:txBody>
      </p:sp>
      <p:sp>
        <p:nvSpPr>
          <p:cNvPr id="4" name="Content Placeholder 3"/>
          <p:cNvSpPr>
            <a:spLocks noGrp="1"/>
          </p:cNvSpPr>
          <p:nvPr>
            <p:ph sz="half" idx="2"/>
          </p:nvPr>
        </p:nvSpPr>
        <p:spPr/>
        <p:txBody>
          <a:bodyPr/>
          <a:lstStyle/>
          <a:p>
            <a:pPr algn="l" rtl="0"/>
            <a:r>
              <a:rPr lang="lv-LV" dirty="0" smtClean="0"/>
              <a:t>50ml Bleach 3%</a:t>
            </a:r>
          </a:p>
          <a:p>
            <a:pPr algn="l" rtl="0"/>
            <a:r>
              <a:rPr lang="lv-LV" dirty="0" smtClean="0"/>
              <a:t>450ml </a:t>
            </a:r>
            <a:r>
              <a:rPr lang="en-US" dirty="0"/>
              <a:t>H</a:t>
            </a:r>
            <a:r>
              <a:rPr lang="en-US" baseline="-25000" dirty="0"/>
              <a:t>2</a:t>
            </a:r>
            <a:r>
              <a:rPr lang="en-US" dirty="0"/>
              <a:t>O </a:t>
            </a:r>
            <a:endParaRPr lang="he-IL" dirty="0"/>
          </a:p>
        </p:txBody>
      </p:sp>
      <p:sp>
        <p:nvSpPr>
          <p:cNvPr id="5" name="Text Placeholder 4"/>
          <p:cNvSpPr>
            <a:spLocks noGrp="1"/>
          </p:cNvSpPr>
          <p:nvPr>
            <p:ph type="body" sz="quarter" idx="3"/>
          </p:nvPr>
        </p:nvSpPr>
        <p:spPr/>
        <p:txBody>
          <a:bodyPr/>
          <a:lstStyle/>
          <a:p>
            <a:r>
              <a:rPr lang="he-IL" dirty="0" smtClean="0"/>
              <a:t>ריאגנט </a:t>
            </a:r>
            <a:r>
              <a:rPr lang="en-US" dirty="0" smtClean="0"/>
              <a:t>A</a:t>
            </a:r>
            <a:endParaRPr lang="he-IL" dirty="0"/>
          </a:p>
        </p:txBody>
      </p:sp>
      <p:sp>
        <p:nvSpPr>
          <p:cNvPr id="6" name="Content Placeholder 5"/>
          <p:cNvSpPr>
            <a:spLocks noGrp="1"/>
          </p:cNvSpPr>
          <p:nvPr>
            <p:ph sz="quarter" idx="4"/>
          </p:nvPr>
        </p:nvSpPr>
        <p:spPr/>
        <p:txBody>
          <a:bodyPr/>
          <a:lstStyle/>
          <a:p>
            <a:pPr algn="l" rtl="0"/>
            <a:r>
              <a:rPr lang="lv-LV" dirty="0" smtClean="0"/>
              <a:t>16g </a:t>
            </a:r>
            <a:r>
              <a:rPr lang="en-US" dirty="0" smtClean="0"/>
              <a:t>C</a:t>
            </a:r>
            <a:r>
              <a:rPr lang="en-US" baseline="-25000" dirty="0" smtClean="0"/>
              <a:t>7</a:t>
            </a:r>
            <a:r>
              <a:rPr lang="en-US" dirty="0" smtClean="0"/>
              <a:t>H</a:t>
            </a:r>
            <a:r>
              <a:rPr lang="en-US" baseline="-25000" dirty="0" smtClean="0"/>
              <a:t>5</a:t>
            </a:r>
            <a:r>
              <a:rPr lang="en-US" dirty="0" smtClean="0"/>
              <a:t>NaO</a:t>
            </a:r>
            <a:r>
              <a:rPr lang="en-US" baseline="-25000" dirty="0" smtClean="0"/>
              <a:t>3</a:t>
            </a:r>
            <a:endParaRPr lang="lv-LV" baseline="-25000" dirty="0" smtClean="0"/>
          </a:p>
          <a:p>
            <a:pPr algn="l" rtl="0"/>
            <a:r>
              <a:rPr lang="lv-LV" dirty="0" smtClean="0"/>
              <a:t>20g </a:t>
            </a:r>
            <a:r>
              <a:rPr lang="en-US" dirty="0" smtClean="0"/>
              <a:t>Na</a:t>
            </a:r>
            <a:r>
              <a:rPr lang="en-US" baseline="-25000" dirty="0" smtClean="0"/>
              <a:t>3</a:t>
            </a:r>
            <a:r>
              <a:rPr lang="en-US" dirty="0" smtClean="0"/>
              <a:t>PO</a:t>
            </a:r>
            <a:r>
              <a:rPr lang="en-US" baseline="-25000" dirty="0" smtClean="0"/>
              <a:t>4</a:t>
            </a:r>
            <a:r>
              <a:rPr lang="en-US" dirty="0" smtClean="0"/>
              <a:t>·12H</a:t>
            </a:r>
            <a:r>
              <a:rPr lang="en-US" baseline="-25000" dirty="0" smtClean="0"/>
              <a:t>2</a:t>
            </a:r>
            <a:r>
              <a:rPr lang="en-US" dirty="0" smtClean="0"/>
              <a:t>O</a:t>
            </a:r>
            <a:endParaRPr lang="lv-LV" dirty="0" smtClean="0"/>
          </a:p>
          <a:p>
            <a:pPr algn="l" rtl="0"/>
            <a:r>
              <a:rPr lang="lv-LV" dirty="0" smtClean="0"/>
              <a:t>0.25g </a:t>
            </a:r>
            <a:r>
              <a:rPr lang="en-US" dirty="0"/>
              <a:t>C</a:t>
            </a:r>
            <a:r>
              <a:rPr lang="en-US" baseline="-25000" dirty="0"/>
              <a:t>5</a:t>
            </a:r>
            <a:r>
              <a:rPr lang="en-US" dirty="0"/>
              <a:t>FeN</a:t>
            </a:r>
            <a:r>
              <a:rPr lang="en-US" baseline="-25000" dirty="0"/>
              <a:t>6</a:t>
            </a:r>
            <a:r>
              <a:rPr lang="en-US" dirty="0"/>
              <a:t>Na</a:t>
            </a:r>
            <a:r>
              <a:rPr lang="en-US" baseline="-25000" dirty="0"/>
              <a:t>2</a:t>
            </a:r>
            <a:r>
              <a:rPr lang="en-US" dirty="0"/>
              <a:t>O·2H</a:t>
            </a:r>
            <a:r>
              <a:rPr lang="en-US" baseline="-25000" dirty="0"/>
              <a:t>2</a:t>
            </a:r>
            <a:r>
              <a:rPr lang="en-US" dirty="0"/>
              <a:t>O </a:t>
            </a:r>
            <a:endParaRPr lang="lv-LV" dirty="0" smtClean="0"/>
          </a:p>
          <a:p>
            <a:pPr algn="l" rtl="0"/>
            <a:r>
              <a:rPr lang="lv-LV" dirty="0" smtClean="0"/>
              <a:t>500ml </a:t>
            </a:r>
            <a:r>
              <a:rPr lang="en-US" dirty="0"/>
              <a:t>H</a:t>
            </a:r>
            <a:r>
              <a:rPr lang="en-US" baseline="-25000" dirty="0"/>
              <a:t>2</a:t>
            </a:r>
            <a:r>
              <a:rPr lang="en-US" dirty="0"/>
              <a:t>O </a:t>
            </a:r>
            <a:endParaRPr lang="he-IL" dirty="0"/>
          </a:p>
        </p:txBody>
      </p:sp>
    </p:spTree>
    <p:extLst>
      <p:ext uri="{BB962C8B-B14F-4D97-AF65-F5344CB8AC3E}">
        <p14:creationId xmlns:p14="http://schemas.microsoft.com/office/powerpoint/2010/main" xmlns="" val="2174111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he-IL" dirty="0" smtClean="0"/>
              <a:t>בנית עקומת הכיול ע"י שימוש בסטנדרטים שהכנו (אורך גל נבלע–ריכוז)</a:t>
            </a:r>
            <a:endParaRPr lang="he-IL" dirty="0"/>
          </a:p>
        </p:txBody>
      </p:sp>
      <p:graphicFrame>
        <p:nvGraphicFramePr>
          <p:cNvPr id="4" name="Content Placeholder 3"/>
          <p:cNvGraphicFramePr>
            <a:graphicFrameLocks noGrp="1"/>
          </p:cNvGraphicFramePr>
          <p:nvPr>
            <p:ph idx="1"/>
          </p:nvPr>
        </p:nvGraphicFramePr>
        <p:xfrm>
          <a:off x="871538" y="2674938"/>
          <a:ext cx="7408862" cy="3451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4693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e-IL" dirty="0" smtClean="0"/>
              <a:t>תוצאות מדידת ריכוזי אמוניה</a:t>
            </a:r>
            <a:endParaRPr lang="he-IL" dirty="0"/>
          </a:p>
        </p:txBody>
      </p:sp>
      <p:sp>
        <p:nvSpPr>
          <p:cNvPr id="5" name="Text Placeholder 4"/>
          <p:cNvSpPr>
            <a:spLocks noGrp="1"/>
          </p:cNvSpPr>
          <p:nvPr>
            <p:ph type="body" idx="1"/>
          </p:nvPr>
        </p:nvSpPr>
        <p:spPr>
          <a:xfrm>
            <a:off x="676656" y="2060848"/>
            <a:ext cx="3822192" cy="1257028"/>
          </a:xfrm>
        </p:spPr>
        <p:txBody>
          <a:bodyPr>
            <a:normAutofit fontScale="85000" lnSpcReduction="20000"/>
          </a:bodyPr>
          <a:lstStyle/>
          <a:p>
            <a:r>
              <a:rPr lang="he-IL" dirty="0"/>
              <a:t>עליה בריכוז אמוניה עם הזמן</a:t>
            </a:r>
          </a:p>
          <a:p>
            <a:r>
              <a:rPr lang="he-IL" dirty="0"/>
              <a:t>עבור ממוצע של</a:t>
            </a:r>
          </a:p>
          <a:p>
            <a:r>
              <a:rPr lang="he-IL" dirty="0"/>
              <a:t>של כל ניסוי לפי קבוצות</a:t>
            </a:r>
          </a:p>
          <a:p>
            <a:r>
              <a:rPr lang="he-IL" dirty="0"/>
              <a:t>ללא ביו-צ'אר </a:t>
            </a:r>
            <a:r>
              <a:rPr lang="he-IL" dirty="0" smtClean="0"/>
              <a:t>ו-4 </a:t>
            </a:r>
            <a:r>
              <a:rPr lang="he-IL" dirty="0"/>
              <a:t>ג"ר</a:t>
            </a:r>
          </a:p>
        </p:txBody>
      </p:sp>
      <p:sp>
        <p:nvSpPr>
          <p:cNvPr id="7" name="Text Placeholder 6"/>
          <p:cNvSpPr>
            <a:spLocks noGrp="1"/>
          </p:cNvSpPr>
          <p:nvPr>
            <p:ph type="body" sz="quarter" idx="3"/>
          </p:nvPr>
        </p:nvSpPr>
        <p:spPr>
          <a:xfrm>
            <a:off x="4648200" y="1988840"/>
            <a:ext cx="3822192" cy="1329035"/>
          </a:xfrm>
        </p:spPr>
        <p:txBody>
          <a:bodyPr>
            <a:normAutofit fontScale="85000" lnSpcReduction="20000"/>
          </a:bodyPr>
          <a:lstStyle/>
          <a:p>
            <a:r>
              <a:rPr lang="he-IL" dirty="0"/>
              <a:t>עליה בריכוז אמוניה עם הזמן</a:t>
            </a:r>
          </a:p>
          <a:p>
            <a:r>
              <a:rPr lang="he-IL" dirty="0"/>
              <a:t>עבור ממוצע של</a:t>
            </a:r>
          </a:p>
          <a:p>
            <a:r>
              <a:rPr lang="he-IL" dirty="0"/>
              <a:t>של כל ניסוי לפי קבוצות</a:t>
            </a:r>
          </a:p>
          <a:p>
            <a:r>
              <a:rPr lang="he-IL" dirty="0"/>
              <a:t>ללא ביו-צ'אר ו-2 ג"ר</a:t>
            </a:r>
          </a:p>
        </p:txBody>
      </p:sp>
      <p:pic>
        <p:nvPicPr>
          <p:cNvPr id="1026"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3645024"/>
            <a:ext cx="3728024" cy="2232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7863" y="3667408"/>
            <a:ext cx="4110161" cy="22203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0813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תוצאות מדידת ריכוזי אמוניה</a:t>
            </a:r>
          </a:p>
        </p:txBody>
      </p:sp>
      <p:sp>
        <p:nvSpPr>
          <p:cNvPr id="3" name="Text Placeholder 2"/>
          <p:cNvSpPr>
            <a:spLocks noGrp="1"/>
          </p:cNvSpPr>
          <p:nvPr>
            <p:ph type="body" idx="1"/>
          </p:nvPr>
        </p:nvSpPr>
        <p:spPr>
          <a:xfrm>
            <a:off x="683568" y="2636912"/>
            <a:ext cx="3822192" cy="1185020"/>
          </a:xfrm>
        </p:spPr>
        <p:txBody>
          <a:bodyPr>
            <a:normAutofit fontScale="85000" lnSpcReduction="10000"/>
          </a:bodyPr>
          <a:lstStyle/>
          <a:p>
            <a:r>
              <a:rPr lang="he-IL" dirty="0"/>
              <a:t>אחוזי הרחקהת ריכוז אמוניה עבור ממוצע של של  שלוש דגימות אחרונות </a:t>
            </a:r>
          </a:p>
          <a:p>
            <a:r>
              <a:rPr lang="he-IL" dirty="0"/>
              <a:t>לפי קבוצות </a:t>
            </a:r>
            <a:r>
              <a:rPr lang="he-IL" dirty="0" smtClean="0"/>
              <a:t>של ביו-צ'אר ב-4 </a:t>
            </a:r>
            <a:r>
              <a:rPr lang="he-IL" dirty="0"/>
              <a:t>ג"ר </a:t>
            </a:r>
          </a:p>
          <a:p>
            <a:endParaRPr lang="he-IL" dirty="0"/>
          </a:p>
        </p:txBody>
      </p:sp>
      <p:sp>
        <p:nvSpPr>
          <p:cNvPr id="5" name="Text Placeholder 4"/>
          <p:cNvSpPr>
            <a:spLocks noGrp="1"/>
          </p:cNvSpPr>
          <p:nvPr>
            <p:ph type="body" sz="quarter" idx="3"/>
          </p:nvPr>
        </p:nvSpPr>
        <p:spPr>
          <a:xfrm>
            <a:off x="4644008" y="2564904"/>
            <a:ext cx="3822192" cy="1185019"/>
          </a:xfrm>
        </p:spPr>
        <p:txBody>
          <a:bodyPr anchor="t">
            <a:normAutofit fontScale="85000" lnSpcReduction="10000"/>
          </a:bodyPr>
          <a:lstStyle/>
          <a:p>
            <a:r>
              <a:rPr lang="he-IL" dirty="0"/>
              <a:t>אחוזי הרחקהת ריכוז אמוניה עבור ממוצע של של  שלוש דגימות אחרונות </a:t>
            </a:r>
          </a:p>
          <a:p>
            <a:r>
              <a:rPr lang="he-IL" dirty="0"/>
              <a:t>לפי קבוצות </a:t>
            </a:r>
            <a:r>
              <a:rPr lang="he-IL" dirty="0" smtClean="0"/>
              <a:t>של </a:t>
            </a:r>
            <a:r>
              <a:rPr lang="he-IL" dirty="0"/>
              <a:t>ביו-צ'אר </a:t>
            </a:r>
            <a:r>
              <a:rPr lang="he-IL" dirty="0" smtClean="0"/>
              <a:t>ב-2 </a:t>
            </a:r>
            <a:r>
              <a:rPr lang="he-IL" dirty="0"/>
              <a:t>ג"ר </a:t>
            </a:r>
          </a:p>
          <a:p>
            <a:endParaRPr lang="he-IL" dirty="0"/>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xmlns="" val="2469577831"/>
              </p:ext>
            </p:extLst>
          </p:nvPr>
        </p:nvGraphicFramePr>
        <p:xfrm>
          <a:off x="4644008" y="3789040"/>
          <a:ext cx="3822700" cy="2697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xmlns="" val="1356644898"/>
              </p:ext>
            </p:extLst>
          </p:nvPr>
        </p:nvGraphicFramePr>
        <p:xfrm>
          <a:off x="683568" y="3789040"/>
          <a:ext cx="3819525" cy="2697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27690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864096"/>
          </a:xfrm>
        </p:spPr>
        <p:txBody>
          <a:bodyPr>
            <a:normAutofit/>
          </a:bodyPr>
          <a:lstStyle/>
          <a:p>
            <a:r>
              <a:rPr lang="he-IL" dirty="0" smtClean="0"/>
              <a:t>מסקנות</a:t>
            </a:r>
            <a:endParaRPr lang="he-IL" dirty="0"/>
          </a:p>
        </p:txBody>
      </p:sp>
      <p:sp>
        <p:nvSpPr>
          <p:cNvPr id="3" name="Text Placeholder 2"/>
          <p:cNvSpPr>
            <a:spLocks noGrp="1"/>
          </p:cNvSpPr>
          <p:nvPr>
            <p:ph type="subTitle" idx="1"/>
          </p:nvPr>
        </p:nvSpPr>
        <p:spPr>
          <a:xfrm>
            <a:off x="1371600" y="1412776"/>
            <a:ext cx="6400800" cy="3816424"/>
          </a:xfrm>
        </p:spPr>
        <p:txBody>
          <a:bodyPr>
            <a:normAutofit/>
          </a:bodyPr>
          <a:lstStyle/>
          <a:p>
            <a:pPr algn="r"/>
            <a:endParaRPr lang="he-IL" dirty="0" smtClean="0"/>
          </a:p>
          <a:p>
            <a:pPr algn="r"/>
            <a:r>
              <a:rPr lang="he-IL" dirty="0" smtClean="0"/>
              <a:t>הנסוי </a:t>
            </a:r>
            <a:r>
              <a:rPr lang="he-IL" dirty="0"/>
              <a:t>כן הוכיח את יעילות הוספת ביו-צ'אר לנגד אי שימוש בו. </a:t>
            </a:r>
            <a:br>
              <a:rPr lang="he-IL" dirty="0"/>
            </a:br>
            <a:r>
              <a:rPr lang="he-IL" dirty="0"/>
              <a:t>יחד עם זאת התוצאון אינן רגישות </a:t>
            </a:r>
            <a:r>
              <a:rPr lang="he-IL" dirty="0" smtClean="0"/>
              <a:t>דיין לשם הפקת מסקנות נרחבות יותר, על כן תיקוני המערכת שיכולים להוסיף יעילות מחקרית הינם ביצוע תהליכים הבאים:</a:t>
            </a:r>
            <a:r>
              <a:rPr lang="he-IL" dirty="0"/>
              <a:t/>
            </a:r>
            <a:br>
              <a:rPr lang="he-IL" dirty="0"/>
            </a:br>
            <a:endParaRPr lang="he-IL" dirty="0" smtClean="0"/>
          </a:p>
          <a:p>
            <a:pPr marL="285750" indent="-285750" algn="just">
              <a:buClr>
                <a:schemeClr val="accent1">
                  <a:lumMod val="75000"/>
                </a:schemeClr>
              </a:buClr>
              <a:buFont typeface="Arial" pitchFamily="34" charset="0"/>
              <a:buChar char="•"/>
            </a:pPr>
            <a:r>
              <a:rPr lang="he-IL" dirty="0" smtClean="0"/>
              <a:t>הקטנת מספר </a:t>
            </a:r>
            <a:r>
              <a:rPr lang="he-IL" dirty="0"/>
              <a:t>דגימות לשם שליטה טובה </a:t>
            </a:r>
            <a:r>
              <a:rPr lang="he-IL" dirty="0" smtClean="0"/>
              <a:t>יותר</a:t>
            </a:r>
          </a:p>
          <a:p>
            <a:pPr marL="285750" indent="-285750" algn="just">
              <a:buClr>
                <a:schemeClr val="accent1">
                  <a:lumMod val="75000"/>
                </a:schemeClr>
              </a:buClr>
              <a:buFont typeface="Arial" pitchFamily="34" charset="0"/>
              <a:buChar char="•"/>
            </a:pPr>
            <a:r>
              <a:rPr lang="he-IL" dirty="0" smtClean="0">
                <a:cs typeface="+mj-cs"/>
              </a:rPr>
              <a:t>הוספה מוגדלת של ריאגנט </a:t>
            </a:r>
            <a:r>
              <a:rPr lang="en-US" dirty="0" smtClean="0">
                <a:cs typeface="+mj-cs"/>
              </a:rPr>
              <a:t>A</a:t>
            </a:r>
            <a:r>
              <a:rPr lang="he-IL" dirty="0" smtClean="0">
                <a:cs typeface="+mj-cs"/>
              </a:rPr>
              <a:t> לשם הגדלת ה-</a:t>
            </a:r>
            <a:r>
              <a:rPr lang="lv-LV" dirty="0" smtClean="0">
                <a:cs typeface="+mj-cs"/>
              </a:rPr>
              <a:t>pH</a:t>
            </a:r>
            <a:r>
              <a:rPr lang="he-IL" dirty="0" smtClean="0">
                <a:cs typeface="+mj-cs"/>
              </a:rPr>
              <a:t>, מאחר וקלורימטר איננו יעיל ב-</a:t>
            </a:r>
            <a:r>
              <a:rPr lang="lv-LV" dirty="0" smtClean="0">
                <a:cs typeface="+mj-cs"/>
              </a:rPr>
              <a:t>pH</a:t>
            </a:r>
            <a:r>
              <a:rPr lang="he-IL" dirty="0" smtClean="0">
                <a:cs typeface="+mj-cs"/>
              </a:rPr>
              <a:t> נמוך</a:t>
            </a:r>
          </a:p>
          <a:p>
            <a:pPr marL="285750" indent="-285750" algn="just">
              <a:buClr>
                <a:schemeClr val="accent1">
                  <a:lumMod val="75000"/>
                </a:schemeClr>
              </a:buClr>
              <a:buFont typeface="Arial" pitchFamily="34" charset="0"/>
              <a:buChar char="•"/>
            </a:pPr>
            <a:r>
              <a:rPr lang="he-IL" dirty="0" smtClean="0">
                <a:cs typeface="+mj-cs"/>
              </a:rPr>
              <a:t>העלתם הכמותית של  החומרים במערכת – לשלשת וביו-צ'אר</a:t>
            </a:r>
          </a:p>
          <a:p>
            <a:pPr marL="285750" indent="-285750" algn="just">
              <a:buClr>
                <a:schemeClr val="accent1">
                  <a:lumMod val="75000"/>
                </a:schemeClr>
              </a:buClr>
              <a:buFont typeface="Arial" pitchFamily="34" charset="0"/>
              <a:buChar char="•"/>
            </a:pPr>
            <a:r>
              <a:rPr lang="he-IL" dirty="0" smtClean="0">
                <a:cs typeface="+mj-cs"/>
              </a:rPr>
              <a:t>הזרמת אויר לח דרך המערכת באופן קבוע ומבוקר</a:t>
            </a:r>
            <a:endParaRPr lang="he-IL" dirty="0">
              <a:cs typeface="+mj-cs"/>
            </a:endParaRPr>
          </a:p>
        </p:txBody>
      </p:sp>
    </p:spTree>
    <p:extLst>
      <p:ext uri="{BB962C8B-B14F-4D97-AF65-F5344CB8AC3E}">
        <p14:creationId xmlns:p14="http://schemas.microsoft.com/office/powerpoint/2010/main" xmlns="" val="2244834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971600" y="260648"/>
            <a:ext cx="7772400" cy="1780108"/>
          </a:xfrm>
        </p:spPr>
        <p:txBody>
          <a:bodyPr>
            <a:normAutofit/>
          </a:bodyPr>
          <a:lstStyle/>
          <a:p>
            <a:pPr algn="r"/>
            <a:r>
              <a:rPr lang="he-IL" sz="9600" dirty="0" smtClean="0"/>
              <a:t>תודה!</a:t>
            </a:r>
            <a:endParaRPr lang="he-IL" sz="9600" dirty="0"/>
          </a:p>
        </p:txBody>
      </p:sp>
      <p:sp>
        <p:nvSpPr>
          <p:cNvPr id="3" name="כותרת משנה 2"/>
          <p:cNvSpPr>
            <a:spLocks noGrp="1"/>
          </p:cNvSpPr>
          <p:nvPr>
            <p:ph type="subTitle" idx="1"/>
          </p:nvPr>
        </p:nvSpPr>
        <p:spPr>
          <a:xfrm>
            <a:off x="1371600" y="1916832"/>
            <a:ext cx="6400800" cy="3112369"/>
          </a:xfrm>
        </p:spPr>
        <p:txBody>
          <a:bodyPr>
            <a:normAutofit/>
          </a:bodyPr>
          <a:lstStyle/>
          <a:p>
            <a:pPr marL="342900" indent="-342900" algn="r">
              <a:buClr>
                <a:schemeClr val="accent1">
                  <a:lumMod val="75000"/>
                </a:schemeClr>
              </a:buClr>
              <a:buFont typeface="Wingdings" pitchFamily="2" charset="2"/>
              <a:buChar char="v"/>
            </a:pPr>
            <a:r>
              <a:rPr lang="he-IL" sz="2200" dirty="0" smtClean="0"/>
              <a:t>לד"ר אלן גרבר שהסכימה </a:t>
            </a:r>
            <a:r>
              <a:rPr lang="he-IL" sz="2200" dirty="0"/>
              <a:t>לקבל אותי להתנסות </a:t>
            </a:r>
            <a:r>
              <a:rPr lang="he-IL" sz="2200" dirty="0" smtClean="0"/>
              <a:t>במעבדה שלה, שתרמה מזמנה, שלימדה </a:t>
            </a:r>
            <a:r>
              <a:rPr lang="he-IL" sz="2200" dirty="0"/>
              <a:t>אותי </a:t>
            </a:r>
            <a:r>
              <a:rPr lang="he-IL" sz="2200" dirty="0" smtClean="0"/>
              <a:t>והסבירה </a:t>
            </a:r>
            <a:r>
              <a:rPr lang="he-IL" sz="2200" dirty="0"/>
              <a:t>לי  דברים חדשים שמתבצעים </a:t>
            </a:r>
            <a:r>
              <a:rPr lang="he-IL" sz="2200" dirty="0" smtClean="0"/>
              <a:t>במחקרה המעבדתי</a:t>
            </a:r>
          </a:p>
          <a:p>
            <a:pPr marL="342900" indent="-342900" algn="r">
              <a:buClr>
                <a:schemeClr val="accent1">
                  <a:lumMod val="75000"/>
                </a:schemeClr>
              </a:buClr>
              <a:buFont typeface="Wingdings" pitchFamily="2" charset="2"/>
              <a:buChar char="v"/>
            </a:pPr>
            <a:r>
              <a:rPr lang="he-IL" sz="2200" dirty="0" smtClean="0"/>
              <a:t>לד"ר בני לב שליווה אותי לאורך כל הפרויקט</a:t>
            </a:r>
          </a:p>
          <a:p>
            <a:pPr marL="342900" indent="-342900" algn="r">
              <a:buClr>
                <a:schemeClr val="accent1">
                  <a:lumMod val="75000"/>
                </a:schemeClr>
              </a:buClr>
              <a:buFont typeface="Wingdings" pitchFamily="2" charset="2"/>
              <a:buChar char="v"/>
            </a:pPr>
            <a:r>
              <a:rPr lang="he-IL" sz="2200" dirty="0" smtClean="0"/>
              <a:t>לאנשי הסגל של האוניברסיטה הפתוחה –                    פר' ענת ברנע וד"ר איגור </a:t>
            </a:r>
            <a:r>
              <a:rPr lang="he-IL" sz="2200" dirty="0" err="1" smtClean="0"/>
              <a:t>רכינוב</a:t>
            </a:r>
            <a:r>
              <a:rPr lang="he-IL" sz="2200" dirty="0" smtClean="0"/>
              <a:t> שאפשרו את השתתפותי בפרויקט מחקר חקלאי – כימי במעבדתה של ד"ר גרבר ותרמו להעשרתי במקצוע</a:t>
            </a:r>
            <a:endParaRPr lang="he-IL" sz="2200" dirty="0"/>
          </a:p>
        </p:txBody>
      </p:sp>
    </p:spTree>
    <p:extLst>
      <p:ext uri="{BB962C8B-B14F-4D97-AF65-F5344CB8AC3E}">
        <p14:creationId xmlns:p14="http://schemas.microsoft.com/office/powerpoint/2010/main" xmlns="" val="312343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3568" y="692696"/>
            <a:ext cx="7772400" cy="1780108"/>
          </a:xfrm>
        </p:spPr>
        <p:txBody>
          <a:bodyPr anchor="t"/>
          <a:lstStyle/>
          <a:p>
            <a:pPr lvl="0">
              <a:spcBef>
                <a:spcPct val="20000"/>
              </a:spcBef>
            </a:pPr>
            <a:r>
              <a:rPr lang="he-IL" dirty="0">
                <a:ea typeface="+mn-ea"/>
              </a:rPr>
              <a:t>חקלאות ושמירה על הסביבה</a:t>
            </a:r>
            <a:r>
              <a:rPr lang="he-IL" sz="2000" dirty="0">
                <a:ea typeface="+mn-ea"/>
              </a:rPr>
              <a:t/>
            </a:r>
            <a:br>
              <a:rPr lang="he-IL" sz="2000" dirty="0">
                <a:ea typeface="+mn-ea"/>
              </a:rPr>
            </a:br>
            <a:endParaRPr lang="he-IL" dirty="0"/>
          </a:p>
        </p:txBody>
      </p:sp>
      <p:sp>
        <p:nvSpPr>
          <p:cNvPr id="6" name="Text Placeholder 5"/>
          <p:cNvSpPr>
            <a:spLocks noGrp="1"/>
          </p:cNvSpPr>
          <p:nvPr>
            <p:ph type="subTitle" idx="1"/>
          </p:nvPr>
        </p:nvSpPr>
        <p:spPr>
          <a:xfrm>
            <a:off x="1403648" y="1628800"/>
            <a:ext cx="6400800" cy="3744416"/>
          </a:xfrm>
        </p:spPr>
        <p:txBody>
          <a:bodyPr anchor="t"/>
          <a:lstStyle/>
          <a:p>
            <a:r>
              <a:rPr lang="he-IL" dirty="0"/>
              <a:t>עד לא מזמן היו החקלאות ושמירת הטבע והנוף זרים זה לזה</a:t>
            </a:r>
            <a:r>
              <a:rPr lang="he-IL" dirty="0" smtClean="0"/>
              <a:t>.</a:t>
            </a:r>
          </a:p>
          <a:p>
            <a:r>
              <a:rPr lang="he-IL" dirty="0" smtClean="0"/>
              <a:t>לא תמיד היתה חשיבות לאיכות הסביבה בחקלאות, אך לאחרונה כן התחילו לייחס חשיבות לסביבה ובעקר </a:t>
            </a:r>
            <a:r>
              <a:rPr lang="he-IL" dirty="0"/>
              <a:t>בעיקר על משאבי</a:t>
            </a:r>
          </a:p>
          <a:p>
            <a:r>
              <a:rPr lang="he-IL" dirty="0"/>
              <a:t>הקרקע והמים</a:t>
            </a:r>
            <a:r>
              <a:rPr lang="he-IL" dirty="0" smtClean="0"/>
              <a:t>. </a:t>
            </a:r>
            <a:r>
              <a:rPr lang="he-IL" dirty="0"/>
              <a:t>מנגד, היו אלה השימוש הנרחב של</a:t>
            </a:r>
          </a:p>
          <a:p>
            <a:r>
              <a:rPr lang="he-IL" dirty="0"/>
              <a:t>החקלאים בחומרי הדברה הן באופן חוקי והן באופן בלתי חוקי, מלחמתם </a:t>
            </a:r>
            <a:r>
              <a:rPr lang="he-IL" dirty="0" smtClean="0"/>
              <a:t>בחיות הבר</a:t>
            </a:r>
            <a:r>
              <a:rPr lang="he-IL" dirty="0"/>
              <a:t>, השימוש בחומרי דישון, המבנים החקלאיים שחדרו אל שטחי </a:t>
            </a:r>
            <a:r>
              <a:rPr lang="he-IL" dirty="0" smtClean="0"/>
              <a:t>החקלאות והפסולת </a:t>
            </a:r>
            <a:r>
              <a:rPr lang="he-IL" dirty="0"/>
              <a:t>שמותירה החקלאות </a:t>
            </a:r>
            <a:r>
              <a:rPr lang="he-IL" dirty="0" smtClean="0"/>
              <a:t>בשטח. עתה, </a:t>
            </a:r>
            <a:r>
              <a:rPr lang="he-IL" dirty="0"/>
              <a:t>העימות בין החקלאות ושמירת הטבע איננו </a:t>
            </a:r>
            <a:r>
              <a:rPr lang="he-IL" dirty="0" smtClean="0"/>
              <a:t>כשהיה, המדינה משקיעה מאמצים רבים בפיתוח שיטות חדשות שישמרו על הסביבה, על משאבי קרקע והמים; פרויקט זה הוא מזה, במהותו מציאת דרך יעילה וחסכונית לשמירה על הסביבה.</a:t>
            </a:r>
            <a:endParaRPr lang="he-IL" dirty="0"/>
          </a:p>
        </p:txBody>
      </p:sp>
    </p:spTree>
    <p:extLst>
      <p:ext uri="{BB962C8B-B14F-4D97-AF65-F5344CB8AC3E}">
        <p14:creationId xmlns:p14="http://schemas.microsoft.com/office/powerpoint/2010/main" xmlns="" val="1295322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47441" y="321231"/>
            <a:ext cx="3812645" cy="4752528"/>
          </a:xfrm>
        </p:spPr>
        <p:txBody>
          <a:bodyPr anchor="t">
            <a:noAutofit/>
          </a:bodyPr>
          <a:lstStyle/>
          <a:p>
            <a:pPr algn="ctr"/>
            <a:r>
              <a:rPr lang="he-IL" sz="5400" b="1" dirty="0" smtClean="0">
                <a:effectLst>
                  <a:outerShdw blurRad="38100" dist="38100" dir="2700000" algn="tl">
                    <a:srgbClr val="000000">
                      <a:alpha val="43137"/>
                    </a:srgbClr>
                  </a:outerShdw>
                </a:effectLst>
              </a:rPr>
              <a:t>לול</a:t>
            </a:r>
            <a:r>
              <a:rPr lang="he-IL" sz="4000" b="1" u="sng" dirty="0" smtClean="0"/>
              <a:t/>
            </a:r>
            <a:br>
              <a:rPr lang="he-IL" sz="4000" b="1" u="sng" dirty="0" smtClean="0"/>
            </a:br>
            <a:r>
              <a:rPr lang="he-IL" sz="4000" b="1" dirty="0"/>
              <a:t/>
            </a:r>
            <a:br>
              <a:rPr lang="he-IL" sz="4000" b="1" dirty="0"/>
            </a:br>
            <a:r>
              <a:rPr lang="he-IL" sz="4000" b="1" dirty="0">
                <a:effectLst>
                  <a:outerShdw blurRad="38100" dist="38100" dir="2700000" algn="tl">
                    <a:srgbClr val="000000">
                      <a:alpha val="43137"/>
                    </a:srgbClr>
                  </a:outerShdw>
                </a:effectLst>
              </a:rPr>
              <a:t>לול</a:t>
            </a:r>
            <a:r>
              <a:rPr lang="he-IL" sz="4000" b="1" dirty="0"/>
              <a:t> הוא מתקן המשמש בחקלאות לגידול תרנגולות לצורכי תעשיית הבשר או </a:t>
            </a:r>
            <a:r>
              <a:rPr lang="he-IL" sz="4000" b="1" dirty="0" smtClean="0"/>
              <a:t>הביצים</a:t>
            </a:r>
            <a:endParaRPr lang="he-IL" sz="4000" b="1" u="sng" dirty="0"/>
          </a:p>
        </p:txBody>
      </p:sp>
      <p:pic>
        <p:nvPicPr>
          <p:cNvPr id="11" name="Picture Placeholder 10"/>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4178" r="4178"/>
          <a:stretch>
            <a:fillRect/>
          </a:stretch>
        </p:blipFill>
        <p:spPr>
          <a:xfrm>
            <a:off x="395536" y="764704"/>
            <a:ext cx="3566160" cy="2926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9632" y="2361259"/>
            <a:ext cx="3607048" cy="2712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3356943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008112"/>
          </a:xfrm>
        </p:spPr>
        <p:txBody>
          <a:bodyPr/>
          <a:lstStyle/>
          <a:p>
            <a:r>
              <a:rPr lang="he-IL" dirty="0" smtClean="0"/>
              <a:t>סוגי </a:t>
            </a:r>
            <a:r>
              <a:rPr lang="he-IL" dirty="0"/>
              <a:t>לולים הנפוצים כיום:</a:t>
            </a:r>
          </a:p>
        </p:txBody>
      </p:sp>
      <p:sp>
        <p:nvSpPr>
          <p:cNvPr id="3" name="Subtitle 2"/>
          <p:cNvSpPr>
            <a:spLocks noGrp="1"/>
          </p:cNvSpPr>
          <p:nvPr>
            <p:ph type="subTitle" idx="1"/>
          </p:nvPr>
        </p:nvSpPr>
        <p:spPr>
          <a:xfrm>
            <a:off x="1403648" y="1268760"/>
            <a:ext cx="6400800" cy="3744416"/>
          </a:xfrm>
        </p:spPr>
        <p:txBody>
          <a:bodyPr anchor="ctr">
            <a:noAutofit/>
          </a:bodyPr>
          <a:lstStyle/>
          <a:p>
            <a:pPr marL="342900" indent="-342900" algn="r">
              <a:buClr>
                <a:schemeClr val="tx2"/>
              </a:buClr>
              <a:buFont typeface="Arial" pitchFamily="34" charset="0"/>
              <a:buChar char="•"/>
            </a:pPr>
            <a:r>
              <a:rPr lang="he-IL" sz="1500" dirty="0" smtClean="0"/>
              <a:t>לול פיטום - </a:t>
            </a:r>
            <a:r>
              <a:rPr lang="he-IL" sz="1500" dirty="0"/>
              <a:t>לולים בהם מגדלים עופות לבשר. לולים אלו מגדלים עופות מזנים שנבררו לגדילה מרובה (כמו למשל רוק לבן) עד הגיעם לבגרות</a:t>
            </a:r>
            <a:r>
              <a:rPr lang="he-IL" sz="1500" dirty="0" smtClean="0"/>
              <a:t>.</a:t>
            </a:r>
          </a:p>
          <a:p>
            <a:pPr algn="r">
              <a:buClr>
                <a:schemeClr val="tx2"/>
              </a:buClr>
            </a:pPr>
            <a:endParaRPr lang="he-IL" sz="1500" dirty="0"/>
          </a:p>
          <a:p>
            <a:pPr marL="342900" indent="-342900" algn="r">
              <a:buClr>
                <a:schemeClr val="tx2"/>
              </a:buClr>
              <a:buFont typeface="Arial" pitchFamily="34" charset="0"/>
              <a:buChar char="•"/>
            </a:pPr>
            <a:r>
              <a:rPr lang="he-IL" sz="1500" dirty="0" smtClean="0"/>
              <a:t>לול הטלה - </a:t>
            </a:r>
            <a:r>
              <a:rPr lang="he-IL" sz="1500" dirty="0"/>
              <a:t>לולים בהם מגדלים עופות לייצור ביצים. לולים אלו מחזיקים עופות מזנים שנבררו להטלה מהירה ותכופה של ביצים (למשל לגהורן או לוהמן). רוב לולי ההטלה הם לולי סוללות, בהן מוחזקות התרנגולות בכלובים קטנים. לולי הטלה בהן התרנגולות אינן מוחזקות בכלובים מכונים "לולי חופש</a:t>
            </a:r>
            <a:r>
              <a:rPr lang="he-IL" sz="1500" dirty="0" smtClean="0"/>
              <a:t>".</a:t>
            </a:r>
          </a:p>
          <a:p>
            <a:pPr algn="r">
              <a:buClr>
                <a:schemeClr val="tx2"/>
              </a:buClr>
            </a:pPr>
            <a:endParaRPr lang="he-IL" sz="1500" dirty="0"/>
          </a:p>
          <a:p>
            <a:pPr marL="342900" indent="-342900" algn="r">
              <a:buClr>
                <a:schemeClr val="tx2"/>
              </a:buClr>
              <a:buFont typeface="Arial" pitchFamily="34" charset="0"/>
              <a:buChar char="•"/>
            </a:pPr>
            <a:r>
              <a:rPr lang="he-IL" sz="1500" dirty="0" smtClean="0"/>
              <a:t>פרגייה - </a:t>
            </a:r>
            <a:r>
              <a:rPr lang="he-IL" sz="1500" dirty="0"/>
              <a:t>לול בו מגדלים את האפרוחות המיועדות לתעשיית הביצים בראשית חייהן, עד לתחילת תקופת ההטלה</a:t>
            </a:r>
            <a:r>
              <a:rPr lang="he-IL" sz="1500" dirty="0" smtClean="0"/>
              <a:t>.</a:t>
            </a:r>
          </a:p>
          <a:p>
            <a:pPr marL="342900" indent="-342900" algn="r">
              <a:buClr>
                <a:schemeClr val="tx2"/>
              </a:buClr>
              <a:buFont typeface="Arial" pitchFamily="34" charset="0"/>
              <a:buChar char="•"/>
            </a:pPr>
            <a:endParaRPr lang="he-IL" sz="1500" dirty="0"/>
          </a:p>
          <a:p>
            <a:pPr marL="342900" indent="-342900" algn="r">
              <a:buClr>
                <a:schemeClr val="tx2"/>
              </a:buClr>
              <a:buFont typeface="Arial" pitchFamily="34" charset="0"/>
              <a:buChar char="•"/>
            </a:pPr>
            <a:r>
              <a:rPr lang="he-IL" sz="1500" dirty="0" smtClean="0"/>
              <a:t>לול רבייה - </a:t>
            </a:r>
            <a:r>
              <a:rPr lang="he-IL" sz="1500" dirty="0"/>
              <a:t>לול בו מגדלים להקות רבייה של עופות, כדי שיטילו ביצים שיוכנסו למדגרה ומהן יבקעו אפרוחים לפיטום או להטלה.</a:t>
            </a:r>
          </a:p>
          <a:p>
            <a:pPr algn="r"/>
            <a:endParaRPr lang="he-IL" sz="1500" dirty="0"/>
          </a:p>
          <a:p>
            <a:pPr algn="r"/>
            <a:r>
              <a:rPr lang="he-IL" sz="1500" dirty="0"/>
              <a:t>לולים בהם מגדלים עופות לשימוש הן לבשר והן להטלת ביצים היו נפוצים בחקלאות המסורתית, אבל לא בחקלאות התעשייתית המודרנית.</a:t>
            </a:r>
          </a:p>
        </p:txBody>
      </p:sp>
    </p:spTree>
    <p:extLst>
      <p:ext uri="{BB962C8B-B14F-4D97-AF65-F5344CB8AC3E}">
        <p14:creationId xmlns:p14="http://schemas.microsoft.com/office/powerpoint/2010/main" xmlns="" val="3920652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74155" y="338667"/>
            <a:ext cx="3812645" cy="1506157"/>
          </a:xfrm>
        </p:spPr>
        <p:txBody>
          <a:bodyPr anchor="ctr">
            <a:normAutofit/>
          </a:bodyPr>
          <a:lstStyle/>
          <a:p>
            <a:r>
              <a:rPr lang="he-IL" sz="4400" dirty="0" smtClean="0"/>
              <a:t>הבעיה הזיהומית</a:t>
            </a:r>
            <a:endParaRPr lang="he-IL" sz="4400" dirty="0"/>
          </a:p>
        </p:txBody>
      </p:sp>
      <p:sp>
        <p:nvSpPr>
          <p:cNvPr id="6" name="Text Placeholder 5"/>
          <p:cNvSpPr>
            <a:spLocks noGrp="1"/>
          </p:cNvSpPr>
          <p:nvPr>
            <p:ph type="body" sz="half" idx="2"/>
          </p:nvPr>
        </p:nvSpPr>
        <p:spPr>
          <a:xfrm rot="21425609">
            <a:off x="491793" y="4461237"/>
            <a:ext cx="3818467" cy="1053315"/>
          </a:xfrm>
        </p:spPr>
        <p:txBody>
          <a:bodyPr/>
          <a:lstStyle/>
          <a:p>
            <a:pPr algn="ctr"/>
            <a:r>
              <a:rPr lang="he-IL" dirty="0" smtClean="0"/>
              <a:t>לול נסיוני של מכון וולקני ששימש אותנו ללקיחת דגמי </a:t>
            </a:r>
            <a:r>
              <a:rPr lang="he-IL" b="1" dirty="0" smtClean="0"/>
              <a:t>לשלשת</a:t>
            </a:r>
            <a:r>
              <a:rPr lang="he-IL" dirty="0" smtClean="0"/>
              <a:t> העופות</a:t>
            </a:r>
            <a:endParaRPr lang="he-IL"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19229" b="19229"/>
          <a:stretch>
            <a:fillRect/>
          </a:stretch>
        </p:blipFill>
        <p:spPr>
          <a:xfrm>
            <a:off x="251520" y="908720"/>
            <a:ext cx="4218055" cy="3460968"/>
          </a:xfrm>
        </p:spPr>
      </p:pic>
      <p:sp>
        <p:nvSpPr>
          <p:cNvPr id="8" name="Text Placeholder 5"/>
          <p:cNvSpPr txBox="1">
            <a:spLocks/>
          </p:cNvSpPr>
          <p:nvPr/>
        </p:nvSpPr>
        <p:spPr>
          <a:xfrm>
            <a:off x="4932040" y="1844824"/>
            <a:ext cx="3818467" cy="3672408"/>
          </a:xfrm>
          <a:prstGeom prst="rect">
            <a:avLst/>
          </a:prstGeom>
        </p:spPr>
        <p:txBody>
          <a:bodyPr vert="horz" lIns="91440" tIns="45720" rIns="91440" bIns="45720" rtlCol="0">
            <a:normAutofit/>
          </a:bodyPr>
          <a:lstStyle>
            <a:lvl1pPr marL="0" indent="0" algn="r" defTabSz="914400" rtl="1" eaLnBrk="1" latinLnBrk="0" hangingPunct="1">
              <a:spcBef>
                <a:spcPct val="20000"/>
              </a:spcBef>
              <a:buClr>
                <a:schemeClr val="accent1"/>
              </a:buClr>
              <a:buSzPct val="100000"/>
              <a:buFont typeface="Symbol" pitchFamily="18" charset="2"/>
              <a:buNone/>
              <a:defRPr sz="1800" kern="1200">
                <a:solidFill>
                  <a:srgbClr val="FFFFFF"/>
                </a:solidFill>
                <a:latin typeface="+mn-lt"/>
                <a:ea typeface="+mn-ea"/>
                <a:cs typeface="+mn-cs"/>
              </a:defRPr>
            </a:lvl1pPr>
            <a:lvl2pPr marL="457200" indent="0" algn="r" defTabSz="914400" rtl="1" eaLnBrk="1" latinLnBrk="0" hangingPunct="1">
              <a:spcBef>
                <a:spcPct val="20000"/>
              </a:spcBef>
              <a:buClr>
                <a:schemeClr val="accent1"/>
              </a:buClr>
              <a:buSzPct val="100000"/>
              <a:buFont typeface="Symbol" pitchFamily="18" charset="2"/>
              <a:buNone/>
              <a:defRPr sz="1200" kern="1200">
                <a:solidFill>
                  <a:schemeClr val="tx2"/>
                </a:solidFill>
                <a:latin typeface="+mn-lt"/>
                <a:ea typeface="+mn-ea"/>
                <a:cs typeface="+mn-cs"/>
              </a:defRPr>
            </a:lvl2pPr>
            <a:lvl3pPr marL="914400" indent="0" algn="r" defTabSz="914400" rtl="1" eaLnBrk="1" latinLnBrk="0" hangingPunct="1">
              <a:spcBef>
                <a:spcPct val="20000"/>
              </a:spcBef>
              <a:buClr>
                <a:schemeClr val="accent1"/>
              </a:buClr>
              <a:buSzPct val="100000"/>
              <a:buFont typeface="Symbol" pitchFamily="18" charset="2"/>
              <a:buNone/>
              <a:defRPr sz="1000" kern="1200">
                <a:solidFill>
                  <a:schemeClr val="tx2"/>
                </a:solidFill>
                <a:latin typeface="+mn-lt"/>
                <a:ea typeface="+mn-ea"/>
                <a:cs typeface="+mn-cs"/>
              </a:defRPr>
            </a:lvl3pPr>
            <a:lvl4pPr marL="1371600" indent="0" algn="r" defTabSz="914400" rtl="1" eaLnBrk="1" latinLnBrk="0" hangingPunct="1">
              <a:spcBef>
                <a:spcPct val="20000"/>
              </a:spcBef>
              <a:buClr>
                <a:schemeClr val="accent1"/>
              </a:buClr>
              <a:buSzPct val="100000"/>
              <a:buFont typeface="Symbol" pitchFamily="18" charset="2"/>
              <a:buNone/>
              <a:defRPr sz="900" kern="1200">
                <a:solidFill>
                  <a:schemeClr val="tx2"/>
                </a:solidFill>
                <a:latin typeface="+mn-lt"/>
                <a:ea typeface="+mn-ea"/>
                <a:cs typeface="+mn-cs"/>
              </a:defRPr>
            </a:lvl4pPr>
            <a:lvl5pPr marL="1828800" indent="0" algn="r" defTabSz="914400" rtl="1" eaLnBrk="1" latinLnBrk="0" hangingPunct="1">
              <a:spcBef>
                <a:spcPct val="20000"/>
              </a:spcBef>
              <a:buClr>
                <a:schemeClr val="accent1"/>
              </a:buClr>
              <a:buSzPct val="100000"/>
              <a:buFont typeface="Symbol" pitchFamily="18" charset="2"/>
              <a:buNone/>
              <a:defRPr sz="900" kern="1200">
                <a:solidFill>
                  <a:schemeClr val="tx2"/>
                </a:solidFill>
                <a:latin typeface="+mn-lt"/>
                <a:ea typeface="+mn-ea"/>
                <a:cs typeface="+mn-cs"/>
              </a:defRPr>
            </a:lvl5pPr>
            <a:lvl6pPr marL="2286000" indent="0" algn="r" defTabSz="914400" rtl="1"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6pPr>
            <a:lvl7pPr marL="2743200" indent="0" algn="r" defTabSz="914400" rtl="1"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7pPr>
            <a:lvl8pPr marL="3200400" indent="0" algn="r" defTabSz="914400" rtl="1"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8pPr>
            <a:lvl9pPr marL="3657600" indent="0" algn="r" defTabSz="914400" rtl="1"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9pPr>
          </a:lstStyle>
          <a:p>
            <a:pPr algn="just"/>
            <a:r>
              <a:rPr lang="he-IL" sz="2200" dirty="0"/>
              <a:t>לולים השונים בארץ יוצרים יותר ממיליון טונות של זיהום (מוצק, נוזלי וגז) מדי שנה. אחד מהזיהומים הוא גז </a:t>
            </a:r>
            <a:r>
              <a:rPr lang="he-IL" sz="2200" b="1" dirty="0">
                <a:effectLst>
                  <a:outerShdw blurRad="38100" dist="38100" dir="2700000" algn="tl">
                    <a:srgbClr val="000000">
                      <a:alpha val="43137"/>
                    </a:srgbClr>
                  </a:outerShdw>
                </a:effectLst>
              </a:rPr>
              <a:t>האמוניה</a:t>
            </a:r>
            <a:r>
              <a:rPr lang="he-IL" sz="2200" dirty="0"/>
              <a:t>. גז זה הינו רעיל הן לבני האדם והן לתרנגולות שבלולים, ובנוסף לכך הוא אחד הגזים התורמים לאפקט החממה בכדור </a:t>
            </a:r>
            <a:r>
              <a:rPr lang="he-IL" sz="2200" dirty="0" smtClean="0"/>
              <a:t>הארץ, </a:t>
            </a:r>
            <a:r>
              <a:rPr lang="he-IL" sz="2200" dirty="0"/>
              <a:t>מבלי לשכוח את הריח הרע שלו.</a:t>
            </a:r>
          </a:p>
        </p:txBody>
      </p:sp>
    </p:spTree>
    <p:extLst>
      <p:ext uri="{BB962C8B-B14F-4D97-AF65-F5344CB8AC3E}">
        <p14:creationId xmlns:p14="http://schemas.microsoft.com/office/powerpoint/2010/main" xmlns="" val="3545805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4155" y="338667"/>
            <a:ext cx="3812645" cy="1938205"/>
          </a:xfrm>
        </p:spPr>
        <p:txBody>
          <a:bodyPr anchor="t">
            <a:normAutofit/>
          </a:bodyPr>
          <a:lstStyle/>
          <a:p>
            <a:pPr algn="ctr"/>
            <a:r>
              <a:rPr lang="he-IL" sz="3600" dirty="0">
                <a:latin typeface="Calibri"/>
                <a:ea typeface="Calibri"/>
              </a:rPr>
              <a:t>אמוניה גזית </a:t>
            </a:r>
            <a:r>
              <a:rPr lang="en-US" sz="3600" dirty="0">
                <a:latin typeface="Arial"/>
                <a:ea typeface="Calibri"/>
              </a:rPr>
              <a:t>NH</a:t>
            </a:r>
            <a:r>
              <a:rPr lang="en-US" sz="3600" baseline="-25000" dirty="0">
                <a:latin typeface="Arial"/>
                <a:ea typeface="Calibri"/>
              </a:rPr>
              <a:t>3(g)</a:t>
            </a:r>
            <a:r>
              <a:rPr lang="en-US" sz="3600" dirty="0">
                <a:latin typeface="Arial"/>
                <a:ea typeface="Calibri"/>
              </a:rPr>
              <a:t>  </a:t>
            </a:r>
            <a:r>
              <a:rPr lang="he-IL" sz="3600" dirty="0">
                <a:latin typeface="Calibri"/>
                <a:ea typeface="Calibri"/>
              </a:rPr>
              <a:t>מלשלשת שמקורה בלולים</a:t>
            </a:r>
            <a:endParaRPr lang="he-IL" sz="3600" dirty="0"/>
          </a:p>
        </p:txBody>
      </p:sp>
      <p:sp>
        <p:nvSpPr>
          <p:cNvPr id="3" name="Text Placeholder 2"/>
          <p:cNvSpPr>
            <a:spLocks noGrp="1"/>
          </p:cNvSpPr>
          <p:nvPr>
            <p:ph type="body" sz="half" idx="2"/>
          </p:nvPr>
        </p:nvSpPr>
        <p:spPr>
          <a:xfrm>
            <a:off x="4868333" y="2132856"/>
            <a:ext cx="3818467" cy="3384375"/>
          </a:xfrm>
        </p:spPr>
        <p:txBody>
          <a:bodyPr>
            <a:normAutofit fontScale="85000" lnSpcReduction="10000"/>
          </a:bodyPr>
          <a:lstStyle/>
          <a:p>
            <a:r>
              <a:rPr lang="he-IL" sz="2800" dirty="0"/>
              <a:t>אמוניה הנפלטת לאוויר מלולים הינה מתרד סביבתי, הגורם ל:</a:t>
            </a:r>
            <a:endParaRPr lang="en-US" sz="2800" dirty="0"/>
          </a:p>
          <a:p>
            <a:pPr marL="457200" lvl="0" indent="-457200">
              <a:buClr>
                <a:schemeClr val="accent1">
                  <a:lumMod val="50000"/>
                </a:schemeClr>
              </a:buClr>
              <a:buFont typeface="Arial" pitchFamily="34" charset="0"/>
              <a:buChar char="•"/>
            </a:pPr>
            <a:r>
              <a:rPr lang="he-IL" sz="2800" dirty="0"/>
              <a:t>עליה בגזי חממה באטמוספרה</a:t>
            </a:r>
            <a:endParaRPr lang="en-US" sz="2800" dirty="0"/>
          </a:p>
          <a:p>
            <a:pPr marL="457200" lvl="0" indent="-457200">
              <a:buClr>
                <a:schemeClr val="accent1">
                  <a:lumMod val="50000"/>
                </a:schemeClr>
              </a:buClr>
              <a:buFont typeface="Arial" pitchFamily="34" charset="0"/>
              <a:buChar char="•"/>
            </a:pPr>
            <a:r>
              <a:rPr lang="he-IL" sz="2800" dirty="0"/>
              <a:t>נוכחות בלול וסביבתו של גז רעיל לבני אדם ולבע"ח</a:t>
            </a:r>
            <a:endParaRPr lang="en-US" sz="2800" dirty="0"/>
          </a:p>
          <a:p>
            <a:pPr marL="457200" lvl="0" indent="-457200">
              <a:buClr>
                <a:schemeClr val="accent1">
                  <a:lumMod val="50000"/>
                </a:schemeClr>
              </a:buClr>
              <a:buFont typeface="Arial" pitchFamily="34" charset="0"/>
              <a:buChar char="•"/>
            </a:pPr>
            <a:r>
              <a:rPr lang="he-IL" sz="2800" dirty="0"/>
              <a:t>הפצת ריחות רעים</a:t>
            </a:r>
            <a:endParaRPr lang="en-US" sz="2800" dirty="0"/>
          </a:p>
          <a:p>
            <a:pPr marL="457200" indent="-457200">
              <a:buClr>
                <a:schemeClr val="accent1">
                  <a:lumMod val="50000"/>
                </a:schemeClr>
              </a:buClr>
              <a:buFont typeface="Arial" pitchFamily="34" charset="0"/>
              <a:buChar char="•"/>
            </a:pPr>
            <a:r>
              <a:rPr lang="he-IL" sz="2800" dirty="0"/>
              <a:t>זיהום מים והחמצת קרקעות</a:t>
            </a:r>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14252" r="14252"/>
          <a:stretch>
            <a:fillRect/>
          </a:stretch>
        </p:blipFill>
        <p:spPr>
          <a:xfrm>
            <a:off x="194195" y="980728"/>
            <a:ext cx="4739027" cy="3888432"/>
          </a:xfrm>
        </p:spPr>
      </p:pic>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947605">
            <a:off x="26395" y="1331358"/>
            <a:ext cx="4896544" cy="10897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2570413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he-IL" sz="4400" dirty="0" smtClean="0"/>
              <a:t>גז אמוניה</a:t>
            </a:r>
            <a:endParaRPr lang="he-IL" sz="4400" dirty="0"/>
          </a:p>
        </p:txBody>
      </p:sp>
      <p:sp>
        <p:nvSpPr>
          <p:cNvPr id="3" name="Text Placeholder 2"/>
          <p:cNvSpPr>
            <a:spLocks noGrp="1"/>
          </p:cNvSpPr>
          <p:nvPr>
            <p:ph type="body" sz="half" idx="2"/>
          </p:nvPr>
        </p:nvSpPr>
        <p:spPr>
          <a:xfrm>
            <a:off x="4860032" y="2420888"/>
            <a:ext cx="3818467" cy="2664296"/>
          </a:xfrm>
        </p:spPr>
        <p:txBody>
          <a:bodyPr>
            <a:noAutofit/>
          </a:bodyPr>
          <a:lstStyle/>
          <a:p>
            <a:pPr marL="285750" indent="-285750" algn="just">
              <a:buClr>
                <a:schemeClr val="accent1">
                  <a:lumMod val="50000"/>
                </a:schemeClr>
              </a:buClr>
              <a:buFont typeface="Arial" pitchFamily="34" charset="0"/>
              <a:buChar char="•"/>
            </a:pPr>
            <a:r>
              <a:rPr lang="he-IL" sz="2800" dirty="0" smtClean="0"/>
              <a:t>גז חסר צבע</a:t>
            </a:r>
          </a:p>
          <a:p>
            <a:pPr marL="285750" indent="-285750" algn="just">
              <a:buClr>
                <a:schemeClr val="accent1">
                  <a:lumMod val="50000"/>
                </a:schemeClr>
              </a:buClr>
              <a:buFont typeface="Arial" pitchFamily="34" charset="0"/>
              <a:buChar char="•"/>
            </a:pPr>
            <a:r>
              <a:rPr lang="he-IL" sz="2800" dirty="0" smtClean="0"/>
              <a:t>ריחו חזק מאד ולא נעים</a:t>
            </a:r>
          </a:p>
          <a:p>
            <a:pPr marL="285750" indent="-285750" algn="just">
              <a:buClr>
                <a:schemeClr val="accent1">
                  <a:lumMod val="50000"/>
                </a:schemeClr>
              </a:buClr>
              <a:buFont typeface="Arial" pitchFamily="34" charset="0"/>
              <a:buChar char="•"/>
            </a:pPr>
            <a:r>
              <a:rPr lang="he-IL" sz="2800" dirty="0" smtClean="0"/>
              <a:t>מסוכן לבריאות</a:t>
            </a:r>
          </a:p>
          <a:p>
            <a:pPr marL="285750" indent="-285750" algn="just">
              <a:buClr>
                <a:schemeClr val="accent1">
                  <a:lumMod val="50000"/>
                </a:schemeClr>
              </a:buClr>
              <a:buFont typeface="Arial" pitchFamily="34" charset="0"/>
              <a:buChar char="•"/>
            </a:pPr>
            <a:r>
              <a:rPr lang="he-IL" sz="2800" dirty="0" smtClean="0"/>
              <a:t>תורם </a:t>
            </a:r>
            <a:r>
              <a:rPr lang="he-IL" sz="2800" dirty="0"/>
              <a:t>לאפקט החממה ולזיהום המים</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25820" r="25820"/>
          <a:stretch>
            <a:fillRect/>
          </a:stretch>
        </p:blipFill>
        <p:spPr/>
      </p:pic>
      <p:sp>
        <p:nvSpPr>
          <p:cNvPr id="6" name="Rectangle 5"/>
          <p:cNvSpPr/>
          <p:nvPr/>
        </p:nvSpPr>
        <p:spPr>
          <a:xfrm rot="21095643">
            <a:off x="1604122" y="2422028"/>
            <a:ext cx="20537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dirty="0"/>
              <a:t>NH</a:t>
            </a:r>
            <a:r>
              <a:rPr lang="en-US" sz="5400" baseline="-25000" dirty="0"/>
              <a:t>3(g)</a:t>
            </a:r>
            <a:r>
              <a:rPr lang="en-US" sz="5400" dirty="0"/>
              <a:t>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40935573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59206B-D55D-4896-BB73-A6F99DA04F10}"/>
</file>

<file path=customXml/itemProps2.xml><?xml version="1.0" encoding="utf-8"?>
<ds:datastoreItem xmlns:ds="http://schemas.openxmlformats.org/officeDocument/2006/customXml" ds:itemID="{98A046D0-72E4-479E-932F-0B9A92C55690}"/>
</file>

<file path=docProps/app.xml><?xml version="1.0" encoding="utf-8"?>
<Properties xmlns="http://schemas.openxmlformats.org/officeDocument/2006/extended-properties" xmlns:vt="http://schemas.openxmlformats.org/officeDocument/2006/docPropsVTypes">
  <Template>Waveform</Template>
  <TotalTime>1100</TotalTime>
  <Words>1204</Words>
  <Application>Microsoft Office PowerPoint</Application>
  <PresentationFormat>‫הצגה על המסך (4:3)</PresentationFormat>
  <Paragraphs>156</Paragraphs>
  <Slides>35</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35</vt:i4>
      </vt:variant>
    </vt:vector>
  </HeadingPairs>
  <TitlesOfParts>
    <vt:vector size="36" baseType="lpstr">
      <vt:lpstr>Waveform</vt:lpstr>
      <vt:lpstr>ביו-צ'אר מפסולת חקלאית להרחקת אמוניה וריחות מלולים</vt:lpstr>
      <vt:lpstr>מאז ומעולם הייתה החקלאות חלק בלתי נפרד מההתיישבות בארץ, כמקור פרנסה וכאחד מעמודי התווך של הקהילה. כיום, מתגלה יותר מתמיד חשיבותה של החקלאות, לא רק לקהילה ולכלכלה, אלא גם לאיכות החיים ולאיכות הסביבה; חקלאות ידידותית לסביבה תורמת לשימור השטחים הפתוחים, ומאפשרת לאדם לחיות בסביבה ירוקה ומטופחת.</vt:lpstr>
      <vt:lpstr>סוגי חקלאות</vt:lpstr>
      <vt:lpstr>חקלאות ושמירה על הסביבה </vt:lpstr>
      <vt:lpstr>לול  לול הוא מתקן המשמש בחקלאות לגידול תרנגולות לצורכי תעשיית הבשר או הביצים</vt:lpstr>
      <vt:lpstr>סוגי לולים הנפוצים כיום:</vt:lpstr>
      <vt:lpstr>הבעיה הזיהומית</vt:lpstr>
      <vt:lpstr>אמוניה גזית NH3(g)  מלשלשת שמקורה בלולים</vt:lpstr>
      <vt:lpstr>גז אמוניה</vt:lpstr>
      <vt:lpstr>היווצרות אמוניה בלולים</vt:lpstr>
      <vt:lpstr>היווצרות אמוניה בלולים</vt:lpstr>
      <vt:lpstr>שיטות הקיימות כיום</vt:lpstr>
      <vt:lpstr>הדרך המוצעת במסגרת הפרויקט:</vt:lpstr>
      <vt:lpstr>ביו-צ'אר</vt:lpstr>
      <vt:lpstr>יעילותו של הביו-צ'אר</vt:lpstr>
      <vt:lpstr>מטרת המחקר</vt:lpstr>
      <vt:lpstr>מטרות משניות</vt:lpstr>
      <vt:lpstr>מערכת הניסוית</vt:lpstr>
      <vt:lpstr>המערכת שבניתי מכילה:  32 מערכות</vt:lpstr>
      <vt:lpstr>וזוהי המשאבה:</vt:lpstr>
      <vt:lpstr>מה מוזן במערכת:</vt:lpstr>
      <vt:lpstr>כל בקבוק גדול (מלכודת אמוניה) הוזן בליטר אחד של מים ו-2 מ"ל של חומצת HCl חלשה לשם החמצת המים. לאורך הניסוי נבדק  ה-pH של המים ונמצא בטווח של 2.0-2.4. </vt:lpstr>
      <vt:lpstr>אופן החמצת הביו-צ'אר</vt:lpstr>
      <vt:lpstr>איסוף דגימות</vt:lpstr>
      <vt:lpstr>אופי מהלך הניסוי</vt:lpstr>
      <vt:lpstr>אופי עבודה עם ספטרופוטומטר</vt:lpstr>
      <vt:lpstr>בנית עקומת כיול</vt:lpstr>
      <vt:lpstr>קבלת סטנדרטים ע"י דילול:</vt:lpstr>
      <vt:lpstr>הכנת דגימות לקריאה בספקטרופוטומטר</vt:lpstr>
      <vt:lpstr>העכנת ריאגנטים</vt:lpstr>
      <vt:lpstr>בנית עקומת הכיול ע"י שימוש בסטנדרטים שהכנו (אורך גל נבלע–ריכוז)</vt:lpstr>
      <vt:lpstr>תוצאות מדידת ריכוזי אמוניה</vt:lpstr>
      <vt:lpstr>תוצאות מדידת ריכוזי אמוניה</vt:lpstr>
      <vt:lpstr>מסקנות</vt:lpstr>
      <vt:lpstr>תודה!</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ביו-צ'אר מפסולת חקלאית להרחקת אמוניה וריחות מלולים</dc:title>
  <dc:creator>Eliashiv</dc:creator>
  <cp:keywords/>
  <dc:description/>
  <cp:lastModifiedBy>igorra</cp:lastModifiedBy>
  <cp:revision>56</cp:revision>
  <dcterms:created xsi:type="dcterms:W3CDTF">2012-02-03T08:00:00Z</dcterms:created>
  <dcterms:modified xsi:type="dcterms:W3CDTF">2012-07-18T09:47:13Z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1813061765</vt:i4>
  </property>
  <property fmtid="{D5CDD505-2E9C-101B-9397-08002B2CF9AE}" pid="3" name="_NewReviewCycle">
    <vt:lpwstr/>
  </property>
  <property fmtid="{D5CDD505-2E9C-101B-9397-08002B2CF9AE}" pid="4" name="_EmailSubject">
    <vt:lpwstr>פרויקט מחקר - אלישיב פנץ</vt:lpwstr>
  </property>
  <property fmtid="{D5CDD505-2E9C-101B-9397-08002B2CF9AE}" pid="5" name="_AuthorEmail">
    <vt:lpwstr>anatba@openu.ac.il</vt:lpwstr>
  </property>
  <property fmtid="{D5CDD505-2E9C-101B-9397-08002B2CF9AE}" pid="6" name="_AuthorEmailDisplayName">
    <vt:lpwstr>Anat Barnea</vt:lpwstr>
  </property>
  <property fmtid="{D5CDD505-2E9C-101B-9397-08002B2CF9AE}" pid="7" name="ContentTypeId">
    <vt:lpwstr>0x010100D6F61E74F7254FFAACE179AD514BF94B00E5BAFAE9EC481B44A887128AEA8B460D</vt:lpwstr>
  </property>
</Properties>
</file>