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  <p:sldMasterId id="2147483732" r:id="rId6"/>
    <p:sldMasterId id="2147483744" r:id="rId7"/>
  </p:sldMasterIdLst>
  <p:sldIdLst>
    <p:sldId id="262" r:id="rId8"/>
    <p:sldId id="274" r:id="rId9"/>
    <p:sldId id="261" r:id="rId10"/>
    <p:sldId id="257" r:id="rId11"/>
    <p:sldId id="267" r:id="rId12"/>
    <p:sldId id="266" r:id="rId13"/>
    <p:sldId id="292" r:id="rId14"/>
    <p:sldId id="265" r:id="rId15"/>
    <p:sldId id="264" r:id="rId16"/>
    <p:sldId id="258" r:id="rId17"/>
    <p:sldId id="269" r:id="rId18"/>
    <p:sldId id="296" r:id="rId19"/>
    <p:sldId id="286" r:id="rId20"/>
    <p:sldId id="297" r:id="rId21"/>
    <p:sldId id="287" r:id="rId22"/>
    <p:sldId id="298" r:id="rId23"/>
    <p:sldId id="299" r:id="rId24"/>
    <p:sldId id="270" r:id="rId25"/>
    <p:sldId id="305" r:id="rId26"/>
    <p:sldId id="271" r:id="rId27"/>
    <p:sldId id="304" r:id="rId28"/>
    <p:sldId id="306" r:id="rId29"/>
    <p:sldId id="284" r:id="rId30"/>
    <p:sldId id="291" r:id="rId31"/>
    <p:sldId id="272" r:id="rId32"/>
    <p:sldId id="285" r:id="rId33"/>
    <p:sldId id="282" r:id="rId34"/>
    <p:sldId id="281" r:id="rId35"/>
    <p:sldId id="280" r:id="rId36"/>
    <p:sldId id="279" r:id="rId37"/>
    <p:sldId id="278" r:id="rId38"/>
    <p:sldId id="277" r:id="rId39"/>
    <p:sldId id="293" r:id="rId40"/>
    <p:sldId id="273" r:id="rId41"/>
    <p:sldId id="275" r:id="rId42"/>
    <p:sldId id="289" r:id="rId43"/>
    <p:sldId id="288" r:id="rId44"/>
    <p:sldId id="300" r:id="rId45"/>
    <p:sldId id="301" r:id="rId46"/>
    <p:sldId id="276" r:id="rId47"/>
    <p:sldId id="290" r:id="rId48"/>
    <p:sldId id="302" r:id="rId4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B218D4-373E-4D72-A586-030A0DC607A3}" type="datetimeFigureOut">
              <a:rPr lang="he-IL" smtClean="0"/>
              <a:pPr/>
              <a:t>י'/אלול/תשע"א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FE7B25-9EF8-4CD3-8629-CE70BC2CF89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E:\tiger\tiger_demo\download_photo\zh15\&#1497;&#1502;&#1497;&#1503;\&#1505;&#1502;&#1512;%2018-19.3.10%202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110327_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823" y="12644"/>
            <a:ext cx="9675223" cy="723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</a:rPr>
              <a:t>זיהוי אינדיבידואלי של צבועים מפוספסים בעזרת ניתוח תצלומים ע"י תוכנת מחשב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31640" y="4437112"/>
            <a:ext cx="6408712" cy="2420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2000" dirty="0" smtClean="0"/>
              <a:t>מנחה: </a:t>
            </a:r>
            <a:r>
              <a:rPr lang="he-IL" sz="2000" dirty="0" err="1" smtClean="0"/>
              <a:t>פרופ</a:t>
            </a:r>
            <a:r>
              <a:rPr lang="he-IL" sz="2000" dirty="0" smtClean="0"/>
              <a:t>' אלי גפן, המחלקה לזואולוגיה, אוניברסיטת תל אביב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he-IL" sz="2000" dirty="0" smtClean="0"/>
              <a:t>מנחה מלווה מטעם האוניברסיטה הפתוחה: </a:t>
            </a:r>
            <a:r>
              <a:rPr lang="he-IL" sz="2000" dirty="0" err="1" smtClean="0"/>
              <a:t>פרופ</a:t>
            </a:r>
            <a:r>
              <a:rPr lang="he-IL" sz="2000" dirty="0" smtClean="0"/>
              <a:t>' ענת ברנע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he-IL" sz="2000" dirty="0" smtClean="0"/>
              <a:t>מגיש: גלעד בן צבי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 descr="צבוע מפוספ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903"/>
            <a:ext cx="9143999" cy="6896903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2610566" y="0"/>
            <a:ext cx="3922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שיטות עבודה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א: איסוף </a:t>
            </a:r>
            <a:r>
              <a:rPr lang="he-IL" dirty="0" smtClean="0"/>
              <a:t>מידע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מלכודות מצלמה הופעלו בלילות רבים ב-2010 </a:t>
            </a:r>
            <a:r>
              <a:rPr lang="he-IL" sz="3600" dirty="0" err="1" smtClean="0"/>
              <a:t>וב</a:t>
            </a:r>
            <a:r>
              <a:rPr lang="he-IL" sz="3600" dirty="0" smtClean="0"/>
              <a:t>-2011 בסביבות עברונה, אליפז, סמר וגרופית שבערבה הדרומית.</a:t>
            </a:r>
          </a:p>
          <a:p>
            <a:r>
              <a:rPr lang="he-IL" sz="3600" dirty="0" smtClean="0"/>
              <a:t>המלכודות הוצבו בצמידות לפגרים, כדי שהצבועים יימשכו למקום.</a:t>
            </a:r>
          </a:p>
          <a:p>
            <a:r>
              <a:rPr lang="he-IL" sz="3600" dirty="0" smtClean="0"/>
              <a:t>עבודת הנחת הפגרים והמלכודות בוצעה ע"י ראובן </a:t>
            </a:r>
            <a:r>
              <a:rPr lang="he-IL" sz="3600" dirty="0" err="1" smtClean="0"/>
              <a:t>הפנר</a:t>
            </a:r>
            <a:r>
              <a:rPr lang="he-IL" sz="3600" dirty="0" smtClean="0"/>
              <a:t>, פקח רשות הטבע והגנים בערבה הדרומית.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ב: מיון התמונות והסרטונים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4400" dirty="0" smtClean="0"/>
              <a:t>מעל 4000 תמונות וסרטונים צולמו.</a:t>
            </a:r>
          </a:p>
          <a:p>
            <a:r>
              <a:rPr lang="he-IL" sz="4400" dirty="0" smtClean="0"/>
              <a:t>מתוך כלל התמונות מוינו תמונות הצבועים.</a:t>
            </a:r>
          </a:p>
          <a:p>
            <a:r>
              <a:rPr lang="he-IL" sz="4400" dirty="0" smtClean="0"/>
              <a:t>מתוך תמונות הצבועים מוינו רק התמונות והסרטונים הברורים מספיק לזיהוי. תמונות רבות היו מטושטשות בשל תנאי תאורה לקויים או תזוזה של הצבועים.</a:t>
            </a:r>
            <a:endParaRPr lang="he-I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של תמונה מטושטשת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481" name="Picture 1" descr="C:\Users\Michal\Pictures\צבועים\סמר 30.6.10\2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95382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ב: מיון התמונות והסרטונים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נותרו 190 תמונות ו-25 סרטונים המראים באופן ברור פרטי צבוע כך שאפשר לזהות את דגמי הפסים שלהם.</a:t>
            </a:r>
          </a:p>
          <a:p>
            <a:r>
              <a:rPr lang="he-IL" dirty="0" smtClean="0"/>
              <a:t>התמונות והסרטונים חולקו, לפי אתרי הצילום וזמני הצילום, ל"מפגשים" עם צבועים: מפגשים עם פרטים שבהם תועד רק הצד הימני (כל מפגש כזה נקרא "</a:t>
            </a:r>
            <a:r>
              <a:rPr lang="en-US" dirty="0" smtClean="0"/>
              <a:t>R</a:t>
            </a:r>
            <a:r>
              <a:rPr lang="he-IL" dirty="0" smtClean="0"/>
              <a:t>" בתוספת מספר סידורי – </a:t>
            </a:r>
            <a:r>
              <a:rPr lang="en-US" dirty="0" smtClean="0"/>
              <a:t>R1</a:t>
            </a:r>
            <a:r>
              <a:rPr lang="he-IL" dirty="0" smtClean="0"/>
              <a:t>, </a:t>
            </a:r>
            <a:r>
              <a:rPr lang="en-US" dirty="0" smtClean="0"/>
              <a:t>R2</a:t>
            </a:r>
            <a:r>
              <a:rPr lang="he-IL" dirty="0" smtClean="0"/>
              <a:t> וכן הלאה), מפגשים עם פרטים שבהם תועד רק הצד השמאלי (הללו נקראו "</a:t>
            </a:r>
            <a:r>
              <a:rPr lang="en-US" dirty="0" smtClean="0"/>
              <a:t>L</a:t>
            </a:r>
            <a:r>
              <a:rPr lang="he-IL" dirty="0" smtClean="0"/>
              <a:t>" בתוספת מספר סידורי), ומפגשים עם פרטים שבהם תועדו 2 צדדיו של הפרט בצורה מוצלחת (הללו נקראו "</a:t>
            </a:r>
            <a:r>
              <a:rPr lang="en-US" dirty="0" smtClean="0"/>
              <a:t>H</a:t>
            </a:r>
            <a:r>
              <a:rPr lang="he-IL" dirty="0" smtClean="0"/>
              <a:t>" - מהמלה </a:t>
            </a:r>
            <a:r>
              <a:rPr lang="en-US" dirty="0" err="1" smtClean="0"/>
              <a:t>Hyaena</a:t>
            </a:r>
            <a:r>
              <a:rPr lang="he-IL" dirty="0" smtClean="0"/>
              <a:t>). </a:t>
            </a:r>
            <a:endParaRPr lang="he-IL" dirty="0" smtClean="0"/>
          </a:p>
          <a:p>
            <a:r>
              <a:rPr lang="he-IL" dirty="0" smtClean="0"/>
              <a:t>מפגשים </a:t>
            </a:r>
            <a:r>
              <a:rPr lang="he-IL" dirty="0" smtClean="0"/>
              <a:t>שתויגו כ-</a:t>
            </a:r>
            <a:r>
              <a:rPr lang="en-US" dirty="0" smtClean="0"/>
              <a:t>H</a:t>
            </a:r>
            <a:r>
              <a:rPr lang="he-IL" dirty="0" smtClean="0"/>
              <a:t> הם מקרים בהם זמני הצילום של צד שמאל וצד ימין הם בהפרשים של כמה שניות או לכל היותר דקה, או כשמדובר בסרטונים בהם תועדו 2 </a:t>
            </a:r>
            <a:r>
              <a:rPr lang="he-IL" dirty="0" smtClean="0"/>
              <a:t>הצדדים.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של סרטון</a:t>
            </a:r>
            <a:endParaRPr lang="he-IL" dirty="0"/>
          </a:p>
        </p:txBody>
      </p:sp>
      <p:pic>
        <p:nvPicPr>
          <p:cNvPr id="4" name="סמר 18-19.3.10 2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7850" y="1108075"/>
            <a:ext cx="7666038" cy="574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ב: מיון התמונות והסרטונים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מפגשים </a:t>
            </a:r>
            <a:r>
              <a:rPr lang="he-IL" sz="3600" dirty="0" smtClean="0"/>
              <a:t>שבהם נצפו כמה פרטים יחדיו נכנסו לקטגורית </a:t>
            </a:r>
            <a:r>
              <a:rPr lang="en-US" sz="3600" dirty="0" smtClean="0"/>
              <a:t>H</a:t>
            </a:r>
            <a:r>
              <a:rPr lang="he-IL" sz="3600" dirty="0" smtClean="0"/>
              <a:t> אבל קיבלו רצף מספרים סידוריים על פי מספר הצבועים שנראה היה שנצפו </a:t>
            </a:r>
            <a:r>
              <a:rPr lang="he-IL" sz="3600" dirty="0" smtClean="0"/>
              <a:t>בהם. לא </a:t>
            </a:r>
            <a:r>
              <a:rPr lang="he-IL" sz="3600" dirty="0" smtClean="0"/>
              <a:t>תמיד אפשר היה לקבל ממפגשים קבוצתיים כאלה את 2 הצדדים של פרט מסוים, אך במקרים רבים, בהם נתפסו 2 פרטים באותה התמונה כאשר באחד פונה צד שמאל אל המצלמה ובשני צד </a:t>
            </a:r>
            <a:r>
              <a:rPr lang="he-IL" sz="3600" dirty="0" smtClean="0"/>
              <a:t>ימין, </a:t>
            </a:r>
            <a:r>
              <a:rPr lang="he-IL" sz="3600" dirty="0" smtClean="0"/>
              <a:t>אפשר היה לשייך בוודאות את דגמי הפסים שלהם ל-2 פרטים שונים.</a:t>
            </a:r>
            <a:endParaRPr lang="he-IL" sz="3600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מפגש עם 3 צבועים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 descr="1105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6428"/>
            <a:ext cx="7657020" cy="57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</a:t>
            </a:r>
            <a:r>
              <a:rPr lang="he-IL" dirty="0" smtClean="0"/>
              <a:t>ג: </a:t>
            </a:r>
            <a:r>
              <a:rPr lang="he-IL" dirty="0" smtClean="0"/>
              <a:t>זיהוי בעין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smtClean="0"/>
              <a:t>בכל צילום חולק הצבוע ל-3 חלקים: קדמי (צוואר, כתף קדמית ורגל קדמית), מרכזי (צד הגוף) ואחורי (ירך אחורית ורגל אחורית). </a:t>
            </a:r>
          </a:p>
          <a:p>
            <a:r>
              <a:rPr lang="he-IL" dirty="0" smtClean="0"/>
              <a:t>מידת הבהירות של כל חלק נבדקה, וכך הוחלט אם ראוי לזהות על פיו. </a:t>
            </a:r>
          </a:p>
          <a:p>
            <a:r>
              <a:rPr lang="he-IL" dirty="0" smtClean="0"/>
              <a:t>הראש לא נבחן כי הוא קשה לזיהוי פרטני.</a:t>
            </a:r>
          </a:p>
          <a:p>
            <a:r>
              <a:rPr lang="he-IL" dirty="0" smtClean="0"/>
              <a:t>נערכה השוואה בין התמונות כדי לזהות אם מדובר באותו דגם או בדגמים שונים.</a:t>
            </a:r>
          </a:p>
          <a:p>
            <a:r>
              <a:rPr lang="he-IL" dirty="0" smtClean="0"/>
              <a:t>נוצרה ספריה שבה יש "מדף" לכל פרט בו נמצאות התמונות שלו.</a:t>
            </a:r>
          </a:p>
          <a:p>
            <a:r>
              <a:rPr lang="he-IL" dirty="0" smtClean="0"/>
              <a:t>כל תמונה חדשה נבדקה מול כל המדפים, נוספה לאחד מהם אם זוהתה כשייכת לאותו פרט, או הושמה במדף חדש אם זוהה בוודאות דגם פסים שונה.</a:t>
            </a:r>
          </a:p>
          <a:p>
            <a:r>
              <a:rPr lang="he-IL" dirty="0" smtClean="0"/>
              <a:t>מדף הוכר כמייצג פרט נפרד רק אם היו בו לפחות 2 תמונות המראות דגם פסים זהה השונה מדגמי הפסים במדפים האחרים.</a:t>
            </a:r>
          </a:p>
          <a:p>
            <a:r>
              <a:rPr lang="he-IL" dirty="0" smtClean="0"/>
              <a:t>נוצרו 3 ספריות: ספריה של פרטים שזוהה צדם הימני בלבד, ספרית פרטים שזוהה רק צדם השמאלי, וספרית פרטים שזוהו 2 צדדיהם.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שלב </a:t>
            </a:r>
            <a:r>
              <a:rPr lang="he-IL" dirty="0" smtClean="0"/>
              <a:t>ד: </a:t>
            </a:r>
            <a:r>
              <a:rPr lang="he-IL" dirty="0" smtClean="0"/>
              <a:t>זיהוי בעזרת תוכנת </a:t>
            </a:r>
            <a:r>
              <a:rPr lang="en-US" dirty="0" err="1" smtClean="0"/>
              <a:t>Extracompare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e-IL" sz="3600" dirty="0" smtClean="0"/>
              <a:t>התוכנה יוצרת מהתמונה מודל תלת מימדי וממנו מוציאה את דגם הפסים, וכך מתקנת את השוני בזויות הצילום ומאפשרת אף זיהוי עורות שנפשטו.</a:t>
            </a:r>
          </a:p>
          <a:p>
            <a:r>
              <a:rPr lang="he-IL" sz="3600" dirty="0" smtClean="0"/>
              <a:t>התוכנה נכתבה לטיגריסים, ולכן התמונות הבאות הן של טיגריסים.</a:t>
            </a:r>
          </a:p>
          <a:p>
            <a:r>
              <a:rPr lang="he-IL" sz="3600" dirty="0" smtClean="0"/>
              <a:t>השלב הראשון: תיחום צד הגוף ותיחום הרגל האחורית, שני החלקים שעל פי דגם הפסים שלהם נערך הזיהוי. אין אפשרות לזהות דגם פסים ברגל הקדמית.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צבוע מפוספ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97" y="-57832"/>
            <a:ext cx="9169097" cy="6915832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3765529" y="0"/>
            <a:ext cx="161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מבוא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שלב </a:t>
            </a:r>
            <a:r>
              <a:rPr lang="he-IL" dirty="0" smtClean="0"/>
              <a:t>ד: </a:t>
            </a:r>
            <a:r>
              <a:rPr lang="he-IL" dirty="0" smtClean="0"/>
              <a:t>זיהוי בעזרת תוכנת </a:t>
            </a:r>
            <a:r>
              <a:rPr lang="en-US" dirty="0" err="1" smtClean="0"/>
              <a:t>Extracompare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 descr="sp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4572000" cy="355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legd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268760"/>
            <a:ext cx="4499991" cy="341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0" y="4797152"/>
            <a:ext cx="4427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תיחום הצד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355976" y="4725144"/>
            <a:ext cx="4788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תיחום רגל אחורית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שלב </a:t>
            </a:r>
            <a:r>
              <a:rPr lang="he-IL" dirty="0" smtClean="0"/>
              <a:t>ד: </a:t>
            </a:r>
            <a:r>
              <a:rPr lang="he-IL" dirty="0" smtClean="0"/>
              <a:t>זיהוי בעזרת תוכנת </a:t>
            </a:r>
            <a:r>
              <a:rPr lang="en-US" dirty="0" err="1" smtClean="0"/>
              <a:t>Extracompare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השלב השני: התוכנה יוצרת דגם פסים ממוחשב שחור-לבן על בסיס התמונה.</a:t>
            </a:r>
            <a:endParaRPr lang="he-IL" dirty="0"/>
          </a:p>
        </p:txBody>
      </p:sp>
      <p:pic>
        <p:nvPicPr>
          <p:cNvPr id="4" name="Picture 2" descr="ex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076056" cy="317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e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89560"/>
            <a:ext cx="6516215" cy="2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6444208" y="2492896"/>
            <a:ext cx="2699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שלבים בעיבוד דגם הפסים</a:t>
            </a:r>
            <a:endParaRPr lang="he-IL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שלב </a:t>
            </a:r>
            <a:r>
              <a:rPr lang="he-IL" dirty="0" smtClean="0"/>
              <a:t>ד: </a:t>
            </a:r>
            <a:r>
              <a:rPr lang="he-IL" dirty="0" smtClean="0"/>
              <a:t>זיהוי בעזרת תוכנת </a:t>
            </a:r>
            <a:r>
              <a:rPr lang="en-US" dirty="0" err="1" smtClean="0"/>
              <a:t>Extracompare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השלב השלישי: התוכנה מחשבת ציוני דמיון של התמונה החדשה לתמונות קודמות ומעלה את התמונות הדומות ביותר לזיהוי בעין מול התמונה החדשה.</a:t>
            </a:r>
          </a:p>
          <a:p>
            <a:r>
              <a:rPr lang="he-IL" sz="3200" dirty="0" smtClean="0"/>
              <a:t>השלב הרביעי: זיהוי בעין ואישור או דחית הצעות התוכנה.</a:t>
            </a:r>
          </a:p>
          <a:p>
            <a:r>
              <a:rPr lang="he-IL" sz="3200" dirty="0" smtClean="0"/>
              <a:t>השלב החמישי: יצירת ספריה כפי שתואר בשלב ג של שיטות העבודה.</a:t>
            </a:r>
          </a:p>
          <a:p>
            <a:r>
              <a:rPr lang="he-IL" sz="3200" dirty="0" smtClean="0"/>
              <a:t>השלב </a:t>
            </a:r>
            <a:r>
              <a:rPr lang="he-IL" sz="3200" dirty="0" err="1" smtClean="0"/>
              <a:t>הששי</a:t>
            </a:r>
            <a:r>
              <a:rPr lang="he-IL" sz="3200" dirty="0" smtClean="0"/>
              <a:t>: מעבר נוסף בעין על מדפי </a:t>
            </a:r>
            <a:r>
              <a:rPr lang="he-IL" sz="3200" dirty="0" err="1" smtClean="0"/>
              <a:t>הספריה</a:t>
            </a:r>
            <a:r>
              <a:rPr lang="he-IL" sz="3200" dirty="0" smtClean="0"/>
              <a:t> כדי לבדוק אם יש דמיונות או הבדלים שהתוכנה לא עלתה עליהם.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</a:t>
            </a:r>
            <a:r>
              <a:rPr lang="he-IL" dirty="0" smtClean="0"/>
              <a:t>ה: </a:t>
            </a:r>
            <a:r>
              <a:rPr lang="he-IL" dirty="0" smtClean="0"/>
              <a:t>השוואה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השוואה בין שיטת הזיהוי בעין לבין שיטת הזיהוי בסיוע תוכנת </a:t>
            </a:r>
            <a:r>
              <a:rPr lang="en-US" dirty="0" err="1" smtClean="0"/>
              <a:t>Extracompare</a:t>
            </a:r>
            <a:r>
              <a:rPr lang="he-IL" dirty="0" smtClean="0"/>
              <a:t>, כדי לקבוע איזו שיטה יעילה יותר.</a:t>
            </a:r>
          </a:p>
          <a:p>
            <a:pPr>
              <a:buNone/>
            </a:pPr>
            <a:r>
              <a:rPr lang="he-IL" dirty="0" smtClean="0"/>
              <a:t>מדדי ההשוואה:</a:t>
            </a:r>
            <a:endParaRPr lang="he-IL" sz="3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</a:rPr>
              <a:t>מספר תמונות וסרטונים שזוהו בוודאות.</a:t>
            </a:r>
          </a:p>
          <a:p>
            <a:pPr>
              <a:buFont typeface="Arial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</a:rPr>
              <a:t>מספר פרטים שזוהו.</a:t>
            </a:r>
          </a:p>
          <a:p>
            <a:pPr>
              <a:buFont typeface="Arial" pitchFamily="34" charset="0"/>
              <a:buChar char="•"/>
            </a:pPr>
            <a:r>
              <a:rPr lang="he-IL" sz="3600" dirty="0" smtClean="0">
                <a:solidFill>
                  <a:srgbClr val="0070C0"/>
                </a:solidFill>
              </a:rPr>
              <a:t>משך הזמן של תהליך הזיהוי.</a:t>
            </a:r>
            <a:endParaRPr lang="he-IL" sz="36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צבוע מפוספ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903"/>
            <a:ext cx="9143999" cy="6896903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3444929" y="0"/>
            <a:ext cx="2254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תוצאות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9114" y="461417"/>
            <a:ext cx="5905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e-IL" dirty="0" smtClean="0"/>
              <a:t>השוואה בין שתי שיטות הזיהוי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611559" y="2348879"/>
          <a:ext cx="7848873" cy="3240360"/>
        </p:xfrm>
        <a:graphic>
          <a:graphicData uri="http://schemas.openxmlformats.org/drawingml/2006/table">
            <a:tbl>
              <a:tblPr rtl="1"/>
              <a:tblGrid>
                <a:gridCol w="2616291"/>
                <a:gridCol w="2616291"/>
                <a:gridCol w="2616291"/>
              </a:tblGrid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Times New Roman"/>
                          <a:ea typeface="Times New Roman"/>
                          <a:cs typeface="Arial"/>
                        </a:rPr>
                        <a:t>המדד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Times New Roman"/>
                          <a:ea typeface="Times New Roman"/>
                          <a:cs typeface="Arial"/>
                        </a:rPr>
                        <a:t>זיהוי בעין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Times New Roman"/>
                          <a:ea typeface="Times New Roman"/>
                          <a:cs typeface="Arial"/>
                        </a:rPr>
                        <a:t>זיהוי בעזרת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Arial"/>
                        </a:rPr>
                        <a:t>Extracompare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מספר תמונות שזוהו בוודאות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88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163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מספר תמונות שלא זוהו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102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מספר סרטונים שזוהו בוודאות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16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23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מספר סרטונים שלא זוהו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אחוז פריטים שזוהו בוודאות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48.4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86.5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מספר פרטים שזוהו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4-5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7-10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משך תהליך הזיהוי בשעות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37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latin typeface="Times New Roman"/>
                          <a:ea typeface="Times New Roman"/>
                          <a:cs typeface="Arial"/>
                        </a:rPr>
                        <a:t>29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מספר פרטים סופי ונקודות נוספות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000" dirty="0" smtClean="0"/>
              <a:t>כיוון שתוצאות הזיהוי בסיוע התוכנה טובות יותר, הוחלט לבחון אותן. בסיומו של הזיהוי זוהו 4 פרטים מ-2 צדדיהם, 3 פרטים רק מצדם הימני ו-3 פרטים רק מצדם השמאלי. כמו כן נותרו 27 תמונות ו-2 סרטונים שלא זוהו בוודאות. לכן אין מספר סופי של פרטים שצולמו, אלא כמה אפשרויות: </a:t>
            </a: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C00000"/>
                </a:solidFill>
              </a:rPr>
              <a:t>7 פרטים </a:t>
            </a:r>
            <a:r>
              <a:rPr lang="he-IL" sz="2000" dirty="0" smtClean="0"/>
              <a:t>אם כל אלו שזוהה רק צדם הימני תואמים לאלו שזוהה רק צדם השמאלי. </a:t>
            </a: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C00000"/>
                </a:solidFill>
              </a:rPr>
              <a:t>10 פרטים </a:t>
            </a:r>
            <a:r>
              <a:rPr lang="he-IL" sz="2000" dirty="0" smtClean="0"/>
              <a:t>אם כל אלה שזוהה רק צדם הימני שונים מאלו שזוהה רק צדם השמאלי.</a:t>
            </a:r>
          </a:p>
          <a:p>
            <a:pPr>
              <a:buFont typeface="Arial" pitchFamily="34" charset="0"/>
              <a:buChar char="•"/>
            </a:pPr>
            <a:r>
              <a:rPr lang="he-IL" sz="2000" dirty="0" smtClean="0">
                <a:solidFill>
                  <a:srgbClr val="C00000"/>
                </a:solidFill>
              </a:rPr>
              <a:t>מעל 10 פרטים </a:t>
            </a:r>
            <a:r>
              <a:rPr lang="he-IL" sz="2000" dirty="0" smtClean="0"/>
              <a:t>אם חלק מהתמונות והסרטונים שלא זוהו בוודאות הם של פרטים נוספים.</a:t>
            </a:r>
          </a:p>
          <a:p>
            <a:pPr>
              <a:buNone/>
            </a:pPr>
            <a:endParaRPr lang="he-IL" sz="2000" dirty="0" smtClean="0"/>
          </a:p>
          <a:p>
            <a:pPr>
              <a:buNone/>
            </a:pPr>
            <a:r>
              <a:rPr lang="he-IL" sz="2000" dirty="0" smtClean="0"/>
              <a:t>נקודה חשובה נוספת היא שהתוכנה לא עומדת בפני עצמה ונדרש בסופה מעבר נוסף בעין על מדפי הפרטים בספרית התמונות. במעבר זה נמצא דמיון בין מדפים ומספר הפרטים ירד מ-12 ל-10, וכן זוהו בוודאות עוד 25 תמונות ו-12 סרטונים.</a:t>
            </a:r>
            <a:endParaRPr lang="he-IL" sz="2000" dirty="0" smtClean="0"/>
          </a:p>
          <a:p>
            <a:pPr>
              <a:buFont typeface="Arial" pitchFamily="34" charset="0"/>
              <a:buChar char="•"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פרטים 1-4, צד ימין</a:t>
            </a:r>
            <a:endParaRPr lang="he-IL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2290" name="Picture 2" descr="110411_r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548" y="404664"/>
            <a:ext cx="52084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110117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15155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110329_r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6502" y="2924945"/>
            <a:ext cx="524749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10103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51682"/>
            <a:ext cx="4788024" cy="340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לבן 8"/>
          <p:cNvSpPr/>
          <p:nvPr/>
        </p:nvSpPr>
        <p:spPr>
          <a:xfrm>
            <a:off x="0" y="476672"/>
            <a:ext cx="4856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508104" y="404664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508104" y="2967335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755577" y="3645024"/>
            <a:ext cx="3024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פרטים 1-4, צד שמאל</a:t>
            </a:r>
            <a:endParaRPr lang="he-IL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1" descr="110411_l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928" y="476672"/>
            <a:ext cx="52330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110410_l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5436096" cy="38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110215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45983"/>
            <a:ext cx="4788024" cy="361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110201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8695"/>
            <a:ext cx="4788023" cy="35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5436096" y="476672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51520" y="476672"/>
            <a:ext cx="4605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287306" y="3429000"/>
            <a:ext cx="4856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899592" y="3429000"/>
            <a:ext cx="3957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פרטים 5-7</a:t>
            </a:r>
            <a:endParaRPr lang="he-IL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41" name="Picture 1" descr="110401_l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359" y="548680"/>
            <a:ext cx="482264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110330_l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7014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110324_l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30" y="3069666"/>
            <a:ext cx="5067642" cy="37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/>
          <p:cNvSpPr/>
          <p:nvPr/>
        </p:nvSpPr>
        <p:spPr>
          <a:xfrm>
            <a:off x="4287306" y="548680"/>
            <a:ext cx="3237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915816" y="548680"/>
            <a:ext cx="1940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139952" y="3140968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חשיבות זיהוי אינדיבידואלי של בע"ח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זיהוי אינדיבידואלי מאפשר השגת מידע אמין לגבי: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תוחלת חיים וסיכויי </a:t>
            </a:r>
            <a:r>
              <a:rPr lang="he-IL" dirty="0" smtClean="0"/>
              <a:t>הישרדות.</a:t>
            </a: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תחומי שטח </a:t>
            </a:r>
            <a:r>
              <a:rPr lang="he-IL" dirty="0" smtClean="0"/>
              <a:t>מחייה.</a:t>
            </a: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גודל </a:t>
            </a:r>
            <a:r>
              <a:rPr lang="he-IL" dirty="0" smtClean="0"/>
              <a:t>אוכלוסיה.</a:t>
            </a: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צפיפות </a:t>
            </a:r>
            <a:r>
              <a:rPr lang="he-IL" dirty="0" smtClean="0"/>
              <a:t>אוכלוסיה.</a:t>
            </a: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מידע זה מאפשר פיתוח מדיניות ממשק המתאימה למצב הדמוגרפי של המין </a:t>
            </a:r>
            <a:r>
              <a:rPr lang="he-IL" dirty="0" smtClean="0"/>
              <a:t>הנידון.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פרטים 8-10</a:t>
            </a:r>
            <a:endParaRPr lang="he-IL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1200" dirty="0" err="1" smtClean="0"/>
              <a:t>בכב</a:t>
            </a:r>
            <a:endParaRPr lang="he-IL" sz="1200" dirty="0"/>
          </a:p>
        </p:txBody>
      </p:sp>
      <p:pic>
        <p:nvPicPr>
          <p:cNvPr id="9217" name="Picture 1" descr="11012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057" y="620688"/>
            <a:ext cx="44309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11011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41937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110502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1" y="3318238"/>
            <a:ext cx="4728900" cy="35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/>
          <p:cNvSpPr/>
          <p:nvPr/>
        </p:nvSpPr>
        <p:spPr>
          <a:xfrm>
            <a:off x="5292080" y="836712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" y="692696"/>
            <a:ext cx="4427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(צבוע שמאלי)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39552" y="3429000"/>
            <a:ext cx="7776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(צבוע שמאלי)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צבוע מפוספ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904"/>
            <a:ext cx="9144000" cy="689690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4005178" y="0"/>
            <a:ext cx="1133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דיון</a:t>
            </a:r>
            <a:endParaRPr lang="he-I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ניתוח כללי של התוצאות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ניתן לזהות פרטי צבוע מתוך תצלומים במבט עין (כפי שכבר הוכח ע"י </a:t>
            </a:r>
            <a:r>
              <a:rPr lang="en-US" dirty="0" err="1" smtClean="0"/>
              <a:t>Harihar</a:t>
            </a:r>
            <a:r>
              <a:rPr lang="en-US" dirty="0" smtClean="0"/>
              <a:t> et al</a:t>
            </a:r>
            <a:r>
              <a:rPr lang="he-IL" dirty="0" smtClean="0"/>
              <a:t>).</a:t>
            </a:r>
          </a:p>
          <a:p>
            <a:r>
              <a:rPr lang="he-IL" dirty="0" smtClean="0"/>
              <a:t>ניתן לזהות פרטי צבוע מתוך תצלומים בעזרת תוכנת </a:t>
            </a:r>
            <a:r>
              <a:rPr lang="en-US" dirty="0" err="1" smtClean="0"/>
              <a:t>Extracompare</a:t>
            </a:r>
            <a:r>
              <a:rPr lang="he-IL" dirty="0" smtClean="0"/>
              <a:t> בשילוב עם זיהוי בעין.</a:t>
            </a:r>
          </a:p>
          <a:p>
            <a:r>
              <a:rPr lang="he-IL" dirty="0" smtClean="0"/>
              <a:t>בשתי השיטות יש קשיים והתוצאות לא תמיד מספקות.</a:t>
            </a:r>
          </a:p>
          <a:p>
            <a:r>
              <a:rPr lang="he-IL" dirty="0" smtClean="0"/>
              <a:t>השיטה המשלבת את </a:t>
            </a:r>
            <a:r>
              <a:rPr lang="en-US" dirty="0" err="1" smtClean="0"/>
              <a:t>Extracompare</a:t>
            </a:r>
            <a:r>
              <a:rPr lang="he-IL" dirty="0" smtClean="0"/>
              <a:t> נמצאה יעילה בהרבה מזיהוי בעין בלבד.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קשיים בזיהוי פרטי צבועים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איכות נמוכה של הצילום בשל תנאי התאורה הליליים או תנועה מהירה של הצבוע שמטשטשת את דמותו.</a:t>
            </a:r>
          </a:p>
          <a:p>
            <a:r>
              <a:rPr lang="he-IL" dirty="0" smtClean="0"/>
              <a:t>סימור שיער או שינוי תנוחה שגורמים לפרט אחד להראות מאוד שונה בשני תצלומים שונים.</a:t>
            </a:r>
          </a:p>
          <a:p>
            <a:r>
              <a:rPr lang="he-IL" dirty="0" smtClean="0"/>
              <a:t>דגמי פסים דומים של שני פרטים.</a:t>
            </a:r>
          </a:p>
          <a:p>
            <a:r>
              <a:rPr lang="he-IL" dirty="0" smtClean="0"/>
              <a:t>מסיבות אלה רוב התמונות המתקבלות אינן ברורות מספיק לזיהוי.</a:t>
            </a:r>
          </a:p>
          <a:p>
            <a:r>
              <a:rPr lang="he-IL" dirty="0" smtClean="0"/>
              <a:t>גם בתמונות הברורות מספיק לא תמיד יש זיהוי ודאי מהסיבות שצוינו לעיל.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השוואה בין הזיהוי בעין לזיהוי בעזרת התוכנה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משך הזמן שלקח לזיהוי בעזרת התוכנה הוא 78% ממשך הזמן שארך הזיהוי בעין.</a:t>
            </a:r>
          </a:p>
          <a:p>
            <a:r>
              <a:rPr lang="he-IL" sz="3600" dirty="0" smtClean="0"/>
              <a:t>אחוז התמונות והסרטונים שזוהו היה גדול בהרבה בזיהוי בעזרת התוכנה – 86.5% לעומת 48.4%.</a:t>
            </a:r>
          </a:p>
          <a:p>
            <a:r>
              <a:rPr lang="he-IL" sz="3600" dirty="0" smtClean="0"/>
              <a:t>בזיהוי בעזרת התוכנה זוהו 7-10 פרטים, בזיהוי בעין בלבד – 4-5 פרטים.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חסרונות התוכנה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התוכנה לא עומדת בפני עצמה – יש חשיבות מכריעה לאישור הצעות הזיהוי שלה ע"י זיהוי בעין, וכן למעבר במבט עין על "מדפי" ספרית הפרטים והשוואה ביניהם</a:t>
            </a:r>
            <a:r>
              <a:rPr lang="he-IL" dirty="0" smtClean="0"/>
              <a:t>. כל זה מאריך את משך הזיהוי.</a:t>
            </a:r>
            <a:endParaRPr lang="he-IL" dirty="0" smtClean="0"/>
          </a:p>
          <a:p>
            <a:r>
              <a:rPr lang="he-IL" dirty="0" smtClean="0"/>
              <a:t>קושי בזיהוי סרטונים.</a:t>
            </a:r>
          </a:p>
          <a:p>
            <a:r>
              <a:rPr lang="he-IL" dirty="0" smtClean="0"/>
              <a:t>אין אפשרות להשוואת דגמי הפסים של הרגל הקדמית.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בעיות בתוצאות וליקויים במחקר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3600" dirty="0" smtClean="0"/>
              <a:t>לא קיבלנו מספר סופי ברור של צבועים (כזכור, יש 7-10 צבועים על פי התוצאות, ואולי אף יותר). השיטה עדיין רחוקה משלמות.</a:t>
            </a:r>
          </a:p>
          <a:p>
            <a:r>
              <a:rPr lang="he-IL" sz="3600" dirty="0" smtClean="0"/>
              <a:t>במחקר הנוכחי נעשה הזיהוי ע"י צופה אחד בלבד. כדי לוודא את אמינות התוצאות מן הראוי ששלושה צופים יבצעו את הזיהוי בנפרד.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הצעות לשיפור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שיפור התוכנה כך שתכלול זיהוי דגם הרגל הקדמית.</a:t>
            </a:r>
          </a:p>
          <a:p>
            <a:r>
              <a:rPr lang="he-IL" sz="4000" dirty="0" smtClean="0"/>
              <a:t>קירוב מלכודת המצלמה לפגר ושיפור התאורה שלה כדי למנוע תמונות בעייתיות (ראה בשקופית הבאה).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110409_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96049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101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71850"/>
            <a:ext cx="655272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1" y="0"/>
            <a:ext cx="5868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המצלמה רחוקה מדי</a:t>
            </a:r>
            <a:endParaRPr lang="he-I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907704" y="5949280"/>
            <a:ext cx="7236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התאורה ממורכזת מדי</a:t>
            </a:r>
            <a:endParaRPr lang="he-I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הצעות לשיפור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3200" dirty="0" smtClean="0"/>
              <a:t>הסרטונים חשובים כי הרבה פעמים הם מראים שני צדדים, אבל הם בעייתיים יותר לניתוח ע"י התוכנה מאשר תמונות. אפשר לשים 2 מלכודות מצלמה במקביל – אחת מצלמת סרטונים והשנייה תמונות.</a:t>
            </a:r>
          </a:p>
          <a:p>
            <a:r>
              <a:rPr lang="he-IL" sz="3200" dirty="0" smtClean="0"/>
              <a:t>הגדלת מאגר התמונות תגרום לעליה באחוז התמונות המזוהות בוודאות.</a:t>
            </a:r>
          </a:p>
          <a:p>
            <a:r>
              <a:rPr lang="he-IL" sz="3200" dirty="0" smtClean="0"/>
              <a:t>זיהוי ע"י שניים או שלושה צופים יוודא את אמינות הזיהוי.</a:t>
            </a:r>
          </a:p>
          <a:p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דרכי זיהוי אינדיבידואלי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הצמדת תג זיהוי או </a:t>
            </a:r>
            <a:r>
              <a:rPr lang="he-IL" dirty="0" smtClean="0"/>
              <a:t>משדור.</a:t>
            </a:r>
            <a:endParaRPr lang="he-IL" dirty="0" smtClean="0"/>
          </a:p>
          <a:p>
            <a:r>
              <a:rPr lang="he-IL" dirty="0" smtClean="0"/>
              <a:t>זיהוי עקבות או דגימות </a:t>
            </a:r>
            <a:r>
              <a:rPr lang="en-US" dirty="0" smtClean="0"/>
              <a:t>DNA</a:t>
            </a:r>
            <a:r>
              <a:rPr lang="he-IL" dirty="0" smtClean="0"/>
              <a:t> </a:t>
            </a:r>
            <a:r>
              <a:rPr lang="he-IL" dirty="0" smtClean="0"/>
              <a:t>מגללים.</a:t>
            </a:r>
            <a:endParaRPr lang="he-IL" dirty="0" smtClean="0"/>
          </a:p>
          <a:p>
            <a:r>
              <a:rPr lang="he-IL" dirty="0" smtClean="0"/>
              <a:t>זיהוי ויזואלי: </a:t>
            </a:r>
          </a:p>
          <a:p>
            <a:pPr>
              <a:buFontTx/>
              <a:buChar char="-"/>
            </a:pPr>
            <a:r>
              <a:rPr lang="he-IL" dirty="0" smtClean="0"/>
              <a:t>אפשרי רק במינים שלהם דגם של כתמים, פסים או נקודות, או צלקות בולטות, השונה בין הפרטים </a:t>
            </a:r>
          </a:p>
          <a:p>
            <a:pPr>
              <a:buFontTx/>
              <a:buChar char="-"/>
            </a:pPr>
            <a:r>
              <a:rPr lang="he-IL" dirty="0" smtClean="0"/>
              <a:t>הזיהוי היעיל ביותר הוא מתמונה, ואז גם אפשר ליצור ספרית תמונות פרטים. </a:t>
            </a:r>
          </a:p>
          <a:p>
            <a:pPr>
              <a:buFontTx/>
              <a:buChar char="-"/>
            </a:pPr>
            <a:r>
              <a:rPr lang="he-IL" dirty="0" smtClean="0"/>
              <a:t>הדרך הטובה ביותר לצלם מינים פעילי לילה או חששנים היא הפעלת מלכודות מצלמה.</a:t>
            </a:r>
          </a:p>
          <a:p>
            <a:endParaRPr lang="he-IL" dirty="0" smtClean="0"/>
          </a:p>
          <a:p>
            <a:pPr>
              <a:buNone/>
            </a:pPr>
            <a:endParaRPr lang="he-IL" dirty="0" smtClean="0"/>
          </a:p>
          <a:p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השוואה לכלי זיהוי אחרים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51520" y="1844819"/>
          <a:ext cx="8640960" cy="4248476"/>
        </p:xfrm>
        <a:graphic>
          <a:graphicData uri="http://schemas.openxmlformats.org/drawingml/2006/table">
            <a:tbl>
              <a:tblPr rtl="1"/>
              <a:tblGrid>
                <a:gridCol w="2160240"/>
                <a:gridCol w="2160240"/>
                <a:gridCol w="2160240"/>
                <a:gridCol w="2160240"/>
              </a:tblGrid>
              <a:tr h="8496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Times New Roman"/>
                          <a:ea typeface="Times New Roman"/>
                          <a:cs typeface="Arial"/>
                        </a:rPr>
                        <a:t>המדד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Times New Roman"/>
                          <a:ea typeface="Times New Roman"/>
                          <a:cs typeface="Arial"/>
                        </a:rPr>
                        <a:t>משדור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Times New Roman"/>
                          <a:ea typeface="Times New Roman"/>
                          <a:cs typeface="Arial"/>
                        </a:rPr>
                        <a:t>ניתוח גללים גנטי וניתוח עקבות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b="1">
                          <a:latin typeface="Times New Roman"/>
                          <a:ea typeface="Times New Roman"/>
                          <a:cs typeface="Arial"/>
                        </a:rPr>
                        <a:t>צילום וזיהוי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זמן קבלת הזיהוי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קצר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ארוך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בינוני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בטחון בזיהוי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מלא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לא מלא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לא מלא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סוג המידע המתקבל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זיהוי ומיקום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זיהוי בלבד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זיהוי בלבד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רצף המידע המתקבל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רציף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חד פעמי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חד פעמי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הפרטים המזוהים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רק הפרטים הממושדרים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כל מי שסימניו מתגלים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כל מי שמצולם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פגיעה בבעל החיים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פולשני מאוד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לא פולשני כלל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פולשנות זניחה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עלות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יקר יחסית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latin typeface="Times New Roman"/>
                          <a:ea typeface="Times New Roman"/>
                          <a:cs typeface="Arial"/>
                        </a:rPr>
                        <a:t>בינוני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latin typeface="Times New Roman"/>
                          <a:ea typeface="Times New Roman"/>
                          <a:cs typeface="Arial"/>
                        </a:rPr>
                        <a:t>זול יחסית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אפשרויות יישום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מתוצאות הזיהוי ניתן לקבל מידע רב: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על פי מספר הפרטים שזוהו ומספר ה"לכידות" של כל פרט ניתן לחשב את סיכויי ה"לכידה" של הצבוע ולקבל הערכת גודל אוכלוסיה.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על פי גודל </a:t>
            </a:r>
            <a:r>
              <a:rPr lang="he-IL" dirty="0" err="1" smtClean="0"/>
              <a:t>האוכלוסיה</a:t>
            </a:r>
            <a:r>
              <a:rPr lang="he-IL" dirty="0" smtClean="0"/>
              <a:t>, גודל השטח התחום ע"י המלכודות והמרחקים שעוברים הפרטים השונים על פי נתוני "לכידתם" במלכודות המצלמה, אפשר לחשב את צפיפות הפרטים.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אפשרויות יישום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התועלת האפשרית של העבודה למחקר הצבועים בישראל: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הבנת מגמות דמוגרפיות של אוכלוסיות מקומיות, ובעקבות זאת נקיטת פעולות ממשקיות מתאימות.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הקמת מאגר תמונות צבועים מקומי או ארצי על בסיס המאגר הקיים.</a:t>
            </a:r>
          </a:p>
          <a:p>
            <a:pPr>
              <a:buFont typeface="Arial" pitchFamily="34" charset="0"/>
              <a:buChar char="•"/>
            </a:pPr>
            <a:endParaRPr lang="he-IL" dirty="0" smtClean="0"/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זיהוי בעין וזיהוי בסיוע תוכנת מחשב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>
                <a:solidFill>
                  <a:srgbClr val="00B050"/>
                </a:solidFill>
              </a:rPr>
              <a:t>חסרונות הזיהוי בעין: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הקושי לאתר דמיון בתצלומים מזוויות שונות או בתנוחות שונות, או להבחין בין 2 דגמים מורכבים דומים מאוד.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הקושי להתמודד עם כמות גדולה של תמונות.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>
                <a:solidFill>
                  <a:srgbClr val="FFFF00"/>
                </a:solidFill>
              </a:rPr>
              <a:t>תוכנות מחשב אלגוריתמיות פותחו במחקרים על מינים שונים והן פותרות באופן חלקי את הבעיה הראשונה ובאופן מלא את הבעיה </a:t>
            </a:r>
            <a:r>
              <a:rPr lang="he-IL" dirty="0" err="1" smtClean="0">
                <a:solidFill>
                  <a:srgbClr val="FFFF00"/>
                </a:solidFill>
              </a:rPr>
              <a:t>השניה</a:t>
            </a:r>
            <a:r>
              <a:rPr lang="he-IL" dirty="0" smtClean="0">
                <a:solidFill>
                  <a:srgbClr val="FFFF00"/>
                </a:solidFill>
              </a:rPr>
              <a:t>.</a:t>
            </a:r>
            <a:endParaRPr lang="he-I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צבוע מפוספס – מידע קיים רלוונטי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3600" dirty="0" smtClean="0"/>
              <a:t>אוכל נבלות </a:t>
            </a:r>
            <a:r>
              <a:rPr lang="he-IL" sz="3600" dirty="0" err="1" smtClean="0"/>
              <a:t>אומניוורי</a:t>
            </a:r>
            <a:r>
              <a:rPr lang="he-IL" sz="3600" dirty="0" smtClean="0"/>
              <a:t>.</a:t>
            </a:r>
          </a:p>
          <a:p>
            <a:r>
              <a:rPr lang="he-IL" sz="3600" dirty="0" smtClean="0"/>
              <a:t>פעיל לילה בעיקר.</a:t>
            </a:r>
          </a:p>
          <a:p>
            <a:r>
              <a:rPr lang="he-IL" sz="3600" dirty="0" smtClean="0"/>
              <a:t>יחידאי או חי בקבוצות קטנות.</a:t>
            </a:r>
          </a:p>
          <a:p>
            <a:r>
              <a:rPr lang="he-IL" sz="3600" dirty="0" smtClean="0"/>
              <a:t>חי בעיקר בשטחים צחיחים וסלעיים.</a:t>
            </a:r>
          </a:p>
          <a:p>
            <a:r>
              <a:rPr lang="he-IL" sz="3600" dirty="0" smtClean="0"/>
              <a:t>גודל שטח המחיה כמה עשרות קמ"ר.</a:t>
            </a:r>
          </a:p>
          <a:p>
            <a:r>
              <a:rPr lang="he-IL" sz="3600" dirty="0" smtClean="0"/>
              <a:t>יש חפיפה מסוימת בין שטחי המחיה, לפחות אצל זכרים</a:t>
            </a:r>
          </a:p>
          <a:p>
            <a:r>
              <a:rPr lang="he-IL" sz="3600" dirty="0" smtClean="0"/>
              <a:t>אין </a:t>
            </a:r>
            <a:r>
              <a:rPr lang="he-IL" sz="3600" dirty="0" err="1" smtClean="0"/>
              <a:t>דימורפיזם</a:t>
            </a:r>
            <a:r>
              <a:rPr lang="he-IL" sz="3600" dirty="0" smtClean="0"/>
              <a:t> זוויגי.</a:t>
            </a:r>
          </a:p>
          <a:p>
            <a:r>
              <a:rPr lang="he-IL" sz="3600" dirty="0" smtClean="0"/>
              <a:t>יש הבדלים בין הפרטים בדגמי הפסים.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צבוע מפוספס – מידע שנוי במחלוקת שזיהוי אינדיבידואלי יכול לוודא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e-IL" dirty="0" smtClean="0"/>
          </a:p>
          <a:p>
            <a:r>
              <a:rPr lang="he-IL" sz="4400" dirty="0" smtClean="0"/>
              <a:t>מה גודל האוכלוסיות במקומות שונים ומה צפיפותן?</a:t>
            </a:r>
          </a:p>
          <a:p>
            <a:pPr>
              <a:buNone/>
            </a:pPr>
            <a:endParaRPr lang="he-IL" sz="4400" dirty="0" smtClean="0"/>
          </a:p>
          <a:p>
            <a:r>
              <a:rPr lang="he-IL" sz="4400" dirty="0" smtClean="0"/>
              <a:t>מה המגמות הדמוגרפיות במקומות שונים – גידול במספרים, הפחתה במספרים או שיווי משקל?</a:t>
            </a:r>
            <a:endParaRPr lang="he-I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המחקר הנוכחי – סינתזה של 2 מחקרים קודמים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תוכנת </a:t>
            </a:r>
            <a:r>
              <a:rPr lang="en-US" dirty="0" err="1" smtClean="0"/>
              <a:t>Extracompare</a:t>
            </a:r>
            <a:r>
              <a:rPr lang="he-IL" dirty="0" smtClean="0"/>
              <a:t> פותחה ע"י </a:t>
            </a:r>
            <a:r>
              <a:rPr lang="en-US" dirty="0" err="1" smtClean="0"/>
              <a:t>Hiby</a:t>
            </a:r>
            <a:r>
              <a:rPr lang="en-US" dirty="0" smtClean="0"/>
              <a:t> et al</a:t>
            </a:r>
            <a:r>
              <a:rPr lang="he-IL" dirty="0" smtClean="0"/>
              <a:t> (2009) במטרה לסייע בזיהוי פרטי טיגריס. התוכנה מתמודדת עם זוויות צילום שונות, והיא נוחה לשימוש וזמינה </a:t>
            </a:r>
            <a:r>
              <a:rPr lang="he-IL" dirty="0" smtClean="0"/>
              <a:t>באינטרנט.</a:t>
            </a:r>
            <a:endParaRPr lang="he-IL" dirty="0" smtClean="0"/>
          </a:p>
          <a:p>
            <a:r>
              <a:rPr lang="he-IL" dirty="0" smtClean="0"/>
              <a:t>במחקר של </a:t>
            </a:r>
            <a:r>
              <a:rPr lang="en-US" dirty="0" err="1" smtClean="0"/>
              <a:t>Harihar</a:t>
            </a:r>
            <a:r>
              <a:rPr lang="en-US" dirty="0" smtClean="0"/>
              <a:t> et al</a:t>
            </a:r>
            <a:r>
              <a:rPr lang="he-IL" dirty="0" smtClean="0"/>
              <a:t> (2010) נעשה זיהוי בעין של פרטי צבוע מפוספס מתוך תצלומים של מלכודות מצלמה על פי הבדלים בדגמי הפסים.  </a:t>
            </a:r>
          </a:p>
          <a:p>
            <a:r>
              <a:rPr lang="he-IL" dirty="0" smtClean="0"/>
              <a:t>המחקר הנוכחי משתמש בתוכנת </a:t>
            </a:r>
            <a:r>
              <a:rPr lang="en-US" dirty="0" err="1" smtClean="0"/>
              <a:t>Extracompare</a:t>
            </a:r>
            <a:r>
              <a:rPr lang="he-IL" dirty="0" smtClean="0"/>
              <a:t> כדי לייעל את הזיהוי של פרטי צבוע מפוספס מתוך תצלומי מלכודות מצלמה.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שאלות המחקר ומטרותיו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e-IL" dirty="0" smtClean="0">
                <a:solidFill>
                  <a:srgbClr val="FF0000"/>
                </a:solidFill>
              </a:rPr>
              <a:t>שאלות: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השאלה הבסיסית: כמה פרטים צולמו במלכודות המצלמה?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השאלות המהותיות: האם ניתן לזהות פרטי צבוע מפוספס מתצלומי מלכודות מצלמה בזיהוי בעין ובזיהוי בעין בסיוע תוכנת </a:t>
            </a:r>
            <a:r>
              <a:rPr lang="en-US" dirty="0" err="1" smtClean="0"/>
              <a:t>Extracompare</a:t>
            </a:r>
            <a:r>
              <a:rPr lang="he-IL" dirty="0" smtClean="0"/>
              <a:t>? איזו משתי השיטות יעילה יותר?</a:t>
            </a:r>
          </a:p>
          <a:p>
            <a:pPr>
              <a:buNone/>
            </a:pPr>
            <a:r>
              <a:rPr lang="he-IL" dirty="0" smtClean="0">
                <a:solidFill>
                  <a:srgbClr val="00B050"/>
                </a:solidFill>
              </a:rPr>
              <a:t>מטרות:</a:t>
            </a:r>
            <a:r>
              <a:rPr lang="he-I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לבדוק את אמינות שתי השיטות ככלי לזיהוי </a:t>
            </a:r>
            <a:r>
              <a:rPr lang="he-IL" dirty="0" smtClean="0"/>
              <a:t>צבועים ולקבוע איזו מהן מדויקת ויעילה יותר.</a:t>
            </a:r>
            <a:endParaRPr lang="he-IL" dirty="0" smtClean="0"/>
          </a:p>
          <a:p>
            <a:pPr>
              <a:buFont typeface="Arial" pitchFamily="34" charset="0"/>
              <a:buChar char="•"/>
            </a:pPr>
            <a:r>
              <a:rPr lang="he-IL" dirty="0" smtClean="0"/>
              <a:t>להתחיל בבניית ספרית תמונות של פרטי צבוע </a:t>
            </a:r>
            <a:r>
              <a:rPr lang="he-IL" dirty="0" smtClean="0"/>
              <a:t>מזוהים, ובכל "מדף" בה יש תמונות של פרט אחר. לספריה זו אפשר יהיה להכניס כל תמונת צבוע נוספת ולהשוותה לקיימות על מנת לראות אם זה פרט מוכר או פרט חדש.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אזרחי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4F5A58CB-894B-49BD-AE75-24C60CAA325C}"/>
</file>

<file path=customXml/itemProps2.xml><?xml version="1.0" encoding="utf-8"?>
<ds:datastoreItem xmlns:ds="http://schemas.openxmlformats.org/officeDocument/2006/customXml" ds:itemID="{FEAC8451-E1FC-492E-A7AD-5BD50BB3618B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1066</TotalTime>
  <Words>1947</Words>
  <Application>Microsoft Office PowerPoint</Application>
  <PresentationFormat>‫הצגה על המסך (4:3)</PresentationFormat>
  <Paragraphs>228</Paragraphs>
  <Slides>42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42</vt:i4>
      </vt:variant>
    </vt:vector>
  </HeadingPairs>
  <TitlesOfParts>
    <vt:vector size="49" baseType="lpstr">
      <vt:lpstr>ערכת נושא Office</vt:lpstr>
      <vt:lpstr>בית יציקה</vt:lpstr>
      <vt:lpstr>1_בית יציקה</vt:lpstr>
      <vt:lpstr>3_בית יציקה</vt:lpstr>
      <vt:lpstr>אזרחי</vt:lpstr>
      <vt:lpstr>זרימה</vt:lpstr>
      <vt:lpstr>התלהבות</vt:lpstr>
      <vt:lpstr>זיהוי אינדיבידואלי של צבועים מפוספסים בעזרת ניתוח תצלומים ע"י תוכנת מחשב</vt:lpstr>
      <vt:lpstr>שקופית 2</vt:lpstr>
      <vt:lpstr>חשיבות זיהוי אינדיבידואלי של בע"ח</vt:lpstr>
      <vt:lpstr>דרכי זיהוי אינדיבידואלי</vt:lpstr>
      <vt:lpstr>זיהוי בעין וזיהוי בסיוע תוכנת מחשב</vt:lpstr>
      <vt:lpstr>צבוע מפוספס – מידע קיים רלוונטי</vt:lpstr>
      <vt:lpstr>צבוע מפוספס – מידע שנוי במחלוקת שזיהוי אינדיבידואלי יכול לוודא</vt:lpstr>
      <vt:lpstr>המחקר הנוכחי – סינתזה של 2 מחקרים קודמים</vt:lpstr>
      <vt:lpstr>שאלות המחקר ומטרותיו</vt:lpstr>
      <vt:lpstr>שקופית 10</vt:lpstr>
      <vt:lpstr>שלב א: איסוף מידע</vt:lpstr>
      <vt:lpstr>שלב ב: מיון התמונות והסרטונים</vt:lpstr>
      <vt:lpstr>דוגמא של תמונה מטושטשת</vt:lpstr>
      <vt:lpstr>שלב ב: מיון התמונות והסרטונים</vt:lpstr>
      <vt:lpstr>דוגמא של סרטון</vt:lpstr>
      <vt:lpstr>שלב ב: מיון התמונות והסרטונים</vt:lpstr>
      <vt:lpstr>מפגש עם 3 צבועים</vt:lpstr>
      <vt:lpstr>שלב ג: זיהוי בעין</vt:lpstr>
      <vt:lpstr>שלב ד: זיהוי בעזרת תוכנת Extracompare</vt:lpstr>
      <vt:lpstr>שלב ד: זיהוי בעזרת תוכנת Extracompare</vt:lpstr>
      <vt:lpstr>שלב ד: זיהוי בעזרת תוכנת Extracompare</vt:lpstr>
      <vt:lpstr>שלב ד: זיהוי בעזרת תוכנת Extracompare</vt:lpstr>
      <vt:lpstr>שלב ה: השוואה</vt:lpstr>
      <vt:lpstr>שקופית 24</vt:lpstr>
      <vt:lpstr>השוואה בין שתי שיטות הזיהוי</vt:lpstr>
      <vt:lpstr>מספר פרטים סופי ונקודות נוספות</vt:lpstr>
      <vt:lpstr>פרטים 1-4, צד ימין</vt:lpstr>
      <vt:lpstr>פרטים 1-4, צד שמאל</vt:lpstr>
      <vt:lpstr>פרטים 5-7</vt:lpstr>
      <vt:lpstr>פרטים 8-10</vt:lpstr>
      <vt:lpstr>שקופית 31</vt:lpstr>
      <vt:lpstr>ניתוח כללי של התוצאות</vt:lpstr>
      <vt:lpstr>קשיים בזיהוי פרטי צבועים</vt:lpstr>
      <vt:lpstr>השוואה בין הזיהוי בעין לזיהוי בעזרת התוכנה</vt:lpstr>
      <vt:lpstr>חסרונות התוכנה</vt:lpstr>
      <vt:lpstr>בעיות בתוצאות וליקויים במחקר</vt:lpstr>
      <vt:lpstr>הצעות לשיפור</vt:lpstr>
      <vt:lpstr>שקופית 38</vt:lpstr>
      <vt:lpstr>הצעות לשיפור</vt:lpstr>
      <vt:lpstr>השוואה לכלי זיהוי אחרים</vt:lpstr>
      <vt:lpstr>אפשרויות יישום</vt:lpstr>
      <vt:lpstr>אפשרויות יישום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מחקר - גלעד בן-צבי</dc:title>
  <dc:creator>Michal</dc:creator>
  <cp:keywords/>
  <dc:description/>
  <cp:lastModifiedBy>Michal</cp:lastModifiedBy>
  <cp:revision>96</cp:revision>
  <dcterms:created xsi:type="dcterms:W3CDTF">2011-09-03T12:12:55Z</dcterms:created>
  <dcterms:modified xsi:type="dcterms:W3CDTF">2011-09-09T23:38:50Z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