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3" r:id="rId6"/>
    <p:sldId id="262" r:id="rId7"/>
    <p:sldId id="261" r:id="rId8"/>
    <p:sldId id="260" r:id="rId9"/>
    <p:sldId id="264" r:id="rId10"/>
    <p:sldId id="265" r:id="rId1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43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כ"א/שבט/תשע"ה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כ"א/שבט/תשע"ה</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260648"/>
            <a:ext cx="7272808" cy="6325321"/>
          </a:xfrm>
          <a:prstGeom prst="rect">
            <a:avLst/>
          </a:prstGeom>
          <a:noFill/>
        </p:spPr>
        <p:txBody>
          <a:bodyPr wrap="square" rtlCol="1">
            <a:spAutoFit/>
          </a:bodyPr>
          <a:lstStyle/>
          <a:p>
            <a:pPr algn="ctr">
              <a:lnSpc>
                <a:spcPct val="150000"/>
              </a:lnSpc>
            </a:pPr>
            <a:r>
              <a:rPr lang="he-IL" sz="2800" b="1" dirty="0" smtClean="0">
                <a:solidFill>
                  <a:schemeClr val="bg1"/>
                </a:solidFill>
              </a:rPr>
              <a:t>גורמים המשפיעים על מהירות חילוף הנוצות בציפורי שיר</a:t>
            </a:r>
          </a:p>
          <a:p>
            <a:pPr algn="ctr">
              <a:lnSpc>
                <a:spcPct val="150000"/>
              </a:lnSpc>
            </a:pPr>
            <a:endParaRPr lang="he-IL" sz="2800" b="1" dirty="0" smtClean="0">
              <a:solidFill>
                <a:schemeClr val="bg1"/>
              </a:solidFill>
            </a:endParaRPr>
          </a:p>
          <a:p>
            <a:pPr algn="ctr">
              <a:lnSpc>
                <a:spcPct val="150000"/>
              </a:lnSpc>
            </a:pPr>
            <a:endParaRPr lang="he-IL" sz="2800" b="1" dirty="0" smtClean="0">
              <a:solidFill>
                <a:schemeClr val="bg1"/>
              </a:solidFill>
            </a:endParaRPr>
          </a:p>
          <a:p>
            <a:pPr algn="ctr">
              <a:lnSpc>
                <a:spcPct val="150000"/>
              </a:lnSpc>
            </a:pPr>
            <a:endParaRPr lang="he-IL" sz="2800" b="1" dirty="0" smtClean="0">
              <a:solidFill>
                <a:schemeClr val="bg1"/>
              </a:solidFill>
            </a:endParaRPr>
          </a:p>
          <a:p>
            <a:pPr algn="ctr">
              <a:lnSpc>
                <a:spcPct val="150000"/>
              </a:lnSpc>
            </a:pPr>
            <a:endParaRPr lang="he-IL" sz="2800" b="1" dirty="0" smtClean="0">
              <a:solidFill>
                <a:schemeClr val="bg1"/>
              </a:solidFill>
            </a:endParaRPr>
          </a:p>
          <a:p>
            <a:pPr algn="ctr">
              <a:lnSpc>
                <a:spcPct val="150000"/>
              </a:lnSpc>
            </a:pPr>
            <a:endParaRPr lang="he-IL" sz="2800" b="1" dirty="0" smtClean="0">
              <a:solidFill>
                <a:schemeClr val="bg1"/>
              </a:solidFill>
            </a:endParaRPr>
          </a:p>
          <a:p>
            <a:pPr algn="ctr">
              <a:lnSpc>
                <a:spcPct val="150000"/>
              </a:lnSpc>
            </a:pPr>
            <a:endParaRPr lang="he-IL" sz="2800" b="1" dirty="0" smtClean="0">
              <a:solidFill>
                <a:schemeClr val="bg1"/>
              </a:solidFill>
            </a:endParaRPr>
          </a:p>
          <a:p>
            <a:pPr algn="ctr">
              <a:lnSpc>
                <a:spcPct val="150000"/>
              </a:lnSpc>
            </a:pPr>
            <a:r>
              <a:rPr lang="he-IL" sz="1600" dirty="0" smtClean="0">
                <a:solidFill>
                  <a:schemeClr val="bg1"/>
                </a:solidFill>
              </a:rPr>
              <a:t>יוסף </a:t>
            </a:r>
            <a:r>
              <a:rPr lang="he-IL" sz="1600" dirty="0" smtClean="0">
                <a:solidFill>
                  <a:schemeClr val="bg1"/>
                </a:solidFill>
              </a:rPr>
              <a:t>כיאט</a:t>
            </a:r>
          </a:p>
          <a:p>
            <a:pPr algn="ctr">
              <a:lnSpc>
                <a:spcPct val="150000"/>
              </a:lnSpc>
            </a:pPr>
            <a:r>
              <a:rPr lang="he-IL" sz="1600" dirty="0" smtClean="0">
                <a:solidFill>
                  <a:schemeClr val="bg1"/>
                </a:solidFill>
              </a:rPr>
              <a:t>מנחים: עדו יצחקי וניר ספיר (אוניברסיטת חיפה)</a:t>
            </a:r>
          </a:p>
          <a:p>
            <a:pPr algn="ctr">
              <a:lnSpc>
                <a:spcPct val="150000"/>
              </a:lnSpc>
            </a:pPr>
            <a:r>
              <a:rPr lang="he-IL" sz="1600" dirty="0" smtClean="0">
                <a:solidFill>
                  <a:schemeClr val="bg1"/>
                </a:solidFill>
              </a:rPr>
              <a:t>01/02/2015</a:t>
            </a:r>
            <a:endParaRPr lang="he-IL" sz="1600" dirty="0" smtClean="0">
              <a:solidFill>
                <a:schemeClr val="bg1"/>
              </a:solidFill>
            </a:endParaRPr>
          </a:p>
        </p:txBody>
      </p:sp>
      <p:pic>
        <p:nvPicPr>
          <p:cNvPr id="1026" name="Picture 2" descr="C:\Users\יוסף\Desktop\חילוף נוצות\תמונות לשליחה\חצוצרן זכר בוגר.jpg"/>
          <p:cNvPicPr>
            <a:picLocks noChangeAspect="1" noChangeArrowheads="1"/>
          </p:cNvPicPr>
          <p:nvPr/>
        </p:nvPicPr>
        <p:blipFill>
          <a:blip r:embed="rId2" cstate="print"/>
          <a:srcRect/>
          <a:stretch>
            <a:fillRect/>
          </a:stretch>
        </p:blipFill>
        <p:spPr bwMode="auto">
          <a:xfrm>
            <a:off x="2160304" y="2060848"/>
            <a:ext cx="4890120" cy="32600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3416320"/>
          </a:xfrm>
          <a:prstGeom prst="rect">
            <a:avLst/>
          </a:prstGeom>
          <a:noFill/>
        </p:spPr>
        <p:txBody>
          <a:bodyPr wrap="square" rtlCol="1">
            <a:spAutoFit/>
          </a:bodyPr>
          <a:lstStyle/>
          <a:p>
            <a:pPr algn="just">
              <a:lnSpc>
                <a:spcPct val="150000"/>
              </a:lnSpc>
            </a:pPr>
            <a:r>
              <a:rPr lang="he-IL" sz="2400" b="1" dirty="0" smtClean="0">
                <a:solidFill>
                  <a:schemeClr val="bg1"/>
                </a:solidFill>
              </a:rPr>
              <a:t>סיכום</a:t>
            </a:r>
          </a:p>
          <a:p>
            <a:pPr algn="just">
              <a:lnSpc>
                <a:spcPct val="150000"/>
              </a:lnSpc>
            </a:pPr>
            <a:endParaRPr lang="he-IL" sz="2000" dirty="0" smtClean="0">
              <a:solidFill>
                <a:schemeClr val="bg1"/>
              </a:solidFill>
            </a:endParaRPr>
          </a:p>
          <a:p>
            <a:pPr algn="just">
              <a:lnSpc>
                <a:spcPct val="150000"/>
              </a:lnSpc>
            </a:pPr>
            <a:r>
              <a:rPr lang="he-IL" sz="2000" dirty="0" smtClean="0">
                <a:solidFill>
                  <a:schemeClr val="bg1"/>
                </a:solidFill>
              </a:rPr>
              <a:t>תוצאות המחקר מראות את הקשר בין ביצועי תעופה של ציפורים והמהירות בה הן מחליפות נוצות. תוך הדגשת המתח הקיים בין התעופה ומהירות חילוף הנוצות. ניתן לראות כי לחצי הברירה פעלו על מעופפים יעילים לכיוון של חילוף איטי ופגיעה קטנה אך מתמשכת ביכולת התעופה, לעומת מעופפים פחות יעילים בהם מתקיימת העדפה לחילוף מהיר הפוגע בתעופה בשיעור גבוה לפרק זמן קצר יותר.</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404664"/>
            <a:ext cx="5688632" cy="6186309"/>
          </a:xfrm>
          <a:prstGeom prst="rect">
            <a:avLst/>
          </a:prstGeom>
          <a:noFill/>
        </p:spPr>
        <p:txBody>
          <a:bodyPr wrap="square" rtlCol="1">
            <a:spAutoFit/>
          </a:bodyPr>
          <a:lstStyle/>
          <a:p>
            <a:pPr algn="just">
              <a:lnSpc>
                <a:spcPct val="150000"/>
              </a:lnSpc>
            </a:pPr>
            <a:r>
              <a:rPr lang="he-IL" sz="2400" b="1" dirty="0" smtClean="0">
                <a:solidFill>
                  <a:schemeClr val="bg1"/>
                </a:solidFill>
              </a:rPr>
              <a:t>מבוא</a:t>
            </a:r>
          </a:p>
          <a:p>
            <a:pPr algn="just">
              <a:lnSpc>
                <a:spcPct val="150000"/>
              </a:lnSpc>
            </a:pPr>
            <a:endParaRPr lang="he-IL" sz="2000" dirty="0" smtClean="0">
              <a:solidFill>
                <a:schemeClr val="bg1"/>
              </a:solidFill>
            </a:endParaRPr>
          </a:p>
          <a:p>
            <a:pPr algn="just">
              <a:lnSpc>
                <a:spcPct val="150000"/>
              </a:lnSpc>
              <a:buFont typeface="Arial" pitchFamily="34" charset="0"/>
              <a:buChar char="•"/>
            </a:pPr>
            <a:r>
              <a:rPr lang="he-IL" sz="2000" dirty="0" smtClean="0">
                <a:solidFill>
                  <a:schemeClr val="bg1"/>
                </a:solidFill>
              </a:rPr>
              <a:t> אחד התפקידים החשובים של הנוצות הוא הגדלת שטח הפנים של הכנף המאפשר תעופה.</a:t>
            </a:r>
          </a:p>
          <a:p>
            <a:pPr algn="just">
              <a:lnSpc>
                <a:spcPct val="150000"/>
              </a:lnSpc>
              <a:buFont typeface="Arial" pitchFamily="34" charset="0"/>
              <a:buChar char="•"/>
            </a:pPr>
            <a:r>
              <a:rPr lang="he-IL" sz="2000" dirty="0" smtClean="0">
                <a:solidFill>
                  <a:schemeClr val="bg1"/>
                </a:solidFill>
              </a:rPr>
              <a:t> הנוצות הן מבנה חלבוני מת, חידוש הנוצות דורש השרה של הנוצות הישנות וצמיחה הדרגתית של הנוצות החדשות - התוצאה של תהליך חילוף הנוצות הוא חוסר בנוצות בכנף המביא לפגיעה בתפקוד הכנף ולכן גם פגיעה ביכולת התעופה של הציפור.</a:t>
            </a:r>
          </a:p>
          <a:p>
            <a:pPr algn="just">
              <a:lnSpc>
                <a:spcPct val="150000"/>
              </a:lnSpc>
              <a:buFont typeface="Arial" pitchFamily="34" charset="0"/>
              <a:buChar char="•"/>
            </a:pPr>
            <a:r>
              <a:rPr lang="he-IL" sz="2000" dirty="0" smtClean="0">
                <a:solidFill>
                  <a:schemeClr val="bg1"/>
                </a:solidFill>
              </a:rPr>
              <a:t> ככל שמהירות החילוף תהיה גבוהה יותר, תגדל עצמת הפגיעה בתעופה.</a:t>
            </a:r>
          </a:p>
          <a:p>
            <a:pPr algn="just">
              <a:lnSpc>
                <a:spcPct val="150000"/>
              </a:lnSpc>
              <a:buFont typeface="Arial" pitchFamily="34" charset="0"/>
              <a:buChar char="•"/>
            </a:pPr>
            <a:r>
              <a:rPr lang="he-IL" sz="2000" dirty="0" smtClean="0">
                <a:solidFill>
                  <a:schemeClr val="bg1"/>
                </a:solidFill>
              </a:rPr>
              <a:t> מחקרים אחדים הראו שהחוסר הנוצר בכנף כתוצאה מתהליך החילוף אכן פוגע ביכולת התעופה.</a:t>
            </a:r>
          </a:p>
        </p:txBody>
      </p:sp>
      <p:pic>
        <p:nvPicPr>
          <p:cNvPr id="2050" name="Picture 2" descr="C:\Users\יוסף\Desktop\חילוף נוצות\תמונות לשליחה\H.rus.JPG"/>
          <p:cNvPicPr>
            <a:picLocks noChangeAspect="1" noChangeArrowheads="1"/>
          </p:cNvPicPr>
          <p:nvPr/>
        </p:nvPicPr>
        <p:blipFill>
          <a:blip r:embed="rId2" cstate="print"/>
          <a:srcRect/>
          <a:stretch>
            <a:fillRect/>
          </a:stretch>
        </p:blipFill>
        <p:spPr bwMode="auto">
          <a:xfrm>
            <a:off x="0" y="764704"/>
            <a:ext cx="2700000" cy="1800000"/>
          </a:xfrm>
          <a:prstGeom prst="rect">
            <a:avLst/>
          </a:prstGeom>
          <a:noFill/>
        </p:spPr>
      </p:pic>
      <p:pic>
        <p:nvPicPr>
          <p:cNvPr id="2051" name="Picture 3" descr="C:\Users\יוסף\Desktop\חילוף נוצות\תמונות לשליחה\חנקן אדום ראש_צעיר_2003-07-19 (1).JPG"/>
          <p:cNvPicPr>
            <a:picLocks noChangeAspect="1" noChangeArrowheads="1"/>
          </p:cNvPicPr>
          <p:nvPr/>
        </p:nvPicPr>
        <p:blipFill>
          <a:blip r:embed="rId3" cstate="print"/>
          <a:srcRect/>
          <a:stretch>
            <a:fillRect/>
          </a:stretch>
        </p:blipFill>
        <p:spPr bwMode="auto">
          <a:xfrm>
            <a:off x="0" y="3789040"/>
            <a:ext cx="2700000" cy="1800000"/>
          </a:xfrm>
          <a:prstGeom prst="rect">
            <a:avLst/>
          </a:prstGeom>
          <a:noFill/>
        </p:spPr>
      </p:pic>
      <p:sp>
        <p:nvSpPr>
          <p:cNvPr id="5" name="TextBox 4"/>
          <p:cNvSpPr txBox="1"/>
          <p:nvPr/>
        </p:nvSpPr>
        <p:spPr>
          <a:xfrm>
            <a:off x="0" y="2564904"/>
            <a:ext cx="2699792" cy="893514"/>
          </a:xfrm>
          <a:prstGeom prst="rect">
            <a:avLst/>
          </a:prstGeom>
          <a:noFill/>
        </p:spPr>
        <p:txBody>
          <a:bodyPr wrap="square" rtlCol="1">
            <a:spAutoFit/>
          </a:bodyPr>
          <a:lstStyle/>
          <a:p>
            <a:pPr>
              <a:lnSpc>
                <a:spcPct val="150000"/>
              </a:lnSpc>
            </a:pPr>
            <a:r>
              <a:rPr lang="he-IL" sz="1200" dirty="0" smtClean="0">
                <a:solidFill>
                  <a:schemeClr val="bg1"/>
                </a:solidFill>
              </a:rPr>
              <a:t>חילוף בקצב איטי, החוסר המזערי בכנף במהלך חילוף הנוצות כמעט ואינו ניכר - סנונית רפתות </a:t>
            </a:r>
            <a:r>
              <a:rPr lang="en-US" sz="1200" i="1" dirty="0" smtClean="0">
                <a:solidFill>
                  <a:schemeClr val="bg1"/>
                </a:solidFill>
              </a:rPr>
              <a:t>Hirundo rustica</a:t>
            </a:r>
            <a:endParaRPr lang="he-IL" sz="1200" i="1" dirty="0">
              <a:solidFill>
                <a:schemeClr val="bg1"/>
              </a:solidFill>
            </a:endParaRPr>
          </a:p>
        </p:txBody>
      </p:sp>
      <p:sp>
        <p:nvSpPr>
          <p:cNvPr id="6" name="TextBox 5"/>
          <p:cNvSpPr txBox="1"/>
          <p:nvPr/>
        </p:nvSpPr>
        <p:spPr>
          <a:xfrm>
            <a:off x="0" y="5589240"/>
            <a:ext cx="2699792" cy="893514"/>
          </a:xfrm>
          <a:prstGeom prst="rect">
            <a:avLst/>
          </a:prstGeom>
          <a:noFill/>
        </p:spPr>
        <p:txBody>
          <a:bodyPr wrap="square" rtlCol="1">
            <a:spAutoFit/>
          </a:bodyPr>
          <a:lstStyle/>
          <a:p>
            <a:pPr>
              <a:lnSpc>
                <a:spcPct val="150000"/>
              </a:lnSpc>
            </a:pPr>
            <a:r>
              <a:rPr lang="he-IL" sz="1200" dirty="0" smtClean="0">
                <a:solidFill>
                  <a:schemeClr val="bg1"/>
                </a:solidFill>
              </a:rPr>
              <a:t>חילוף בקצב מהיר, החוסר בכנף במהלך חילוף הנוצות ניכר ומשרה פגיעה ביכולת התעופה - חנקן אדום ראש </a:t>
            </a:r>
            <a:r>
              <a:rPr lang="en-US" sz="1200" i="1" dirty="0" smtClean="0">
                <a:solidFill>
                  <a:schemeClr val="bg1"/>
                </a:solidFill>
              </a:rPr>
              <a:t>Lanius senator</a:t>
            </a:r>
            <a:endParaRPr lang="he-IL" sz="1200"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5"/>
            <a:ext cx="8208912" cy="2862322"/>
          </a:xfrm>
          <a:prstGeom prst="rect">
            <a:avLst/>
          </a:prstGeom>
          <a:noFill/>
        </p:spPr>
        <p:txBody>
          <a:bodyPr wrap="square" rtlCol="1">
            <a:spAutoFit/>
          </a:bodyPr>
          <a:lstStyle/>
          <a:p>
            <a:pPr algn="just">
              <a:lnSpc>
                <a:spcPct val="150000"/>
              </a:lnSpc>
              <a:buFont typeface="Arial" pitchFamily="34" charset="0"/>
              <a:buChar char="•"/>
            </a:pPr>
            <a:r>
              <a:rPr lang="he-IL" sz="2000" dirty="0" smtClean="0">
                <a:solidFill>
                  <a:schemeClr val="bg1"/>
                </a:solidFill>
              </a:rPr>
              <a:t> תהליך חילוף הנוצות תובעני ודורש אנרגיה רבה, ולכן הוא מתקיים בהדרגה, מה שגם מגביל את עצמת הפגיעה בתפקוד הכנף.</a:t>
            </a:r>
          </a:p>
          <a:p>
            <a:pPr algn="just">
              <a:lnSpc>
                <a:spcPct val="150000"/>
              </a:lnSpc>
              <a:buFont typeface="Arial" pitchFamily="34" charset="0"/>
              <a:buChar char="•"/>
            </a:pPr>
            <a:r>
              <a:rPr lang="he-IL" sz="2000" dirty="0" smtClean="0">
                <a:solidFill>
                  <a:schemeClr val="bg1"/>
                </a:solidFill>
              </a:rPr>
              <a:t> מחקרים אחדים הראו כי הגבלת הזמן המושרית כתוצאה מנדידת הסתיו או תחילת החורף משפיעים על מהירות החילוף. </a:t>
            </a:r>
          </a:p>
          <a:p>
            <a:pPr algn="just">
              <a:lnSpc>
                <a:spcPct val="150000"/>
              </a:lnSpc>
              <a:buFont typeface="Arial" pitchFamily="34" charset="0"/>
              <a:buChar char="•"/>
            </a:pPr>
            <a:r>
              <a:rPr lang="he-IL" sz="2000" dirty="0" smtClean="0">
                <a:solidFill>
                  <a:schemeClr val="bg1"/>
                </a:solidFill>
              </a:rPr>
              <a:t> משך חילוף הנוצות בקרב ציפורי שיר יכול להיות מחמישה שבועות בסבכיים או מינים צפוניים, ועד 25 שבועות בקרב מינים טרופיים הנתונים פחות ללחצי זמן.</a:t>
            </a:r>
          </a:p>
        </p:txBody>
      </p:sp>
      <p:pic>
        <p:nvPicPr>
          <p:cNvPr id="3074" name="Picture 2" descr="C:\Users\יוסף\Desktop\חילוף נוצות\תמונות לשליחה\גבתון מדבר - חילוף מלא פעיל.JPG"/>
          <p:cNvPicPr>
            <a:picLocks noChangeAspect="1" noChangeArrowheads="1"/>
          </p:cNvPicPr>
          <p:nvPr/>
        </p:nvPicPr>
        <p:blipFill>
          <a:blip r:embed="rId2" cstate="print"/>
          <a:srcRect/>
          <a:stretch>
            <a:fillRect/>
          </a:stretch>
        </p:blipFill>
        <p:spPr bwMode="auto">
          <a:xfrm>
            <a:off x="2699792" y="3573016"/>
            <a:ext cx="3793604" cy="2529069"/>
          </a:xfrm>
          <a:prstGeom prst="rect">
            <a:avLst/>
          </a:prstGeom>
          <a:noFill/>
        </p:spPr>
      </p:pic>
      <p:sp>
        <p:nvSpPr>
          <p:cNvPr id="4" name="TextBox 3"/>
          <p:cNvSpPr txBox="1"/>
          <p:nvPr/>
        </p:nvSpPr>
        <p:spPr>
          <a:xfrm>
            <a:off x="2915816" y="6165304"/>
            <a:ext cx="3312368" cy="339517"/>
          </a:xfrm>
          <a:prstGeom prst="rect">
            <a:avLst/>
          </a:prstGeom>
          <a:noFill/>
        </p:spPr>
        <p:txBody>
          <a:bodyPr wrap="square" rtlCol="1">
            <a:spAutoFit/>
          </a:bodyPr>
          <a:lstStyle/>
          <a:p>
            <a:pPr algn="ctr">
              <a:lnSpc>
                <a:spcPct val="150000"/>
              </a:lnSpc>
            </a:pPr>
            <a:r>
              <a:rPr lang="he-IL" sz="1200" dirty="0" smtClean="0">
                <a:solidFill>
                  <a:schemeClr val="bg1"/>
                </a:solidFill>
              </a:rPr>
              <a:t>חילוף נוצות בגבתון מדבר </a:t>
            </a:r>
            <a:r>
              <a:rPr lang="en-US" sz="1200" i="1" dirty="0" smtClean="0">
                <a:solidFill>
                  <a:schemeClr val="bg1"/>
                </a:solidFill>
              </a:rPr>
              <a:t>Emberiza striolata</a:t>
            </a:r>
            <a:endParaRPr lang="he-IL" sz="12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5"/>
            <a:ext cx="8208912" cy="5262979"/>
          </a:xfrm>
          <a:prstGeom prst="rect">
            <a:avLst/>
          </a:prstGeom>
          <a:noFill/>
        </p:spPr>
        <p:txBody>
          <a:bodyPr wrap="square" rtlCol="1">
            <a:spAutoFit/>
          </a:bodyPr>
          <a:lstStyle/>
          <a:p>
            <a:pPr algn="just">
              <a:lnSpc>
                <a:spcPct val="150000"/>
              </a:lnSpc>
            </a:pPr>
            <a:r>
              <a:rPr lang="he-IL" sz="2400" b="1" dirty="0" smtClean="0">
                <a:solidFill>
                  <a:schemeClr val="bg1"/>
                </a:solidFill>
              </a:rPr>
              <a:t>שאלת המחקר</a:t>
            </a:r>
          </a:p>
          <a:p>
            <a:pPr algn="just">
              <a:lnSpc>
                <a:spcPct val="150000"/>
              </a:lnSpc>
            </a:pPr>
            <a:endParaRPr lang="he-IL" sz="2000" dirty="0" smtClean="0">
              <a:solidFill>
                <a:schemeClr val="bg1"/>
              </a:solidFill>
            </a:endParaRPr>
          </a:p>
          <a:p>
            <a:pPr algn="just">
              <a:lnSpc>
                <a:spcPct val="150000"/>
              </a:lnSpc>
            </a:pPr>
            <a:r>
              <a:rPr lang="he-IL" sz="2000" dirty="0" smtClean="0">
                <a:solidFill>
                  <a:schemeClr val="bg1"/>
                </a:solidFill>
              </a:rPr>
              <a:t>מה הם הגורמים המשפיעים על מהירות החילוף בתנאי זמינות זמן קבועים?</a:t>
            </a:r>
          </a:p>
          <a:p>
            <a:pPr algn="just">
              <a:lnSpc>
                <a:spcPct val="150000"/>
              </a:lnSpc>
            </a:pPr>
            <a:endParaRPr lang="he-IL" sz="2000" dirty="0" smtClean="0">
              <a:solidFill>
                <a:schemeClr val="bg1"/>
              </a:solidFill>
            </a:endParaRPr>
          </a:p>
          <a:p>
            <a:pPr algn="just">
              <a:lnSpc>
                <a:spcPct val="150000"/>
              </a:lnSpc>
            </a:pPr>
            <a:r>
              <a:rPr lang="he-IL" sz="2000" dirty="0" smtClean="0">
                <a:solidFill>
                  <a:schemeClr val="bg1"/>
                </a:solidFill>
              </a:rPr>
              <a:t>קיימים יחסי המרה בין עצמת הפגיעה בתעופה ובין משך הפגיעה המושרית כתוצאה מחילוף הנוצות. ולכן צפוי כי ככל שהמין תלוי יותר ביכולת התעופה לשיחור מזון הוא יסגל חילוף איטי יותר, כך שעצמת הפגיעה בכנף ביחידת זמן נתונה תהיה נמוכה, אך משך תקופת הפגיעה בתעופה יהיה ארוך יותר.</a:t>
            </a:r>
          </a:p>
          <a:p>
            <a:pPr algn="just">
              <a:lnSpc>
                <a:spcPct val="150000"/>
              </a:lnSpc>
            </a:pPr>
            <a:endParaRPr lang="he-IL" sz="2000" dirty="0" smtClean="0">
              <a:solidFill>
                <a:schemeClr val="bg1"/>
              </a:solidFill>
            </a:endParaRPr>
          </a:p>
          <a:p>
            <a:pPr algn="just">
              <a:lnSpc>
                <a:spcPct val="150000"/>
              </a:lnSpc>
            </a:pPr>
            <a:r>
              <a:rPr lang="he-IL" sz="2000" dirty="0" smtClean="0">
                <a:solidFill>
                  <a:schemeClr val="bg1"/>
                </a:solidFill>
              </a:rPr>
              <a:t>תלות המין בתעופה נבחנה תוך שימוש בשישה מדדים מורפולוגיים וביצועי התעופה של המין (הערכת מרחק התעופה הממוצע).</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5"/>
            <a:ext cx="8208912" cy="3416320"/>
          </a:xfrm>
          <a:prstGeom prst="rect">
            <a:avLst/>
          </a:prstGeom>
          <a:noFill/>
        </p:spPr>
        <p:txBody>
          <a:bodyPr wrap="square" rtlCol="1">
            <a:spAutoFit/>
          </a:bodyPr>
          <a:lstStyle/>
          <a:p>
            <a:pPr algn="just">
              <a:lnSpc>
                <a:spcPct val="150000"/>
              </a:lnSpc>
            </a:pPr>
            <a:r>
              <a:rPr lang="he-IL" sz="2400" b="1" dirty="0" smtClean="0">
                <a:solidFill>
                  <a:schemeClr val="bg1"/>
                </a:solidFill>
              </a:rPr>
              <a:t>שיטות</a:t>
            </a:r>
          </a:p>
          <a:p>
            <a:pPr algn="just">
              <a:lnSpc>
                <a:spcPct val="150000"/>
              </a:lnSpc>
            </a:pPr>
            <a:endParaRPr lang="he-IL" sz="2000" dirty="0" smtClean="0">
              <a:solidFill>
                <a:schemeClr val="bg1"/>
              </a:solidFill>
            </a:endParaRPr>
          </a:p>
          <a:p>
            <a:pPr algn="just">
              <a:lnSpc>
                <a:spcPct val="150000"/>
              </a:lnSpc>
              <a:buFont typeface="Arial" pitchFamily="34" charset="0"/>
              <a:buChar char="•"/>
            </a:pPr>
            <a:r>
              <a:rPr lang="he-IL" sz="2000" dirty="0" smtClean="0">
                <a:solidFill>
                  <a:schemeClr val="bg1"/>
                </a:solidFill>
              </a:rPr>
              <a:t> נתוני חילוף נוצות נאספו מפרטים בוגרים המשתייכים ל- 19 מינים של ציפורי שיר.</a:t>
            </a:r>
          </a:p>
          <a:p>
            <a:pPr algn="just">
              <a:lnSpc>
                <a:spcPct val="150000"/>
              </a:lnSpc>
              <a:buFont typeface="Arial" pitchFamily="34" charset="0"/>
              <a:buChar char="•"/>
            </a:pPr>
            <a:r>
              <a:rPr lang="he-IL" sz="2000" dirty="0" smtClean="0">
                <a:solidFill>
                  <a:schemeClr val="bg1"/>
                </a:solidFill>
              </a:rPr>
              <a:t> חילוף הנוצות תועד בשיטה בה כל נוצה מקבלת ערך בין 0 ל- 5 (0 = נוצה ישנה, 1-4 = נוצות בדרגות צמיחה שונות, 5 = נוצה חדשה בגודל מלא).</a:t>
            </a:r>
          </a:p>
          <a:p>
            <a:pPr algn="just">
              <a:lnSpc>
                <a:spcPct val="150000"/>
              </a:lnSpc>
              <a:buFont typeface="Arial" pitchFamily="34" charset="0"/>
              <a:buChar char="•"/>
            </a:pPr>
            <a:r>
              <a:rPr lang="he-IL" sz="2000" dirty="0" smtClean="0">
                <a:solidFill>
                  <a:schemeClr val="bg1"/>
                </a:solidFill>
              </a:rPr>
              <a:t> מהירות החילוף הוגדרה כסכימת הערך ההפכי של מדד החילוף שתואר בסעיף הקודם - </a:t>
            </a:r>
            <a:r>
              <a:rPr lang="en-US" sz="2000" dirty="0" smtClean="0">
                <a:solidFill>
                  <a:schemeClr val="bg1"/>
                </a:solidFill>
              </a:rPr>
              <a:t>RRV</a:t>
            </a:r>
            <a:r>
              <a:rPr lang="he-IL" sz="2000" dirty="0" smtClean="0">
                <a:solidFill>
                  <a:schemeClr val="bg1"/>
                </a:solidFill>
              </a:rPr>
              <a:t> ע"פ </a:t>
            </a:r>
            <a:r>
              <a:rPr lang="en-GB" sz="2000" dirty="0" smtClean="0">
                <a:solidFill>
                  <a:schemeClr val="bg1"/>
                </a:solidFill>
              </a:rPr>
              <a:t>Bensch &amp; Grahn</a:t>
            </a:r>
            <a:r>
              <a:rPr lang="he-IL" sz="2000" dirty="0" smtClean="0">
                <a:solidFill>
                  <a:schemeClr val="bg1"/>
                </a:solidFill>
              </a:rPr>
              <a:t> (1993).</a:t>
            </a:r>
          </a:p>
        </p:txBody>
      </p:sp>
      <p:pic>
        <p:nvPicPr>
          <p:cNvPr id="1026" name="Picture 2"/>
          <p:cNvPicPr>
            <a:picLocks noChangeAspect="1" noChangeArrowheads="1"/>
          </p:cNvPicPr>
          <p:nvPr/>
        </p:nvPicPr>
        <p:blipFill>
          <a:blip r:embed="rId2" cstate="print"/>
          <a:srcRect l="30413" t="30050" r="28835" b="20600"/>
          <a:stretch>
            <a:fillRect/>
          </a:stretch>
        </p:blipFill>
        <p:spPr bwMode="auto">
          <a:xfrm>
            <a:off x="2627784" y="3922620"/>
            <a:ext cx="4032448" cy="2746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5"/>
            <a:ext cx="8208912" cy="6555641"/>
          </a:xfrm>
          <a:prstGeom prst="rect">
            <a:avLst/>
          </a:prstGeom>
          <a:noFill/>
        </p:spPr>
        <p:txBody>
          <a:bodyPr wrap="square" rtlCol="1">
            <a:spAutoFit/>
          </a:bodyPr>
          <a:lstStyle/>
          <a:p>
            <a:pPr algn="just">
              <a:lnSpc>
                <a:spcPct val="150000"/>
              </a:lnSpc>
            </a:pPr>
            <a:r>
              <a:rPr lang="he-IL" sz="2000" b="1" dirty="0" smtClean="0">
                <a:solidFill>
                  <a:schemeClr val="bg1"/>
                </a:solidFill>
              </a:rPr>
              <a:t>המדדים המורפולוגיים בהם נעשה שימוש: </a:t>
            </a:r>
          </a:p>
          <a:p>
            <a:pPr algn="just">
              <a:lnSpc>
                <a:spcPct val="150000"/>
              </a:lnSpc>
              <a:buFont typeface="Arial" pitchFamily="34" charset="0"/>
              <a:buChar char="•"/>
            </a:pPr>
            <a:r>
              <a:rPr lang="he-IL" sz="2000" dirty="0" smtClean="0">
                <a:solidFill>
                  <a:schemeClr val="bg1"/>
                </a:solidFill>
              </a:rPr>
              <a:t> מסת הגוף - ע"פ נתוני טיבוע.</a:t>
            </a:r>
          </a:p>
          <a:p>
            <a:pPr algn="just">
              <a:lnSpc>
                <a:spcPct val="150000"/>
              </a:lnSpc>
              <a:buFont typeface="Arial" pitchFamily="34" charset="0"/>
              <a:buChar char="•"/>
            </a:pPr>
            <a:r>
              <a:rPr lang="he-IL" sz="2000" dirty="0" smtClean="0">
                <a:solidFill>
                  <a:schemeClr val="bg1"/>
                </a:solidFill>
              </a:rPr>
              <a:t> שטח כנף - שטח שתי הכנפיים וחלק הגוף בניהם, נמדד עבור פרטים חיים בשדה.</a:t>
            </a:r>
          </a:p>
          <a:p>
            <a:pPr algn="just">
              <a:lnSpc>
                <a:spcPct val="150000"/>
              </a:lnSpc>
              <a:buFont typeface="Arial" pitchFamily="34" charset="0"/>
              <a:buChar char="•"/>
            </a:pPr>
            <a:r>
              <a:rPr lang="he-IL" sz="2000" dirty="0" smtClean="0">
                <a:solidFill>
                  <a:schemeClr val="bg1"/>
                </a:solidFill>
              </a:rPr>
              <a:t> מוטת הכנפיים - המרחק בין קצות הכנפיים, נמדד עבור פרטים חיים בשדה.</a:t>
            </a:r>
          </a:p>
          <a:p>
            <a:pPr algn="just">
              <a:lnSpc>
                <a:spcPct val="150000"/>
              </a:lnSpc>
              <a:buFont typeface="Arial" pitchFamily="34" charset="0"/>
              <a:buChar char="•"/>
            </a:pPr>
            <a:r>
              <a:rPr lang="he-IL" sz="2000" dirty="0" smtClean="0">
                <a:solidFill>
                  <a:schemeClr val="bg1"/>
                </a:solidFill>
              </a:rPr>
              <a:t> מנת מימדים (</a:t>
            </a:r>
            <a:r>
              <a:rPr lang="en-US" sz="2000" dirty="0" smtClean="0">
                <a:solidFill>
                  <a:schemeClr val="bg1"/>
                </a:solidFill>
              </a:rPr>
              <a:t>aspect ratio</a:t>
            </a:r>
            <a:r>
              <a:rPr lang="he-IL" sz="2000" dirty="0" smtClean="0">
                <a:solidFill>
                  <a:schemeClr val="bg1"/>
                </a:solidFill>
              </a:rPr>
              <a:t>) - חישוב היחס בין ריבוע מוטת הכנף ושטח הכנף.</a:t>
            </a:r>
          </a:p>
          <a:p>
            <a:pPr algn="just">
              <a:lnSpc>
                <a:spcPct val="150000"/>
              </a:lnSpc>
              <a:buFont typeface="Arial" pitchFamily="34" charset="0"/>
              <a:buChar char="•"/>
            </a:pPr>
            <a:r>
              <a:rPr lang="he-IL" sz="2000" dirty="0" smtClean="0">
                <a:solidFill>
                  <a:schemeClr val="bg1"/>
                </a:solidFill>
              </a:rPr>
              <a:t> עומס כנף - חישוב היחס בין מסת הגוף ושטח הכנף.</a:t>
            </a:r>
          </a:p>
          <a:p>
            <a:pPr algn="just">
              <a:lnSpc>
                <a:spcPct val="150000"/>
              </a:lnSpc>
              <a:buFont typeface="Arial" pitchFamily="34" charset="0"/>
              <a:buChar char="•"/>
            </a:pPr>
            <a:r>
              <a:rPr lang="he-IL" sz="2000" dirty="0" smtClean="0">
                <a:solidFill>
                  <a:schemeClr val="bg1"/>
                </a:solidFill>
              </a:rPr>
              <a:t> מידת חידוד הכנף - ממוצע אברת היד הארוכה ביותר בכנף, נמדד עבור עורות באוסף של אוניברסיטת תל-אביב.</a:t>
            </a:r>
          </a:p>
          <a:p>
            <a:pPr algn="just">
              <a:lnSpc>
                <a:spcPct val="150000"/>
              </a:lnSpc>
              <a:buFont typeface="Arial" pitchFamily="34" charset="0"/>
              <a:buChar char="•"/>
            </a:pPr>
            <a:endParaRPr lang="he-IL" sz="2000" dirty="0" smtClean="0">
              <a:solidFill>
                <a:schemeClr val="bg1"/>
              </a:solidFill>
            </a:endParaRPr>
          </a:p>
          <a:p>
            <a:pPr algn="just">
              <a:lnSpc>
                <a:spcPct val="150000"/>
              </a:lnSpc>
            </a:pPr>
            <a:r>
              <a:rPr lang="he-IL" sz="2000" b="1" dirty="0" smtClean="0">
                <a:solidFill>
                  <a:schemeClr val="bg1"/>
                </a:solidFill>
              </a:rPr>
              <a:t>ביצועי התעופה: </a:t>
            </a:r>
          </a:p>
          <a:p>
            <a:pPr algn="just">
              <a:lnSpc>
                <a:spcPct val="150000"/>
              </a:lnSpc>
              <a:buFont typeface="Arial" pitchFamily="34" charset="0"/>
              <a:buChar char="•"/>
            </a:pPr>
            <a:r>
              <a:rPr lang="he-IL" sz="2000" dirty="0" smtClean="0">
                <a:solidFill>
                  <a:schemeClr val="bg1"/>
                </a:solidFill>
              </a:rPr>
              <a:t> הערכת ממוצע מרחקי התעופות של כל מין (ללא תעופות ארוכות טווח כנדידה) בוצעה ע"י 15 צפרים מנוסים (</a:t>
            </a:r>
            <a:r>
              <a:rPr lang="en-GB" sz="2000" dirty="0" smtClean="0">
                <a:solidFill>
                  <a:schemeClr val="bg1"/>
                </a:solidFill>
              </a:rPr>
              <a:t>Delphi technique</a:t>
            </a:r>
            <a:r>
              <a:rPr lang="he-IL" sz="2000" dirty="0" smtClean="0">
                <a:solidFill>
                  <a:schemeClr val="bg1"/>
                </a:solidFill>
              </a:rPr>
              <a:t>), בהתאם לשלוש קטגוריות שהוגדרו: 0-25 מ', 25-200 מ', מעל 200 מ'.</a:t>
            </a:r>
          </a:p>
          <a:p>
            <a:pPr algn="just">
              <a:lnSpc>
                <a:spcPct val="150000"/>
              </a:lnSpc>
              <a:buFont typeface="Arial" pitchFamily="34" charset="0"/>
              <a:buChar char="•"/>
            </a:pPr>
            <a:endParaRPr lang="he-IL" sz="20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404664"/>
            <a:ext cx="4896544" cy="5170646"/>
          </a:xfrm>
          <a:prstGeom prst="rect">
            <a:avLst/>
          </a:prstGeom>
          <a:noFill/>
        </p:spPr>
        <p:txBody>
          <a:bodyPr wrap="square" rtlCol="1">
            <a:spAutoFit/>
          </a:bodyPr>
          <a:lstStyle/>
          <a:p>
            <a:pPr algn="just">
              <a:lnSpc>
                <a:spcPct val="150000"/>
              </a:lnSpc>
            </a:pPr>
            <a:r>
              <a:rPr lang="he-IL" sz="2000" b="1" dirty="0" smtClean="0">
                <a:solidFill>
                  <a:schemeClr val="bg1"/>
                </a:solidFill>
              </a:rPr>
              <a:t>ניתוח סטטיסטי: </a:t>
            </a:r>
          </a:p>
          <a:p>
            <a:pPr algn="just">
              <a:lnSpc>
                <a:spcPct val="150000"/>
              </a:lnSpc>
              <a:buFont typeface="Arial" pitchFamily="34" charset="0"/>
              <a:buChar char="•"/>
            </a:pPr>
            <a:r>
              <a:rPr lang="he-IL" sz="2000" dirty="0" smtClean="0">
                <a:solidFill>
                  <a:schemeClr val="bg1"/>
                </a:solidFill>
              </a:rPr>
              <a:t> הקשר בין מהירות החילוף (</a:t>
            </a:r>
            <a:r>
              <a:rPr lang="en-US" sz="2000" dirty="0" smtClean="0">
                <a:solidFill>
                  <a:schemeClr val="bg1"/>
                </a:solidFill>
              </a:rPr>
              <a:t>RRV</a:t>
            </a:r>
            <a:r>
              <a:rPr lang="he-IL" sz="2000" dirty="0" smtClean="0">
                <a:solidFill>
                  <a:schemeClr val="bg1"/>
                </a:solidFill>
              </a:rPr>
              <a:t>) והמדדים השונים תואר באמצעות מודלים לניארים.</a:t>
            </a:r>
          </a:p>
          <a:p>
            <a:pPr algn="just">
              <a:lnSpc>
                <a:spcPct val="150000"/>
              </a:lnSpc>
              <a:buFont typeface="Arial" pitchFamily="34" charset="0"/>
              <a:buChar char="•"/>
            </a:pPr>
            <a:r>
              <a:rPr lang="he-IL" sz="2000" dirty="0" smtClean="0">
                <a:solidFill>
                  <a:schemeClr val="bg1"/>
                </a:solidFill>
              </a:rPr>
              <a:t> המודל המסביר את מהירות החילוף נבחר כבעל ערך ה- </a:t>
            </a:r>
            <a:r>
              <a:rPr lang="en-US" sz="2000" dirty="0" smtClean="0">
                <a:solidFill>
                  <a:schemeClr val="bg1"/>
                </a:solidFill>
              </a:rPr>
              <a:t>AIC</a:t>
            </a:r>
            <a:r>
              <a:rPr lang="en-US" sz="2000" baseline="-25000" dirty="0" smtClean="0">
                <a:solidFill>
                  <a:schemeClr val="bg1"/>
                </a:solidFill>
              </a:rPr>
              <a:t>C</a:t>
            </a:r>
            <a:r>
              <a:rPr lang="he-IL" sz="2000" dirty="0" smtClean="0">
                <a:solidFill>
                  <a:schemeClr val="bg1"/>
                </a:solidFill>
              </a:rPr>
              <a:t> הנמוך ביותר ע"פ </a:t>
            </a:r>
            <a:r>
              <a:rPr lang="en-GB" sz="2000" dirty="0" smtClean="0">
                <a:solidFill>
                  <a:schemeClr val="bg1"/>
                </a:solidFill>
              </a:rPr>
              <a:t>Burnham and Anderson</a:t>
            </a:r>
            <a:r>
              <a:rPr lang="he-IL" sz="2000" dirty="0" smtClean="0">
                <a:solidFill>
                  <a:schemeClr val="bg1"/>
                </a:solidFill>
              </a:rPr>
              <a:t> (2002).</a:t>
            </a:r>
          </a:p>
          <a:p>
            <a:pPr algn="just">
              <a:lnSpc>
                <a:spcPct val="150000"/>
              </a:lnSpc>
              <a:buFont typeface="Arial" pitchFamily="34" charset="0"/>
              <a:buChar char="•"/>
            </a:pPr>
            <a:r>
              <a:rPr lang="he-IL" sz="2000" dirty="0" smtClean="0">
                <a:solidFill>
                  <a:schemeClr val="bg1"/>
                </a:solidFill>
              </a:rPr>
              <a:t> הניתוחים הסטטיסטים בוצעו באמצעות </a:t>
            </a:r>
            <a:r>
              <a:rPr lang="en-US" sz="2000" dirty="0" smtClean="0">
                <a:solidFill>
                  <a:schemeClr val="bg1"/>
                </a:solidFill>
              </a:rPr>
              <a:t>R</a:t>
            </a:r>
            <a:r>
              <a:rPr lang="he-IL" sz="2000" dirty="0" smtClean="0">
                <a:solidFill>
                  <a:schemeClr val="bg1"/>
                </a:solidFill>
              </a:rPr>
              <a:t> (גרסה 3.1.2).</a:t>
            </a:r>
          </a:p>
          <a:p>
            <a:pPr algn="just">
              <a:lnSpc>
                <a:spcPct val="150000"/>
              </a:lnSpc>
              <a:buFont typeface="Arial" pitchFamily="34" charset="0"/>
              <a:buChar char="•"/>
            </a:pPr>
            <a:r>
              <a:rPr lang="he-IL" sz="2000" dirty="0" smtClean="0">
                <a:solidFill>
                  <a:schemeClr val="bg1"/>
                </a:solidFill>
              </a:rPr>
              <a:t> נירמול פילוגנטי למניעת השפעת המרחקים הגנטיים בין המינים על תוצאות המחקר בוצעה באמצעות </a:t>
            </a:r>
            <a:r>
              <a:rPr lang="en-GB" sz="2000" dirty="0" smtClean="0">
                <a:solidFill>
                  <a:schemeClr val="bg1"/>
                </a:solidFill>
              </a:rPr>
              <a:t>Mequite</a:t>
            </a:r>
            <a:r>
              <a:rPr lang="he-IL" sz="2000" dirty="0" smtClean="0">
                <a:solidFill>
                  <a:schemeClr val="bg1"/>
                </a:solidFill>
              </a:rPr>
              <a:t> (גרסה 2.75).</a:t>
            </a:r>
          </a:p>
        </p:txBody>
      </p:sp>
      <p:pic>
        <p:nvPicPr>
          <p:cNvPr id="3" name="תמונה 2" descr="C:\Users\יוסף\Desktop\חילוף נוצות\מהירות חילוף\MesquiteTree.jpg"/>
          <p:cNvPicPr/>
          <p:nvPr/>
        </p:nvPicPr>
        <p:blipFill>
          <a:blip r:embed="rId2" cstate="print"/>
          <a:srcRect/>
          <a:stretch>
            <a:fillRect/>
          </a:stretch>
        </p:blipFill>
        <p:spPr bwMode="auto">
          <a:xfrm>
            <a:off x="179512" y="1124744"/>
            <a:ext cx="3456384" cy="4248472"/>
          </a:xfrm>
          <a:prstGeom prst="rect">
            <a:avLst/>
          </a:prstGeom>
          <a:noFill/>
          <a:ln w="34925" cmpd="dbl">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476672"/>
            <a:ext cx="4464496" cy="2954655"/>
          </a:xfrm>
          <a:prstGeom prst="rect">
            <a:avLst/>
          </a:prstGeom>
          <a:noFill/>
        </p:spPr>
        <p:txBody>
          <a:bodyPr wrap="square" rtlCol="1">
            <a:spAutoFit/>
          </a:bodyPr>
          <a:lstStyle/>
          <a:p>
            <a:pPr algn="just">
              <a:lnSpc>
                <a:spcPct val="150000"/>
              </a:lnSpc>
            </a:pPr>
            <a:r>
              <a:rPr lang="he-IL" sz="2400" b="1" dirty="0" smtClean="0">
                <a:solidFill>
                  <a:schemeClr val="bg1"/>
                </a:solidFill>
              </a:rPr>
              <a:t>תוצאות</a:t>
            </a:r>
          </a:p>
          <a:p>
            <a:pPr algn="just">
              <a:lnSpc>
                <a:spcPct val="150000"/>
              </a:lnSpc>
            </a:pPr>
            <a:endParaRPr lang="he-IL" sz="2000" dirty="0" smtClean="0">
              <a:solidFill>
                <a:schemeClr val="bg1"/>
              </a:solidFill>
            </a:endParaRPr>
          </a:p>
          <a:p>
            <a:pPr algn="just">
              <a:lnSpc>
                <a:spcPct val="150000"/>
              </a:lnSpc>
              <a:buFont typeface="Arial" pitchFamily="34" charset="0"/>
              <a:buChar char="•"/>
            </a:pPr>
            <a:r>
              <a:rPr lang="he-IL" sz="2000" dirty="0" smtClean="0">
                <a:solidFill>
                  <a:schemeClr val="bg1"/>
                </a:solidFill>
              </a:rPr>
              <a:t> שני מיני הסנוניות הכלולים במחקר הראו ערכי קצה בהשוואה לשאר המינים, בהתאם לכך ניתוח התוצאות בוצע עם ובלי מינים אלו.</a:t>
            </a:r>
          </a:p>
        </p:txBody>
      </p:sp>
      <p:pic>
        <p:nvPicPr>
          <p:cNvPr id="4" name="Picture 2" descr="C:\Users\יוסף\Desktop\חילוף נוצות\מהירות חילוף\תוצאות\FlightDistance-AllSpecies.jpeg"/>
          <p:cNvPicPr>
            <a:picLocks noChangeAspect="1" noChangeArrowheads="1"/>
          </p:cNvPicPr>
          <p:nvPr/>
        </p:nvPicPr>
        <p:blipFill>
          <a:blip r:embed="rId2" cstate="print"/>
          <a:srcRect t="8591" r="2760" b="2638"/>
          <a:stretch>
            <a:fillRect/>
          </a:stretch>
        </p:blipFill>
        <p:spPr bwMode="auto">
          <a:xfrm>
            <a:off x="179512" y="260648"/>
            <a:ext cx="3948826" cy="3600400"/>
          </a:xfrm>
          <a:prstGeom prst="rect">
            <a:avLst/>
          </a:prstGeom>
          <a:noFill/>
        </p:spPr>
      </p:pic>
      <p:sp>
        <p:nvSpPr>
          <p:cNvPr id="6" name="TextBox 5"/>
          <p:cNvSpPr txBox="1"/>
          <p:nvPr/>
        </p:nvSpPr>
        <p:spPr>
          <a:xfrm>
            <a:off x="467544" y="3886347"/>
            <a:ext cx="8208912" cy="1477328"/>
          </a:xfrm>
          <a:prstGeom prst="rect">
            <a:avLst/>
          </a:prstGeom>
          <a:noFill/>
        </p:spPr>
        <p:txBody>
          <a:bodyPr wrap="square" rtlCol="1">
            <a:spAutoFit/>
          </a:bodyPr>
          <a:lstStyle/>
          <a:p>
            <a:pPr algn="just">
              <a:lnSpc>
                <a:spcPct val="150000"/>
              </a:lnSpc>
              <a:buFont typeface="Arial" pitchFamily="34" charset="0"/>
              <a:buChar char="•"/>
            </a:pPr>
            <a:r>
              <a:rPr lang="he-IL" sz="2000" dirty="0" smtClean="0">
                <a:solidFill>
                  <a:schemeClr val="bg1"/>
                </a:solidFill>
              </a:rPr>
              <a:t> בניתוח כלל המינים נמצא כי הגורם המסביר את מהירות החילוף הוא ביצועי התעופה (מרחק התעופה הממוצע) ככל שמרחק התעופה הממוצע ארוך יותר, קצב החילוף איטי יותר </a:t>
            </a:r>
            <a:r>
              <a:rPr lang="he-IL" sz="2000" dirty="0" smtClean="0">
                <a:solidFill>
                  <a:schemeClr val="bg1"/>
                </a:solidFill>
                <a:latin typeface="+mj-lt"/>
              </a:rPr>
              <a:t>(0.59</a:t>
            </a:r>
            <a:r>
              <a:rPr lang="en-US" sz="2000" dirty="0" smtClean="0">
                <a:solidFill>
                  <a:schemeClr val="bg1"/>
                </a:solidFill>
                <a:latin typeface="+mj-lt"/>
              </a:rPr>
              <a:t>AIC</a:t>
            </a:r>
            <a:r>
              <a:rPr lang="en-US" sz="2000" baseline="-25000" dirty="0" smtClean="0">
                <a:solidFill>
                  <a:schemeClr val="bg1"/>
                </a:solidFill>
                <a:latin typeface="+mj-lt"/>
              </a:rPr>
              <a:t>C</a:t>
            </a:r>
            <a:r>
              <a:rPr lang="en-US" sz="2000" dirty="0" smtClean="0">
                <a:solidFill>
                  <a:schemeClr val="bg1"/>
                </a:solidFill>
                <a:latin typeface="+mj-lt"/>
              </a:rPr>
              <a:t> = -3.22; P-value = 1.31E-04; R</a:t>
            </a:r>
            <a:r>
              <a:rPr lang="en-US" sz="2000" baseline="30000" dirty="0" smtClean="0">
                <a:solidFill>
                  <a:schemeClr val="bg1"/>
                </a:solidFill>
                <a:latin typeface="+mj-lt"/>
              </a:rPr>
              <a:t>2</a:t>
            </a:r>
            <a:r>
              <a:rPr lang="en-US" sz="2000" dirty="0" smtClean="0">
                <a:solidFill>
                  <a:schemeClr val="bg1"/>
                </a:solidFill>
                <a:latin typeface="+mj-lt"/>
              </a:rPr>
              <a:t> = </a:t>
            </a:r>
            <a:r>
              <a:rPr lang="he-IL" sz="2000" dirty="0" smtClean="0">
                <a:solidFill>
                  <a:schemeClr val="bg1"/>
                </a:solidFill>
                <a:latin typeface="+mj-lt"/>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5"/>
            <a:ext cx="8208912" cy="6093976"/>
          </a:xfrm>
          <a:prstGeom prst="rect">
            <a:avLst/>
          </a:prstGeom>
          <a:noFill/>
        </p:spPr>
        <p:txBody>
          <a:bodyPr wrap="square" rtlCol="1">
            <a:spAutoFit/>
          </a:bodyPr>
          <a:lstStyle/>
          <a:p>
            <a:pPr algn="just">
              <a:lnSpc>
                <a:spcPct val="150000"/>
              </a:lnSpc>
              <a:buFont typeface="Arial" pitchFamily="34" charset="0"/>
              <a:buChar char="•"/>
            </a:pPr>
            <a:r>
              <a:rPr lang="he-IL" sz="2000" dirty="0" smtClean="0">
                <a:solidFill>
                  <a:schemeClr val="bg1"/>
                </a:solidFill>
              </a:rPr>
              <a:t> בניתוח ללא מיני הסנוניות נמצא כי הגורם המסביר את מהירות החילוף הוא עומס הכנף, ככל שעומס הכנף גבוה יותר, קצב החילוף איטי יותר (0.38</a:t>
            </a:r>
            <a:r>
              <a:rPr lang="en-US" sz="2000" dirty="0" smtClean="0">
                <a:solidFill>
                  <a:schemeClr val="bg1"/>
                </a:solidFill>
              </a:rPr>
              <a:t>AIC</a:t>
            </a:r>
            <a:r>
              <a:rPr lang="en-US" sz="2000" baseline="-25000" dirty="0" smtClean="0">
                <a:solidFill>
                  <a:schemeClr val="bg1"/>
                </a:solidFill>
              </a:rPr>
              <a:t>C</a:t>
            </a:r>
            <a:r>
              <a:rPr lang="en-US" sz="2000" dirty="0" smtClean="0">
                <a:solidFill>
                  <a:schemeClr val="bg1"/>
                </a:solidFill>
              </a:rPr>
              <a:t> = -3.14; P-value = 0.01; R</a:t>
            </a:r>
            <a:r>
              <a:rPr lang="en-US" sz="2000" baseline="30000" dirty="0" smtClean="0">
                <a:solidFill>
                  <a:schemeClr val="bg1"/>
                </a:solidFill>
              </a:rPr>
              <a:t>2</a:t>
            </a:r>
            <a:r>
              <a:rPr lang="en-US" sz="2000" dirty="0" smtClean="0">
                <a:solidFill>
                  <a:schemeClr val="bg1"/>
                </a:solidFill>
              </a:rPr>
              <a:t> = </a:t>
            </a:r>
            <a:r>
              <a:rPr lang="he-IL" sz="2000" dirty="0" smtClean="0">
                <a:solidFill>
                  <a:schemeClr val="bg1"/>
                </a:solidFill>
              </a:rPr>
              <a:t>).</a:t>
            </a:r>
          </a:p>
          <a:p>
            <a:pPr algn="just">
              <a:lnSpc>
                <a:spcPct val="150000"/>
              </a:lnSpc>
              <a:buFont typeface="Arial" pitchFamily="34" charset="0"/>
              <a:buChar char="•"/>
            </a:pPr>
            <a:endParaRPr lang="he-IL" sz="2000" dirty="0" smtClean="0">
              <a:solidFill>
                <a:schemeClr val="bg1"/>
              </a:solidFill>
            </a:endParaRPr>
          </a:p>
          <a:p>
            <a:pPr algn="just">
              <a:lnSpc>
                <a:spcPct val="150000"/>
              </a:lnSpc>
              <a:buFont typeface="Arial" pitchFamily="34" charset="0"/>
              <a:buChar char="•"/>
            </a:pPr>
            <a:endParaRPr lang="he-IL" sz="2000" dirty="0" smtClean="0">
              <a:solidFill>
                <a:schemeClr val="bg1"/>
              </a:solidFill>
            </a:endParaRPr>
          </a:p>
          <a:p>
            <a:pPr algn="just">
              <a:lnSpc>
                <a:spcPct val="150000"/>
              </a:lnSpc>
              <a:buFont typeface="Arial" pitchFamily="34" charset="0"/>
              <a:buChar char="•"/>
            </a:pPr>
            <a:endParaRPr lang="he-IL" sz="2000" dirty="0" smtClean="0">
              <a:solidFill>
                <a:schemeClr val="bg1"/>
              </a:solidFill>
            </a:endParaRPr>
          </a:p>
          <a:p>
            <a:pPr algn="just">
              <a:lnSpc>
                <a:spcPct val="150000"/>
              </a:lnSpc>
              <a:buFont typeface="Arial" pitchFamily="34" charset="0"/>
              <a:buChar char="•"/>
            </a:pPr>
            <a:endParaRPr lang="he-IL" sz="2000" dirty="0" smtClean="0">
              <a:solidFill>
                <a:schemeClr val="bg1"/>
              </a:solidFill>
            </a:endParaRPr>
          </a:p>
          <a:p>
            <a:pPr algn="just">
              <a:lnSpc>
                <a:spcPct val="150000"/>
              </a:lnSpc>
              <a:buFont typeface="Arial" pitchFamily="34" charset="0"/>
              <a:buChar char="•"/>
            </a:pPr>
            <a:endParaRPr lang="he-IL" sz="2000" dirty="0" smtClean="0">
              <a:solidFill>
                <a:schemeClr val="bg1"/>
              </a:solidFill>
            </a:endParaRPr>
          </a:p>
          <a:p>
            <a:pPr algn="just">
              <a:lnSpc>
                <a:spcPct val="150000"/>
              </a:lnSpc>
              <a:buFont typeface="Arial" pitchFamily="34" charset="0"/>
              <a:buChar char="•"/>
            </a:pPr>
            <a:endParaRPr lang="he-IL" sz="2000" dirty="0" smtClean="0">
              <a:solidFill>
                <a:schemeClr val="bg1"/>
              </a:solidFill>
            </a:endParaRPr>
          </a:p>
          <a:p>
            <a:pPr algn="just">
              <a:lnSpc>
                <a:spcPct val="150000"/>
              </a:lnSpc>
              <a:buFont typeface="Arial" pitchFamily="34" charset="0"/>
              <a:buChar char="•"/>
            </a:pPr>
            <a:endParaRPr lang="he-IL" sz="2000" dirty="0" smtClean="0">
              <a:solidFill>
                <a:schemeClr val="bg1"/>
              </a:solidFill>
            </a:endParaRPr>
          </a:p>
          <a:p>
            <a:pPr algn="just">
              <a:lnSpc>
                <a:spcPct val="150000"/>
              </a:lnSpc>
            </a:pPr>
            <a:endParaRPr lang="he-IL" sz="2000" dirty="0" smtClean="0">
              <a:solidFill>
                <a:schemeClr val="bg1"/>
              </a:solidFill>
            </a:endParaRPr>
          </a:p>
          <a:p>
            <a:pPr algn="just">
              <a:lnSpc>
                <a:spcPct val="150000"/>
              </a:lnSpc>
            </a:pPr>
            <a:endParaRPr lang="he-IL" sz="2000" dirty="0" smtClean="0">
              <a:solidFill>
                <a:schemeClr val="bg1"/>
              </a:solidFill>
            </a:endParaRPr>
          </a:p>
          <a:p>
            <a:pPr algn="just">
              <a:lnSpc>
                <a:spcPct val="150000"/>
              </a:lnSpc>
              <a:buFont typeface="Arial" pitchFamily="34" charset="0"/>
              <a:buChar char="•"/>
            </a:pPr>
            <a:r>
              <a:rPr lang="he-IL" sz="2000" dirty="0" smtClean="0">
                <a:solidFill>
                  <a:schemeClr val="bg1"/>
                </a:solidFill>
              </a:rPr>
              <a:t> הניתוח הפילוגנטי חיזק את המגמות שנמצאו בניתוח הרגיל.</a:t>
            </a:r>
          </a:p>
        </p:txBody>
      </p:sp>
      <p:pic>
        <p:nvPicPr>
          <p:cNvPr id="4098" name="Picture 2" descr="C:\Users\יוסף\Desktop\חילוף נוצות\מהירות חילוף\תוצאות\WingLoading-SwallowsExcluded.jpeg"/>
          <p:cNvPicPr>
            <a:picLocks noChangeAspect="1" noChangeArrowheads="1"/>
          </p:cNvPicPr>
          <p:nvPr/>
        </p:nvPicPr>
        <p:blipFill>
          <a:blip r:embed="rId2" cstate="print"/>
          <a:srcRect t="9800" r="3281" b="3155"/>
          <a:stretch>
            <a:fillRect/>
          </a:stretch>
        </p:blipFill>
        <p:spPr bwMode="auto">
          <a:xfrm>
            <a:off x="2403654" y="1979302"/>
            <a:ext cx="4256578" cy="3825962"/>
          </a:xfrm>
          <a:prstGeom prst="rect">
            <a:avLst/>
          </a:prstGeom>
          <a:noFill/>
        </p:spPr>
      </p:pic>
      <p:sp>
        <p:nvSpPr>
          <p:cNvPr id="4" name="TextBox 3"/>
          <p:cNvSpPr txBox="1"/>
          <p:nvPr/>
        </p:nvSpPr>
        <p:spPr>
          <a:xfrm>
            <a:off x="5220072" y="2051704"/>
            <a:ext cx="1341864" cy="400110"/>
          </a:xfrm>
          <a:prstGeom prst="rect">
            <a:avLst/>
          </a:prstGeom>
          <a:noFill/>
        </p:spPr>
        <p:txBody>
          <a:bodyPr wrap="square" rtlCol="1">
            <a:spAutoFit/>
          </a:bodyPr>
          <a:lstStyle/>
          <a:p>
            <a:r>
              <a:rPr lang="he-IL" sz="1000" dirty="0" smtClean="0"/>
              <a:t>עיגול ריק = 0-25 מ'</a:t>
            </a:r>
          </a:p>
          <a:p>
            <a:r>
              <a:rPr lang="he-IL" sz="1000" dirty="0" smtClean="0"/>
              <a:t>עיגול מלא = 25-200 מ'</a:t>
            </a:r>
            <a:endParaRPr lang="he-IL"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201E9635-1D84-439B-851C-6EF7586D6D13}"/>
</file>

<file path=customXml/itemProps2.xml><?xml version="1.0" encoding="utf-8"?>
<ds:datastoreItem xmlns:ds="http://schemas.openxmlformats.org/officeDocument/2006/customXml" ds:itemID="{2947233D-8A39-402F-9885-B6405BCF4D6B}"/>
</file>

<file path=docProps/app.xml><?xml version="1.0" encoding="utf-8"?>
<Properties xmlns="http://schemas.openxmlformats.org/officeDocument/2006/extended-properties" xmlns:vt="http://schemas.openxmlformats.org/officeDocument/2006/docPropsVTypes">
  <TotalTime>93</TotalTime>
  <Words>774</Words>
  <Application>Microsoft Office PowerPoint</Application>
  <PresentationFormat>‫הצגה על המסך (4:3)</PresentationFormat>
  <Paragraphs>69</Paragraphs>
  <Slides>10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ערכת נושא של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יוסף כיאט</dc:title>
  <dc:creator>יוסף</dc:creator>
  <cp:keywords/>
  <dc:description/>
  <cp:lastModifiedBy>יוסף</cp:lastModifiedBy>
  <cp:revision>43</cp:revision>
  <dcterms:created xsi:type="dcterms:W3CDTF">2015-01-21T19:23:14Z</dcterms:created>
  <dcterms:modified xsi:type="dcterms:W3CDTF">2015-02-10T21:46:46Z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