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s/slide2.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9.xml" ContentType="application/vnd.openxmlformats-officedocument.presentationml.slide+xml"/>
  <Override PartName="/ppt/slides/slide15.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6.xml" ContentType="application/vnd.openxmlformats-officedocument.presentationml.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slideMasters/slideMaster1.xml" ContentType="application/vnd.openxmlformats-officedocument.presentationml.slideMaster+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charts/chart4.xml" ContentType="application/vnd.openxmlformats-officedocument.drawingml.chart+xml"/>
  <Override PartName="/ppt/charts/chart3.xml" ContentType="application/vnd.openxmlformats-officedocument.drawingml.chart+xml"/>
  <Override PartName="/ppt/charts/chart1.xml" ContentType="application/vnd.openxmlformats-officedocument.drawingml.chart+xml"/>
  <Override PartName="/ppt/charts/chart2.xml" ContentType="application/vnd.openxmlformats-officedocument.drawingml.chart+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18"/>
  </p:notesMasterIdLst>
  <p:sldIdLst>
    <p:sldId id="256" r:id="rId2"/>
    <p:sldId id="257" r:id="rId3"/>
    <p:sldId id="258" r:id="rId4"/>
    <p:sldId id="261" r:id="rId5"/>
    <p:sldId id="259" r:id="rId6"/>
    <p:sldId id="260" r:id="rId7"/>
    <p:sldId id="262" r:id="rId8"/>
    <p:sldId id="263" r:id="rId9"/>
    <p:sldId id="271" r:id="rId10"/>
    <p:sldId id="264" r:id="rId11"/>
    <p:sldId id="270" r:id="rId12"/>
    <p:sldId id="265" r:id="rId13"/>
    <p:sldId id="266" r:id="rId14"/>
    <p:sldId id="268" r:id="rId15"/>
    <p:sldId id="267" r:id="rId16"/>
    <p:sldId id="269" r:id="rId17"/>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85714" autoAdjust="0"/>
  </p:normalViewPr>
  <p:slideViewPr>
    <p:cSldViewPr>
      <p:cViewPr varScale="1">
        <p:scale>
          <a:sx n="100" d="100"/>
          <a:sy n="100" d="100"/>
        </p:scale>
        <p:origin x="-1944" y="-90"/>
      </p:cViewPr>
      <p:guideLst>
        <p:guide orient="horz" pos="2160"/>
        <p:guide pos="2880"/>
      </p:guideLst>
    </p:cSldViewPr>
  </p:slideViewPr>
  <p:notesTextViewPr>
    <p:cViewPr>
      <p:scale>
        <a:sx n="1" d="1"/>
        <a:sy n="1" d="1"/>
      </p:scale>
      <p:origin x="0" y="438"/>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kesem\Desktop\&#1492;&#1488;&#1493;&#1504;&#1497;&#1489;&#1512;&#1505;&#1497;&#1496;&#1492;%20&#1492;&#1508;&#1514;&#1493;&#1495;&#1492;\&#1505;&#1502;&#1505;&#1496;&#1512;%20&#1490;2013\&#1508;&#1512;&#1493;&#1497;&#1511;&#1496;%20&#1502;&#1495;&#1511;&#1512;\Kesem_DATA%20(1).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kesem\Desktop\&#1492;&#1488;&#1493;&#1504;&#1497;&#1489;&#1512;&#1505;&#1497;&#1496;&#1492;%20&#1492;&#1508;&#1514;&#1493;&#1495;&#1492;\&#1505;&#1502;&#1505;&#1496;&#1512;%20&#1490;2013\&#1508;&#1512;&#1493;&#1497;&#1511;&#1496;%20&#1502;&#1495;&#1511;&#1512;\Kesem_DATA%20(1).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kesem\Desktop\&#1492;&#1488;&#1493;&#1504;&#1497;&#1489;&#1512;&#1505;&#1497;&#1496;&#1492;%20&#1492;&#1508;&#1514;&#1493;&#1495;&#1492;\&#1505;&#1502;&#1505;&#1496;&#1512;%20&#1490;2013\&#1508;&#1512;&#1493;&#1497;&#1511;&#1496;%20&#1502;&#1495;&#1511;&#1512;\Kesem_DATA%20(1).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kesem\Desktop\&#1492;&#1488;&#1493;&#1504;&#1497;&#1489;&#1512;&#1505;&#1497;&#1496;&#1492;%20&#1492;&#1508;&#1514;&#1493;&#1495;&#1492;\&#1505;&#1502;&#1505;&#1496;&#1512;%20&#1490;2013\&#1508;&#1512;&#1493;&#1497;&#1511;&#1496;%20&#1502;&#1495;&#1511;&#1512;\Kesem_DATA%20(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barChart>
        <c:barDir val="col"/>
        <c:grouping val="clustered"/>
        <c:varyColors val="0"/>
        <c:ser>
          <c:idx val="0"/>
          <c:order val="0"/>
          <c:invertIfNegative val="0"/>
          <c:dLbls>
            <c:delete val="1"/>
          </c:dLbls>
          <c:errBars>
            <c:errBarType val="both"/>
            <c:errValType val="cust"/>
            <c:noEndCap val="0"/>
            <c:plus>
              <c:numRef>
                <c:f>'סיכום נתונים'!$V$13:$V$16</c:f>
                <c:numCache>
                  <c:formatCode>General</c:formatCode>
                  <c:ptCount val="4"/>
                  <c:pt idx="0">
                    <c:v>461</c:v>
                  </c:pt>
                  <c:pt idx="1">
                    <c:v>887.24999999999989</c:v>
                  </c:pt>
                  <c:pt idx="2">
                    <c:v>328.75954847244446</c:v>
                  </c:pt>
                  <c:pt idx="3">
                    <c:v>138.490796084072</c:v>
                  </c:pt>
                </c:numCache>
              </c:numRef>
            </c:plus>
            <c:minus>
              <c:numRef>
                <c:f>'סיכום נתונים'!$V$13:$V$16</c:f>
                <c:numCache>
                  <c:formatCode>General</c:formatCode>
                  <c:ptCount val="4"/>
                  <c:pt idx="0">
                    <c:v>461</c:v>
                  </c:pt>
                  <c:pt idx="1">
                    <c:v>887.24999999999989</c:v>
                  </c:pt>
                  <c:pt idx="2">
                    <c:v>328.75954847244446</c:v>
                  </c:pt>
                  <c:pt idx="3">
                    <c:v>138.490796084072</c:v>
                  </c:pt>
                </c:numCache>
              </c:numRef>
            </c:minus>
          </c:errBars>
          <c:cat>
            <c:strRef>
              <c:f>'סיכום נתונים'!$L$5:$L$8</c:f>
              <c:strCache>
                <c:ptCount val="4"/>
                <c:pt idx="0">
                  <c:v>דרורים בלבד</c:v>
                </c:pt>
                <c:pt idx="1">
                  <c:v>צוצלת/תור</c:v>
                </c:pt>
                <c:pt idx="2">
                  <c:v>מאינה</c:v>
                </c:pt>
                <c:pt idx="3">
                  <c:v>שחרור</c:v>
                </c:pt>
              </c:strCache>
            </c:strRef>
          </c:cat>
          <c:val>
            <c:numRef>
              <c:f>'סיכום נתונים'!$M$5:$M$8</c:f>
              <c:numCache>
                <c:formatCode>General</c:formatCode>
                <c:ptCount val="4"/>
                <c:pt idx="0">
                  <c:v>421</c:v>
                </c:pt>
                <c:pt idx="1">
                  <c:v>1051.6458333333333</c:v>
                </c:pt>
                <c:pt idx="2">
                  <c:v>138</c:v>
                </c:pt>
                <c:pt idx="3">
                  <c:v>931.94444444444434</c:v>
                </c:pt>
              </c:numCache>
            </c:numRef>
          </c:val>
        </c:ser>
        <c:dLbls>
          <c:showLegendKey val="0"/>
          <c:showVal val="1"/>
          <c:showCatName val="0"/>
          <c:showSerName val="0"/>
          <c:showPercent val="0"/>
          <c:showBubbleSize val="0"/>
        </c:dLbls>
        <c:gapWidth val="150"/>
        <c:axId val="59405824"/>
        <c:axId val="59407744"/>
      </c:barChart>
      <c:catAx>
        <c:axId val="59405824"/>
        <c:scaling>
          <c:orientation val="minMax"/>
        </c:scaling>
        <c:delete val="0"/>
        <c:axPos val="b"/>
        <c:title>
          <c:tx>
            <c:rich>
              <a:bodyPr/>
              <a:lstStyle/>
              <a:p>
                <a:pPr>
                  <a:defRPr/>
                </a:pPr>
                <a:r>
                  <a:rPr lang="he-IL"/>
                  <a:t>המין עמו שיחרו הדרורים למזון</a:t>
                </a:r>
              </a:p>
            </c:rich>
          </c:tx>
          <c:layout/>
          <c:overlay val="0"/>
        </c:title>
        <c:majorTickMark val="out"/>
        <c:minorTickMark val="none"/>
        <c:tickLblPos val="nextTo"/>
        <c:crossAx val="59407744"/>
        <c:crosses val="autoZero"/>
        <c:auto val="1"/>
        <c:lblAlgn val="ctr"/>
        <c:lblOffset val="100"/>
        <c:noMultiLvlLbl val="0"/>
      </c:catAx>
      <c:valAx>
        <c:axId val="59407744"/>
        <c:scaling>
          <c:orientation val="minMax"/>
          <c:max val="2000"/>
          <c:min val="0"/>
        </c:scaling>
        <c:delete val="0"/>
        <c:axPos val="l"/>
        <c:title>
          <c:tx>
            <c:rich>
              <a:bodyPr rot="-5400000" vert="horz"/>
              <a:lstStyle/>
              <a:p>
                <a:pPr marL="0" marR="0" indent="0" algn="ctr" defTabSz="914400" rtl="1" eaLnBrk="1" fontAlgn="auto" latinLnBrk="0" hangingPunct="1">
                  <a:lnSpc>
                    <a:spcPct val="100000"/>
                  </a:lnSpc>
                  <a:spcBef>
                    <a:spcPts val="0"/>
                  </a:spcBef>
                  <a:spcAft>
                    <a:spcPts val="0"/>
                  </a:spcAft>
                  <a:buClrTx/>
                  <a:buSzTx/>
                  <a:buFontTx/>
                  <a:buNone/>
                  <a:tabLst/>
                  <a:defRPr sz="1000" b="1" i="0" u="none" strike="noStrike" kern="1200" baseline="0">
                    <a:solidFill>
                      <a:sysClr val="windowText" lastClr="000000"/>
                    </a:solidFill>
                    <a:latin typeface="+mn-lt"/>
                    <a:ea typeface="+mn-ea"/>
                    <a:cs typeface="+mn-cs"/>
                  </a:defRPr>
                </a:pPr>
                <a:r>
                  <a:rPr lang="he-IL" sz="1000" b="1" i="0" baseline="0">
                    <a:effectLst/>
                  </a:rPr>
                  <a:t>משך זמן מנתינת גישה חופשית למגש המזון ועד להגעת הדרור הראשון למגש (שניות)</a:t>
                </a:r>
                <a:endParaRPr lang="he-IL" sz="1000">
                  <a:effectLst/>
                </a:endParaRPr>
              </a:p>
            </c:rich>
          </c:tx>
          <c:layout/>
          <c:overlay val="0"/>
        </c:title>
        <c:numFmt formatCode="General" sourceLinked="1"/>
        <c:majorTickMark val="out"/>
        <c:minorTickMark val="none"/>
        <c:tickLblPos val="nextTo"/>
        <c:crossAx val="59405824"/>
        <c:crosses val="autoZero"/>
        <c:crossBetween val="between"/>
      </c:valAx>
    </c:plotArea>
    <c:plotVisOnly val="1"/>
    <c:dispBlanksAs val="gap"/>
    <c:showDLblsOverMax val="0"/>
  </c:chart>
  <c:spPr>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barChart>
        <c:barDir val="col"/>
        <c:grouping val="clustered"/>
        <c:varyColors val="0"/>
        <c:ser>
          <c:idx val="0"/>
          <c:order val="0"/>
          <c:invertIfNegative val="0"/>
          <c:errBars>
            <c:errBarType val="both"/>
            <c:errValType val="cust"/>
            <c:noEndCap val="0"/>
            <c:plus>
              <c:numRef>
                <c:f>'סיכום נתונים'!$Y$13:$Y$16</c:f>
                <c:numCache>
                  <c:formatCode>General</c:formatCode>
                  <c:ptCount val="4"/>
                  <c:pt idx="0">
                    <c:v>65</c:v>
                  </c:pt>
                  <c:pt idx="1">
                    <c:v>429.86454584877993</c:v>
                  </c:pt>
                  <c:pt idx="2">
                    <c:v>330.80801291118991</c:v>
                  </c:pt>
                  <c:pt idx="3">
                    <c:v>115.49377299231327</c:v>
                  </c:pt>
                </c:numCache>
              </c:numRef>
            </c:plus>
            <c:minus>
              <c:numRef>
                <c:f>'סיכום נתונים'!$Y$13:$Y$16</c:f>
                <c:numCache>
                  <c:formatCode>General</c:formatCode>
                  <c:ptCount val="4"/>
                  <c:pt idx="0">
                    <c:v>65</c:v>
                  </c:pt>
                  <c:pt idx="1">
                    <c:v>429.86454584877993</c:v>
                  </c:pt>
                  <c:pt idx="2">
                    <c:v>330.80801291118991</c:v>
                  </c:pt>
                  <c:pt idx="3">
                    <c:v>115.49377299231327</c:v>
                  </c:pt>
                </c:numCache>
              </c:numRef>
            </c:minus>
          </c:errBars>
          <c:cat>
            <c:strRef>
              <c:f>'סיכום נתונים'!$L$5:$L$8</c:f>
              <c:strCache>
                <c:ptCount val="4"/>
                <c:pt idx="0">
                  <c:v>דרורים בלבד</c:v>
                </c:pt>
                <c:pt idx="1">
                  <c:v>צוצלת/תור</c:v>
                </c:pt>
                <c:pt idx="2">
                  <c:v>מאינה</c:v>
                </c:pt>
                <c:pt idx="3">
                  <c:v>שחרור</c:v>
                </c:pt>
              </c:strCache>
            </c:strRef>
          </c:cat>
          <c:val>
            <c:numRef>
              <c:f>'סיכום נתונים'!$P$5:$P$8</c:f>
              <c:numCache>
                <c:formatCode>General</c:formatCode>
                <c:ptCount val="4"/>
                <c:pt idx="0">
                  <c:v>150</c:v>
                </c:pt>
                <c:pt idx="1">
                  <c:v>744.4375</c:v>
                </c:pt>
                <c:pt idx="2">
                  <c:v>150</c:v>
                </c:pt>
                <c:pt idx="3">
                  <c:v>506</c:v>
                </c:pt>
              </c:numCache>
            </c:numRef>
          </c:val>
        </c:ser>
        <c:dLbls>
          <c:showLegendKey val="0"/>
          <c:showVal val="0"/>
          <c:showCatName val="0"/>
          <c:showSerName val="0"/>
          <c:showPercent val="0"/>
          <c:showBubbleSize val="0"/>
        </c:dLbls>
        <c:gapWidth val="150"/>
        <c:axId val="59436416"/>
        <c:axId val="65996288"/>
      </c:barChart>
      <c:catAx>
        <c:axId val="59436416"/>
        <c:scaling>
          <c:orientation val="minMax"/>
        </c:scaling>
        <c:delete val="0"/>
        <c:axPos val="b"/>
        <c:title>
          <c:tx>
            <c:rich>
              <a:bodyPr/>
              <a:lstStyle/>
              <a:p>
                <a:pPr>
                  <a:defRPr sz="1000"/>
                </a:pPr>
                <a:r>
                  <a:rPr lang="he-IL" sz="1000" b="1" i="0" baseline="0">
                    <a:effectLst/>
                  </a:rPr>
                  <a:t>המין עמו שיחרו הדרורים למזון</a:t>
                </a:r>
                <a:endParaRPr lang="he-IL" sz="1000">
                  <a:effectLst/>
                </a:endParaRPr>
              </a:p>
            </c:rich>
          </c:tx>
          <c:layout/>
          <c:overlay val="0"/>
        </c:title>
        <c:majorTickMark val="out"/>
        <c:minorTickMark val="none"/>
        <c:tickLblPos val="nextTo"/>
        <c:crossAx val="65996288"/>
        <c:crosses val="autoZero"/>
        <c:auto val="1"/>
        <c:lblAlgn val="ctr"/>
        <c:lblOffset val="100"/>
        <c:noMultiLvlLbl val="0"/>
      </c:catAx>
      <c:valAx>
        <c:axId val="65996288"/>
        <c:scaling>
          <c:orientation val="minMax"/>
          <c:max val="1400"/>
          <c:min val="0"/>
        </c:scaling>
        <c:delete val="0"/>
        <c:axPos val="l"/>
        <c:title>
          <c:tx>
            <c:rich>
              <a:bodyPr rot="-5400000" vert="horz"/>
              <a:lstStyle/>
              <a:p>
                <a:pPr>
                  <a:defRPr sz="1000"/>
                </a:pPr>
                <a:r>
                  <a:rPr lang="he-IL" sz="1000" b="1" i="0" baseline="0">
                    <a:effectLst/>
                  </a:rPr>
                  <a:t>משך זמן מנתינת גישה חופשית למגש המזון ועד להגעת שני דרורים למגש (שניות)</a:t>
                </a:r>
                <a:endParaRPr lang="he-IL" sz="1000">
                  <a:effectLst/>
                </a:endParaRPr>
              </a:p>
            </c:rich>
          </c:tx>
          <c:layout/>
          <c:overlay val="0"/>
        </c:title>
        <c:numFmt formatCode="General" sourceLinked="1"/>
        <c:majorTickMark val="out"/>
        <c:minorTickMark val="none"/>
        <c:tickLblPos val="nextTo"/>
        <c:crossAx val="59436416"/>
        <c:crosses val="autoZero"/>
        <c:crossBetween val="between"/>
      </c:valAx>
    </c:plotArea>
    <c:plotVisOnly val="1"/>
    <c:dispBlanksAs val="gap"/>
    <c:showDLblsOverMax val="0"/>
  </c:chart>
  <c:spPr>
    <a:ln>
      <a:no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barChart>
        <c:barDir val="col"/>
        <c:grouping val="clustered"/>
        <c:varyColors val="0"/>
        <c:ser>
          <c:idx val="0"/>
          <c:order val="0"/>
          <c:invertIfNegative val="0"/>
          <c:errBars>
            <c:errBarType val="both"/>
            <c:errValType val="cust"/>
            <c:noEndCap val="0"/>
            <c:plus>
              <c:numRef>
                <c:f>'סיכום נתונים'!$Z$13:$Z$16</c:f>
                <c:numCache>
                  <c:formatCode>General</c:formatCode>
                  <c:ptCount val="4"/>
                  <c:pt idx="0">
                    <c:v>488.66666666666657</c:v>
                  </c:pt>
                  <c:pt idx="1">
                    <c:v>568.84565129743225</c:v>
                  </c:pt>
                  <c:pt idx="2">
                    <c:v>536.02467423514088</c:v>
                  </c:pt>
                  <c:pt idx="3">
                    <c:v>101.07477430100948</c:v>
                  </c:pt>
                </c:numCache>
              </c:numRef>
            </c:plus>
            <c:minus>
              <c:numRef>
                <c:f>'סיכום נתונים'!$Z$13:$Z$16</c:f>
                <c:numCache>
                  <c:formatCode>General</c:formatCode>
                  <c:ptCount val="4"/>
                  <c:pt idx="0">
                    <c:v>488.66666666666657</c:v>
                  </c:pt>
                  <c:pt idx="1">
                    <c:v>568.84565129743225</c:v>
                  </c:pt>
                  <c:pt idx="2">
                    <c:v>536.02467423514088</c:v>
                  </c:pt>
                  <c:pt idx="3">
                    <c:v>101.07477430100948</c:v>
                  </c:pt>
                </c:numCache>
              </c:numRef>
            </c:minus>
          </c:errBars>
          <c:cat>
            <c:strRef>
              <c:f>'סיכום נתונים'!$L$5:$L$8</c:f>
              <c:strCache>
                <c:ptCount val="4"/>
                <c:pt idx="0">
                  <c:v>דרורים בלבד</c:v>
                </c:pt>
                <c:pt idx="1">
                  <c:v>צוצלת/תור</c:v>
                </c:pt>
                <c:pt idx="2">
                  <c:v>מאינה</c:v>
                </c:pt>
                <c:pt idx="3">
                  <c:v>שחרור</c:v>
                </c:pt>
              </c:strCache>
            </c:strRef>
          </c:cat>
          <c:val>
            <c:numRef>
              <c:f>'סיכום נתונים'!$Q$5:$Q$8</c:f>
              <c:numCache>
                <c:formatCode>General</c:formatCode>
                <c:ptCount val="4"/>
                <c:pt idx="0">
                  <c:v>470.88888888888891</c:v>
                </c:pt>
                <c:pt idx="1">
                  <c:v>1371.0833333333333</c:v>
                </c:pt>
                <c:pt idx="2">
                  <c:v>162.83333333333334</c:v>
                </c:pt>
                <c:pt idx="3">
                  <c:v>1355.3333333333333</c:v>
                </c:pt>
              </c:numCache>
            </c:numRef>
          </c:val>
        </c:ser>
        <c:dLbls>
          <c:showLegendKey val="0"/>
          <c:showVal val="0"/>
          <c:showCatName val="0"/>
          <c:showSerName val="0"/>
          <c:showPercent val="0"/>
          <c:showBubbleSize val="0"/>
        </c:dLbls>
        <c:gapWidth val="150"/>
        <c:axId val="66016768"/>
        <c:axId val="66018688"/>
      </c:barChart>
      <c:catAx>
        <c:axId val="66016768"/>
        <c:scaling>
          <c:orientation val="minMax"/>
        </c:scaling>
        <c:delete val="0"/>
        <c:axPos val="b"/>
        <c:title>
          <c:tx>
            <c:rich>
              <a:bodyPr/>
              <a:lstStyle/>
              <a:p>
                <a:pPr>
                  <a:defRPr sz="1000"/>
                </a:pPr>
                <a:r>
                  <a:rPr lang="he-IL" sz="1000" b="1" i="0" baseline="0">
                    <a:effectLst/>
                  </a:rPr>
                  <a:t>המין עמו שיחרו הדרורים למזון</a:t>
                </a:r>
                <a:endParaRPr lang="he-IL" sz="1000">
                  <a:effectLst/>
                </a:endParaRPr>
              </a:p>
            </c:rich>
          </c:tx>
          <c:layout/>
          <c:overlay val="0"/>
        </c:title>
        <c:majorTickMark val="out"/>
        <c:minorTickMark val="none"/>
        <c:tickLblPos val="nextTo"/>
        <c:crossAx val="66018688"/>
        <c:crosses val="autoZero"/>
        <c:auto val="1"/>
        <c:lblAlgn val="ctr"/>
        <c:lblOffset val="100"/>
        <c:noMultiLvlLbl val="0"/>
      </c:catAx>
      <c:valAx>
        <c:axId val="66018688"/>
        <c:scaling>
          <c:orientation val="minMax"/>
          <c:min val="0"/>
        </c:scaling>
        <c:delete val="0"/>
        <c:axPos val="l"/>
        <c:title>
          <c:tx>
            <c:rich>
              <a:bodyPr rot="-5400000" vert="horz"/>
              <a:lstStyle/>
              <a:p>
                <a:pPr>
                  <a:defRPr sz="1000"/>
                </a:pPr>
                <a:r>
                  <a:rPr lang="he-IL" sz="1000" b="1" i="0" baseline="0">
                    <a:effectLst/>
                  </a:rPr>
                  <a:t>משך זמן מנתינת גישה חופשית למגש המזון ועד להגעת שלושה דרורים למגש (שניות)</a:t>
                </a:r>
                <a:endParaRPr lang="he-IL" sz="1000">
                  <a:effectLst/>
                </a:endParaRPr>
              </a:p>
            </c:rich>
          </c:tx>
          <c:layout/>
          <c:overlay val="0"/>
        </c:title>
        <c:numFmt formatCode="General" sourceLinked="1"/>
        <c:majorTickMark val="out"/>
        <c:minorTickMark val="none"/>
        <c:tickLblPos val="nextTo"/>
        <c:crossAx val="66016768"/>
        <c:crosses val="autoZero"/>
        <c:crossBetween val="between"/>
      </c:valAx>
    </c:plotArea>
    <c:plotVisOnly val="1"/>
    <c:dispBlanksAs val="gap"/>
    <c:showDLblsOverMax val="0"/>
  </c:chart>
  <c:spPr>
    <a:ln>
      <a:no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barChart>
        <c:barDir val="col"/>
        <c:grouping val="clustered"/>
        <c:varyColors val="0"/>
        <c:ser>
          <c:idx val="0"/>
          <c:order val="0"/>
          <c:invertIfNegative val="0"/>
          <c:errBars>
            <c:errBarType val="both"/>
            <c:errValType val="cust"/>
            <c:noEndCap val="0"/>
            <c:plus>
              <c:numRef>
                <c:f>'סיכום נתונים'!$V$13:$V$16</c:f>
                <c:numCache>
                  <c:formatCode>General</c:formatCode>
                  <c:ptCount val="4"/>
                  <c:pt idx="0">
                    <c:v>1.1547005383792517</c:v>
                  </c:pt>
                  <c:pt idx="1">
                    <c:v>0.5</c:v>
                  </c:pt>
                  <c:pt idx="2">
                    <c:v>3.7824980722621215</c:v>
                  </c:pt>
                  <c:pt idx="3">
                    <c:v>28.935880084248346</c:v>
                  </c:pt>
                </c:numCache>
              </c:numRef>
            </c:plus>
            <c:minus>
              <c:numRef>
                <c:f>'סיכום נתונים'!$V$13:$V$16</c:f>
                <c:numCache>
                  <c:formatCode>General</c:formatCode>
                  <c:ptCount val="4"/>
                  <c:pt idx="0">
                    <c:v>1.1547005383792517</c:v>
                  </c:pt>
                  <c:pt idx="1">
                    <c:v>0.5</c:v>
                  </c:pt>
                  <c:pt idx="2">
                    <c:v>3.7824980722621215</c:v>
                  </c:pt>
                  <c:pt idx="3">
                    <c:v>28.935880084248346</c:v>
                  </c:pt>
                </c:numCache>
              </c:numRef>
            </c:minus>
          </c:errBars>
          <c:cat>
            <c:strRef>
              <c:f>'סיכום נתונים'!$L$5:$L$8</c:f>
              <c:strCache>
                <c:ptCount val="4"/>
                <c:pt idx="0">
                  <c:v>דרורים בלבד</c:v>
                </c:pt>
                <c:pt idx="1">
                  <c:v>צוצלת/תור</c:v>
                </c:pt>
                <c:pt idx="2">
                  <c:v>מאינה</c:v>
                </c:pt>
                <c:pt idx="3">
                  <c:v>שחרור</c:v>
                </c:pt>
              </c:strCache>
            </c:strRef>
          </c:cat>
          <c:val>
            <c:numRef>
              <c:f>'סיכום נתונים'!$O$5:$O$8</c:f>
              <c:numCache>
                <c:formatCode>General</c:formatCode>
                <c:ptCount val="4"/>
                <c:pt idx="0">
                  <c:v>4</c:v>
                </c:pt>
                <c:pt idx="1">
                  <c:v>15.5</c:v>
                </c:pt>
                <c:pt idx="2">
                  <c:v>10.375</c:v>
                </c:pt>
                <c:pt idx="3">
                  <c:v>37.6875</c:v>
                </c:pt>
              </c:numCache>
            </c:numRef>
          </c:val>
        </c:ser>
        <c:dLbls>
          <c:showLegendKey val="0"/>
          <c:showVal val="0"/>
          <c:showCatName val="0"/>
          <c:showSerName val="0"/>
          <c:showPercent val="0"/>
          <c:showBubbleSize val="0"/>
        </c:dLbls>
        <c:gapWidth val="150"/>
        <c:axId val="65922176"/>
        <c:axId val="65924096"/>
      </c:barChart>
      <c:catAx>
        <c:axId val="65922176"/>
        <c:scaling>
          <c:orientation val="minMax"/>
        </c:scaling>
        <c:delete val="0"/>
        <c:axPos val="b"/>
        <c:title>
          <c:tx>
            <c:rich>
              <a:bodyPr/>
              <a:lstStyle/>
              <a:p>
                <a:pPr>
                  <a:defRPr sz="1400"/>
                </a:pPr>
                <a:r>
                  <a:rPr lang="he-IL" sz="1400"/>
                  <a:t>המין עמו שיחרו הדרורים למזון</a:t>
                </a:r>
              </a:p>
            </c:rich>
          </c:tx>
          <c:layout/>
          <c:overlay val="0"/>
        </c:title>
        <c:majorTickMark val="out"/>
        <c:minorTickMark val="none"/>
        <c:tickLblPos val="nextTo"/>
        <c:txPr>
          <a:bodyPr/>
          <a:lstStyle/>
          <a:p>
            <a:pPr>
              <a:defRPr sz="1200"/>
            </a:pPr>
            <a:endParaRPr lang="he-IL"/>
          </a:p>
        </c:txPr>
        <c:crossAx val="65924096"/>
        <c:crosses val="autoZero"/>
        <c:auto val="1"/>
        <c:lblAlgn val="ctr"/>
        <c:lblOffset val="100"/>
        <c:noMultiLvlLbl val="0"/>
      </c:catAx>
      <c:valAx>
        <c:axId val="65924096"/>
        <c:scaling>
          <c:orientation val="minMax"/>
        </c:scaling>
        <c:delete val="0"/>
        <c:axPos val="l"/>
        <c:title>
          <c:tx>
            <c:rich>
              <a:bodyPr rot="-5400000" vert="horz"/>
              <a:lstStyle/>
              <a:p>
                <a:pPr>
                  <a:defRPr sz="1400"/>
                </a:pPr>
                <a:r>
                  <a:rPr lang="he-IL" sz="1400"/>
                  <a:t>משך זמן ממוצע מנחיתת דרור ראשון ועד לתחילת אכילה מהמגש (שניות)</a:t>
                </a:r>
                <a:endParaRPr lang="en-US" sz="1400"/>
              </a:p>
            </c:rich>
          </c:tx>
          <c:layout/>
          <c:overlay val="0"/>
        </c:title>
        <c:numFmt formatCode="General" sourceLinked="1"/>
        <c:majorTickMark val="out"/>
        <c:minorTickMark val="none"/>
        <c:tickLblPos val="nextTo"/>
        <c:crossAx val="65922176"/>
        <c:crosses val="autoZero"/>
        <c:crossBetween val="between"/>
      </c:valAx>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79328BD3-F117-48A0-A65E-A05CDC67D721}" type="datetimeFigureOut">
              <a:rPr lang="he-IL" smtClean="0"/>
              <a:t>ה'/אייר/תשע"ד</a:t>
            </a:fld>
            <a:endParaRPr lang="he-IL"/>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he-IL"/>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143195C2-30AC-4F58-BE00-D9D932EBA24F}" type="slidenum">
              <a:rPr lang="he-IL" smtClean="0"/>
              <a:t>‹#›</a:t>
            </a:fld>
            <a:endParaRPr lang="he-IL"/>
          </a:p>
        </p:txBody>
      </p:sp>
    </p:spTree>
    <p:extLst>
      <p:ext uri="{BB962C8B-B14F-4D97-AF65-F5344CB8AC3E}">
        <p14:creationId xmlns:p14="http://schemas.microsoft.com/office/powerpoint/2010/main" val="52196221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sz="1200" kern="1200" smtClean="0">
                <a:solidFill>
                  <a:schemeClr val="tx1"/>
                </a:solidFill>
                <a:effectLst/>
                <a:latin typeface="+mn-lt"/>
                <a:ea typeface="+mn-ea"/>
                <a:cs typeface="+mn-cs"/>
              </a:rPr>
              <a:t>בעלי חיים רבים משחרים למזון בקבוצות ולא לבדם.</a:t>
            </a:r>
          </a:p>
          <a:p>
            <a:r>
              <a:rPr lang="he-IL" smtClean="0">
                <a:latin typeface="David" panose="020E0502060401010101" pitchFamily="34" charset="-79"/>
                <a:cs typeface="David" panose="020E0502060401010101" pitchFamily="34" charset="-79"/>
              </a:rPr>
              <a:t>קרבתם של פרטים אחרים בני אותו המין לפרט המשחר למזון עשויה</a:t>
            </a:r>
            <a:r>
              <a:rPr lang="he-IL" baseline="0" smtClean="0">
                <a:latin typeface="David" panose="020E0502060401010101" pitchFamily="34" charset="-79"/>
                <a:cs typeface="David" panose="020E0502060401010101" pitchFamily="34" charset="-79"/>
              </a:rPr>
              <a:t> להניב</a:t>
            </a:r>
            <a:r>
              <a:rPr lang="he-IL" smtClean="0">
                <a:latin typeface="David" panose="020E0502060401010101" pitchFamily="34" charset="-79"/>
                <a:cs typeface="David" panose="020E0502060401010101" pitchFamily="34" charset="-79"/>
              </a:rPr>
              <a:t> לו תועלות שונות,</a:t>
            </a:r>
            <a:r>
              <a:rPr lang="he-IL" baseline="0" smtClean="0">
                <a:latin typeface="David" panose="020E0502060401010101" pitchFamily="34" charset="-79"/>
                <a:cs typeface="David" panose="020E0502060401010101" pitchFamily="34" charset="-79"/>
              </a:rPr>
              <a:t> כגון ייעול מציאת מקורות המזון עקב חיפוש משותף אחריהם, וכן הקטנת השקעתו של כל פרט בקבוצה באיתור טורפים פוטנציאליים.</a:t>
            </a:r>
          </a:p>
          <a:p>
            <a:r>
              <a:rPr lang="he-IL" baseline="0" smtClean="0">
                <a:latin typeface="David" panose="020E0502060401010101" pitchFamily="34" charset="-79"/>
                <a:cs typeface="David" panose="020E0502060401010101" pitchFamily="34" charset="-79"/>
              </a:rPr>
              <a:t>אולם, שיחור למזון בקבוצה גם כרוך, לעתים קרובות, בהגברת התחרות על המזון. </a:t>
            </a:r>
            <a:r>
              <a:rPr lang="he-IL" sz="1200" kern="1200" smtClean="0">
                <a:solidFill>
                  <a:schemeClr val="tx1"/>
                </a:solidFill>
                <a:effectLst/>
                <a:latin typeface="+mn-lt"/>
                <a:ea typeface="+mn-ea"/>
                <a:cs typeface="+mn-cs"/>
              </a:rPr>
              <a:t>עקב דרישותיהם התזונתיות הדומות של בני אותו המין, בקבוצות המורכבות מפרטים ממין יחיד, התחרות עשויה לגרוע מהיתרונות שמקנה השיחור</a:t>
            </a:r>
            <a:r>
              <a:rPr lang="he-IL" sz="1200" kern="1200" baseline="0" smtClean="0">
                <a:solidFill>
                  <a:schemeClr val="tx1"/>
                </a:solidFill>
                <a:effectLst/>
                <a:latin typeface="+mn-lt"/>
                <a:ea typeface="+mn-ea"/>
                <a:cs typeface="+mn-cs"/>
              </a:rPr>
              <a:t> הקבוצתי.</a:t>
            </a:r>
          </a:p>
          <a:p>
            <a:r>
              <a:rPr lang="he-IL" smtClean="0">
                <a:latin typeface="David" panose="020E0502060401010101" pitchFamily="34" charset="-79"/>
                <a:cs typeface="David" panose="020E0502060401010101" pitchFamily="34" charset="-79"/>
              </a:rPr>
              <a:t>שיחור למזון בקבוצה מתקיים כאשר התועלת שמפיק מכך כל פרט בקבוצה עולה על המחיר הכרוך בו, באופן המעלה את כשירותו של כל פרט. </a:t>
            </a:r>
          </a:p>
          <a:p>
            <a:r>
              <a:rPr lang="he-IL" smtClean="0">
                <a:latin typeface="David" panose="020E0502060401010101" pitchFamily="34" charset="-79"/>
                <a:cs typeface="David" panose="020E0502060401010101" pitchFamily="34" charset="-79"/>
              </a:rPr>
              <a:t>בטבע קיימת תופעה בה פרטים ממספר מינים משחרים למזון יחד (</a:t>
            </a:r>
            <a:r>
              <a:rPr lang="en-US" b="1" smtClean="0">
                <a:latin typeface="David" panose="020E0502060401010101" pitchFamily="34" charset="-79"/>
                <a:cs typeface="David" panose="020E0502060401010101" pitchFamily="34" charset="-79"/>
              </a:rPr>
              <a:t>Mixed-species foraging</a:t>
            </a:r>
            <a:r>
              <a:rPr lang="he-IL" smtClean="0">
                <a:latin typeface="David" panose="020E0502060401010101" pitchFamily="34" charset="-79"/>
                <a:cs typeface="David" panose="020E0502060401010101" pitchFamily="34" charset="-79"/>
              </a:rPr>
              <a:t>): במקרה זה חברי הקבוצה בני המינים השונים עשויים ליהנות מהיתרונות שמספק שיחור המזון בקבוצה ובו בזמן לסבול פחות מהשפעותיה של התחרות,</a:t>
            </a:r>
            <a:r>
              <a:rPr lang="he-IL" baseline="0" smtClean="0">
                <a:latin typeface="David" panose="020E0502060401010101" pitchFamily="34" charset="-79"/>
                <a:cs typeface="David" panose="020E0502060401010101" pitchFamily="34" charset="-79"/>
              </a:rPr>
              <a:t> הודות לכך שדרישותיהם התזונתיות שונות.</a:t>
            </a:r>
            <a:r>
              <a:rPr lang="he-IL" smtClean="0">
                <a:latin typeface="David" panose="020E0502060401010101" pitchFamily="34" charset="-79"/>
                <a:cs typeface="David" panose="020E0502060401010101" pitchFamily="34" charset="-79"/>
              </a:rPr>
              <a:t> </a:t>
            </a:r>
          </a:p>
          <a:p>
            <a:r>
              <a:rPr lang="he-IL" sz="1200" kern="1200" smtClean="0">
                <a:solidFill>
                  <a:schemeClr val="tx1"/>
                </a:solidFill>
                <a:effectLst/>
                <a:latin typeface="+mn-lt"/>
                <a:ea typeface="+mn-ea"/>
                <a:cs typeface="+mn-cs"/>
              </a:rPr>
              <a:t>יתרון נוסף של קבוצות שיחור מעורבות-מינים הוא, שחברי קבוצות כאלה עשויים לבצע תפקידים מתמחים בעת שיחור המזון בהתאם למינם ויכולתם להתמודד עם סכנות פוטנציאליות, כגון סיפוק התרעות לגבי איומי טריפה ספציפיים.</a:t>
            </a:r>
            <a:endParaRPr lang="he-IL" smtClean="0">
              <a:latin typeface="David" panose="020E0502060401010101" pitchFamily="34" charset="-79"/>
              <a:cs typeface="David" panose="020E0502060401010101" pitchFamily="34" charset="-79"/>
            </a:endParaRPr>
          </a:p>
          <a:p>
            <a:endParaRPr lang="he-IL" smtClean="0">
              <a:latin typeface="David" panose="020E0502060401010101" pitchFamily="34" charset="-79"/>
              <a:cs typeface="David" panose="020E0502060401010101" pitchFamily="34" charset="-79"/>
            </a:endParaRPr>
          </a:p>
          <a:p>
            <a:endParaRPr lang="he-IL" smtClean="0">
              <a:latin typeface="David" panose="020E0502060401010101" pitchFamily="34" charset="-79"/>
              <a:cs typeface="David" panose="020E0502060401010101" pitchFamily="34" charset="-79"/>
            </a:endParaRPr>
          </a:p>
          <a:p>
            <a:endParaRPr lang="he-IL"/>
          </a:p>
        </p:txBody>
      </p:sp>
      <p:sp>
        <p:nvSpPr>
          <p:cNvPr id="4" name="Slide Number Placeholder 3"/>
          <p:cNvSpPr>
            <a:spLocks noGrp="1"/>
          </p:cNvSpPr>
          <p:nvPr>
            <p:ph type="sldNum" sz="quarter" idx="10"/>
          </p:nvPr>
        </p:nvSpPr>
        <p:spPr/>
        <p:txBody>
          <a:bodyPr/>
          <a:lstStyle/>
          <a:p>
            <a:fld id="{143195C2-30AC-4F58-BE00-D9D932EBA24F}" type="slidenum">
              <a:rPr lang="he-IL" smtClean="0"/>
              <a:t>2</a:t>
            </a:fld>
            <a:endParaRPr lang="he-IL"/>
          </a:p>
        </p:txBody>
      </p:sp>
    </p:spTree>
    <p:extLst>
      <p:ext uri="{BB962C8B-B14F-4D97-AF65-F5344CB8AC3E}">
        <p14:creationId xmlns:p14="http://schemas.microsoft.com/office/powerpoint/2010/main" val="10457183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sz="1200" kern="1200" smtClean="0">
                <a:solidFill>
                  <a:schemeClr val="tx1"/>
                </a:solidFill>
                <a:effectLst/>
                <a:latin typeface="+mn-lt"/>
                <a:ea typeface="+mn-ea"/>
                <a:cs typeface="+mn-cs"/>
              </a:rPr>
              <a:t>באמצעות תוכנת האקסל חושבו ממוצעי הנתונים שנאספו באתרי המחקר השונים עבור כל אחד ממדדי שיחור המזון של הדרורים, לגבי כל אחת מקבוצות המחקר. כמו כן, חושבו באמצעות האקסל ממוצעים ושגיאות תקן בין-קבוצתיים לגבי כל אחד מן המדדים, ונבנו גרפים המציגים את תוצאות אלה. ניתוח סטטיסטי של הממוצעים הבין-קבוצתיים לגבי כל אחד ממדדי שיחור המזון של הדרורים התבצע באמצעות התוכנה הסטטיסטית </a:t>
            </a:r>
            <a:r>
              <a:rPr lang="en-US" sz="1200" i="1" kern="1200" smtClean="0">
                <a:solidFill>
                  <a:schemeClr val="tx1"/>
                </a:solidFill>
                <a:effectLst/>
                <a:latin typeface="+mn-lt"/>
                <a:ea typeface="+mn-ea"/>
                <a:cs typeface="+mn-cs"/>
              </a:rPr>
              <a:t>SPSS</a:t>
            </a:r>
            <a:r>
              <a:rPr lang="he-IL" sz="1200" kern="1200" smtClean="0">
                <a:solidFill>
                  <a:schemeClr val="tx1"/>
                </a:solidFill>
                <a:effectLst/>
                <a:latin typeface="+mn-lt"/>
                <a:ea typeface="+mn-ea"/>
                <a:cs typeface="+mn-cs"/>
              </a:rPr>
              <a:t>.</a:t>
            </a:r>
            <a:endParaRPr lang="he-IL"/>
          </a:p>
        </p:txBody>
      </p:sp>
      <p:sp>
        <p:nvSpPr>
          <p:cNvPr id="4" name="Slide Number Placeholder 3"/>
          <p:cNvSpPr>
            <a:spLocks noGrp="1"/>
          </p:cNvSpPr>
          <p:nvPr>
            <p:ph type="sldNum" sz="quarter" idx="10"/>
          </p:nvPr>
        </p:nvSpPr>
        <p:spPr/>
        <p:txBody>
          <a:bodyPr/>
          <a:lstStyle/>
          <a:p>
            <a:fld id="{143195C2-30AC-4F58-BE00-D9D932EBA24F}" type="slidenum">
              <a:rPr lang="he-IL" smtClean="0"/>
              <a:t>11</a:t>
            </a:fld>
            <a:endParaRPr lang="he-IL"/>
          </a:p>
        </p:txBody>
      </p:sp>
    </p:spTree>
    <p:extLst>
      <p:ext uri="{BB962C8B-B14F-4D97-AF65-F5344CB8AC3E}">
        <p14:creationId xmlns:p14="http://schemas.microsoft.com/office/powerpoint/2010/main" val="36639537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sz="1200" kern="1200" smtClean="0">
                <a:solidFill>
                  <a:schemeClr val="tx1"/>
                </a:solidFill>
                <a:effectLst/>
                <a:latin typeface="+mn-lt"/>
                <a:ea typeface="+mn-ea"/>
                <a:cs typeface="+mn-cs"/>
              </a:rPr>
              <a:t>ניסיונות הרגלת קבוצות הדרורים למגשי המזון, ובמקרים מסוימים הניסויים עצמם, לא הצליחו בחלק מן האתרים, ועל כן לא ניתן היה לקבל לגביהם תוצאות מלאות או תוצאות בכלל. ברוב המקרים הכישלון נבע מהפרעות למהלך ההרגלה ולניסויים </a:t>
            </a:r>
            <a:r>
              <a:rPr lang="he-IL" sz="1200" kern="1200" baseline="0" smtClean="0">
                <a:solidFill>
                  <a:schemeClr val="tx1"/>
                </a:solidFill>
                <a:effectLst/>
                <a:latin typeface="+mn-lt"/>
                <a:ea typeface="+mn-ea"/>
                <a:cs typeface="+mn-cs"/>
              </a:rPr>
              <a:t>בשל פעילותם של אנשים ובעלי חיים (בעיקר מבויתים, כגון ברווזים מבויתים שהגיעו לאכול ממגשי המזון והרתיעו את הדרורים) באתרי המחקר.</a:t>
            </a:r>
          </a:p>
          <a:p>
            <a:pPr marL="0" marR="0" indent="0" algn="r" defTabSz="914400" rtl="1" eaLnBrk="1" fontAlgn="auto" latinLnBrk="0" hangingPunct="1">
              <a:lnSpc>
                <a:spcPct val="100000"/>
              </a:lnSpc>
              <a:spcBef>
                <a:spcPts val="0"/>
              </a:spcBef>
              <a:spcAft>
                <a:spcPts val="0"/>
              </a:spcAft>
              <a:buClrTx/>
              <a:buSzTx/>
              <a:buFontTx/>
              <a:buNone/>
              <a:tabLst/>
              <a:defRPr/>
            </a:pPr>
            <a:r>
              <a:rPr lang="he-IL" sz="1200" kern="1200" smtClean="0">
                <a:solidFill>
                  <a:schemeClr val="tx1"/>
                </a:solidFill>
                <a:effectLst/>
                <a:latin typeface="+mn-lt"/>
                <a:ea typeface="+mn-ea"/>
                <a:cs typeface="+mn-cs"/>
              </a:rPr>
              <a:t>בשלושה מן האתרים התקיימה הרגלה מוצלחת של הדרורים למגשי המזון וניסויים מוצלחים בעקבותיה. במקרים אלה התאפשר לקבל תוצאות מלאות מהניסויים, ועל כן אלו הם האתרים העיקריים (פרט לנתונים חלקיים שהתקבלו בשני</a:t>
            </a:r>
            <a:r>
              <a:rPr lang="he-IL" sz="1200" kern="1200" baseline="0" smtClean="0">
                <a:solidFill>
                  <a:schemeClr val="tx1"/>
                </a:solidFill>
                <a:effectLst/>
                <a:latin typeface="+mn-lt"/>
                <a:ea typeface="+mn-ea"/>
                <a:cs typeface="+mn-cs"/>
              </a:rPr>
              <a:t> אתרים נוספים</a:t>
            </a:r>
            <a:r>
              <a:rPr lang="he-IL" sz="1200" kern="1200" smtClean="0">
                <a:solidFill>
                  <a:schemeClr val="tx1"/>
                </a:solidFill>
                <a:effectLst/>
                <a:latin typeface="+mn-lt"/>
                <a:ea typeface="+mn-ea"/>
                <a:cs typeface="+mn-cs"/>
              </a:rPr>
              <a:t>) ששימשו לניתוח הנתונים ולהסקת המסקנות. מכיוון שגודל</a:t>
            </a:r>
            <a:r>
              <a:rPr lang="he-IL" sz="1200" kern="1200" baseline="0" smtClean="0">
                <a:solidFill>
                  <a:schemeClr val="tx1"/>
                </a:solidFill>
                <a:effectLst/>
                <a:latin typeface="+mn-lt"/>
                <a:ea typeface="+mn-ea"/>
                <a:cs typeface="+mn-cs"/>
              </a:rPr>
              <a:t> המדגם בפרויקט זה הוא מספר קבוצות הדרורים, הרי שהמדגם ששימש אותנו הנו קטן מאוד.</a:t>
            </a:r>
          </a:p>
        </p:txBody>
      </p:sp>
      <p:sp>
        <p:nvSpPr>
          <p:cNvPr id="4" name="Slide Number Placeholder 3"/>
          <p:cNvSpPr>
            <a:spLocks noGrp="1"/>
          </p:cNvSpPr>
          <p:nvPr>
            <p:ph type="sldNum" sz="quarter" idx="10"/>
          </p:nvPr>
        </p:nvSpPr>
        <p:spPr/>
        <p:txBody>
          <a:bodyPr/>
          <a:lstStyle/>
          <a:p>
            <a:fld id="{143195C2-30AC-4F58-BE00-D9D932EBA24F}" type="slidenum">
              <a:rPr lang="he-IL" smtClean="0"/>
              <a:t>12</a:t>
            </a:fld>
            <a:endParaRPr lang="he-IL"/>
          </a:p>
        </p:txBody>
      </p:sp>
    </p:spTree>
    <p:extLst>
      <p:ext uri="{BB962C8B-B14F-4D97-AF65-F5344CB8AC3E}">
        <p14:creationId xmlns:p14="http://schemas.microsoft.com/office/powerpoint/2010/main" val="24074784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sz="1200" kern="1200" smtClean="0">
                <a:solidFill>
                  <a:schemeClr val="tx1"/>
                </a:solidFill>
                <a:effectLst/>
                <a:latin typeface="+mn-lt"/>
                <a:ea typeface="+mn-ea"/>
                <a:cs typeface="+mn-cs"/>
              </a:rPr>
              <a:t>בשל גודלו המצומצם של המדגם וחוסר יכולתנו לשלוט בגורמים רבים העשויים להשפיע על התוצאות במהלך עבודת השדה, התקבלה שונות גדולה מאוד בערכיהם של המדדים שנועדו לכמת את העדפתם של הדרורים לשחר למזון בנוכחות מאינות. מסיבות אלה לא יכולנו לקבוע האם מידת העדפתם של דרורי הבית לנוכחות מאינות מצויות בעת שיחור המזון הנה שונה באופן מובהק ממידת העדפתם לפרטים אחרים בני מינם, לשחרורים, לצוצלות ולתורי צווארון, על פי המדדים שהוגדרו למטרה זו. מבחינה סטטיסטית, לפיכך, לא נמצאו בעבודה זו עדויות להעדפה כלשהי שמגלים דרורי בית לשיחור מזון בחברת מאינות מצויות באופן ספציפי לעומת שיחור מזון בקבוצות לא-מעורבות ולעומת שיחור מזון בחברת ציפורים ממינים אחרים, הגדולות מהם בממדי גופן, וכן לא נמצאו עדויות לרתיעה משיחור מזון בחברת מאינות.</a:t>
            </a:r>
          </a:p>
          <a:p>
            <a:pPr marL="0" marR="0" indent="0" algn="r" defTabSz="914400" rtl="1" eaLnBrk="1" fontAlgn="auto" latinLnBrk="0" hangingPunct="1">
              <a:lnSpc>
                <a:spcPct val="100000"/>
              </a:lnSpc>
              <a:spcBef>
                <a:spcPts val="0"/>
              </a:spcBef>
              <a:spcAft>
                <a:spcPts val="0"/>
              </a:spcAft>
              <a:buClrTx/>
              <a:buSzTx/>
              <a:buFontTx/>
              <a:buNone/>
              <a:tabLst/>
              <a:defRPr/>
            </a:pPr>
            <a:r>
              <a:rPr lang="he-IL" sz="1200" kern="1200" smtClean="0">
                <a:solidFill>
                  <a:schemeClr val="tx1"/>
                </a:solidFill>
                <a:effectLst/>
                <a:latin typeface="+mn-lt"/>
                <a:ea typeface="+mn-ea"/>
                <a:cs typeface="+mn-cs"/>
              </a:rPr>
              <a:t>עם זאת, המדדים הצביעו</a:t>
            </a:r>
            <a:r>
              <a:rPr lang="he-IL" sz="1200" kern="1200" baseline="0" smtClean="0">
                <a:solidFill>
                  <a:schemeClr val="tx1"/>
                </a:solidFill>
                <a:effectLst/>
                <a:latin typeface="+mn-lt"/>
                <a:ea typeface="+mn-ea"/>
                <a:cs typeface="+mn-cs"/>
              </a:rPr>
              <a:t> על מספר מגמות עקביות, שניתן לראות בגרפים שלהלן, המציגים ממוצעים בין-קבוצתיים יחד עם שגיאות תקן. משך הזמן הממוצע מהרגע בו ניתנה גישה חופשית למגש המזון ועד להגעת הדרור הראשון (גרף א), השני (גרף ב) והשלישי (גרף ג) למגש היה הקצר ביותר בנוכחות מאינה, השני הקצר ביותר (או במקרה של גרף ב – זהה) בנוכחות דרורים בלבד, השלישי הקצר ביותר בנוכחות השחרור הנקבה והארוך ביותר בנוכחות צוצלת או תור. אנו סבורים כי השתהותם של הדרורים מלהגיע לאתר האכילה בנוכחות צוצלות ותורי צווארון עשויה לשקף את התחרות הרבה יותר המתקיימת ביניהם על מזון בשל הדמיון בתזונתם. במקרה של השחרור, הניזון בעיקר מחסרי חוליות ולא מזרעים, השתהות זו עשויה להיות </a:t>
            </a:r>
            <a:r>
              <a:rPr lang="he-IL" sz="1200" kern="1200" smtClean="0">
                <a:solidFill>
                  <a:schemeClr val="tx1"/>
                </a:solidFill>
                <a:effectLst/>
                <a:latin typeface="+mn-lt"/>
                <a:ea typeface="+mn-ea"/>
                <a:cs typeface="+mn-cs"/>
              </a:rPr>
              <a:t>קשורה בכך שבמהלך הפרויקט נחשפו רוב קבוצות הדרורים תחילה לפוחלצי השחרורים, וכי היא משקפת את רתיעתם מהמצב הלא-מוכר בו נוכח פוחלץ בסמוך למגש המזון. בנוסף לכך, ייתכן כי הדרורים נרתעו מהמצב הלא-מוכר של שחרור המשחר למזון בשטח פתוח ולא בסבך כבדרך כלל. ההעדפה להגיע לאתר השיחור כאשר נוכחת בו מאינה, עשויה לשקף</a:t>
            </a:r>
            <a:r>
              <a:rPr lang="he-IL" sz="1200" kern="1200" baseline="0" smtClean="0">
                <a:solidFill>
                  <a:schemeClr val="tx1"/>
                </a:solidFill>
                <a:effectLst/>
                <a:latin typeface="+mn-lt"/>
                <a:ea typeface="+mn-ea"/>
                <a:cs typeface="+mn-cs"/>
              </a:rPr>
              <a:t> </a:t>
            </a:r>
            <a:r>
              <a:rPr lang="he-IL" sz="1200" kern="1200" smtClean="0">
                <a:solidFill>
                  <a:schemeClr val="tx1"/>
                </a:solidFill>
                <a:effectLst/>
                <a:latin typeface="+mn-lt"/>
                <a:ea typeface="+mn-ea"/>
                <a:cs typeface="+mn-cs"/>
              </a:rPr>
              <a:t>תועלת אפשרית שמפיקים הדרורים משיחור מזון בחברת מאינות בתחום ההגנה מפני טריפה, וכן</a:t>
            </a:r>
            <a:r>
              <a:rPr lang="he-IL" sz="1200" kern="1200" baseline="0" smtClean="0">
                <a:solidFill>
                  <a:schemeClr val="tx1"/>
                </a:solidFill>
                <a:effectLst/>
                <a:latin typeface="+mn-lt"/>
                <a:ea typeface="+mn-ea"/>
                <a:cs typeface="+mn-cs"/>
              </a:rPr>
              <a:t> </a:t>
            </a:r>
            <a:r>
              <a:rPr lang="he-IL" sz="1200" kern="1200" smtClean="0">
                <a:solidFill>
                  <a:schemeClr val="tx1"/>
                </a:solidFill>
                <a:effectLst/>
                <a:latin typeface="+mn-lt"/>
                <a:ea typeface="+mn-ea"/>
                <a:cs typeface="+mn-cs"/>
              </a:rPr>
              <a:t>תחרות פחותה המתקיימת בין הדרורים לבין המאינות על המזון. </a:t>
            </a:r>
            <a:r>
              <a:rPr lang="he-IL" smtClean="0">
                <a:solidFill>
                  <a:srgbClr val="FF0000"/>
                </a:solidFill>
              </a:rPr>
              <a:t>ייתכן כי המגמות הדומות שהתגלו בשלושת המדדים</a:t>
            </a:r>
            <a:r>
              <a:rPr lang="he-IL" baseline="0" smtClean="0">
                <a:solidFill>
                  <a:srgbClr val="FF0000"/>
                </a:solidFill>
              </a:rPr>
              <a:t> הללו משקפות קשר הקיים ביניהם, שייתכן ונובע מכך שרוב זמנם הדרורים אינם מוצאים מזון באופן עצמאי אלא מצטרפים לפרטים אחרים שמצאו מזון. </a:t>
            </a:r>
            <a:endParaRPr lang="he-IL">
              <a:solidFill>
                <a:srgbClr val="FF0000"/>
              </a:solidFill>
            </a:endParaRPr>
          </a:p>
        </p:txBody>
      </p:sp>
      <p:sp>
        <p:nvSpPr>
          <p:cNvPr id="4" name="Slide Number Placeholder 3"/>
          <p:cNvSpPr>
            <a:spLocks noGrp="1"/>
          </p:cNvSpPr>
          <p:nvPr>
            <p:ph type="sldNum" sz="quarter" idx="10"/>
          </p:nvPr>
        </p:nvSpPr>
        <p:spPr/>
        <p:txBody>
          <a:bodyPr/>
          <a:lstStyle/>
          <a:p>
            <a:fld id="{143195C2-30AC-4F58-BE00-D9D932EBA24F}" type="slidenum">
              <a:rPr lang="he-IL" smtClean="0"/>
              <a:t>13</a:t>
            </a:fld>
            <a:endParaRPr lang="he-IL"/>
          </a:p>
        </p:txBody>
      </p:sp>
    </p:spTree>
    <p:extLst>
      <p:ext uri="{BB962C8B-B14F-4D97-AF65-F5344CB8AC3E}">
        <p14:creationId xmlns:p14="http://schemas.microsoft.com/office/powerpoint/2010/main" val="39282304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smtClean="0"/>
              <a:t>כמו כן, ניתן לראות בגרף זה כי משך </a:t>
            </a:r>
            <a:r>
              <a:rPr lang="he-IL" sz="1200" kern="1200" smtClean="0">
                <a:solidFill>
                  <a:schemeClr val="tx1"/>
                </a:solidFill>
                <a:effectLst/>
                <a:latin typeface="+mn-lt"/>
                <a:ea typeface="+mn-ea"/>
                <a:cs typeface="+mn-cs"/>
              </a:rPr>
              <a:t>הזמן הממוצע החולף מהרגע בו דרור ראשון יורד אל המגש ועד לרגע בו הוא מתחיל לאכול היה הנמוך ביותר בנוכחות דרורים בלבד, השני הנמוך ביותר בנוכחות מאינה, השלישי הנמוך ביותר בנוכחות צוצלת או תור צווארון, והגבוה ביותר בנוכחות שחרור נקבה.</a:t>
            </a:r>
            <a:r>
              <a:rPr lang="he-IL" sz="1200" kern="1200" baseline="0" smtClean="0">
                <a:solidFill>
                  <a:schemeClr val="tx1"/>
                </a:solidFill>
                <a:effectLst/>
                <a:latin typeface="+mn-lt"/>
                <a:ea typeface="+mn-ea"/>
                <a:cs typeface="+mn-cs"/>
              </a:rPr>
              <a:t> כלומר, ייתכן כי הדרורים מגלים העדפה להתחיל באכילה כאשר נוכחת באתר השיחור מאינה לעומת מצבים בהם נוכחים באתר ציפורים מהמינים האחרים שנבדקו. אפשרי כי משך הזמן עד להתחלת האכילה גבוה יותר בנוכחות המאינה בהשוואה למצב בו הדרורים משחרים למזון לבדם נובע מכך ש</a:t>
            </a:r>
            <a:r>
              <a:rPr lang="he-IL" sz="1200" kern="1200" smtClean="0">
                <a:solidFill>
                  <a:schemeClr val="tx1"/>
                </a:solidFill>
                <a:effectLst/>
                <a:latin typeface="+mn-lt"/>
                <a:ea typeface="+mn-ea"/>
                <a:cs typeface="+mn-cs"/>
              </a:rPr>
              <a:t>ההסתמכות על נוכחותה של המאינה באתר שיחור המזון מצריכה מהדרורים המצטרפים אליה סריקה נוספת של השטח לאחר הנחיתה על מנת לאתר במדויק את המזון המתאים להם.</a:t>
            </a:r>
          </a:p>
          <a:p>
            <a:pPr marL="0" marR="0" indent="0" algn="r" defTabSz="914400" rtl="1" eaLnBrk="1" fontAlgn="auto" latinLnBrk="0" hangingPunct="1">
              <a:lnSpc>
                <a:spcPct val="100000"/>
              </a:lnSpc>
              <a:spcBef>
                <a:spcPts val="0"/>
              </a:spcBef>
              <a:spcAft>
                <a:spcPts val="0"/>
              </a:spcAft>
              <a:buClrTx/>
              <a:buSzTx/>
              <a:buFontTx/>
              <a:buNone/>
              <a:tabLst/>
              <a:defRPr/>
            </a:pPr>
            <a:r>
              <a:rPr lang="he-IL" sz="1200" kern="1200" smtClean="0">
                <a:solidFill>
                  <a:schemeClr val="tx1"/>
                </a:solidFill>
                <a:effectLst/>
                <a:latin typeface="+mn-lt"/>
                <a:ea typeface="+mn-ea"/>
                <a:cs typeface="+mn-cs"/>
              </a:rPr>
              <a:t>מאחר והתוצאות עבור המדד המתאר את משך הזמן מהרגע בו ניתנת לדרורים גישה למגש המזון ועד לתחילת האכילה משלבות, למעשה, את התוצאות שתוארו קודם לכן בהקשר לזמן עד לנחיתת הדרור הראשון ולזמן בין נחיתתו לזמן בו הוא מתחיל לאכול מן המגש, לא הובא כאן גרף המתאר את משך הזמן עד לתחילת האכילה מהמגש על ידי הדרורים כתלות במין עמו שיחרו הדרורים למזון. אולם, המגמות שהתגלו בניתוח הנתונים היו דומות מאוד למגמות שתוארו עבור הזמן עד לירידת הדרור הראשון והשלישי אל מגש המזון. </a:t>
            </a:r>
            <a:endParaRPr lang="en-US" sz="1200" kern="1200" smtClean="0">
              <a:solidFill>
                <a:schemeClr val="tx1"/>
              </a:solidFill>
              <a:effectLst/>
              <a:latin typeface="+mn-lt"/>
              <a:ea typeface="+mn-ea"/>
              <a:cs typeface="+mn-cs"/>
            </a:endParaRPr>
          </a:p>
          <a:p>
            <a:endParaRPr lang="he-IL"/>
          </a:p>
        </p:txBody>
      </p:sp>
      <p:sp>
        <p:nvSpPr>
          <p:cNvPr id="4" name="Slide Number Placeholder 3"/>
          <p:cNvSpPr>
            <a:spLocks noGrp="1"/>
          </p:cNvSpPr>
          <p:nvPr>
            <p:ph type="sldNum" sz="quarter" idx="10"/>
          </p:nvPr>
        </p:nvSpPr>
        <p:spPr/>
        <p:txBody>
          <a:bodyPr/>
          <a:lstStyle/>
          <a:p>
            <a:fld id="{143195C2-30AC-4F58-BE00-D9D932EBA24F}" type="slidenum">
              <a:rPr lang="he-IL" smtClean="0"/>
              <a:t>14</a:t>
            </a:fld>
            <a:endParaRPr lang="he-IL"/>
          </a:p>
        </p:txBody>
      </p:sp>
    </p:spTree>
    <p:extLst>
      <p:ext uri="{BB962C8B-B14F-4D97-AF65-F5344CB8AC3E}">
        <p14:creationId xmlns:p14="http://schemas.microsoft.com/office/powerpoint/2010/main" val="9497843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smtClean="0"/>
              <a:t>בפרויקט מחקר זה </a:t>
            </a:r>
            <a:r>
              <a:rPr lang="he-IL" smtClean="0">
                <a:latin typeface="David" panose="020E0502060401010101" pitchFamily="34" charset="-79"/>
                <a:cs typeface="David" panose="020E0502060401010101" pitchFamily="34" charset="-79"/>
              </a:rPr>
              <a:t>לא נאספו די נתונים על מנת לקבוע האם דרורי בית בישראל מגלים העדפה מובהקת כלשהי לשחר למזון בחברת מאינות מצויות בבר.</a:t>
            </a:r>
          </a:p>
          <a:p>
            <a:pPr marL="0" marR="0" indent="0" algn="r" defTabSz="914400" rtl="1" eaLnBrk="1" fontAlgn="auto" latinLnBrk="0" hangingPunct="1">
              <a:lnSpc>
                <a:spcPct val="100000"/>
              </a:lnSpc>
              <a:spcBef>
                <a:spcPts val="0"/>
              </a:spcBef>
              <a:spcAft>
                <a:spcPts val="0"/>
              </a:spcAft>
              <a:buClrTx/>
              <a:buSzTx/>
              <a:buFontTx/>
              <a:buNone/>
              <a:tabLst/>
              <a:defRPr/>
            </a:pPr>
            <a:r>
              <a:rPr lang="he-IL" smtClean="0">
                <a:latin typeface="David" panose="020E0502060401010101" pitchFamily="34" charset="-79"/>
                <a:cs typeface="David" panose="020E0502060401010101" pitchFamily="34" charset="-79"/>
              </a:rPr>
              <a:t>עם זאת, נמצאה מגמתיות המצביעה על העדפה אפשרית שמגלים דרורים להגיע לאתרי שיחור המזון שלהם ולהתחיל באכילה כאשר נוכחות בהם מאינות, בהשוואה למצבים בהם נוכחות בהם ציפורים אחרות הדומות למאינות בממדי גופן,</a:t>
            </a:r>
            <a:r>
              <a:rPr lang="he-IL" baseline="0" smtClean="0">
                <a:latin typeface="David" panose="020E0502060401010101" pitchFamily="34" charset="-79"/>
                <a:cs typeface="David" panose="020E0502060401010101" pitchFamily="34" charset="-79"/>
              </a:rPr>
              <a:t> וכן על העדפה אפשרית להגיע אל אתרי שיחור בהם נוכחות מאינות על פני אתרי שיחור בהם הן אינן נוכחות.</a:t>
            </a:r>
            <a:endParaRPr lang="he-IL" smtClean="0">
              <a:latin typeface="David" panose="020E0502060401010101" pitchFamily="34" charset="-79"/>
              <a:cs typeface="David" panose="020E0502060401010101" pitchFamily="34" charset="-79"/>
            </a:endParaRPr>
          </a:p>
          <a:p>
            <a:pPr marL="0" marR="0" indent="0" algn="r" defTabSz="914400" rtl="1" eaLnBrk="1" fontAlgn="auto" latinLnBrk="0" hangingPunct="1">
              <a:lnSpc>
                <a:spcPct val="100000"/>
              </a:lnSpc>
              <a:spcBef>
                <a:spcPts val="0"/>
              </a:spcBef>
              <a:spcAft>
                <a:spcPts val="0"/>
              </a:spcAft>
              <a:buClrTx/>
              <a:buSzTx/>
              <a:buFontTx/>
              <a:buNone/>
              <a:tabLst/>
              <a:defRPr/>
            </a:pPr>
            <a:r>
              <a:rPr lang="he-IL" smtClean="0">
                <a:latin typeface="David" panose="020E0502060401010101" pitchFamily="34" charset="-79"/>
                <a:cs typeface="David" panose="020E0502060401010101" pitchFamily="34" charset="-79"/>
              </a:rPr>
              <a:t>מגמתיות זו מתיישבת עם ממצאים ממחקרים קודמים שהתבצעו באזורים אחרים בעולם בהם מהווה המאינה המצויה מין פולש, כגון ניו-זילנד,</a:t>
            </a:r>
            <a:r>
              <a:rPr lang="he-IL" baseline="0" smtClean="0">
                <a:latin typeface="David" panose="020E0502060401010101" pitchFamily="34" charset="-79"/>
                <a:cs typeface="David" panose="020E0502060401010101" pitchFamily="34" charset="-79"/>
              </a:rPr>
              <a:t> </a:t>
            </a:r>
            <a:r>
              <a:rPr lang="he-IL" smtClean="0">
                <a:latin typeface="David" panose="020E0502060401010101" pitchFamily="34" charset="-79"/>
                <a:cs typeface="David" panose="020E0502060401010101" pitchFamily="34" charset="-79"/>
              </a:rPr>
              <a:t>ועשויה להצביע על תועלת שמפיקים הדרורים משיחור מזון בחברתה,</a:t>
            </a:r>
            <a:r>
              <a:rPr lang="he-IL" baseline="0" smtClean="0">
                <a:latin typeface="David" panose="020E0502060401010101" pitchFamily="34" charset="-79"/>
                <a:cs typeface="David" panose="020E0502060401010101" pitchFamily="34" charset="-79"/>
              </a:rPr>
              <a:t> כגון הגנה משופרת מפני טריפה ותחרות פחותה על מזון.</a:t>
            </a:r>
          </a:p>
          <a:p>
            <a:pPr marL="0" marR="0" indent="0" algn="r" defTabSz="914400" rtl="1" eaLnBrk="1" fontAlgn="auto" latinLnBrk="0" hangingPunct="1">
              <a:lnSpc>
                <a:spcPct val="100000"/>
              </a:lnSpc>
              <a:spcBef>
                <a:spcPts val="0"/>
              </a:spcBef>
              <a:spcAft>
                <a:spcPts val="0"/>
              </a:spcAft>
              <a:buClrTx/>
              <a:buSzTx/>
              <a:buFontTx/>
              <a:buNone/>
              <a:tabLst/>
              <a:defRPr/>
            </a:pPr>
            <a:r>
              <a:rPr lang="he-IL" smtClean="0">
                <a:latin typeface="David" panose="020E0502060401010101" pitchFamily="34" charset="-79"/>
                <a:cs typeface="David" panose="020E0502060401010101" pitchFamily="34" charset="-79"/>
              </a:rPr>
              <a:t>אפשרי,</a:t>
            </a:r>
            <a:r>
              <a:rPr lang="he-IL" baseline="0" smtClean="0">
                <a:latin typeface="David" panose="020E0502060401010101" pitchFamily="34" charset="-79"/>
                <a:cs typeface="David" panose="020E0502060401010101" pitchFamily="34" charset="-79"/>
              </a:rPr>
              <a:t> לפיכך, </a:t>
            </a:r>
            <a:r>
              <a:rPr lang="he-IL" smtClean="0">
                <a:latin typeface="David" panose="020E0502060401010101" pitchFamily="34" charset="-79"/>
                <a:cs typeface="David" panose="020E0502060401010101" pitchFamily="34" charset="-79"/>
              </a:rPr>
              <a:t>שהדרורים </a:t>
            </a:r>
            <a:r>
              <a:rPr lang="he-IL" smtClean="0">
                <a:latin typeface="David" panose="020E0502060401010101" pitchFamily="34" charset="-79"/>
                <a:cs typeface="David" panose="020E0502060401010101" pitchFamily="34" charset="-79"/>
              </a:rPr>
              <a:t>מסוגלים לזהות את הרווח האפשרי מהשיחור</a:t>
            </a:r>
            <a:r>
              <a:rPr lang="he-IL" baseline="0" smtClean="0">
                <a:latin typeface="David" panose="020E0502060401010101" pitchFamily="34" charset="-79"/>
                <a:cs typeface="David" panose="020E0502060401010101" pitchFamily="34" charset="-79"/>
              </a:rPr>
              <a:t> למזון בחברת המאינות</a:t>
            </a:r>
            <a:r>
              <a:rPr lang="he-IL" smtClean="0">
                <a:latin typeface="David" panose="020E0502060401010101" pitchFamily="34" charset="-79"/>
                <a:cs typeface="David" panose="020E0502060401010101" pitchFamily="34" charset="-79"/>
              </a:rPr>
              <a:t> עוד לפני שעברו שינויים אבולוציוניים בנוכחותן.</a:t>
            </a:r>
            <a:r>
              <a:rPr lang="he-IL" baseline="0" smtClean="0">
                <a:latin typeface="David" panose="020E0502060401010101" pitchFamily="34" charset="-79"/>
                <a:cs typeface="David" panose="020E0502060401010101" pitchFamily="34" charset="-79"/>
              </a:rPr>
              <a:t> זאת אולי הודות לתהליכים אבולוציוניים שיצרו בדרורים העדפה לשיחור מזון בחברת מיני זרזירים החולקים עמם את תחום תפוצתם המקורי: במחקר קודם </a:t>
            </a:r>
            <a:r>
              <a:rPr lang="he-IL" sz="1200" kern="1200" smtClean="0">
                <a:solidFill>
                  <a:schemeClr val="tx1"/>
                </a:solidFill>
                <a:effectLst/>
                <a:latin typeface="+mn-lt"/>
                <a:ea typeface="+mn-ea"/>
                <a:cs typeface="+mn-cs"/>
              </a:rPr>
              <a:t>אכן נמצא כי דרורי בית באירופה מגלים אפיניות גבוהה לזרזירים מצויים בעת השיחור למזון.</a:t>
            </a:r>
            <a:r>
              <a:rPr lang="he-IL" baseline="0" smtClean="0">
                <a:latin typeface="David" panose="020E0502060401010101" pitchFamily="34" charset="-79"/>
                <a:cs typeface="David" panose="020E0502060401010101" pitchFamily="34" charset="-79"/>
              </a:rPr>
              <a:t> </a:t>
            </a:r>
            <a:r>
              <a:rPr lang="he-IL" sz="1200" kern="1200" smtClean="0">
                <a:solidFill>
                  <a:schemeClr val="tx1"/>
                </a:solidFill>
                <a:effectLst/>
                <a:latin typeface="+mn-lt"/>
                <a:ea typeface="+mn-ea"/>
                <a:cs typeface="+mn-cs"/>
              </a:rPr>
              <a:t>ייתכן כי בישראל מזוהות המאינות על ידי הדרורים כזרזירים, ולפיכך הם מגלים העדפה לשחר למזון בנוכחותן</a:t>
            </a:r>
            <a:r>
              <a:rPr lang="he-IL" sz="1200" kern="1200" smtClean="0">
                <a:solidFill>
                  <a:schemeClr val="tx1"/>
                </a:solidFill>
                <a:effectLst/>
                <a:latin typeface="+mn-lt"/>
                <a:ea typeface="+mn-ea"/>
                <a:cs typeface="+mn-cs"/>
              </a:rPr>
              <a:t>. בנוסף לכך, ייתכן כי ביצירת</a:t>
            </a:r>
            <a:r>
              <a:rPr lang="he-IL" sz="1200" kern="1200" baseline="0" smtClean="0">
                <a:solidFill>
                  <a:schemeClr val="tx1"/>
                </a:solidFill>
                <a:effectLst/>
                <a:latin typeface="+mn-lt"/>
                <a:ea typeface="+mn-ea"/>
                <a:cs typeface="+mn-cs"/>
              </a:rPr>
              <a:t> העדפה כזו מעורב תהליך של למידה.</a:t>
            </a:r>
            <a:endParaRPr lang="he-IL" smtClean="0">
              <a:latin typeface="David" panose="020E0502060401010101" pitchFamily="34" charset="-79"/>
              <a:cs typeface="David" panose="020E0502060401010101" pitchFamily="34" charset="-79"/>
            </a:endParaRPr>
          </a:p>
          <a:p>
            <a:endParaRPr lang="he-IL"/>
          </a:p>
        </p:txBody>
      </p:sp>
      <p:sp>
        <p:nvSpPr>
          <p:cNvPr id="4" name="Slide Number Placeholder 3"/>
          <p:cNvSpPr>
            <a:spLocks noGrp="1"/>
          </p:cNvSpPr>
          <p:nvPr>
            <p:ph type="sldNum" sz="quarter" idx="10"/>
          </p:nvPr>
        </p:nvSpPr>
        <p:spPr/>
        <p:txBody>
          <a:bodyPr/>
          <a:lstStyle/>
          <a:p>
            <a:fld id="{143195C2-30AC-4F58-BE00-D9D932EBA24F}" type="slidenum">
              <a:rPr lang="he-IL" smtClean="0"/>
              <a:t>15</a:t>
            </a:fld>
            <a:endParaRPr lang="he-IL"/>
          </a:p>
        </p:txBody>
      </p:sp>
    </p:spTree>
    <p:extLst>
      <p:ext uri="{BB962C8B-B14F-4D97-AF65-F5344CB8AC3E}">
        <p14:creationId xmlns:p14="http://schemas.microsoft.com/office/powerpoint/2010/main" val="3954207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sz="1200" kern="1200" smtClean="0">
                <a:solidFill>
                  <a:schemeClr val="tx1"/>
                </a:solidFill>
                <a:effectLst/>
                <a:latin typeface="+mn-lt"/>
                <a:ea typeface="+mn-ea"/>
                <a:cs typeface="+mn-cs"/>
              </a:rPr>
              <a:t>דרור הבית (</a:t>
            </a:r>
            <a:r>
              <a:rPr lang="en-US" sz="1200" i="1" kern="1200" smtClean="0">
                <a:solidFill>
                  <a:schemeClr val="tx1"/>
                </a:solidFill>
                <a:effectLst/>
                <a:latin typeface="+mn-lt"/>
                <a:ea typeface="+mn-ea"/>
                <a:cs typeface="+mn-cs"/>
              </a:rPr>
              <a:t>Passer </a:t>
            </a:r>
            <a:r>
              <a:rPr lang="en-US" sz="1200" i="1" kern="1200" err="1" smtClean="0">
                <a:solidFill>
                  <a:schemeClr val="tx1"/>
                </a:solidFill>
                <a:effectLst/>
                <a:latin typeface="+mn-lt"/>
                <a:ea typeface="+mn-ea"/>
                <a:cs typeface="+mn-cs"/>
              </a:rPr>
              <a:t>domesticus</a:t>
            </a:r>
            <a:r>
              <a:rPr lang="he-IL" sz="1200" kern="1200" smtClean="0">
                <a:solidFill>
                  <a:schemeClr val="tx1"/>
                </a:solidFill>
                <a:effectLst/>
                <a:latin typeface="+mn-lt"/>
                <a:ea typeface="+mn-ea"/>
                <a:cs typeface="+mn-cs"/>
              </a:rPr>
              <a:t>) הוא ציפור שיר מקומית בישראל. הוא יציב מצוי ביותר בכל חלקי הארץ וחי בקרבת משכנות אדם בשטחים עירוניים, כפריים וחקלאיים.</a:t>
            </a:r>
          </a:p>
          <a:p>
            <a:pPr marL="0" marR="0" indent="0" algn="r" defTabSz="914400" rtl="1" eaLnBrk="1" fontAlgn="auto" latinLnBrk="0" hangingPunct="1">
              <a:lnSpc>
                <a:spcPct val="100000"/>
              </a:lnSpc>
              <a:spcBef>
                <a:spcPts val="0"/>
              </a:spcBef>
              <a:spcAft>
                <a:spcPts val="0"/>
              </a:spcAft>
              <a:buClrTx/>
              <a:buSzTx/>
              <a:buFontTx/>
              <a:buNone/>
              <a:tabLst/>
              <a:defRPr/>
            </a:pPr>
            <a:r>
              <a:rPr lang="he-IL" smtClean="0">
                <a:latin typeface="David" panose="020E0502060401010101" pitchFamily="34" charset="-79"/>
                <a:cs typeface="David" panose="020E0502060401010101" pitchFamily="34" charset="-79"/>
              </a:rPr>
              <a:t>מין</a:t>
            </a:r>
            <a:r>
              <a:rPr lang="he-IL" baseline="0" smtClean="0">
                <a:latin typeface="David" panose="020E0502060401010101" pitchFamily="34" charset="-79"/>
                <a:cs typeface="David" panose="020E0502060401010101" pitchFamily="34" charset="-79"/>
              </a:rPr>
              <a:t> זה</a:t>
            </a:r>
            <a:r>
              <a:rPr lang="he-IL" smtClean="0">
                <a:latin typeface="David" panose="020E0502060401010101" pitchFamily="34" charset="-79"/>
                <a:cs typeface="David" panose="020E0502060401010101" pitchFamily="34" charset="-79"/>
              </a:rPr>
              <a:t> מהווה מושא מחקר נוח לעבודת שדה</a:t>
            </a:r>
            <a:r>
              <a:rPr lang="he-IL" baseline="0" smtClean="0">
                <a:latin typeface="David" panose="020E0502060401010101" pitchFamily="34" charset="-79"/>
                <a:cs typeface="David" panose="020E0502060401010101" pitchFamily="34" charset="-79"/>
              </a:rPr>
              <a:t> עקב היותו</a:t>
            </a:r>
            <a:r>
              <a:rPr lang="he-IL" smtClean="0">
                <a:latin typeface="David" panose="020E0502060401010101" pitchFamily="34" charset="-79"/>
                <a:cs typeface="David" panose="020E0502060401010101" pitchFamily="34" charset="-79"/>
              </a:rPr>
              <a:t> נפוץ מאוד, לא-חששן מקרבת האדם ומשחר למזון במקומות פתוחים</a:t>
            </a:r>
            <a:r>
              <a:rPr lang="he-IL" baseline="0" smtClean="0">
                <a:latin typeface="David" panose="020E0502060401010101" pitchFamily="34" charset="-79"/>
                <a:cs typeface="David" panose="020E0502060401010101" pitchFamily="34" charset="-79"/>
              </a:rPr>
              <a:t> - </a:t>
            </a:r>
            <a:r>
              <a:rPr lang="he-IL" sz="1200" kern="1200" baseline="0" smtClean="0">
                <a:solidFill>
                  <a:schemeClr val="tx1"/>
                </a:solidFill>
                <a:effectLst/>
                <a:latin typeface="+mn-lt"/>
                <a:ea typeface="+mn-ea"/>
                <a:cs typeface="+mn-cs"/>
              </a:rPr>
              <a:t>ו</a:t>
            </a:r>
            <a:r>
              <a:rPr lang="he-IL" sz="1200" kern="1200" smtClean="0">
                <a:solidFill>
                  <a:schemeClr val="tx1"/>
                </a:solidFill>
                <a:effectLst/>
                <a:latin typeface="+mn-lt"/>
                <a:ea typeface="+mn-ea"/>
                <a:cs typeface="+mn-cs"/>
              </a:rPr>
              <a:t>נערכו עליו מחקרים רבים שאפשרו צבירת ידע רב אודות התנהגותו.</a:t>
            </a:r>
            <a:endParaRPr lang="he-IL" smtClean="0">
              <a:latin typeface="David" panose="020E0502060401010101" pitchFamily="34" charset="-79"/>
              <a:cs typeface="David" panose="020E0502060401010101" pitchFamily="34" charset="-79"/>
            </a:endParaRPr>
          </a:p>
          <a:p>
            <a:r>
              <a:rPr lang="he-IL" sz="1200" kern="1200" smtClean="0">
                <a:solidFill>
                  <a:schemeClr val="tx1"/>
                </a:solidFill>
                <a:effectLst/>
                <a:latin typeface="+mn-lt"/>
                <a:ea typeface="+mn-ea"/>
                <a:cs typeface="+mn-cs"/>
              </a:rPr>
              <a:t>דרור הבית הוא אוכל-כל, הניזון בעיקר מזרעי דגניים, ומלקט לרוב את מזונו מפני הקרקע. </a:t>
            </a:r>
          </a:p>
          <a:p>
            <a:r>
              <a:rPr lang="he-IL" sz="1200" kern="1200" smtClean="0">
                <a:solidFill>
                  <a:schemeClr val="tx1"/>
                </a:solidFill>
                <a:effectLst/>
                <a:latin typeface="+mn-lt"/>
                <a:ea typeface="+mn-ea"/>
                <a:cs typeface="+mn-cs"/>
              </a:rPr>
              <a:t>זוהי ציפור חברותית, ששיחור המזון שלה מתבצע לעתים קרובות בקבוצות בגדלים מגוונים.</a:t>
            </a:r>
            <a:r>
              <a:rPr lang="he-IL" sz="1200" kern="1200" baseline="0" smtClean="0">
                <a:solidFill>
                  <a:schemeClr val="tx1"/>
                </a:solidFill>
                <a:effectLst/>
                <a:latin typeface="+mn-lt"/>
                <a:ea typeface="+mn-ea"/>
                <a:cs typeface="+mn-cs"/>
              </a:rPr>
              <a:t> </a:t>
            </a:r>
            <a:r>
              <a:rPr lang="he-IL" sz="1200" kern="1200" smtClean="0">
                <a:solidFill>
                  <a:schemeClr val="tx1"/>
                </a:solidFill>
                <a:effectLst/>
                <a:latin typeface="+mn-lt"/>
                <a:ea typeface="+mn-ea"/>
                <a:cs typeface="+mn-cs"/>
              </a:rPr>
              <a:t>הדרורים משחרים למזון לעתים מזומנות בקרבת ציפורים ממינים אחרים, שהם לרוב גדולים יותר מהדרורים, והעיקריים בהם בארץ הם צוצלות, דוכיפתים ומאינות מצויות.</a:t>
            </a:r>
          </a:p>
          <a:p>
            <a:r>
              <a:rPr lang="he-IL" sz="1200" kern="1200" smtClean="0">
                <a:solidFill>
                  <a:schemeClr val="tx1"/>
                </a:solidFill>
                <a:effectLst/>
                <a:latin typeface="+mn-lt"/>
                <a:ea typeface="+mn-ea"/>
                <a:cs typeface="+mn-cs"/>
              </a:rPr>
              <a:t>לפיכך</a:t>
            </a:r>
            <a:r>
              <a:rPr lang="he-IL" sz="1200" kern="1200" baseline="0" smtClean="0">
                <a:solidFill>
                  <a:schemeClr val="tx1"/>
                </a:solidFill>
                <a:effectLst/>
                <a:latin typeface="+mn-lt"/>
                <a:ea typeface="+mn-ea"/>
                <a:cs typeface="+mn-cs"/>
              </a:rPr>
              <a:t> דרור הבית</a:t>
            </a:r>
            <a:r>
              <a:rPr lang="he-IL" sz="1200" kern="1200" smtClean="0">
                <a:solidFill>
                  <a:schemeClr val="tx1"/>
                </a:solidFill>
                <a:effectLst/>
                <a:latin typeface="+mn-lt"/>
                <a:ea typeface="+mn-ea"/>
                <a:cs typeface="+mn-cs"/>
              </a:rPr>
              <a:t> עשוי לשמש כמין מודל טוב לבחינת השפעת נוכחותם והתנהגותם של מינים פולשים, כגון המאינה המצויה, על התנהגות שיחור-המזון של מינים מקומיים. להשפעה זו של מינים פולשים עשויות להיות השלכות משמעותיות על כשירותם של הפרטים בני המינים המקומיים, ומכאן שקיימת חשיבות רבה לבחינת השפעתם של מינים פולשים על התנהגות שיחור המזון של מינים מקומיים בהקשר לשימורם ולשימורן של מערכות אקולוגיות.</a:t>
            </a:r>
            <a:endParaRPr lang="he-IL"/>
          </a:p>
        </p:txBody>
      </p:sp>
      <p:sp>
        <p:nvSpPr>
          <p:cNvPr id="4" name="Slide Number Placeholder 3"/>
          <p:cNvSpPr>
            <a:spLocks noGrp="1"/>
          </p:cNvSpPr>
          <p:nvPr>
            <p:ph type="sldNum" sz="quarter" idx="10"/>
          </p:nvPr>
        </p:nvSpPr>
        <p:spPr/>
        <p:txBody>
          <a:bodyPr/>
          <a:lstStyle/>
          <a:p>
            <a:fld id="{143195C2-30AC-4F58-BE00-D9D932EBA24F}" type="slidenum">
              <a:rPr lang="he-IL" smtClean="0"/>
              <a:t>3</a:t>
            </a:fld>
            <a:endParaRPr lang="he-IL"/>
          </a:p>
        </p:txBody>
      </p:sp>
    </p:spTree>
    <p:extLst>
      <p:ext uri="{BB962C8B-B14F-4D97-AF65-F5344CB8AC3E}">
        <p14:creationId xmlns:p14="http://schemas.microsoft.com/office/powerpoint/2010/main" val="3938108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sz="1200" kern="1200" smtClean="0">
                <a:solidFill>
                  <a:schemeClr val="tx1"/>
                </a:solidFill>
                <a:effectLst/>
                <a:latin typeface="+mn-lt"/>
                <a:ea typeface="+mn-ea"/>
                <a:cs typeface="+mn-cs"/>
              </a:rPr>
              <a:t>המאינה המצויה (</a:t>
            </a:r>
            <a:r>
              <a:rPr lang="en-US" sz="1200" i="1" kern="1200" err="1" smtClean="0">
                <a:solidFill>
                  <a:schemeClr val="tx1"/>
                </a:solidFill>
                <a:effectLst/>
                <a:latin typeface="+mn-lt"/>
                <a:ea typeface="+mn-ea"/>
                <a:cs typeface="+mn-cs"/>
              </a:rPr>
              <a:t>Acridotheres</a:t>
            </a:r>
            <a:r>
              <a:rPr lang="en-US" sz="1200" i="1" kern="1200" smtClean="0">
                <a:solidFill>
                  <a:schemeClr val="tx1"/>
                </a:solidFill>
                <a:effectLst/>
                <a:latin typeface="+mn-lt"/>
                <a:ea typeface="+mn-ea"/>
                <a:cs typeface="+mn-cs"/>
              </a:rPr>
              <a:t> </a:t>
            </a:r>
            <a:r>
              <a:rPr lang="en-US" sz="1200" i="1" kern="1200" err="1" smtClean="0">
                <a:solidFill>
                  <a:schemeClr val="tx1"/>
                </a:solidFill>
                <a:effectLst/>
                <a:latin typeface="+mn-lt"/>
                <a:ea typeface="+mn-ea"/>
                <a:cs typeface="+mn-cs"/>
              </a:rPr>
              <a:t>tristis</a:t>
            </a:r>
            <a:r>
              <a:rPr lang="he-IL" sz="1200" kern="1200" smtClean="0">
                <a:solidFill>
                  <a:schemeClr val="tx1"/>
                </a:solidFill>
                <a:effectLst/>
                <a:latin typeface="+mn-lt"/>
                <a:ea typeface="+mn-ea"/>
                <a:cs typeface="+mn-cs"/>
              </a:rPr>
              <a:t>) היא ציפור ממשפחת הזרזיריים, שמקורה באזורים טרופיים וסובטרופיים באסיה.</a:t>
            </a:r>
          </a:p>
          <a:p>
            <a:r>
              <a:rPr lang="he-IL" sz="1200" kern="1200" smtClean="0">
                <a:solidFill>
                  <a:schemeClr val="tx1"/>
                </a:solidFill>
                <a:effectLst/>
                <a:latin typeface="+mn-lt"/>
                <a:ea typeface="+mn-ea"/>
                <a:cs typeface="+mn-cs"/>
              </a:rPr>
              <a:t>זוהי</a:t>
            </a:r>
            <a:r>
              <a:rPr lang="he-IL" sz="1200" kern="1200" baseline="0" smtClean="0">
                <a:solidFill>
                  <a:schemeClr val="tx1"/>
                </a:solidFill>
                <a:effectLst/>
                <a:latin typeface="+mn-lt"/>
                <a:ea typeface="+mn-ea"/>
                <a:cs typeface="+mn-cs"/>
              </a:rPr>
              <a:t> ציפור</a:t>
            </a:r>
            <a:r>
              <a:rPr lang="he-IL" sz="1200" kern="1200" smtClean="0">
                <a:solidFill>
                  <a:schemeClr val="tx1"/>
                </a:solidFill>
                <a:effectLst/>
                <a:latin typeface="+mn-lt"/>
                <a:ea typeface="+mn-ea"/>
                <a:cs typeface="+mn-cs"/>
              </a:rPr>
              <a:t> אוכלת-כל הניזונה בעיקר מחסרי חוליות, אך גם מזרעים. שיחור המזון נעשה בעיקר על הקרקע, בזוגות או בלהקות. לעתים קרובות משחרות המאינות למזון בקבוצות מעורבות מינים,</a:t>
            </a:r>
            <a:r>
              <a:rPr lang="he-IL" sz="1200" kern="1200" baseline="0" smtClean="0">
                <a:solidFill>
                  <a:schemeClr val="tx1"/>
                </a:solidFill>
                <a:effectLst/>
                <a:latin typeface="+mn-lt"/>
                <a:ea typeface="+mn-ea"/>
                <a:cs typeface="+mn-cs"/>
              </a:rPr>
              <a:t> ובכלל כך לצד דרורי בית.</a:t>
            </a:r>
          </a:p>
          <a:p>
            <a:r>
              <a:rPr lang="he-IL" sz="1200" kern="1200" smtClean="0">
                <a:solidFill>
                  <a:schemeClr val="tx1"/>
                </a:solidFill>
                <a:effectLst/>
                <a:latin typeface="+mn-lt"/>
                <a:ea typeface="+mn-ea"/>
                <a:cs typeface="+mn-cs"/>
              </a:rPr>
              <a:t>זהו מין קולני ומלווה-אדם המשגשג בבתי-גידול מופרעים</a:t>
            </a:r>
            <a:r>
              <a:rPr lang="en-US" sz="1200" kern="1200" smtClean="0">
                <a:solidFill>
                  <a:schemeClr val="tx1"/>
                </a:solidFill>
                <a:effectLst/>
                <a:latin typeface="+mn-lt"/>
                <a:ea typeface="+mn-ea"/>
                <a:cs typeface="+mn-cs"/>
              </a:rPr>
              <a:t>;</a:t>
            </a:r>
            <a:r>
              <a:rPr lang="he-IL" sz="1200" kern="1200" baseline="0" smtClean="0">
                <a:solidFill>
                  <a:schemeClr val="tx1"/>
                </a:solidFill>
                <a:effectLst/>
                <a:latin typeface="+mn-lt"/>
                <a:ea typeface="+mn-ea"/>
                <a:cs typeface="+mn-cs"/>
              </a:rPr>
              <a:t> </a:t>
            </a:r>
            <a:r>
              <a:rPr lang="he-IL" sz="1200" kern="1200" smtClean="0">
                <a:solidFill>
                  <a:schemeClr val="tx1"/>
                </a:solidFill>
                <a:effectLst/>
                <a:latin typeface="+mn-lt"/>
                <a:ea typeface="+mn-ea"/>
                <a:cs typeface="+mn-cs"/>
              </a:rPr>
              <a:t>ציפור חזקה, אגרסיבית וסתגלתנית, שפלשה בהצלחה לאזורים</a:t>
            </a:r>
            <a:r>
              <a:rPr lang="he-IL" sz="1200" kern="1200" baseline="0" smtClean="0">
                <a:solidFill>
                  <a:schemeClr val="tx1"/>
                </a:solidFill>
                <a:effectLst/>
                <a:latin typeface="+mn-lt"/>
                <a:ea typeface="+mn-ea"/>
                <a:cs typeface="+mn-cs"/>
              </a:rPr>
              <a:t> </a:t>
            </a:r>
            <a:r>
              <a:rPr lang="he-IL" sz="1200" kern="1200" smtClean="0">
                <a:solidFill>
                  <a:schemeClr val="tx1"/>
                </a:solidFill>
                <a:effectLst/>
                <a:latin typeface="+mn-lt"/>
                <a:ea typeface="+mn-ea"/>
                <a:cs typeface="+mn-cs"/>
              </a:rPr>
              <a:t>רבים בעולם, בהם ייסדה במהירות אוכלוסיות פרא משגשגות – ובכלל זה בישראל.</a:t>
            </a:r>
          </a:p>
          <a:p>
            <a:r>
              <a:rPr lang="he-IL" sz="1200" kern="1200" smtClean="0">
                <a:solidFill>
                  <a:schemeClr val="tx1"/>
                </a:solidFill>
                <a:effectLst/>
                <a:latin typeface="+mn-lt"/>
                <a:ea typeface="+mn-ea"/>
                <a:cs typeface="+mn-cs"/>
              </a:rPr>
              <a:t>פלישה ביולוגית של מינים זרים מהווה את אחד האיומים הגדולים לקיומם של מינים מקומיים ושל מערכות אקולוגיות, ומהווה גורם חשוב בירידה העולמית במגוון הביולוגי. המאינה המצויה הוכרזה כאחד מ-100 המינים הפולשים "הגרועים ביותר בעולם"</a:t>
            </a:r>
            <a:r>
              <a:rPr lang="he-IL" sz="1200" kern="1200" baseline="0" smtClean="0">
                <a:solidFill>
                  <a:schemeClr val="tx1"/>
                </a:solidFill>
                <a:effectLst/>
                <a:latin typeface="+mn-lt"/>
                <a:ea typeface="+mn-ea"/>
                <a:cs typeface="+mn-cs"/>
              </a:rPr>
              <a:t>,</a:t>
            </a:r>
            <a:r>
              <a:rPr lang="he-IL" sz="1200" kern="1200" smtClean="0">
                <a:solidFill>
                  <a:schemeClr val="tx1"/>
                </a:solidFill>
                <a:effectLst/>
                <a:latin typeface="+mn-lt"/>
                <a:ea typeface="+mn-ea"/>
                <a:cs typeface="+mn-cs"/>
              </a:rPr>
              <a:t> ולעתים קרובות משפיעה באופן שלילי על המערכות האקולוגיות המקומיות. בין השפעותיה השליליות על הפאונה המקומית נכללות אינטראקציות אגרסיביות בינה לבין ציפורים אחרות ואף יונקים,</a:t>
            </a:r>
            <a:r>
              <a:rPr lang="he-IL" sz="1200" kern="1200" baseline="0" smtClean="0">
                <a:solidFill>
                  <a:schemeClr val="tx1"/>
                </a:solidFill>
                <a:effectLst/>
                <a:latin typeface="+mn-lt"/>
                <a:ea typeface="+mn-ea"/>
                <a:cs typeface="+mn-cs"/>
              </a:rPr>
              <a:t> </a:t>
            </a:r>
            <a:r>
              <a:rPr lang="he-IL" sz="1200" kern="1200" smtClean="0">
                <a:solidFill>
                  <a:schemeClr val="tx1"/>
                </a:solidFill>
                <a:effectLst/>
                <a:latin typeface="+mn-lt"/>
                <a:ea typeface="+mn-ea"/>
                <a:cs typeface="+mn-cs"/>
              </a:rPr>
              <a:t>טריפת מינים מקומיים</a:t>
            </a:r>
            <a:r>
              <a:rPr lang="he-IL" sz="1200" kern="1200" baseline="0" smtClean="0">
                <a:solidFill>
                  <a:schemeClr val="tx1"/>
                </a:solidFill>
                <a:effectLst/>
                <a:latin typeface="+mn-lt"/>
                <a:ea typeface="+mn-ea"/>
                <a:cs typeface="+mn-cs"/>
              </a:rPr>
              <a:t> </a:t>
            </a:r>
            <a:r>
              <a:rPr lang="he-IL" sz="1200" kern="1200" smtClean="0">
                <a:solidFill>
                  <a:schemeClr val="tx1"/>
                </a:solidFill>
                <a:effectLst/>
                <a:latin typeface="+mn-lt"/>
                <a:ea typeface="+mn-ea"/>
                <a:cs typeface="+mn-cs"/>
              </a:rPr>
              <a:t>ותחרות עמם</a:t>
            </a:r>
            <a:r>
              <a:rPr lang="he-IL" sz="1200" kern="1200" baseline="0" smtClean="0">
                <a:solidFill>
                  <a:schemeClr val="tx1"/>
                </a:solidFill>
                <a:effectLst/>
                <a:latin typeface="+mn-lt"/>
                <a:ea typeface="+mn-ea"/>
                <a:cs typeface="+mn-cs"/>
              </a:rPr>
              <a:t> (בין היתר, על מקומות קינון).</a:t>
            </a:r>
            <a:endParaRPr lang="he-IL" sz="1200" kern="1200" smtClean="0">
              <a:solidFill>
                <a:schemeClr val="tx1"/>
              </a:solidFill>
              <a:effectLst/>
              <a:latin typeface="+mn-lt"/>
              <a:ea typeface="+mn-ea"/>
              <a:cs typeface="+mn-cs"/>
            </a:endParaRPr>
          </a:p>
          <a:p>
            <a:r>
              <a:rPr lang="he-IL" sz="1200" kern="1200" smtClean="0">
                <a:solidFill>
                  <a:schemeClr val="tx1"/>
                </a:solidFill>
                <a:effectLst/>
                <a:latin typeface="+mn-lt"/>
                <a:ea typeface="+mn-ea"/>
                <a:cs typeface="+mn-cs"/>
              </a:rPr>
              <a:t>אולם, עד כה לא נחקרה ביסודיות ההשפעה ההתנהגותית של המאינה המצויה על המינים המקומיים באזורי פלישתה. השפעה זו עשויה להיות בעלת חשיבות רבה לשימורם של מינים מקומיים ושל המערכת האקולוגית, ובה עוסק המחקר</a:t>
            </a:r>
            <a:r>
              <a:rPr lang="he-IL" sz="1200" kern="1200" baseline="0" smtClean="0">
                <a:solidFill>
                  <a:schemeClr val="tx1"/>
                </a:solidFill>
                <a:effectLst/>
                <a:latin typeface="+mn-lt"/>
                <a:ea typeface="+mn-ea"/>
                <a:cs typeface="+mn-cs"/>
              </a:rPr>
              <a:t> </a:t>
            </a:r>
            <a:r>
              <a:rPr lang="he-IL" sz="1200" kern="1200" smtClean="0">
                <a:solidFill>
                  <a:schemeClr val="tx1"/>
                </a:solidFill>
                <a:effectLst/>
                <a:latin typeface="+mn-lt"/>
                <a:ea typeface="+mn-ea"/>
                <a:cs typeface="+mn-cs"/>
              </a:rPr>
              <a:t>במסגרתו נערכה עבודת פרויקט זו.</a:t>
            </a:r>
            <a:endParaRPr lang="he-IL"/>
          </a:p>
        </p:txBody>
      </p:sp>
      <p:sp>
        <p:nvSpPr>
          <p:cNvPr id="4" name="Slide Number Placeholder 3"/>
          <p:cNvSpPr>
            <a:spLocks noGrp="1"/>
          </p:cNvSpPr>
          <p:nvPr>
            <p:ph type="sldNum" sz="quarter" idx="10"/>
          </p:nvPr>
        </p:nvSpPr>
        <p:spPr/>
        <p:txBody>
          <a:bodyPr/>
          <a:lstStyle/>
          <a:p>
            <a:fld id="{143195C2-30AC-4F58-BE00-D9D932EBA24F}" type="slidenum">
              <a:rPr lang="he-IL" smtClean="0"/>
              <a:t>4</a:t>
            </a:fld>
            <a:endParaRPr lang="he-IL"/>
          </a:p>
        </p:txBody>
      </p:sp>
    </p:spTree>
    <p:extLst>
      <p:ext uri="{BB962C8B-B14F-4D97-AF65-F5344CB8AC3E}">
        <p14:creationId xmlns:p14="http://schemas.microsoft.com/office/powerpoint/2010/main" val="38162910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sz="1200" kern="1200" smtClean="0">
                <a:solidFill>
                  <a:schemeClr val="tx1"/>
                </a:solidFill>
                <a:effectLst/>
                <a:latin typeface="+mn-lt"/>
                <a:ea typeface="+mn-ea"/>
                <a:cs typeface="+mn-cs"/>
              </a:rPr>
              <a:t>כאמור, דרורי בית נצפים לעתים משחרים למזון בחברתן של מאינות מצויות.</a:t>
            </a:r>
          </a:p>
          <a:p>
            <a:pPr marL="0" marR="0" indent="0" algn="r" defTabSz="914400" rtl="1" eaLnBrk="1" fontAlgn="auto" latinLnBrk="0" hangingPunct="1">
              <a:lnSpc>
                <a:spcPct val="100000"/>
              </a:lnSpc>
              <a:spcBef>
                <a:spcPts val="0"/>
              </a:spcBef>
              <a:spcAft>
                <a:spcPts val="0"/>
              </a:spcAft>
              <a:buClrTx/>
              <a:buSzTx/>
              <a:buFontTx/>
              <a:buNone/>
              <a:tabLst/>
              <a:defRPr/>
            </a:pPr>
            <a:r>
              <a:rPr lang="he-IL" sz="1200" kern="1200" smtClean="0">
                <a:solidFill>
                  <a:schemeClr val="tx1"/>
                </a:solidFill>
                <a:effectLst/>
                <a:latin typeface="+mn-lt"/>
                <a:ea typeface="+mn-ea"/>
                <a:cs typeface="+mn-cs"/>
              </a:rPr>
              <a:t>במסגרת עבודת ההכנה למחקר</a:t>
            </a:r>
            <a:r>
              <a:rPr lang="he-IL" sz="1200" kern="1200" baseline="0" smtClean="0">
                <a:solidFill>
                  <a:schemeClr val="tx1"/>
                </a:solidFill>
                <a:effectLst/>
                <a:latin typeface="+mn-lt"/>
                <a:ea typeface="+mn-ea"/>
                <a:cs typeface="+mn-cs"/>
              </a:rPr>
              <a:t> במסגרתו התבצע הפרויקט</a:t>
            </a:r>
            <a:r>
              <a:rPr lang="he-IL" sz="1200" kern="1200" smtClean="0">
                <a:solidFill>
                  <a:schemeClr val="tx1"/>
                </a:solidFill>
                <a:effectLst/>
                <a:latin typeface="+mn-lt"/>
                <a:ea typeface="+mn-ea"/>
                <a:cs typeface="+mn-cs"/>
              </a:rPr>
              <a:t>, נמצא כי דרורים מפגינים דריכות (</a:t>
            </a:r>
            <a:r>
              <a:rPr lang="en-US" sz="1200" kern="1200" smtClean="0">
                <a:solidFill>
                  <a:schemeClr val="tx1"/>
                </a:solidFill>
                <a:effectLst/>
                <a:latin typeface="+mn-lt"/>
                <a:ea typeface="+mn-ea"/>
                <a:cs typeface="+mn-cs"/>
              </a:rPr>
              <a:t>vigilance</a:t>
            </a:r>
            <a:r>
              <a:rPr lang="he-IL" sz="1200" kern="1200" smtClean="0">
                <a:solidFill>
                  <a:schemeClr val="tx1"/>
                </a:solidFill>
                <a:effectLst/>
                <a:latin typeface="+mn-lt"/>
                <a:ea typeface="+mn-ea"/>
                <a:cs typeface="+mn-cs"/>
              </a:rPr>
              <a:t>) נמוכה בעת</a:t>
            </a:r>
            <a:r>
              <a:rPr lang="he-IL" sz="1200" kern="1200" baseline="0" smtClean="0">
                <a:solidFill>
                  <a:schemeClr val="tx1"/>
                </a:solidFill>
                <a:effectLst/>
                <a:latin typeface="+mn-lt"/>
                <a:ea typeface="+mn-ea"/>
                <a:cs typeface="+mn-cs"/>
              </a:rPr>
              <a:t> שיחור למזון </a:t>
            </a:r>
            <a:r>
              <a:rPr lang="he-IL" sz="1200" kern="1200" smtClean="0">
                <a:solidFill>
                  <a:schemeClr val="tx1"/>
                </a:solidFill>
                <a:effectLst/>
                <a:latin typeface="+mn-lt"/>
                <a:ea typeface="+mn-ea"/>
                <a:cs typeface="+mn-cs"/>
              </a:rPr>
              <a:t>בנוכחות המאינות:</a:t>
            </a:r>
            <a:r>
              <a:rPr lang="he-IL" sz="1200" kern="1200" baseline="0" smtClean="0">
                <a:solidFill>
                  <a:schemeClr val="tx1"/>
                </a:solidFill>
                <a:effectLst/>
                <a:latin typeface="+mn-lt"/>
                <a:ea typeface="+mn-ea"/>
                <a:cs typeface="+mn-cs"/>
              </a:rPr>
              <a:t> זוהי התנהגות </a:t>
            </a:r>
            <a:r>
              <a:rPr lang="he-IL" sz="1200" kern="1200" smtClean="0">
                <a:solidFill>
                  <a:schemeClr val="tx1"/>
                </a:solidFill>
                <a:effectLst/>
                <a:latin typeface="+mn-lt"/>
                <a:ea typeface="+mn-ea"/>
                <a:cs typeface="+mn-cs"/>
              </a:rPr>
              <a:t>המתבטאת בהפסקת האכילה ובהרמת הראש לשם סריקת השטח אחר נוכחות טורפים פוטנציאליים.</a:t>
            </a:r>
          </a:p>
          <a:p>
            <a:pPr marL="0" marR="0" indent="0" algn="r" defTabSz="914400" rtl="1" eaLnBrk="1" fontAlgn="auto" latinLnBrk="0" hangingPunct="1">
              <a:lnSpc>
                <a:spcPct val="100000"/>
              </a:lnSpc>
              <a:spcBef>
                <a:spcPts val="0"/>
              </a:spcBef>
              <a:spcAft>
                <a:spcPts val="0"/>
              </a:spcAft>
              <a:buClrTx/>
              <a:buSzTx/>
              <a:buFontTx/>
              <a:buNone/>
              <a:tabLst/>
              <a:defRPr/>
            </a:pPr>
            <a:r>
              <a:rPr lang="he-IL" sz="1200" kern="1200" smtClean="0">
                <a:solidFill>
                  <a:schemeClr val="tx1"/>
                </a:solidFill>
                <a:effectLst/>
                <a:latin typeface="+mn-lt"/>
                <a:ea typeface="+mn-ea"/>
                <a:cs typeface="+mn-cs"/>
              </a:rPr>
              <a:t>מתוצאות ראשוניות אלו, עולה האפשרות כי ייתכן שדרורים מגלים העדפה לשחר למזון לצד מאינות מצויות. אפשרי כי חוזקן הפיזי של המאינות, קולניותן (המתבטאת גם לנוכח סכנות פוטנציאליות) והאגרסיביות שהן מגלות כלפי טורפים פוטנציאליים, יוצרת עבור הדרורים סביבה בטוחה יותר המאפשרת להם להשקיע פחות זמן בדריכות וזמן רב יותר במציאת מזון. במקרה זה, נוכחות המאינות בעת שיחור המזון עשויה להעלות את כשירותם של הדרורים. אולם, ייתכן גם כי נוכחותן של המאינות מגבירה את התחרות על המזון, באופן המצריך מהדרורים השקעת זמן רב יותר בשיחור מזון על חשבון הדריכות. במקרה זה, נוכחות המאינות בעת שיחור המזון עשויה להפחית את כשירותם של הדרורים.</a:t>
            </a:r>
            <a:endParaRPr lang="he-IL"/>
          </a:p>
        </p:txBody>
      </p:sp>
      <p:sp>
        <p:nvSpPr>
          <p:cNvPr id="4" name="Slide Number Placeholder 3"/>
          <p:cNvSpPr>
            <a:spLocks noGrp="1"/>
          </p:cNvSpPr>
          <p:nvPr>
            <p:ph type="sldNum" sz="quarter" idx="10"/>
          </p:nvPr>
        </p:nvSpPr>
        <p:spPr/>
        <p:txBody>
          <a:bodyPr/>
          <a:lstStyle/>
          <a:p>
            <a:fld id="{143195C2-30AC-4F58-BE00-D9D932EBA24F}" type="slidenum">
              <a:rPr lang="he-IL" smtClean="0"/>
              <a:t>5</a:t>
            </a:fld>
            <a:endParaRPr lang="he-IL"/>
          </a:p>
        </p:txBody>
      </p:sp>
    </p:spTree>
    <p:extLst>
      <p:ext uri="{BB962C8B-B14F-4D97-AF65-F5344CB8AC3E}">
        <p14:creationId xmlns:p14="http://schemas.microsoft.com/office/powerpoint/2010/main" val="17124953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sz="1200" kern="1200" smtClean="0">
                <a:solidFill>
                  <a:schemeClr val="tx1"/>
                </a:solidFill>
                <a:effectLst/>
                <a:latin typeface="+mn-lt"/>
                <a:ea typeface="+mn-ea"/>
                <a:cs typeface="+mn-cs"/>
              </a:rPr>
              <a:t>מטרתו של פרויקט המחקר היתה לבדוק האם דרורי בית בבר מראים העדפה לשחר למזון יחד עם מאינות מצויות בהשוואה לשיחור מזון בקבוצות לא-מעורבות הכוללות דרורים בלבד ובהשוואה לשיחור למזון יחד עם ציפורים ממינים אחרים, הגדולות מהם בממדי גופן. העדפה שכזו עשויה להצביע על תועלת כלשהי שמפיקים הדרורים משיחור מזון בחברת מאינות מצויות, העשויה לתרום לכשירותם. לעומת זאת, חוסר העדפה לשחר למזון בחברת מאינות מצויות באופן ספציפי, עשוי להצביע על כך שמהלך שיחור המזון של הדרורים, ובנובע מכך גם כשירותם, אינם מושפעים באופן חיובי ואף נפגעים בחברת מאינות המשחרות למזון לצדם.</a:t>
            </a:r>
            <a:endParaRPr lang="en-US" sz="1200" kern="1200" smtClean="0">
              <a:solidFill>
                <a:schemeClr val="tx1"/>
              </a:solidFill>
              <a:effectLst/>
              <a:latin typeface="+mn-lt"/>
              <a:ea typeface="+mn-ea"/>
              <a:cs typeface="+mn-cs"/>
            </a:endParaRPr>
          </a:p>
          <a:p>
            <a:endParaRPr lang="he-IL"/>
          </a:p>
        </p:txBody>
      </p:sp>
      <p:sp>
        <p:nvSpPr>
          <p:cNvPr id="4" name="Slide Number Placeholder 3"/>
          <p:cNvSpPr>
            <a:spLocks noGrp="1"/>
          </p:cNvSpPr>
          <p:nvPr>
            <p:ph type="sldNum" sz="quarter" idx="10"/>
          </p:nvPr>
        </p:nvSpPr>
        <p:spPr/>
        <p:txBody>
          <a:bodyPr/>
          <a:lstStyle/>
          <a:p>
            <a:fld id="{143195C2-30AC-4F58-BE00-D9D932EBA24F}" type="slidenum">
              <a:rPr lang="he-IL" smtClean="0"/>
              <a:t>6</a:t>
            </a:fld>
            <a:endParaRPr lang="he-IL"/>
          </a:p>
        </p:txBody>
      </p:sp>
    </p:spTree>
    <p:extLst>
      <p:ext uri="{BB962C8B-B14F-4D97-AF65-F5344CB8AC3E}">
        <p14:creationId xmlns:p14="http://schemas.microsoft.com/office/powerpoint/2010/main" val="27596690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sz="1200" kern="1200" smtClean="0">
                <a:solidFill>
                  <a:schemeClr val="tx1"/>
                </a:solidFill>
                <a:effectLst/>
                <a:latin typeface="+mn-lt"/>
                <a:ea typeface="+mn-ea"/>
                <a:cs typeface="+mn-cs"/>
              </a:rPr>
              <a:t>עבודת המחקר התבצעה בשבעה אתרים במקומות מיושבים באזור המרכז, בו תפוצת המאינות המצויות חופפת את תפוצת דרורי הבית – אזור בו ידענו כי הדרורים החיים בו נחשפו למאינות בעבר. באתרים אלה בוצע המחקר על קבוצות של דרורי בית החיות בבר.</a:t>
            </a:r>
          </a:p>
          <a:p>
            <a:pPr marL="0" marR="0" indent="0" algn="r" defTabSz="914400" rtl="1" eaLnBrk="1" fontAlgn="auto" latinLnBrk="0" hangingPunct="1">
              <a:lnSpc>
                <a:spcPct val="100000"/>
              </a:lnSpc>
              <a:spcBef>
                <a:spcPts val="0"/>
              </a:spcBef>
              <a:spcAft>
                <a:spcPts val="0"/>
              </a:spcAft>
              <a:buClrTx/>
              <a:buSzTx/>
              <a:buFontTx/>
              <a:buNone/>
              <a:tabLst/>
              <a:defRPr/>
            </a:pPr>
            <a:r>
              <a:rPr lang="he-IL" sz="1200" kern="1200" smtClean="0">
                <a:solidFill>
                  <a:schemeClr val="tx1"/>
                </a:solidFill>
                <a:effectLst/>
                <a:latin typeface="+mn-lt"/>
                <a:ea typeface="+mn-ea"/>
                <a:cs typeface="+mn-cs"/>
              </a:rPr>
              <a:t>המיקומים שנבחרו כמתאימים למחקר נבחרו על פי תצפיות, בהן אותרו מקומות בהם נצפים דרורים המשחרים למזון. האתרים שנבחרו כללו מקומות פתוחים, המספקים שדה ראייה רחב ושהנם סמוכים למקומות מסתור (כגון עצים) – מאפיינים ההופכים אותם מתאימים לשיחור מזון של דרורי בית. בתמונה מופיע</a:t>
            </a:r>
            <a:r>
              <a:rPr lang="he-IL" sz="1200" kern="1200" baseline="0" smtClean="0">
                <a:solidFill>
                  <a:schemeClr val="tx1"/>
                </a:solidFill>
                <a:effectLst/>
                <a:latin typeface="+mn-lt"/>
                <a:ea typeface="+mn-ea"/>
                <a:cs typeface="+mn-cs"/>
              </a:rPr>
              <a:t> אחד מאתרי המחקר להמחשה, ומסומן בה מיקומו של מגש המזון ששימש במחקר.</a:t>
            </a:r>
            <a:endParaRPr lang="en-US" sz="1200" kern="1200" smtClean="0">
              <a:solidFill>
                <a:schemeClr val="tx1"/>
              </a:solidFill>
              <a:effectLst/>
              <a:latin typeface="+mn-lt"/>
              <a:ea typeface="+mn-ea"/>
              <a:cs typeface="+mn-cs"/>
            </a:endParaRPr>
          </a:p>
          <a:p>
            <a:endParaRPr lang="he-IL"/>
          </a:p>
        </p:txBody>
      </p:sp>
      <p:sp>
        <p:nvSpPr>
          <p:cNvPr id="4" name="Slide Number Placeholder 3"/>
          <p:cNvSpPr>
            <a:spLocks noGrp="1"/>
          </p:cNvSpPr>
          <p:nvPr>
            <p:ph type="sldNum" sz="quarter" idx="10"/>
          </p:nvPr>
        </p:nvSpPr>
        <p:spPr/>
        <p:txBody>
          <a:bodyPr/>
          <a:lstStyle/>
          <a:p>
            <a:fld id="{143195C2-30AC-4F58-BE00-D9D932EBA24F}" type="slidenum">
              <a:rPr lang="he-IL" smtClean="0"/>
              <a:t>7</a:t>
            </a:fld>
            <a:endParaRPr lang="he-IL"/>
          </a:p>
        </p:txBody>
      </p:sp>
    </p:spTree>
    <p:extLst>
      <p:ext uri="{BB962C8B-B14F-4D97-AF65-F5344CB8AC3E}">
        <p14:creationId xmlns:p14="http://schemas.microsoft.com/office/powerpoint/2010/main" val="34410003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sz="1200" kern="1200" smtClean="0">
                <a:solidFill>
                  <a:schemeClr val="tx1"/>
                </a:solidFill>
                <a:effectLst/>
                <a:latin typeface="+mn-lt"/>
                <a:ea typeface="+mn-ea"/>
                <a:cs typeface="+mn-cs"/>
              </a:rPr>
              <a:t>העבודה על קבוצות הדרורים השונות שנבחרו כללה שלושה שלבים עוקבים. </a:t>
            </a:r>
          </a:p>
          <a:p>
            <a:r>
              <a:rPr lang="he-IL" sz="1200" kern="1200" smtClean="0">
                <a:solidFill>
                  <a:schemeClr val="tx1"/>
                </a:solidFill>
                <a:effectLst/>
                <a:latin typeface="+mn-lt"/>
                <a:ea typeface="+mn-ea"/>
                <a:cs typeface="+mn-cs"/>
              </a:rPr>
              <a:t>בשלב הראשון הורגלו הדרורים להגיע לאכול באופן יומיומי ממגשי מזון שהכילו תערובת מזון לעופות. מטרת ההרגלה היתה ליצור קבוצות של דרורים עליהם נוכל לבצע תצפיות קבועות, לשם בדיקת מדדים שונים הקשורים להתנהגות שיחור המזון שלהם, ושעליהן נוכל לבצע מניפולציות ניסוייות. בכל אתר הרגלה הוצב מגש מזון אחד או יותר, בהם חודשה מדי בוקר כמות קבועה של תערובת. כמות המזון במגשים נבדקה מדי יום על מנת לגלות אם התקיימה אכילה מהמגשים. על כל מגש נערכו תצפיות בנות כחצי שעה עד שעה, 4-7 פעמים בשבוע, באמצעות משקפת.</a:t>
            </a:r>
            <a:r>
              <a:rPr lang="he-IL" sz="1200" kern="1200" baseline="0" smtClean="0">
                <a:solidFill>
                  <a:schemeClr val="tx1"/>
                </a:solidFill>
                <a:effectLst/>
                <a:latin typeface="+mn-lt"/>
                <a:ea typeface="+mn-ea"/>
                <a:cs typeface="+mn-cs"/>
              </a:rPr>
              <a:t> במהלך התצפיות</a:t>
            </a:r>
            <a:r>
              <a:rPr lang="he-IL" sz="1200" kern="1200" smtClean="0">
                <a:solidFill>
                  <a:schemeClr val="tx1"/>
                </a:solidFill>
                <a:effectLst/>
                <a:latin typeface="+mn-lt"/>
                <a:ea typeface="+mn-ea"/>
                <a:cs typeface="+mn-cs"/>
              </a:rPr>
              <a:t> תיעדתי בכתב את פעילות הדרורים באזור המגש, את זמני שיאי פעילותם, את האכילה מהמגשים באם התקיימה, מקרים של שיחור מזון שביצעו הדרורים יחד עם</a:t>
            </a:r>
            <a:r>
              <a:rPr lang="he-IL" sz="1200" kern="1200" baseline="0" smtClean="0">
                <a:solidFill>
                  <a:schemeClr val="tx1"/>
                </a:solidFill>
                <a:effectLst/>
                <a:latin typeface="+mn-lt"/>
                <a:ea typeface="+mn-ea"/>
                <a:cs typeface="+mn-cs"/>
              </a:rPr>
              <a:t> </a:t>
            </a:r>
            <a:r>
              <a:rPr lang="he-IL" sz="1200" kern="1200" smtClean="0">
                <a:solidFill>
                  <a:schemeClr val="tx1"/>
                </a:solidFill>
                <a:effectLst/>
                <a:latin typeface="+mn-lt"/>
                <a:ea typeface="+mn-ea"/>
                <a:cs typeface="+mn-cs"/>
              </a:rPr>
              <a:t>ציפורים ממינים אחרים, ועוד. ניסיון הרגלה נחשב למוצלח כאשר הדרורים החלו להגיע אל המגש מדי בוקר, תוך</a:t>
            </a:r>
            <a:r>
              <a:rPr lang="he-IL" sz="1200" kern="1200" baseline="0" smtClean="0">
                <a:solidFill>
                  <a:schemeClr val="tx1"/>
                </a:solidFill>
                <a:effectLst/>
                <a:latin typeface="+mn-lt"/>
                <a:ea typeface="+mn-ea"/>
                <a:cs typeface="+mn-cs"/>
              </a:rPr>
              <a:t> דקות ספורות </a:t>
            </a:r>
            <a:r>
              <a:rPr lang="he-IL" sz="1200" kern="1200" smtClean="0">
                <a:solidFill>
                  <a:schemeClr val="tx1"/>
                </a:solidFill>
                <a:effectLst/>
                <a:latin typeface="+mn-lt"/>
                <a:ea typeface="+mn-ea"/>
                <a:cs typeface="+mn-cs"/>
              </a:rPr>
              <a:t>מרגע הוספת המזון למגש. </a:t>
            </a:r>
          </a:p>
          <a:p>
            <a:pPr marL="0" marR="0" indent="0" algn="r" defTabSz="914400" rtl="1" eaLnBrk="1" fontAlgn="auto" latinLnBrk="0" hangingPunct="1">
              <a:lnSpc>
                <a:spcPct val="100000"/>
              </a:lnSpc>
              <a:spcBef>
                <a:spcPts val="0"/>
              </a:spcBef>
              <a:spcAft>
                <a:spcPts val="0"/>
              </a:spcAft>
              <a:buClrTx/>
              <a:buSzTx/>
              <a:buFontTx/>
              <a:buNone/>
              <a:tabLst/>
              <a:defRPr/>
            </a:pPr>
            <a:r>
              <a:rPr lang="he-IL" sz="1200" kern="1200" smtClean="0">
                <a:solidFill>
                  <a:schemeClr val="tx1"/>
                </a:solidFill>
                <a:effectLst/>
                <a:latin typeface="+mn-lt"/>
                <a:ea typeface="+mn-ea"/>
                <a:cs typeface="+mn-cs"/>
              </a:rPr>
              <a:t>כאשר</a:t>
            </a:r>
            <a:r>
              <a:rPr lang="he-IL" sz="1200" kern="1200" baseline="0" smtClean="0">
                <a:solidFill>
                  <a:schemeClr val="tx1"/>
                </a:solidFill>
                <a:effectLst/>
                <a:latin typeface="+mn-lt"/>
                <a:ea typeface="+mn-ea"/>
                <a:cs typeface="+mn-cs"/>
              </a:rPr>
              <a:t> הסתיים השלב הראשון בהצלחה בקבוצה מסוימת התחלנו בשלב השני, שהיווה הכנה לשלב הניסויים, בו עשינו שימוש בפוחלצי ציפורים. </a:t>
            </a:r>
            <a:r>
              <a:rPr lang="he-IL" sz="1200" kern="1200" smtClean="0">
                <a:solidFill>
                  <a:schemeClr val="tx1"/>
                </a:solidFill>
                <a:effectLst/>
                <a:latin typeface="+mn-lt"/>
                <a:ea typeface="+mn-ea"/>
                <a:cs typeface="+mn-cs"/>
              </a:rPr>
              <a:t>שלב ההרגלה לנוכחות פוחלץ לא נכלל בתכנית העבודה המקורית, והוסף בעקבות כך שבאתר המחקר</a:t>
            </a:r>
            <a:r>
              <a:rPr lang="he-IL" sz="1200" kern="1200" baseline="0" smtClean="0">
                <a:solidFill>
                  <a:schemeClr val="tx1"/>
                </a:solidFill>
                <a:effectLst/>
                <a:latin typeface="+mn-lt"/>
                <a:ea typeface="+mn-ea"/>
                <a:cs typeface="+mn-cs"/>
              </a:rPr>
              <a:t> הראשון בו ניסינו לבצע את הניסויים ללא שלב זה</a:t>
            </a:r>
            <a:r>
              <a:rPr lang="he-IL" sz="1200" kern="1200" smtClean="0">
                <a:solidFill>
                  <a:schemeClr val="tx1"/>
                </a:solidFill>
                <a:effectLst/>
                <a:latin typeface="+mn-lt"/>
                <a:ea typeface="+mn-ea"/>
                <a:cs typeface="+mn-cs"/>
              </a:rPr>
              <a:t>, הדרורים שהורגלו למגש המזון נמנעו מלהגיע אליו כאשר הוצב בקרבתו פוחלץ כלשהו. על מנת להפחית את רתיעתם של הדרורים מנוכחותו של הפוחלץ, הצבנו בקרבת מגש המזון פוחלץ שחרור</a:t>
            </a:r>
            <a:r>
              <a:rPr lang="he-IL" sz="1200" kern="1200" baseline="0" smtClean="0">
                <a:solidFill>
                  <a:schemeClr val="tx1"/>
                </a:solidFill>
                <a:effectLst/>
                <a:latin typeface="+mn-lt"/>
                <a:ea typeface="+mn-ea"/>
                <a:cs typeface="+mn-cs"/>
              </a:rPr>
              <a:t> – ציפור המוכרת לדרורים, שאינה מרתיעה אותם. השחרור הזכר הבוגר עשוי להזכיר בצבעיו מאינה, ו</a:t>
            </a:r>
            <a:r>
              <a:rPr lang="he-IL" sz="1200" kern="1200" smtClean="0">
                <a:solidFill>
                  <a:schemeClr val="tx1"/>
                </a:solidFill>
                <a:effectLst/>
                <a:latin typeface="+mn-lt"/>
                <a:ea typeface="+mn-ea"/>
                <a:cs typeface="+mn-cs"/>
              </a:rPr>
              <a:t>על מנת להמנע מיצירת מצב בו מופחתת רתיעתם של הדרורים מפוחלץ המאינה אך לא מפוחלצי הצוצלת עקב ההרגלה לפוחלץ שחרור זכר, השתמשנו בפוחלץ שחרור נקבה, שהנה חומה-אפורה כהה. כאשר הדרורים נצפו מגיעים אל המגש מדי יום וזמן קצר לאחר הוספת התערובת למגש גם בנוכחות הפוחלץ, החל השלב השלישי.</a:t>
            </a:r>
            <a:endParaRPr lang="en-US" sz="1200" kern="1200" smtClean="0">
              <a:solidFill>
                <a:schemeClr val="tx1"/>
              </a:solidFill>
              <a:effectLst/>
              <a:latin typeface="+mn-lt"/>
              <a:ea typeface="+mn-ea"/>
              <a:cs typeface="+mn-cs"/>
            </a:endParaRPr>
          </a:p>
          <a:p>
            <a:pPr marL="0" marR="0" indent="0" algn="r" defTabSz="914400" rtl="1" eaLnBrk="1" fontAlgn="auto" latinLnBrk="0" hangingPunct="1">
              <a:lnSpc>
                <a:spcPct val="100000"/>
              </a:lnSpc>
              <a:spcBef>
                <a:spcPts val="0"/>
              </a:spcBef>
              <a:spcAft>
                <a:spcPts val="0"/>
              </a:spcAft>
              <a:buClrTx/>
              <a:buSzTx/>
              <a:buFontTx/>
              <a:buNone/>
              <a:tabLst/>
              <a:defRPr/>
            </a:pPr>
            <a:endParaRPr lang="en-US" sz="1200" kern="1200" smtClean="0">
              <a:solidFill>
                <a:schemeClr val="tx1"/>
              </a:solidFill>
              <a:effectLst/>
              <a:latin typeface="+mn-lt"/>
              <a:ea typeface="+mn-ea"/>
              <a:cs typeface="+mn-cs"/>
            </a:endParaRPr>
          </a:p>
          <a:p>
            <a:endParaRPr lang="he-IL" sz="1200" kern="1200" smtClean="0">
              <a:solidFill>
                <a:schemeClr val="tx1"/>
              </a:solidFill>
              <a:effectLst/>
              <a:latin typeface="+mn-lt"/>
              <a:ea typeface="+mn-ea"/>
              <a:cs typeface="+mn-cs"/>
            </a:endParaRPr>
          </a:p>
          <a:p>
            <a:endParaRPr lang="he-IL"/>
          </a:p>
        </p:txBody>
      </p:sp>
      <p:sp>
        <p:nvSpPr>
          <p:cNvPr id="4" name="Slide Number Placeholder 3"/>
          <p:cNvSpPr>
            <a:spLocks noGrp="1"/>
          </p:cNvSpPr>
          <p:nvPr>
            <p:ph type="sldNum" sz="quarter" idx="10"/>
          </p:nvPr>
        </p:nvSpPr>
        <p:spPr/>
        <p:txBody>
          <a:bodyPr/>
          <a:lstStyle/>
          <a:p>
            <a:fld id="{143195C2-30AC-4F58-BE00-D9D932EBA24F}" type="slidenum">
              <a:rPr lang="he-IL" smtClean="0"/>
              <a:t>8</a:t>
            </a:fld>
            <a:endParaRPr lang="he-IL"/>
          </a:p>
        </p:txBody>
      </p:sp>
    </p:spTree>
    <p:extLst>
      <p:ext uri="{BB962C8B-B14F-4D97-AF65-F5344CB8AC3E}">
        <p14:creationId xmlns:p14="http://schemas.microsoft.com/office/powerpoint/2010/main" val="34859607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sz="1200" kern="1200" smtClean="0">
                <a:solidFill>
                  <a:schemeClr val="tx1"/>
                </a:solidFill>
                <a:effectLst/>
                <a:latin typeface="+mn-lt"/>
                <a:ea typeface="+mn-ea"/>
                <a:cs typeface="+mn-cs"/>
              </a:rPr>
              <a:t>בשלב</a:t>
            </a:r>
            <a:r>
              <a:rPr lang="he-IL" sz="1200" kern="1200" baseline="0" smtClean="0">
                <a:solidFill>
                  <a:schemeClr val="tx1"/>
                </a:solidFill>
                <a:effectLst/>
                <a:latin typeface="+mn-lt"/>
                <a:ea typeface="+mn-ea"/>
                <a:cs typeface="+mn-cs"/>
              </a:rPr>
              <a:t> השלישי </a:t>
            </a:r>
            <a:r>
              <a:rPr lang="he-IL" sz="1200" kern="1200" smtClean="0">
                <a:solidFill>
                  <a:schemeClr val="tx1"/>
                </a:solidFill>
                <a:effectLst/>
                <a:latin typeface="+mn-lt"/>
                <a:ea typeface="+mn-ea"/>
                <a:cs typeface="+mn-cs"/>
              </a:rPr>
              <a:t>בוצעו ניסויים שמטרתם לבדוק האם דרורים מגלים</a:t>
            </a:r>
            <a:r>
              <a:rPr lang="he-IL" sz="1200" kern="1200" baseline="0" smtClean="0">
                <a:solidFill>
                  <a:schemeClr val="tx1"/>
                </a:solidFill>
                <a:effectLst/>
                <a:latin typeface="+mn-lt"/>
                <a:ea typeface="+mn-ea"/>
                <a:cs typeface="+mn-cs"/>
              </a:rPr>
              <a:t> העדפה</a:t>
            </a:r>
            <a:r>
              <a:rPr lang="he-IL" sz="1200" kern="1200" smtClean="0">
                <a:solidFill>
                  <a:schemeClr val="tx1"/>
                </a:solidFill>
                <a:effectLst/>
                <a:latin typeface="+mn-lt"/>
                <a:ea typeface="+mn-ea"/>
                <a:cs typeface="+mn-cs"/>
              </a:rPr>
              <a:t> לשחר למזון יחד עם מאינות. לשם אומדן העדפת הדרורים לשחר למזון עם בני מינם בלבד או עם מאינות, מדדנו את ערכיהם של מספר מדדים קבועים הקשורים בהתנהגות שיחור המזון של הדרורים, כאשר הם נחשפו למצבים הבאים:</a:t>
            </a:r>
          </a:p>
          <a:p>
            <a:r>
              <a:rPr lang="he-IL" sz="1200" u="sng" kern="1200" smtClean="0">
                <a:solidFill>
                  <a:schemeClr val="tx1"/>
                </a:solidFill>
                <a:effectLst/>
                <a:latin typeface="+mn-lt"/>
                <a:ea typeface="+mn-ea"/>
                <a:cs typeface="+mn-cs"/>
              </a:rPr>
              <a:t>כאשר הדרורים משחרים למזון לבדם</a:t>
            </a:r>
            <a:r>
              <a:rPr lang="he-IL" sz="1200" kern="1200" smtClean="0">
                <a:solidFill>
                  <a:schemeClr val="tx1"/>
                </a:solidFill>
                <a:effectLst/>
                <a:latin typeface="+mn-lt"/>
                <a:ea typeface="+mn-ea"/>
                <a:cs typeface="+mn-cs"/>
              </a:rPr>
              <a:t>: לשם כך חישבנו את הערכים הממוצעים של המדדים שנמדדו באתרי המחקר השונים כאשר לא הוצב פוחלץ כלשהו בסמוך למגש המזון.</a:t>
            </a:r>
          </a:p>
          <a:p>
            <a:r>
              <a:rPr lang="he-IL" sz="1200" u="sng" kern="1200" smtClean="0">
                <a:solidFill>
                  <a:schemeClr val="tx1"/>
                </a:solidFill>
                <a:effectLst/>
                <a:latin typeface="+mn-lt"/>
                <a:ea typeface="+mn-ea"/>
                <a:cs typeface="+mn-cs"/>
              </a:rPr>
              <a:t>כאשר הדרורים משחרים למזון יחד עם מאינות</a:t>
            </a:r>
            <a:r>
              <a:rPr lang="he-IL" sz="1200" kern="1200" smtClean="0">
                <a:solidFill>
                  <a:schemeClr val="tx1"/>
                </a:solidFill>
                <a:effectLst/>
                <a:latin typeface="+mn-lt"/>
                <a:ea typeface="+mn-ea"/>
                <a:cs typeface="+mn-cs"/>
              </a:rPr>
              <a:t>: לשם כך חישבנו את הערכים הממוצעים של המדדים שנמדדו באתרי המחקר השונים כאשר הוצב</a:t>
            </a:r>
            <a:r>
              <a:rPr lang="he-IL" sz="1200" kern="1200" baseline="0" smtClean="0">
                <a:solidFill>
                  <a:schemeClr val="tx1"/>
                </a:solidFill>
                <a:effectLst/>
                <a:latin typeface="+mn-lt"/>
                <a:ea typeface="+mn-ea"/>
                <a:cs typeface="+mn-cs"/>
              </a:rPr>
              <a:t> פוחלץ מאינה </a:t>
            </a:r>
            <a:r>
              <a:rPr lang="he-IL" sz="1200" kern="1200" smtClean="0">
                <a:solidFill>
                  <a:schemeClr val="tx1"/>
                </a:solidFill>
                <a:effectLst/>
                <a:latin typeface="+mn-lt"/>
                <a:ea typeface="+mn-ea"/>
                <a:cs typeface="+mn-cs"/>
              </a:rPr>
              <a:t>בסמוך למגש המזון.</a:t>
            </a:r>
          </a:p>
          <a:p>
            <a:pPr marL="0" marR="0" indent="0" algn="r" defTabSz="914400" rtl="1" eaLnBrk="1" fontAlgn="auto" latinLnBrk="0" hangingPunct="1">
              <a:lnSpc>
                <a:spcPct val="100000"/>
              </a:lnSpc>
              <a:spcBef>
                <a:spcPts val="0"/>
              </a:spcBef>
              <a:spcAft>
                <a:spcPts val="0"/>
              </a:spcAft>
              <a:buClrTx/>
              <a:buSzTx/>
              <a:buFontTx/>
              <a:buNone/>
              <a:tabLst/>
              <a:defRPr/>
            </a:pPr>
            <a:r>
              <a:rPr lang="he-IL" sz="1200" u="sng" kern="1200" smtClean="0">
                <a:solidFill>
                  <a:schemeClr val="tx1"/>
                </a:solidFill>
                <a:effectLst/>
                <a:latin typeface="+mn-lt"/>
                <a:ea typeface="+mn-ea"/>
                <a:cs typeface="+mn-cs"/>
              </a:rPr>
              <a:t>כאשר הדרורים משחרים למזון יחד עם צוצלות או תורי צווארון</a:t>
            </a:r>
            <a:r>
              <a:rPr lang="he-IL" sz="1200" kern="1200" smtClean="0">
                <a:solidFill>
                  <a:schemeClr val="tx1"/>
                </a:solidFill>
                <a:effectLst/>
                <a:latin typeface="+mn-lt"/>
                <a:ea typeface="+mn-ea"/>
                <a:cs typeface="+mn-cs"/>
              </a:rPr>
              <a:t>: לשם כך חישבנו את הערכים הממוצעים של המדדים שנמדדו באתרי המחקר השונים כאשר הוצב</a:t>
            </a:r>
            <a:r>
              <a:rPr lang="he-IL" sz="1200" kern="1200" baseline="0" smtClean="0">
                <a:solidFill>
                  <a:schemeClr val="tx1"/>
                </a:solidFill>
                <a:effectLst/>
                <a:latin typeface="+mn-lt"/>
                <a:ea typeface="+mn-ea"/>
                <a:cs typeface="+mn-cs"/>
              </a:rPr>
              <a:t> פוחלץ צוצלת או תור צווארון </a:t>
            </a:r>
            <a:r>
              <a:rPr lang="he-IL" sz="1200" kern="1200" smtClean="0">
                <a:solidFill>
                  <a:schemeClr val="tx1"/>
                </a:solidFill>
                <a:effectLst/>
                <a:latin typeface="+mn-lt"/>
                <a:ea typeface="+mn-ea"/>
                <a:cs typeface="+mn-cs"/>
              </a:rPr>
              <a:t>בסמוך למגש המזון. מצב זה שימש כביקורת, ומטרתו לבדוק – במידה ויתגלה שהדרורים מגלים העדפה לשיחור מזון יחד עם מאינות על פני שיחור מזון לבדם – אם הדרורים מעדיפים לשחר למזון עם מאינות, או שמא הם מעדיפים לשחר למזון בקרבת ציפורים גדולות מהם ולאו דווקא בקרבת מאינות. </a:t>
            </a:r>
          </a:p>
          <a:p>
            <a:pPr marL="0" marR="0" indent="0" algn="r" defTabSz="914400" rtl="1" eaLnBrk="1" fontAlgn="auto" latinLnBrk="0" hangingPunct="1">
              <a:lnSpc>
                <a:spcPct val="100000"/>
              </a:lnSpc>
              <a:spcBef>
                <a:spcPts val="0"/>
              </a:spcBef>
              <a:spcAft>
                <a:spcPts val="0"/>
              </a:spcAft>
              <a:buClrTx/>
              <a:buSzTx/>
              <a:buFontTx/>
              <a:buNone/>
              <a:tabLst/>
              <a:defRPr/>
            </a:pPr>
            <a:r>
              <a:rPr lang="he-IL" sz="1200" kern="1200" smtClean="0">
                <a:solidFill>
                  <a:schemeClr val="tx1"/>
                </a:solidFill>
                <a:effectLst/>
                <a:latin typeface="+mn-lt"/>
                <a:ea typeface="+mn-ea"/>
                <a:cs typeface="+mn-cs"/>
              </a:rPr>
              <a:t>השימוש בתור הצווארון</a:t>
            </a:r>
            <a:r>
              <a:rPr lang="he-IL" sz="1200" kern="1200" baseline="0" smtClean="0">
                <a:solidFill>
                  <a:schemeClr val="tx1"/>
                </a:solidFill>
                <a:effectLst/>
                <a:latin typeface="+mn-lt"/>
                <a:ea typeface="+mn-ea"/>
                <a:cs typeface="+mn-cs"/>
              </a:rPr>
              <a:t> – </a:t>
            </a:r>
            <a:r>
              <a:rPr lang="he-IL" sz="1200" kern="1200" smtClean="0">
                <a:solidFill>
                  <a:schemeClr val="tx1"/>
                </a:solidFill>
                <a:effectLst/>
                <a:latin typeface="+mn-lt"/>
                <a:ea typeface="+mn-ea"/>
                <a:cs typeface="+mn-cs"/>
              </a:rPr>
              <a:t>מין</a:t>
            </a:r>
            <a:r>
              <a:rPr lang="he-IL" sz="1200" kern="1200" baseline="0" smtClean="0">
                <a:solidFill>
                  <a:schemeClr val="tx1"/>
                </a:solidFill>
                <a:effectLst/>
                <a:latin typeface="+mn-lt"/>
                <a:ea typeface="+mn-ea"/>
                <a:cs typeface="+mn-cs"/>
              </a:rPr>
              <a:t> </a:t>
            </a:r>
            <a:r>
              <a:rPr lang="he-IL" sz="1200" kern="1200" smtClean="0">
                <a:solidFill>
                  <a:schemeClr val="tx1"/>
                </a:solidFill>
                <a:effectLst/>
                <a:latin typeface="+mn-lt"/>
                <a:ea typeface="+mn-ea"/>
                <a:cs typeface="+mn-cs"/>
              </a:rPr>
              <a:t>קרוב לצוצלת</a:t>
            </a:r>
            <a:r>
              <a:rPr lang="he-IL" sz="1200" kern="1200" baseline="0" smtClean="0">
                <a:solidFill>
                  <a:schemeClr val="tx1"/>
                </a:solidFill>
                <a:effectLst/>
                <a:latin typeface="+mn-lt"/>
                <a:ea typeface="+mn-ea"/>
                <a:cs typeface="+mn-cs"/>
              </a:rPr>
              <a:t> – </a:t>
            </a:r>
            <a:r>
              <a:rPr lang="he-IL" sz="1200" kern="1200" smtClean="0">
                <a:solidFill>
                  <a:schemeClr val="tx1"/>
                </a:solidFill>
                <a:effectLst/>
                <a:latin typeface="+mn-lt"/>
                <a:ea typeface="+mn-ea"/>
                <a:cs typeface="+mn-cs"/>
              </a:rPr>
              <a:t>נבע</a:t>
            </a:r>
            <a:r>
              <a:rPr lang="he-IL" sz="1200" kern="1200" baseline="0" smtClean="0">
                <a:solidFill>
                  <a:schemeClr val="tx1"/>
                </a:solidFill>
                <a:effectLst/>
                <a:latin typeface="+mn-lt"/>
                <a:ea typeface="+mn-ea"/>
                <a:cs typeface="+mn-cs"/>
              </a:rPr>
              <a:t> </a:t>
            </a:r>
            <a:r>
              <a:rPr lang="he-IL" sz="1200" kern="1200" smtClean="0">
                <a:solidFill>
                  <a:schemeClr val="tx1"/>
                </a:solidFill>
                <a:effectLst/>
                <a:latin typeface="+mn-lt"/>
                <a:ea typeface="+mn-ea"/>
                <a:cs typeface="+mn-cs"/>
              </a:rPr>
              <a:t>מכך שהשתמשנו בניסויינו במספר פוחלצים מכל מין בכדי להמנע ככל שניתן ממצב של פסאודורפליקציה (תלות בין התוצאות שהתקבלו לגבי קבוצות המחקר השונות), העשויה לנבוע במקרה זה מתגובת הדרורים לפוחלץ ספציפי ולא למינו. היה ברשותנו רק פוחלץ</a:t>
            </a:r>
            <a:r>
              <a:rPr lang="he-IL" sz="1200" kern="1200" baseline="0" smtClean="0">
                <a:solidFill>
                  <a:schemeClr val="tx1"/>
                </a:solidFill>
                <a:effectLst/>
                <a:latin typeface="+mn-lt"/>
                <a:ea typeface="+mn-ea"/>
                <a:cs typeface="+mn-cs"/>
              </a:rPr>
              <a:t> אחד של צוצלת בוגרת, ועל כן השתמשנו גם בפוחלץ של תור צווארון.</a:t>
            </a:r>
            <a:endParaRPr lang="he-IL" sz="1200" kern="1200" smtClean="0">
              <a:solidFill>
                <a:schemeClr val="tx1"/>
              </a:solidFill>
              <a:effectLst/>
              <a:latin typeface="+mn-lt"/>
              <a:ea typeface="+mn-ea"/>
              <a:cs typeface="+mn-cs"/>
            </a:endParaRPr>
          </a:p>
          <a:p>
            <a:pPr marL="0" marR="0" indent="0" algn="r" defTabSz="914400" rtl="1" eaLnBrk="1" fontAlgn="auto" latinLnBrk="0" hangingPunct="1">
              <a:lnSpc>
                <a:spcPct val="100000"/>
              </a:lnSpc>
              <a:spcBef>
                <a:spcPts val="0"/>
              </a:spcBef>
              <a:spcAft>
                <a:spcPts val="0"/>
              </a:spcAft>
              <a:buClrTx/>
              <a:buSzTx/>
              <a:buFontTx/>
              <a:buNone/>
              <a:tabLst/>
              <a:defRPr/>
            </a:pPr>
            <a:r>
              <a:rPr lang="he-IL" sz="1200" kern="1200" smtClean="0">
                <a:solidFill>
                  <a:schemeClr val="tx1"/>
                </a:solidFill>
                <a:effectLst/>
                <a:latin typeface="+mn-lt"/>
                <a:ea typeface="+mn-ea"/>
                <a:cs typeface="+mn-cs"/>
              </a:rPr>
              <a:t>ערכיהם של המדדים נמדדו גם בתצפיות שנערכו בשלב ההרגלה לנוכחות הפוחלץ, על מנת שנוכל להשוות את ערכי המדדים בנוכחות פוחלצי המאינה והצוצלת (או התור) לערכיהם בנוכחות פוחלץ השחרור, ועל מנת לוודא כי הזמן עד לירידת הדרורים אל מגש המזון בנוכחות הפוחלץ אכן מתקצר עם התקדמות הניסיונות.</a:t>
            </a:r>
            <a:endParaRPr lang="en-US" sz="1200" kern="1200" smtClean="0">
              <a:solidFill>
                <a:schemeClr val="tx1"/>
              </a:solidFill>
              <a:effectLst/>
              <a:latin typeface="+mn-lt"/>
              <a:ea typeface="+mn-ea"/>
              <a:cs typeface="+mn-cs"/>
            </a:endParaRPr>
          </a:p>
          <a:p>
            <a:pPr marL="0" marR="0" indent="0" algn="r" defTabSz="914400" rtl="1" eaLnBrk="1" fontAlgn="auto" latinLnBrk="0" hangingPunct="1">
              <a:lnSpc>
                <a:spcPct val="100000"/>
              </a:lnSpc>
              <a:spcBef>
                <a:spcPts val="0"/>
              </a:spcBef>
              <a:spcAft>
                <a:spcPts val="0"/>
              </a:spcAft>
              <a:buClrTx/>
              <a:buSzTx/>
              <a:buFontTx/>
              <a:buNone/>
              <a:tabLst/>
              <a:defRPr/>
            </a:pPr>
            <a:endParaRPr lang="he-IL" sz="1200" kern="1200" smtClean="0">
              <a:solidFill>
                <a:schemeClr val="tx1"/>
              </a:solidFill>
              <a:effectLst/>
              <a:latin typeface="+mn-lt"/>
              <a:ea typeface="+mn-ea"/>
              <a:cs typeface="+mn-cs"/>
            </a:endParaRPr>
          </a:p>
          <a:p>
            <a:endParaRPr lang="he-IL"/>
          </a:p>
        </p:txBody>
      </p:sp>
      <p:sp>
        <p:nvSpPr>
          <p:cNvPr id="4" name="Slide Number Placeholder 3"/>
          <p:cNvSpPr>
            <a:spLocks noGrp="1"/>
          </p:cNvSpPr>
          <p:nvPr>
            <p:ph type="sldNum" sz="quarter" idx="10"/>
          </p:nvPr>
        </p:nvSpPr>
        <p:spPr/>
        <p:txBody>
          <a:bodyPr/>
          <a:lstStyle/>
          <a:p>
            <a:fld id="{143195C2-30AC-4F58-BE00-D9D932EBA24F}" type="slidenum">
              <a:rPr lang="he-IL" smtClean="0"/>
              <a:t>9</a:t>
            </a:fld>
            <a:endParaRPr lang="he-IL"/>
          </a:p>
        </p:txBody>
      </p:sp>
    </p:spTree>
    <p:extLst>
      <p:ext uri="{BB962C8B-B14F-4D97-AF65-F5344CB8AC3E}">
        <p14:creationId xmlns:p14="http://schemas.microsoft.com/office/powerpoint/2010/main" val="16765459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smtClean="0"/>
              <a:t>ערכיהם של המדדים השונים נמדדו באמצעות שעון-עצר.</a:t>
            </a:r>
            <a:endParaRPr lang="he-IL"/>
          </a:p>
        </p:txBody>
      </p:sp>
      <p:sp>
        <p:nvSpPr>
          <p:cNvPr id="4" name="Slide Number Placeholder 3"/>
          <p:cNvSpPr>
            <a:spLocks noGrp="1"/>
          </p:cNvSpPr>
          <p:nvPr>
            <p:ph type="sldNum" sz="quarter" idx="10"/>
          </p:nvPr>
        </p:nvSpPr>
        <p:spPr/>
        <p:txBody>
          <a:bodyPr/>
          <a:lstStyle/>
          <a:p>
            <a:fld id="{143195C2-30AC-4F58-BE00-D9D932EBA24F}" type="slidenum">
              <a:rPr lang="he-IL" smtClean="0"/>
              <a:t>10</a:t>
            </a:fld>
            <a:endParaRPr lang="he-IL"/>
          </a:p>
        </p:txBody>
      </p:sp>
    </p:spTree>
    <p:extLst>
      <p:ext uri="{BB962C8B-B14F-4D97-AF65-F5344CB8AC3E}">
        <p14:creationId xmlns:p14="http://schemas.microsoft.com/office/powerpoint/2010/main" val="36050914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p>
            <a:fld id="{9CE1FA0B-87A1-4DE4-ADBA-CEA6151AAF27}" type="datetimeFigureOut">
              <a:rPr lang="he-IL" smtClean="0"/>
              <a:t>ה'/אייר/תשע"ד</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7E182A97-D9EF-4BC7-935D-A3132A5E3390}" type="slidenum">
              <a:rPr lang="he-IL" smtClean="0"/>
              <a:t>‹#›</a:t>
            </a:fld>
            <a:endParaRPr lang="he-IL"/>
          </a:p>
        </p:txBody>
      </p:sp>
    </p:spTree>
    <p:extLst>
      <p:ext uri="{BB962C8B-B14F-4D97-AF65-F5344CB8AC3E}">
        <p14:creationId xmlns:p14="http://schemas.microsoft.com/office/powerpoint/2010/main" val="4246251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p>
            <a:fld id="{9CE1FA0B-87A1-4DE4-ADBA-CEA6151AAF27}" type="datetimeFigureOut">
              <a:rPr lang="he-IL" smtClean="0"/>
              <a:t>ה'/אייר/תשע"ד</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7E182A97-D9EF-4BC7-935D-A3132A5E3390}" type="slidenum">
              <a:rPr lang="he-IL" smtClean="0"/>
              <a:t>‹#›</a:t>
            </a:fld>
            <a:endParaRPr lang="he-IL"/>
          </a:p>
        </p:txBody>
      </p:sp>
    </p:spTree>
    <p:extLst>
      <p:ext uri="{BB962C8B-B14F-4D97-AF65-F5344CB8AC3E}">
        <p14:creationId xmlns:p14="http://schemas.microsoft.com/office/powerpoint/2010/main" val="3530088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he-IL"/>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p>
            <a:fld id="{9CE1FA0B-87A1-4DE4-ADBA-CEA6151AAF27}" type="datetimeFigureOut">
              <a:rPr lang="he-IL" smtClean="0"/>
              <a:t>ה'/אייר/תשע"ד</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7E182A97-D9EF-4BC7-935D-A3132A5E3390}" type="slidenum">
              <a:rPr lang="he-IL" smtClean="0"/>
              <a:t>‹#›</a:t>
            </a:fld>
            <a:endParaRPr lang="he-IL"/>
          </a:p>
        </p:txBody>
      </p:sp>
    </p:spTree>
    <p:extLst>
      <p:ext uri="{BB962C8B-B14F-4D97-AF65-F5344CB8AC3E}">
        <p14:creationId xmlns:p14="http://schemas.microsoft.com/office/powerpoint/2010/main" val="1265304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p>
            <a:fld id="{9CE1FA0B-87A1-4DE4-ADBA-CEA6151AAF27}" type="datetimeFigureOut">
              <a:rPr lang="he-IL" smtClean="0"/>
              <a:t>ה'/אייר/תשע"ד</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7E182A97-D9EF-4BC7-935D-A3132A5E3390}" type="slidenum">
              <a:rPr lang="he-IL" smtClean="0"/>
              <a:t>‹#›</a:t>
            </a:fld>
            <a:endParaRPr lang="he-IL"/>
          </a:p>
        </p:txBody>
      </p:sp>
    </p:spTree>
    <p:extLst>
      <p:ext uri="{BB962C8B-B14F-4D97-AF65-F5344CB8AC3E}">
        <p14:creationId xmlns:p14="http://schemas.microsoft.com/office/powerpoint/2010/main" val="29296982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he-I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E1FA0B-87A1-4DE4-ADBA-CEA6151AAF27}" type="datetimeFigureOut">
              <a:rPr lang="he-IL" smtClean="0"/>
              <a:t>ה'/אייר/תשע"ד</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7E182A97-D9EF-4BC7-935D-A3132A5E3390}" type="slidenum">
              <a:rPr lang="he-IL" smtClean="0"/>
              <a:t>‹#›</a:t>
            </a:fld>
            <a:endParaRPr lang="he-IL"/>
          </a:p>
        </p:txBody>
      </p:sp>
    </p:spTree>
    <p:extLst>
      <p:ext uri="{BB962C8B-B14F-4D97-AF65-F5344CB8AC3E}">
        <p14:creationId xmlns:p14="http://schemas.microsoft.com/office/powerpoint/2010/main" val="2571211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Date Placeholder 4"/>
          <p:cNvSpPr>
            <a:spLocks noGrp="1"/>
          </p:cNvSpPr>
          <p:nvPr>
            <p:ph type="dt" sz="half" idx="10"/>
          </p:nvPr>
        </p:nvSpPr>
        <p:spPr/>
        <p:txBody>
          <a:bodyPr/>
          <a:lstStyle/>
          <a:p>
            <a:fld id="{9CE1FA0B-87A1-4DE4-ADBA-CEA6151AAF27}" type="datetimeFigureOut">
              <a:rPr lang="he-IL" smtClean="0"/>
              <a:t>ה'/אייר/תשע"ד</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7E182A97-D9EF-4BC7-935D-A3132A5E3390}" type="slidenum">
              <a:rPr lang="he-IL" smtClean="0"/>
              <a:t>‹#›</a:t>
            </a:fld>
            <a:endParaRPr lang="he-IL"/>
          </a:p>
        </p:txBody>
      </p:sp>
    </p:spTree>
    <p:extLst>
      <p:ext uri="{BB962C8B-B14F-4D97-AF65-F5344CB8AC3E}">
        <p14:creationId xmlns:p14="http://schemas.microsoft.com/office/powerpoint/2010/main" val="1941294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he-I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7" name="Date Placeholder 6"/>
          <p:cNvSpPr>
            <a:spLocks noGrp="1"/>
          </p:cNvSpPr>
          <p:nvPr>
            <p:ph type="dt" sz="half" idx="10"/>
          </p:nvPr>
        </p:nvSpPr>
        <p:spPr/>
        <p:txBody>
          <a:bodyPr/>
          <a:lstStyle/>
          <a:p>
            <a:fld id="{9CE1FA0B-87A1-4DE4-ADBA-CEA6151AAF27}" type="datetimeFigureOut">
              <a:rPr lang="he-IL" smtClean="0"/>
              <a:t>ה'/אייר/תשע"ד</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7E182A97-D9EF-4BC7-935D-A3132A5E3390}" type="slidenum">
              <a:rPr lang="he-IL" smtClean="0"/>
              <a:t>‹#›</a:t>
            </a:fld>
            <a:endParaRPr lang="he-IL"/>
          </a:p>
        </p:txBody>
      </p:sp>
    </p:spTree>
    <p:extLst>
      <p:ext uri="{BB962C8B-B14F-4D97-AF65-F5344CB8AC3E}">
        <p14:creationId xmlns:p14="http://schemas.microsoft.com/office/powerpoint/2010/main" val="3341458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Date Placeholder 2"/>
          <p:cNvSpPr>
            <a:spLocks noGrp="1"/>
          </p:cNvSpPr>
          <p:nvPr>
            <p:ph type="dt" sz="half" idx="10"/>
          </p:nvPr>
        </p:nvSpPr>
        <p:spPr/>
        <p:txBody>
          <a:bodyPr/>
          <a:lstStyle/>
          <a:p>
            <a:fld id="{9CE1FA0B-87A1-4DE4-ADBA-CEA6151AAF27}" type="datetimeFigureOut">
              <a:rPr lang="he-IL" smtClean="0"/>
              <a:t>ה'/אייר/תשע"ד</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7E182A97-D9EF-4BC7-935D-A3132A5E3390}" type="slidenum">
              <a:rPr lang="he-IL" smtClean="0"/>
              <a:t>‹#›</a:t>
            </a:fld>
            <a:endParaRPr lang="he-IL"/>
          </a:p>
        </p:txBody>
      </p:sp>
    </p:spTree>
    <p:extLst>
      <p:ext uri="{BB962C8B-B14F-4D97-AF65-F5344CB8AC3E}">
        <p14:creationId xmlns:p14="http://schemas.microsoft.com/office/powerpoint/2010/main" val="2943787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E1FA0B-87A1-4DE4-ADBA-CEA6151AAF27}" type="datetimeFigureOut">
              <a:rPr lang="he-IL" smtClean="0"/>
              <a:t>ה'/אייר/תשע"ד</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7E182A97-D9EF-4BC7-935D-A3132A5E3390}" type="slidenum">
              <a:rPr lang="he-IL" smtClean="0"/>
              <a:t>‹#›</a:t>
            </a:fld>
            <a:endParaRPr lang="he-IL"/>
          </a:p>
        </p:txBody>
      </p:sp>
    </p:spTree>
    <p:extLst>
      <p:ext uri="{BB962C8B-B14F-4D97-AF65-F5344CB8AC3E}">
        <p14:creationId xmlns:p14="http://schemas.microsoft.com/office/powerpoint/2010/main" val="19034705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he-I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E1FA0B-87A1-4DE4-ADBA-CEA6151AAF27}" type="datetimeFigureOut">
              <a:rPr lang="he-IL" smtClean="0"/>
              <a:t>ה'/אייר/תשע"ד</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7E182A97-D9EF-4BC7-935D-A3132A5E3390}" type="slidenum">
              <a:rPr lang="he-IL" smtClean="0"/>
              <a:t>‹#›</a:t>
            </a:fld>
            <a:endParaRPr lang="he-IL"/>
          </a:p>
        </p:txBody>
      </p:sp>
    </p:spTree>
    <p:extLst>
      <p:ext uri="{BB962C8B-B14F-4D97-AF65-F5344CB8AC3E}">
        <p14:creationId xmlns:p14="http://schemas.microsoft.com/office/powerpoint/2010/main" val="42690664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he-I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E1FA0B-87A1-4DE4-ADBA-CEA6151AAF27}" type="datetimeFigureOut">
              <a:rPr lang="he-IL" smtClean="0"/>
              <a:t>ה'/אייר/תשע"ד</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7E182A97-D9EF-4BC7-935D-A3132A5E3390}" type="slidenum">
              <a:rPr lang="he-IL" smtClean="0"/>
              <a:t>‹#›</a:t>
            </a:fld>
            <a:endParaRPr lang="he-IL"/>
          </a:p>
        </p:txBody>
      </p:sp>
    </p:spTree>
    <p:extLst>
      <p:ext uri="{BB962C8B-B14F-4D97-AF65-F5344CB8AC3E}">
        <p14:creationId xmlns:p14="http://schemas.microsoft.com/office/powerpoint/2010/main" val="918075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he-IL"/>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9CE1FA0B-87A1-4DE4-ADBA-CEA6151AAF27}" type="datetimeFigureOut">
              <a:rPr lang="he-IL" smtClean="0"/>
              <a:t>ה'/אייר/תשע"ד</a:t>
            </a:fld>
            <a:endParaRPr lang="he-IL"/>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7E182A97-D9EF-4BC7-935D-A3132A5E3390}" type="slidenum">
              <a:rPr lang="he-IL" smtClean="0"/>
              <a:t>‹#›</a:t>
            </a:fld>
            <a:endParaRPr lang="he-IL"/>
          </a:p>
        </p:txBody>
      </p:sp>
    </p:spTree>
    <p:extLst>
      <p:ext uri="{BB962C8B-B14F-4D97-AF65-F5344CB8AC3E}">
        <p14:creationId xmlns:p14="http://schemas.microsoft.com/office/powerpoint/2010/main" val="40262432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3.jpeg"/><Relationship Id="rId5" Type="http://schemas.microsoft.com/office/2007/relationships/hdphoto" Target="../media/hdphoto2.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chart" Target="../charts/chart1.xml"/><Relationship Id="rId7"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BEBA8EAE-BF5A-486C-A8C5-ECC9F3942E4B}">
                <a14:imgProps xmlns:a14="http://schemas.microsoft.com/office/drawing/2010/main">
                  <a14:imgLayer r:embed="rId3">
                    <a14:imgEffect>
                      <a14:colorTemperature colorTemp="5900"/>
                    </a14:imgEffect>
                  </a14:imgLayer>
                </a14:imgProps>
              </a:ext>
              <a:ext uri="{28A0092B-C50C-407E-A947-70E740481C1C}">
                <a14:useLocalDpi xmlns:a14="http://schemas.microsoft.com/office/drawing/2010/main" val="0"/>
              </a:ext>
            </a:extLst>
          </a:blip>
          <a:stretch>
            <a:fillRect/>
          </a:stretch>
        </p:blipFill>
        <p:spPr>
          <a:xfrm>
            <a:off x="899592" y="2365442"/>
            <a:ext cx="2232248" cy="1495606"/>
          </a:xfrm>
          <a:prstGeom prst="rect">
            <a:avLst/>
          </a:prstGeom>
        </p:spPr>
      </p:pic>
      <p:pic>
        <p:nvPicPr>
          <p:cNvPr id="5" name="Picture 4"/>
          <p:cNvPicPr>
            <a:picLocks noChangeAspect="1"/>
          </p:cNvPicPr>
          <p:nvPr/>
        </p:nvPicPr>
        <p:blipFill rotWithShape="1">
          <a:blip r:embed="rId4">
            <a:extLst>
              <a:ext uri="{BEBA8EAE-BF5A-486C-A8C5-ECC9F3942E4B}">
                <a14:imgProps xmlns:a14="http://schemas.microsoft.com/office/drawing/2010/main">
                  <a14:imgLayer r:embed="rId5">
                    <a14:imgEffect>
                      <a14:artisticPaintBrush trans="12000"/>
                    </a14:imgEffect>
                  </a14:imgLayer>
                </a14:imgProps>
              </a:ext>
              <a:ext uri="{28A0092B-C50C-407E-A947-70E740481C1C}">
                <a14:useLocalDpi xmlns:a14="http://schemas.microsoft.com/office/drawing/2010/main" val="0"/>
              </a:ext>
            </a:extLst>
          </a:blip>
          <a:srcRect t="11377" r="3492" b="6919"/>
          <a:stretch/>
        </p:blipFill>
        <p:spPr>
          <a:xfrm>
            <a:off x="4139952" y="1340768"/>
            <a:ext cx="4992425" cy="2808312"/>
          </a:xfrm>
          <a:prstGeom prst="rect">
            <a:avLst/>
          </a:prstGeom>
        </p:spPr>
      </p:pic>
      <p:pic>
        <p:nvPicPr>
          <p:cNvPr id="2" name="Picture 1"/>
          <p:cNvPicPr>
            <a:picLocks noChangeAspect="1"/>
          </p:cNvPicPr>
          <p:nvPr/>
        </p:nvPicPr>
        <p:blipFill>
          <a:blip r:embed="rId6" cstate="print">
            <a:extLst>
              <a:ext uri="{BEBA8EAE-BF5A-486C-A8C5-ECC9F3942E4B}">
                <a14:imgProps xmlns:a14="http://schemas.microsoft.com/office/drawing/2010/main">
                  <a14:imgLayer r:embed="rId7">
                    <a14:imgEffect>
                      <a14:colorTemperature colorTemp="5900"/>
                    </a14:imgEffect>
                  </a14:imgLayer>
                </a14:imgProps>
              </a:ext>
              <a:ext uri="{28A0092B-C50C-407E-A947-70E740481C1C}">
                <a14:useLocalDpi xmlns:a14="http://schemas.microsoft.com/office/drawing/2010/main" val="0"/>
              </a:ext>
            </a:extLst>
          </a:blip>
          <a:stretch>
            <a:fillRect/>
          </a:stretch>
        </p:blipFill>
        <p:spPr>
          <a:xfrm>
            <a:off x="2843808" y="2636912"/>
            <a:ext cx="1512168" cy="1825404"/>
          </a:xfrm>
          <a:prstGeom prst="rect">
            <a:avLst/>
          </a:prstGeom>
        </p:spPr>
      </p:pic>
      <p:sp>
        <p:nvSpPr>
          <p:cNvPr id="4" name="Rectangle 3"/>
          <p:cNvSpPr/>
          <p:nvPr/>
        </p:nvSpPr>
        <p:spPr>
          <a:xfrm>
            <a:off x="467544" y="188640"/>
            <a:ext cx="8208912" cy="1384995"/>
          </a:xfrm>
          <a:prstGeom prst="rect">
            <a:avLst/>
          </a:prstGeom>
        </p:spPr>
        <p:txBody>
          <a:bodyPr wrap="square">
            <a:spAutoFit/>
          </a:bodyPr>
          <a:lstStyle/>
          <a:p>
            <a:pPr algn="ctr">
              <a:lnSpc>
                <a:spcPct val="150000"/>
              </a:lnSpc>
            </a:pPr>
            <a:r>
              <a:rPr lang="he-IL" sz="2800" b="1" i="1">
                <a:latin typeface="David" panose="020E0502060401010101" pitchFamily="34" charset="-79"/>
                <a:cs typeface="David" panose="020E0502060401010101" pitchFamily="34" charset="-79"/>
              </a:rPr>
              <a:t>זיקתם של דרורי בית (</a:t>
            </a:r>
            <a:r>
              <a:rPr lang="en-US" sz="2800" b="1" i="1">
                <a:latin typeface="David" panose="020E0502060401010101" pitchFamily="34" charset="-79"/>
                <a:cs typeface="David" panose="020E0502060401010101" pitchFamily="34" charset="-79"/>
              </a:rPr>
              <a:t>Passer </a:t>
            </a:r>
            <a:r>
              <a:rPr lang="en-US" sz="2800" b="1" i="1" err="1">
                <a:latin typeface="David" panose="020E0502060401010101" pitchFamily="34" charset="-79"/>
                <a:cs typeface="David" panose="020E0502060401010101" pitchFamily="34" charset="-79"/>
              </a:rPr>
              <a:t>domesticus</a:t>
            </a:r>
            <a:r>
              <a:rPr lang="he-IL" sz="2800" b="1" i="1">
                <a:latin typeface="David" panose="020E0502060401010101" pitchFamily="34" charset="-79"/>
                <a:cs typeface="David" panose="020E0502060401010101" pitchFamily="34" charset="-79"/>
              </a:rPr>
              <a:t>) למאינות מצויות (</a:t>
            </a:r>
            <a:r>
              <a:rPr lang="en-US" sz="2800" b="1" i="1" err="1">
                <a:latin typeface="David" panose="020E0502060401010101" pitchFamily="34" charset="-79"/>
                <a:cs typeface="David" panose="020E0502060401010101" pitchFamily="34" charset="-79"/>
              </a:rPr>
              <a:t>Acridotheres</a:t>
            </a:r>
            <a:r>
              <a:rPr lang="en-US" sz="2800" b="1" i="1">
                <a:latin typeface="David" panose="020E0502060401010101" pitchFamily="34" charset="-79"/>
                <a:cs typeface="David" panose="020E0502060401010101" pitchFamily="34" charset="-79"/>
              </a:rPr>
              <a:t> </a:t>
            </a:r>
            <a:r>
              <a:rPr lang="en-US" sz="2800" b="1" i="1" err="1">
                <a:latin typeface="David" panose="020E0502060401010101" pitchFamily="34" charset="-79"/>
                <a:cs typeface="David" panose="020E0502060401010101" pitchFamily="34" charset="-79"/>
              </a:rPr>
              <a:t>tristis</a:t>
            </a:r>
            <a:r>
              <a:rPr lang="he-IL" sz="2800" b="1" i="1">
                <a:latin typeface="David" panose="020E0502060401010101" pitchFamily="34" charset="-79"/>
                <a:cs typeface="David" panose="020E0502060401010101" pitchFamily="34" charset="-79"/>
              </a:rPr>
              <a:t>) בעת שיחור </a:t>
            </a:r>
            <a:r>
              <a:rPr lang="he-IL" sz="2800" b="1" i="1" smtClean="0">
                <a:latin typeface="David" panose="020E0502060401010101" pitchFamily="34" charset="-79"/>
                <a:cs typeface="David" panose="020E0502060401010101" pitchFamily="34" charset="-79"/>
              </a:rPr>
              <a:t>המזון</a:t>
            </a:r>
            <a:endParaRPr lang="en-US" sz="2800" i="1">
              <a:latin typeface="David" panose="020E0502060401010101" pitchFamily="34" charset="-79"/>
              <a:cs typeface="David" panose="020E0502060401010101" pitchFamily="34" charset="-79"/>
            </a:endParaRPr>
          </a:p>
        </p:txBody>
      </p:sp>
      <p:sp>
        <p:nvSpPr>
          <p:cNvPr id="6" name="Rectangle 5"/>
          <p:cNvSpPr/>
          <p:nvPr/>
        </p:nvSpPr>
        <p:spPr>
          <a:xfrm>
            <a:off x="1276400" y="4211503"/>
            <a:ext cx="6912768" cy="2169825"/>
          </a:xfrm>
          <a:prstGeom prst="rect">
            <a:avLst/>
          </a:prstGeom>
        </p:spPr>
        <p:txBody>
          <a:bodyPr wrap="square">
            <a:spAutoFit/>
          </a:bodyPr>
          <a:lstStyle/>
          <a:p>
            <a:pPr algn="ctr"/>
            <a:r>
              <a:rPr lang="he-IL" sz="2000" b="1" smtClean="0">
                <a:latin typeface="David" panose="020E0502060401010101" pitchFamily="34" charset="-79"/>
                <a:cs typeface="David" panose="020E0502060401010101" pitchFamily="34" charset="-79"/>
              </a:rPr>
              <a:t>מצגת סיכום פרויקט בקורס: פרויקט מחקר במדעי החיים (20907)</a:t>
            </a:r>
          </a:p>
          <a:p>
            <a:pPr algn="ctr"/>
            <a:endParaRPr lang="he-IL" sz="2000" b="1" smtClean="0">
              <a:latin typeface="David" panose="020E0502060401010101" pitchFamily="34" charset="-79"/>
              <a:cs typeface="David" panose="020E0502060401010101" pitchFamily="34" charset="-79"/>
            </a:endParaRPr>
          </a:p>
          <a:p>
            <a:pPr algn="ctr">
              <a:spcBef>
                <a:spcPts val="600"/>
              </a:spcBef>
            </a:pPr>
            <a:r>
              <a:rPr lang="he-IL" sz="2000" b="1" smtClean="0">
                <a:latin typeface="David" panose="020E0502060401010101" pitchFamily="34" charset="-79"/>
                <a:cs typeface="David" panose="020E0502060401010101" pitchFamily="34" charset="-79"/>
              </a:rPr>
              <a:t>מגישה</a:t>
            </a:r>
            <a:r>
              <a:rPr lang="he-IL" sz="2000" b="1">
                <a:latin typeface="David" panose="020E0502060401010101" pitchFamily="34" charset="-79"/>
                <a:cs typeface="David" panose="020E0502060401010101" pitchFamily="34" charset="-79"/>
              </a:rPr>
              <a:t>: קסם </a:t>
            </a:r>
            <a:r>
              <a:rPr lang="he-IL" sz="2000" b="1" smtClean="0">
                <a:latin typeface="David" panose="020E0502060401010101" pitchFamily="34" charset="-79"/>
                <a:cs typeface="David" panose="020E0502060401010101" pitchFamily="34" charset="-79"/>
              </a:rPr>
              <a:t>קזס</a:t>
            </a:r>
          </a:p>
          <a:p>
            <a:pPr algn="ctr">
              <a:spcBef>
                <a:spcPts val="600"/>
              </a:spcBef>
            </a:pPr>
            <a:r>
              <a:rPr lang="he-IL" sz="2000" b="1" smtClean="0">
                <a:latin typeface="David" panose="020E0502060401010101" pitchFamily="34" charset="-79"/>
                <a:cs typeface="David" panose="020E0502060401010101" pitchFamily="34" charset="-79"/>
              </a:rPr>
              <a:t>מנחה: פרופ' תמר דיין, המחלקה לזואולוגיה, אוניברסיטת תל-אביב</a:t>
            </a:r>
            <a:endParaRPr lang="en-US" sz="2000" i="1" smtClean="0">
              <a:latin typeface="David" panose="020E0502060401010101" pitchFamily="34" charset="-79"/>
              <a:cs typeface="David" panose="020E0502060401010101" pitchFamily="34" charset="-79"/>
            </a:endParaRPr>
          </a:p>
          <a:p>
            <a:pPr algn="ctr">
              <a:spcBef>
                <a:spcPts val="600"/>
              </a:spcBef>
            </a:pPr>
            <a:r>
              <a:rPr lang="he-IL" sz="2000" b="1" smtClean="0">
                <a:latin typeface="David" panose="020E0502060401010101" pitchFamily="34" charset="-79"/>
                <a:cs typeface="David" panose="020E0502060401010101" pitchFamily="34" charset="-79"/>
              </a:rPr>
              <a:t>מלווה פנימית: פרופ' ענת ברנע</a:t>
            </a:r>
          </a:p>
          <a:p>
            <a:pPr algn="ctr"/>
            <a:endParaRPr lang="en-US" sz="2000" i="1" smtClean="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33815436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3648" y="177584"/>
            <a:ext cx="1944216" cy="1542412"/>
          </a:xfrm>
          <a:prstGeom prst="rect">
            <a:avLst/>
          </a:prstGeom>
        </p:spPr>
      </p:pic>
      <p:sp>
        <p:nvSpPr>
          <p:cNvPr id="2" name="Rectangle 1"/>
          <p:cNvSpPr/>
          <p:nvPr/>
        </p:nvSpPr>
        <p:spPr>
          <a:xfrm>
            <a:off x="3660366" y="548680"/>
            <a:ext cx="2125903" cy="400110"/>
          </a:xfrm>
          <a:prstGeom prst="rect">
            <a:avLst/>
          </a:prstGeom>
        </p:spPr>
        <p:txBody>
          <a:bodyPr wrap="none">
            <a:spAutoFit/>
          </a:bodyPr>
          <a:lstStyle/>
          <a:p>
            <a:pPr algn="ctr"/>
            <a:r>
              <a:rPr lang="he-IL" sz="2000" b="1" smtClean="0">
                <a:latin typeface="David" panose="020E0502060401010101" pitchFamily="34" charset="-79"/>
                <a:cs typeface="David" panose="020E0502060401010101" pitchFamily="34" charset="-79"/>
              </a:rPr>
              <a:t>מהלך העבודה בשדה</a:t>
            </a:r>
            <a:endParaRPr lang="he-IL" sz="2000">
              <a:latin typeface="David" panose="020E0502060401010101" pitchFamily="34" charset="-79"/>
              <a:cs typeface="David" panose="020E0502060401010101" pitchFamily="34" charset="-79"/>
            </a:endParaRPr>
          </a:p>
        </p:txBody>
      </p:sp>
      <p:sp>
        <p:nvSpPr>
          <p:cNvPr id="3" name="Rectangle 2"/>
          <p:cNvSpPr/>
          <p:nvPr/>
        </p:nvSpPr>
        <p:spPr>
          <a:xfrm>
            <a:off x="762872" y="1210101"/>
            <a:ext cx="7920880" cy="4955203"/>
          </a:xfrm>
          <a:prstGeom prst="rect">
            <a:avLst/>
          </a:prstGeom>
        </p:spPr>
        <p:txBody>
          <a:bodyPr wrap="square">
            <a:spAutoFit/>
          </a:bodyPr>
          <a:lstStyle/>
          <a:p>
            <a:pPr>
              <a:lnSpc>
                <a:spcPct val="150000"/>
              </a:lnSpc>
              <a:spcBef>
                <a:spcPts val="600"/>
              </a:spcBef>
            </a:pPr>
            <a:r>
              <a:rPr lang="he-IL" smtClean="0">
                <a:latin typeface="David" panose="020E0502060401010101" pitchFamily="34" charset="-79"/>
                <a:cs typeface="David" panose="020E0502060401010101" pitchFamily="34" charset="-79"/>
              </a:rPr>
              <a:t>המדדים שערכיהם נמדדו בכל מצב היו:</a:t>
            </a:r>
          </a:p>
          <a:p>
            <a:pPr lvl="0">
              <a:spcBef>
                <a:spcPts val="1200"/>
              </a:spcBef>
            </a:pPr>
            <a:r>
              <a:rPr lang="he-IL" b="1">
                <a:latin typeface="David" panose="020E0502060401010101" pitchFamily="34" charset="-79"/>
                <a:cs typeface="David" panose="020E0502060401010101" pitchFamily="34" charset="-79"/>
              </a:rPr>
              <a:t>מדד 1:</a:t>
            </a:r>
            <a:r>
              <a:rPr lang="he-IL">
                <a:latin typeface="David" panose="020E0502060401010101" pitchFamily="34" charset="-79"/>
                <a:cs typeface="David" panose="020E0502060401010101" pitchFamily="34" charset="-79"/>
              </a:rPr>
              <a:t> משך הזמן החולף מהרגע בו ניתנת לדרורים גישה חופשית אל מגש המזון ועד לרגע בו הדרור הראשון יורד אל המגש (או בסמוך אליו) על מנת לאכול. </a:t>
            </a:r>
            <a:endParaRPr lang="en-US">
              <a:latin typeface="David" panose="020E0502060401010101" pitchFamily="34" charset="-79"/>
              <a:cs typeface="David" panose="020E0502060401010101" pitchFamily="34" charset="-79"/>
            </a:endParaRPr>
          </a:p>
          <a:p>
            <a:pPr lvl="0">
              <a:spcBef>
                <a:spcPts val="1200"/>
              </a:spcBef>
            </a:pPr>
            <a:r>
              <a:rPr lang="he-IL" b="1">
                <a:latin typeface="David" panose="020E0502060401010101" pitchFamily="34" charset="-79"/>
                <a:cs typeface="David" panose="020E0502060401010101" pitchFamily="34" charset="-79"/>
              </a:rPr>
              <a:t>מדד 2:</a:t>
            </a:r>
            <a:r>
              <a:rPr lang="he-IL">
                <a:latin typeface="David" panose="020E0502060401010101" pitchFamily="34" charset="-79"/>
                <a:cs typeface="David" panose="020E0502060401010101" pitchFamily="34" charset="-79"/>
              </a:rPr>
              <a:t> משך הזמן החולף מהרגע בו ניתנת לדרורים גישה חופשית אל מגש המזון ועד לרגע בו דרור ראשון התחיל לאכול.</a:t>
            </a:r>
            <a:endParaRPr lang="en-US">
              <a:latin typeface="David" panose="020E0502060401010101" pitchFamily="34" charset="-79"/>
              <a:cs typeface="David" panose="020E0502060401010101" pitchFamily="34" charset="-79"/>
            </a:endParaRPr>
          </a:p>
          <a:p>
            <a:pPr lvl="0">
              <a:spcBef>
                <a:spcPts val="1200"/>
              </a:spcBef>
            </a:pPr>
            <a:r>
              <a:rPr lang="he-IL" b="1">
                <a:latin typeface="David" panose="020E0502060401010101" pitchFamily="34" charset="-79"/>
                <a:cs typeface="David" panose="020E0502060401010101" pitchFamily="34" charset="-79"/>
              </a:rPr>
              <a:t>מדד 3:</a:t>
            </a:r>
            <a:r>
              <a:rPr lang="he-IL">
                <a:latin typeface="David" panose="020E0502060401010101" pitchFamily="34" charset="-79"/>
                <a:cs typeface="David" panose="020E0502060401010101" pitchFamily="34" charset="-79"/>
              </a:rPr>
              <a:t> משך הזמן החולף מהרגע בו דרור ראשון יורד אל המגש (או בסמוך אליו) ועד לרגע בו הוא התחיל לאכול.</a:t>
            </a:r>
            <a:endParaRPr lang="en-US">
              <a:latin typeface="David" panose="020E0502060401010101" pitchFamily="34" charset="-79"/>
              <a:cs typeface="David" panose="020E0502060401010101" pitchFamily="34" charset="-79"/>
            </a:endParaRPr>
          </a:p>
          <a:p>
            <a:pPr lvl="0">
              <a:spcBef>
                <a:spcPts val="1200"/>
              </a:spcBef>
            </a:pPr>
            <a:r>
              <a:rPr lang="he-IL" b="1">
                <a:latin typeface="David" panose="020E0502060401010101" pitchFamily="34" charset="-79"/>
                <a:cs typeface="David" panose="020E0502060401010101" pitchFamily="34" charset="-79"/>
              </a:rPr>
              <a:t>מדד 4: </a:t>
            </a:r>
            <a:r>
              <a:rPr lang="he-IL">
                <a:latin typeface="David" panose="020E0502060401010101" pitchFamily="34" charset="-79"/>
                <a:cs typeface="David" panose="020E0502060401010101" pitchFamily="34" charset="-79"/>
              </a:rPr>
              <a:t>משך הזמן החולף מהרגע בו ניתנת לדרורים גישה חופשית אל מגש המזון ועד לרגע בו הדרור השני יורד אל המגש (או בסמוך אליו) על מנת לאכול. </a:t>
            </a:r>
            <a:endParaRPr lang="en-US">
              <a:latin typeface="David" panose="020E0502060401010101" pitchFamily="34" charset="-79"/>
              <a:cs typeface="David" panose="020E0502060401010101" pitchFamily="34" charset="-79"/>
            </a:endParaRPr>
          </a:p>
          <a:p>
            <a:pPr lvl="0">
              <a:spcBef>
                <a:spcPts val="1200"/>
              </a:spcBef>
            </a:pPr>
            <a:r>
              <a:rPr lang="he-IL" b="1">
                <a:latin typeface="David" panose="020E0502060401010101" pitchFamily="34" charset="-79"/>
                <a:cs typeface="David" panose="020E0502060401010101" pitchFamily="34" charset="-79"/>
              </a:rPr>
              <a:t>מדד 5:</a:t>
            </a:r>
            <a:r>
              <a:rPr lang="he-IL">
                <a:latin typeface="David" panose="020E0502060401010101" pitchFamily="34" charset="-79"/>
                <a:cs typeface="David" panose="020E0502060401010101" pitchFamily="34" charset="-79"/>
              </a:rPr>
              <a:t> משך הזמן החולף מהרגע בו ניתנת לדרורים גישה חופשית אל מגש המזון ועד לרגע בו הדרור השלישי יורד אל המגש (או בסמוך אליו) על מנת לאכול. </a:t>
            </a:r>
            <a:endParaRPr lang="en-US">
              <a:latin typeface="David" panose="020E0502060401010101" pitchFamily="34" charset="-79"/>
              <a:cs typeface="David" panose="020E0502060401010101" pitchFamily="34" charset="-79"/>
            </a:endParaRPr>
          </a:p>
          <a:p>
            <a:pPr>
              <a:lnSpc>
                <a:spcPct val="150000"/>
              </a:lnSpc>
              <a:spcBef>
                <a:spcPts val="600"/>
              </a:spcBef>
            </a:pPr>
            <a:r>
              <a:rPr lang="he-IL" b="1">
                <a:latin typeface="David" panose="020E0502060401010101" pitchFamily="34" charset="-79"/>
                <a:cs typeface="David" panose="020E0502060401010101" pitchFamily="34" charset="-79"/>
              </a:rPr>
              <a:t>ככל </a:t>
            </a:r>
            <a:r>
              <a:rPr lang="he-IL" b="1" smtClean="0">
                <a:latin typeface="David" panose="020E0502060401010101" pitchFamily="34" charset="-79"/>
                <a:cs typeface="David" panose="020E0502060401010101" pitchFamily="34" charset="-79"/>
              </a:rPr>
              <a:t>שערכו של המדד </a:t>
            </a:r>
            <a:r>
              <a:rPr lang="he-IL" b="1">
                <a:latin typeface="David" panose="020E0502060401010101" pitchFamily="34" charset="-79"/>
                <a:cs typeface="David" panose="020E0502060401010101" pitchFamily="34" charset="-79"/>
              </a:rPr>
              <a:t>נמוך יותר, הוא מעיד על מידת העדפה גבוהה יותר של הדרורים לשחר למזון במצב הנבדק</a:t>
            </a:r>
            <a:endParaRPr lang="he-IL" b="1" smtClean="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39848577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9672" y="2564904"/>
            <a:ext cx="2857500" cy="2857500"/>
          </a:xfrm>
          <a:prstGeom prst="rect">
            <a:avLst/>
          </a:prstGeom>
        </p:spPr>
      </p:pic>
      <p:sp>
        <p:nvSpPr>
          <p:cNvPr id="2" name="Rectangle 1"/>
          <p:cNvSpPr/>
          <p:nvPr/>
        </p:nvSpPr>
        <p:spPr>
          <a:xfrm>
            <a:off x="3947305" y="548680"/>
            <a:ext cx="1552028" cy="400110"/>
          </a:xfrm>
          <a:prstGeom prst="rect">
            <a:avLst/>
          </a:prstGeom>
        </p:spPr>
        <p:txBody>
          <a:bodyPr wrap="none">
            <a:spAutoFit/>
          </a:bodyPr>
          <a:lstStyle/>
          <a:p>
            <a:pPr algn="ctr"/>
            <a:r>
              <a:rPr lang="he-IL" sz="2000" b="1" smtClean="0">
                <a:latin typeface="David" panose="020E0502060401010101" pitchFamily="34" charset="-79"/>
                <a:cs typeface="David" panose="020E0502060401010101" pitchFamily="34" charset="-79"/>
              </a:rPr>
              <a:t>ניתוח הנתונים</a:t>
            </a:r>
            <a:endParaRPr lang="he-IL" sz="2000">
              <a:latin typeface="David" panose="020E0502060401010101" pitchFamily="34" charset="-79"/>
              <a:cs typeface="David" panose="020E0502060401010101" pitchFamily="34" charset="-79"/>
            </a:endParaRPr>
          </a:p>
        </p:txBody>
      </p:sp>
      <p:sp>
        <p:nvSpPr>
          <p:cNvPr id="3" name="Rectangle 2"/>
          <p:cNvSpPr/>
          <p:nvPr/>
        </p:nvSpPr>
        <p:spPr>
          <a:xfrm>
            <a:off x="2555776" y="1340768"/>
            <a:ext cx="5581680" cy="965649"/>
          </a:xfrm>
          <a:prstGeom prst="rect">
            <a:avLst/>
          </a:prstGeom>
        </p:spPr>
        <p:txBody>
          <a:bodyPr wrap="square">
            <a:spAutoFit/>
          </a:bodyPr>
          <a:lstStyle/>
          <a:p>
            <a:pPr>
              <a:lnSpc>
                <a:spcPct val="150000"/>
              </a:lnSpc>
              <a:spcBef>
                <a:spcPts val="600"/>
              </a:spcBef>
            </a:pPr>
            <a:r>
              <a:rPr lang="he-IL" smtClean="0">
                <a:latin typeface="David" panose="020E0502060401010101" pitchFamily="34" charset="-79"/>
                <a:cs typeface="David" panose="020E0502060401010101" pitchFamily="34" charset="-79"/>
              </a:rPr>
              <a:t>הנתונים רוכזו ונותחו גרפית באמצעות התוכנה </a:t>
            </a:r>
            <a:r>
              <a:rPr lang="he-IL" b="1" smtClean="0">
                <a:latin typeface="David" panose="020E0502060401010101" pitchFamily="34" charset="-79"/>
                <a:cs typeface="David" panose="020E0502060401010101" pitchFamily="34" charset="-79"/>
              </a:rPr>
              <a:t>אקסל</a:t>
            </a:r>
          </a:p>
          <a:p>
            <a:pPr>
              <a:lnSpc>
                <a:spcPct val="150000"/>
              </a:lnSpc>
              <a:spcBef>
                <a:spcPts val="600"/>
              </a:spcBef>
            </a:pPr>
            <a:r>
              <a:rPr lang="he-IL" smtClean="0">
                <a:latin typeface="David" panose="020E0502060401010101" pitchFamily="34" charset="-79"/>
                <a:cs typeface="David" panose="020E0502060401010101" pitchFamily="34" charset="-79"/>
              </a:rPr>
              <a:t>ניתוח הנתונים התבצע באמצעות התוכנה הסטטיסטית </a:t>
            </a:r>
            <a:r>
              <a:rPr lang="en-US" b="1" smtClean="0">
                <a:latin typeface="David" panose="020E0502060401010101" pitchFamily="34" charset="-79"/>
                <a:cs typeface="David" panose="020E0502060401010101" pitchFamily="34" charset="-79"/>
              </a:rPr>
              <a:t>SPSS</a:t>
            </a:r>
            <a:endParaRPr lang="he-IL" b="1" smtClean="0">
              <a:latin typeface="David" panose="020E0502060401010101" pitchFamily="34" charset="-79"/>
              <a:cs typeface="David" panose="020E0502060401010101" pitchFamily="34" charset="-79"/>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2040" y="2708920"/>
            <a:ext cx="2381250" cy="2381250"/>
          </a:xfrm>
          <a:prstGeom prst="rect">
            <a:avLst/>
          </a:prstGeom>
        </p:spPr>
      </p:pic>
    </p:spTree>
    <p:extLst>
      <p:ext uri="{BB962C8B-B14F-4D97-AF65-F5344CB8AC3E}">
        <p14:creationId xmlns:p14="http://schemas.microsoft.com/office/powerpoint/2010/main" val="32519538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44662" y="548680"/>
            <a:ext cx="957314" cy="430887"/>
          </a:xfrm>
          <a:prstGeom prst="rect">
            <a:avLst/>
          </a:prstGeom>
        </p:spPr>
        <p:txBody>
          <a:bodyPr wrap="none">
            <a:spAutoFit/>
          </a:bodyPr>
          <a:lstStyle/>
          <a:p>
            <a:pPr algn="ctr"/>
            <a:r>
              <a:rPr lang="he-IL" sz="2200" b="1" smtClean="0">
                <a:latin typeface="David" panose="020E0502060401010101" pitchFamily="34" charset="-79"/>
                <a:cs typeface="David" panose="020E0502060401010101" pitchFamily="34" charset="-79"/>
              </a:rPr>
              <a:t>תוצאות</a:t>
            </a:r>
            <a:endParaRPr lang="he-IL" sz="2200">
              <a:latin typeface="David" panose="020E0502060401010101" pitchFamily="34" charset="-79"/>
              <a:cs typeface="David" panose="020E0502060401010101" pitchFamily="34" charset="-79"/>
            </a:endParaRPr>
          </a:p>
        </p:txBody>
      </p:sp>
      <p:sp>
        <p:nvSpPr>
          <p:cNvPr id="3" name="Rectangle 2"/>
          <p:cNvSpPr/>
          <p:nvPr/>
        </p:nvSpPr>
        <p:spPr>
          <a:xfrm>
            <a:off x="762872" y="1052736"/>
            <a:ext cx="7920880" cy="5201424"/>
          </a:xfrm>
          <a:prstGeom prst="rect">
            <a:avLst/>
          </a:prstGeom>
        </p:spPr>
        <p:txBody>
          <a:bodyPr wrap="square">
            <a:spAutoFit/>
          </a:bodyPr>
          <a:lstStyle/>
          <a:p>
            <a:pPr>
              <a:lnSpc>
                <a:spcPct val="150000"/>
              </a:lnSpc>
              <a:spcBef>
                <a:spcPts val="600"/>
              </a:spcBef>
            </a:pPr>
            <a:r>
              <a:rPr lang="he-IL">
                <a:latin typeface="David" panose="020E0502060401010101" pitchFamily="34" charset="-79"/>
                <a:cs typeface="David" panose="020E0502060401010101" pitchFamily="34" charset="-79"/>
              </a:rPr>
              <a:t>ניסיונות הרגלת קבוצות הדרורים למגשי </a:t>
            </a:r>
            <a:r>
              <a:rPr lang="he-IL" smtClean="0">
                <a:latin typeface="David" panose="020E0502060401010101" pitchFamily="34" charset="-79"/>
                <a:cs typeface="David" panose="020E0502060401010101" pitchFamily="34" charset="-79"/>
              </a:rPr>
              <a:t>המזון (ובמקרים מסוימים </a:t>
            </a:r>
            <a:r>
              <a:rPr lang="he-IL">
                <a:latin typeface="David" panose="020E0502060401010101" pitchFamily="34" charset="-79"/>
                <a:cs typeface="David" panose="020E0502060401010101" pitchFamily="34" charset="-79"/>
              </a:rPr>
              <a:t>הניסויים </a:t>
            </a:r>
            <a:r>
              <a:rPr lang="he-IL" smtClean="0">
                <a:latin typeface="David" panose="020E0502060401010101" pitchFamily="34" charset="-79"/>
                <a:cs typeface="David" panose="020E0502060401010101" pitchFamily="34" charset="-79"/>
              </a:rPr>
              <a:t>עצמם) </a:t>
            </a:r>
            <a:r>
              <a:rPr lang="he-IL">
                <a:latin typeface="David" panose="020E0502060401010101" pitchFamily="34" charset="-79"/>
                <a:cs typeface="David" panose="020E0502060401010101" pitchFamily="34" charset="-79"/>
              </a:rPr>
              <a:t>לא הצליחו בחלק מן </a:t>
            </a:r>
            <a:r>
              <a:rPr lang="he-IL" smtClean="0">
                <a:latin typeface="David" panose="020E0502060401010101" pitchFamily="34" charset="-79"/>
                <a:cs typeface="David" panose="020E0502060401010101" pitchFamily="34" charset="-79"/>
              </a:rPr>
              <a:t>האתרים</a:t>
            </a:r>
          </a:p>
          <a:p>
            <a:pPr>
              <a:lnSpc>
                <a:spcPct val="150000"/>
              </a:lnSpc>
              <a:spcBef>
                <a:spcPts val="600"/>
              </a:spcBef>
            </a:pPr>
            <a:r>
              <a:rPr lang="he-IL" smtClean="0">
                <a:latin typeface="David" panose="020E0502060401010101" pitchFamily="34" charset="-79"/>
                <a:cs typeface="David" panose="020E0502060401010101" pitchFamily="34" charset="-79"/>
              </a:rPr>
              <a:t>הסיבה העיקרית לכשלון באתרים אלה: הפרעה למהלך ההרגלה והניסויים מצד אנשים ובעלי חיים (בעיקר מבויתים)</a:t>
            </a:r>
          </a:p>
          <a:p>
            <a:pPr>
              <a:lnSpc>
                <a:spcPct val="150000"/>
              </a:lnSpc>
              <a:spcBef>
                <a:spcPts val="600"/>
              </a:spcBef>
            </a:pPr>
            <a:endParaRPr lang="he-IL">
              <a:latin typeface="David" panose="020E0502060401010101" pitchFamily="34" charset="-79"/>
              <a:cs typeface="David" panose="020E0502060401010101" pitchFamily="34" charset="-79"/>
            </a:endParaRPr>
          </a:p>
          <a:p>
            <a:pPr>
              <a:lnSpc>
                <a:spcPct val="150000"/>
              </a:lnSpc>
              <a:spcBef>
                <a:spcPts val="600"/>
              </a:spcBef>
            </a:pPr>
            <a:endParaRPr lang="he-IL" smtClean="0">
              <a:latin typeface="David" panose="020E0502060401010101" pitchFamily="34" charset="-79"/>
              <a:cs typeface="David" panose="020E0502060401010101" pitchFamily="34" charset="-79"/>
            </a:endParaRPr>
          </a:p>
          <a:p>
            <a:pPr>
              <a:lnSpc>
                <a:spcPct val="150000"/>
              </a:lnSpc>
              <a:spcBef>
                <a:spcPts val="600"/>
              </a:spcBef>
            </a:pPr>
            <a:endParaRPr lang="he-IL">
              <a:latin typeface="David" panose="020E0502060401010101" pitchFamily="34" charset="-79"/>
              <a:cs typeface="David" panose="020E0502060401010101" pitchFamily="34" charset="-79"/>
            </a:endParaRPr>
          </a:p>
          <a:p>
            <a:pPr>
              <a:lnSpc>
                <a:spcPct val="150000"/>
              </a:lnSpc>
              <a:spcBef>
                <a:spcPts val="600"/>
              </a:spcBef>
            </a:pPr>
            <a:endParaRPr lang="he-IL" smtClean="0">
              <a:latin typeface="David" panose="020E0502060401010101" pitchFamily="34" charset="-79"/>
              <a:cs typeface="David" panose="020E0502060401010101" pitchFamily="34" charset="-79"/>
            </a:endParaRPr>
          </a:p>
          <a:p>
            <a:pPr>
              <a:lnSpc>
                <a:spcPct val="150000"/>
              </a:lnSpc>
              <a:spcBef>
                <a:spcPts val="600"/>
              </a:spcBef>
            </a:pPr>
            <a:endParaRPr lang="he-IL" smtClean="0">
              <a:latin typeface="David" panose="020E0502060401010101" pitchFamily="34" charset="-79"/>
              <a:cs typeface="David" panose="020E0502060401010101" pitchFamily="34" charset="-79"/>
            </a:endParaRPr>
          </a:p>
          <a:p>
            <a:pPr>
              <a:lnSpc>
                <a:spcPct val="150000"/>
              </a:lnSpc>
              <a:spcBef>
                <a:spcPts val="600"/>
              </a:spcBef>
            </a:pPr>
            <a:r>
              <a:rPr lang="he-IL" smtClean="0">
                <a:latin typeface="David" panose="020E0502060401010101" pitchFamily="34" charset="-79"/>
                <a:cs typeface="David" panose="020E0502060401010101" pitchFamily="34" charset="-79"/>
              </a:rPr>
              <a:t>ניתוח הנתונים והסקת המסקנות התבססו על 3 אתרים לגביהם התקבלו תוצאות מלאות ועל 2 אתרים נוספים לגביהם התקבלו תוצאות חלקיות                   מדגם קטן מאוד</a:t>
            </a:r>
            <a:endParaRPr lang="he-IL">
              <a:latin typeface="David" panose="020E0502060401010101" pitchFamily="34" charset="-79"/>
              <a:cs typeface="David" panose="020E0502060401010101" pitchFamily="34" charset="-79"/>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35896" y="2573572"/>
            <a:ext cx="2232248" cy="2583620"/>
          </a:xfrm>
          <a:prstGeom prst="rect">
            <a:avLst/>
          </a:prstGeom>
        </p:spPr>
      </p:pic>
      <p:sp>
        <p:nvSpPr>
          <p:cNvPr id="5" name="Right Arrow 4"/>
          <p:cNvSpPr/>
          <p:nvPr/>
        </p:nvSpPr>
        <p:spPr>
          <a:xfrm rot="10800000">
            <a:off x="3779913" y="5814555"/>
            <a:ext cx="720080" cy="350748"/>
          </a:xfrm>
          <a:prstGeom prst="rightArrow">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29880060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extLst>
              <p:ext uri="{D42A27DB-BD31-4B8C-83A1-F6EECF244321}">
                <p14:modId xmlns:p14="http://schemas.microsoft.com/office/powerpoint/2010/main" val="2144115803"/>
              </p:ext>
            </p:extLst>
          </p:nvPr>
        </p:nvGraphicFramePr>
        <p:xfrm>
          <a:off x="4427984" y="966627"/>
          <a:ext cx="4536504" cy="29523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p:cNvGraphicFramePr/>
          <p:nvPr>
            <p:extLst>
              <p:ext uri="{D42A27DB-BD31-4B8C-83A1-F6EECF244321}">
                <p14:modId xmlns:p14="http://schemas.microsoft.com/office/powerpoint/2010/main" val="2796766354"/>
              </p:ext>
            </p:extLst>
          </p:nvPr>
        </p:nvGraphicFramePr>
        <p:xfrm>
          <a:off x="179512" y="1124744"/>
          <a:ext cx="4392488" cy="280831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Chart 4"/>
          <p:cNvGraphicFramePr/>
          <p:nvPr>
            <p:extLst>
              <p:ext uri="{D42A27DB-BD31-4B8C-83A1-F6EECF244321}">
                <p14:modId xmlns:p14="http://schemas.microsoft.com/office/powerpoint/2010/main" val="40347023"/>
              </p:ext>
            </p:extLst>
          </p:nvPr>
        </p:nvGraphicFramePr>
        <p:xfrm>
          <a:off x="2555776" y="3861048"/>
          <a:ext cx="4464427" cy="2826127"/>
        </p:xfrm>
        <a:graphic>
          <a:graphicData uri="http://schemas.openxmlformats.org/drawingml/2006/chart">
            <c:chart xmlns:c="http://schemas.openxmlformats.org/drawingml/2006/chart" xmlns:r="http://schemas.openxmlformats.org/officeDocument/2006/relationships" r:id="rId5"/>
          </a:graphicData>
        </a:graphic>
      </p:graphicFrame>
      <p:sp>
        <p:nvSpPr>
          <p:cNvPr id="6" name="Rectangle 5"/>
          <p:cNvSpPr/>
          <p:nvPr/>
        </p:nvSpPr>
        <p:spPr>
          <a:xfrm>
            <a:off x="4244662" y="476672"/>
            <a:ext cx="957314" cy="430887"/>
          </a:xfrm>
          <a:prstGeom prst="rect">
            <a:avLst/>
          </a:prstGeom>
        </p:spPr>
        <p:txBody>
          <a:bodyPr wrap="none">
            <a:spAutoFit/>
          </a:bodyPr>
          <a:lstStyle/>
          <a:p>
            <a:pPr algn="ctr"/>
            <a:r>
              <a:rPr lang="he-IL" sz="2200" b="1" smtClean="0">
                <a:latin typeface="David" panose="020E0502060401010101" pitchFamily="34" charset="-79"/>
                <a:cs typeface="David" panose="020E0502060401010101" pitchFamily="34" charset="-79"/>
              </a:rPr>
              <a:t>תוצאות</a:t>
            </a:r>
            <a:endParaRPr lang="he-IL" sz="2200">
              <a:latin typeface="David" panose="020E0502060401010101" pitchFamily="34" charset="-79"/>
              <a:cs typeface="David" panose="020E0502060401010101" pitchFamily="34" charset="-79"/>
            </a:endParaRPr>
          </a:p>
        </p:txBody>
      </p:sp>
      <p:sp>
        <p:nvSpPr>
          <p:cNvPr id="7" name="Text Box 2"/>
          <p:cNvSpPr txBox="1">
            <a:spLocks noChangeArrowheads="1"/>
          </p:cNvSpPr>
          <p:nvPr/>
        </p:nvSpPr>
        <p:spPr bwMode="auto">
          <a:xfrm>
            <a:off x="8355146" y="764704"/>
            <a:ext cx="321310" cy="277495"/>
          </a:xfrm>
          <a:prstGeom prst="rect">
            <a:avLst/>
          </a:prstGeom>
          <a:noFill/>
          <a:ln w="9525">
            <a:noFill/>
            <a:miter lim="800000"/>
            <a:headEnd/>
            <a:tailEnd/>
          </a:ln>
        </p:spPr>
        <p:txBody>
          <a:bodyPr rot="0" vert="horz" wrap="square" lIns="91440" tIns="45720" rIns="91440" bIns="45720" anchor="t" anchorCtr="0">
            <a:noAutofit/>
          </a:bodyPr>
          <a:lstStyle/>
          <a:p>
            <a:pPr algn="r" rtl="1">
              <a:lnSpc>
                <a:spcPct val="115000"/>
              </a:lnSpc>
              <a:spcAft>
                <a:spcPts val="1000"/>
              </a:spcAft>
            </a:pPr>
            <a:r>
              <a:rPr lang="he-IL" sz="1000" b="1">
                <a:effectLst/>
                <a:latin typeface="Times New Roman"/>
                <a:ea typeface="Calibri"/>
                <a:cs typeface="Arial"/>
              </a:rPr>
              <a:t>א.</a:t>
            </a:r>
            <a:endParaRPr lang="en-US" sz="1000">
              <a:effectLst/>
              <a:latin typeface="Times New Roman"/>
              <a:ea typeface="Calibri"/>
              <a:cs typeface="Arial"/>
            </a:endParaRPr>
          </a:p>
        </p:txBody>
      </p:sp>
      <p:sp>
        <p:nvSpPr>
          <p:cNvPr id="8" name="Text Box 2"/>
          <p:cNvSpPr txBox="1">
            <a:spLocks noChangeArrowheads="1"/>
          </p:cNvSpPr>
          <p:nvPr/>
        </p:nvSpPr>
        <p:spPr bwMode="auto">
          <a:xfrm>
            <a:off x="3962658" y="764704"/>
            <a:ext cx="321310" cy="277495"/>
          </a:xfrm>
          <a:prstGeom prst="rect">
            <a:avLst/>
          </a:prstGeom>
          <a:noFill/>
          <a:ln w="9525">
            <a:noFill/>
            <a:miter lim="800000"/>
            <a:headEnd/>
            <a:tailEnd/>
          </a:ln>
        </p:spPr>
        <p:txBody>
          <a:bodyPr rot="0" vert="horz" wrap="square" lIns="91440" tIns="45720" rIns="91440" bIns="45720" anchor="t" anchorCtr="0">
            <a:noAutofit/>
          </a:bodyPr>
          <a:lstStyle/>
          <a:p>
            <a:pPr algn="r" rtl="1">
              <a:lnSpc>
                <a:spcPct val="115000"/>
              </a:lnSpc>
              <a:spcAft>
                <a:spcPts val="1000"/>
              </a:spcAft>
            </a:pPr>
            <a:r>
              <a:rPr lang="he-IL" sz="1000" b="1" smtClean="0">
                <a:effectLst/>
                <a:latin typeface="Times New Roman"/>
                <a:ea typeface="Calibri"/>
                <a:cs typeface="Arial"/>
              </a:rPr>
              <a:t>ב.</a:t>
            </a:r>
            <a:endParaRPr lang="en-US" sz="1000">
              <a:effectLst/>
              <a:latin typeface="Times New Roman"/>
              <a:ea typeface="Calibri"/>
              <a:cs typeface="Arial"/>
            </a:endParaRPr>
          </a:p>
        </p:txBody>
      </p:sp>
      <p:sp>
        <p:nvSpPr>
          <p:cNvPr id="9" name="Text Box 2"/>
          <p:cNvSpPr txBox="1">
            <a:spLocks noChangeArrowheads="1"/>
          </p:cNvSpPr>
          <p:nvPr/>
        </p:nvSpPr>
        <p:spPr bwMode="auto">
          <a:xfrm>
            <a:off x="6482938" y="3861048"/>
            <a:ext cx="321310" cy="277495"/>
          </a:xfrm>
          <a:prstGeom prst="rect">
            <a:avLst/>
          </a:prstGeom>
          <a:noFill/>
          <a:ln w="9525">
            <a:noFill/>
            <a:miter lim="800000"/>
            <a:headEnd/>
            <a:tailEnd/>
          </a:ln>
        </p:spPr>
        <p:txBody>
          <a:bodyPr rot="0" vert="horz" wrap="square" lIns="91440" tIns="45720" rIns="91440" bIns="45720" anchor="t" anchorCtr="0">
            <a:noAutofit/>
          </a:bodyPr>
          <a:lstStyle/>
          <a:p>
            <a:pPr algn="r" rtl="1">
              <a:lnSpc>
                <a:spcPct val="115000"/>
              </a:lnSpc>
              <a:spcAft>
                <a:spcPts val="1000"/>
              </a:spcAft>
            </a:pPr>
            <a:r>
              <a:rPr lang="he-IL" sz="1000" b="1" smtClean="0">
                <a:effectLst/>
                <a:latin typeface="Times New Roman"/>
                <a:ea typeface="Calibri"/>
                <a:cs typeface="Arial"/>
              </a:rPr>
              <a:t>ג.</a:t>
            </a:r>
            <a:endParaRPr lang="en-US" sz="1000">
              <a:effectLst/>
              <a:latin typeface="Times New Roman"/>
              <a:ea typeface="Calibri"/>
              <a:cs typeface="Arial"/>
            </a:endParaRPr>
          </a:p>
        </p:txBody>
      </p:sp>
      <mc:AlternateContent xmlns:mc="http://schemas.openxmlformats.org/markup-compatibility/2006" xmlns:a14="http://schemas.microsoft.com/office/drawing/2010/main">
        <mc:Choice Requires="a14">
          <p:sp>
            <p:nvSpPr>
              <p:cNvPr id="2" name="Rectangle 1"/>
              <p:cNvSpPr/>
              <p:nvPr/>
            </p:nvSpPr>
            <p:spPr>
              <a:xfrm>
                <a:off x="7134241" y="895387"/>
                <a:ext cx="1686231" cy="3013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1200" i="1">
                              <a:latin typeface="Cambria Math"/>
                            </a:rPr>
                          </m:ctrlPr>
                        </m:sSubSupPr>
                        <m:e>
                          <m:r>
                            <a:rPr lang="en-US" sz="1200" i="1">
                              <a:latin typeface="Cambria Math"/>
                            </a:rPr>
                            <m:t>𝜒</m:t>
                          </m:r>
                        </m:e>
                        <m:sub>
                          <m:r>
                            <a:rPr lang="en-US" sz="1200" i="1">
                              <a:latin typeface="Cambria Math"/>
                            </a:rPr>
                            <m:t>3</m:t>
                          </m:r>
                        </m:sub>
                        <m:sup>
                          <m:r>
                            <a:rPr lang="en-US" sz="1200" i="1">
                              <a:latin typeface="Cambria Math"/>
                            </a:rPr>
                            <m:t>2</m:t>
                          </m:r>
                        </m:sup>
                      </m:sSubSup>
                      <m:r>
                        <a:rPr lang="en-US" sz="1200" i="1">
                          <a:latin typeface="Cambria Math"/>
                        </a:rPr>
                        <m:t>=</m:t>
                      </m:r>
                      <m:r>
                        <a:rPr lang="en-US" sz="1200" i="1">
                          <a:latin typeface="Cambria Math"/>
                        </a:rPr>
                        <m:t>3</m:t>
                      </m:r>
                      <m:r>
                        <a:rPr lang="en-US" sz="1200" i="1">
                          <a:latin typeface="Cambria Math"/>
                        </a:rPr>
                        <m:t>.</m:t>
                      </m:r>
                      <m:r>
                        <a:rPr lang="en-US" sz="1200" i="1">
                          <a:latin typeface="Cambria Math"/>
                        </a:rPr>
                        <m:t>400</m:t>
                      </m:r>
                      <m:r>
                        <a:rPr lang="en-US" sz="1200" i="1">
                          <a:latin typeface="Cambria Math"/>
                        </a:rPr>
                        <m:t>, </m:t>
                      </m:r>
                      <m:r>
                        <a:rPr lang="en-US" sz="1200" i="1">
                          <a:latin typeface="Cambria Math"/>
                        </a:rPr>
                        <m:t>𝑃</m:t>
                      </m:r>
                      <m:r>
                        <a:rPr lang="en-US" sz="1200" i="1">
                          <a:latin typeface="Cambria Math"/>
                        </a:rPr>
                        <m:t>=</m:t>
                      </m:r>
                      <m:r>
                        <a:rPr lang="en-US" sz="1200" i="1">
                          <a:latin typeface="Cambria Math"/>
                        </a:rPr>
                        <m:t>0</m:t>
                      </m:r>
                      <m:r>
                        <a:rPr lang="en-US" sz="1200" i="1">
                          <a:latin typeface="Cambria Math"/>
                        </a:rPr>
                        <m:t>.</m:t>
                      </m:r>
                      <m:r>
                        <a:rPr lang="en-US" sz="1200" i="1">
                          <a:latin typeface="Cambria Math"/>
                        </a:rPr>
                        <m:t>334</m:t>
                      </m:r>
                    </m:oMath>
                  </m:oMathPara>
                </a14:m>
                <a:endParaRPr lang="he-IL" sz="1200"/>
              </a:p>
            </p:txBody>
          </p:sp>
        </mc:Choice>
        <mc:Fallback xmlns="">
          <p:sp>
            <p:nvSpPr>
              <p:cNvPr id="2" name="Rectangle 1"/>
              <p:cNvSpPr>
                <a:spLocks noRot="1" noChangeAspect="1" noMove="1" noResize="1" noEditPoints="1" noAdjustHandles="1" noChangeArrowheads="1" noChangeShapeType="1" noTextEdit="1"/>
              </p:cNvSpPr>
              <p:nvPr/>
            </p:nvSpPr>
            <p:spPr>
              <a:xfrm>
                <a:off x="7134241" y="895387"/>
                <a:ext cx="1686231" cy="301365"/>
              </a:xfrm>
              <a:prstGeom prst="rect">
                <a:avLst/>
              </a:prstGeom>
              <a:blipFill rotWithShape="1">
                <a:blip r:embed="rId6"/>
                <a:stretch>
                  <a:fillRect/>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2699792" y="908720"/>
                <a:ext cx="1689437" cy="29668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1200" i="1">
                              <a:latin typeface="Cambria Math"/>
                            </a:rPr>
                          </m:ctrlPr>
                        </m:sSubSupPr>
                        <m:e>
                          <m:r>
                            <a:rPr lang="en-US" sz="1200" i="1">
                              <a:latin typeface="Cambria Math"/>
                            </a:rPr>
                            <m:t>𝜒</m:t>
                          </m:r>
                        </m:e>
                        <m:sub>
                          <m:r>
                            <a:rPr lang="en-US" sz="1200" i="1">
                              <a:latin typeface="Cambria Math"/>
                            </a:rPr>
                            <m:t>3</m:t>
                          </m:r>
                        </m:sub>
                        <m:sup>
                          <m:r>
                            <a:rPr lang="en-US" sz="1200" i="1">
                              <a:latin typeface="Cambria Math"/>
                            </a:rPr>
                            <m:t>2</m:t>
                          </m:r>
                        </m:sup>
                      </m:sSubSup>
                      <m:r>
                        <a:rPr lang="en-US" sz="1200" i="1">
                          <a:latin typeface="Cambria Math"/>
                        </a:rPr>
                        <m:t>=</m:t>
                      </m:r>
                      <m:r>
                        <a:rPr lang="en-US" sz="1200" i="1">
                          <a:latin typeface="Cambria Math"/>
                        </a:rPr>
                        <m:t>3</m:t>
                      </m:r>
                      <m:r>
                        <a:rPr lang="en-US" sz="1200" i="1">
                          <a:latin typeface="Cambria Math"/>
                        </a:rPr>
                        <m:t>.</m:t>
                      </m:r>
                      <m:r>
                        <a:rPr lang="en-US" sz="1200" i="1">
                          <a:latin typeface="Cambria Math"/>
                        </a:rPr>
                        <m:t>000</m:t>
                      </m:r>
                      <m:r>
                        <a:rPr lang="en-US" sz="1200" i="1">
                          <a:latin typeface="Cambria Math"/>
                        </a:rPr>
                        <m:t>, </m:t>
                      </m:r>
                      <m:r>
                        <a:rPr lang="en-US" sz="1200" i="1">
                          <a:latin typeface="Cambria Math"/>
                        </a:rPr>
                        <m:t>𝑃</m:t>
                      </m:r>
                      <m:r>
                        <a:rPr lang="en-US" sz="1200" i="1">
                          <a:latin typeface="Cambria Math"/>
                        </a:rPr>
                        <m:t>=</m:t>
                      </m:r>
                      <m:r>
                        <a:rPr lang="en-US" sz="1200" i="1">
                          <a:latin typeface="Cambria Math"/>
                        </a:rPr>
                        <m:t>0</m:t>
                      </m:r>
                      <m:r>
                        <a:rPr lang="en-US" sz="1200" i="1">
                          <a:latin typeface="Cambria Math"/>
                        </a:rPr>
                        <m:t>.</m:t>
                      </m:r>
                      <m:r>
                        <a:rPr lang="en-US" sz="1200" i="1">
                          <a:latin typeface="Cambria Math"/>
                        </a:rPr>
                        <m:t>392</m:t>
                      </m:r>
                    </m:oMath>
                  </m:oMathPara>
                </a14:m>
                <a:endParaRPr lang="he-IL" sz="1200"/>
              </a:p>
            </p:txBody>
          </p:sp>
        </mc:Choice>
        <mc:Fallback xmlns="">
          <p:sp>
            <p:nvSpPr>
              <p:cNvPr id="10" name="Rectangle 9"/>
              <p:cNvSpPr>
                <a:spLocks noRot="1" noChangeAspect="1" noMove="1" noResize="1" noEditPoints="1" noAdjustHandles="1" noChangeArrowheads="1" noChangeShapeType="1" noTextEdit="1"/>
              </p:cNvSpPr>
              <p:nvPr/>
            </p:nvSpPr>
            <p:spPr>
              <a:xfrm>
                <a:off x="2699792" y="908720"/>
                <a:ext cx="1689437" cy="296684"/>
              </a:xfrm>
              <a:prstGeom prst="rect">
                <a:avLst/>
              </a:prstGeom>
              <a:blipFill rotWithShape="1">
                <a:blip r:embed="rId7"/>
                <a:stretch>
                  <a:fillRect/>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5258827" y="3996412"/>
                <a:ext cx="1689437" cy="29668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1200" i="1">
                              <a:latin typeface="Cambria Math"/>
                            </a:rPr>
                          </m:ctrlPr>
                        </m:sSubSupPr>
                        <m:e>
                          <m:r>
                            <a:rPr lang="en-US" sz="1200" i="1">
                              <a:latin typeface="Cambria Math"/>
                            </a:rPr>
                            <m:t>𝜒</m:t>
                          </m:r>
                        </m:e>
                        <m:sub>
                          <m:r>
                            <a:rPr lang="en-US" sz="1200" i="1">
                              <a:latin typeface="Cambria Math"/>
                            </a:rPr>
                            <m:t>3</m:t>
                          </m:r>
                        </m:sub>
                        <m:sup>
                          <m:r>
                            <a:rPr lang="en-US" sz="1200" i="1">
                              <a:latin typeface="Cambria Math"/>
                            </a:rPr>
                            <m:t>2</m:t>
                          </m:r>
                        </m:sup>
                      </m:sSubSup>
                      <m:r>
                        <a:rPr lang="en-US" sz="1200" i="1">
                          <a:latin typeface="Cambria Math"/>
                        </a:rPr>
                        <m:t>=</m:t>
                      </m:r>
                      <m:r>
                        <a:rPr lang="en-US" sz="1200" i="1">
                          <a:latin typeface="Cambria Math"/>
                        </a:rPr>
                        <m:t>4</m:t>
                      </m:r>
                      <m:r>
                        <a:rPr lang="en-US" sz="1200" i="1">
                          <a:latin typeface="Cambria Math"/>
                        </a:rPr>
                        <m:t>.</m:t>
                      </m:r>
                      <m:r>
                        <a:rPr lang="en-US" sz="1200" i="1">
                          <a:latin typeface="Cambria Math"/>
                        </a:rPr>
                        <m:t>200</m:t>
                      </m:r>
                      <m:r>
                        <a:rPr lang="en-US" sz="1200" i="1">
                          <a:latin typeface="Cambria Math"/>
                        </a:rPr>
                        <m:t>, </m:t>
                      </m:r>
                      <m:r>
                        <a:rPr lang="en-US" sz="1200" i="1">
                          <a:latin typeface="Cambria Math"/>
                        </a:rPr>
                        <m:t>𝑃</m:t>
                      </m:r>
                      <m:r>
                        <a:rPr lang="en-US" sz="1200" i="1">
                          <a:latin typeface="Cambria Math"/>
                        </a:rPr>
                        <m:t>=</m:t>
                      </m:r>
                      <m:r>
                        <a:rPr lang="en-US" sz="1200" i="1">
                          <a:latin typeface="Cambria Math"/>
                        </a:rPr>
                        <m:t>0</m:t>
                      </m:r>
                      <m:r>
                        <a:rPr lang="en-US" sz="1200" i="1">
                          <a:latin typeface="Cambria Math"/>
                        </a:rPr>
                        <m:t>.</m:t>
                      </m:r>
                      <m:r>
                        <a:rPr lang="en-US" sz="1200" i="1">
                          <a:latin typeface="Cambria Math"/>
                        </a:rPr>
                        <m:t>241</m:t>
                      </m:r>
                    </m:oMath>
                  </m:oMathPara>
                </a14:m>
                <a:endParaRPr lang="he-IL" sz="1200"/>
              </a:p>
            </p:txBody>
          </p:sp>
        </mc:Choice>
        <mc:Fallback xmlns="">
          <p:sp>
            <p:nvSpPr>
              <p:cNvPr id="11" name="Rectangle 10"/>
              <p:cNvSpPr>
                <a:spLocks noRot="1" noChangeAspect="1" noMove="1" noResize="1" noEditPoints="1" noAdjustHandles="1" noChangeArrowheads="1" noChangeShapeType="1" noTextEdit="1"/>
              </p:cNvSpPr>
              <p:nvPr/>
            </p:nvSpPr>
            <p:spPr>
              <a:xfrm>
                <a:off x="5258827" y="3996412"/>
                <a:ext cx="1689437" cy="296684"/>
              </a:xfrm>
              <a:prstGeom prst="rect">
                <a:avLst/>
              </a:prstGeom>
              <a:blipFill rotWithShape="1">
                <a:blip r:embed="rId8"/>
                <a:stretch>
                  <a:fillRect/>
                </a:stretch>
              </a:blipFill>
            </p:spPr>
            <p:txBody>
              <a:bodyPr/>
              <a:lstStyle/>
              <a:p>
                <a:r>
                  <a:rPr lang="he-IL">
                    <a:noFill/>
                  </a:rPr>
                  <a:t> </a:t>
                </a:r>
              </a:p>
            </p:txBody>
          </p:sp>
        </mc:Fallback>
      </mc:AlternateContent>
      <p:sp>
        <p:nvSpPr>
          <p:cNvPr id="12" name="TextBox 11"/>
          <p:cNvSpPr txBox="1"/>
          <p:nvPr/>
        </p:nvSpPr>
        <p:spPr>
          <a:xfrm>
            <a:off x="8100392" y="1855857"/>
            <a:ext cx="504056" cy="276999"/>
          </a:xfrm>
          <a:prstGeom prst="rect">
            <a:avLst/>
          </a:prstGeom>
          <a:noFill/>
        </p:spPr>
        <p:txBody>
          <a:bodyPr wrap="square" rtlCol="1">
            <a:spAutoFit/>
          </a:bodyPr>
          <a:lstStyle/>
          <a:p>
            <a:r>
              <a:rPr lang="en-US" sz="1200" smtClean="0"/>
              <a:t>N=5</a:t>
            </a:r>
            <a:endParaRPr lang="he-IL" sz="1200"/>
          </a:p>
        </p:txBody>
      </p:sp>
      <p:sp>
        <p:nvSpPr>
          <p:cNvPr id="13" name="TextBox 12"/>
          <p:cNvSpPr txBox="1"/>
          <p:nvPr/>
        </p:nvSpPr>
        <p:spPr>
          <a:xfrm>
            <a:off x="7236296" y="2503929"/>
            <a:ext cx="504056" cy="276999"/>
          </a:xfrm>
          <a:prstGeom prst="rect">
            <a:avLst/>
          </a:prstGeom>
          <a:noFill/>
        </p:spPr>
        <p:txBody>
          <a:bodyPr wrap="square" rtlCol="1">
            <a:spAutoFit/>
          </a:bodyPr>
          <a:lstStyle/>
          <a:p>
            <a:r>
              <a:rPr lang="en-US" sz="1200" smtClean="0"/>
              <a:t>N=4</a:t>
            </a:r>
            <a:endParaRPr lang="he-IL" sz="1200"/>
          </a:p>
        </p:txBody>
      </p:sp>
      <p:sp>
        <p:nvSpPr>
          <p:cNvPr id="14" name="TextBox 13"/>
          <p:cNvSpPr txBox="1"/>
          <p:nvPr/>
        </p:nvSpPr>
        <p:spPr>
          <a:xfrm>
            <a:off x="6319557" y="906420"/>
            <a:ext cx="504056" cy="276999"/>
          </a:xfrm>
          <a:prstGeom prst="rect">
            <a:avLst/>
          </a:prstGeom>
          <a:noFill/>
        </p:spPr>
        <p:txBody>
          <a:bodyPr wrap="square" rtlCol="1">
            <a:spAutoFit/>
          </a:bodyPr>
          <a:lstStyle/>
          <a:p>
            <a:r>
              <a:rPr lang="en-US" sz="1200" smtClean="0"/>
              <a:t>N=3</a:t>
            </a:r>
            <a:endParaRPr lang="he-IL" sz="1200"/>
          </a:p>
        </p:txBody>
      </p:sp>
      <p:sp>
        <p:nvSpPr>
          <p:cNvPr id="15" name="TextBox 14"/>
          <p:cNvSpPr txBox="1"/>
          <p:nvPr/>
        </p:nvSpPr>
        <p:spPr>
          <a:xfrm>
            <a:off x="5436096" y="2071881"/>
            <a:ext cx="504056" cy="276999"/>
          </a:xfrm>
          <a:prstGeom prst="rect">
            <a:avLst/>
          </a:prstGeom>
          <a:noFill/>
        </p:spPr>
        <p:txBody>
          <a:bodyPr wrap="square" rtlCol="1">
            <a:spAutoFit/>
          </a:bodyPr>
          <a:lstStyle/>
          <a:p>
            <a:r>
              <a:rPr lang="en-US" sz="1200" smtClean="0"/>
              <a:t>N=3</a:t>
            </a:r>
            <a:endParaRPr lang="he-IL" sz="1200"/>
          </a:p>
        </p:txBody>
      </p:sp>
      <p:sp>
        <p:nvSpPr>
          <p:cNvPr id="16" name="TextBox 15"/>
          <p:cNvSpPr txBox="1"/>
          <p:nvPr/>
        </p:nvSpPr>
        <p:spPr>
          <a:xfrm>
            <a:off x="3779912" y="2143889"/>
            <a:ext cx="504056" cy="276999"/>
          </a:xfrm>
          <a:prstGeom prst="rect">
            <a:avLst/>
          </a:prstGeom>
          <a:noFill/>
        </p:spPr>
        <p:txBody>
          <a:bodyPr wrap="square" rtlCol="1">
            <a:spAutoFit/>
          </a:bodyPr>
          <a:lstStyle/>
          <a:p>
            <a:r>
              <a:rPr lang="en-US" sz="1200" smtClean="0"/>
              <a:t>N=5</a:t>
            </a:r>
            <a:endParaRPr lang="he-IL" sz="1200"/>
          </a:p>
        </p:txBody>
      </p:sp>
      <p:sp>
        <p:nvSpPr>
          <p:cNvPr id="17" name="TextBox 16"/>
          <p:cNvSpPr txBox="1"/>
          <p:nvPr/>
        </p:nvSpPr>
        <p:spPr>
          <a:xfrm>
            <a:off x="2915816" y="2348880"/>
            <a:ext cx="504056" cy="276999"/>
          </a:xfrm>
          <a:prstGeom prst="rect">
            <a:avLst/>
          </a:prstGeom>
          <a:noFill/>
        </p:spPr>
        <p:txBody>
          <a:bodyPr wrap="square" rtlCol="1">
            <a:spAutoFit/>
          </a:bodyPr>
          <a:lstStyle/>
          <a:p>
            <a:r>
              <a:rPr lang="en-US" sz="1200" smtClean="0"/>
              <a:t>N=4</a:t>
            </a:r>
            <a:endParaRPr lang="he-IL" sz="1200"/>
          </a:p>
        </p:txBody>
      </p:sp>
      <p:sp>
        <p:nvSpPr>
          <p:cNvPr id="18" name="TextBox 17"/>
          <p:cNvSpPr txBox="1"/>
          <p:nvPr/>
        </p:nvSpPr>
        <p:spPr>
          <a:xfrm>
            <a:off x="2123728" y="1295976"/>
            <a:ext cx="504056" cy="276999"/>
          </a:xfrm>
          <a:prstGeom prst="rect">
            <a:avLst/>
          </a:prstGeom>
          <a:noFill/>
        </p:spPr>
        <p:txBody>
          <a:bodyPr wrap="square" rtlCol="1">
            <a:spAutoFit/>
          </a:bodyPr>
          <a:lstStyle/>
          <a:p>
            <a:r>
              <a:rPr lang="en-US" sz="1200" smtClean="0"/>
              <a:t>N=3</a:t>
            </a:r>
            <a:endParaRPr lang="he-IL" sz="1200"/>
          </a:p>
        </p:txBody>
      </p:sp>
      <p:sp>
        <p:nvSpPr>
          <p:cNvPr id="19" name="TextBox 18"/>
          <p:cNvSpPr txBox="1"/>
          <p:nvPr/>
        </p:nvSpPr>
        <p:spPr>
          <a:xfrm>
            <a:off x="1331640" y="2719953"/>
            <a:ext cx="504056" cy="276999"/>
          </a:xfrm>
          <a:prstGeom prst="rect">
            <a:avLst/>
          </a:prstGeom>
          <a:noFill/>
        </p:spPr>
        <p:txBody>
          <a:bodyPr wrap="square" rtlCol="1">
            <a:spAutoFit/>
          </a:bodyPr>
          <a:lstStyle/>
          <a:p>
            <a:r>
              <a:rPr lang="en-US" sz="1200" smtClean="0"/>
              <a:t>N=2</a:t>
            </a:r>
            <a:endParaRPr lang="he-IL" sz="1200"/>
          </a:p>
        </p:txBody>
      </p:sp>
      <p:sp>
        <p:nvSpPr>
          <p:cNvPr id="20" name="TextBox 19"/>
          <p:cNvSpPr txBox="1"/>
          <p:nvPr/>
        </p:nvSpPr>
        <p:spPr>
          <a:xfrm>
            <a:off x="6156176" y="4594461"/>
            <a:ext cx="504056" cy="276999"/>
          </a:xfrm>
          <a:prstGeom prst="rect">
            <a:avLst/>
          </a:prstGeom>
          <a:noFill/>
        </p:spPr>
        <p:txBody>
          <a:bodyPr wrap="square" rtlCol="1">
            <a:spAutoFit/>
          </a:bodyPr>
          <a:lstStyle/>
          <a:p>
            <a:r>
              <a:rPr lang="en-US" sz="1200" smtClean="0"/>
              <a:t>N=3</a:t>
            </a:r>
            <a:endParaRPr lang="he-IL" sz="1200"/>
          </a:p>
        </p:txBody>
      </p:sp>
      <p:sp>
        <p:nvSpPr>
          <p:cNvPr id="21" name="TextBox 20"/>
          <p:cNvSpPr txBox="1"/>
          <p:nvPr/>
        </p:nvSpPr>
        <p:spPr>
          <a:xfrm>
            <a:off x="5364088" y="5242533"/>
            <a:ext cx="504056" cy="276999"/>
          </a:xfrm>
          <a:prstGeom prst="rect">
            <a:avLst/>
          </a:prstGeom>
          <a:noFill/>
        </p:spPr>
        <p:txBody>
          <a:bodyPr wrap="square" rtlCol="1">
            <a:spAutoFit/>
          </a:bodyPr>
          <a:lstStyle/>
          <a:p>
            <a:r>
              <a:rPr lang="en-US" sz="1200" smtClean="0"/>
              <a:t>N=4</a:t>
            </a:r>
            <a:endParaRPr lang="he-IL" sz="1200"/>
          </a:p>
        </p:txBody>
      </p:sp>
      <p:sp>
        <p:nvSpPr>
          <p:cNvPr id="22" name="TextBox 21"/>
          <p:cNvSpPr txBox="1"/>
          <p:nvPr/>
        </p:nvSpPr>
        <p:spPr>
          <a:xfrm>
            <a:off x="4499992" y="4160113"/>
            <a:ext cx="504056" cy="276999"/>
          </a:xfrm>
          <a:prstGeom prst="rect">
            <a:avLst/>
          </a:prstGeom>
          <a:noFill/>
        </p:spPr>
        <p:txBody>
          <a:bodyPr wrap="square" rtlCol="1">
            <a:spAutoFit/>
          </a:bodyPr>
          <a:lstStyle/>
          <a:p>
            <a:r>
              <a:rPr lang="en-US" sz="1200" smtClean="0"/>
              <a:t>N=3</a:t>
            </a:r>
            <a:endParaRPr lang="he-IL" sz="1200"/>
          </a:p>
        </p:txBody>
      </p:sp>
      <p:sp>
        <p:nvSpPr>
          <p:cNvPr id="23" name="TextBox 22"/>
          <p:cNvSpPr txBox="1"/>
          <p:nvPr/>
        </p:nvSpPr>
        <p:spPr>
          <a:xfrm>
            <a:off x="3707904" y="5013176"/>
            <a:ext cx="504056" cy="276999"/>
          </a:xfrm>
          <a:prstGeom prst="rect">
            <a:avLst/>
          </a:prstGeom>
          <a:noFill/>
        </p:spPr>
        <p:txBody>
          <a:bodyPr wrap="square" rtlCol="1">
            <a:spAutoFit/>
          </a:bodyPr>
          <a:lstStyle/>
          <a:p>
            <a:r>
              <a:rPr lang="en-US" sz="1200" smtClean="0"/>
              <a:t>N=3</a:t>
            </a:r>
            <a:endParaRPr lang="he-IL" sz="1200"/>
          </a:p>
        </p:txBody>
      </p:sp>
    </p:spTree>
    <p:extLst>
      <p:ext uri="{BB962C8B-B14F-4D97-AF65-F5344CB8AC3E}">
        <p14:creationId xmlns:p14="http://schemas.microsoft.com/office/powerpoint/2010/main" val="32442336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179841663"/>
              </p:ext>
            </p:extLst>
          </p:nvPr>
        </p:nvGraphicFramePr>
        <p:xfrm>
          <a:off x="1691680" y="1412776"/>
          <a:ext cx="6048672" cy="3960440"/>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4244662" y="476672"/>
            <a:ext cx="957314" cy="430887"/>
          </a:xfrm>
          <a:prstGeom prst="rect">
            <a:avLst/>
          </a:prstGeom>
        </p:spPr>
        <p:txBody>
          <a:bodyPr wrap="none">
            <a:spAutoFit/>
          </a:bodyPr>
          <a:lstStyle/>
          <a:p>
            <a:pPr algn="ctr"/>
            <a:r>
              <a:rPr lang="he-IL" sz="2200" b="1" smtClean="0">
                <a:latin typeface="David" panose="020E0502060401010101" pitchFamily="34" charset="-79"/>
                <a:cs typeface="David" panose="020E0502060401010101" pitchFamily="34" charset="-79"/>
              </a:rPr>
              <a:t>תוצאות</a:t>
            </a:r>
            <a:endParaRPr lang="he-IL" sz="2200">
              <a:latin typeface="David" panose="020E0502060401010101" pitchFamily="34" charset="-79"/>
              <a:cs typeface="David" panose="020E0502060401010101" pitchFamily="34" charset="-79"/>
            </a:endParaRPr>
          </a:p>
        </p:txBody>
      </p:sp>
      <mc:AlternateContent xmlns:mc="http://schemas.openxmlformats.org/markup-compatibility/2006" xmlns:a14="http://schemas.microsoft.com/office/drawing/2010/main">
        <mc:Choice Requires="a14">
          <p:sp>
            <p:nvSpPr>
              <p:cNvPr id="4" name="Rectangle 3"/>
              <p:cNvSpPr/>
              <p:nvPr/>
            </p:nvSpPr>
            <p:spPr>
              <a:xfrm>
                <a:off x="5758972" y="5589240"/>
                <a:ext cx="1936428" cy="3307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1400" i="1">
                              <a:latin typeface="Cambria Math"/>
                            </a:rPr>
                          </m:ctrlPr>
                        </m:sSubSupPr>
                        <m:e>
                          <m:r>
                            <a:rPr lang="en-US" sz="1400" i="1">
                              <a:latin typeface="Cambria Math"/>
                            </a:rPr>
                            <m:t>𝜒</m:t>
                          </m:r>
                        </m:e>
                        <m:sub>
                          <m:r>
                            <a:rPr lang="en-US" sz="1400" i="1">
                              <a:latin typeface="Cambria Math"/>
                            </a:rPr>
                            <m:t>3</m:t>
                          </m:r>
                        </m:sub>
                        <m:sup>
                          <m:r>
                            <a:rPr lang="en-US" sz="1400" i="1">
                              <a:latin typeface="Cambria Math"/>
                            </a:rPr>
                            <m:t>2</m:t>
                          </m:r>
                        </m:sup>
                      </m:sSubSup>
                      <m:r>
                        <a:rPr lang="en-US" sz="1400" i="1">
                          <a:latin typeface="Cambria Math"/>
                        </a:rPr>
                        <m:t>=</m:t>
                      </m:r>
                      <m:r>
                        <a:rPr lang="en-US" sz="1400" i="1">
                          <a:latin typeface="Cambria Math"/>
                        </a:rPr>
                        <m:t>3</m:t>
                      </m:r>
                      <m:r>
                        <a:rPr lang="en-US" sz="1400" i="1">
                          <a:latin typeface="Cambria Math"/>
                        </a:rPr>
                        <m:t>.</m:t>
                      </m:r>
                      <m:r>
                        <a:rPr lang="en-US" sz="1400" i="1">
                          <a:latin typeface="Cambria Math"/>
                        </a:rPr>
                        <m:t>947</m:t>
                      </m:r>
                      <m:r>
                        <a:rPr lang="en-US" sz="1400" i="1">
                          <a:latin typeface="Cambria Math"/>
                        </a:rPr>
                        <m:t>, </m:t>
                      </m:r>
                      <m:r>
                        <a:rPr lang="en-US" sz="1400" i="1">
                          <a:latin typeface="Cambria Math"/>
                        </a:rPr>
                        <m:t>𝑃</m:t>
                      </m:r>
                      <m:r>
                        <a:rPr lang="en-US" sz="1400" i="1">
                          <a:latin typeface="Cambria Math"/>
                        </a:rPr>
                        <m:t>=</m:t>
                      </m:r>
                      <m:r>
                        <a:rPr lang="en-US" sz="1400" i="1">
                          <a:latin typeface="Cambria Math"/>
                        </a:rPr>
                        <m:t>0</m:t>
                      </m:r>
                      <m:r>
                        <a:rPr lang="en-US" sz="1400" i="1">
                          <a:latin typeface="Cambria Math"/>
                        </a:rPr>
                        <m:t>.</m:t>
                      </m:r>
                      <m:r>
                        <a:rPr lang="en-US" sz="1400" i="1">
                          <a:latin typeface="Cambria Math"/>
                        </a:rPr>
                        <m:t>267</m:t>
                      </m:r>
                    </m:oMath>
                  </m:oMathPara>
                </a14:m>
                <a:endParaRPr lang="he-IL" sz="1400"/>
              </a:p>
            </p:txBody>
          </p:sp>
        </mc:Choice>
        <mc:Fallback xmlns="">
          <p:sp>
            <p:nvSpPr>
              <p:cNvPr id="4" name="Rectangle 3"/>
              <p:cNvSpPr>
                <a:spLocks noRot="1" noChangeAspect="1" noMove="1" noResize="1" noEditPoints="1" noAdjustHandles="1" noChangeArrowheads="1" noChangeShapeType="1" noTextEdit="1"/>
              </p:cNvSpPr>
              <p:nvPr/>
            </p:nvSpPr>
            <p:spPr>
              <a:xfrm>
                <a:off x="5758972" y="5589240"/>
                <a:ext cx="1936428" cy="330732"/>
              </a:xfrm>
              <a:prstGeom prst="rect">
                <a:avLst/>
              </a:prstGeom>
              <a:blipFill rotWithShape="1">
                <a:blip r:embed="rId4"/>
                <a:stretch>
                  <a:fillRect/>
                </a:stretch>
              </a:blipFill>
            </p:spPr>
            <p:txBody>
              <a:bodyPr/>
              <a:lstStyle/>
              <a:p>
                <a:r>
                  <a:rPr lang="he-IL">
                    <a:noFill/>
                  </a:rPr>
                  <a:t> </a:t>
                </a:r>
              </a:p>
            </p:txBody>
          </p:sp>
        </mc:Fallback>
      </mc:AlternateContent>
      <p:sp>
        <p:nvSpPr>
          <p:cNvPr id="5" name="TextBox 4"/>
          <p:cNvSpPr txBox="1"/>
          <p:nvPr/>
        </p:nvSpPr>
        <p:spPr>
          <a:xfrm>
            <a:off x="6716151" y="1326268"/>
            <a:ext cx="504056" cy="307777"/>
          </a:xfrm>
          <a:prstGeom prst="rect">
            <a:avLst/>
          </a:prstGeom>
          <a:noFill/>
        </p:spPr>
        <p:txBody>
          <a:bodyPr wrap="square" rtlCol="1">
            <a:spAutoFit/>
          </a:bodyPr>
          <a:lstStyle/>
          <a:p>
            <a:r>
              <a:rPr lang="en-US" sz="1400" smtClean="0"/>
              <a:t>N=4</a:t>
            </a:r>
            <a:endParaRPr lang="he-IL" sz="1400"/>
          </a:p>
        </p:txBody>
      </p:sp>
      <p:sp>
        <p:nvSpPr>
          <p:cNvPr id="6" name="TextBox 5"/>
          <p:cNvSpPr txBox="1"/>
          <p:nvPr/>
        </p:nvSpPr>
        <p:spPr>
          <a:xfrm>
            <a:off x="5437801" y="3624794"/>
            <a:ext cx="504056" cy="307777"/>
          </a:xfrm>
          <a:prstGeom prst="rect">
            <a:avLst/>
          </a:prstGeom>
          <a:noFill/>
        </p:spPr>
        <p:txBody>
          <a:bodyPr wrap="square" rtlCol="1">
            <a:spAutoFit/>
          </a:bodyPr>
          <a:lstStyle/>
          <a:p>
            <a:r>
              <a:rPr lang="en-US" sz="1400" smtClean="0"/>
              <a:t>N=4</a:t>
            </a:r>
            <a:endParaRPr lang="he-IL" sz="1400"/>
          </a:p>
        </p:txBody>
      </p:sp>
      <p:sp>
        <p:nvSpPr>
          <p:cNvPr id="7" name="TextBox 6"/>
          <p:cNvSpPr txBox="1"/>
          <p:nvPr/>
        </p:nvSpPr>
        <p:spPr>
          <a:xfrm>
            <a:off x="4216584" y="3573016"/>
            <a:ext cx="504056" cy="307777"/>
          </a:xfrm>
          <a:prstGeom prst="rect">
            <a:avLst/>
          </a:prstGeom>
          <a:noFill/>
        </p:spPr>
        <p:txBody>
          <a:bodyPr wrap="square" rtlCol="1">
            <a:spAutoFit/>
          </a:bodyPr>
          <a:lstStyle/>
          <a:p>
            <a:r>
              <a:rPr lang="en-US" sz="1400" smtClean="0"/>
              <a:t>N=2</a:t>
            </a:r>
            <a:endParaRPr lang="he-IL" sz="1400"/>
          </a:p>
        </p:txBody>
      </p:sp>
      <p:sp>
        <p:nvSpPr>
          <p:cNvPr id="8" name="TextBox 7"/>
          <p:cNvSpPr txBox="1"/>
          <p:nvPr/>
        </p:nvSpPr>
        <p:spPr>
          <a:xfrm>
            <a:off x="2915816" y="4129335"/>
            <a:ext cx="504056" cy="307777"/>
          </a:xfrm>
          <a:prstGeom prst="rect">
            <a:avLst/>
          </a:prstGeom>
          <a:noFill/>
        </p:spPr>
        <p:txBody>
          <a:bodyPr wrap="square" rtlCol="1">
            <a:spAutoFit/>
          </a:bodyPr>
          <a:lstStyle/>
          <a:p>
            <a:r>
              <a:rPr lang="en-US" sz="1400" smtClean="0"/>
              <a:t>N=3</a:t>
            </a:r>
            <a:endParaRPr lang="he-IL" sz="1400"/>
          </a:p>
        </p:txBody>
      </p:sp>
    </p:spTree>
    <p:extLst>
      <p:ext uri="{BB962C8B-B14F-4D97-AF65-F5344CB8AC3E}">
        <p14:creationId xmlns:p14="http://schemas.microsoft.com/office/powerpoint/2010/main" val="7166512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7704" y="44624"/>
            <a:ext cx="2606523" cy="1984968"/>
          </a:xfrm>
          <a:prstGeom prst="rect">
            <a:avLst/>
          </a:prstGeom>
        </p:spPr>
      </p:pic>
      <p:sp>
        <p:nvSpPr>
          <p:cNvPr id="2" name="Rectangle 1"/>
          <p:cNvSpPr/>
          <p:nvPr/>
        </p:nvSpPr>
        <p:spPr>
          <a:xfrm>
            <a:off x="4214208" y="548680"/>
            <a:ext cx="1018227" cy="430887"/>
          </a:xfrm>
          <a:prstGeom prst="rect">
            <a:avLst/>
          </a:prstGeom>
        </p:spPr>
        <p:txBody>
          <a:bodyPr wrap="none">
            <a:spAutoFit/>
          </a:bodyPr>
          <a:lstStyle/>
          <a:p>
            <a:pPr algn="ctr"/>
            <a:r>
              <a:rPr lang="he-IL" sz="2200" b="1" smtClean="0">
                <a:latin typeface="David" panose="020E0502060401010101" pitchFamily="34" charset="-79"/>
                <a:cs typeface="David" panose="020E0502060401010101" pitchFamily="34" charset="-79"/>
              </a:rPr>
              <a:t>מסקנות</a:t>
            </a:r>
            <a:endParaRPr lang="he-IL" sz="2200">
              <a:latin typeface="David" panose="020E0502060401010101" pitchFamily="34" charset="-79"/>
              <a:cs typeface="David" panose="020E0502060401010101" pitchFamily="34" charset="-79"/>
            </a:endParaRPr>
          </a:p>
        </p:txBody>
      </p:sp>
      <p:sp>
        <p:nvSpPr>
          <p:cNvPr id="3" name="Rectangle 2"/>
          <p:cNvSpPr/>
          <p:nvPr/>
        </p:nvSpPr>
        <p:spPr>
          <a:xfrm>
            <a:off x="762872" y="1412776"/>
            <a:ext cx="7920880" cy="5124480"/>
          </a:xfrm>
          <a:prstGeom prst="rect">
            <a:avLst/>
          </a:prstGeom>
        </p:spPr>
        <p:txBody>
          <a:bodyPr wrap="square">
            <a:spAutoFit/>
          </a:bodyPr>
          <a:lstStyle/>
          <a:p>
            <a:pPr marL="285750" indent="-285750">
              <a:lnSpc>
                <a:spcPct val="150000"/>
              </a:lnSpc>
              <a:spcBef>
                <a:spcPts val="600"/>
              </a:spcBef>
              <a:buFont typeface="Arial" panose="020B0604020202020204" pitchFamily="34" charset="0"/>
              <a:buChar char="•"/>
            </a:pPr>
            <a:r>
              <a:rPr lang="he-IL" smtClean="0">
                <a:latin typeface="David" panose="020E0502060401010101" pitchFamily="34" charset="-79"/>
                <a:cs typeface="David" panose="020E0502060401010101" pitchFamily="34" charset="-79"/>
              </a:rPr>
              <a:t>לא </a:t>
            </a:r>
            <a:r>
              <a:rPr lang="he-IL">
                <a:latin typeface="David" panose="020E0502060401010101" pitchFamily="34" charset="-79"/>
                <a:cs typeface="David" panose="020E0502060401010101" pitchFamily="34" charset="-79"/>
              </a:rPr>
              <a:t>נאספו די נתונים על מנת לקבוע האם דרורי בית בישראל מגלים העדפה מובהקת כלשהי לשחר למזון בחברת מאינות מצויות </a:t>
            </a:r>
            <a:r>
              <a:rPr lang="he-IL" smtClean="0">
                <a:latin typeface="David" panose="020E0502060401010101" pitchFamily="34" charset="-79"/>
                <a:cs typeface="David" panose="020E0502060401010101" pitchFamily="34" charset="-79"/>
              </a:rPr>
              <a:t>בבר</a:t>
            </a:r>
          </a:p>
          <a:p>
            <a:pPr>
              <a:lnSpc>
                <a:spcPct val="150000"/>
              </a:lnSpc>
              <a:spcBef>
                <a:spcPts val="600"/>
              </a:spcBef>
            </a:pPr>
            <a:endParaRPr lang="he-IL" smtClean="0">
              <a:latin typeface="David" panose="020E0502060401010101" pitchFamily="34" charset="-79"/>
              <a:cs typeface="David" panose="020E0502060401010101" pitchFamily="34" charset="-79"/>
            </a:endParaRPr>
          </a:p>
          <a:p>
            <a:pPr marL="285750" indent="-285750">
              <a:lnSpc>
                <a:spcPct val="150000"/>
              </a:lnSpc>
              <a:spcBef>
                <a:spcPts val="600"/>
              </a:spcBef>
              <a:buFont typeface="Arial" panose="020B0604020202020204" pitchFamily="34" charset="0"/>
              <a:buChar char="•"/>
            </a:pPr>
            <a:r>
              <a:rPr lang="he-IL">
                <a:latin typeface="David" panose="020E0502060401010101" pitchFamily="34" charset="-79"/>
                <a:cs typeface="David" panose="020E0502060401010101" pitchFamily="34" charset="-79"/>
              </a:rPr>
              <a:t>נמצאה מגמתיות המצביעה על העדפה אפשרית שמגלים דרורים להגיע לאתרי שיחור המזון שלהם ולהתחיל באכילה כאשר נוכחות בהם </a:t>
            </a:r>
            <a:r>
              <a:rPr lang="he-IL" smtClean="0">
                <a:latin typeface="David" panose="020E0502060401010101" pitchFamily="34" charset="-79"/>
                <a:cs typeface="David" panose="020E0502060401010101" pitchFamily="34" charset="-79"/>
              </a:rPr>
              <a:t>מאינות</a:t>
            </a:r>
          </a:p>
          <a:p>
            <a:pPr>
              <a:lnSpc>
                <a:spcPct val="150000"/>
              </a:lnSpc>
              <a:spcBef>
                <a:spcPts val="600"/>
              </a:spcBef>
            </a:pPr>
            <a:endParaRPr lang="he-IL" smtClean="0">
              <a:latin typeface="David" panose="020E0502060401010101" pitchFamily="34" charset="-79"/>
              <a:cs typeface="David" panose="020E0502060401010101" pitchFamily="34" charset="-79"/>
            </a:endParaRPr>
          </a:p>
          <a:p>
            <a:pPr marL="285750" indent="-285750">
              <a:lnSpc>
                <a:spcPct val="150000"/>
              </a:lnSpc>
              <a:spcBef>
                <a:spcPts val="600"/>
              </a:spcBef>
              <a:buFont typeface="Arial" panose="020B0604020202020204" pitchFamily="34" charset="0"/>
              <a:buChar char="•"/>
            </a:pPr>
            <a:r>
              <a:rPr lang="he-IL" smtClean="0">
                <a:latin typeface="David" panose="020E0502060401010101" pitchFamily="34" charset="-79"/>
                <a:cs typeface="David" panose="020E0502060401010101" pitchFamily="34" charset="-79"/>
              </a:rPr>
              <a:t>מגמתיות </a:t>
            </a:r>
            <a:r>
              <a:rPr lang="he-IL">
                <a:latin typeface="David" panose="020E0502060401010101" pitchFamily="34" charset="-79"/>
                <a:cs typeface="David" panose="020E0502060401010101" pitchFamily="34" charset="-79"/>
              </a:rPr>
              <a:t>זו מתיישבת עם ממצאים ממחקרים קודמים שהתבצעו באזורים אחרים </a:t>
            </a:r>
            <a:r>
              <a:rPr lang="he-IL" smtClean="0">
                <a:latin typeface="David" panose="020E0502060401010101" pitchFamily="34" charset="-79"/>
                <a:cs typeface="David" panose="020E0502060401010101" pitchFamily="34" charset="-79"/>
              </a:rPr>
              <a:t>בעולם, </a:t>
            </a:r>
            <a:r>
              <a:rPr lang="he-IL">
                <a:latin typeface="David" panose="020E0502060401010101" pitchFamily="34" charset="-79"/>
                <a:cs typeface="David" panose="020E0502060401010101" pitchFamily="34" charset="-79"/>
              </a:rPr>
              <a:t>ועשויה להצביע על תועלת שמפיקים ה</a:t>
            </a:r>
            <a:r>
              <a:rPr lang="he-IL" smtClean="0">
                <a:latin typeface="David" panose="020E0502060401010101" pitchFamily="34" charset="-79"/>
                <a:cs typeface="David" panose="020E0502060401010101" pitchFamily="34" charset="-79"/>
              </a:rPr>
              <a:t>דרורים </a:t>
            </a:r>
            <a:r>
              <a:rPr lang="he-IL">
                <a:latin typeface="David" panose="020E0502060401010101" pitchFamily="34" charset="-79"/>
                <a:cs typeface="David" panose="020E0502060401010101" pitchFamily="34" charset="-79"/>
              </a:rPr>
              <a:t>משיחור מזון </a:t>
            </a:r>
            <a:r>
              <a:rPr lang="he-IL" smtClean="0">
                <a:latin typeface="David" panose="020E0502060401010101" pitchFamily="34" charset="-79"/>
                <a:cs typeface="David" panose="020E0502060401010101" pitchFamily="34" charset="-79"/>
              </a:rPr>
              <a:t>בחברת מאינות מצויות </a:t>
            </a:r>
          </a:p>
          <a:p>
            <a:pPr>
              <a:lnSpc>
                <a:spcPct val="150000"/>
              </a:lnSpc>
              <a:spcBef>
                <a:spcPts val="600"/>
              </a:spcBef>
            </a:pPr>
            <a:endParaRPr lang="he-IL" smtClean="0">
              <a:latin typeface="David" panose="020E0502060401010101" pitchFamily="34" charset="-79"/>
              <a:cs typeface="David" panose="020E0502060401010101" pitchFamily="34" charset="-79"/>
            </a:endParaRPr>
          </a:p>
          <a:p>
            <a:pPr marL="285750" indent="-285750">
              <a:lnSpc>
                <a:spcPct val="150000"/>
              </a:lnSpc>
              <a:spcBef>
                <a:spcPts val="600"/>
              </a:spcBef>
              <a:buFont typeface="Arial" panose="020B0604020202020204" pitchFamily="34" charset="0"/>
              <a:buChar char="•"/>
            </a:pPr>
            <a:r>
              <a:rPr lang="he-IL" smtClean="0">
                <a:latin typeface="David" panose="020E0502060401010101" pitchFamily="34" charset="-79"/>
                <a:cs typeface="David" panose="020E0502060401010101" pitchFamily="34" charset="-79"/>
              </a:rPr>
              <a:t>אפשרי  כי הדרורים מסוגלים לזהות את הרווח האפשרי הנ"ל </a:t>
            </a:r>
            <a:r>
              <a:rPr lang="he-IL">
                <a:latin typeface="David" panose="020E0502060401010101" pitchFamily="34" charset="-79"/>
                <a:cs typeface="David" panose="020E0502060401010101" pitchFamily="34" charset="-79"/>
              </a:rPr>
              <a:t>עוד לפני שעברו שינויים אבולוציוניים בנוכחות </a:t>
            </a:r>
            <a:r>
              <a:rPr lang="he-IL" smtClean="0">
                <a:latin typeface="David" panose="020E0502060401010101" pitchFamily="34" charset="-79"/>
                <a:cs typeface="David" panose="020E0502060401010101" pitchFamily="34" charset="-79"/>
              </a:rPr>
              <a:t>המאינות</a:t>
            </a:r>
          </a:p>
        </p:txBody>
      </p:sp>
    </p:spTree>
    <p:extLst>
      <p:ext uri="{BB962C8B-B14F-4D97-AF65-F5344CB8AC3E}">
        <p14:creationId xmlns:p14="http://schemas.microsoft.com/office/powerpoint/2010/main" val="16361010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4" y="1052736"/>
            <a:ext cx="5074341" cy="3385537"/>
          </a:xfrm>
          <a:prstGeom prst="rect">
            <a:avLst/>
          </a:prstGeom>
        </p:spPr>
      </p:pic>
      <p:sp>
        <p:nvSpPr>
          <p:cNvPr id="2" name="Rectangle 1"/>
          <p:cNvSpPr/>
          <p:nvPr/>
        </p:nvSpPr>
        <p:spPr>
          <a:xfrm>
            <a:off x="4322411" y="548680"/>
            <a:ext cx="801823" cy="430887"/>
          </a:xfrm>
          <a:prstGeom prst="rect">
            <a:avLst/>
          </a:prstGeom>
        </p:spPr>
        <p:txBody>
          <a:bodyPr wrap="none">
            <a:spAutoFit/>
          </a:bodyPr>
          <a:lstStyle/>
          <a:p>
            <a:pPr algn="ctr"/>
            <a:r>
              <a:rPr lang="he-IL" sz="2200" b="1" smtClean="0">
                <a:latin typeface="David" panose="020E0502060401010101" pitchFamily="34" charset="-79"/>
                <a:cs typeface="David" panose="020E0502060401010101" pitchFamily="34" charset="-79"/>
              </a:rPr>
              <a:t>תודות</a:t>
            </a:r>
            <a:endParaRPr lang="he-IL" sz="2200">
              <a:latin typeface="David" panose="020E0502060401010101" pitchFamily="34" charset="-79"/>
              <a:cs typeface="David" panose="020E0502060401010101" pitchFamily="34" charset="-79"/>
            </a:endParaRPr>
          </a:p>
        </p:txBody>
      </p:sp>
      <p:sp>
        <p:nvSpPr>
          <p:cNvPr id="3" name="Rectangle 2"/>
          <p:cNvSpPr/>
          <p:nvPr/>
        </p:nvSpPr>
        <p:spPr>
          <a:xfrm>
            <a:off x="971600" y="1210101"/>
            <a:ext cx="7712151" cy="5062924"/>
          </a:xfrm>
          <a:prstGeom prst="rect">
            <a:avLst/>
          </a:prstGeom>
        </p:spPr>
        <p:txBody>
          <a:bodyPr wrap="square">
            <a:spAutoFit/>
          </a:bodyPr>
          <a:lstStyle/>
          <a:p>
            <a:pPr marL="285750" indent="-285750">
              <a:lnSpc>
                <a:spcPct val="200000"/>
              </a:lnSpc>
              <a:spcBef>
                <a:spcPts val="600"/>
              </a:spcBef>
              <a:buFont typeface="Arial" panose="020B0604020202020204" pitchFamily="34" charset="0"/>
              <a:buChar char="•"/>
            </a:pPr>
            <a:r>
              <a:rPr lang="he-IL" smtClean="0">
                <a:latin typeface="David" panose="020E0502060401010101" pitchFamily="34" charset="-79"/>
                <a:cs typeface="David" panose="020E0502060401010101" pitchFamily="34" charset="-79"/>
              </a:rPr>
              <a:t>תודה לפרופ' תמר דיין, שהנחתה </a:t>
            </a:r>
          </a:p>
          <a:p>
            <a:pPr>
              <a:lnSpc>
                <a:spcPct val="200000"/>
              </a:lnSpc>
              <a:spcBef>
                <a:spcPts val="600"/>
              </a:spcBef>
            </a:pPr>
            <a:r>
              <a:rPr lang="he-IL" smtClean="0">
                <a:latin typeface="David" panose="020E0502060401010101" pitchFamily="34" charset="-79"/>
                <a:cs typeface="David" panose="020E0502060401010101" pitchFamily="34" charset="-79"/>
              </a:rPr>
              <a:t>אותי בפרויקט</a:t>
            </a:r>
          </a:p>
          <a:p>
            <a:pPr marL="285750" indent="-285750">
              <a:lnSpc>
                <a:spcPct val="200000"/>
              </a:lnSpc>
              <a:spcBef>
                <a:spcPts val="600"/>
              </a:spcBef>
              <a:buFont typeface="Arial" panose="020B0604020202020204" pitchFamily="34" charset="0"/>
              <a:buChar char="•"/>
            </a:pPr>
            <a:r>
              <a:rPr lang="he-IL" smtClean="0">
                <a:latin typeface="David" panose="020E0502060401010101" pitchFamily="34" charset="-79"/>
                <a:cs typeface="David" panose="020E0502060401010101" pitchFamily="34" charset="-79"/>
              </a:rPr>
              <a:t>תודה לפרופ' ענת ברנע על ליווי </a:t>
            </a:r>
          </a:p>
          <a:p>
            <a:pPr>
              <a:lnSpc>
                <a:spcPct val="200000"/>
              </a:lnSpc>
              <a:spcBef>
                <a:spcPts val="600"/>
              </a:spcBef>
            </a:pPr>
            <a:r>
              <a:rPr lang="he-IL" smtClean="0">
                <a:latin typeface="David" panose="020E0502060401010101" pitchFamily="34" charset="-79"/>
                <a:cs typeface="David" panose="020E0502060401010101" pitchFamily="34" charset="-79"/>
              </a:rPr>
              <a:t>הפרויקט ועל הייעוץ</a:t>
            </a:r>
          </a:p>
          <a:p>
            <a:pPr marL="285750" indent="-285750">
              <a:lnSpc>
                <a:spcPct val="200000"/>
              </a:lnSpc>
              <a:spcBef>
                <a:spcPts val="600"/>
              </a:spcBef>
              <a:buFont typeface="Arial" panose="020B0604020202020204" pitchFamily="34" charset="0"/>
              <a:buChar char="•"/>
            </a:pPr>
            <a:r>
              <a:rPr lang="he-IL" smtClean="0">
                <a:latin typeface="David" panose="020E0502060401010101" pitchFamily="34" charset="-79"/>
                <a:cs typeface="David" panose="020E0502060401010101" pitchFamily="34" charset="-79"/>
              </a:rPr>
              <a:t>תודה לאיתי ברגר, שאל עבודת </a:t>
            </a:r>
          </a:p>
          <a:p>
            <a:pPr>
              <a:lnSpc>
                <a:spcPct val="200000"/>
              </a:lnSpc>
              <a:spcBef>
                <a:spcPts val="600"/>
              </a:spcBef>
            </a:pPr>
            <a:r>
              <a:rPr lang="he-IL" smtClean="0">
                <a:latin typeface="David" panose="020E0502060401010101" pitchFamily="34" charset="-79"/>
                <a:cs typeface="David" panose="020E0502060401010101" pitchFamily="34" charset="-79"/>
              </a:rPr>
              <a:t>הדוקטורט שלו הצטרפתי, על ההנחיה, הייעוץ והעבודה המשותפת</a:t>
            </a:r>
          </a:p>
          <a:p>
            <a:pPr marL="285750" indent="-285750">
              <a:lnSpc>
                <a:spcPct val="200000"/>
              </a:lnSpc>
              <a:spcBef>
                <a:spcPts val="600"/>
              </a:spcBef>
              <a:buFont typeface="Arial" panose="020B0604020202020204" pitchFamily="34" charset="0"/>
              <a:buChar char="•"/>
            </a:pPr>
            <a:r>
              <a:rPr lang="he-IL" smtClean="0">
                <a:latin typeface="David" panose="020E0502060401010101" pitchFamily="34" charset="-79"/>
                <a:cs typeface="David" panose="020E0502060401010101" pitchFamily="34" charset="-79"/>
              </a:rPr>
              <a:t>ותודה ליעקב, למירי וליוכבד קזס על העזרה הגדולה בהרגלות ובניסויים</a:t>
            </a:r>
          </a:p>
          <a:p>
            <a:pPr marL="285750" indent="-285750">
              <a:lnSpc>
                <a:spcPct val="200000"/>
              </a:lnSpc>
              <a:spcBef>
                <a:spcPts val="600"/>
              </a:spcBef>
              <a:buFont typeface="Arial" panose="020B0604020202020204" pitchFamily="34" charset="0"/>
              <a:buChar char="•"/>
            </a:pPr>
            <a:endParaRPr lang="he-IL" b="1" smtClean="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37562446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96013" y="548680"/>
            <a:ext cx="5096267" cy="430887"/>
          </a:xfrm>
          <a:prstGeom prst="rect">
            <a:avLst/>
          </a:prstGeom>
        </p:spPr>
        <p:txBody>
          <a:bodyPr wrap="none">
            <a:spAutoFit/>
          </a:bodyPr>
          <a:lstStyle/>
          <a:p>
            <a:r>
              <a:rPr lang="he-IL" sz="2200" b="1">
                <a:latin typeface="David" panose="020E0502060401010101" pitchFamily="34" charset="-79"/>
                <a:cs typeface="David" panose="020E0502060401010101" pitchFamily="34" charset="-79"/>
              </a:rPr>
              <a:t>שיחור </a:t>
            </a:r>
            <a:r>
              <a:rPr lang="he-IL" sz="2200" b="1" smtClean="0">
                <a:latin typeface="David" panose="020E0502060401010101" pitchFamily="34" charset="-79"/>
                <a:cs typeface="David" panose="020E0502060401010101" pitchFamily="34" charset="-79"/>
              </a:rPr>
              <a:t>למזון </a:t>
            </a:r>
            <a:r>
              <a:rPr lang="he-IL" sz="2200" b="1">
                <a:latin typeface="David" panose="020E0502060401010101" pitchFamily="34" charset="-79"/>
                <a:cs typeface="David" panose="020E0502060401010101" pitchFamily="34" charset="-79"/>
              </a:rPr>
              <a:t>בקבוצות ובקבוצות מעורבות-מינים</a:t>
            </a:r>
            <a:endParaRPr lang="he-IL" sz="2200">
              <a:latin typeface="David" panose="020E0502060401010101" pitchFamily="34" charset="-79"/>
              <a:cs typeface="David" panose="020E0502060401010101" pitchFamily="34" charset="-79"/>
            </a:endParaRPr>
          </a:p>
        </p:txBody>
      </p:sp>
      <p:sp>
        <p:nvSpPr>
          <p:cNvPr id="5" name="TextBox 4"/>
          <p:cNvSpPr txBox="1"/>
          <p:nvPr/>
        </p:nvSpPr>
        <p:spPr>
          <a:xfrm>
            <a:off x="467544" y="1164814"/>
            <a:ext cx="8064896" cy="5509200"/>
          </a:xfrm>
          <a:prstGeom prst="rect">
            <a:avLst/>
          </a:prstGeom>
          <a:noFill/>
        </p:spPr>
        <p:txBody>
          <a:bodyPr wrap="square" rtlCol="1">
            <a:spAutoFit/>
          </a:bodyPr>
          <a:lstStyle/>
          <a:p>
            <a:pPr>
              <a:spcBef>
                <a:spcPts val="1200"/>
              </a:spcBef>
            </a:pPr>
            <a:r>
              <a:rPr lang="he-IL" smtClean="0">
                <a:latin typeface="David" panose="020E0502060401010101" pitchFamily="34" charset="-79"/>
                <a:cs typeface="David" panose="020E0502060401010101" pitchFamily="34" charset="-79"/>
              </a:rPr>
              <a:t>                                                  בעלי </a:t>
            </a:r>
            <a:r>
              <a:rPr lang="he-IL">
                <a:latin typeface="David" panose="020E0502060401010101" pitchFamily="34" charset="-79"/>
                <a:cs typeface="David" panose="020E0502060401010101" pitchFamily="34" charset="-79"/>
              </a:rPr>
              <a:t>חיים רבים משחרים למזון </a:t>
            </a:r>
            <a:r>
              <a:rPr lang="he-IL" smtClean="0">
                <a:latin typeface="David" panose="020E0502060401010101" pitchFamily="34" charset="-79"/>
                <a:cs typeface="David" panose="020E0502060401010101" pitchFamily="34" charset="-79"/>
              </a:rPr>
              <a:t>בקבוצות</a:t>
            </a:r>
          </a:p>
          <a:p>
            <a:pPr>
              <a:spcBef>
                <a:spcPts val="1200"/>
              </a:spcBef>
            </a:pPr>
            <a:endParaRPr lang="he-IL" smtClean="0">
              <a:latin typeface="David" panose="020E0502060401010101" pitchFamily="34" charset="-79"/>
              <a:cs typeface="David" panose="020E0502060401010101" pitchFamily="34" charset="-79"/>
            </a:endParaRPr>
          </a:p>
          <a:p>
            <a:r>
              <a:rPr lang="he-IL" smtClean="0">
                <a:latin typeface="David" panose="020E0502060401010101" pitchFamily="34" charset="-79"/>
                <a:cs typeface="David" panose="020E0502060401010101" pitchFamily="34" charset="-79"/>
              </a:rPr>
              <a:t>                                                  קרבתם </a:t>
            </a:r>
            <a:r>
              <a:rPr lang="he-IL">
                <a:latin typeface="David" panose="020E0502060401010101" pitchFamily="34" charset="-79"/>
                <a:cs typeface="David" panose="020E0502060401010101" pitchFamily="34" charset="-79"/>
              </a:rPr>
              <a:t>של פרטים אחרים בני אותו המין לפרט המשחר למזון </a:t>
            </a:r>
            <a:r>
              <a:rPr lang="he-IL" smtClean="0">
                <a:latin typeface="David" panose="020E0502060401010101" pitchFamily="34" charset="-79"/>
                <a:cs typeface="David" panose="020E0502060401010101" pitchFamily="34" charset="-79"/>
              </a:rPr>
              <a:t>מניבה                                        מניבה לו תועלות שונות אך כרוכה גם בהגברת התחרות </a:t>
            </a:r>
          </a:p>
          <a:p>
            <a:r>
              <a:rPr lang="he-IL" smtClean="0">
                <a:latin typeface="David" panose="020E0502060401010101" pitchFamily="34" charset="-79"/>
                <a:cs typeface="David" panose="020E0502060401010101" pitchFamily="34" charset="-79"/>
              </a:rPr>
              <a:t>                                                  על המזון</a:t>
            </a:r>
          </a:p>
          <a:p>
            <a:endParaRPr lang="he-IL" smtClean="0">
              <a:latin typeface="David" panose="020E0502060401010101" pitchFamily="34" charset="-79"/>
              <a:cs typeface="David" panose="020E0502060401010101" pitchFamily="34" charset="-79"/>
            </a:endParaRPr>
          </a:p>
          <a:p>
            <a:r>
              <a:rPr lang="he-IL" smtClean="0">
                <a:latin typeface="David" panose="020E0502060401010101" pitchFamily="34" charset="-79"/>
                <a:cs typeface="David" panose="020E0502060401010101" pitchFamily="34" charset="-79"/>
              </a:rPr>
              <a:t> </a:t>
            </a:r>
          </a:p>
          <a:p>
            <a:r>
              <a:rPr lang="he-IL" smtClean="0">
                <a:latin typeface="David" panose="020E0502060401010101" pitchFamily="34" charset="-79"/>
                <a:cs typeface="David" panose="020E0502060401010101" pitchFamily="34" charset="-79"/>
              </a:rPr>
              <a:t>שיחור למזון בקבוצה </a:t>
            </a:r>
            <a:r>
              <a:rPr lang="he-IL">
                <a:latin typeface="David" panose="020E0502060401010101" pitchFamily="34" charset="-79"/>
                <a:cs typeface="David" panose="020E0502060401010101" pitchFamily="34" charset="-79"/>
              </a:rPr>
              <a:t>מתקיים כאשר </a:t>
            </a:r>
            <a:r>
              <a:rPr lang="he-IL" smtClean="0">
                <a:latin typeface="David" panose="020E0502060401010101" pitchFamily="34" charset="-79"/>
                <a:cs typeface="David" panose="020E0502060401010101" pitchFamily="34" charset="-79"/>
              </a:rPr>
              <a:t>התועלת </a:t>
            </a:r>
          </a:p>
          <a:p>
            <a:r>
              <a:rPr lang="he-IL" smtClean="0">
                <a:latin typeface="David" panose="020E0502060401010101" pitchFamily="34" charset="-79"/>
                <a:cs typeface="David" panose="020E0502060401010101" pitchFamily="34" charset="-79"/>
              </a:rPr>
              <a:t>שמפיק </a:t>
            </a:r>
            <a:r>
              <a:rPr lang="he-IL">
                <a:latin typeface="David" panose="020E0502060401010101" pitchFamily="34" charset="-79"/>
                <a:cs typeface="David" panose="020E0502060401010101" pitchFamily="34" charset="-79"/>
              </a:rPr>
              <a:t>מכך כל פרט </a:t>
            </a:r>
            <a:r>
              <a:rPr lang="he-IL" smtClean="0">
                <a:latin typeface="David" panose="020E0502060401010101" pitchFamily="34" charset="-79"/>
                <a:cs typeface="David" panose="020E0502060401010101" pitchFamily="34" charset="-79"/>
              </a:rPr>
              <a:t>עולה </a:t>
            </a:r>
            <a:r>
              <a:rPr lang="he-IL">
                <a:latin typeface="David" panose="020E0502060401010101" pitchFamily="34" charset="-79"/>
                <a:cs typeface="David" panose="020E0502060401010101" pitchFamily="34" charset="-79"/>
              </a:rPr>
              <a:t>על המחיר </a:t>
            </a:r>
            <a:r>
              <a:rPr lang="he-IL" smtClean="0">
                <a:latin typeface="David" panose="020E0502060401010101" pitchFamily="34" charset="-79"/>
                <a:cs typeface="David" panose="020E0502060401010101" pitchFamily="34" charset="-79"/>
              </a:rPr>
              <a:t>הכרוך בו.</a:t>
            </a:r>
            <a:endParaRPr lang="he-IL">
              <a:latin typeface="David" panose="020E0502060401010101" pitchFamily="34" charset="-79"/>
              <a:cs typeface="David" panose="020E0502060401010101" pitchFamily="34" charset="-79"/>
            </a:endParaRPr>
          </a:p>
          <a:p>
            <a:endParaRPr lang="he-IL" smtClean="0">
              <a:latin typeface="David" panose="020E0502060401010101" pitchFamily="34" charset="-79"/>
              <a:cs typeface="David" panose="020E0502060401010101" pitchFamily="34" charset="-79"/>
            </a:endParaRPr>
          </a:p>
          <a:p>
            <a:r>
              <a:rPr lang="he-IL" smtClean="0">
                <a:latin typeface="David" panose="020E0502060401010101" pitchFamily="34" charset="-79"/>
                <a:cs typeface="David" panose="020E0502060401010101" pitchFamily="34" charset="-79"/>
              </a:rPr>
              <a:t>בטבע קיימת תופעה בה פרטים ממספר מינים </a:t>
            </a:r>
          </a:p>
          <a:p>
            <a:r>
              <a:rPr lang="he-IL" smtClean="0">
                <a:latin typeface="David" panose="020E0502060401010101" pitchFamily="34" charset="-79"/>
                <a:cs typeface="David" panose="020E0502060401010101" pitchFamily="34" charset="-79"/>
              </a:rPr>
              <a:t>משחרים למזון יחד (</a:t>
            </a:r>
            <a:r>
              <a:rPr lang="en-US" b="1" smtClean="0">
                <a:latin typeface="David" panose="020E0502060401010101" pitchFamily="34" charset="-79"/>
                <a:cs typeface="David" panose="020E0502060401010101" pitchFamily="34" charset="-79"/>
              </a:rPr>
              <a:t>Mixed-species foraging</a:t>
            </a:r>
            <a:r>
              <a:rPr lang="he-IL" smtClean="0">
                <a:latin typeface="David" panose="020E0502060401010101" pitchFamily="34" charset="-79"/>
                <a:cs typeface="David" panose="020E0502060401010101" pitchFamily="34" charset="-79"/>
              </a:rPr>
              <a:t>):</a:t>
            </a:r>
          </a:p>
          <a:p>
            <a:endParaRPr lang="he-IL" smtClean="0">
              <a:latin typeface="David" panose="020E0502060401010101" pitchFamily="34" charset="-79"/>
              <a:cs typeface="David" panose="020E0502060401010101" pitchFamily="34" charset="-79"/>
            </a:endParaRPr>
          </a:p>
          <a:p>
            <a:pPr marL="285750" indent="-285750">
              <a:buFont typeface="Arial" panose="020B0604020202020204" pitchFamily="34" charset="0"/>
              <a:buChar char="•"/>
            </a:pPr>
            <a:r>
              <a:rPr lang="he-IL" smtClean="0">
                <a:latin typeface="David" panose="020E0502060401010101" pitchFamily="34" charset="-79"/>
                <a:cs typeface="David" panose="020E0502060401010101" pitchFamily="34" charset="-79"/>
              </a:rPr>
              <a:t>הפחתת השפעותיה של התחרות</a:t>
            </a:r>
          </a:p>
          <a:p>
            <a:pPr marL="285750" indent="-285750">
              <a:buFont typeface="Arial" panose="020B0604020202020204" pitchFamily="34" charset="0"/>
              <a:buChar char="•"/>
            </a:pPr>
            <a:endParaRPr lang="he-IL" smtClean="0">
              <a:latin typeface="David" panose="020E0502060401010101" pitchFamily="34" charset="-79"/>
              <a:cs typeface="David" panose="020E0502060401010101" pitchFamily="34" charset="-79"/>
            </a:endParaRPr>
          </a:p>
          <a:p>
            <a:pPr marL="285750" indent="-285750">
              <a:buFont typeface="Arial" panose="020B0604020202020204" pitchFamily="34" charset="0"/>
              <a:buChar char="•"/>
            </a:pPr>
            <a:r>
              <a:rPr lang="he-IL" smtClean="0">
                <a:latin typeface="David" panose="020E0502060401010101" pitchFamily="34" charset="-79"/>
                <a:cs typeface="David" panose="020E0502060401010101" pitchFamily="34" charset="-79"/>
              </a:rPr>
              <a:t>ביצוע תפקידים מתמחים בעת השיחור למזון</a:t>
            </a:r>
          </a:p>
          <a:p>
            <a:endParaRPr lang="en-US" i="1"/>
          </a:p>
          <a:p>
            <a:endParaRPr lang="he-IL" smtClean="0"/>
          </a:p>
          <a:p>
            <a:r>
              <a:rPr lang="he-IL" smtClean="0"/>
              <a:t> </a:t>
            </a:r>
            <a:endParaRPr lang="he-IL">
              <a:latin typeface="David" panose="020E0502060401010101" pitchFamily="34" charset="-79"/>
              <a:cs typeface="David" panose="020E0502060401010101" pitchFamily="34" charset="-79"/>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584" y="2917904"/>
            <a:ext cx="3318144" cy="252732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47517" y="1219826"/>
            <a:ext cx="2779237" cy="1849134"/>
          </a:xfrm>
          <a:prstGeom prst="rect">
            <a:avLst/>
          </a:prstGeom>
        </p:spPr>
      </p:pic>
    </p:spTree>
    <p:extLst>
      <p:ext uri="{BB962C8B-B14F-4D97-AF65-F5344CB8AC3E}">
        <p14:creationId xmlns:p14="http://schemas.microsoft.com/office/powerpoint/2010/main" val="15069668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b="18092"/>
          <a:stretch/>
        </p:blipFill>
        <p:spPr>
          <a:xfrm>
            <a:off x="490984" y="44624"/>
            <a:ext cx="4153024" cy="2265930"/>
          </a:xfrm>
          <a:prstGeom prst="rect">
            <a:avLst/>
          </a:prstGeom>
        </p:spPr>
      </p:pic>
      <p:sp>
        <p:nvSpPr>
          <p:cNvPr id="6" name="TextBox 5"/>
          <p:cNvSpPr txBox="1"/>
          <p:nvPr/>
        </p:nvSpPr>
        <p:spPr>
          <a:xfrm>
            <a:off x="683568" y="1628800"/>
            <a:ext cx="8064896" cy="4662815"/>
          </a:xfrm>
          <a:prstGeom prst="rect">
            <a:avLst/>
          </a:prstGeom>
          <a:noFill/>
        </p:spPr>
        <p:txBody>
          <a:bodyPr wrap="square" rtlCol="1">
            <a:spAutoFit/>
          </a:bodyPr>
          <a:lstStyle/>
          <a:p>
            <a:pPr marL="285750" indent="-285750">
              <a:buFont typeface="Arial" panose="020B0604020202020204" pitchFamily="34" charset="0"/>
              <a:buChar char="•"/>
            </a:pPr>
            <a:endParaRPr lang="he-IL" smtClean="0"/>
          </a:p>
          <a:p>
            <a:pPr marL="285750" indent="-285750">
              <a:lnSpc>
                <a:spcPct val="150000"/>
              </a:lnSpc>
              <a:spcBef>
                <a:spcPts val="600"/>
              </a:spcBef>
              <a:buFont typeface="Arial" panose="020B0604020202020204" pitchFamily="34" charset="0"/>
              <a:buChar char="•"/>
            </a:pPr>
            <a:r>
              <a:rPr lang="he-IL" smtClean="0">
                <a:latin typeface="David" panose="020E0502060401010101" pitchFamily="34" charset="-79"/>
                <a:cs typeface="David" panose="020E0502060401010101" pitchFamily="34" charset="-79"/>
              </a:rPr>
              <a:t>ציפור </a:t>
            </a:r>
            <a:r>
              <a:rPr lang="he-IL">
                <a:latin typeface="David" panose="020E0502060401010101" pitchFamily="34" charset="-79"/>
                <a:cs typeface="David" panose="020E0502060401010101" pitchFamily="34" charset="-79"/>
              </a:rPr>
              <a:t>שיר מקומית </a:t>
            </a:r>
            <a:r>
              <a:rPr lang="he-IL" smtClean="0">
                <a:latin typeface="David" panose="020E0502060401010101" pitchFamily="34" charset="-79"/>
                <a:cs typeface="David" panose="020E0502060401010101" pitchFamily="34" charset="-79"/>
              </a:rPr>
              <a:t>בישראל, מין יציב החי </a:t>
            </a:r>
            <a:r>
              <a:rPr lang="he-IL">
                <a:latin typeface="David" panose="020E0502060401010101" pitchFamily="34" charset="-79"/>
                <a:cs typeface="David" panose="020E0502060401010101" pitchFamily="34" charset="-79"/>
              </a:rPr>
              <a:t>בקרבת משכנות אדם </a:t>
            </a:r>
            <a:endParaRPr lang="he-IL" smtClean="0">
              <a:latin typeface="David" panose="020E0502060401010101" pitchFamily="34" charset="-79"/>
              <a:cs typeface="David" panose="020E0502060401010101" pitchFamily="34" charset="-79"/>
            </a:endParaRPr>
          </a:p>
          <a:p>
            <a:pPr marL="285750" indent="-285750">
              <a:lnSpc>
                <a:spcPct val="150000"/>
              </a:lnSpc>
              <a:spcBef>
                <a:spcPts val="600"/>
              </a:spcBef>
              <a:buFont typeface="Arial" panose="020B0604020202020204" pitchFamily="34" charset="0"/>
              <a:buChar char="•"/>
            </a:pPr>
            <a:r>
              <a:rPr lang="he-IL" smtClean="0">
                <a:latin typeface="David" panose="020E0502060401010101" pitchFamily="34" charset="-79"/>
                <a:cs typeface="David" panose="020E0502060401010101" pitchFamily="34" charset="-79"/>
              </a:rPr>
              <a:t>מושא </a:t>
            </a:r>
            <a:r>
              <a:rPr lang="he-IL">
                <a:latin typeface="David" panose="020E0502060401010101" pitchFamily="34" charset="-79"/>
                <a:cs typeface="David" panose="020E0502060401010101" pitchFamily="34" charset="-79"/>
              </a:rPr>
              <a:t>מחקר נוח לעבודת </a:t>
            </a:r>
            <a:r>
              <a:rPr lang="he-IL" smtClean="0">
                <a:latin typeface="David" panose="020E0502060401010101" pitchFamily="34" charset="-79"/>
                <a:cs typeface="David" panose="020E0502060401010101" pitchFamily="34" charset="-79"/>
              </a:rPr>
              <a:t>שדה</a:t>
            </a:r>
          </a:p>
          <a:p>
            <a:pPr marL="285750" indent="-285750">
              <a:lnSpc>
                <a:spcPct val="150000"/>
              </a:lnSpc>
              <a:spcBef>
                <a:spcPts val="600"/>
              </a:spcBef>
              <a:buFont typeface="Arial" panose="020B0604020202020204" pitchFamily="34" charset="0"/>
              <a:buChar char="•"/>
            </a:pPr>
            <a:r>
              <a:rPr lang="he-IL" smtClean="0">
                <a:latin typeface="David" panose="020E0502060401010101" pitchFamily="34" charset="-79"/>
                <a:cs typeface="David" panose="020E0502060401010101" pitchFamily="34" charset="-79"/>
              </a:rPr>
              <a:t>אוכל-כל הניזון על הקרקע </a:t>
            </a:r>
          </a:p>
          <a:p>
            <a:pPr marL="285750" indent="-285750">
              <a:lnSpc>
                <a:spcPct val="150000"/>
              </a:lnSpc>
              <a:spcBef>
                <a:spcPts val="600"/>
              </a:spcBef>
              <a:buFont typeface="Arial" panose="020B0604020202020204" pitchFamily="34" charset="0"/>
              <a:buChar char="•"/>
            </a:pPr>
            <a:r>
              <a:rPr lang="he-IL" smtClean="0">
                <a:latin typeface="David" panose="020E0502060401010101" pitchFamily="34" charset="-79"/>
                <a:cs typeface="David" panose="020E0502060401010101" pitchFamily="34" charset="-79"/>
              </a:rPr>
              <a:t>משחר למזון בקבוצות וכן בקבוצות מעורבות-מינים</a:t>
            </a:r>
          </a:p>
          <a:p>
            <a:pPr marL="285750" indent="-285750">
              <a:lnSpc>
                <a:spcPct val="150000"/>
              </a:lnSpc>
              <a:spcBef>
                <a:spcPts val="600"/>
              </a:spcBef>
              <a:buFont typeface="Arial" panose="020B0604020202020204" pitchFamily="34" charset="0"/>
              <a:buChar char="•"/>
            </a:pPr>
            <a:r>
              <a:rPr lang="he-IL" smtClean="0">
                <a:latin typeface="David" panose="020E0502060401010101" pitchFamily="34" charset="-79"/>
                <a:cs typeface="David" panose="020E0502060401010101" pitchFamily="34" charset="-79"/>
              </a:rPr>
              <a:t>צוצלות ומאינות מצויות מהוות שניים מהמינים העיקריים עמם משחרים דרורי בית למזון בישראל  </a:t>
            </a:r>
          </a:p>
          <a:p>
            <a:pPr>
              <a:lnSpc>
                <a:spcPct val="150000"/>
              </a:lnSpc>
              <a:spcBef>
                <a:spcPts val="1800"/>
              </a:spcBef>
              <a:spcAft>
                <a:spcPts val="600"/>
              </a:spcAft>
            </a:pPr>
            <a:r>
              <a:rPr lang="he-IL" smtClean="0">
                <a:latin typeface="David" panose="020E0502060401010101" pitchFamily="34" charset="-79"/>
                <a:cs typeface="David" panose="020E0502060401010101" pitchFamily="34" charset="-79"/>
              </a:rPr>
              <a:t>                 עשוי </a:t>
            </a:r>
            <a:r>
              <a:rPr lang="he-IL">
                <a:latin typeface="David" panose="020E0502060401010101" pitchFamily="34" charset="-79"/>
                <a:cs typeface="David" panose="020E0502060401010101" pitchFamily="34" charset="-79"/>
              </a:rPr>
              <a:t>לשמש כמין מודל טוב לבחינת </a:t>
            </a:r>
            <a:r>
              <a:rPr lang="he-IL" smtClean="0">
                <a:latin typeface="David" panose="020E0502060401010101" pitchFamily="34" charset="-79"/>
                <a:cs typeface="David" panose="020E0502060401010101" pitchFamily="34" charset="-79"/>
              </a:rPr>
              <a:t>השפעתם של מינים פולשים על </a:t>
            </a:r>
            <a:r>
              <a:rPr lang="he-IL">
                <a:latin typeface="David" panose="020E0502060401010101" pitchFamily="34" charset="-79"/>
                <a:cs typeface="David" panose="020E0502060401010101" pitchFamily="34" charset="-79"/>
              </a:rPr>
              <a:t>התנהגות שיחור-המזון של מינים </a:t>
            </a:r>
            <a:r>
              <a:rPr lang="he-IL" smtClean="0">
                <a:latin typeface="David" panose="020E0502060401010101" pitchFamily="34" charset="-79"/>
                <a:cs typeface="David" panose="020E0502060401010101" pitchFamily="34" charset="-79"/>
              </a:rPr>
              <a:t>מקומיים, העשויה להשפיע משמעותית על כשירותם</a:t>
            </a:r>
            <a:endParaRPr lang="he-IL" smtClean="0"/>
          </a:p>
          <a:p>
            <a:r>
              <a:rPr lang="he-IL" smtClean="0"/>
              <a:t> </a:t>
            </a:r>
            <a:endParaRPr lang="he-IL">
              <a:latin typeface="David" panose="020E0502060401010101" pitchFamily="34" charset="-79"/>
              <a:cs typeface="David" panose="020E0502060401010101" pitchFamily="34" charset="-79"/>
            </a:endParaRPr>
          </a:p>
        </p:txBody>
      </p:sp>
      <p:sp>
        <p:nvSpPr>
          <p:cNvPr id="5" name="Rectangle 4"/>
          <p:cNvSpPr/>
          <p:nvPr/>
        </p:nvSpPr>
        <p:spPr>
          <a:xfrm>
            <a:off x="4708929" y="620688"/>
            <a:ext cx="2113079" cy="430887"/>
          </a:xfrm>
          <a:prstGeom prst="rect">
            <a:avLst/>
          </a:prstGeom>
        </p:spPr>
        <p:txBody>
          <a:bodyPr wrap="none">
            <a:spAutoFit/>
          </a:bodyPr>
          <a:lstStyle/>
          <a:p>
            <a:pPr algn="ctr"/>
            <a:r>
              <a:rPr lang="he-IL" sz="2200" b="1" smtClean="0">
                <a:latin typeface="David" panose="020E0502060401010101" pitchFamily="34" charset="-79"/>
                <a:cs typeface="David" panose="020E0502060401010101" pitchFamily="34" charset="-79"/>
              </a:rPr>
              <a:t>המודל: דרור הבית</a:t>
            </a:r>
            <a:endParaRPr lang="he-IL" sz="2200">
              <a:latin typeface="David" panose="020E0502060401010101" pitchFamily="34" charset="-79"/>
              <a:cs typeface="David" panose="020E0502060401010101" pitchFamily="34" charset="-79"/>
            </a:endParaRPr>
          </a:p>
        </p:txBody>
      </p:sp>
      <p:sp>
        <p:nvSpPr>
          <p:cNvPr id="2" name="Right Arrow 1"/>
          <p:cNvSpPr/>
          <p:nvPr/>
        </p:nvSpPr>
        <p:spPr>
          <a:xfrm rot="10800000">
            <a:off x="7843757" y="5085184"/>
            <a:ext cx="720080" cy="350748"/>
          </a:xfrm>
          <a:prstGeom prst="rightArrow">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663906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7584" y="893033"/>
            <a:ext cx="8064896" cy="6124754"/>
          </a:xfrm>
          <a:prstGeom prst="rect">
            <a:avLst/>
          </a:prstGeom>
          <a:noFill/>
        </p:spPr>
        <p:txBody>
          <a:bodyPr wrap="square" rtlCol="1">
            <a:spAutoFit/>
          </a:bodyPr>
          <a:lstStyle/>
          <a:p>
            <a:pPr marL="285750" indent="-285750">
              <a:buFont typeface="Arial" panose="020B0604020202020204" pitchFamily="34" charset="0"/>
              <a:buChar char="•"/>
            </a:pPr>
            <a:endParaRPr lang="he-IL" smtClean="0"/>
          </a:p>
          <a:p>
            <a:pPr marL="285750" indent="-285750">
              <a:lnSpc>
                <a:spcPct val="150000"/>
              </a:lnSpc>
              <a:spcBef>
                <a:spcPts val="600"/>
              </a:spcBef>
              <a:buFont typeface="Arial" panose="020B0604020202020204" pitchFamily="34" charset="0"/>
              <a:buChar char="•"/>
            </a:pPr>
            <a:r>
              <a:rPr lang="he-IL" smtClean="0">
                <a:latin typeface="David" panose="020E0502060401010101" pitchFamily="34" charset="-79"/>
                <a:cs typeface="David" panose="020E0502060401010101" pitchFamily="34" charset="-79"/>
              </a:rPr>
              <a:t>ציפור </a:t>
            </a:r>
            <a:r>
              <a:rPr lang="he-IL">
                <a:latin typeface="David" panose="020E0502060401010101" pitchFamily="34" charset="-79"/>
                <a:cs typeface="David" panose="020E0502060401010101" pitchFamily="34" charset="-79"/>
              </a:rPr>
              <a:t>שיר </a:t>
            </a:r>
            <a:r>
              <a:rPr lang="he-IL" smtClean="0">
                <a:latin typeface="David" panose="020E0502060401010101" pitchFamily="34" charset="-79"/>
                <a:cs typeface="David" panose="020E0502060401010101" pitchFamily="34" charset="-79"/>
              </a:rPr>
              <a:t>ממשפחת הזרזיריים, שמקורה באסיה</a:t>
            </a:r>
          </a:p>
          <a:p>
            <a:pPr>
              <a:lnSpc>
                <a:spcPct val="150000"/>
              </a:lnSpc>
              <a:spcBef>
                <a:spcPts val="600"/>
              </a:spcBef>
            </a:pPr>
            <a:endParaRPr lang="he-IL" smtClean="0">
              <a:latin typeface="David" panose="020E0502060401010101" pitchFamily="34" charset="-79"/>
              <a:cs typeface="David" panose="020E0502060401010101" pitchFamily="34" charset="-79"/>
            </a:endParaRPr>
          </a:p>
          <a:p>
            <a:pPr>
              <a:lnSpc>
                <a:spcPct val="150000"/>
              </a:lnSpc>
              <a:spcBef>
                <a:spcPts val="600"/>
              </a:spcBef>
            </a:pPr>
            <a:endParaRPr lang="he-IL">
              <a:latin typeface="David" panose="020E0502060401010101" pitchFamily="34" charset="-79"/>
              <a:cs typeface="David" panose="020E0502060401010101" pitchFamily="34" charset="-79"/>
            </a:endParaRPr>
          </a:p>
          <a:p>
            <a:pPr>
              <a:lnSpc>
                <a:spcPct val="150000"/>
              </a:lnSpc>
              <a:spcBef>
                <a:spcPts val="600"/>
              </a:spcBef>
            </a:pPr>
            <a:endParaRPr lang="he-IL" smtClean="0">
              <a:latin typeface="David" panose="020E0502060401010101" pitchFamily="34" charset="-79"/>
              <a:cs typeface="David" panose="020E0502060401010101" pitchFamily="34" charset="-79"/>
            </a:endParaRPr>
          </a:p>
          <a:p>
            <a:pPr>
              <a:lnSpc>
                <a:spcPct val="150000"/>
              </a:lnSpc>
              <a:spcBef>
                <a:spcPts val="600"/>
              </a:spcBef>
            </a:pPr>
            <a:endParaRPr lang="he-IL">
              <a:latin typeface="David" panose="020E0502060401010101" pitchFamily="34" charset="-79"/>
              <a:cs typeface="David" panose="020E0502060401010101" pitchFamily="34" charset="-79"/>
            </a:endParaRPr>
          </a:p>
          <a:p>
            <a:pPr>
              <a:lnSpc>
                <a:spcPct val="150000"/>
              </a:lnSpc>
              <a:spcBef>
                <a:spcPts val="600"/>
              </a:spcBef>
            </a:pPr>
            <a:endParaRPr lang="he-IL" smtClean="0">
              <a:latin typeface="David" panose="020E0502060401010101" pitchFamily="34" charset="-79"/>
              <a:cs typeface="David" panose="020E0502060401010101" pitchFamily="34" charset="-79"/>
            </a:endParaRPr>
          </a:p>
          <a:p>
            <a:pPr marL="285750" indent="-285750">
              <a:lnSpc>
                <a:spcPct val="150000"/>
              </a:lnSpc>
              <a:spcBef>
                <a:spcPts val="600"/>
              </a:spcBef>
              <a:buFont typeface="Arial" panose="020B0604020202020204" pitchFamily="34" charset="0"/>
              <a:buChar char="•"/>
            </a:pPr>
            <a:r>
              <a:rPr lang="he-IL" smtClean="0">
                <a:latin typeface="David" panose="020E0502060401010101" pitchFamily="34" charset="-79"/>
                <a:cs typeface="David" panose="020E0502060401010101" pitchFamily="34" charset="-79"/>
              </a:rPr>
              <a:t>אוכלת-כל ומשחרת מזון על הקרקע, לעתים קרובות בקבוצות מעורבות-מינים</a:t>
            </a:r>
          </a:p>
          <a:p>
            <a:pPr marL="285750" indent="-285750">
              <a:lnSpc>
                <a:spcPct val="150000"/>
              </a:lnSpc>
              <a:spcBef>
                <a:spcPts val="600"/>
              </a:spcBef>
              <a:buFont typeface="Arial" panose="020B0604020202020204" pitchFamily="34" charset="0"/>
              <a:buChar char="•"/>
            </a:pPr>
            <a:r>
              <a:rPr lang="he-IL" smtClean="0">
                <a:latin typeface="David" panose="020E0502060401010101" pitchFamily="34" charset="-79"/>
                <a:cs typeface="David" panose="020E0502060401010101" pitchFamily="34" charset="-79"/>
              </a:rPr>
              <a:t>מין מלווה-אדם, קולני, אגרסיבי, חזק וסתגלתני, שפלש למקומות רבים בעולם ובהם לישראל</a:t>
            </a:r>
          </a:p>
          <a:p>
            <a:pPr marL="285750" indent="-285750">
              <a:lnSpc>
                <a:spcPct val="150000"/>
              </a:lnSpc>
              <a:spcBef>
                <a:spcPts val="600"/>
              </a:spcBef>
              <a:buFont typeface="Arial" panose="020B0604020202020204" pitchFamily="34" charset="0"/>
              <a:buChar char="•"/>
            </a:pPr>
            <a:r>
              <a:rPr lang="he-IL" smtClean="0">
                <a:latin typeface="David" panose="020E0502060401010101" pitchFamily="34" charset="-79"/>
                <a:cs typeface="David" panose="020E0502060401010101" pitchFamily="34" charset="-79"/>
              </a:rPr>
              <a:t>משפיעה לעתים קרובות באופן שלילי על הפאונה המקומית באזורי פלישתה, אך השפעתה על </a:t>
            </a:r>
            <a:r>
              <a:rPr lang="he-IL" b="1" smtClean="0">
                <a:latin typeface="David" panose="020E0502060401010101" pitchFamily="34" charset="-79"/>
                <a:cs typeface="David" panose="020E0502060401010101" pitchFamily="34" charset="-79"/>
              </a:rPr>
              <a:t>התנהגות</a:t>
            </a:r>
            <a:r>
              <a:rPr lang="he-IL" smtClean="0">
                <a:latin typeface="David" panose="020E0502060401010101" pitchFamily="34" charset="-79"/>
                <a:cs typeface="David" panose="020E0502060401010101" pitchFamily="34" charset="-79"/>
              </a:rPr>
              <a:t> המינים המקומיים לא נחקרה עד כה ביסודיות</a:t>
            </a:r>
          </a:p>
          <a:p>
            <a:pPr>
              <a:spcBef>
                <a:spcPts val="600"/>
              </a:spcBef>
            </a:pPr>
            <a:endParaRPr lang="he-IL" smtClean="0">
              <a:latin typeface="David" panose="020E0502060401010101" pitchFamily="34" charset="-79"/>
              <a:cs typeface="David" panose="020E0502060401010101" pitchFamily="34" charset="-79"/>
            </a:endParaRPr>
          </a:p>
          <a:p>
            <a:endParaRPr lang="he-IL" smtClean="0"/>
          </a:p>
          <a:p>
            <a:r>
              <a:rPr lang="he-IL" smtClean="0"/>
              <a:t> </a:t>
            </a:r>
            <a:endParaRPr lang="he-IL">
              <a:latin typeface="David" panose="020E0502060401010101" pitchFamily="34" charset="-79"/>
              <a:cs typeface="David" panose="020E0502060401010101" pitchFamily="34" charset="-79"/>
            </a:endParaRPr>
          </a:p>
        </p:txBody>
      </p:sp>
      <p:sp>
        <p:nvSpPr>
          <p:cNvPr id="2" name="Rectangle 1"/>
          <p:cNvSpPr/>
          <p:nvPr/>
        </p:nvSpPr>
        <p:spPr>
          <a:xfrm>
            <a:off x="3331453" y="620688"/>
            <a:ext cx="2771913" cy="430887"/>
          </a:xfrm>
          <a:prstGeom prst="rect">
            <a:avLst/>
          </a:prstGeom>
        </p:spPr>
        <p:txBody>
          <a:bodyPr wrap="none">
            <a:spAutoFit/>
          </a:bodyPr>
          <a:lstStyle/>
          <a:p>
            <a:r>
              <a:rPr lang="he-IL" sz="2200" b="1" smtClean="0">
                <a:latin typeface="David" panose="020E0502060401010101" pitchFamily="34" charset="-79"/>
                <a:cs typeface="David" panose="020E0502060401010101" pitchFamily="34" charset="-79"/>
              </a:rPr>
              <a:t>המאינה המצויה בישראל</a:t>
            </a:r>
            <a:endParaRPr lang="he-IL" sz="2200">
              <a:latin typeface="David" panose="020E0502060401010101" pitchFamily="34" charset="-79"/>
              <a:cs typeface="David" panose="020E0502060401010101" pitchFamily="34" charset="-79"/>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5896" y="1793372"/>
            <a:ext cx="3214117" cy="2408259"/>
          </a:xfrm>
          <a:prstGeom prst="rect">
            <a:avLst/>
          </a:prstGeom>
        </p:spPr>
      </p:pic>
    </p:spTree>
    <p:extLst>
      <p:ext uri="{BB962C8B-B14F-4D97-AF65-F5344CB8AC3E}">
        <p14:creationId xmlns:p14="http://schemas.microsoft.com/office/powerpoint/2010/main" val="17920334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16016" y="3933056"/>
            <a:ext cx="3384376" cy="1554272"/>
          </a:xfrm>
          <a:prstGeom prst="rect">
            <a:avLst/>
          </a:prstGeom>
          <a:noFill/>
        </p:spPr>
        <p:txBody>
          <a:bodyPr wrap="square" rtlCol="1">
            <a:spAutoFit/>
          </a:bodyPr>
          <a:lstStyle/>
          <a:p>
            <a:pPr>
              <a:lnSpc>
                <a:spcPct val="150000"/>
              </a:lnSpc>
              <a:spcBef>
                <a:spcPts val="600"/>
              </a:spcBef>
            </a:pPr>
            <a:r>
              <a:rPr lang="he-IL">
                <a:latin typeface="David" panose="020E0502060401010101" pitchFamily="34" charset="-79"/>
                <a:cs typeface="David" panose="020E0502060401010101" pitchFamily="34" charset="-79"/>
              </a:rPr>
              <a:t>האם המאינות יוצרות סביבה בטוחה יותר עבור הדרורים המשחרים למזון? </a:t>
            </a:r>
          </a:p>
          <a:p>
            <a:pPr>
              <a:spcBef>
                <a:spcPts val="600"/>
              </a:spcBef>
            </a:pPr>
            <a:r>
              <a:rPr lang="he-IL">
                <a:latin typeface="David" panose="020E0502060401010101" pitchFamily="34" charset="-79"/>
                <a:cs typeface="David" panose="020E0502060401010101" pitchFamily="34" charset="-79"/>
              </a:rPr>
              <a:t>                                              </a:t>
            </a:r>
          </a:p>
          <a:p>
            <a:endParaRPr lang="he-IL"/>
          </a:p>
        </p:txBody>
      </p:sp>
      <p:sp>
        <p:nvSpPr>
          <p:cNvPr id="4" name="Rectangle 3"/>
          <p:cNvSpPr/>
          <p:nvPr/>
        </p:nvSpPr>
        <p:spPr>
          <a:xfrm>
            <a:off x="1619672" y="620688"/>
            <a:ext cx="5742384" cy="400110"/>
          </a:xfrm>
          <a:prstGeom prst="rect">
            <a:avLst/>
          </a:prstGeom>
        </p:spPr>
        <p:txBody>
          <a:bodyPr wrap="square">
            <a:spAutoFit/>
          </a:bodyPr>
          <a:lstStyle/>
          <a:p>
            <a:r>
              <a:rPr lang="he-IL" sz="2000" b="1">
                <a:latin typeface="David" panose="020E0502060401010101" pitchFamily="34" charset="-79"/>
                <a:cs typeface="David" panose="020E0502060401010101" pitchFamily="34" charset="-79"/>
              </a:rPr>
              <a:t>אפיניות בין דרורי בית למאינות מצויות בעת שיחור המזון</a:t>
            </a:r>
            <a:endParaRPr lang="he-IL" sz="2000">
              <a:latin typeface="David" panose="020E0502060401010101" pitchFamily="34" charset="-79"/>
              <a:cs typeface="David" panose="020E0502060401010101" pitchFamily="34" charset="-79"/>
            </a:endParaRPr>
          </a:p>
        </p:txBody>
      </p:sp>
      <p:sp>
        <p:nvSpPr>
          <p:cNvPr id="5" name="TextBox 4"/>
          <p:cNvSpPr txBox="1"/>
          <p:nvPr/>
        </p:nvSpPr>
        <p:spPr>
          <a:xfrm>
            <a:off x="827584" y="1016729"/>
            <a:ext cx="8064896" cy="3801041"/>
          </a:xfrm>
          <a:prstGeom prst="rect">
            <a:avLst/>
          </a:prstGeom>
          <a:noFill/>
        </p:spPr>
        <p:txBody>
          <a:bodyPr wrap="square" rtlCol="1">
            <a:spAutoFit/>
          </a:bodyPr>
          <a:lstStyle/>
          <a:p>
            <a:pPr marL="285750" indent="-285750">
              <a:lnSpc>
                <a:spcPct val="150000"/>
              </a:lnSpc>
              <a:spcBef>
                <a:spcPts val="600"/>
              </a:spcBef>
              <a:buFont typeface="Arial" panose="020B0604020202020204" pitchFamily="34" charset="0"/>
              <a:buChar char="•"/>
            </a:pPr>
            <a:r>
              <a:rPr lang="he-IL" smtClean="0">
                <a:latin typeface="David" panose="020E0502060401010101" pitchFamily="34" charset="-79"/>
                <a:cs typeface="David" panose="020E0502060401010101" pitchFamily="34" charset="-79"/>
              </a:rPr>
              <a:t>דרורי </a:t>
            </a:r>
            <a:r>
              <a:rPr lang="he-IL">
                <a:latin typeface="David" panose="020E0502060401010101" pitchFamily="34" charset="-79"/>
                <a:cs typeface="David" panose="020E0502060401010101" pitchFamily="34" charset="-79"/>
              </a:rPr>
              <a:t>בית </a:t>
            </a:r>
            <a:r>
              <a:rPr lang="he-IL" smtClean="0">
                <a:latin typeface="David" panose="020E0502060401010101" pitchFamily="34" charset="-79"/>
                <a:cs typeface="David" panose="020E0502060401010101" pitchFamily="34" charset="-79"/>
              </a:rPr>
              <a:t>ומאינות מצויות נצפים </a:t>
            </a:r>
          </a:p>
          <a:p>
            <a:pPr>
              <a:lnSpc>
                <a:spcPct val="150000"/>
              </a:lnSpc>
              <a:spcBef>
                <a:spcPts val="600"/>
              </a:spcBef>
            </a:pPr>
            <a:r>
              <a:rPr lang="he-IL" smtClean="0">
                <a:latin typeface="David" panose="020E0502060401010101" pitchFamily="34" charset="-79"/>
                <a:cs typeface="David" panose="020E0502060401010101" pitchFamily="34" charset="-79"/>
              </a:rPr>
              <a:t>לעתים משחרים למזון יחדיו</a:t>
            </a:r>
          </a:p>
          <a:p>
            <a:pPr marL="285750" indent="-285750">
              <a:lnSpc>
                <a:spcPct val="150000"/>
              </a:lnSpc>
              <a:spcBef>
                <a:spcPts val="600"/>
              </a:spcBef>
              <a:buFont typeface="Arial" panose="020B0604020202020204" pitchFamily="34" charset="0"/>
              <a:buChar char="•"/>
            </a:pPr>
            <a:endParaRPr lang="he-IL">
              <a:latin typeface="David" panose="020E0502060401010101" pitchFamily="34" charset="-79"/>
              <a:cs typeface="David" panose="020E0502060401010101" pitchFamily="34" charset="-79"/>
            </a:endParaRPr>
          </a:p>
          <a:p>
            <a:pPr>
              <a:lnSpc>
                <a:spcPct val="150000"/>
              </a:lnSpc>
              <a:spcBef>
                <a:spcPts val="600"/>
              </a:spcBef>
            </a:pPr>
            <a:endParaRPr lang="he-IL" smtClean="0">
              <a:latin typeface="David" panose="020E0502060401010101" pitchFamily="34" charset="-79"/>
              <a:cs typeface="David" panose="020E0502060401010101" pitchFamily="34" charset="-79"/>
            </a:endParaRPr>
          </a:p>
          <a:p>
            <a:pPr marL="285750" indent="-285750">
              <a:lnSpc>
                <a:spcPct val="150000"/>
              </a:lnSpc>
              <a:spcBef>
                <a:spcPts val="600"/>
              </a:spcBef>
              <a:buFont typeface="Arial" panose="020B0604020202020204" pitchFamily="34" charset="0"/>
              <a:buChar char="•"/>
            </a:pPr>
            <a:r>
              <a:rPr lang="he-IL" smtClean="0">
                <a:latin typeface="David" panose="020E0502060401010101" pitchFamily="34" charset="-79"/>
                <a:cs typeface="David" panose="020E0502060401010101" pitchFamily="34" charset="-79"/>
              </a:rPr>
              <a:t>נמצא כי דרורים </a:t>
            </a:r>
            <a:r>
              <a:rPr lang="he-IL">
                <a:latin typeface="David" panose="020E0502060401010101" pitchFamily="34" charset="-79"/>
                <a:cs typeface="David" panose="020E0502060401010101" pitchFamily="34" charset="-79"/>
              </a:rPr>
              <a:t>מפגינים דריכות </a:t>
            </a:r>
            <a:r>
              <a:rPr lang="he-IL" smtClean="0">
                <a:latin typeface="David" panose="020E0502060401010101" pitchFamily="34" charset="-79"/>
                <a:cs typeface="David" panose="020E0502060401010101" pitchFamily="34" charset="-79"/>
              </a:rPr>
              <a:t>(</a:t>
            </a:r>
            <a:r>
              <a:rPr lang="en-US" smtClean="0">
                <a:latin typeface="David" panose="020E0502060401010101" pitchFamily="34" charset="-79"/>
                <a:cs typeface="David" panose="020E0502060401010101" pitchFamily="34" charset="-79"/>
              </a:rPr>
              <a:t>vigilance</a:t>
            </a:r>
            <a:r>
              <a:rPr lang="he-IL" smtClean="0">
                <a:latin typeface="David" panose="020E0502060401010101" pitchFamily="34" charset="-79"/>
                <a:cs typeface="David" panose="020E0502060401010101" pitchFamily="34" charset="-79"/>
              </a:rPr>
              <a:t>) פחותה מהרגיל בעת שיחור המזון בנוכחות מאינות</a:t>
            </a:r>
          </a:p>
          <a:p>
            <a:pPr>
              <a:spcBef>
                <a:spcPts val="600"/>
              </a:spcBef>
            </a:pPr>
            <a:endParaRPr lang="he-IL" smtClean="0">
              <a:latin typeface="David" panose="020E0502060401010101" pitchFamily="34" charset="-79"/>
              <a:cs typeface="David" panose="020E0502060401010101" pitchFamily="34" charset="-79"/>
            </a:endParaRPr>
          </a:p>
          <a:p>
            <a:endParaRPr lang="he-IL" smtClean="0"/>
          </a:p>
          <a:p>
            <a:r>
              <a:rPr lang="he-IL" smtClean="0"/>
              <a:t> </a:t>
            </a:r>
            <a:endParaRPr lang="he-IL">
              <a:latin typeface="David" panose="020E0502060401010101" pitchFamily="34" charset="-79"/>
              <a:cs typeface="David" panose="020E0502060401010101" pitchFamily="34" charset="-79"/>
            </a:endParaRPr>
          </a:p>
        </p:txBody>
      </p:sp>
      <p:sp>
        <p:nvSpPr>
          <p:cNvPr id="6" name="Right Arrow 5"/>
          <p:cNvSpPr/>
          <p:nvPr/>
        </p:nvSpPr>
        <p:spPr>
          <a:xfrm rot="5400000">
            <a:off x="6331550" y="4982691"/>
            <a:ext cx="720080" cy="350748"/>
          </a:xfrm>
          <a:prstGeom prst="rightArrow">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TextBox 7"/>
          <p:cNvSpPr txBox="1"/>
          <p:nvPr/>
        </p:nvSpPr>
        <p:spPr>
          <a:xfrm>
            <a:off x="1259632" y="3933056"/>
            <a:ext cx="3384376" cy="1754326"/>
          </a:xfrm>
          <a:prstGeom prst="rect">
            <a:avLst/>
          </a:prstGeom>
          <a:noFill/>
        </p:spPr>
        <p:txBody>
          <a:bodyPr wrap="square" rtlCol="1">
            <a:spAutoFit/>
          </a:bodyPr>
          <a:lstStyle/>
          <a:p>
            <a:pPr>
              <a:lnSpc>
                <a:spcPct val="150000"/>
              </a:lnSpc>
              <a:spcBef>
                <a:spcPts val="600"/>
              </a:spcBef>
            </a:pPr>
            <a:r>
              <a:rPr lang="he-IL" smtClean="0">
                <a:latin typeface="David" panose="020E0502060401010101" pitchFamily="34" charset="-79"/>
                <a:cs typeface="David" panose="020E0502060401010101" pitchFamily="34" charset="-79"/>
              </a:rPr>
              <a:t>האם </a:t>
            </a:r>
            <a:r>
              <a:rPr lang="he-IL">
                <a:latin typeface="David" panose="020E0502060401010101" pitchFamily="34" charset="-79"/>
                <a:cs typeface="David" panose="020E0502060401010101" pitchFamily="34" charset="-79"/>
              </a:rPr>
              <a:t>נוכחות המאינות מגבירה את התחרות על המזון?</a:t>
            </a:r>
          </a:p>
          <a:p>
            <a:endParaRPr lang="he-IL" smtClean="0"/>
          </a:p>
          <a:p>
            <a:endParaRPr lang="he-IL"/>
          </a:p>
          <a:p>
            <a:endParaRPr lang="he-IL" smtClean="0"/>
          </a:p>
        </p:txBody>
      </p:sp>
      <p:sp>
        <p:nvSpPr>
          <p:cNvPr id="9" name="Right Arrow 8"/>
          <p:cNvSpPr/>
          <p:nvPr/>
        </p:nvSpPr>
        <p:spPr>
          <a:xfrm rot="5400000">
            <a:off x="2875167" y="4982691"/>
            <a:ext cx="720080" cy="350748"/>
          </a:xfrm>
          <a:prstGeom prst="rightArrow">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 name="TextBox 2"/>
          <p:cNvSpPr txBox="1"/>
          <p:nvPr/>
        </p:nvSpPr>
        <p:spPr>
          <a:xfrm>
            <a:off x="4283968" y="5590981"/>
            <a:ext cx="3456384" cy="646331"/>
          </a:xfrm>
          <a:prstGeom prst="rect">
            <a:avLst/>
          </a:prstGeom>
          <a:noFill/>
        </p:spPr>
        <p:txBody>
          <a:bodyPr wrap="square" rtlCol="1">
            <a:spAutoFit/>
          </a:bodyPr>
          <a:lstStyle/>
          <a:p>
            <a:r>
              <a:rPr lang="he-IL">
                <a:latin typeface="David" panose="020E0502060401010101" pitchFamily="34" charset="-79"/>
                <a:cs typeface="David" panose="020E0502060401010101" pitchFamily="34" charset="-79"/>
              </a:rPr>
              <a:t>עלייה בכשירות הדרורים</a:t>
            </a:r>
          </a:p>
          <a:p>
            <a:endParaRPr lang="he-IL"/>
          </a:p>
        </p:txBody>
      </p:sp>
      <p:sp>
        <p:nvSpPr>
          <p:cNvPr id="10" name="TextBox 9"/>
          <p:cNvSpPr txBox="1"/>
          <p:nvPr/>
        </p:nvSpPr>
        <p:spPr>
          <a:xfrm>
            <a:off x="899592" y="5589240"/>
            <a:ext cx="3456384" cy="646331"/>
          </a:xfrm>
          <a:prstGeom prst="rect">
            <a:avLst/>
          </a:prstGeom>
          <a:noFill/>
        </p:spPr>
        <p:txBody>
          <a:bodyPr wrap="square" rtlCol="1">
            <a:spAutoFit/>
          </a:bodyPr>
          <a:lstStyle/>
          <a:p>
            <a:r>
              <a:rPr lang="he-IL" smtClean="0">
                <a:latin typeface="David" panose="020E0502060401010101" pitchFamily="34" charset="-79"/>
                <a:cs typeface="David" panose="020E0502060401010101" pitchFamily="34" charset="-79"/>
              </a:rPr>
              <a:t>ירידה </a:t>
            </a:r>
            <a:r>
              <a:rPr lang="he-IL">
                <a:latin typeface="David" panose="020E0502060401010101" pitchFamily="34" charset="-79"/>
                <a:cs typeface="David" panose="020E0502060401010101" pitchFamily="34" charset="-79"/>
              </a:rPr>
              <a:t>בכשירות הדרורים</a:t>
            </a:r>
          </a:p>
          <a:p>
            <a:endParaRPr lang="he-IL"/>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1760" y="1077218"/>
            <a:ext cx="3096344" cy="1919733"/>
          </a:xfrm>
          <a:prstGeom prst="rect">
            <a:avLst/>
          </a:prstGeom>
        </p:spPr>
      </p:pic>
    </p:spTree>
    <p:extLst>
      <p:ext uri="{BB962C8B-B14F-4D97-AF65-F5344CB8AC3E}">
        <p14:creationId xmlns:p14="http://schemas.microsoft.com/office/powerpoint/2010/main" val="39352561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1845" y="548680"/>
            <a:ext cx="1822935" cy="430887"/>
          </a:xfrm>
          <a:prstGeom prst="rect">
            <a:avLst/>
          </a:prstGeom>
        </p:spPr>
        <p:txBody>
          <a:bodyPr wrap="none">
            <a:spAutoFit/>
          </a:bodyPr>
          <a:lstStyle/>
          <a:p>
            <a:pPr algn="ctr"/>
            <a:r>
              <a:rPr lang="he-IL" sz="2200" b="1" smtClean="0">
                <a:latin typeface="David" panose="020E0502060401010101" pitchFamily="34" charset="-79"/>
                <a:cs typeface="David" panose="020E0502060401010101" pitchFamily="34" charset="-79"/>
              </a:rPr>
              <a:t>מטרת הפרויקט</a:t>
            </a:r>
            <a:endParaRPr lang="he-IL" sz="2200">
              <a:latin typeface="David" panose="020E0502060401010101" pitchFamily="34" charset="-79"/>
              <a:cs typeface="David" panose="020E0502060401010101" pitchFamily="34" charset="-79"/>
            </a:endParaRPr>
          </a:p>
        </p:txBody>
      </p:sp>
      <p:sp>
        <p:nvSpPr>
          <p:cNvPr id="2" name="Rectangle 1"/>
          <p:cNvSpPr/>
          <p:nvPr/>
        </p:nvSpPr>
        <p:spPr>
          <a:xfrm>
            <a:off x="762872" y="1052736"/>
            <a:ext cx="7920880" cy="5278368"/>
          </a:xfrm>
          <a:prstGeom prst="rect">
            <a:avLst/>
          </a:prstGeom>
        </p:spPr>
        <p:txBody>
          <a:bodyPr wrap="square">
            <a:spAutoFit/>
          </a:bodyPr>
          <a:lstStyle/>
          <a:p>
            <a:pPr>
              <a:lnSpc>
                <a:spcPct val="150000"/>
              </a:lnSpc>
              <a:spcBef>
                <a:spcPts val="600"/>
              </a:spcBef>
            </a:pPr>
            <a:r>
              <a:rPr lang="he-IL">
                <a:latin typeface="David" panose="020E0502060401010101" pitchFamily="34" charset="-79"/>
                <a:cs typeface="David" panose="020E0502060401010101" pitchFamily="34" charset="-79"/>
              </a:rPr>
              <a:t>לבדוק האם דרורי בית </a:t>
            </a:r>
            <a:r>
              <a:rPr lang="he-IL" smtClean="0">
                <a:latin typeface="David" panose="020E0502060401010101" pitchFamily="34" charset="-79"/>
                <a:cs typeface="David" panose="020E0502060401010101" pitchFamily="34" charset="-79"/>
              </a:rPr>
              <a:t>מראים </a:t>
            </a:r>
            <a:r>
              <a:rPr lang="he-IL">
                <a:latin typeface="David" panose="020E0502060401010101" pitchFamily="34" charset="-79"/>
                <a:cs typeface="David" panose="020E0502060401010101" pitchFamily="34" charset="-79"/>
              </a:rPr>
              <a:t>העדפה לשחר למזון </a:t>
            </a:r>
            <a:endParaRPr lang="he-IL" smtClean="0">
              <a:latin typeface="David" panose="020E0502060401010101" pitchFamily="34" charset="-79"/>
              <a:cs typeface="David" panose="020E0502060401010101" pitchFamily="34" charset="-79"/>
            </a:endParaRPr>
          </a:p>
          <a:p>
            <a:pPr>
              <a:lnSpc>
                <a:spcPct val="150000"/>
              </a:lnSpc>
              <a:spcBef>
                <a:spcPts val="600"/>
              </a:spcBef>
            </a:pPr>
            <a:r>
              <a:rPr lang="he-IL" smtClean="0">
                <a:latin typeface="David" panose="020E0502060401010101" pitchFamily="34" charset="-79"/>
                <a:cs typeface="David" panose="020E0502060401010101" pitchFamily="34" charset="-79"/>
              </a:rPr>
              <a:t>יחד עם </a:t>
            </a:r>
            <a:r>
              <a:rPr lang="he-IL">
                <a:latin typeface="David" panose="020E0502060401010101" pitchFamily="34" charset="-79"/>
                <a:cs typeface="David" panose="020E0502060401010101" pitchFamily="34" charset="-79"/>
              </a:rPr>
              <a:t>מאינות מצויות בהשוואה </a:t>
            </a:r>
            <a:r>
              <a:rPr lang="he-IL" smtClean="0">
                <a:latin typeface="David" panose="020E0502060401010101" pitchFamily="34" charset="-79"/>
                <a:cs typeface="David" panose="020E0502060401010101" pitchFamily="34" charset="-79"/>
              </a:rPr>
              <a:t>ל:</a:t>
            </a:r>
          </a:p>
          <a:p>
            <a:pPr marL="285750" indent="-285750">
              <a:lnSpc>
                <a:spcPct val="150000"/>
              </a:lnSpc>
              <a:spcBef>
                <a:spcPts val="600"/>
              </a:spcBef>
              <a:buFont typeface="Arial" panose="020B0604020202020204" pitchFamily="34" charset="0"/>
              <a:buChar char="•"/>
            </a:pPr>
            <a:r>
              <a:rPr lang="he-IL" smtClean="0">
                <a:latin typeface="David" panose="020E0502060401010101" pitchFamily="34" charset="-79"/>
                <a:cs typeface="David" panose="020E0502060401010101" pitchFamily="34" charset="-79"/>
              </a:rPr>
              <a:t>שיחור למזון </a:t>
            </a:r>
            <a:r>
              <a:rPr lang="he-IL">
                <a:latin typeface="David" panose="020E0502060401010101" pitchFamily="34" charset="-79"/>
                <a:cs typeface="David" panose="020E0502060401010101" pitchFamily="34" charset="-79"/>
              </a:rPr>
              <a:t>בקבוצות </a:t>
            </a:r>
            <a:r>
              <a:rPr lang="he-IL" smtClean="0">
                <a:latin typeface="David" panose="020E0502060401010101" pitchFamily="34" charset="-79"/>
                <a:cs typeface="David" panose="020E0502060401010101" pitchFamily="34" charset="-79"/>
              </a:rPr>
              <a:t>לא-מעורבות</a:t>
            </a:r>
          </a:p>
          <a:p>
            <a:pPr marL="285750" indent="-285750">
              <a:lnSpc>
                <a:spcPct val="150000"/>
              </a:lnSpc>
              <a:spcBef>
                <a:spcPts val="600"/>
              </a:spcBef>
              <a:buFont typeface="Arial" panose="020B0604020202020204" pitchFamily="34" charset="0"/>
              <a:buChar char="•"/>
            </a:pPr>
            <a:r>
              <a:rPr lang="he-IL" smtClean="0">
                <a:latin typeface="David" panose="020E0502060401010101" pitchFamily="34" charset="-79"/>
                <a:cs typeface="David" panose="020E0502060401010101" pitchFamily="34" charset="-79"/>
              </a:rPr>
              <a:t>שיחור למזון </a:t>
            </a:r>
            <a:r>
              <a:rPr lang="he-IL">
                <a:latin typeface="David" panose="020E0502060401010101" pitchFamily="34" charset="-79"/>
                <a:cs typeface="David" panose="020E0502060401010101" pitchFamily="34" charset="-79"/>
              </a:rPr>
              <a:t>יחד </a:t>
            </a:r>
            <a:r>
              <a:rPr lang="he-IL" smtClean="0">
                <a:latin typeface="David" panose="020E0502060401010101" pitchFamily="34" charset="-79"/>
                <a:cs typeface="David" panose="020E0502060401010101" pitchFamily="34" charset="-79"/>
              </a:rPr>
              <a:t>עם </a:t>
            </a:r>
            <a:r>
              <a:rPr lang="he-IL">
                <a:latin typeface="David" panose="020E0502060401010101" pitchFamily="34" charset="-79"/>
                <a:cs typeface="David" panose="020E0502060401010101" pitchFamily="34" charset="-79"/>
              </a:rPr>
              <a:t>ציפורים </a:t>
            </a:r>
            <a:r>
              <a:rPr lang="he-IL" smtClean="0">
                <a:latin typeface="David" panose="020E0502060401010101" pitchFamily="34" charset="-79"/>
                <a:cs typeface="David" panose="020E0502060401010101" pitchFamily="34" charset="-79"/>
              </a:rPr>
              <a:t>אחרות </a:t>
            </a:r>
            <a:r>
              <a:rPr lang="he-IL">
                <a:latin typeface="David" panose="020E0502060401010101" pitchFamily="34" charset="-79"/>
                <a:cs typeface="David" panose="020E0502060401010101" pitchFamily="34" charset="-79"/>
              </a:rPr>
              <a:t>הגדולות </a:t>
            </a:r>
            <a:endParaRPr lang="he-IL" smtClean="0">
              <a:latin typeface="David" panose="020E0502060401010101" pitchFamily="34" charset="-79"/>
              <a:cs typeface="David" panose="020E0502060401010101" pitchFamily="34" charset="-79"/>
            </a:endParaRPr>
          </a:p>
          <a:p>
            <a:pPr>
              <a:lnSpc>
                <a:spcPct val="150000"/>
              </a:lnSpc>
              <a:spcBef>
                <a:spcPts val="600"/>
              </a:spcBef>
            </a:pPr>
            <a:r>
              <a:rPr lang="he-IL" smtClean="0">
                <a:latin typeface="David" panose="020E0502060401010101" pitchFamily="34" charset="-79"/>
                <a:cs typeface="David" panose="020E0502060401010101" pitchFamily="34" charset="-79"/>
              </a:rPr>
              <a:t>מהדרורים בממדי גופן</a:t>
            </a:r>
          </a:p>
          <a:p>
            <a:pPr>
              <a:lnSpc>
                <a:spcPct val="150000"/>
              </a:lnSpc>
              <a:spcBef>
                <a:spcPts val="600"/>
              </a:spcBef>
            </a:pPr>
            <a:endParaRPr lang="he-IL" smtClean="0">
              <a:latin typeface="David" panose="020E0502060401010101" pitchFamily="34" charset="-79"/>
              <a:cs typeface="David" panose="020E0502060401010101" pitchFamily="34" charset="-79"/>
            </a:endParaRPr>
          </a:p>
          <a:p>
            <a:pPr>
              <a:lnSpc>
                <a:spcPct val="150000"/>
              </a:lnSpc>
              <a:spcBef>
                <a:spcPts val="600"/>
              </a:spcBef>
            </a:pPr>
            <a:r>
              <a:rPr lang="he-IL">
                <a:latin typeface="David" panose="020E0502060401010101" pitchFamily="34" charset="-79"/>
                <a:cs typeface="David" panose="020E0502060401010101" pitchFamily="34" charset="-79"/>
              </a:rPr>
              <a:t>העדפה שכזו עשויה להצביע על תועלת כלשהי שמפיקים הדרורים משיחור </a:t>
            </a:r>
            <a:r>
              <a:rPr lang="he-IL" smtClean="0">
                <a:latin typeface="David" panose="020E0502060401010101" pitchFamily="34" charset="-79"/>
                <a:cs typeface="David" panose="020E0502060401010101" pitchFamily="34" charset="-79"/>
              </a:rPr>
              <a:t>למזון </a:t>
            </a:r>
            <a:r>
              <a:rPr lang="he-IL">
                <a:latin typeface="David" panose="020E0502060401010101" pitchFamily="34" charset="-79"/>
                <a:cs typeface="David" panose="020E0502060401010101" pitchFamily="34" charset="-79"/>
              </a:rPr>
              <a:t>בחברת מאינות </a:t>
            </a:r>
            <a:r>
              <a:rPr lang="he-IL" smtClean="0">
                <a:latin typeface="David" panose="020E0502060401010101" pitchFamily="34" charset="-79"/>
                <a:cs typeface="David" panose="020E0502060401010101" pitchFamily="34" charset="-79"/>
              </a:rPr>
              <a:t>מצויות</a:t>
            </a:r>
          </a:p>
          <a:p>
            <a:pPr>
              <a:lnSpc>
                <a:spcPct val="150000"/>
              </a:lnSpc>
              <a:spcBef>
                <a:spcPts val="600"/>
              </a:spcBef>
            </a:pPr>
            <a:endParaRPr lang="he-IL" smtClean="0">
              <a:latin typeface="David" panose="020E0502060401010101" pitchFamily="34" charset="-79"/>
              <a:cs typeface="David" panose="020E0502060401010101" pitchFamily="34" charset="-79"/>
            </a:endParaRPr>
          </a:p>
          <a:p>
            <a:pPr>
              <a:lnSpc>
                <a:spcPct val="150000"/>
              </a:lnSpc>
              <a:spcBef>
                <a:spcPts val="600"/>
              </a:spcBef>
            </a:pPr>
            <a:r>
              <a:rPr lang="he-IL" smtClean="0">
                <a:latin typeface="David" panose="020E0502060401010101" pitchFamily="34" charset="-79"/>
                <a:cs typeface="David" panose="020E0502060401010101" pitchFamily="34" charset="-79"/>
              </a:rPr>
              <a:t>חוסר </a:t>
            </a:r>
            <a:r>
              <a:rPr lang="he-IL">
                <a:latin typeface="David" panose="020E0502060401010101" pitchFamily="34" charset="-79"/>
                <a:cs typeface="David" panose="020E0502060401010101" pitchFamily="34" charset="-79"/>
              </a:rPr>
              <a:t>העדפה לשחר למזון בחברת מאינות מצויות </a:t>
            </a:r>
            <a:r>
              <a:rPr lang="he-IL" smtClean="0">
                <a:latin typeface="David" panose="020E0502060401010101" pitchFamily="34" charset="-79"/>
                <a:cs typeface="David" panose="020E0502060401010101" pitchFamily="34" charset="-79"/>
              </a:rPr>
              <a:t>עשוי </a:t>
            </a:r>
            <a:r>
              <a:rPr lang="he-IL">
                <a:latin typeface="David" panose="020E0502060401010101" pitchFamily="34" charset="-79"/>
                <a:cs typeface="David" panose="020E0502060401010101" pitchFamily="34" charset="-79"/>
              </a:rPr>
              <a:t>להצביע על כך שכשירותם של הדרורים אינה מושפעת באופן חיובי ואף </a:t>
            </a:r>
            <a:r>
              <a:rPr lang="he-IL" smtClean="0">
                <a:latin typeface="David" panose="020E0502060401010101" pitchFamily="34" charset="-79"/>
                <a:cs typeface="David" panose="020E0502060401010101" pitchFamily="34" charset="-79"/>
              </a:rPr>
              <a:t>נפגעת בנוכחותן</a:t>
            </a:r>
            <a:endParaRPr lang="he-IL">
              <a:latin typeface="David" panose="020E0502060401010101" pitchFamily="34" charset="-79"/>
              <a:cs typeface="David" panose="020E0502060401010101" pitchFamily="34" charset="-79"/>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6" y="1092806"/>
            <a:ext cx="3498967" cy="2624226"/>
          </a:xfrm>
          <a:prstGeom prst="rect">
            <a:avLst/>
          </a:prstGeom>
        </p:spPr>
      </p:pic>
    </p:spTree>
    <p:extLst>
      <p:ext uri="{BB962C8B-B14F-4D97-AF65-F5344CB8AC3E}">
        <p14:creationId xmlns:p14="http://schemas.microsoft.com/office/powerpoint/2010/main" val="1480178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92049" y="548680"/>
            <a:ext cx="2462534" cy="430887"/>
          </a:xfrm>
          <a:prstGeom prst="rect">
            <a:avLst/>
          </a:prstGeom>
        </p:spPr>
        <p:txBody>
          <a:bodyPr wrap="none">
            <a:spAutoFit/>
          </a:bodyPr>
          <a:lstStyle/>
          <a:p>
            <a:pPr algn="ctr"/>
            <a:r>
              <a:rPr lang="he-IL" sz="2200" b="1" smtClean="0">
                <a:latin typeface="David" panose="020E0502060401010101" pitchFamily="34" charset="-79"/>
                <a:cs typeface="David" panose="020E0502060401010101" pitchFamily="34" charset="-79"/>
              </a:rPr>
              <a:t>קבוצות ואתרי המחקר</a:t>
            </a:r>
            <a:endParaRPr lang="he-IL" sz="2200">
              <a:latin typeface="David" panose="020E0502060401010101" pitchFamily="34" charset="-79"/>
              <a:cs typeface="David" panose="020E0502060401010101" pitchFamily="34" charset="-79"/>
            </a:endParaRPr>
          </a:p>
        </p:txBody>
      </p:sp>
      <p:sp>
        <p:nvSpPr>
          <p:cNvPr id="3" name="Rectangle 2"/>
          <p:cNvSpPr/>
          <p:nvPr/>
        </p:nvSpPr>
        <p:spPr>
          <a:xfrm>
            <a:off x="762872" y="1052736"/>
            <a:ext cx="7920880" cy="1831271"/>
          </a:xfrm>
          <a:prstGeom prst="rect">
            <a:avLst/>
          </a:prstGeom>
        </p:spPr>
        <p:txBody>
          <a:bodyPr wrap="square">
            <a:spAutoFit/>
          </a:bodyPr>
          <a:lstStyle/>
          <a:p>
            <a:pPr marL="285750" indent="-285750">
              <a:lnSpc>
                <a:spcPct val="150000"/>
              </a:lnSpc>
              <a:spcBef>
                <a:spcPts val="600"/>
              </a:spcBef>
              <a:buFont typeface="Arial" panose="020B0604020202020204" pitchFamily="34" charset="0"/>
              <a:buChar char="•"/>
            </a:pPr>
            <a:r>
              <a:rPr lang="he-IL" smtClean="0">
                <a:latin typeface="David" panose="020E0502060401010101" pitchFamily="34" charset="-79"/>
                <a:cs typeface="David" panose="020E0502060401010101" pitchFamily="34" charset="-79"/>
              </a:rPr>
              <a:t>7 אתרים במקומות מיושבים במרכז הארץ, בהם בוצע המחקר על קבוצות של דרורי בית בבר </a:t>
            </a:r>
          </a:p>
          <a:p>
            <a:pPr marL="285750" indent="-285750">
              <a:lnSpc>
                <a:spcPct val="150000"/>
              </a:lnSpc>
              <a:spcBef>
                <a:spcPts val="600"/>
              </a:spcBef>
              <a:buFont typeface="Arial" panose="020B0604020202020204" pitchFamily="34" charset="0"/>
              <a:buChar char="•"/>
            </a:pPr>
            <a:r>
              <a:rPr lang="he-IL" smtClean="0">
                <a:latin typeface="David" panose="020E0502060401010101" pitchFamily="34" charset="-79"/>
                <a:cs typeface="David" panose="020E0502060401010101" pitchFamily="34" charset="-79"/>
              </a:rPr>
              <a:t>האתרים נבחרו על </a:t>
            </a:r>
            <a:r>
              <a:rPr lang="he-IL">
                <a:latin typeface="David" panose="020E0502060401010101" pitchFamily="34" charset="-79"/>
                <a:cs typeface="David" panose="020E0502060401010101" pitchFamily="34" charset="-79"/>
              </a:rPr>
              <a:t>פי תצפיות, בהן אותרו מקומות בהם </a:t>
            </a:r>
            <a:r>
              <a:rPr lang="he-IL" smtClean="0">
                <a:latin typeface="David" panose="020E0502060401010101" pitchFamily="34" charset="-79"/>
                <a:cs typeface="David" panose="020E0502060401010101" pitchFamily="34" charset="-79"/>
              </a:rPr>
              <a:t>נצפים </a:t>
            </a:r>
            <a:r>
              <a:rPr lang="he-IL">
                <a:latin typeface="David" panose="020E0502060401010101" pitchFamily="34" charset="-79"/>
                <a:cs typeface="David" panose="020E0502060401010101" pitchFamily="34" charset="-79"/>
              </a:rPr>
              <a:t>דרורים המשחרים למזון, </a:t>
            </a:r>
            <a:r>
              <a:rPr lang="he-IL" smtClean="0">
                <a:latin typeface="David" panose="020E0502060401010101" pitchFamily="34" charset="-79"/>
                <a:cs typeface="David" panose="020E0502060401010101" pitchFamily="34" charset="-79"/>
              </a:rPr>
              <a:t>ומתאפיינים בתכונות ההופכות אותם למתאימים לשיחור המזון של דרור הבית</a:t>
            </a:r>
            <a:endParaRPr lang="he-IL">
              <a:latin typeface="David" panose="020E0502060401010101" pitchFamily="34" charset="-79"/>
              <a:cs typeface="David" panose="020E0502060401010101" pitchFamily="34" charset="-79"/>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1760" y="3068960"/>
            <a:ext cx="4392488" cy="3294366"/>
          </a:xfrm>
          <a:prstGeom prst="rect">
            <a:avLst/>
          </a:prstGeom>
        </p:spPr>
      </p:pic>
    </p:spTree>
    <p:extLst>
      <p:ext uri="{BB962C8B-B14F-4D97-AF65-F5344CB8AC3E}">
        <p14:creationId xmlns:p14="http://schemas.microsoft.com/office/powerpoint/2010/main" val="5433521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03509" y="548680"/>
            <a:ext cx="2324675" cy="430887"/>
          </a:xfrm>
          <a:prstGeom prst="rect">
            <a:avLst/>
          </a:prstGeom>
        </p:spPr>
        <p:txBody>
          <a:bodyPr wrap="none">
            <a:spAutoFit/>
          </a:bodyPr>
          <a:lstStyle/>
          <a:p>
            <a:pPr algn="ctr"/>
            <a:r>
              <a:rPr lang="he-IL" sz="2200" b="1" smtClean="0">
                <a:latin typeface="David" panose="020E0502060401010101" pitchFamily="34" charset="-79"/>
                <a:cs typeface="David" panose="020E0502060401010101" pitchFamily="34" charset="-79"/>
              </a:rPr>
              <a:t>מהלך העבודה בשדה</a:t>
            </a:r>
            <a:endParaRPr lang="he-IL" sz="2200">
              <a:latin typeface="David" panose="020E0502060401010101" pitchFamily="34" charset="-79"/>
              <a:cs typeface="David" panose="020E0502060401010101" pitchFamily="34" charset="-79"/>
            </a:endParaRPr>
          </a:p>
        </p:txBody>
      </p:sp>
      <p:sp>
        <p:nvSpPr>
          <p:cNvPr id="3" name="Rectangle 2"/>
          <p:cNvSpPr/>
          <p:nvPr/>
        </p:nvSpPr>
        <p:spPr>
          <a:xfrm>
            <a:off x="179512" y="1052736"/>
            <a:ext cx="8504240" cy="3462486"/>
          </a:xfrm>
          <a:prstGeom prst="rect">
            <a:avLst/>
          </a:prstGeom>
        </p:spPr>
        <p:txBody>
          <a:bodyPr wrap="square">
            <a:spAutoFit/>
          </a:bodyPr>
          <a:lstStyle/>
          <a:p>
            <a:pPr>
              <a:lnSpc>
                <a:spcPct val="150000"/>
              </a:lnSpc>
              <a:spcBef>
                <a:spcPts val="600"/>
              </a:spcBef>
            </a:pPr>
            <a:r>
              <a:rPr lang="he-IL" smtClean="0">
                <a:latin typeface="David" panose="020E0502060401010101" pitchFamily="34" charset="-79"/>
                <a:cs typeface="David" panose="020E0502060401010101" pitchFamily="34" charset="-79"/>
              </a:rPr>
              <a:t>בכל אחד מאתרי המחקר בוצעו 3 שלבים עוקבים:</a:t>
            </a:r>
          </a:p>
          <a:p>
            <a:pPr>
              <a:lnSpc>
                <a:spcPct val="150000"/>
              </a:lnSpc>
              <a:spcBef>
                <a:spcPts val="600"/>
              </a:spcBef>
            </a:pPr>
            <a:endParaRPr lang="he-IL" smtClean="0">
              <a:latin typeface="David" panose="020E0502060401010101" pitchFamily="34" charset="-79"/>
              <a:cs typeface="David" panose="020E0502060401010101" pitchFamily="34" charset="-79"/>
            </a:endParaRPr>
          </a:p>
          <a:p>
            <a:pPr>
              <a:lnSpc>
                <a:spcPct val="150000"/>
              </a:lnSpc>
              <a:spcBef>
                <a:spcPts val="600"/>
              </a:spcBef>
            </a:pPr>
            <a:r>
              <a:rPr lang="he-IL" smtClean="0">
                <a:latin typeface="David" panose="020E0502060401010101" pitchFamily="34" charset="-79"/>
                <a:cs typeface="David" panose="020E0502060401010101" pitchFamily="34" charset="-79"/>
              </a:rPr>
              <a:t>1. הרגלת הדרורים להגיע לאכול באופן יומיומי מ</a:t>
            </a:r>
            <a:r>
              <a:rPr lang="he-IL" b="1" smtClean="0">
                <a:latin typeface="David" panose="020E0502060401010101" pitchFamily="34" charset="-79"/>
                <a:cs typeface="David" panose="020E0502060401010101" pitchFamily="34" charset="-79"/>
              </a:rPr>
              <a:t>מגשי</a:t>
            </a:r>
            <a:r>
              <a:rPr lang="he-IL" smtClean="0">
                <a:latin typeface="David" panose="020E0502060401010101" pitchFamily="34" charset="-79"/>
                <a:cs typeface="David" panose="020E0502060401010101" pitchFamily="34" charset="-79"/>
              </a:rPr>
              <a:t> </a:t>
            </a:r>
          </a:p>
          <a:p>
            <a:pPr>
              <a:lnSpc>
                <a:spcPct val="150000"/>
              </a:lnSpc>
              <a:spcBef>
                <a:spcPts val="600"/>
              </a:spcBef>
            </a:pPr>
            <a:r>
              <a:rPr lang="he-IL" b="1" smtClean="0">
                <a:latin typeface="David" panose="020E0502060401010101" pitchFamily="34" charset="-79"/>
                <a:cs typeface="David" panose="020E0502060401010101" pitchFamily="34" charset="-79"/>
              </a:rPr>
              <a:t>מזון</a:t>
            </a:r>
            <a:r>
              <a:rPr lang="he-IL" smtClean="0">
                <a:latin typeface="David" panose="020E0502060401010101" pitchFamily="34" charset="-79"/>
                <a:cs typeface="David" panose="020E0502060401010101" pitchFamily="34" charset="-79"/>
              </a:rPr>
              <a:t> שהכילו תערובת מזון לעופות</a:t>
            </a:r>
          </a:p>
          <a:p>
            <a:pPr>
              <a:lnSpc>
                <a:spcPct val="150000"/>
              </a:lnSpc>
              <a:spcBef>
                <a:spcPts val="600"/>
              </a:spcBef>
            </a:pPr>
            <a:endParaRPr lang="he-IL" smtClean="0">
              <a:latin typeface="David" panose="020E0502060401010101" pitchFamily="34" charset="-79"/>
              <a:cs typeface="David" panose="020E0502060401010101" pitchFamily="34" charset="-79"/>
            </a:endParaRPr>
          </a:p>
          <a:p>
            <a:pPr>
              <a:lnSpc>
                <a:spcPct val="150000"/>
              </a:lnSpc>
              <a:spcBef>
                <a:spcPts val="600"/>
              </a:spcBef>
            </a:pPr>
            <a:r>
              <a:rPr lang="he-IL" smtClean="0">
                <a:latin typeface="David" panose="020E0502060401010101" pitchFamily="34" charset="-79"/>
                <a:cs typeface="David" panose="020E0502060401010101" pitchFamily="34" charset="-79"/>
              </a:rPr>
              <a:t>2. הרגלת הדרורים ל</a:t>
            </a:r>
            <a:r>
              <a:rPr lang="he-IL" b="1" smtClean="0">
                <a:latin typeface="David" panose="020E0502060401010101" pitchFamily="34" charset="-79"/>
                <a:cs typeface="David" panose="020E0502060401010101" pitchFamily="34" charset="-79"/>
              </a:rPr>
              <a:t>נוכחות פוחלץ </a:t>
            </a:r>
            <a:r>
              <a:rPr lang="he-IL" smtClean="0">
                <a:latin typeface="David" panose="020E0502060401010101" pitchFamily="34" charset="-79"/>
                <a:cs typeface="David" panose="020E0502060401010101" pitchFamily="34" charset="-79"/>
              </a:rPr>
              <a:t>בקרבת מגש המזון</a:t>
            </a:r>
          </a:p>
          <a:p>
            <a:pPr>
              <a:lnSpc>
                <a:spcPct val="150000"/>
              </a:lnSpc>
              <a:spcBef>
                <a:spcPts val="600"/>
              </a:spcBef>
            </a:pPr>
            <a:endParaRPr lang="he-IL">
              <a:latin typeface="David" panose="020E0502060401010101" pitchFamily="34" charset="-79"/>
              <a:cs typeface="David" panose="020E0502060401010101" pitchFamily="34" charset="-79"/>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4308" y="1164814"/>
            <a:ext cx="3271993" cy="212017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88751" y="4077072"/>
            <a:ext cx="3754190" cy="2255077"/>
          </a:xfrm>
          <a:prstGeom prst="rect">
            <a:avLst/>
          </a:prstGeom>
        </p:spPr>
      </p:pic>
    </p:spTree>
    <p:extLst>
      <p:ext uri="{BB962C8B-B14F-4D97-AF65-F5344CB8AC3E}">
        <p14:creationId xmlns:p14="http://schemas.microsoft.com/office/powerpoint/2010/main" val="4056889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03509" y="548680"/>
            <a:ext cx="2324675" cy="430887"/>
          </a:xfrm>
          <a:prstGeom prst="rect">
            <a:avLst/>
          </a:prstGeom>
        </p:spPr>
        <p:txBody>
          <a:bodyPr wrap="none">
            <a:spAutoFit/>
          </a:bodyPr>
          <a:lstStyle/>
          <a:p>
            <a:pPr algn="ctr"/>
            <a:r>
              <a:rPr lang="he-IL" sz="2200" b="1" smtClean="0">
                <a:latin typeface="David" panose="020E0502060401010101" pitchFamily="34" charset="-79"/>
                <a:cs typeface="David" panose="020E0502060401010101" pitchFamily="34" charset="-79"/>
              </a:rPr>
              <a:t>מהלך העבודה בשדה</a:t>
            </a:r>
            <a:endParaRPr lang="he-IL" sz="2200">
              <a:latin typeface="David" panose="020E0502060401010101" pitchFamily="34" charset="-79"/>
              <a:cs typeface="David" panose="020E0502060401010101" pitchFamily="34" charset="-79"/>
            </a:endParaRPr>
          </a:p>
        </p:txBody>
      </p:sp>
      <p:sp>
        <p:nvSpPr>
          <p:cNvPr id="3" name="Rectangle 2"/>
          <p:cNvSpPr/>
          <p:nvPr/>
        </p:nvSpPr>
        <p:spPr>
          <a:xfrm>
            <a:off x="611560" y="1340768"/>
            <a:ext cx="8136904" cy="3877985"/>
          </a:xfrm>
          <a:prstGeom prst="rect">
            <a:avLst/>
          </a:prstGeom>
        </p:spPr>
        <p:txBody>
          <a:bodyPr wrap="square">
            <a:spAutoFit/>
          </a:bodyPr>
          <a:lstStyle/>
          <a:p>
            <a:pPr>
              <a:lnSpc>
                <a:spcPct val="150000"/>
              </a:lnSpc>
              <a:spcBef>
                <a:spcPts val="600"/>
              </a:spcBef>
            </a:pPr>
            <a:r>
              <a:rPr lang="he-IL">
                <a:latin typeface="David" panose="020E0502060401010101" pitchFamily="34" charset="-79"/>
                <a:cs typeface="David" panose="020E0502060401010101" pitchFamily="34" charset="-79"/>
              </a:rPr>
              <a:t>3. </a:t>
            </a:r>
            <a:r>
              <a:rPr lang="he-IL" b="1">
                <a:latin typeface="David" panose="020E0502060401010101" pitchFamily="34" charset="-79"/>
                <a:cs typeface="David" panose="020E0502060401010101" pitchFamily="34" charset="-79"/>
              </a:rPr>
              <a:t>ניסויים</a:t>
            </a:r>
            <a:r>
              <a:rPr lang="he-IL">
                <a:latin typeface="David" panose="020E0502060401010101" pitchFamily="34" charset="-79"/>
                <a:cs typeface="David" panose="020E0502060401010101" pitchFamily="34" charset="-79"/>
              </a:rPr>
              <a:t> בהם נמדדו ערכי מדדים קבועים הקשורים </a:t>
            </a:r>
            <a:r>
              <a:rPr lang="he-IL" smtClean="0">
                <a:latin typeface="David" panose="020E0502060401010101" pitchFamily="34" charset="-79"/>
                <a:cs typeface="David" panose="020E0502060401010101" pitchFamily="34" charset="-79"/>
              </a:rPr>
              <a:t>בהתנהגות </a:t>
            </a:r>
            <a:r>
              <a:rPr lang="he-IL">
                <a:latin typeface="David" panose="020E0502060401010101" pitchFamily="34" charset="-79"/>
                <a:cs typeface="David" panose="020E0502060401010101" pitchFamily="34" charset="-79"/>
              </a:rPr>
              <a:t>שיחור המזון של הדרורים ב-3 מצבים:</a:t>
            </a:r>
          </a:p>
          <a:p>
            <a:pPr marL="285750" indent="-285750">
              <a:lnSpc>
                <a:spcPct val="150000"/>
              </a:lnSpc>
              <a:spcBef>
                <a:spcPts val="600"/>
              </a:spcBef>
              <a:buFont typeface="Arial" panose="020B0604020202020204" pitchFamily="34" charset="0"/>
              <a:buChar char="•"/>
            </a:pPr>
            <a:r>
              <a:rPr lang="he-IL">
                <a:latin typeface="David" panose="020E0502060401010101" pitchFamily="34" charset="-79"/>
                <a:cs typeface="David" panose="020E0502060401010101" pitchFamily="34" charset="-79"/>
              </a:rPr>
              <a:t>שיחור מזון בקבוצות לא-מעורבות</a:t>
            </a:r>
          </a:p>
          <a:p>
            <a:pPr marL="285750" indent="-285750">
              <a:lnSpc>
                <a:spcPct val="150000"/>
              </a:lnSpc>
              <a:spcBef>
                <a:spcPts val="600"/>
              </a:spcBef>
              <a:buFont typeface="Arial" panose="020B0604020202020204" pitchFamily="34" charset="0"/>
              <a:buChar char="•"/>
            </a:pPr>
            <a:r>
              <a:rPr lang="he-IL">
                <a:latin typeface="David" panose="020E0502060401010101" pitchFamily="34" charset="-79"/>
                <a:cs typeface="David" panose="020E0502060401010101" pitchFamily="34" charset="-79"/>
              </a:rPr>
              <a:t>שיחור מזון בחברת פוחלץ מאינה מצויה</a:t>
            </a:r>
          </a:p>
          <a:p>
            <a:pPr marL="285750" indent="-285750">
              <a:lnSpc>
                <a:spcPct val="150000"/>
              </a:lnSpc>
              <a:spcBef>
                <a:spcPts val="600"/>
              </a:spcBef>
              <a:buFont typeface="Arial" panose="020B0604020202020204" pitchFamily="34" charset="0"/>
              <a:buChar char="•"/>
            </a:pPr>
            <a:r>
              <a:rPr lang="he-IL">
                <a:latin typeface="David" panose="020E0502060401010101" pitchFamily="34" charset="-79"/>
                <a:cs typeface="David" panose="020E0502060401010101" pitchFamily="34" charset="-79"/>
              </a:rPr>
              <a:t>שיחור מזון בחברת פוחלץ צוצלת או תור </a:t>
            </a:r>
            <a:endParaRPr lang="he-IL" smtClean="0">
              <a:latin typeface="David" panose="020E0502060401010101" pitchFamily="34" charset="-79"/>
              <a:cs typeface="David" panose="020E0502060401010101" pitchFamily="34" charset="-79"/>
            </a:endParaRPr>
          </a:p>
          <a:p>
            <a:pPr>
              <a:lnSpc>
                <a:spcPct val="150000"/>
              </a:lnSpc>
              <a:spcBef>
                <a:spcPts val="600"/>
              </a:spcBef>
            </a:pPr>
            <a:r>
              <a:rPr lang="he-IL" smtClean="0">
                <a:latin typeface="David" panose="020E0502060401010101" pitchFamily="34" charset="-79"/>
                <a:cs typeface="David" panose="020E0502060401010101" pitchFamily="34" charset="-79"/>
              </a:rPr>
              <a:t>צווארון    </a:t>
            </a:r>
          </a:p>
          <a:p>
            <a:pPr>
              <a:lnSpc>
                <a:spcPct val="150000"/>
              </a:lnSpc>
              <a:spcBef>
                <a:spcPts val="600"/>
              </a:spcBef>
            </a:pPr>
            <a:r>
              <a:rPr lang="he-IL" smtClean="0">
                <a:latin typeface="David" panose="020E0502060401010101" pitchFamily="34" charset="-79"/>
                <a:cs typeface="David" panose="020E0502060401010101" pitchFamily="34" charset="-79"/>
              </a:rPr>
              <a:t>    </a:t>
            </a:r>
          </a:p>
          <a:p>
            <a:pPr>
              <a:lnSpc>
                <a:spcPct val="150000"/>
              </a:lnSpc>
              <a:spcBef>
                <a:spcPts val="600"/>
              </a:spcBef>
            </a:pPr>
            <a:r>
              <a:rPr lang="he-IL" smtClean="0">
                <a:latin typeface="David" panose="020E0502060401010101" pitchFamily="34" charset="-79"/>
                <a:cs typeface="David" panose="020E0502060401010101" pitchFamily="34" charset="-79"/>
              </a:rPr>
              <a:t>*</a:t>
            </a:r>
            <a:r>
              <a:rPr lang="he-IL">
                <a:latin typeface="David" panose="020E0502060401010101" pitchFamily="34" charset="-79"/>
                <a:cs typeface="David" panose="020E0502060401010101" pitchFamily="34" charset="-79"/>
              </a:rPr>
              <a:t>המדדים נמדדו גם בנוכחות פוחלץ השחרור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3" y="2420887"/>
            <a:ext cx="4225493" cy="2797865"/>
          </a:xfrm>
          <a:prstGeom prst="rect">
            <a:avLst/>
          </a:prstGeom>
        </p:spPr>
      </p:pic>
    </p:spTree>
    <p:extLst>
      <p:ext uri="{BB962C8B-B14F-4D97-AF65-F5344CB8AC3E}">
        <p14:creationId xmlns:p14="http://schemas.microsoft.com/office/powerpoint/2010/main" val="42932153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מסמך" ma:contentTypeID="0x010100D6F61E74F7254FFAACE179AD514BF94B00E5BAFAE9EC481B44A887128AEA8B460D" ma:contentTypeVersion="" ma:contentTypeDescription="צור פריט רשימה חדש." ma:contentTypeScope="" ma:versionID="3b61d496bdfd119985d8563668747021">
  <xsd:schema xmlns:xsd="http://www.w3.org/2001/XMLSchema" xmlns:xs="http://www.w3.org/2001/XMLSchema" xmlns:p="http://schemas.microsoft.com/office/2006/metadata/properties" xmlns:ns1="458654B0-58DA-43AF-B7B7-86C38ED4FD5E" targetNamespace="http://schemas.microsoft.com/office/2006/metadata/properties" ma:root="true" ma:fieldsID="695313bd741453274c42219807639905" ns1:_="">
    <xsd:import namespace="458654B0-58DA-43AF-B7B7-86C38ED4FD5E"/>
    <xsd:element name="properties">
      <xsd:complexType>
        <xsd:sequence>
          <xsd:element name="documentManagement">
            <xsd:complexType>
              <xsd:all>
                <xsd:element ref="ns1:DocumentUr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8654B0-58DA-43AF-B7B7-86C38ED4FD5E" elementFormDefault="qualified">
    <xsd:import namespace="http://schemas.microsoft.com/office/2006/documentManagement/types"/>
    <xsd:import namespace="http://schemas.microsoft.com/office/infopath/2007/PartnerControls"/>
    <xsd:element name="DocumentUrl" ma:index="2" nillable="true" ma:displayName="Url" ma:internalName="DocumentUrl">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6" ma:displayName="מחבר"/>
        <xsd:element ref="dcterms:created" minOccurs="0" maxOccurs="1"/>
        <xsd:element ref="dc:identifier" minOccurs="0" maxOccurs="1"/>
        <xsd:element name="contentType" minOccurs="0" maxOccurs="1" type="xsd:string"/>
        <xsd:element ref="dc:title" minOccurs="0" maxOccurs="1" ma:index="4" ma:displayName="כותרת"/>
        <xsd:element ref="dc:subject" minOccurs="0" maxOccurs="1"/>
        <xsd:element ref="dc:description" minOccurs="0" maxOccurs="1" ma:index="8" ma:displayName="הערות"/>
        <xsd:element name="keywords" minOccurs="0" maxOccurs="1" type="xsd:string" ma:index="5" ma:displayName="מילות מפתח"/>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ocumentUrl xmlns="458654B0-58DA-43AF-B7B7-86C38ED4FD5E" xsi:nil="true"/>
  </documentManagement>
</p:properties>
</file>

<file path=customXml/itemProps1.xml><?xml version="1.0" encoding="utf-8"?>
<ds:datastoreItem xmlns:ds="http://schemas.openxmlformats.org/officeDocument/2006/customXml" ds:itemID="{811DC192-9A3C-4F5C-ADF2-8CAF1477F038}"/>
</file>

<file path=customXml/itemProps2.xml><?xml version="1.0" encoding="utf-8"?>
<ds:datastoreItem xmlns:ds="http://schemas.openxmlformats.org/officeDocument/2006/customXml" ds:itemID="{FBFD2AAF-B5DB-4ED9-B71A-6826E140C1D8}"/>
</file>

<file path=docProps/app.xml><?xml version="1.0" encoding="utf-8"?>
<Properties xmlns="http://schemas.openxmlformats.org/officeDocument/2006/extended-properties" xmlns:vt="http://schemas.openxmlformats.org/officeDocument/2006/docPropsVTypes">
  <TotalTime>4648</TotalTime>
  <Words>3591</Words>
  <Application>Microsoft Office PowerPoint</Application>
  <PresentationFormat>On-screen Show (4:3)</PresentationFormat>
  <Paragraphs>219</Paragraphs>
  <Slides>16</Slides>
  <Notes>14</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פרויקט מחקר - קסם קזס</dc:title>
  <dc:creator>kesem</dc:creator>
  <cp:keywords/>
  <dc:description/>
  <cp:lastModifiedBy>kesem</cp:lastModifiedBy>
  <cp:revision>116</cp:revision>
  <dcterms:created xsi:type="dcterms:W3CDTF">2014-03-29T08:26:43Z</dcterms:created>
  <dcterms:modified xsi:type="dcterms:W3CDTF">2014-05-05T15:23:34Z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0x010100D6F61E74F7254FFAACE179AD514BF94B00E5BAFAE9EC481B44A887128AEA8B460D</vt:lpwstr>
  </property>
</Properties>
</file>