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charts/chart10.xml" ContentType="application/vnd.openxmlformats-officedocument.drawingml.chart+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9"/>
  </p:notesMasterIdLst>
  <p:sldIdLst>
    <p:sldId id="256" r:id="rId2"/>
    <p:sldId id="257" r:id="rId3"/>
    <p:sldId id="258" r:id="rId4"/>
    <p:sldId id="259" r:id="rId5"/>
    <p:sldId id="295" r:id="rId6"/>
    <p:sldId id="260" r:id="rId7"/>
    <p:sldId id="271" r:id="rId8"/>
    <p:sldId id="267" r:id="rId9"/>
    <p:sldId id="296" r:id="rId10"/>
    <p:sldId id="262" r:id="rId11"/>
    <p:sldId id="261" r:id="rId12"/>
    <p:sldId id="270" r:id="rId13"/>
    <p:sldId id="263" r:id="rId14"/>
    <p:sldId id="305" r:id="rId15"/>
    <p:sldId id="264" r:id="rId16"/>
    <p:sldId id="265" r:id="rId17"/>
    <p:sldId id="266" r:id="rId18"/>
    <p:sldId id="274" r:id="rId19"/>
    <p:sldId id="273" r:id="rId20"/>
    <p:sldId id="275" r:id="rId21"/>
    <p:sldId id="276" r:id="rId22"/>
    <p:sldId id="277" r:id="rId23"/>
    <p:sldId id="278" r:id="rId24"/>
    <p:sldId id="282" r:id="rId25"/>
    <p:sldId id="306" r:id="rId26"/>
    <p:sldId id="307" r:id="rId27"/>
    <p:sldId id="308" r:id="rId28"/>
    <p:sldId id="297" r:id="rId29"/>
    <p:sldId id="279" r:id="rId30"/>
    <p:sldId id="280" r:id="rId31"/>
    <p:sldId id="283" r:id="rId32"/>
    <p:sldId id="309" r:id="rId33"/>
    <p:sldId id="310" r:id="rId34"/>
    <p:sldId id="311" r:id="rId35"/>
    <p:sldId id="298" r:id="rId36"/>
    <p:sldId id="284" r:id="rId37"/>
    <p:sldId id="287" r:id="rId38"/>
    <p:sldId id="302" r:id="rId39"/>
    <p:sldId id="303" r:id="rId40"/>
    <p:sldId id="299" r:id="rId41"/>
    <p:sldId id="288" r:id="rId42"/>
    <p:sldId id="289" r:id="rId43"/>
    <p:sldId id="290" r:id="rId44"/>
    <p:sldId id="312" r:id="rId45"/>
    <p:sldId id="301" r:id="rId46"/>
    <p:sldId id="291" r:id="rId47"/>
    <p:sldId id="293" r:id="rId4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7" autoAdjust="0"/>
    <p:restoredTop sz="94624" autoAdjust="0"/>
  </p:normalViewPr>
  <p:slideViewPr>
    <p:cSldViewPr>
      <p:cViewPr>
        <p:scale>
          <a:sx n="107" d="100"/>
          <a:sy n="107" d="100"/>
        </p:scale>
        <p:origin x="-90" y="60"/>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0" y="2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1490;&#1497;&#1500;&#1497;\Desktop\&#1500;&#1497;&#1512;&#1493;&#1503;\&#1508;&#1512;&#1493;&#1497;&#1511;&#1496;%20&#1502;&#1495;&#1511;&#1512;\Th12_DataBase%20old.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1490;&#1497;&#1500;&#1497;\Desktop\&#1500;&#1497;&#1512;&#1493;&#1503;\&#1508;&#1512;&#1493;&#1497;&#1511;&#1496;%20&#1502;&#1495;&#1511;&#1512;\Th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490;&#1497;&#1500;&#1497;\Desktop\&#1500;&#1497;&#1512;&#1493;&#1503;\&#1508;&#1512;&#1493;&#1497;&#1511;&#1496;%20&#1502;&#1495;&#1511;&#1512;\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490;&#1497;&#1500;&#1497;\Desktop\&#1500;&#1497;&#1512;&#1493;&#1503;\&#1508;&#1512;&#1493;&#1497;&#1511;&#1496;%20&#1502;&#1495;&#1511;&#1512;\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490;&#1497;&#1500;&#1497;\Desktop\&#1500;&#1497;&#1512;&#1493;&#1503;\&#1508;&#1512;&#1493;&#1497;&#1511;&#1496;%20&#1502;&#1495;&#1511;&#1512;\TH13%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490;&#1497;&#1500;&#1497;\Downloads\lirons_project_Th13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490;&#1497;&#1500;&#1497;\Desktop\&#1500;&#1497;&#1512;&#1493;&#1503;\&#1508;&#1512;&#1493;&#1497;&#1511;&#1496;%20&#1502;&#1495;&#1511;&#1512;\Th1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490;&#1497;&#1500;&#1497;\Desktop\&#1500;&#1497;&#1512;&#1493;&#1503;\&#1508;&#1512;&#1493;&#1497;&#1511;&#1496;%20&#1502;&#1495;&#1511;&#1512;\Th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490;&#1497;&#1500;&#1497;\Desktop\&#1500;&#1497;&#1512;&#1493;&#1503;\&#1508;&#1512;&#1493;&#1497;&#1511;&#1496;%20&#1502;&#1495;&#1511;&#1512;\Th1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490;&#1497;&#1500;&#1497;\Desktop\&#1500;&#1497;&#1512;&#1493;&#1503;\&#1508;&#1512;&#1493;&#1497;&#1511;&#1496;%20&#1502;&#1495;&#1511;&#1512;\TH13%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32627891773992"/>
          <c:y val="0.15441435205214904"/>
          <c:w val="0.49536399028188655"/>
          <c:h val="0.56929008275879711"/>
        </c:manualLayout>
      </c:layout>
      <c:barChart>
        <c:barDir val="col"/>
        <c:grouping val="clustered"/>
        <c:varyColors val="0"/>
        <c:ser>
          <c:idx val="0"/>
          <c:order val="0"/>
          <c:tx>
            <c:strRef>
              <c:f>'פעילות שערות שפם'!$D$10</c:f>
              <c:strCache>
                <c:ptCount val="1"/>
                <c:pt idx="0">
                  <c:v>Th12</c:v>
                </c:pt>
              </c:strCache>
            </c:strRef>
          </c:tx>
          <c:invertIfNegative val="0"/>
          <c:dLbls>
            <c:dLblPos val="inEnd"/>
            <c:showLegendKey val="0"/>
            <c:showVal val="1"/>
            <c:showCatName val="0"/>
            <c:showSerName val="0"/>
            <c:showPercent val="0"/>
            <c:showBubbleSize val="0"/>
            <c:showLeaderLines val="0"/>
          </c:dLbls>
          <c:cat>
            <c:strRef>
              <c:f>'פעילות שערות שפם'!$E$9:$H$9</c:f>
              <c:strCache>
                <c:ptCount val="4"/>
                <c:pt idx="0">
                  <c:v>C1</c:v>
                </c:pt>
                <c:pt idx="1">
                  <c:v>C2</c:v>
                </c:pt>
                <c:pt idx="2">
                  <c:v>C3</c:v>
                </c:pt>
                <c:pt idx="3">
                  <c:v>C4</c:v>
                </c:pt>
              </c:strCache>
            </c:strRef>
          </c:cat>
          <c:val>
            <c:numRef>
              <c:f>'פעילות שערות שפם'!$E$10:$H$10</c:f>
              <c:numCache>
                <c:formatCode>General</c:formatCode>
                <c:ptCount val="4"/>
                <c:pt idx="0">
                  <c:v>1414</c:v>
                </c:pt>
                <c:pt idx="1">
                  <c:v>1017</c:v>
                </c:pt>
                <c:pt idx="2">
                  <c:v>161</c:v>
                </c:pt>
                <c:pt idx="3">
                  <c:v>11</c:v>
                </c:pt>
              </c:numCache>
            </c:numRef>
          </c:val>
        </c:ser>
        <c:ser>
          <c:idx val="1"/>
          <c:order val="1"/>
          <c:tx>
            <c:strRef>
              <c:f>'פעילות שערות שפם'!$D$11</c:f>
              <c:strCache>
                <c:ptCount val="1"/>
                <c:pt idx="0">
                  <c:v>Th13</c:v>
                </c:pt>
              </c:strCache>
            </c:strRef>
          </c:tx>
          <c:invertIfNegative val="0"/>
          <c:dLbls>
            <c:dLblPos val="inEnd"/>
            <c:showLegendKey val="0"/>
            <c:showVal val="1"/>
            <c:showCatName val="0"/>
            <c:showSerName val="0"/>
            <c:showPercent val="0"/>
            <c:showBubbleSize val="0"/>
            <c:showLeaderLines val="0"/>
          </c:dLbls>
          <c:cat>
            <c:strRef>
              <c:f>'פעילות שערות שפם'!$E$9:$H$9</c:f>
              <c:strCache>
                <c:ptCount val="4"/>
                <c:pt idx="0">
                  <c:v>C1</c:v>
                </c:pt>
                <c:pt idx="1">
                  <c:v>C2</c:v>
                </c:pt>
                <c:pt idx="2">
                  <c:v>C3</c:v>
                </c:pt>
                <c:pt idx="3">
                  <c:v>C4</c:v>
                </c:pt>
              </c:strCache>
            </c:strRef>
          </c:cat>
          <c:val>
            <c:numRef>
              <c:f>'פעילות שערות שפם'!$E$11:$H$11</c:f>
              <c:numCache>
                <c:formatCode>General</c:formatCode>
                <c:ptCount val="4"/>
                <c:pt idx="0">
                  <c:v>2471</c:v>
                </c:pt>
                <c:pt idx="1">
                  <c:v>2437</c:v>
                </c:pt>
                <c:pt idx="2">
                  <c:v>302</c:v>
                </c:pt>
                <c:pt idx="3">
                  <c:v>16</c:v>
                </c:pt>
              </c:numCache>
            </c:numRef>
          </c:val>
        </c:ser>
        <c:dLbls>
          <c:showLegendKey val="0"/>
          <c:showVal val="1"/>
          <c:showCatName val="0"/>
          <c:showSerName val="0"/>
          <c:showPercent val="0"/>
          <c:showBubbleSize val="0"/>
        </c:dLbls>
        <c:gapWidth val="150"/>
        <c:axId val="134625920"/>
        <c:axId val="135701248"/>
      </c:barChart>
      <c:catAx>
        <c:axId val="134625920"/>
        <c:scaling>
          <c:orientation val="minMax"/>
        </c:scaling>
        <c:delete val="0"/>
        <c:axPos val="b"/>
        <c:title>
          <c:tx>
            <c:rich>
              <a:bodyPr/>
              <a:lstStyle/>
              <a:p>
                <a:pPr>
                  <a:defRPr sz="1400"/>
                </a:pPr>
                <a:r>
                  <a:rPr lang="he-IL" sz="1400" dirty="0"/>
                  <a:t>זהות</a:t>
                </a:r>
                <a:r>
                  <a:rPr lang="he-IL" sz="1400" baseline="0" dirty="0"/>
                  <a:t> שערת השפם</a:t>
                </a:r>
                <a:endParaRPr lang="he-IL" sz="1400" dirty="0"/>
              </a:p>
            </c:rich>
          </c:tx>
          <c:layout/>
          <c:overlay val="0"/>
        </c:title>
        <c:majorTickMark val="out"/>
        <c:minorTickMark val="none"/>
        <c:tickLblPos val="nextTo"/>
        <c:crossAx val="135701248"/>
        <c:crosses val="autoZero"/>
        <c:auto val="1"/>
        <c:lblAlgn val="ctr"/>
        <c:lblOffset val="100"/>
        <c:noMultiLvlLbl val="0"/>
      </c:catAx>
      <c:valAx>
        <c:axId val="135701248"/>
        <c:scaling>
          <c:orientation val="minMax"/>
        </c:scaling>
        <c:delete val="0"/>
        <c:axPos val="l"/>
        <c:majorGridlines/>
        <c:title>
          <c:tx>
            <c:rich>
              <a:bodyPr rot="-5400000" vert="horz" anchor="ctr" anchorCtr="1"/>
              <a:lstStyle/>
              <a:p>
                <a:pPr>
                  <a:defRPr sz="1400"/>
                </a:pPr>
                <a:r>
                  <a:rPr lang="he-IL" sz="1400" dirty="0"/>
                  <a:t>כמות המגעים</a:t>
                </a:r>
              </a:p>
            </c:rich>
          </c:tx>
          <c:layout>
            <c:manualLayout>
              <c:xMode val="edge"/>
              <c:yMode val="edge"/>
              <c:x val="0.16832371688711659"/>
              <c:y val="0.28976168052034618"/>
            </c:manualLayout>
          </c:layout>
          <c:overlay val="0"/>
        </c:title>
        <c:numFmt formatCode="General" sourceLinked="1"/>
        <c:majorTickMark val="out"/>
        <c:minorTickMark val="none"/>
        <c:tickLblPos val="nextTo"/>
        <c:crossAx val="134625920"/>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'משך מגע בצד ימין TH12'!$P$16</c:f>
              <c:strCache>
                <c:ptCount val="1"/>
                <c:pt idx="0">
                  <c:v> R(right) - L(long)</c:v>
                </c:pt>
              </c:strCache>
            </c:strRef>
          </c:tx>
          <c:invertIfNegative val="0"/>
          <c:dLbls>
            <c:dLblPos val="inEnd"/>
            <c:showLegendKey val="0"/>
            <c:showVal val="1"/>
            <c:showCatName val="0"/>
            <c:showSerName val="0"/>
            <c:showPercent val="0"/>
            <c:showBubbleSize val="0"/>
            <c:showLeaderLines val="0"/>
          </c:dLbls>
          <c:cat>
            <c:strRef>
              <c:f>'משך מגע בצד ימין TH12'!$O$17:$O$19</c:f>
              <c:strCache>
                <c:ptCount val="3"/>
                <c:pt idx="0">
                  <c:v>no wind</c:v>
                </c:pt>
                <c:pt idx="1">
                  <c:v>push</c:v>
                </c:pt>
                <c:pt idx="2">
                  <c:v>pull</c:v>
                </c:pt>
              </c:strCache>
            </c:strRef>
          </c:cat>
          <c:val>
            <c:numRef>
              <c:f>'משך מגע בצד ימין TH12'!$P$17:$P$19</c:f>
              <c:numCache>
                <c:formatCode>0%</c:formatCode>
                <c:ptCount val="3"/>
                <c:pt idx="0">
                  <c:v>0.49000000000000032</c:v>
                </c:pt>
                <c:pt idx="1">
                  <c:v>0.60000000000000064</c:v>
                </c:pt>
                <c:pt idx="2">
                  <c:v>0.56000000000000005</c:v>
                </c:pt>
              </c:numCache>
            </c:numRef>
          </c:val>
        </c:ser>
        <c:ser>
          <c:idx val="1"/>
          <c:order val="1"/>
          <c:tx>
            <c:strRef>
              <c:f>'משך מגע בצד ימין TH12'!$Q$16</c:f>
              <c:strCache>
                <c:ptCount val="1"/>
                <c:pt idx="0">
                  <c:v>R(right) - S(short)</c:v>
                </c:pt>
              </c:strCache>
            </c:strRef>
          </c:tx>
          <c:invertIfNegative val="0"/>
          <c:dLbls>
            <c:dLblPos val="inEnd"/>
            <c:showLegendKey val="0"/>
            <c:showVal val="1"/>
            <c:showCatName val="0"/>
            <c:showSerName val="0"/>
            <c:showPercent val="0"/>
            <c:showBubbleSize val="0"/>
            <c:showLeaderLines val="0"/>
          </c:dLbls>
          <c:cat>
            <c:strRef>
              <c:f>'משך מגע בצד ימין TH12'!$O$17:$O$19</c:f>
              <c:strCache>
                <c:ptCount val="3"/>
                <c:pt idx="0">
                  <c:v>no wind</c:v>
                </c:pt>
                <c:pt idx="1">
                  <c:v>push</c:v>
                </c:pt>
                <c:pt idx="2">
                  <c:v>pull</c:v>
                </c:pt>
              </c:strCache>
            </c:strRef>
          </c:cat>
          <c:val>
            <c:numRef>
              <c:f>'משך מגע בצד ימין TH12'!$Q$17:$Q$19</c:f>
              <c:numCache>
                <c:formatCode>0%</c:formatCode>
                <c:ptCount val="3"/>
                <c:pt idx="0">
                  <c:v>0.54</c:v>
                </c:pt>
                <c:pt idx="1">
                  <c:v>0.28000000000000008</c:v>
                </c:pt>
                <c:pt idx="2">
                  <c:v>0.25</c:v>
                </c:pt>
              </c:numCache>
            </c:numRef>
          </c:val>
        </c:ser>
        <c:dLbls>
          <c:showLegendKey val="0"/>
          <c:showVal val="1"/>
          <c:showCatName val="0"/>
          <c:showSerName val="0"/>
          <c:showPercent val="0"/>
          <c:showBubbleSize val="0"/>
        </c:dLbls>
        <c:gapWidth val="150"/>
        <c:axId val="135922816"/>
        <c:axId val="135924736"/>
      </c:barChart>
      <c:catAx>
        <c:axId val="135922816"/>
        <c:scaling>
          <c:orientation val="minMax"/>
        </c:scaling>
        <c:delete val="0"/>
        <c:axPos val="b"/>
        <c:title>
          <c:tx>
            <c:rich>
              <a:bodyPr/>
              <a:lstStyle/>
              <a:p>
                <a:pPr>
                  <a:defRPr/>
                </a:pPr>
                <a:r>
                  <a:rPr lang="he-IL" dirty="0"/>
                  <a:t>תנאי</a:t>
                </a:r>
                <a:r>
                  <a:rPr lang="he-IL" baseline="0" dirty="0"/>
                  <a:t> הניסוי</a:t>
                </a:r>
                <a:endParaRPr lang="he-IL" dirty="0"/>
              </a:p>
            </c:rich>
          </c:tx>
          <c:layout/>
          <c:overlay val="0"/>
        </c:title>
        <c:majorTickMark val="out"/>
        <c:minorTickMark val="none"/>
        <c:tickLblPos val="nextTo"/>
        <c:crossAx val="135924736"/>
        <c:crosses val="autoZero"/>
        <c:auto val="1"/>
        <c:lblAlgn val="ctr"/>
        <c:lblOffset val="100"/>
        <c:noMultiLvlLbl val="0"/>
      </c:catAx>
      <c:valAx>
        <c:axId val="135924736"/>
        <c:scaling>
          <c:orientation val="minMax"/>
        </c:scaling>
        <c:delete val="0"/>
        <c:axPos val="l"/>
        <c:majorGridlines/>
        <c:title>
          <c:tx>
            <c:rich>
              <a:bodyPr rot="-5400000" vert="horz"/>
              <a:lstStyle/>
              <a:p>
                <a:pPr>
                  <a:defRPr/>
                </a:pPr>
                <a:r>
                  <a:rPr lang="he-IL" dirty="0"/>
                  <a:t>אחוז</a:t>
                </a:r>
                <a:r>
                  <a:rPr lang="he-IL" baseline="0" dirty="0"/>
                  <a:t> ההצלחה</a:t>
                </a:r>
                <a:endParaRPr lang="he-IL" dirty="0"/>
              </a:p>
            </c:rich>
          </c:tx>
          <c:layout/>
          <c:overlay val="0"/>
        </c:title>
        <c:numFmt formatCode="0%" sourceLinked="1"/>
        <c:majorTickMark val="out"/>
        <c:minorTickMark val="none"/>
        <c:tickLblPos val="nextTo"/>
        <c:crossAx val="135922816"/>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dirty="0" smtClean="0">
                <a:latin typeface="David" pitchFamily="34" charset="-79"/>
                <a:cs typeface="David" pitchFamily="34" charset="-79"/>
              </a:rPr>
              <a:t>א. ממוצע</a:t>
            </a:r>
            <a:r>
              <a:rPr lang="he-IL" baseline="0" dirty="0" smtClean="0">
                <a:latin typeface="David" pitchFamily="34" charset="-79"/>
                <a:cs typeface="David" pitchFamily="34" charset="-79"/>
              </a:rPr>
              <a:t> </a:t>
            </a:r>
            <a:r>
              <a:rPr lang="he-IL" dirty="0" smtClean="0">
                <a:latin typeface="David" pitchFamily="34" charset="-79"/>
                <a:cs typeface="David" pitchFamily="34" charset="-79"/>
              </a:rPr>
              <a:t>מספר</a:t>
            </a:r>
            <a:r>
              <a:rPr lang="he-IL" baseline="0" dirty="0" smtClean="0">
                <a:latin typeface="David" pitchFamily="34" charset="-79"/>
                <a:cs typeface="David" pitchFamily="34" charset="-79"/>
              </a:rPr>
              <a:t> המגעים הכללי של שערות השפם </a:t>
            </a:r>
            <a:r>
              <a:rPr lang="en-US" baseline="0" dirty="0" smtClean="0">
                <a:latin typeface="David" pitchFamily="34" charset="-79"/>
                <a:cs typeface="David" pitchFamily="34" charset="-79"/>
              </a:rPr>
              <a:t>C1</a:t>
            </a:r>
            <a:r>
              <a:rPr lang="he-IL" baseline="0" dirty="0" smtClean="0">
                <a:latin typeface="David" pitchFamily="34" charset="-79"/>
                <a:cs typeface="David" pitchFamily="34" charset="-79"/>
              </a:rPr>
              <a:t> ו – </a:t>
            </a:r>
            <a:r>
              <a:rPr lang="en-US" baseline="0" dirty="0" smtClean="0">
                <a:latin typeface="David" pitchFamily="34" charset="-79"/>
                <a:cs typeface="David" pitchFamily="34" charset="-79"/>
              </a:rPr>
              <a:t>C2</a:t>
            </a:r>
            <a:endParaRPr lang="he-IL" dirty="0">
              <a:latin typeface="David" pitchFamily="34" charset="-79"/>
              <a:cs typeface="David" pitchFamily="34" charset="-79"/>
            </a:endParaRPr>
          </a:p>
        </c:rich>
      </c:tx>
      <c:layout>
        <c:manualLayout>
          <c:xMode val="edge"/>
          <c:yMode val="edge"/>
          <c:x val="0.17045398910478873"/>
          <c:y val="1.7027458165025693E-2"/>
        </c:manualLayout>
      </c:layout>
      <c:overlay val="1"/>
    </c:title>
    <c:autoTitleDeleted val="0"/>
    <c:plotArea>
      <c:layout>
        <c:manualLayout>
          <c:layoutTarget val="inner"/>
          <c:xMode val="edge"/>
          <c:yMode val="edge"/>
          <c:x val="0.15525394839169937"/>
          <c:y val="0.17672382807139092"/>
          <c:w val="0.67687191676558567"/>
          <c:h val="0.66574846803514343"/>
        </c:manualLayout>
      </c:layout>
      <c:barChart>
        <c:barDir val="col"/>
        <c:grouping val="clustered"/>
        <c:varyColors val="0"/>
        <c:ser>
          <c:idx val="0"/>
          <c:order val="0"/>
          <c:tx>
            <c:strRef>
              <c:f>'מספר מגעים כללי (2)'!$E$8</c:f>
              <c:strCache>
                <c:ptCount val="1"/>
                <c:pt idx="0">
                  <c:v>Th12</c:v>
                </c:pt>
              </c:strCache>
            </c:strRef>
          </c:tx>
          <c:invertIfNegative val="0"/>
          <c:dLbls>
            <c:dLblPos val="inEnd"/>
            <c:showLegendKey val="0"/>
            <c:showVal val="1"/>
            <c:showCatName val="0"/>
            <c:showSerName val="0"/>
            <c:showPercent val="0"/>
            <c:showBubbleSize val="0"/>
            <c:showLeaderLines val="0"/>
          </c:dLbls>
          <c:cat>
            <c:strRef>
              <c:f>'מספר מגעים כללי (2)'!$F$7:$G$7</c:f>
              <c:strCache>
                <c:ptCount val="2"/>
                <c:pt idx="0">
                  <c:v>C1</c:v>
                </c:pt>
                <c:pt idx="1">
                  <c:v>C2</c:v>
                </c:pt>
              </c:strCache>
            </c:strRef>
          </c:cat>
          <c:val>
            <c:numRef>
              <c:f>'מספר מגעים כללי (2)'!$F$8:$G$8</c:f>
              <c:numCache>
                <c:formatCode>General</c:formatCode>
                <c:ptCount val="2"/>
                <c:pt idx="0">
                  <c:v>2.08</c:v>
                </c:pt>
                <c:pt idx="1">
                  <c:v>1.49</c:v>
                </c:pt>
              </c:numCache>
            </c:numRef>
          </c:val>
        </c:ser>
        <c:ser>
          <c:idx val="1"/>
          <c:order val="1"/>
          <c:tx>
            <c:strRef>
              <c:f>'מספר מגעים כללי (2)'!$E$9</c:f>
              <c:strCache>
                <c:ptCount val="1"/>
                <c:pt idx="0">
                  <c:v>Th13</c:v>
                </c:pt>
              </c:strCache>
            </c:strRef>
          </c:tx>
          <c:invertIfNegative val="0"/>
          <c:dLbls>
            <c:dLblPos val="inEnd"/>
            <c:showLegendKey val="0"/>
            <c:showVal val="1"/>
            <c:showCatName val="0"/>
            <c:showSerName val="0"/>
            <c:showPercent val="0"/>
            <c:showBubbleSize val="0"/>
            <c:showLeaderLines val="0"/>
          </c:dLbls>
          <c:cat>
            <c:strRef>
              <c:f>'מספר מגעים כללי (2)'!$F$7:$G$7</c:f>
              <c:strCache>
                <c:ptCount val="2"/>
                <c:pt idx="0">
                  <c:v>C1</c:v>
                </c:pt>
                <c:pt idx="1">
                  <c:v>C2</c:v>
                </c:pt>
              </c:strCache>
            </c:strRef>
          </c:cat>
          <c:val>
            <c:numRef>
              <c:f>'מספר מגעים כללי (2)'!$F$9:$G$9</c:f>
              <c:numCache>
                <c:formatCode>General</c:formatCode>
                <c:ptCount val="2"/>
                <c:pt idx="0">
                  <c:v>1.41</c:v>
                </c:pt>
                <c:pt idx="1">
                  <c:v>1.35</c:v>
                </c:pt>
              </c:numCache>
            </c:numRef>
          </c:val>
        </c:ser>
        <c:dLbls>
          <c:showLegendKey val="0"/>
          <c:showVal val="1"/>
          <c:showCatName val="0"/>
          <c:showSerName val="0"/>
          <c:showPercent val="0"/>
          <c:showBubbleSize val="0"/>
        </c:dLbls>
        <c:gapWidth val="150"/>
        <c:axId val="135409024"/>
        <c:axId val="135415296"/>
      </c:barChart>
      <c:catAx>
        <c:axId val="135409024"/>
        <c:scaling>
          <c:orientation val="minMax"/>
        </c:scaling>
        <c:delete val="0"/>
        <c:axPos val="b"/>
        <c:title>
          <c:tx>
            <c:rich>
              <a:bodyPr/>
              <a:lstStyle/>
              <a:p>
                <a:pPr>
                  <a:defRPr/>
                </a:pPr>
                <a:r>
                  <a:rPr lang="he-IL" dirty="0"/>
                  <a:t>זהות</a:t>
                </a:r>
                <a:r>
                  <a:rPr lang="he-IL" baseline="0" dirty="0"/>
                  <a:t> שערת השפם</a:t>
                </a:r>
                <a:endParaRPr lang="he-IL" dirty="0"/>
              </a:p>
            </c:rich>
          </c:tx>
          <c:layout/>
          <c:overlay val="0"/>
        </c:title>
        <c:majorTickMark val="out"/>
        <c:minorTickMark val="none"/>
        <c:tickLblPos val="nextTo"/>
        <c:crossAx val="135415296"/>
        <c:crosses val="autoZero"/>
        <c:auto val="1"/>
        <c:lblAlgn val="ctr"/>
        <c:lblOffset val="100"/>
        <c:noMultiLvlLbl val="0"/>
      </c:catAx>
      <c:valAx>
        <c:axId val="135415296"/>
        <c:scaling>
          <c:orientation val="minMax"/>
        </c:scaling>
        <c:delete val="0"/>
        <c:axPos val="l"/>
        <c:majorGridlines/>
        <c:title>
          <c:tx>
            <c:rich>
              <a:bodyPr rot="-5400000" vert="horz"/>
              <a:lstStyle/>
              <a:p>
                <a:pPr>
                  <a:defRPr/>
                </a:pPr>
                <a:r>
                  <a:rPr lang="he-IL" dirty="0"/>
                  <a:t>מספר</a:t>
                </a:r>
                <a:r>
                  <a:rPr lang="he-IL" baseline="0" dirty="0"/>
                  <a:t> המגעים</a:t>
                </a:r>
                <a:endParaRPr lang="he-IL" dirty="0"/>
              </a:p>
            </c:rich>
          </c:tx>
          <c:layout/>
          <c:overlay val="0"/>
        </c:title>
        <c:numFmt formatCode="General" sourceLinked="1"/>
        <c:majorTickMark val="out"/>
        <c:minorTickMark val="none"/>
        <c:tickLblPos val="nextTo"/>
        <c:crossAx val="1354090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dirty="0" smtClean="0">
                <a:latin typeface="David" pitchFamily="34" charset="-79"/>
                <a:cs typeface="David" pitchFamily="34" charset="-79"/>
              </a:rPr>
              <a:t>ב. ממוצע משך המגע הכללי של שערות השפם </a:t>
            </a:r>
            <a:r>
              <a:rPr lang="en-US" dirty="0" smtClean="0">
                <a:latin typeface="David" pitchFamily="34" charset="-79"/>
                <a:cs typeface="David" pitchFamily="34" charset="-79"/>
              </a:rPr>
              <a:t>C1 </a:t>
            </a:r>
            <a:r>
              <a:rPr lang="he-IL" dirty="0" smtClean="0">
                <a:latin typeface="David" pitchFamily="34" charset="-79"/>
                <a:cs typeface="David" pitchFamily="34" charset="-79"/>
              </a:rPr>
              <a:t>ו</a:t>
            </a:r>
            <a:r>
              <a:rPr lang="he-IL" baseline="0" dirty="0" smtClean="0">
                <a:latin typeface="David" pitchFamily="34" charset="-79"/>
                <a:cs typeface="David" pitchFamily="34" charset="-79"/>
              </a:rPr>
              <a:t> – </a:t>
            </a:r>
            <a:r>
              <a:rPr lang="en-US" baseline="0" dirty="0" smtClean="0">
                <a:latin typeface="David" pitchFamily="34" charset="-79"/>
                <a:cs typeface="David" pitchFamily="34" charset="-79"/>
              </a:rPr>
              <a:t>C2</a:t>
            </a:r>
            <a:endParaRPr lang="he-IL" dirty="0">
              <a:latin typeface="David" pitchFamily="34" charset="-79"/>
              <a:cs typeface="David" pitchFamily="34" charset="-79"/>
            </a:endParaRPr>
          </a:p>
        </c:rich>
      </c:tx>
      <c:layout>
        <c:manualLayout>
          <c:xMode val="edge"/>
          <c:yMode val="edge"/>
          <c:x val="0.15285942804848426"/>
          <c:y val="2.5534602435478202E-2"/>
        </c:manualLayout>
      </c:layout>
      <c:overlay val="0"/>
    </c:title>
    <c:autoTitleDeleted val="0"/>
    <c:plotArea>
      <c:layout/>
      <c:barChart>
        <c:barDir val="col"/>
        <c:grouping val="clustered"/>
        <c:varyColors val="0"/>
        <c:ser>
          <c:idx val="0"/>
          <c:order val="0"/>
          <c:tx>
            <c:strRef>
              <c:f>'משך מגע כללי  (2)'!$F$3</c:f>
              <c:strCache>
                <c:ptCount val="1"/>
                <c:pt idx="0">
                  <c:v>Th12</c:v>
                </c:pt>
              </c:strCache>
            </c:strRef>
          </c:tx>
          <c:invertIfNegative val="0"/>
          <c:dLbls>
            <c:dLblPos val="inEnd"/>
            <c:showLegendKey val="0"/>
            <c:showVal val="1"/>
            <c:showCatName val="0"/>
            <c:showSerName val="0"/>
            <c:showPercent val="0"/>
            <c:showBubbleSize val="0"/>
            <c:showLeaderLines val="0"/>
          </c:dLbls>
          <c:cat>
            <c:strRef>
              <c:f>'משך מגע כללי  (2)'!$G$2:$H$2</c:f>
              <c:strCache>
                <c:ptCount val="2"/>
                <c:pt idx="0">
                  <c:v>C1</c:v>
                </c:pt>
                <c:pt idx="1">
                  <c:v>C2</c:v>
                </c:pt>
              </c:strCache>
            </c:strRef>
          </c:cat>
          <c:val>
            <c:numRef>
              <c:f>'משך מגע כללי  (2)'!$G$3:$H$3</c:f>
              <c:numCache>
                <c:formatCode>General</c:formatCode>
                <c:ptCount val="2"/>
                <c:pt idx="0">
                  <c:v>75</c:v>
                </c:pt>
                <c:pt idx="1">
                  <c:v>54</c:v>
                </c:pt>
              </c:numCache>
            </c:numRef>
          </c:val>
        </c:ser>
        <c:ser>
          <c:idx val="1"/>
          <c:order val="1"/>
          <c:tx>
            <c:strRef>
              <c:f>'משך מגע כללי  (2)'!$F$4</c:f>
              <c:strCache>
                <c:ptCount val="1"/>
                <c:pt idx="0">
                  <c:v>Th13</c:v>
                </c:pt>
              </c:strCache>
            </c:strRef>
          </c:tx>
          <c:invertIfNegative val="0"/>
          <c:dLbls>
            <c:dLblPos val="inEnd"/>
            <c:showLegendKey val="0"/>
            <c:showVal val="1"/>
            <c:showCatName val="0"/>
            <c:showSerName val="0"/>
            <c:showPercent val="0"/>
            <c:showBubbleSize val="0"/>
            <c:showLeaderLines val="0"/>
          </c:dLbls>
          <c:cat>
            <c:strRef>
              <c:f>'משך מגע כללי  (2)'!$G$2:$H$2</c:f>
              <c:strCache>
                <c:ptCount val="2"/>
                <c:pt idx="0">
                  <c:v>C1</c:v>
                </c:pt>
                <c:pt idx="1">
                  <c:v>C2</c:v>
                </c:pt>
              </c:strCache>
            </c:strRef>
          </c:cat>
          <c:val>
            <c:numRef>
              <c:f>'משך מגע כללי  (2)'!$G$4:$H$4</c:f>
              <c:numCache>
                <c:formatCode>General</c:formatCode>
                <c:ptCount val="2"/>
                <c:pt idx="0">
                  <c:v>82</c:v>
                </c:pt>
                <c:pt idx="1">
                  <c:v>53</c:v>
                </c:pt>
              </c:numCache>
            </c:numRef>
          </c:val>
        </c:ser>
        <c:dLbls>
          <c:showLegendKey val="0"/>
          <c:showVal val="1"/>
          <c:showCatName val="0"/>
          <c:showSerName val="0"/>
          <c:showPercent val="0"/>
          <c:showBubbleSize val="0"/>
        </c:dLbls>
        <c:gapWidth val="150"/>
        <c:axId val="135449984"/>
        <c:axId val="135456256"/>
      </c:barChart>
      <c:catAx>
        <c:axId val="135449984"/>
        <c:scaling>
          <c:orientation val="minMax"/>
        </c:scaling>
        <c:delete val="0"/>
        <c:axPos val="b"/>
        <c:title>
          <c:tx>
            <c:rich>
              <a:bodyPr/>
              <a:lstStyle/>
              <a:p>
                <a:pPr>
                  <a:defRPr/>
                </a:pPr>
                <a:r>
                  <a:rPr lang="he-IL" dirty="0"/>
                  <a:t>זהות</a:t>
                </a:r>
                <a:r>
                  <a:rPr lang="he-IL" baseline="0" dirty="0"/>
                  <a:t> שערת השפם</a:t>
                </a:r>
                <a:endParaRPr lang="he-IL" dirty="0"/>
              </a:p>
            </c:rich>
          </c:tx>
          <c:layout/>
          <c:overlay val="0"/>
        </c:title>
        <c:majorTickMark val="out"/>
        <c:minorTickMark val="none"/>
        <c:tickLblPos val="nextTo"/>
        <c:crossAx val="135456256"/>
        <c:crosses val="autoZero"/>
        <c:auto val="1"/>
        <c:lblAlgn val="ctr"/>
        <c:lblOffset val="100"/>
        <c:noMultiLvlLbl val="0"/>
      </c:catAx>
      <c:valAx>
        <c:axId val="135456256"/>
        <c:scaling>
          <c:orientation val="minMax"/>
        </c:scaling>
        <c:delete val="0"/>
        <c:axPos val="l"/>
        <c:majorGridlines/>
        <c:title>
          <c:tx>
            <c:rich>
              <a:bodyPr rot="-5400000" vert="horz"/>
              <a:lstStyle/>
              <a:p>
                <a:pPr>
                  <a:defRPr/>
                </a:pPr>
                <a:r>
                  <a:rPr lang="he-IL" dirty="0"/>
                  <a:t>משך</a:t>
                </a:r>
                <a:r>
                  <a:rPr lang="he-IL" baseline="0" dirty="0"/>
                  <a:t> המגע (</a:t>
                </a:r>
                <a:r>
                  <a:rPr lang="en-US" baseline="0" dirty="0"/>
                  <a:t>ms</a:t>
                </a:r>
                <a:r>
                  <a:rPr lang="he-IL" baseline="0" dirty="0"/>
                  <a:t>)</a:t>
                </a:r>
                <a:endParaRPr lang="he-IL" dirty="0"/>
              </a:p>
            </c:rich>
          </c:tx>
          <c:layout/>
          <c:overlay val="0"/>
        </c:title>
        <c:numFmt formatCode="General" sourceLinked="1"/>
        <c:majorTickMark val="out"/>
        <c:minorTickMark val="none"/>
        <c:tickLblPos val="nextTo"/>
        <c:crossAx val="1354499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dirty="0" smtClean="0">
                <a:latin typeface="David" pitchFamily="34" charset="-79"/>
                <a:cs typeface="David" pitchFamily="34" charset="-79"/>
              </a:rPr>
              <a:t>ב. מספר</a:t>
            </a:r>
            <a:r>
              <a:rPr lang="he-IL" baseline="0" dirty="0" smtClean="0">
                <a:latin typeface="David" pitchFamily="34" charset="-79"/>
                <a:cs typeface="David" pitchFamily="34" charset="-79"/>
              </a:rPr>
              <a:t> </a:t>
            </a:r>
            <a:r>
              <a:rPr lang="he-IL" baseline="0" dirty="0">
                <a:latin typeface="David" pitchFamily="34" charset="-79"/>
                <a:cs typeface="David" pitchFamily="34" charset="-79"/>
              </a:rPr>
              <a:t>חזרות הניסויים שבהן החולדות צודקות בהשוואה לטועות</a:t>
            </a:r>
            <a:endParaRPr lang="he-IL" dirty="0">
              <a:latin typeface="David" pitchFamily="34" charset="-79"/>
              <a:cs typeface="David" pitchFamily="34" charset="-79"/>
            </a:endParaRPr>
          </a:p>
        </c:rich>
      </c:tx>
      <c:layout/>
      <c:overlay val="0"/>
    </c:title>
    <c:autoTitleDeleted val="0"/>
    <c:plotArea>
      <c:layout/>
      <c:barChart>
        <c:barDir val="col"/>
        <c:grouping val="clustered"/>
        <c:varyColors val="0"/>
        <c:ser>
          <c:idx val="0"/>
          <c:order val="0"/>
          <c:tx>
            <c:strRef>
              <c:f>גיליון3!$A$3</c:f>
              <c:strCache>
                <c:ptCount val="1"/>
                <c:pt idx="0">
                  <c:v>Correct</c:v>
                </c:pt>
              </c:strCache>
            </c:strRef>
          </c:tx>
          <c:invertIfNegative val="0"/>
          <c:dLbls>
            <c:dLblPos val="inEnd"/>
            <c:showLegendKey val="0"/>
            <c:showVal val="1"/>
            <c:showCatName val="0"/>
            <c:showSerName val="0"/>
            <c:showPercent val="0"/>
            <c:showBubbleSize val="0"/>
            <c:showLeaderLines val="0"/>
          </c:dLbls>
          <c:cat>
            <c:strRef>
              <c:f>גיליון3!$B$2:$C$2</c:f>
              <c:strCache>
                <c:ptCount val="2"/>
                <c:pt idx="0">
                  <c:v>Th12</c:v>
                </c:pt>
                <c:pt idx="1">
                  <c:v>Th13</c:v>
                </c:pt>
              </c:strCache>
            </c:strRef>
          </c:cat>
          <c:val>
            <c:numRef>
              <c:f>גיליון3!$B$3:$C$3</c:f>
              <c:numCache>
                <c:formatCode>General</c:formatCode>
                <c:ptCount val="2"/>
                <c:pt idx="0">
                  <c:v>381</c:v>
                </c:pt>
                <c:pt idx="1">
                  <c:v>677</c:v>
                </c:pt>
              </c:numCache>
            </c:numRef>
          </c:val>
        </c:ser>
        <c:ser>
          <c:idx val="1"/>
          <c:order val="1"/>
          <c:tx>
            <c:strRef>
              <c:f>גיליון3!$A$4</c:f>
              <c:strCache>
                <c:ptCount val="1"/>
                <c:pt idx="0">
                  <c:v>Wrong</c:v>
                </c:pt>
              </c:strCache>
            </c:strRef>
          </c:tx>
          <c:invertIfNegative val="0"/>
          <c:dLbls>
            <c:dLblPos val="inEnd"/>
            <c:showLegendKey val="0"/>
            <c:showVal val="1"/>
            <c:showCatName val="0"/>
            <c:showSerName val="0"/>
            <c:showPercent val="0"/>
            <c:showBubbleSize val="0"/>
            <c:showLeaderLines val="0"/>
          </c:dLbls>
          <c:cat>
            <c:strRef>
              <c:f>גיליון3!$B$2:$C$2</c:f>
              <c:strCache>
                <c:ptCount val="2"/>
                <c:pt idx="0">
                  <c:v>Th12</c:v>
                </c:pt>
                <c:pt idx="1">
                  <c:v>Th13</c:v>
                </c:pt>
              </c:strCache>
            </c:strRef>
          </c:cat>
          <c:val>
            <c:numRef>
              <c:f>גיליון3!$B$4:$C$4</c:f>
              <c:numCache>
                <c:formatCode>General</c:formatCode>
                <c:ptCount val="2"/>
                <c:pt idx="0">
                  <c:v>299</c:v>
                </c:pt>
                <c:pt idx="1">
                  <c:v>329</c:v>
                </c:pt>
              </c:numCache>
            </c:numRef>
          </c:val>
        </c:ser>
        <c:dLbls>
          <c:showLegendKey val="0"/>
          <c:showVal val="1"/>
          <c:showCatName val="0"/>
          <c:showSerName val="0"/>
          <c:showPercent val="0"/>
          <c:showBubbleSize val="0"/>
        </c:dLbls>
        <c:gapWidth val="150"/>
        <c:axId val="135500928"/>
        <c:axId val="135502848"/>
      </c:barChart>
      <c:catAx>
        <c:axId val="135500928"/>
        <c:scaling>
          <c:orientation val="minMax"/>
        </c:scaling>
        <c:delete val="0"/>
        <c:axPos val="b"/>
        <c:title>
          <c:tx>
            <c:rich>
              <a:bodyPr/>
              <a:lstStyle/>
              <a:p>
                <a:pPr>
                  <a:defRPr/>
                </a:pPr>
                <a:r>
                  <a:rPr lang="he-IL" dirty="0"/>
                  <a:t>חולדה</a:t>
                </a:r>
              </a:p>
            </c:rich>
          </c:tx>
          <c:layout/>
          <c:overlay val="0"/>
        </c:title>
        <c:majorTickMark val="out"/>
        <c:minorTickMark val="none"/>
        <c:tickLblPos val="nextTo"/>
        <c:crossAx val="135502848"/>
        <c:crosses val="autoZero"/>
        <c:auto val="1"/>
        <c:lblAlgn val="ctr"/>
        <c:lblOffset val="100"/>
        <c:noMultiLvlLbl val="0"/>
      </c:catAx>
      <c:valAx>
        <c:axId val="135502848"/>
        <c:scaling>
          <c:orientation val="minMax"/>
        </c:scaling>
        <c:delete val="0"/>
        <c:axPos val="l"/>
        <c:majorGridlines/>
        <c:title>
          <c:tx>
            <c:rich>
              <a:bodyPr rot="-5400000" vert="horz"/>
              <a:lstStyle/>
              <a:p>
                <a:pPr>
                  <a:defRPr/>
                </a:pPr>
                <a:r>
                  <a:rPr lang="he-IL" dirty="0"/>
                  <a:t>מספר</a:t>
                </a:r>
                <a:r>
                  <a:rPr lang="he-IL" baseline="0" dirty="0"/>
                  <a:t> חזרות הניסויים</a:t>
                </a:r>
                <a:endParaRPr lang="he-IL" dirty="0"/>
              </a:p>
            </c:rich>
          </c:tx>
          <c:layout/>
          <c:overlay val="0"/>
        </c:title>
        <c:numFmt formatCode="General" sourceLinked="1"/>
        <c:majorTickMark val="out"/>
        <c:minorTickMark val="none"/>
        <c:tickLblPos val="nextTo"/>
        <c:crossAx val="1355009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dirty="0" smtClean="0">
                <a:latin typeface="David" pitchFamily="34" charset="-79"/>
                <a:cs typeface="David" pitchFamily="34" charset="-79"/>
              </a:rPr>
              <a:t>א. מספר החזרות בתנאים השונים בהן החולדות</a:t>
            </a:r>
            <a:r>
              <a:rPr lang="he-IL" baseline="0" dirty="0" smtClean="0">
                <a:latin typeface="David" pitchFamily="34" charset="-79"/>
                <a:cs typeface="David" pitchFamily="34" charset="-79"/>
              </a:rPr>
              <a:t> צודקות בהשוואה לטועות</a:t>
            </a:r>
            <a:r>
              <a:rPr lang="he-IL" dirty="0" smtClean="0">
                <a:latin typeface="David" pitchFamily="34" charset="-79"/>
                <a:cs typeface="David" pitchFamily="34" charset="-79"/>
              </a:rPr>
              <a:t>   </a:t>
            </a:r>
            <a:r>
              <a:rPr lang="he-IL" baseline="0" dirty="0" smtClean="0">
                <a:latin typeface="David" pitchFamily="34" charset="-79"/>
                <a:cs typeface="David" pitchFamily="34" charset="-79"/>
              </a:rPr>
              <a:t> </a:t>
            </a:r>
            <a:endParaRPr lang="en-US" dirty="0">
              <a:latin typeface="David" pitchFamily="34" charset="-79"/>
              <a:cs typeface="David" pitchFamily="34" charset="-79"/>
            </a:endParaRPr>
          </a:p>
        </c:rich>
      </c:tx>
      <c:layout>
        <c:manualLayout>
          <c:xMode val="edge"/>
          <c:yMode val="edge"/>
          <c:x val="0.11942411295166847"/>
          <c:y val="4.3886847039671405E-2"/>
        </c:manualLayout>
      </c:layout>
      <c:overlay val="0"/>
    </c:title>
    <c:autoTitleDeleted val="0"/>
    <c:plotArea>
      <c:layout/>
      <c:barChart>
        <c:barDir val="col"/>
        <c:grouping val="clustered"/>
        <c:varyColors val="0"/>
        <c:ser>
          <c:idx val="0"/>
          <c:order val="0"/>
          <c:tx>
            <c:strRef>
              <c:f>Sheet1!$F$4</c:f>
              <c:strCache>
                <c:ptCount val="1"/>
                <c:pt idx="0">
                  <c:v>Th13</c:v>
                </c:pt>
              </c:strCache>
            </c:strRef>
          </c:tx>
          <c:invertIfNegative val="0"/>
          <c:dLbls>
            <c:dLblPos val="inEnd"/>
            <c:showLegendKey val="0"/>
            <c:showVal val="1"/>
            <c:showCatName val="0"/>
            <c:showSerName val="0"/>
            <c:showPercent val="0"/>
            <c:showBubbleSize val="0"/>
            <c:showLeaderLines val="0"/>
          </c:dLbls>
          <c:cat>
            <c:strRef>
              <c:f>Sheet1!$E$5:$E$10</c:f>
              <c:strCache>
                <c:ptCount val="6"/>
                <c:pt idx="0">
                  <c:v>no wind correct</c:v>
                </c:pt>
                <c:pt idx="1">
                  <c:v>no wind wrong</c:v>
                </c:pt>
                <c:pt idx="2">
                  <c:v>push correct</c:v>
                </c:pt>
                <c:pt idx="3">
                  <c:v>push wrong</c:v>
                </c:pt>
                <c:pt idx="4">
                  <c:v>pull correct</c:v>
                </c:pt>
                <c:pt idx="5">
                  <c:v>pull wrong</c:v>
                </c:pt>
              </c:strCache>
            </c:strRef>
          </c:cat>
          <c:val>
            <c:numRef>
              <c:f>Sheet1!$F$5:$F$10</c:f>
              <c:numCache>
                <c:formatCode>General</c:formatCode>
                <c:ptCount val="6"/>
                <c:pt idx="0">
                  <c:v>158</c:v>
                </c:pt>
                <c:pt idx="1">
                  <c:v>68</c:v>
                </c:pt>
                <c:pt idx="2">
                  <c:v>309</c:v>
                </c:pt>
                <c:pt idx="3">
                  <c:v>111</c:v>
                </c:pt>
                <c:pt idx="4">
                  <c:v>210</c:v>
                </c:pt>
                <c:pt idx="5">
                  <c:v>150</c:v>
                </c:pt>
              </c:numCache>
            </c:numRef>
          </c:val>
        </c:ser>
        <c:ser>
          <c:idx val="1"/>
          <c:order val="1"/>
          <c:tx>
            <c:strRef>
              <c:f>Sheet1!$G$4</c:f>
              <c:strCache>
                <c:ptCount val="1"/>
                <c:pt idx="0">
                  <c:v>Th12</c:v>
                </c:pt>
              </c:strCache>
            </c:strRef>
          </c:tx>
          <c:invertIfNegative val="0"/>
          <c:dLbls>
            <c:dLblPos val="inEnd"/>
            <c:showLegendKey val="0"/>
            <c:showVal val="1"/>
            <c:showCatName val="0"/>
            <c:showSerName val="0"/>
            <c:showPercent val="0"/>
            <c:showBubbleSize val="0"/>
            <c:showLeaderLines val="0"/>
          </c:dLbls>
          <c:cat>
            <c:strRef>
              <c:f>Sheet1!$E$5:$E$10</c:f>
              <c:strCache>
                <c:ptCount val="6"/>
                <c:pt idx="0">
                  <c:v>no wind correct</c:v>
                </c:pt>
                <c:pt idx="1">
                  <c:v>no wind wrong</c:v>
                </c:pt>
                <c:pt idx="2">
                  <c:v>push correct</c:v>
                </c:pt>
                <c:pt idx="3">
                  <c:v>push wrong</c:v>
                </c:pt>
                <c:pt idx="4">
                  <c:v>pull correct</c:v>
                </c:pt>
                <c:pt idx="5">
                  <c:v>pull wrong</c:v>
                </c:pt>
              </c:strCache>
            </c:strRef>
          </c:cat>
          <c:val>
            <c:numRef>
              <c:f>Sheet1!$G$5:$G$10</c:f>
              <c:numCache>
                <c:formatCode>General</c:formatCode>
                <c:ptCount val="6"/>
                <c:pt idx="0">
                  <c:v>187</c:v>
                </c:pt>
                <c:pt idx="1">
                  <c:v>160</c:v>
                </c:pt>
                <c:pt idx="2">
                  <c:v>105</c:v>
                </c:pt>
                <c:pt idx="3">
                  <c:v>75</c:v>
                </c:pt>
                <c:pt idx="4">
                  <c:v>89</c:v>
                </c:pt>
                <c:pt idx="5">
                  <c:v>64</c:v>
                </c:pt>
              </c:numCache>
            </c:numRef>
          </c:val>
        </c:ser>
        <c:dLbls>
          <c:showLegendKey val="0"/>
          <c:showVal val="0"/>
          <c:showCatName val="0"/>
          <c:showSerName val="0"/>
          <c:showPercent val="0"/>
          <c:showBubbleSize val="0"/>
        </c:dLbls>
        <c:gapWidth val="150"/>
        <c:axId val="135558272"/>
        <c:axId val="135560192"/>
      </c:barChart>
      <c:catAx>
        <c:axId val="135558272"/>
        <c:scaling>
          <c:orientation val="minMax"/>
        </c:scaling>
        <c:delete val="0"/>
        <c:axPos val="b"/>
        <c:title>
          <c:tx>
            <c:rich>
              <a:bodyPr/>
              <a:lstStyle/>
              <a:p>
                <a:pPr>
                  <a:defRPr/>
                </a:pPr>
                <a:r>
                  <a:rPr lang="he-IL" dirty="0"/>
                  <a:t>תנאי</a:t>
                </a:r>
                <a:r>
                  <a:rPr lang="he-IL" baseline="0" dirty="0"/>
                  <a:t> הניסוי</a:t>
                </a:r>
                <a:endParaRPr lang="en-US" dirty="0"/>
              </a:p>
            </c:rich>
          </c:tx>
          <c:layout/>
          <c:overlay val="0"/>
        </c:title>
        <c:majorTickMark val="out"/>
        <c:minorTickMark val="none"/>
        <c:tickLblPos val="nextTo"/>
        <c:crossAx val="135560192"/>
        <c:crosses val="autoZero"/>
        <c:auto val="1"/>
        <c:lblAlgn val="ctr"/>
        <c:lblOffset val="100"/>
        <c:noMultiLvlLbl val="0"/>
      </c:catAx>
      <c:valAx>
        <c:axId val="135560192"/>
        <c:scaling>
          <c:orientation val="minMax"/>
        </c:scaling>
        <c:delete val="0"/>
        <c:axPos val="l"/>
        <c:majorGridlines/>
        <c:title>
          <c:tx>
            <c:rich>
              <a:bodyPr rot="-5400000" vert="horz"/>
              <a:lstStyle/>
              <a:p>
                <a:pPr>
                  <a:defRPr/>
                </a:pPr>
                <a:r>
                  <a:rPr lang="he-IL" baseline="0" dirty="0"/>
                  <a:t>כמות החזרות</a:t>
                </a:r>
                <a:endParaRPr lang="en-US" dirty="0"/>
              </a:p>
            </c:rich>
          </c:tx>
          <c:layout/>
          <c:overlay val="0"/>
        </c:title>
        <c:numFmt formatCode="General" sourceLinked="1"/>
        <c:majorTickMark val="out"/>
        <c:minorTickMark val="none"/>
        <c:tickLblPos val="nextTo"/>
        <c:crossAx val="1355582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he-IL" sz="1600" dirty="0">
                <a:latin typeface="David" pitchFamily="34" charset="-79"/>
                <a:cs typeface="David" pitchFamily="34" charset="-79"/>
              </a:rPr>
              <a:t>ב. </a:t>
            </a:r>
            <a:r>
              <a:rPr lang="he-IL" sz="1600" baseline="0" dirty="0" smtClean="0">
                <a:latin typeface="David" pitchFamily="34" charset="-79"/>
                <a:cs typeface="David" pitchFamily="34" charset="-79"/>
              </a:rPr>
              <a:t>מספר </a:t>
            </a:r>
            <a:r>
              <a:rPr lang="he-IL" sz="1600" baseline="0" dirty="0">
                <a:latin typeface="David" pitchFamily="34" charset="-79"/>
                <a:cs typeface="David" pitchFamily="34" charset="-79"/>
              </a:rPr>
              <a:t>חזרות הניסויים שבהן היה מגע </a:t>
            </a:r>
            <a:r>
              <a:rPr lang="he-IL" sz="1600" baseline="0" dirty="0" smtClean="0">
                <a:latin typeface="David" pitchFamily="34" charset="-79"/>
                <a:cs typeface="David" pitchFamily="34" charset="-79"/>
              </a:rPr>
              <a:t>עם </a:t>
            </a:r>
            <a:r>
              <a:rPr lang="he-IL" sz="1600" baseline="0" dirty="0">
                <a:latin typeface="David" pitchFamily="34" charset="-79"/>
                <a:cs typeface="David" pitchFamily="34" charset="-79"/>
              </a:rPr>
              <a:t>שערת שפם בצד </a:t>
            </a:r>
            <a:r>
              <a:rPr lang="he-IL" sz="1600" baseline="0" dirty="0" smtClean="0">
                <a:latin typeface="David" pitchFamily="34" charset="-79"/>
                <a:cs typeface="David" pitchFamily="34" charset="-79"/>
              </a:rPr>
              <a:t>אחד לעומת </a:t>
            </a:r>
            <a:r>
              <a:rPr lang="he-IL" sz="1600" baseline="0" dirty="0">
                <a:latin typeface="David" pitchFamily="34" charset="-79"/>
                <a:cs typeface="David" pitchFamily="34" charset="-79"/>
              </a:rPr>
              <a:t>מגע עם שערות שפם  בשני הצדדים</a:t>
            </a:r>
            <a:endParaRPr lang="en-US" sz="1600" dirty="0">
              <a:latin typeface="David" pitchFamily="34" charset="-79"/>
              <a:cs typeface="David" pitchFamily="34" charset="-79"/>
            </a:endParaRPr>
          </a:p>
        </c:rich>
      </c:tx>
      <c:layout>
        <c:manualLayout>
          <c:xMode val="edge"/>
          <c:yMode val="edge"/>
          <c:x val="9.6933233168095961E-2"/>
          <c:y val="1.9966334977455341E-2"/>
        </c:manualLayout>
      </c:layout>
      <c:overlay val="0"/>
    </c:title>
    <c:autoTitleDeleted val="0"/>
    <c:plotArea>
      <c:layout/>
      <c:barChart>
        <c:barDir val="col"/>
        <c:grouping val="clustered"/>
        <c:varyColors val="0"/>
        <c:ser>
          <c:idx val="0"/>
          <c:order val="0"/>
          <c:tx>
            <c:strRef>
              <c:f>'נגיעה בצד אחד לעומת בשני הצדדים'!$J$5</c:f>
              <c:strCache>
                <c:ptCount val="1"/>
                <c:pt idx="0">
                  <c:v>מספר חזרות ניסויים עם מגעים בצד אחד</c:v>
                </c:pt>
              </c:strCache>
            </c:strRef>
          </c:tx>
          <c:invertIfNegative val="0"/>
          <c:cat>
            <c:strRef>
              <c:f>'נגיעה בצד אחד לעומת בשני הצדדים'!$K$4:$M$4</c:f>
              <c:strCache>
                <c:ptCount val="3"/>
                <c:pt idx="0">
                  <c:v>no wind</c:v>
                </c:pt>
                <c:pt idx="1">
                  <c:v>push</c:v>
                </c:pt>
                <c:pt idx="2">
                  <c:v>pull</c:v>
                </c:pt>
              </c:strCache>
            </c:strRef>
          </c:cat>
          <c:val>
            <c:numRef>
              <c:f>'נגיעה בצד אחד לעומת בשני הצדדים'!$K$5:$M$5</c:f>
              <c:numCache>
                <c:formatCode>General</c:formatCode>
                <c:ptCount val="3"/>
                <c:pt idx="0">
                  <c:v>122</c:v>
                </c:pt>
                <c:pt idx="1">
                  <c:v>4</c:v>
                </c:pt>
                <c:pt idx="2">
                  <c:v>8</c:v>
                </c:pt>
              </c:numCache>
            </c:numRef>
          </c:val>
        </c:ser>
        <c:ser>
          <c:idx val="1"/>
          <c:order val="1"/>
          <c:tx>
            <c:strRef>
              <c:f>'נגיעה בצד אחד לעומת בשני הצדדים'!$J$6</c:f>
              <c:strCache>
                <c:ptCount val="1"/>
                <c:pt idx="0">
                  <c:v>מספר חזרות הניסויים עם מגעים בשני הצדדים</c:v>
                </c:pt>
              </c:strCache>
            </c:strRef>
          </c:tx>
          <c:invertIfNegative val="0"/>
          <c:cat>
            <c:strRef>
              <c:f>'נגיעה בצד אחד לעומת בשני הצדדים'!$K$4:$M$4</c:f>
              <c:strCache>
                <c:ptCount val="3"/>
                <c:pt idx="0">
                  <c:v>no wind</c:v>
                </c:pt>
                <c:pt idx="1">
                  <c:v>push</c:v>
                </c:pt>
                <c:pt idx="2">
                  <c:v>pull</c:v>
                </c:pt>
              </c:strCache>
            </c:strRef>
          </c:cat>
          <c:val>
            <c:numRef>
              <c:f>'נגיעה בצד אחד לעומת בשני הצדדים'!$K$6:$M$6</c:f>
              <c:numCache>
                <c:formatCode>General</c:formatCode>
                <c:ptCount val="3"/>
                <c:pt idx="0">
                  <c:v>224</c:v>
                </c:pt>
                <c:pt idx="1">
                  <c:v>176</c:v>
                </c:pt>
                <c:pt idx="2">
                  <c:v>143</c:v>
                </c:pt>
              </c:numCache>
            </c:numRef>
          </c:val>
        </c:ser>
        <c:dLbls>
          <c:showLegendKey val="0"/>
          <c:showVal val="1"/>
          <c:showCatName val="0"/>
          <c:showSerName val="0"/>
          <c:showPercent val="0"/>
          <c:showBubbleSize val="0"/>
        </c:dLbls>
        <c:gapWidth val="150"/>
        <c:axId val="135608576"/>
        <c:axId val="135627136"/>
      </c:barChart>
      <c:catAx>
        <c:axId val="135608576"/>
        <c:scaling>
          <c:orientation val="minMax"/>
        </c:scaling>
        <c:delete val="0"/>
        <c:axPos val="b"/>
        <c:title>
          <c:tx>
            <c:rich>
              <a:bodyPr/>
              <a:lstStyle/>
              <a:p>
                <a:pPr>
                  <a:defRPr/>
                </a:pPr>
                <a:r>
                  <a:rPr lang="he-IL" dirty="0"/>
                  <a:t>תנאי הניסוי</a:t>
                </a:r>
                <a:endParaRPr lang="en-US" dirty="0"/>
              </a:p>
            </c:rich>
          </c:tx>
          <c:layout/>
          <c:overlay val="0"/>
        </c:title>
        <c:majorTickMark val="out"/>
        <c:minorTickMark val="none"/>
        <c:tickLblPos val="nextTo"/>
        <c:crossAx val="135627136"/>
        <c:crosses val="autoZero"/>
        <c:auto val="1"/>
        <c:lblAlgn val="ctr"/>
        <c:lblOffset val="100"/>
        <c:noMultiLvlLbl val="0"/>
      </c:catAx>
      <c:valAx>
        <c:axId val="135627136"/>
        <c:scaling>
          <c:orientation val="minMax"/>
        </c:scaling>
        <c:delete val="0"/>
        <c:axPos val="l"/>
        <c:majorGridlines/>
        <c:title>
          <c:tx>
            <c:rich>
              <a:bodyPr rot="-5400000" vert="horz"/>
              <a:lstStyle/>
              <a:p>
                <a:pPr>
                  <a:defRPr/>
                </a:pPr>
                <a:r>
                  <a:rPr lang="he-IL" dirty="0"/>
                  <a:t>מספר חזרות הניסויים</a:t>
                </a:r>
                <a:endParaRPr lang="en-US" dirty="0"/>
              </a:p>
            </c:rich>
          </c:tx>
          <c:layout/>
          <c:overlay val="0"/>
        </c:title>
        <c:numFmt formatCode="General" sourceLinked="1"/>
        <c:majorTickMark val="out"/>
        <c:minorTickMark val="none"/>
        <c:tickLblPos val="nextTo"/>
        <c:crossAx val="1356085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he-IL" sz="1600" dirty="0" smtClean="0">
                <a:latin typeface="David" pitchFamily="34" charset="-79"/>
                <a:cs typeface="David" pitchFamily="34" charset="-79"/>
              </a:rPr>
              <a:t>א. מספר </a:t>
            </a:r>
            <a:r>
              <a:rPr lang="he-IL" sz="1600" baseline="0" dirty="0" smtClean="0">
                <a:latin typeface="David" pitchFamily="34" charset="-79"/>
                <a:cs typeface="David" pitchFamily="34" charset="-79"/>
              </a:rPr>
              <a:t>חזרות הניסויים שהיו בהן            נגיעות בצד אחד בהשוואה לנגיעות בשני הצדדים</a:t>
            </a:r>
            <a:endParaRPr lang="en-US" sz="1600" dirty="0">
              <a:latin typeface="David" pitchFamily="34" charset="-79"/>
              <a:cs typeface="David" pitchFamily="34" charset="-79"/>
            </a:endParaRPr>
          </a:p>
        </c:rich>
      </c:tx>
      <c:layout>
        <c:manualLayout>
          <c:xMode val="edge"/>
          <c:yMode val="edge"/>
          <c:x val="0.10016666666666672"/>
          <c:y val="2.777777777777795E-2"/>
        </c:manualLayout>
      </c:layout>
      <c:overlay val="0"/>
    </c:title>
    <c:autoTitleDeleted val="0"/>
    <c:plotArea>
      <c:layout/>
      <c:barChart>
        <c:barDir val="col"/>
        <c:grouping val="clustered"/>
        <c:varyColors val="0"/>
        <c:ser>
          <c:idx val="0"/>
          <c:order val="0"/>
          <c:tx>
            <c:strRef>
              <c:f>'נגיעה בצד אחד לעומת בשני הצדדים'!$J$13</c:f>
              <c:strCache>
                <c:ptCount val="1"/>
                <c:pt idx="0">
                  <c:v>מספר חזרות הניסויים עם נגיעה בצד אחד</c:v>
                </c:pt>
              </c:strCache>
            </c:strRef>
          </c:tx>
          <c:invertIfNegative val="0"/>
          <c:dLbls>
            <c:dLblPos val="inEnd"/>
            <c:showLegendKey val="0"/>
            <c:showVal val="1"/>
            <c:showCatName val="0"/>
            <c:showSerName val="0"/>
            <c:showPercent val="0"/>
            <c:showBubbleSize val="0"/>
            <c:showLeaderLines val="0"/>
          </c:dLbls>
          <c:cat>
            <c:strRef>
              <c:f>'נגיעה בצד אחד לעומת בשני הצדדים'!$K$12:$L$12</c:f>
              <c:strCache>
                <c:ptCount val="2"/>
                <c:pt idx="0">
                  <c:v>TH12</c:v>
                </c:pt>
                <c:pt idx="1">
                  <c:v>TH13</c:v>
                </c:pt>
              </c:strCache>
            </c:strRef>
          </c:cat>
          <c:val>
            <c:numRef>
              <c:f>'נגיעה בצד אחד לעומת בשני הצדדים'!$K$13:$L$13</c:f>
              <c:numCache>
                <c:formatCode>General</c:formatCode>
                <c:ptCount val="2"/>
                <c:pt idx="0">
                  <c:v>134</c:v>
                </c:pt>
                <c:pt idx="1">
                  <c:v>43</c:v>
                </c:pt>
              </c:numCache>
            </c:numRef>
          </c:val>
        </c:ser>
        <c:ser>
          <c:idx val="1"/>
          <c:order val="1"/>
          <c:tx>
            <c:strRef>
              <c:f>'נגיעה בצד אחד לעומת בשני הצדדים'!$J$14</c:f>
              <c:strCache>
                <c:ptCount val="1"/>
                <c:pt idx="0">
                  <c:v>מספר חזרות הניסויים עם נגיעה בשני הצדדים</c:v>
                </c:pt>
              </c:strCache>
            </c:strRef>
          </c:tx>
          <c:invertIfNegative val="0"/>
          <c:dLbls>
            <c:dLblPos val="inEnd"/>
            <c:showLegendKey val="0"/>
            <c:showVal val="1"/>
            <c:showCatName val="0"/>
            <c:showSerName val="0"/>
            <c:showPercent val="0"/>
            <c:showBubbleSize val="0"/>
            <c:showLeaderLines val="0"/>
          </c:dLbls>
          <c:cat>
            <c:strRef>
              <c:f>'נגיעה בצד אחד לעומת בשני הצדדים'!$K$12:$L$12</c:f>
              <c:strCache>
                <c:ptCount val="2"/>
                <c:pt idx="0">
                  <c:v>TH12</c:v>
                </c:pt>
                <c:pt idx="1">
                  <c:v>TH13</c:v>
                </c:pt>
              </c:strCache>
            </c:strRef>
          </c:cat>
          <c:val>
            <c:numRef>
              <c:f>'נגיעה בצד אחד לעומת בשני הצדדים'!$K$14:$L$14</c:f>
              <c:numCache>
                <c:formatCode>General</c:formatCode>
                <c:ptCount val="2"/>
                <c:pt idx="0">
                  <c:v>544</c:v>
                </c:pt>
                <c:pt idx="1">
                  <c:v>949</c:v>
                </c:pt>
              </c:numCache>
            </c:numRef>
          </c:val>
        </c:ser>
        <c:dLbls>
          <c:showLegendKey val="0"/>
          <c:showVal val="1"/>
          <c:showCatName val="0"/>
          <c:showSerName val="0"/>
          <c:showPercent val="0"/>
          <c:showBubbleSize val="0"/>
        </c:dLbls>
        <c:gapWidth val="150"/>
        <c:axId val="135657728"/>
        <c:axId val="135733632"/>
      </c:barChart>
      <c:catAx>
        <c:axId val="135657728"/>
        <c:scaling>
          <c:orientation val="minMax"/>
        </c:scaling>
        <c:delete val="0"/>
        <c:axPos val="b"/>
        <c:title>
          <c:tx>
            <c:rich>
              <a:bodyPr/>
              <a:lstStyle/>
              <a:p>
                <a:pPr>
                  <a:defRPr/>
                </a:pPr>
                <a:r>
                  <a:rPr lang="he-IL" dirty="0"/>
                  <a:t>חולדה</a:t>
                </a:r>
              </a:p>
            </c:rich>
          </c:tx>
          <c:layout/>
          <c:overlay val="0"/>
        </c:title>
        <c:majorTickMark val="out"/>
        <c:minorTickMark val="none"/>
        <c:tickLblPos val="nextTo"/>
        <c:crossAx val="135733632"/>
        <c:crosses val="autoZero"/>
        <c:auto val="1"/>
        <c:lblAlgn val="ctr"/>
        <c:lblOffset val="100"/>
        <c:noMultiLvlLbl val="0"/>
      </c:catAx>
      <c:valAx>
        <c:axId val="135733632"/>
        <c:scaling>
          <c:orientation val="minMax"/>
        </c:scaling>
        <c:delete val="0"/>
        <c:axPos val="l"/>
        <c:majorGridlines/>
        <c:title>
          <c:tx>
            <c:rich>
              <a:bodyPr rot="-5400000" vert="horz"/>
              <a:lstStyle/>
              <a:p>
                <a:pPr>
                  <a:defRPr/>
                </a:pPr>
                <a:r>
                  <a:rPr lang="he-IL" dirty="0"/>
                  <a:t>מספר חזרות הניסויים</a:t>
                </a:r>
                <a:endParaRPr lang="en-US" dirty="0"/>
              </a:p>
            </c:rich>
          </c:tx>
          <c:layout/>
          <c:overlay val="0"/>
        </c:title>
        <c:numFmt formatCode="General" sourceLinked="1"/>
        <c:majorTickMark val="out"/>
        <c:minorTickMark val="none"/>
        <c:tickLblPos val="nextTo"/>
        <c:crossAx val="1356577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dirty="0">
                <a:latin typeface="David" pitchFamily="34" charset="-79"/>
                <a:cs typeface="David" pitchFamily="34" charset="-79"/>
              </a:rPr>
              <a:t>א</a:t>
            </a:r>
          </a:p>
        </c:rich>
      </c:tx>
      <c:layout>
        <c:manualLayout>
          <c:xMode val="edge"/>
          <c:yMode val="edge"/>
          <c:x val="0.88204724409448865"/>
          <c:y val="0.11592671873667798"/>
        </c:manualLayout>
      </c:layout>
      <c:overlay val="0"/>
    </c:title>
    <c:autoTitleDeleted val="0"/>
    <c:plotArea>
      <c:layout>
        <c:manualLayout>
          <c:layoutTarget val="inner"/>
          <c:xMode val="edge"/>
          <c:yMode val="edge"/>
          <c:x val="0.12378515834309659"/>
          <c:y val="0.17209635605365281"/>
          <c:w val="0.68900217057642876"/>
          <c:h val="0.56693557477094458"/>
        </c:manualLayout>
      </c:layout>
      <c:barChart>
        <c:barDir val="col"/>
        <c:grouping val="clustered"/>
        <c:varyColors val="0"/>
        <c:ser>
          <c:idx val="0"/>
          <c:order val="0"/>
          <c:tx>
            <c:v>Frequency</c:v>
          </c:tx>
          <c:invertIfNegative val="0"/>
          <c:cat>
            <c:strRef>
              <c:f>'משך מגע היסטוגרם'!$H$3:$H$53</c:f>
              <c:strCache>
                <c:ptCount val="51"/>
                <c:pt idx="0">
                  <c:v>2</c:v>
                </c:pt>
                <c:pt idx="1">
                  <c:v>9.08</c:v>
                </c:pt>
                <c:pt idx="2">
                  <c:v>16.16</c:v>
                </c:pt>
                <c:pt idx="3">
                  <c:v>23.24</c:v>
                </c:pt>
                <c:pt idx="4">
                  <c:v>30.32</c:v>
                </c:pt>
                <c:pt idx="5">
                  <c:v>37.4</c:v>
                </c:pt>
                <c:pt idx="6">
                  <c:v>44.48</c:v>
                </c:pt>
                <c:pt idx="7">
                  <c:v>51.56</c:v>
                </c:pt>
                <c:pt idx="8">
                  <c:v>58.64</c:v>
                </c:pt>
                <c:pt idx="9">
                  <c:v>65.72</c:v>
                </c:pt>
                <c:pt idx="10">
                  <c:v>72.8</c:v>
                </c:pt>
                <c:pt idx="11">
                  <c:v>79.88</c:v>
                </c:pt>
                <c:pt idx="12">
                  <c:v>86.96</c:v>
                </c:pt>
                <c:pt idx="13">
                  <c:v>94.04</c:v>
                </c:pt>
                <c:pt idx="14">
                  <c:v>101.12</c:v>
                </c:pt>
                <c:pt idx="15">
                  <c:v>108.2</c:v>
                </c:pt>
                <c:pt idx="16">
                  <c:v>115.28</c:v>
                </c:pt>
                <c:pt idx="17">
                  <c:v>122.36</c:v>
                </c:pt>
                <c:pt idx="18">
                  <c:v>129.44</c:v>
                </c:pt>
                <c:pt idx="19">
                  <c:v>136.52</c:v>
                </c:pt>
                <c:pt idx="20">
                  <c:v>143.6</c:v>
                </c:pt>
                <c:pt idx="21">
                  <c:v>150.68</c:v>
                </c:pt>
                <c:pt idx="22">
                  <c:v>157.76</c:v>
                </c:pt>
                <c:pt idx="23">
                  <c:v>164.84</c:v>
                </c:pt>
                <c:pt idx="24">
                  <c:v>171.92</c:v>
                </c:pt>
                <c:pt idx="25">
                  <c:v>179</c:v>
                </c:pt>
                <c:pt idx="26">
                  <c:v>186.08</c:v>
                </c:pt>
                <c:pt idx="27">
                  <c:v>193.16</c:v>
                </c:pt>
                <c:pt idx="28">
                  <c:v>200.24</c:v>
                </c:pt>
                <c:pt idx="29">
                  <c:v>207.32</c:v>
                </c:pt>
                <c:pt idx="30">
                  <c:v>214.4</c:v>
                </c:pt>
                <c:pt idx="31">
                  <c:v>221.48</c:v>
                </c:pt>
                <c:pt idx="32">
                  <c:v>228.56</c:v>
                </c:pt>
                <c:pt idx="33">
                  <c:v>235.64</c:v>
                </c:pt>
                <c:pt idx="34">
                  <c:v>242.72</c:v>
                </c:pt>
                <c:pt idx="35">
                  <c:v>249.8</c:v>
                </c:pt>
                <c:pt idx="36">
                  <c:v>256.88</c:v>
                </c:pt>
                <c:pt idx="37">
                  <c:v>263.96</c:v>
                </c:pt>
                <c:pt idx="38">
                  <c:v>271.04</c:v>
                </c:pt>
                <c:pt idx="39">
                  <c:v>278.12</c:v>
                </c:pt>
                <c:pt idx="40">
                  <c:v>285.2</c:v>
                </c:pt>
                <c:pt idx="41">
                  <c:v>292.28</c:v>
                </c:pt>
                <c:pt idx="42">
                  <c:v>299.36</c:v>
                </c:pt>
                <c:pt idx="43">
                  <c:v>306.44</c:v>
                </c:pt>
                <c:pt idx="44">
                  <c:v>313.52</c:v>
                </c:pt>
                <c:pt idx="45">
                  <c:v>320.6</c:v>
                </c:pt>
                <c:pt idx="46">
                  <c:v>327.68</c:v>
                </c:pt>
                <c:pt idx="47">
                  <c:v>334.76</c:v>
                </c:pt>
                <c:pt idx="48">
                  <c:v>341.84</c:v>
                </c:pt>
                <c:pt idx="49">
                  <c:v>348.92</c:v>
                </c:pt>
                <c:pt idx="50">
                  <c:v>More</c:v>
                </c:pt>
              </c:strCache>
            </c:strRef>
          </c:cat>
          <c:val>
            <c:numRef>
              <c:f>'משך מגע היסטוגרם'!$I$3:$I$53</c:f>
              <c:numCache>
                <c:formatCode>General</c:formatCode>
                <c:ptCount val="51"/>
                <c:pt idx="0">
                  <c:v>3</c:v>
                </c:pt>
                <c:pt idx="1">
                  <c:v>183</c:v>
                </c:pt>
                <c:pt idx="2">
                  <c:v>302</c:v>
                </c:pt>
                <c:pt idx="3">
                  <c:v>175</c:v>
                </c:pt>
                <c:pt idx="4">
                  <c:v>149</c:v>
                </c:pt>
                <c:pt idx="5">
                  <c:v>88</c:v>
                </c:pt>
                <c:pt idx="6">
                  <c:v>86</c:v>
                </c:pt>
                <c:pt idx="7">
                  <c:v>67</c:v>
                </c:pt>
                <c:pt idx="8">
                  <c:v>125</c:v>
                </c:pt>
                <c:pt idx="9">
                  <c:v>115</c:v>
                </c:pt>
                <c:pt idx="10">
                  <c:v>222</c:v>
                </c:pt>
                <c:pt idx="11">
                  <c:v>176</c:v>
                </c:pt>
                <c:pt idx="12">
                  <c:v>205</c:v>
                </c:pt>
                <c:pt idx="13">
                  <c:v>157</c:v>
                </c:pt>
                <c:pt idx="14">
                  <c:v>93</c:v>
                </c:pt>
                <c:pt idx="15">
                  <c:v>92</c:v>
                </c:pt>
                <c:pt idx="16">
                  <c:v>57</c:v>
                </c:pt>
                <c:pt idx="17">
                  <c:v>73</c:v>
                </c:pt>
                <c:pt idx="18">
                  <c:v>35</c:v>
                </c:pt>
                <c:pt idx="19">
                  <c:v>45</c:v>
                </c:pt>
                <c:pt idx="20">
                  <c:v>21</c:v>
                </c:pt>
                <c:pt idx="21">
                  <c:v>31</c:v>
                </c:pt>
                <c:pt idx="22">
                  <c:v>13</c:v>
                </c:pt>
                <c:pt idx="23">
                  <c:v>21</c:v>
                </c:pt>
                <c:pt idx="24">
                  <c:v>7</c:v>
                </c:pt>
                <c:pt idx="25">
                  <c:v>12</c:v>
                </c:pt>
                <c:pt idx="26">
                  <c:v>6</c:v>
                </c:pt>
                <c:pt idx="27">
                  <c:v>5</c:v>
                </c:pt>
                <c:pt idx="28">
                  <c:v>7</c:v>
                </c:pt>
                <c:pt idx="29">
                  <c:v>2</c:v>
                </c:pt>
                <c:pt idx="30">
                  <c:v>7</c:v>
                </c:pt>
                <c:pt idx="31">
                  <c:v>3</c:v>
                </c:pt>
                <c:pt idx="32">
                  <c:v>1</c:v>
                </c:pt>
                <c:pt idx="33">
                  <c:v>2</c:v>
                </c:pt>
                <c:pt idx="34">
                  <c:v>2</c:v>
                </c:pt>
                <c:pt idx="35">
                  <c:v>1</c:v>
                </c:pt>
                <c:pt idx="36">
                  <c:v>1</c:v>
                </c:pt>
                <c:pt idx="37">
                  <c:v>3</c:v>
                </c:pt>
                <c:pt idx="38">
                  <c:v>1</c:v>
                </c:pt>
                <c:pt idx="39">
                  <c:v>0</c:v>
                </c:pt>
                <c:pt idx="40">
                  <c:v>0</c:v>
                </c:pt>
                <c:pt idx="41">
                  <c:v>0</c:v>
                </c:pt>
                <c:pt idx="42">
                  <c:v>0</c:v>
                </c:pt>
                <c:pt idx="43">
                  <c:v>2</c:v>
                </c:pt>
                <c:pt idx="44">
                  <c:v>0</c:v>
                </c:pt>
                <c:pt idx="45">
                  <c:v>0</c:v>
                </c:pt>
                <c:pt idx="46">
                  <c:v>0</c:v>
                </c:pt>
                <c:pt idx="47">
                  <c:v>0</c:v>
                </c:pt>
                <c:pt idx="48">
                  <c:v>0</c:v>
                </c:pt>
                <c:pt idx="49">
                  <c:v>0</c:v>
                </c:pt>
                <c:pt idx="50">
                  <c:v>1</c:v>
                </c:pt>
              </c:numCache>
            </c:numRef>
          </c:val>
        </c:ser>
        <c:dLbls>
          <c:showLegendKey val="0"/>
          <c:showVal val="0"/>
          <c:showCatName val="0"/>
          <c:showSerName val="0"/>
          <c:showPercent val="0"/>
          <c:showBubbleSize val="0"/>
        </c:dLbls>
        <c:gapWidth val="150"/>
        <c:axId val="135768704"/>
        <c:axId val="135774976"/>
      </c:barChart>
      <c:catAx>
        <c:axId val="135768704"/>
        <c:scaling>
          <c:orientation val="minMax"/>
        </c:scaling>
        <c:delete val="0"/>
        <c:axPos val="b"/>
        <c:title>
          <c:tx>
            <c:rich>
              <a:bodyPr/>
              <a:lstStyle/>
              <a:p>
                <a:pPr>
                  <a:defRPr/>
                </a:pPr>
                <a:r>
                  <a:rPr lang="en-US" dirty="0"/>
                  <a:t>Bin</a:t>
                </a:r>
              </a:p>
            </c:rich>
          </c:tx>
          <c:layout/>
          <c:overlay val="0"/>
        </c:title>
        <c:majorTickMark val="out"/>
        <c:minorTickMark val="none"/>
        <c:tickLblPos val="nextTo"/>
        <c:crossAx val="135774976"/>
        <c:crosses val="autoZero"/>
        <c:auto val="1"/>
        <c:lblAlgn val="ctr"/>
        <c:lblOffset val="100"/>
        <c:noMultiLvlLbl val="0"/>
      </c:catAx>
      <c:valAx>
        <c:axId val="135774976"/>
        <c:scaling>
          <c:orientation val="minMax"/>
        </c:scaling>
        <c:delete val="0"/>
        <c:axPos val="l"/>
        <c:title>
          <c:tx>
            <c:rich>
              <a:bodyPr/>
              <a:lstStyle/>
              <a:p>
                <a:pPr>
                  <a:defRPr/>
                </a:pPr>
                <a:r>
                  <a:rPr lang="en-US" dirty="0"/>
                  <a:t>Frequency</a:t>
                </a:r>
              </a:p>
            </c:rich>
          </c:tx>
          <c:layout/>
          <c:overlay val="0"/>
        </c:title>
        <c:numFmt formatCode="General" sourceLinked="1"/>
        <c:majorTickMark val="out"/>
        <c:minorTickMark val="none"/>
        <c:tickLblPos val="nextTo"/>
        <c:crossAx val="13576870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dirty="0">
                <a:latin typeface="David" pitchFamily="34" charset="-79"/>
                <a:cs typeface="David" pitchFamily="34" charset="-79"/>
              </a:rPr>
              <a:t>ב</a:t>
            </a:r>
            <a:endParaRPr lang="en-US" dirty="0">
              <a:latin typeface="David" pitchFamily="34" charset="-79"/>
              <a:cs typeface="David" pitchFamily="34" charset="-79"/>
            </a:endParaRPr>
          </a:p>
        </c:rich>
      </c:tx>
      <c:layout>
        <c:manualLayout>
          <c:xMode val="edge"/>
          <c:yMode val="edge"/>
          <c:x val="0.8884658017169802"/>
          <c:y val="9.6151918079563026E-2"/>
        </c:manualLayout>
      </c:layout>
      <c:overlay val="0"/>
    </c:title>
    <c:autoTitleDeleted val="0"/>
    <c:plotArea>
      <c:layout>
        <c:manualLayout>
          <c:layoutTarget val="inner"/>
          <c:xMode val="edge"/>
          <c:yMode val="edge"/>
          <c:x val="0.11349879510675201"/>
          <c:y val="0.10967461259123466"/>
          <c:w val="0.85301573704960565"/>
          <c:h val="0.64600087678845253"/>
        </c:manualLayout>
      </c:layout>
      <c:barChart>
        <c:barDir val="col"/>
        <c:grouping val="clustered"/>
        <c:varyColors val="0"/>
        <c:ser>
          <c:idx val="0"/>
          <c:order val="0"/>
          <c:tx>
            <c:v>Frequency</c:v>
          </c:tx>
          <c:invertIfNegative val="0"/>
          <c:cat>
            <c:strRef>
              <c:f>'משך מגע היסטוגרם'!$H$3:$H$75</c:f>
              <c:strCache>
                <c:ptCount val="73"/>
                <c:pt idx="0">
                  <c:v>2</c:v>
                </c:pt>
                <c:pt idx="1">
                  <c:v>10.63888889</c:v>
                </c:pt>
                <c:pt idx="2">
                  <c:v>19.27777778</c:v>
                </c:pt>
                <c:pt idx="3">
                  <c:v>27.91666667</c:v>
                </c:pt>
                <c:pt idx="4">
                  <c:v>36.55555556</c:v>
                </c:pt>
                <c:pt idx="5">
                  <c:v>45.19444444</c:v>
                </c:pt>
                <c:pt idx="6">
                  <c:v>53.83333333</c:v>
                </c:pt>
                <c:pt idx="7">
                  <c:v>62.47222222</c:v>
                </c:pt>
                <c:pt idx="8">
                  <c:v>71.11111111</c:v>
                </c:pt>
                <c:pt idx="9">
                  <c:v>79.75</c:v>
                </c:pt>
                <c:pt idx="10">
                  <c:v>88.38888889</c:v>
                </c:pt>
                <c:pt idx="11">
                  <c:v>97.02777778</c:v>
                </c:pt>
                <c:pt idx="12">
                  <c:v>105.6666667</c:v>
                </c:pt>
                <c:pt idx="13">
                  <c:v>114.3055556</c:v>
                </c:pt>
                <c:pt idx="14">
                  <c:v>122.9444444</c:v>
                </c:pt>
                <c:pt idx="15">
                  <c:v>131.5833333</c:v>
                </c:pt>
                <c:pt idx="16">
                  <c:v>140.2222222</c:v>
                </c:pt>
                <c:pt idx="17">
                  <c:v>148.8611111</c:v>
                </c:pt>
                <c:pt idx="18">
                  <c:v>157.5</c:v>
                </c:pt>
                <c:pt idx="19">
                  <c:v>166.1388889</c:v>
                </c:pt>
                <c:pt idx="20">
                  <c:v>174.7777778</c:v>
                </c:pt>
                <c:pt idx="21">
                  <c:v>183.4166667</c:v>
                </c:pt>
                <c:pt idx="22">
                  <c:v>192.0555556</c:v>
                </c:pt>
                <c:pt idx="23">
                  <c:v>200.6944444</c:v>
                </c:pt>
                <c:pt idx="24">
                  <c:v>209.3333333</c:v>
                </c:pt>
                <c:pt idx="25">
                  <c:v>217.9722222</c:v>
                </c:pt>
                <c:pt idx="26">
                  <c:v>226.6111111</c:v>
                </c:pt>
                <c:pt idx="27">
                  <c:v>235.25</c:v>
                </c:pt>
                <c:pt idx="28">
                  <c:v>243.8888889</c:v>
                </c:pt>
                <c:pt idx="29">
                  <c:v>252.5277778</c:v>
                </c:pt>
                <c:pt idx="30">
                  <c:v>261.1666667</c:v>
                </c:pt>
                <c:pt idx="31">
                  <c:v>269.8055556</c:v>
                </c:pt>
                <c:pt idx="32">
                  <c:v>278.4444444</c:v>
                </c:pt>
                <c:pt idx="33">
                  <c:v>287.0833333</c:v>
                </c:pt>
                <c:pt idx="34">
                  <c:v>295.7222222</c:v>
                </c:pt>
                <c:pt idx="35">
                  <c:v>304.3611111</c:v>
                </c:pt>
                <c:pt idx="36">
                  <c:v>313</c:v>
                </c:pt>
                <c:pt idx="37">
                  <c:v>321.6388889</c:v>
                </c:pt>
                <c:pt idx="38">
                  <c:v>330.2777778</c:v>
                </c:pt>
                <c:pt idx="39">
                  <c:v>338.9166667</c:v>
                </c:pt>
                <c:pt idx="40">
                  <c:v>347.5555556</c:v>
                </c:pt>
                <c:pt idx="41">
                  <c:v>356.1944444</c:v>
                </c:pt>
                <c:pt idx="42">
                  <c:v>364.8333333</c:v>
                </c:pt>
                <c:pt idx="43">
                  <c:v>373.4722222</c:v>
                </c:pt>
                <c:pt idx="44">
                  <c:v>382.1111111</c:v>
                </c:pt>
                <c:pt idx="45">
                  <c:v>390.75</c:v>
                </c:pt>
                <c:pt idx="46">
                  <c:v>399.3888889</c:v>
                </c:pt>
                <c:pt idx="47">
                  <c:v>408.0277778</c:v>
                </c:pt>
                <c:pt idx="48">
                  <c:v>416.6666667</c:v>
                </c:pt>
                <c:pt idx="49">
                  <c:v>425.3055556</c:v>
                </c:pt>
                <c:pt idx="50">
                  <c:v>433.9444444</c:v>
                </c:pt>
                <c:pt idx="51">
                  <c:v>442.5833333</c:v>
                </c:pt>
                <c:pt idx="52">
                  <c:v>451.2222222</c:v>
                </c:pt>
                <c:pt idx="53">
                  <c:v>459.8611111</c:v>
                </c:pt>
                <c:pt idx="54">
                  <c:v>468.5</c:v>
                </c:pt>
                <c:pt idx="55">
                  <c:v>477.1388889</c:v>
                </c:pt>
                <c:pt idx="56">
                  <c:v>485.7777778</c:v>
                </c:pt>
                <c:pt idx="57">
                  <c:v>494.4166667</c:v>
                </c:pt>
                <c:pt idx="58">
                  <c:v>503.0555556</c:v>
                </c:pt>
                <c:pt idx="59">
                  <c:v>511.6944444</c:v>
                </c:pt>
                <c:pt idx="60">
                  <c:v>520.3333333</c:v>
                </c:pt>
                <c:pt idx="61">
                  <c:v>528.9722222</c:v>
                </c:pt>
                <c:pt idx="62">
                  <c:v>537.6111111</c:v>
                </c:pt>
                <c:pt idx="63">
                  <c:v>546.25</c:v>
                </c:pt>
                <c:pt idx="64">
                  <c:v>554.8888889</c:v>
                </c:pt>
                <c:pt idx="65">
                  <c:v>563.5277778</c:v>
                </c:pt>
                <c:pt idx="66">
                  <c:v>572.1666667</c:v>
                </c:pt>
                <c:pt idx="67">
                  <c:v>580.8055556</c:v>
                </c:pt>
                <c:pt idx="68">
                  <c:v>589.4444444</c:v>
                </c:pt>
                <c:pt idx="69">
                  <c:v>598.0833333</c:v>
                </c:pt>
                <c:pt idx="70">
                  <c:v>606.7222222</c:v>
                </c:pt>
                <c:pt idx="71">
                  <c:v>615.3611111</c:v>
                </c:pt>
                <c:pt idx="72">
                  <c:v>More</c:v>
                </c:pt>
              </c:strCache>
            </c:strRef>
          </c:cat>
          <c:val>
            <c:numRef>
              <c:f>'משך מגע היסטוגרם'!$I$3:$I$75</c:f>
              <c:numCache>
                <c:formatCode>General</c:formatCode>
                <c:ptCount val="73"/>
                <c:pt idx="0">
                  <c:v>10</c:v>
                </c:pt>
                <c:pt idx="1">
                  <c:v>688</c:v>
                </c:pt>
                <c:pt idx="2">
                  <c:v>627</c:v>
                </c:pt>
                <c:pt idx="3">
                  <c:v>420</c:v>
                </c:pt>
                <c:pt idx="4">
                  <c:v>312</c:v>
                </c:pt>
                <c:pt idx="5">
                  <c:v>185</c:v>
                </c:pt>
                <c:pt idx="6">
                  <c:v>174</c:v>
                </c:pt>
                <c:pt idx="7">
                  <c:v>242</c:v>
                </c:pt>
                <c:pt idx="8">
                  <c:v>274</c:v>
                </c:pt>
                <c:pt idx="9">
                  <c:v>285</c:v>
                </c:pt>
                <c:pt idx="10">
                  <c:v>414</c:v>
                </c:pt>
                <c:pt idx="11">
                  <c:v>279</c:v>
                </c:pt>
                <c:pt idx="12">
                  <c:v>247</c:v>
                </c:pt>
                <c:pt idx="13">
                  <c:v>238</c:v>
                </c:pt>
                <c:pt idx="14">
                  <c:v>187</c:v>
                </c:pt>
                <c:pt idx="15">
                  <c:v>131</c:v>
                </c:pt>
                <c:pt idx="16">
                  <c:v>109</c:v>
                </c:pt>
                <c:pt idx="17">
                  <c:v>89</c:v>
                </c:pt>
                <c:pt idx="18">
                  <c:v>60</c:v>
                </c:pt>
                <c:pt idx="19">
                  <c:v>54</c:v>
                </c:pt>
                <c:pt idx="20">
                  <c:v>33</c:v>
                </c:pt>
                <c:pt idx="21">
                  <c:v>24</c:v>
                </c:pt>
                <c:pt idx="22">
                  <c:v>26</c:v>
                </c:pt>
                <c:pt idx="23">
                  <c:v>17</c:v>
                </c:pt>
                <c:pt idx="24">
                  <c:v>8</c:v>
                </c:pt>
                <c:pt idx="25">
                  <c:v>12</c:v>
                </c:pt>
                <c:pt idx="26">
                  <c:v>8</c:v>
                </c:pt>
                <c:pt idx="27">
                  <c:v>4</c:v>
                </c:pt>
                <c:pt idx="28">
                  <c:v>5</c:v>
                </c:pt>
                <c:pt idx="29">
                  <c:v>6</c:v>
                </c:pt>
                <c:pt idx="30">
                  <c:v>5</c:v>
                </c:pt>
                <c:pt idx="31">
                  <c:v>4</c:v>
                </c:pt>
                <c:pt idx="32">
                  <c:v>7</c:v>
                </c:pt>
                <c:pt idx="33">
                  <c:v>1</c:v>
                </c:pt>
                <c:pt idx="34">
                  <c:v>3</c:v>
                </c:pt>
                <c:pt idx="35">
                  <c:v>4</c:v>
                </c:pt>
                <c:pt idx="36">
                  <c:v>6</c:v>
                </c:pt>
                <c:pt idx="37">
                  <c:v>3</c:v>
                </c:pt>
                <c:pt idx="38">
                  <c:v>7</c:v>
                </c:pt>
                <c:pt idx="39">
                  <c:v>0</c:v>
                </c:pt>
                <c:pt idx="40">
                  <c:v>0</c:v>
                </c:pt>
                <c:pt idx="41">
                  <c:v>0</c:v>
                </c:pt>
                <c:pt idx="42">
                  <c:v>1</c:v>
                </c:pt>
                <c:pt idx="43">
                  <c:v>1</c:v>
                </c:pt>
                <c:pt idx="44">
                  <c:v>1</c:v>
                </c:pt>
                <c:pt idx="45">
                  <c:v>1</c:v>
                </c:pt>
                <c:pt idx="46">
                  <c:v>0</c:v>
                </c:pt>
                <c:pt idx="47">
                  <c:v>2</c:v>
                </c:pt>
                <c:pt idx="48">
                  <c:v>0</c:v>
                </c:pt>
                <c:pt idx="49">
                  <c:v>1</c:v>
                </c:pt>
                <c:pt idx="50">
                  <c:v>1</c:v>
                </c:pt>
                <c:pt idx="51">
                  <c:v>0</c:v>
                </c:pt>
                <c:pt idx="52">
                  <c:v>0</c:v>
                </c:pt>
                <c:pt idx="53">
                  <c:v>0</c:v>
                </c:pt>
                <c:pt idx="54">
                  <c:v>1</c:v>
                </c:pt>
                <c:pt idx="55">
                  <c:v>0</c:v>
                </c:pt>
                <c:pt idx="56">
                  <c:v>0</c:v>
                </c:pt>
                <c:pt idx="57">
                  <c:v>1</c:v>
                </c:pt>
                <c:pt idx="58">
                  <c:v>0</c:v>
                </c:pt>
                <c:pt idx="59">
                  <c:v>1</c:v>
                </c:pt>
                <c:pt idx="60">
                  <c:v>0</c:v>
                </c:pt>
                <c:pt idx="61">
                  <c:v>0</c:v>
                </c:pt>
                <c:pt idx="62">
                  <c:v>0</c:v>
                </c:pt>
                <c:pt idx="63">
                  <c:v>0</c:v>
                </c:pt>
                <c:pt idx="64">
                  <c:v>0</c:v>
                </c:pt>
                <c:pt idx="65">
                  <c:v>0</c:v>
                </c:pt>
                <c:pt idx="66">
                  <c:v>0</c:v>
                </c:pt>
                <c:pt idx="67">
                  <c:v>0</c:v>
                </c:pt>
                <c:pt idx="68">
                  <c:v>0</c:v>
                </c:pt>
                <c:pt idx="69">
                  <c:v>0</c:v>
                </c:pt>
                <c:pt idx="70">
                  <c:v>0</c:v>
                </c:pt>
                <c:pt idx="71">
                  <c:v>0</c:v>
                </c:pt>
                <c:pt idx="72">
                  <c:v>1</c:v>
                </c:pt>
              </c:numCache>
            </c:numRef>
          </c:val>
        </c:ser>
        <c:dLbls>
          <c:showLegendKey val="0"/>
          <c:showVal val="0"/>
          <c:showCatName val="0"/>
          <c:showSerName val="0"/>
          <c:showPercent val="0"/>
          <c:showBubbleSize val="0"/>
        </c:dLbls>
        <c:gapWidth val="150"/>
        <c:axId val="135828224"/>
        <c:axId val="135830144"/>
      </c:barChart>
      <c:catAx>
        <c:axId val="135828224"/>
        <c:scaling>
          <c:orientation val="minMax"/>
        </c:scaling>
        <c:delete val="0"/>
        <c:axPos val="b"/>
        <c:title>
          <c:tx>
            <c:rich>
              <a:bodyPr/>
              <a:lstStyle/>
              <a:p>
                <a:pPr>
                  <a:defRPr/>
                </a:pPr>
                <a:r>
                  <a:rPr lang="en-US" dirty="0"/>
                  <a:t>Bin</a:t>
                </a:r>
              </a:p>
            </c:rich>
          </c:tx>
          <c:layout/>
          <c:overlay val="0"/>
        </c:title>
        <c:numFmt formatCode="General" sourceLinked="1"/>
        <c:majorTickMark val="out"/>
        <c:minorTickMark val="none"/>
        <c:tickLblPos val="nextTo"/>
        <c:crossAx val="135830144"/>
        <c:crosses val="autoZero"/>
        <c:auto val="1"/>
        <c:lblAlgn val="ctr"/>
        <c:lblOffset val="100"/>
        <c:noMultiLvlLbl val="0"/>
      </c:catAx>
      <c:valAx>
        <c:axId val="135830144"/>
        <c:scaling>
          <c:orientation val="minMax"/>
        </c:scaling>
        <c:delete val="0"/>
        <c:axPos val="l"/>
        <c:title>
          <c:tx>
            <c:rich>
              <a:bodyPr/>
              <a:lstStyle/>
              <a:p>
                <a:pPr>
                  <a:defRPr/>
                </a:pPr>
                <a:r>
                  <a:rPr lang="en-US" dirty="0"/>
                  <a:t>Frequency</a:t>
                </a:r>
              </a:p>
            </c:rich>
          </c:tx>
          <c:layout/>
          <c:overlay val="0"/>
        </c:title>
        <c:numFmt formatCode="General" sourceLinked="1"/>
        <c:majorTickMark val="out"/>
        <c:minorTickMark val="none"/>
        <c:tickLblPos val="nextTo"/>
        <c:crossAx val="13582822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0A29534-2981-403D-AD85-C220D570FC11}" type="datetimeFigureOut">
              <a:rPr lang="he-IL" smtClean="0"/>
              <a:pPr/>
              <a:t>י"ח/אייר/תשע"ב</a:t>
            </a:fld>
            <a:endParaRPr lang="he-IL" dirty="0"/>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DC69602-4DEA-4217-9BE1-19354BA2BF8C}" type="slidenum">
              <a:rPr lang="he-IL" smtClean="0"/>
              <a:pPr/>
              <a:t>‹#›</a:t>
            </a:fld>
            <a:endParaRPr lang="he-IL" dirty="0"/>
          </a:p>
        </p:txBody>
      </p:sp>
    </p:spTree>
    <p:extLst>
      <p:ext uri="{BB962C8B-B14F-4D97-AF65-F5344CB8AC3E}">
        <p14:creationId xmlns:p14="http://schemas.microsoft.com/office/powerpoint/2010/main" val="30179306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9DC69602-4DEA-4217-9BE1-19354BA2BF8C}" type="slidenum">
              <a:rPr lang="he-IL" smtClean="0"/>
              <a:pPr/>
              <a:t>1</a:t>
            </a:fld>
            <a:endParaRPr lang="he-I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9DC69602-4DEA-4217-9BE1-19354BA2BF8C}" type="slidenum">
              <a:rPr lang="he-IL" smtClean="0"/>
              <a:pPr/>
              <a:t>22</a:t>
            </a:fld>
            <a:endParaRPr lang="he-I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a:t>
            </a:r>
            <a:endParaRPr lang="he-IL" dirty="0"/>
          </a:p>
        </p:txBody>
      </p:sp>
      <p:sp>
        <p:nvSpPr>
          <p:cNvPr id="4" name="מציין מיקום של מספר שקופית 3"/>
          <p:cNvSpPr>
            <a:spLocks noGrp="1"/>
          </p:cNvSpPr>
          <p:nvPr>
            <p:ph type="sldNum" sz="quarter" idx="10"/>
          </p:nvPr>
        </p:nvSpPr>
        <p:spPr/>
        <p:txBody>
          <a:bodyPr/>
          <a:lstStyle/>
          <a:p>
            <a:fld id="{9DC69602-4DEA-4217-9BE1-19354BA2BF8C}" type="slidenum">
              <a:rPr lang="he-IL" smtClean="0"/>
              <a:pPr/>
              <a:t>36</a:t>
            </a:fld>
            <a:endParaRPr lang="he-I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BC2DB6B1-5A17-45AD-B4A9-FF6CECAA87C6}" type="datetimeFigureOut">
              <a:rPr lang="he-IL" smtClean="0"/>
              <a:pPr/>
              <a:t>י"ח/אייר/תשע"ב</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DC690BB-3202-464A-8F9B-CBD64B3A4D12}" type="slidenum">
              <a:rPr lang="he-IL" smtClean="0"/>
              <a:pPr/>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C2DB6B1-5A17-45AD-B4A9-FF6CECAA87C6}" type="datetimeFigureOut">
              <a:rPr lang="he-IL" smtClean="0"/>
              <a:pPr/>
              <a:t>י"ח/אייר/תשע"ב</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DC690BB-3202-464A-8F9B-CBD64B3A4D12}" type="slidenum">
              <a:rPr lang="he-IL" smtClean="0"/>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C2DB6B1-5A17-45AD-B4A9-FF6CECAA87C6}" type="datetimeFigureOut">
              <a:rPr lang="he-IL" smtClean="0"/>
              <a:pPr/>
              <a:t>י"ח/אייר/תשע"ב</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DC690BB-3202-464A-8F9B-CBD64B3A4D12}" type="slidenum">
              <a:rPr lang="he-IL" smtClean="0"/>
              <a:pPr/>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C2DB6B1-5A17-45AD-B4A9-FF6CECAA87C6}" type="datetimeFigureOut">
              <a:rPr lang="he-IL" smtClean="0"/>
              <a:pPr/>
              <a:t>י"ח/אייר/תשע"ב</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DC690BB-3202-464A-8F9B-CBD64B3A4D12}" type="slidenum">
              <a:rPr lang="he-IL" smtClean="0"/>
              <a:pPr/>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BC2DB6B1-5A17-45AD-B4A9-FF6CECAA87C6}" type="datetimeFigureOut">
              <a:rPr lang="he-IL" smtClean="0"/>
              <a:pPr/>
              <a:t>י"ח/אייר/תשע"ב</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DC690BB-3202-464A-8F9B-CBD64B3A4D12}" type="slidenum">
              <a:rPr lang="he-IL" smtClean="0"/>
              <a:pPr/>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BC2DB6B1-5A17-45AD-B4A9-FF6CECAA87C6}" type="datetimeFigureOut">
              <a:rPr lang="he-IL" smtClean="0"/>
              <a:pPr/>
              <a:t>י"ח/אייר/תשע"ב</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6DC690BB-3202-464A-8F9B-CBD64B3A4D12}" type="slidenum">
              <a:rPr lang="he-IL" smtClean="0"/>
              <a:pPr/>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BC2DB6B1-5A17-45AD-B4A9-FF6CECAA87C6}" type="datetimeFigureOut">
              <a:rPr lang="he-IL" smtClean="0"/>
              <a:pPr/>
              <a:t>י"ח/אייר/תשע"ב</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6DC690BB-3202-464A-8F9B-CBD64B3A4D12}" type="slidenum">
              <a:rPr lang="he-IL" smtClean="0"/>
              <a:pPr/>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BC2DB6B1-5A17-45AD-B4A9-FF6CECAA87C6}" type="datetimeFigureOut">
              <a:rPr lang="he-IL" smtClean="0"/>
              <a:pPr/>
              <a:t>י"ח/אייר/תשע"ב</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6DC690BB-3202-464A-8F9B-CBD64B3A4D12}" type="slidenum">
              <a:rPr lang="he-IL" smtClean="0"/>
              <a:pPr/>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C2DB6B1-5A17-45AD-B4A9-FF6CECAA87C6}" type="datetimeFigureOut">
              <a:rPr lang="he-IL" smtClean="0"/>
              <a:pPr/>
              <a:t>י"ח/אייר/תשע"ב</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6DC690BB-3202-464A-8F9B-CBD64B3A4D12}" type="slidenum">
              <a:rPr lang="he-IL" smtClean="0"/>
              <a:pPr/>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BC2DB6B1-5A17-45AD-B4A9-FF6CECAA87C6}" type="datetimeFigureOut">
              <a:rPr lang="he-IL" smtClean="0"/>
              <a:pPr/>
              <a:t>י"ח/אייר/תשע"ב</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6DC690BB-3202-464A-8F9B-CBD64B3A4D12}" type="slidenum">
              <a:rPr lang="he-IL" smtClean="0"/>
              <a:pPr/>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BC2DB6B1-5A17-45AD-B4A9-FF6CECAA87C6}" type="datetimeFigureOut">
              <a:rPr lang="he-IL" smtClean="0"/>
              <a:pPr/>
              <a:t>י"ח/אייר/תשע"ב</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6DC690BB-3202-464A-8F9B-CBD64B3A4D12}" type="slidenum">
              <a:rPr lang="he-IL" smtClean="0"/>
              <a:pPr/>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2DB6B1-5A17-45AD-B4A9-FF6CECAA87C6}" type="datetimeFigureOut">
              <a:rPr lang="he-IL" smtClean="0"/>
              <a:pPr/>
              <a:t>י"ח/אייר/תשע"ב</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C690BB-3202-464A-8F9B-CBD64B3A4D12}"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rat.jpg"/>
          <p:cNvPicPr>
            <a:picLocks noChangeAspect="1"/>
          </p:cNvPicPr>
          <p:nvPr/>
        </p:nvPicPr>
        <p:blipFill>
          <a:blip r:embed="rId3" cstate="print"/>
          <a:stretch>
            <a:fillRect/>
          </a:stretch>
        </p:blipFill>
        <p:spPr>
          <a:xfrm>
            <a:off x="0" y="0"/>
            <a:ext cx="9144000" cy="6858000"/>
          </a:xfrm>
          <a:prstGeom prst="rect">
            <a:avLst/>
          </a:prstGeom>
        </p:spPr>
      </p:pic>
      <p:sp>
        <p:nvSpPr>
          <p:cNvPr id="2" name="כותרת 1"/>
          <p:cNvSpPr>
            <a:spLocks noGrp="1"/>
          </p:cNvSpPr>
          <p:nvPr>
            <p:ph type="ctrTitle"/>
          </p:nvPr>
        </p:nvSpPr>
        <p:spPr>
          <a:xfrm>
            <a:off x="685800" y="332656"/>
            <a:ext cx="7774632" cy="2232248"/>
          </a:xfrm>
        </p:spPr>
        <p:txBody>
          <a:bodyPr>
            <a:normAutofit fontScale="90000"/>
          </a:bodyPr>
          <a:lstStyle/>
          <a:p>
            <a:pPr>
              <a:lnSpc>
                <a:spcPct val="150000"/>
              </a:lnSpc>
            </a:pPr>
            <a:r>
              <a:rPr lang="he-IL" sz="3600" b="1" dirty="0" smtClean="0">
                <a:solidFill>
                  <a:schemeClr val="bg1"/>
                </a:solidFill>
                <a:latin typeface="David" pitchFamily="34" charset="-79"/>
                <a:cs typeface="David" pitchFamily="34" charset="-79"/>
              </a:rPr>
              <a:t>מצגת סיכום פרויקט מחקר </a:t>
            </a:r>
            <a:br>
              <a:rPr lang="he-IL" sz="3600" b="1" dirty="0" smtClean="0">
                <a:solidFill>
                  <a:schemeClr val="bg1"/>
                </a:solidFill>
                <a:latin typeface="David" pitchFamily="34" charset="-79"/>
                <a:cs typeface="David" pitchFamily="34" charset="-79"/>
              </a:rPr>
            </a:br>
            <a:r>
              <a:rPr lang="he-IL" sz="3200" b="1" dirty="0" smtClean="0">
                <a:solidFill>
                  <a:schemeClr val="bg1"/>
                </a:solidFill>
                <a:cs typeface="David" pitchFamily="2" charset="-79"/>
              </a:rPr>
              <a:t>חישה </a:t>
            </a:r>
            <a:r>
              <a:rPr lang="he-IL" sz="3200" b="1" dirty="0">
                <a:solidFill>
                  <a:schemeClr val="bg1"/>
                </a:solidFill>
                <a:cs typeface="David" pitchFamily="2" charset="-79"/>
              </a:rPr>
              <a:t>אקטיבית בחולדות: דפוס הנגיעות של החולדה כמדד להצלחתה במיקום חפצים בסביבתה</a:t>
            </a:r>
            <a:endParaRPr lang="he-IL" sz="3600" b="1" dirty="0">
              <a:solidFill>
                <a:schemeClr val="bg1"/>
              </a:solidFill>
              <a:latin typeface="David" pitchFamily="34" charset="-79"/>
              <a:cs typeface="David" pitchFamily="2" charset="-79"/>
            </a:endParaRPr>
          </a:p>
        </p:txBody>
      </p:sp>
      <p:sp>
        <p:nvSpPr>
          <p:cNvPr id="3" name="כותרת משנה 2"/>
          <p:cNvSpPr>
            <a:spLocks noGrp="1"/>
          </p:cNvSpPr>
          <p:nvPr>
            <p:ph type="subTitle" idx="1"/>
          </p:nvPr>
        </p:nvSpPr>
        <p:spPr>
          <a:xfrm>
            <a:off x="1619672" y="2564904"/>
            <a:ext cx="6336704" cy="1368152"/>
          </a:xfrm>
        </p:spPr>
        <p:txBody>
          <a:bodyPr>
            <a:noAutofit/>
          </a:bodyPr>
          <a:lstStyle/>
          <a:p>
            <a:r>
              <a:rPr lang="he-IL" sz="1800" b="1" dirty="0" smtClean="0">
                <a:solidFill>
                  <a:schemeClr val="bg1"/>
                </a:solidFill>
                <a:latin typeface="David" pitchFamily="34" charset="-79"/>
                <a:cs typeface="David" pitchFamily="34" charset="-79"/>
              </a:rPr>
              <a:t>קורס: פרויקט מחקר במדעי החיים </a:t>
            </a:r>
          </a:p>
          <a:p>
            <a:r>
              <a:rPr lang="he-IL" sz="1800" b="1" dirty="0" smtClean="0">
                <a:solidFill>
                  <a:schemeClr val="bg1"/>
                </a:solidFill>
                <a:latin typeface="David" pitchFamily="34" charset="-79"/>
                <a:cs typeface="David" pitchFamily="34" charset="-79"/>
              </a:rPr>
              <a:t>מנחה: פרופסור אהוד אחישר, המחלקה לנוירוביולוגיה, מכון וייצמן למדע</a:t>
            </a:r>
          </a:p>
          <a:p>
            <a:r>
              <a:rPr lang="he-IL" sz="1800" b="1" dirty="0" smtClean="0">
                <a:solidFill>
                  <a:schemeClr val="bg1"/>
                </a:solidFill>
                <a:latin typeface="David" pitchFamily="34" charset="-79"/>
                <a:cs typeface="David" pitchFamily="34" charset="-79"/>
              </a:rPr>
              <a:t>מלווה פנימי: פרופסור ענת ברנע</a:t>
            </a:r>
          </a:p>
          <a:p>
            <a:r>
              <a:rPr lang="he-IL" sz="1800" b="1" dirty="0" smtClean="0">
                <a:solidFill>
                  <a:schemeClr val="bg1"/>
                </a:solidFill>
                <a:latin typeface="David" pitchFamily="34" charset="-79"/>
                <a:cs typeface="David" pitchFamily="34" charset="-79"/>
              </a:rPr>
              <a:t>מגישה: לירון תיכון (ת.ז: 066476102)</a:t>
            </a:r>
            <a:endParaRPr lang="he-IL" sz="1800" b="1" dirty="0">
              <a:solidFill>
                <a:schemeClr val="bg1"/>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David" pitchFamily="34" charset="-79"/>
                <a:cs typeface="David" pitchFamily="34" charset="-79"/>
              </a:rPr>
              <a:t>מטרת הפרויקט</a:t>
            </a:r>
            <a:endParaRPr lang="he-IL" b="1" dirty="0">
              <a:latin typeface="David" pitchFamily="34" charset="-79"/>
              <a:cs typeface="David" pitchFamily="34" charset="-79"/>
            </a:endParaRPr>
          </a:p>
        </p:txBody>
      </p:sp>
      <p:sp>
        <p:nvSpPr>
          <p:cNvPr id="3" name="מציין מיקום תוכן 2"/>
          <p:cNvSpPr>
            <a:spLocks noGrp="1"/>
          </p:cNvSpPr>
          <p:nvPr>
            <p:ph idx="1"/>
          </p:nvPr>
        </p:nvSpPr>
        <p:spPr/>
        <p:txBody>
          <a:bodyPr/>
          <a:lstStyle/>
          <a:p>
            <a:pPr algn="just">
              <a:lnSpc>
                <a:spcPct val="150000"/>
              </a:lnSpc>
              <a:buNone/>
            </a:pPr>
            <a:r>
              <a:rPr lang="he-IL" b="1" dirty="0" smtClean="0">
                <a:latin typeface="David" pitchFamily="34" charset="-79"/>
                <a:cs typeface="David" pitchFamily="34" charset="-79"/>
              </a:rPr>
              <a:t>    מטרת הפרויקט היא לאפיין את תבנית המגעים בין שפם החולדות והמוטות בתנאים השונים בזמן ביצוע המשימה, ואת הקשר בין תבנית זאת להצלחה במשימה.</a:t>
            </a:r>
            <a:endParaRPr lang="he-IL" dirty="0" smtClean="0"/>
          </a:p>
          <a:p>
            <a:pPr algn="just">
              <a:lnSpc>
                <a:spcPct val="150000"/>
              </a:lnSpc>
              <a:buNone/>
            </a:pPr>
            <a:endParaRPr lang="he-IL"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861048"/>
            <a:ext cx="2225675" cy="2627313"/>
          </a:xfrm>
          <a:prstGeom prst="rect">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43608" y="4869160"/>
            <a:ext cx="864096" cy="830997"/>
          </a:xfrm>
          <a:prstGeom prst="rect">
            <a:avLst/>
          </a:prstGeom>
          <a:noFill/>
        </p:spPr>
        <p:txBody>
          <a:bodyPr wrap="square" rtlCol="0">
            <a:spAutoFit/>
          </a:bodyPr>
          <a:lstStyle/>
          <a:p>
            <a:pPr algn="ctr"/>
            <a:r>
              <a:rPr lang="pl-PL" sz="1200" dirty="0" smtClean="0">
                <a:latin typeface="Times New Roman" pitchFamily="18" charset="0"/>
                <a:cs typeface="Times New Roman" pitchFamily="18" charset="0"/>
              </a:rPr>
              <a:t>Will localize poles for ju</a:t>
            </a:r>
            <a:r>
              <a:rPr lang="en-US" sz="1200" dirty="0" err="1" smtClean="0">
                <a:latin typeface="Times New Roman" pitchFamily="18" charset="0"/>
                <a:cs typeface="Times New Roman" pitchFamily="18" charset="0"/>
              </a:rPr>
              <a:t>i</a:t>
            </a:r>
            <a:r>
              <a:rPr lang="pl-PL" sz="1200" dirty="0" smtClean="0">
                <a:latin typeface="Times New Roman" pitchFamily="18" charset="0"/>
                <a:cs typeface="Times New Roman" pitchFamily="18" charset="0"/>
              </a:rPr>
              <a:t>ce</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David" pitchFamily="34" charset="-79"/>
                <a:cs typeface="David" pitchFamily="34" charset="-79"/>
              </a:rPr>
              <a:t>תיאור המערכת הניסויית</a:t>
            </a:r>
            <a:endParaRPr lang="he-IL" b="1" dirty="0">
              <a:latin typeface="David" pitchFamily="34" charset="-79"/>
              <a:cs typeface="David" pitchFamily="34" charset="-79"/>
            </a:endParaRPr>
          </a:p>
        </p:txBody>
      </p:sp>
      <p:sp>
        <p:nvSpPr>
          <p:cNvPr id="3" name="מציין מיקום תוכן 2"/>
          <p:cNvSpPr>
            <a:spLocks noGrp="1"/>
          </p:cNvSpPr>
          <p:nvPr>
            <p:ph idx="1"/>
          </p:nvPr>
        </p:nvSpPr>
        <p:spPr>
          <a:xfrm>
            <a:off x="457200" y="1600200"/>
            <a:ext cx="8435280" cy="4853136"/>
          </a:xfrm>
        </p:spPr>
        <p:txBody>
          <a:bodyPr>
            <a:normAutofit lnSpcReduction="10000"/>
          </a:bodyPr>
          <a:lstStyle/>
          <a:p>
            <a:pPr algn="just">
              <a:buNone/>
            </a:pPr>
            <a:r>
              <a:rPr lang="he-IL" sz="2400" b="1" dirty="0" smtClean="0">
                <a:latin typeface="David" pitchFamily="34" charset="-79"/>
                <a:cs typeface="David" pitchFamily="34" charset="-79"/>
              </a:rPr>
              <a:t>המערכת הניסויית כללה שני אזורים: </a:t>
            </a:r>
            <a:endParaRPr lang="en-US" sz="2400" b="1" dirty="0" smtClean="0">
              <a:latin typeface="David" pitchFamily="34" charset="-79"/>
              <a:cs typeface="David" pitchFamily="34" charset="-79"/>
            </a:endParaRPr>
          </a:p>
          <a:p>
            <a:pPr algn="just">
              <a:lnSpc>
                <a:spcPct val="160000"/>
              </a:lnSpc>
            </a:pPr>
            <a:r>
              <a:rPr lang="he-IL" sz="2400" b="1" dirty="0" smtClean="0">
                <a:latin typeface="David" pitchFamily="34" charset="-79"/>
                <a:cs typeface="David" pitchFamily="34" charset="-79"/>
              </a:rPr>
              <a:t>זירה התנהגותית: שבה נמצאו החולדות במהלך הניסוי בין חזרה לחזרה.</a:t>
            </a:r>
            <a:endParaRPr lang="en-US" sz="2400" b="1" dirty="0" smtClean="0">
              <a:latin typeface="David" pitchFamily="34" charset="-79"/>
              <a:cs typeface="David" pitchFamily="34" charset="-79"/>
            </a:endParaRPr>
          </a:p>
          <a:p>
            <a:pPr algn="just">
              <a:lnSpc>
                <a:spcPct val="170000"/>
              </a:lnSpc>
            </a:pPr>
            <a:r>
              <a:rPr lang="he-IL" sz="2400" b="1" dirty="0" smtClean="0">
                <a:latin typeface="David" pitchFamily="34" charset="-79"/>
                <a:cs typeface="David" pitchFamily="34" charset="-79"/>
              </a:rPr>
              <a:t>אזור המשימה: האזור מהיציאה מהזירה ההתנהגותית ועד לקש. אזור זה כלל את המוטות, המנועים שמניעים אותם ושלוש קשיות מיץ.</a:t>
            </a:r>
            <a:endParaRPr lang="en-US" sz="2400" b="1" dirty="0" smtClean="0">
              <a:latin typeface="David" pitchFamily="34" charset="-79"/>
              <a:cs typeface="David" pitchFamily="34" charset="-79"/>
            </a:endParaRPr>
          </a:p>
          <a:p>
            <a:pPr algn="just">
              <a:lnSpc>
                <a:spcPct val="170000"/>
              </a:lnSpc>
            </a:pPr>
            <a:r>
              <a:rPr lang="he-IL" sz="2400" b="1" dirty="0" smtClean="0">
                <a:latin typeface="David" pitchFamily="34" charset="-79"/>
                <a:cs typeface="David" pitchFamily="34" charset="-79"/>
              </a:rPr>
              <a:t>מצלמת וידאו מהירה (500 תמונות לשנייה) מוקמה מעל אזור המשימה (באמצעותה ניתן ללמוד על תנועת השפם) ונעשה שימוש בתאורה אינפרא – אדומה.</a:t>
            </a:r>
            <a:endParaRPr lang="en-US" sz="2400" b="1" dirty="0" smtClean="0">
              <a:latin typeface="David" pitchFamily="34" charset="-79"/>
              <a:cs typeface="David" pitchFamily="34" charset="-79"/>
            </a:endParaRPr>
          </a:p>
          <a:p>
            <a:pPr>
              <a:lnSpc>
                <a:spcPct val="170000"/>
              </a:lnSpc>
              <a:buNone/>
            </a:pPr>
            <a:endParaRPr lang="he-IL"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994122"/>
          </a:xfrm>
        </p:spPr>
        <p:txBody>
          <a:bodyPr/>
          <a:lstStyle/>
          <a:p>
            <a:r>
              <a:rPr lang="he-IL" b="1" dirty="0" smtClean="0">
                <a:latin typeface="David" pitchFamily="34" charset="-79"/>
                <a:cs typeface="David" pitchFamily="34" charset="-79"/>
              </a:rPr>
              <a:t>תיאור המערכת הניסויית</a:t>
            </a:r>
            <a:endParaRPr lang="he-IL" b="1" dirty="0">
              <a:latin typeface="David" pitchFamily="34" charset="-79"/>
              <a:cs typeface="David" pitchFamily="34" charset="-79"/>
            </a:endParaRPr>
          </a:p>
        </p:txBody>
      </p:sp>
      <p:sp>
        <p:nvSpPr>
          <p:cNvPr id="6" name="Content Placeholder 5"/>
          <p:cNvSpPr>
            <a:spLocks noGrp="1"/>
          </p:cNvSpPr>
          <p:nvPr>
            <p:ph idx="1"/>
          </p:nvPr>
        </p:nvSpPr>
        <p:spPr>
          <a:xfrm>
            <a:off x="179512" y="1124744"/>
            <a:ext cx="8784976" cy="5568325"/>
          </a:xfrm>
        </p:spPr>
        <p:txBody>
          <a:bodyPr>
            <a:normAutofit fontScale="40000" lnSpcReduction="20000"/>
          </a:bodyPr>
          <a:lstStyle/>
          <a:p>
            <a:pPr>
              <a:lnSpc>
                <a:spcPct val="170000"/>
              </a:lnSpc>
            </a:pPr>
            <a:r>
              <a:rPr lang="he-IL" sz="4800" b="1" dirty="0" smtClean="0">
                <a:latin typeface="David" pitchFamily="34" charset="-79"/>
                <a:cs typeface="David" pitchFamily="34" charset="-79"/>
              </a:rPr>
              <a:t>1 - זירה התנהגותית</a:t>
            </a:r>
          </a:p>
          <a:p>
            <a:pPr>
              <a:lnSpc>
                <a:spcPct val="170000"/>
              </a:lnSpc>
            </a:pPr>
            <a:r>
              <a:rPr lang="he-IL" sz="4800" b="1" dirty="0" smtClean="0">
                <a:latin typeface="David" pitchFamily="34" charset="-79"/>
                <a:cs typeface="David" pitchFamily="34" charset="-79"/>
              </a:rPr>
              <a:t>2 - אזור המשימה  </a:t>
            </a:r>
          </a:p>
          <a:p>
            <a:pPr>
              <a:lnSpc>
                <a:spcPct val="170000"/>
              </a:lnSpc>
            </a:pPr>
            <a:r>
              <a:rPr lang="he-IL" sz="4800" b="1" dirty="0" smtClean="0">
                <a:latin typeface="David" pitchFamily="34" charset="-79"/>
                <a:cs typeface="David" pitchFamily="34" charset="-79"/>
              </a:rPr>
              <a:t>3 - פתח קדמי </a:t>
            </a:r>
          </a:p>
          <a:p>
            <a:pPr>
              <a:lnSpc>
                <a:spcPct val="170000"/>
              </a:lnSpc>
            </a:pPr>
            <a:r>
              <a:rPr lang="he-IL" sz="4800" b="1" dirty="0" smtClean="0">
                <a:latin typeface="David" pitchFamily="34" charset="-79"/>
                <a:cs typeface="David" pitchFamily="34" charset="-79"/>
              </a:rPr>
              <a:t>4 - פתח צדדי </a:t>
            </a:r>
          </a:p>
          <a:p>
            <a:pPr>
              <a:lnSpc>
                <a:spcPct val="170000"/>
              </a:lnSpc>
            </a:pPr>
            <a:r>
              <a:rPr lang="he-IL" sz="4800" b="1" dirty="0" smtClean="0">
                <a:latin typeface="David" pitchFamily="34" charset="-79"/>
                <a:cs typeface="David" pitchFamily="34" charset="-79"/>
              </a:rPr>
              <a:t>5 - קשית צדדית  </a:t>
            </a:r>
          </a:p>
          <a:p>
            <a:pPr>
              <a:lnSpc>
                <a:spcPct val="170000"/>
              </a:lnSpc>
            </a:pPr>
            <a:r>
              <a:rPr lang="he-IL" sz="4800" b="1" dirty="0" smtClean="0">
                <a:latin typeface="David" pitchFamily="34" charset="-79"/>
                <a:cs typeface="David" pitchFamily="34" charset="-79"/>
              </a:rPr>
              <a:t>6 - דלת ממונעת </a:t>
            </a:r>
          </a:p>
          <a:p>
            <a:pPr>
              <a:lnSpc>
                <a:spcPct val="170000"/>
              </a:lnSpc>
            </a:pPr>
            <a:r>
              <a:rPr lang="he-IL" sz="4800" b="1" dirty="0" smtClean="0">
                <a:latin typeface="David" pitchFamily="34" charset="-79"/>
                <a:cs typeface="David" pitchFamily="34" charset="-79"/>
              </a:rPr>
              <a:t>7 - חיישן/קרן </a:t>
            </a:r>
            <a:r>
              <a:rPr lang="en-US" sz="4800" b="1" dirty="0" smtClean="0">
                <a:latin typeface="David" pitchFamily="34" charset="-79"/>
                <a:cs typeface="David" pitchFamily="34" charset="-79"/>
              </a:rPr>
              <a:t>IR</a:t>
            </a:r>
            <a:endParaRPr lang="he-IL" sz="4800" b="1" dirty="0" smtClean="0">
              <a:latin typeface="David" pitchFamily="34" charset="-79"/>
              <a:cs typeface="David" pitchFamily="34" charset="-79"/>
            </a:endParaRPr>
          </a:p>
          <a:p>
            <a:pPr>
              <a:lnSpc>
                <a:spcPct val="170000"/>
              </a:lnSpc>
            </a:pPr>
            <a:r>
              <a:rPr lang="he-IL" sz="4800" b="1" dirty="0" smtClean="0">
                <a:latin typeface="David" pitchFamily="34" charset="-79"/>
                <a:cs typeface="David" pitchFamily="34" charset="-79"/>
              </a:rPr>
              <a:t>8 - מנהרת רוח</a:t>
            </a:r>
          </a:p>
          <a:p>
            <a:pPr>
              <a:lnSpc>
                <a:spcPct val="170000"/>
              </a:lnSpc>
            </a:pPr>
            <a:r>
              <a:rPr lang="he-IL" sz="4800" b="1" dirty="0" smtClean="0">
                <a:latin typeface="David" pitchFamily="34" charset="-79"/>
                <a:cs typeface="David" pitchFamily="34" charset="-79"/>
              </a:rPr>
              <a:t>9 - גשר  </a:t>
            </a:r>
          </a:p>
          <a:p>
            <a:pPr>
              <a:lnSpc>
                <a:spcPct val="170000"/>
              </a:lnSpc>
            </a:pPr>
            <a:r>
              <a:rPr lang="he-IL" sz="4800" b="1" dirty="0" smtClean="0">
                <a:latin typeface="David" pitchFamily="34" charset="-79"/>
                <a:cs typeface="David" pitchFamily="34" charset="-79"/>
              </a:rPr>
              <a:t>10- קשיות מיץ קדמיות </a:t>
            </a:r>
          </a:p>
          <a:p>
            <a:pPr>
              <a:lnSpc>
                <a:spcPct val="170000"/>
              </a:lnSpc>
            </a:pPr>
            <a:r>
              <a:rPr lang="he-IL" sz="4800" b="1" dirty="0" smtClean="0">
                <a:latin typeface="David" pitchFamily="34" charset="-79"/>
                <a:cs typeface="David" pitchFamily="34" charset="-79"/>
              </a:rPr>
              <a:t>11 - מיקום המוטות</a:t>
            </a:r>
            <a:endParaRPr lang="en-US" sz="4800" b="1" dirty="0" smtClean="0">
              <a:latin typeface="David" pitchFamily="34" charset="-79"/>
              <a:cs typeface="David" pitchFamily="34" charset="-79"/>
            </a:endParaRPr>
          </a:p>
          <a:p>
            <a:pPr marL="0" indent="0" algn="just">
              <a:lnSpc>
                <a:spcPct val="170000"/>
              </a:lnSpc>
              <a:buNone/>
            </a:pPr>
            <a:endParaRPr lang="he-IL" sz="4800" dirty="0" smtClean="0">
              <a:cs typeface="David" pitchFamily="2" charset="-79"/>
            </a:endParaRPr>
          </a:p>
          <a:p>
            <a:pPr>
              <a:lnSpc>
                <a:spcPct val="170000"/>
              </a:lnSpc>
            </a:pP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2776"/>
            <a:ext cx="5904656" cy="5040560"/>
          </a:xfrm>
          <a:prstGeom prst="rect">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David" pitchFamily="34" charset="-79"/>
                <a:cs typeface="David" pitchFamily="34" charset="-79"/>
              </a:rPr>
              <a:t>תיאור המשימה</a:t>
            </a:r>
            <a:endParaRPr lang="he-IL" b="1" dirty="0">
              <a:latin typeface="David" pitchFamily="34" charset="-79"/>
              <a:cs typeface="David" pitchFamily="34" charset="-79"/>
            </a:endParaRPr>
          </a:p>
        </p:txBody>
      </p:sp>
      <p:sp>
        <p:nvSpPr>
          <p:cNvPr id="3" name="מציין מיקום תוכן 2"/>
          <p:cNvSpPr>
            <a:spLocks noGrp="1"/>
          </p:cNvSpPr>
          <p:nvPr>
            <p:ph idx="1"/>
          </p:nvPr>
        </p:nvSpPr>
        <p:spPr>
          <a:xfrm>
            <a:off x="179512" y="1268760"/>
            <a:ext cx="8856984" cy="5589240"/>
          </a:xfrm>
        </p:spPr>
        <p:txBody>
          <a:bodyPr>
            <a:normAutofit/>
          </a:bodyPr>
          <a:lstStyle/>
          <a:p>
            <a:pPr algn="just">
              <a:lnSpc>
                <a:spcPct val="170000"/>
              </a:lnSpc>
              <a:buNone/>
            </a:pPr>
            <a:r>
              <a:rPr lang="he-IL" sz="3800" b="1" dirty="0" smtClean="0">
                <a:latin typeface="David" pitchFamily="34" charset="-79"/>
                <a:cs typeface="David" pitchFamily="34" charset="-79"/>
              </a:rPr>
              <a:t>   </a:t>
            </a:r>
            <a:r>
              <a:rPr lang="he-IL" sz="3000" b="1" dirty="0" smtClean="0">
                <a:latin typeface="David" pitchFamily="34" charset="-79"/>
                <a:cs typeface="David" pitchFamily="34" charset="-79"/>
              </a:rPr>
              <a:t>החולדות היו צריכות לזהות בחושך, באמצעות השפם שלהן את המיקום המרחבי של מוטות בשלוש תצורות שונות. באמצעות זיהוי התצורה שחשו, היה עליהן לבחור אחת מקשיות המיץ שנמצאות מולן, כאשר בחירה בקשית הנכונה תוגמלה בקבלת המיץ. </a:t>
            </a:r>
          </a:p>
          <a:p>
            <a:pPr algn="just">
              <a:lnSpc>
                <a:spcPct val="170000"/>
              </a:lnSpc>
              <a:buNone/>
            </a:pPr>
            <a:r>
              <a:rPr lang="he-IL" sz="3000" b="1" dirty="0" smtClean="0">
                <a:latin typeface="David" pitchFamily="34" charset="-79"/>
                <a:cs typeface="David" pitchFamily="34" charset="-79"/>
              </a:rPr>
              <a:t>    אופן הצגת התצורות לחולדות היה מקרי. </a:t>
            </a:r>
          </a:p>
          <a:p>
            <a:pPr>
              <a:lnSpc>
                <a:spcPct val="170000"/>
              </a:lnSpc>
              <a:buNone/>
            </a:pPr>
            <a:endParaRPr lang="he-IL" sz="30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26"/>
          <a:stretch/>
        </p:blipFill>
        <p:spPr bwMode="auto">
          <a:xfrm>
            <a:off x="251520" y="4725144"/>
            <a:ext cx="2143125" cy="199910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ounded Rectangle 4"/>
          <p:cNvSpPr/>
          <p:nvPr/>
        </p:nvSpPr>
        <p:spPr>
          <a:xfrm>
            <a:off x="5486400" y="1340768"/>
            <a:ext cx="31242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837900" y="2704728"/>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8144" y="215303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979712" y="1468016"/>
            <a:ext cx="0" cy="304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43808" y="1468016"/>
            <a:ext cx="0" cy="304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11760" y="1468016"/>
            <a:ext cx="0"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187624" y="2319536"/>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7048500" y="1862336"/>
            <a:ext cx="2667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427020" y="1938536"/>
            <a:ext cx="1"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3086100" y="4251920"/>
            <a:ext cx="31242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9" t="24826" r="20911" b="26122"/>
          <a:stretch/>
        </p:blipFill>
        <p:spPr bwMode="auto">
          <a:xfrm rot="10800000">
            <a:off x="6705600" y="2992792"/>
            <a:ext cx="611109" cy="6522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bg1"/>
            </a:solidFill>
            <a:miter lim="800000"/>
            <a:headEnd/>
            <a:tailEnd/>
          </a:ln>
          <a:effectLst/>
          <a:extLst/>
        </p:spPr>
      </p:pic>
      <p:cxnSp>
        <p:nvCxnSpPr>
          <p:cNvPr id="41" name="Straight Connector 40"/>
          <p:cNvCxnSpPr/>
          <p:nvPr/>
        </p:nvCxnSpPr>
        <p:spPr>
          <a:xfrm>
            <a:off x="4932040" y="4420344"/>
            <a:ext cx="0" cy="304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000" y="4420344"/>
            <a:ext cx="0" cy="304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211960" y="4420344"/>
            <a:ext cx="0"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295900" y="5157192"/>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452388" y="5585048"/>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9" t="24826" r="20911" b="26122"/>
          <a:stretch/>
        </p:blipFill>
        <p:spPr bwMode="auto">
          <a:xfrm rot="10800000">
            <a:off x="4335290" y="5801103"/>
            <a:ext cx="611109" cy="6522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bg1"/>
            </a:solidFill>
            <a:miter lim="800000"/>
            <a:headEnd/>
            <a:tailEnd/>
          </a:ln>
          <a:effectLst/>
          <a:extLst/>
        </p:spPr>
      </p:pic>
      <p:cxnSp>
        <p:nvCxnSpPr>
          <p:cNvPr id="48" name="Straight Arrow Connector 47"/>
          <p:cNvCxnSpPr/>
          <p:nvPr/>
        </p:nvCxnSpPr>
        <p:spPr>
          <a:xfrm flipH="1" flipV="1">
            <a:off x="4243057" y="4780758"/>
            <a:ext cx="373644" cy="1020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6" name="TextBox 1035"/>
          <p:cNvSpPr txBox="1"/>
          <p:nvPr/>
        </p:nvSpPr>
        <p:spPr>
          <a:xfrm>
            <a:off x="6571828" y="971436"/>
            <a:ext cx="1024508" cy="369332"/>
          </a:xfrm>
          <a:prstGeom prst="rect">
            <a:avLst/>
          </a:prstGeom>
          <a:noFill/>
        </p:spPr>
        <p:txBody>
          <a:bodyPr wrap="square" rtlCol="0">
            <a:spAutoFit/>
          </a:bodyPr>
          <a:lstStyle/>
          <a:p>
            <a:r>
              <a:rPr lang="he-IL" b="1" dirty="0" smtClean="0"/>
              <a:t>תצורה 1</a:t>
            </a:r>
            <a:endParaRPr lang="en-US" b="1" dirty="0"/>
          </a:p>
        </p:txBody>
      </p:sp>
      <p:sp>
        <p:nvSpPr>
          <p:cNvPr id="1037" name="TextBox 1036"/>
          <p:cNvSpPr txBox="1"/>
          <p:nvPr/>
        </p:nvSpPr>
        <p:spPr>
          <a:xfrm>
            <a:off x="1979712" y="971436"/>
            <a:ext cx="990600" cy="369332"/>
          </a:xfrm>
          <a:prstGeom prst="rect">
            <a:avLst/>
          </a:prstGeom>
          <a:noFill/>
        </p:spPr>
        <p:txBody>
          <a:bodyPr wrap="square" rtlCol="0">
            <a:spAutoFit/>
          </a:bodyPr>
          <a:lstStyle/>
          <a:p>
            <a:r>
              <a:rPr lang="he-IL" b="1" dirty="0" smtClean="0"/>
              <a:t>תצורה 2</a:t>
            </a:r>
            <a:endParaRPr lang="en-US" b="1" dirty="0"/>
          </a:p>
        </p:txBody>
      </p:sp>
      <p:sp>
        <p:nvSpPr>
          <p:cNvPr id="1039" name="TextBox 1038"/>
          <p:cNvSpPr txBox="1"/>
          <p:nvPr/>
        </p:nvSpPr>
        <p:spPr>
          <a:xfrm>
            <a:off x="4202694" y="3851756"/>
            <a:ext cx="990600" cy="369332"/>
          </a:xfrm>
          <a:prstGeom prst="rect">
            <a:avLst/>
          </a:prstGeom>
          <a:noFill/>
        </p:spPr>
        <p:txBody>
          <a:bodyPr wrap="square" rtlCol="0">
            <a:spAutoFit/>
          </a:bodyPr>
          <a:lstStyle/>
          <a:p>
            <a:r>
              <a:rPr lang="he-IL" b="1" dirty="0" smtClean="0"/>
              <a:t>תצורה 3</a:t>
            </a:r>
            <a:endParaRPr lang="en-US" b="1" dirty="0"/>
          </a:p>
        </p:txBody>
      </p:sp>
      <p:sp>
        <p:nvSpPr>
          <p:cNvPr id="2" name="Title 1"/>
          <p:cNvSpPr>
            <a:spLocks noGrp="1"/>
          </p:cNvSpPr>
          <p:nvPr>
            <p:ph type="title"/>
          </p:nvPr>
        </p:nvSpPr>
        <p:spPr>
          <a:xfrm>
            <a:off x="457200" y="274637"/>
            <a:ext cx="8229600" cy="562075"/>
          </a:xfrm>
        </p:spPr>
        <p:txBody>
          <a:bodyPr>
            <a:normAutofit fontScale="90000"/>
          </a:bodyPr>
          <a:lstStyle/>
          <a:p>
            <a:r>
              <a:rPr lang="he-IL" b="1" dirty="0" smtClean="0">
                <a:cs typeface="David" pitchFamily="2" charset="-79"/>
              </a:rPr>
              <a:t>שלוש תצורות המוטות</a:t>
            </a:r>
            <a:endParaRPr lang="en-US" b="1" dirty="0">
              <a:cs typeface="David" pitchFamily="2" charset="-79"/>
            </a:endParaRPr>
          </a:p>
        </p:txBody>
      </p:sp>
      <p:cxnSp>
        <p:nvCxnSpPr>
          <p:cNvPr id="49" name="Straight Connector 48"/>
          <p:cNvCxnSpPr/>
          <p:nvPr/>
        </p:nvCxnSpPr>
        <p:spPr>
          <a:xfrm>
            <a:off x="6660232" y="1468016"/>
            <a:ext cx="0" cy="304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15910" y="1468016"/>
            <a:ext cx="0" cy="304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380312" y="1468016"/>
            <a:ext cx="0"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121559" y="2319536"/>
            <a:ext cx="381000" cy="80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912912" y="1376127"/>
            <a:ext cx="31242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9" t="24826" r="20911" b="26122"/>
          <a:stretch/>
        </p:blipFill>
        <p:spPr bwMode="auto">
          <a:xfrm rot="10800000">
            <a:off x="2106205" y="2992792"/>
            <a:ext cx="611109" cy="6522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bg1"/>
            </a:solidFill>
            <a:miter lim="800000"/>
            <a:headEnd/>
            <a:tailEnd/>
          </a:ln>
          <a:effectLst/>
          <a:extLst/>
        </p:spPr>
      </p:pic>
    </p:spTree>
    <p:extLst>
      <p:ext uri="{BB962C8B-B14F-4D97-AF65-F5344CB8AC3E}">
        <p14:creationId xmlns:p14="http://schemas.microsoft.com/office/powerpoint/2010/main" val="3055399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88640"/>
            <a:ext cx="8229600" cy="1080120"/>
          </a:xfrm>
        </p:spPr>
        <p:txBody>
          <a:bodyPr/>
          <a:lstStyle/>
          <a:p>
            <a:r>
              <a:rPr lang="he-IL" b="1" dirty="0" smtClean="0">
                <a:latin typeface="David" pitchFamily="34" charset="-79"/>
                <a:cs typeface="David" pitchFamily="34" charset="-79"/>
              </a:rPr>
              <a:t>תנאי הניסוי</a:t>
            </a:r>
            <a:endParaRPr lang="he-IL" b="1" dirty="0">
              <a:latin typeface="David" pitchFamily="34" charset="-79"/>
              <a:cs typeface="David" pitchFamily="34" charset="-79"/>
            </a:endParaRPr>
          </a:p>
        </p:txBody>
      </p:sp>
      <p:sp>
        <p:nvSpPr>
          <p:cNvPr id="3" name="מציין מיקום תוכן 2"/>
          <p:cNvSpPr>
            <a:spLocks noGrp="1"/>
          </p:cNvSpPr>
          <p:nvPr>
            <p:ph idx="1"/>
          </p:nvPr>
        </p:nvSpPr>
        <p:spPr>
          <a:xfrm>
            <a:off x="457200" y="1124744"/>
            <a:ext cx="8363272" cy="5472608"/>
          </a:xfrm>
        </p:spPr>
        <p:txBody>
          <a:bodyPr>
            <a:noAutofit/>
          </a:bodyPr>
          <a:lstStyle/>
          <a:p>
            <a:pPr marL="0" indent="0" algn="just">
              <a:lnSpc>
                <a:spcPct val="170000"/>
              </a:lnSpc>
              <a:buNone/>
            </a:pPr>
            <a:r>
              <a:rPr lang="he-IL" sz="2400" b="1" dirty="0" smtClean="0">
                <a:latin typeface="David" pitchFamily="34" charset="-79"/>
                <a:cs typeface="David" pitchFamily="34" charset="-79"/>
              </a:rPr>
              <a:t>הניסויים נערכו בשלושה תנאים:</a:t>
            </a:r>
          </a:p>
          <a:p>
            <a:pPr marL="0" indent="0" algn="just">
              <a:lnSpc>
                <a:spcPct val="170000"/>
              </a:lnSpc>
              <a:buNone/>
            </a:pPr>
            <a:r>
              <a:rPr lang="he-IL" sz="2400" b="1" dirty="0">
                <a:latin typeface="David" pitchFamily="34" charset="-79"/>
                <a:cs typeface="David" pitchFamily="34" charset="-79"/>
              </a:rPr>
              <a:t>1</a:t>
            </a:r>
            <a:r>
              <a:rPr lang="he-IL" sz="2400" b="1" dirty="0" smtClean="0">
                <a:latin typeface="David" pitchFamily="34" charset="-79"/>
                <a:cs typeface="David" pitchFamily="34" charset="-79"/>
              </a:rPr>
              <a:t>. ללא רוח</a:t>
            </a:r>
          </a:p>
          <a:p>
            <a:pPr marL="0" indent="0" algn="just">
              <a:lnSpc>
                <a:spcPct val="170000"/>
              </a:lnSpc>
              <a:buNone/>
            </a:pPr>
            <a:r>
              <a:rPr lang="he-IL" sz="2400" b="1" dirty="0" smtClean="0">
                <a:latin typeface="David" pitchFamily="34" charset="-79"/>
                <a:cs typeface="David" pitchFamily="34" charset="-79"/>
              </a:rPr>
              <a:t>2. בנוכחות רוח מושכת - </a:t>
            </a:r>
            <a:r>
              <a:rPr lang="he-IL" sz="2400" b="1" dirty="0">
                <a:latin typeface="David" pitchFamily="34" charset="-79"/>
                <a:cs typeface="David" pitchFamily="34" charset="-79"/>
              </a:rPr>
              <a:t>הרוח הנושבת בכיוון התקדמותה של החולדה אל </a:t>
            </a:r>
            <a:r>
              <a:rPr lang="he-IL" sz="2400" b="1" dirty="0" smtClean="0">
                <a:latin typeface="David" pitchFamily="34" charset="-79"/>
                <a:cs typeface="David" pitchFamily="34" charset="-79"/>
              </a:rPr>
              <a:t>          קשיות המיץ.</a:t>
            </a:r>
          </a:p>
          <a:p>
            <a:pPr marL="0" indent="0" algn="just">
              <a:lnSpc>
                <a:spcPct val="170000"/>
              </a:lnSpc>
              <a:buNone/>
            </a:pPr>
            <a:r>
              <a:rPr lang="he-IL" sz="2400" b="1" dirty="0" smtClean="0">
                <a:latin typeface="David" pitchFamily="34" charset="-79"/>
                <a:cs typeface="David" pitchFamily="34" charset="-79"/>
              </a:rPr>
              <a:t>3. בנוכחות רוח דוחפת - </a:t>
            </a:r>
            <a:r>
              <a:rPr lang="he-IL" sz="2400" b="1" dirty="0">
                <a:latin typeface="David" pitchFamily="34" charset="-79"/>
                <a:cs typeface="David" pitchFamily="34" charset="-79"/>
              </a:rPr>
              <a:t>הרוח ההפוכה, הנושבת בניגוד לכיוון התנועה של החולדה.</a:t>
            </a:r>
            <a:endParaRPr lang="en-US" sz="2400" b="1" dirty="0" smtClean="0">
              <a:latin typeface="David" pitchFamily="34" charset="-79"/>
              <a:cs typeface="David" pitchFamily="34" charset="-79"/>
            </a:endParaRPr>
          </a:p>
          <a:p>
            <a:pPr marL="0" indent="0" algn="just">
              <a:lnSpc>
                <a:spcPct val="170000"/>
              </a:lnSpc>
              <a:buNone/>
            </a:pPr>
            <a:r>
              <a:rPr lang="he-IL" sz="2400" b="1" dirty="0" smtClean="0">
                <a:latin typeface="David" pitchFamily="34" charset="-79"/>
                <a:cs typeface="David" pitchFamily="34" charset="-79"/>
              </a:rPr>
              <a:t>כל אחת משתי החולדות ביצעה את הניסויים בכל אחד מתנאי הניסוי.</a:t>
            </a:r>
            <a:endParaRPr lang="en-US" sz="2400" b="1" dirty="0" smtClean="0">
              <a:latin typeface="David" pitchFamily="34" charset="-79"/>
              <a:cs typeface="David" pitchFamily="34" charset="-79"/>
            </a:endParaRPr>
          </a:p>
          <a:p>
            <a:pPr marL="0" indent="0" algn="just">
              <a:lnSpc>
                <a:spcPct val="170000"/>
              </a:lnSpc>
              <a:buNone/>
            </a:pPr>
            <a:endParaRPr lang="en-US" sz="2400" b="1" dirty="0" smtClean="0">
              <a:latin typeface="David" pitchFamily="34" charset="-79"/>
              <a:cs typeface="David" pitchFamily="34" charset="-79"/>
            </a:endParaRPr>
          </a:p>
          <a:p>
            <a:pPr>
              <a:buNone/>
            </a:pPr>
            <a:endParaRPr lang="he-IL"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David" pitchFamily="34" charset="-79"/>
                <a:cs typeface="David" pitchFamily="34" charset="-79"/>
              </a:rPr>
              <a:t>שיטות</a:t>
            </a:r>
            <a:endParaRPr lang="he-IL" b="1" dirty="0">
              <a:latin typeface="David" pitchFamily="34" charset="-79"/>
              <a:cs typeface="David" pitchFamily="34" charset="-79"/>
            </a:endParaRPr>
          </a:p>
        </p:txBody>
      </p:sp>
      <p:sp>
        <p:nvSpPr>
          <p:cNvPr id="3" name="מציין מיקום תוכן 2"/>
          <p:cNvSpPr>
            <a:spLocks noGrp="1"/>
          </p:cNvSpPr>
          <p:nvPr>
            <p:ph idx="1"/>
          </p:nvPr>
        </p:nvSpPr>
        <p:spPr>
          <a:xfrm>
            <a:off x="457200" y="1340768"/>
            <a:ext cx="8363272" cy="5328592"/>
          </a:xfrm>
        </p:spPr>
        <p:txBody>
          <a:bodyPr>
            <a:normAutofit fontScale="25000" lnSpcReduction="20000"/>
          </a:bodyPr>
          <a:lstStyle/>
          <a:p>
            <a:pPr>
              <a:lnSpc>
                <a:spcPct val="170000"/>
              </a:lnSpc>
            </a:pPr>
            <a:r>
              <a:rPr lang="he-IL" sz="7200" b="1" dirty="0" smtClean="0">
                <a:latin typeface="David" pitchFamily="34" charset="-79"/>
                <a:cs typeface="David" pitchFamily="34" charset="-79"/>
              </a:rPr>
              <a:t>בוצע ניתוח תוצאות של ניסויים שנעשו בשתי חולדות. כל חולדה ביצעה כ – 20 ניסויים שנעשו בשלושת התנאים השונים, כאשר בכל ניסוי ישנן כעשרות חזרות</a:t>
            </a:r>
            <a:r>
              <a:rPr lang="he-IL" sz="6400" b="1" dirty="0" smtClean="0">
                <a:latin typeface="David" pitchFamily="34" charset="-79"/>
                <a:cs typeface="David" pitchFamily="34" charset="-79"/>
              </a:rPr>
              <a:t> ( 30  –  60).</a:t>
            </a:r>
            <a:endParaRPr lang="en-US" sz="6400" b="1" dirty="0" smtClean="0">
              <a:latin typeface="David" pitchFamily="34" charset="-79"/>
              <a:cs typeface="David" pitchFamily="34" charset="-79"/>
            </a:endParaRPr>
          </a:p>
          <a:p>
            <a:pPr>
              <a:lnSpc>
                <a:spcPct val="170000"/>
              </a:lnSpc>
            </a:pPr>
            <a:r>
              <a:rPr lang="he-IL" sz="7200" b="1" dirty="0" smtClean="0">
                <a:latin typeface="David" pitchFamily="34" charset="-79"/>
                <a:cs typeface="David" pitchFamily="34" charset="-79"/>
              </a:rPr>
              <a:t>על מנת למדוד ולנתח את תוצאות הניסויים, נעשה שימוש בתוכנת ה – </a:t>
            </a:r>
            <a:r>
              <a:rPr lang="pl-PL" sz="7200" b="1" dirty="0" smtClean="0">
                <a:latin typeface="David" pitchFamily="34" charset="-79"/>
                <a:cs typeface="David" pitchFamily="34" charset="-79"/>
              </a:rPr>
              <a:t>MiDAS</a:t>
            </a:r>
            <a:r>
              <a:rPr lang="he-IL" sz="7200" b="1" dirty="0" smtClean="0">
                <a:latin typeface="David" pitchFamily="34" charset="-79"/>
                <a:cs typeface="David" pitchFamily="34" charset="-79"/>
              </a:rPr>
              <a:t> המאפשרת לראות את הסרטים שצולמו בהילוך איטי, וכך ספרתי את מספר ומשך המגעים, כאשר המיקוד הוא שערות השפם של שורה C.</a:t>
            </a:r>
            <a:endParaRPr lang="en-US" sz="7200" b="1" dirty="0" smtClean="0">
              <a:latin typeface="David" pitchFamily="34" charset="-79"/>
              <a:cs typeface="David" pitchFamily="34" charset="-79"/>
            </a:endParaRPr>
          </a:p>
          <a:p>
            <a:pPr>
              <a:lnSpc>
                <a:spcPct val="170000"/>
              </a:lnSpc>
            </a:pPr>
            <a:r>
              <a:rPr lang="he-IL" sz="7200" b="1" dirty="0" smtClean="0">
                <a:latin typeface="David" pitchFamily="34" charset="-79"/>
                <a:cs typeface="David" pitchFamily="34" charset="-79"/>
              </a:rPr>
              <a:t>לאחר שהתקבלו תוצאות אלה נעשה שימוש בתוכנות  </a:t>
            </a:r>
            <a:r>
              <a:rPr lang="pl-PL" sz="7200" b="1" dirty="0" smtClean="0">
                <a:latin typeface="David" pitchFamily="34" charset="-79"/>
                <a:cs typeface="David" pitchFamily="34" charset="-79"/>
              </a:rPr>
              <a:t>Matlab</a:t>
            </a:r>
            <a:r>
              <a:rPr lang="he-IL" sz="7200" b="1" dirty="0" smtClean="0">
                <a:latin typeface="David" pitchFamily="34" charset="-79"/>
                <a:cs typeface="David" pitchFamily="34" charset="-79"/>
              </a:rPr>
              <a:t> ו – </a:t>
            </a:r>
            <a:r>
              <a:rPr lang="pl-PL" sz="7200" b="1" dirty="0" smtClean="0">
                <a:latin typeface="David" pitchFamily="34" charset="-79"/>
                <a:cs typeface="David" pitchFamily="34" charset="-79"/>
              </a:rPr>
              <a:t>Excel</a:t>
            </a:r>
            <a:r>
              <a:rPr lang="he-IL" sz="7200" b="1" dirty="0" smtClean="0">
                <a:latin typeface="David" pitchFamily="34" charset="-79"/>
                <a:cs typeface="David" pitchFamily="34" charset="-79"/>
              </a:rPr>
              <a:t> על מנת לנתח את הנתונים ולראות את הקשר בין התנאים השונים על אופן ההצלחה של החולדות במשימה, כאשר הדגש היה מספר ומשך המגעים.</a:t>
            </a:r>
            <a:endParaRPr lang="en-US" sz="7200" b="1" dirty="0" smtClean="0">
              <a:latin typeface="David" pitchFamily="34" charset="-79"/>
              <a:cs typeface="David" pitchFamily="34" charset="-79"/>
            </a:endParaRPr>
          </a:p>
          <a:p>
            <a:pPr>
              <a:lnSpc>
                <a:spcPct val="170000"/>
              </a:lnSpc>
              <a:buNone/>
            </a:pPr>
            <a:endParaRPr lang="he-IL" dirty="0">
              <a:latin typeface="David" pitchFamily="34" charset="-79"/>
              <a:cs typeface="David" pitchFamily="34" charset="-79"/>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581128"/>
            <a:ext cx="3024336" cy="20162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David" pitchFamily="34" charset="-79"/>
                <a:cs typeface="David" pitchFamily="34" charset="-79"/>
              </a:rPr>
              <a:t>תוצאות</a:t>
            </a:r>
            <a:endParaRPr lang="he-IL" b="1" dirty="0">
              <a:latin typeface="David" pitchFamily="34" charset="-79"/>
              <a:cs typeface="David" pitchFamily="34" charset="-79"/>
            </a:endParaRPr>
          </a:p>
        </p:txBody>
      </p:sp>
      <p:sp>
        <p:nvSpPr>
          <p:cNvPr id="3" name="מציין מיקום תוכן 2"/>
          <p:cNvSpPr>
            <a:spLocks noGrp="1"/>
          </p:cNvSpPr>
          <p:nvPr>
            <p:ph idx="1"/>
          </p:nvPr>
        </p:nvSpPr>
        <p:spPr>
          <a:xfrm>
            <a:off x="179512" y="1196752"/>
            <a:ext cx="8964488" cy="5661248"/>
          </a:xfrm>
        </p:spPr>
        <p:txBody>
          <a:bodyPr>
            <a:normAutofit/>
          </a:bodyPr>
          <a:lstStyle/>
          <a:p>
            <a:pPr algn="ctr">
              <a:lnSpc>
                <a:spcPct val="150000"/>
              </a:lnSpc>
              <a:buNone/>
            </a:pPr>
            <a:r>
              <a:rPr lang="he-IL" b="1" dirty="0" smtClean="0">
                <a:latin typeface="David" pitchFamily="34" charset="-79"/>
                <a:cs typeface="David" pitchFamily="34" charset="-79"/>
              </a:rPr>
              <a:t>כמות המגעים הכללית בין שערות השפם למוטות</a:t>
            </a:r>
            <a:endParaRPr lang="en-US" dirty="0" smtClean="0">
              <a:latin typeface="David" pitchFamily="34" charset="-79"/>
              <a:cs typeface="David" pitchFamily="34" charset="-79"/>
            </a:endParaRPr>
          </a:p>
          <a:p>
            <a:pPr>
              <a:lnSpc>
                <a:spcPct val="150000"/>
              </a:lnSpc>
              <a:buNone/>
            </a:pPr>
            <a:endParaRPr lang="he-IL" sz="1600" dirty="0" smtClean="0"/>
          </a:p>
          <a:p>
            <a:pPr>
              <a:lnSpc>
                <a:spcPct val="150000"/>
              </a:lnSpc>
              <a:buNone/>
            </a:pPr>
            <a:endParaRPr lang="he-IL" sz="1600" dirty="0" smtClean="0"/>
          </a:p>
          <a:p>
            <a:pPr>
              <a:lnSpc>
                <a:spcPct val="150000"/>
              </a:lnSpc>
              <a:buNone/>
            </a:pPr>
            <a:endParaRPr lang="he-IL" sz="1600" dirty="0" smtClean="0"/>
          </a:p>
          <a:p>
            <a:pPr>
              <a:lnSpc>
                <a:spcPct val="150000"/>
              </a:lnSpc>
              <a:buNone/>
            </a:pPr>
            <a:endParaRPr lang="he-IL" sz="1600" dirty="0" smtClean="0"/>
          </a:p>
          <a:p>
            <a:pPr>
              <a:lnSpc>
                <a:spcPct val="150000"/>
              </a:lnSpc>
              <a:buNone/>
            </a:pPr>
            <a:endParaRPr lang="he-IL" sz="1600" dirty="0" smtClean="0"/>
          </a:p>
          <a:p>
            <a:pPr>
              <a:lnSpc>
                <a:spcPct val="150000"/>
              </a:lnSpc>
              <a:buNone/>
            </a:pPr>
            <a:endParaRPr lang="he-IL" sz="1600" dirty="0" smtClean="0"/>
          </a:p>
          <a:p>
            <a:pPr>
              <a:lnSpc>
                <a:spcPct val="150000"/>
              </a:lnSpc>
              <a:buNone/>
            </a:pPr>
            <a:endParaRPr lang="he-IL" sz="1600" dirty="0" smtClean="0"/>
          </a:p>
          <a:p>
            <a:pPr>
              <a:lnSpc>
                <a:spcPct val="150000"/>
              </a:lnSpc>
              <a:buNone/>
            </a:pPr>
            <a:endParaRPr lang="he-IL" sz="1600" dirty="0" smtClean="0"/>
          </a:p>
          <a:p>
            <a:pPr>
              <a:lnSpc>
                <a:spcPct val="150000"/>
              </a:lnSpc>
              <a:buNone/>
            </a:pPr>
            <a:r>
              <a:rPr lang="he-IL" sz="1800" b="1" dirty="0" smtClean="0">
                <a:latin typeface="David" pitchFamily="34" charset="-79"/>
                <a:cs typeface="David" pitchFamily="34" charset="-79"/>
              </a:rPr>
              <a:t>       תוצאות הגרף מראות שמתוך שורת שערות השפם   </a:t>
            </a:r>
            <a:r>
              <a:rPr lang="en-US" sz="1800" b="1" dirty="0" smtClean="0">
                <a:latin typeface="David" pitchFamily="34" charset="-79"/>
                <a:cs typeface="David" pitchFamily="34" charset="-79"/>
              </a:rPr>
              <a:t>C</a:t>
            </a:r>
            <a:r>
              <a:rPr lang="he-IL" sz="1800" b="1" dirty="0" smtClean="0">
                <a:latin typeface="David" pitchFamily="34" charset="-79"/>
                <a:cs typeface="David" pitchFamily="34" charset="-79"/>
              </a:rPr>
              <a:t> , שתי החולדות השתמשו בעיקר בשערות השפם האחוריות (</a:t>
            </a:r>
            <a:r>
              <a:rPr lang="en-US" sz="1800" b="1" dirty="0" smtClean="0">
                <a:latin typeface="David" pitchFamily="34" charset="-79"/>
                <a:cs typeface="David" pitchFamily="34" charset="-79"/>
              </a:rPr>
              <a:t>C1</a:t>
            </a:r>
            <a:r>
              <a:rPr lang="he-IL" sz="1800" b="1" dirty="0" smtClean="0">
                <a:latin typeface="David" pitchFamily="34" charset="-79"/>
                <a:cs typeface="David" pitchFamily="34" charset="-79"/>
              </a:rPr>
              <a:t> ו – </a:t>
            </a:r>
            <a:r>
              <a:rPr lang="en-US" sz="1800" b="1" dirty="0" smtClean="0">
                <a:latin typeface="David" pitchFamily="34" charset="-79"/>
                <a:cs typeface="David" pitchFamily="34" charset="-79"/>
              </a:rPr>
              <a:t>C2</a:t>
            </a:r>
            <a:r>
              <a:rPr lang="he-IL" sz="1800" b="1" dirty="0" smtClean="0">
                <a:latin typeface="David" pitchFamily="34" charset="-79"/>
                <a:cs typeface="David" pitchFamily="34" charset="-79"/>
              </a:rPr>
              <a:t>) כדי למקם את המוטות ולפתור את המשימה. </a:t>
            </a:r>
            <a:endParaRPr lang="he-IL" sz="1800" b="1" dirty="0">
              <a:latin typeface="David" pitchFamily="34" charset="-79"/>
              <a:cs typeface="David" pitchFamily="34" charset="-79"/>
            </a:endParaRPr>
          </a:p>
        </p:txBody>
      </p:sp>
      <p:graphicFrame>
        <p:nvGraphicFramePr>
          <p:cNvPr id="4" name="תרשים 3"/>
          <p:cNvGraphicFramePr/>
          <p:nvPr>
            <p:extLst>
              <p:ext uri="{D42A27DB-BD31-4B8C-83A1-F6EECF244321}">
                <p14:modId xmlns:p14="http://schemas.microsoft.com/office/powerpoint/2010/main" val="3522702878"/>
              </p:ext>
            </p:extLst>
          </p:nvPr>
        </p:nvGraphicFramePr>
        <p:xfrm>
          <a:off x="899592" y="1988840"/>
          <a:ext cx="7704856"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32656"/>
            <a:ext cx="8229600" cy="1143000"/>
          </a:xfrm>
        </p:spPr>
        <p:txBody>
          <a:bodyPr>
            <a:normAutofit/>
          </a:bodyPr>
          <a:lstStyle/>
          <a:p>
            <a:r>
              <a:rPr lang="he-IL" sz="3600" b="1" dirty="0" smtClean="0">
                <a:latin typeface="David" pitchFamily="34" charset="-79"/>
                <a:cs typeface="David" pitchFamily="34" charset="-79"/>
              </a:rPr>
              <a:t>ממוצע מספר ומשך המגעים של </a:t>
            </a:r>
            <a:r>
              <a:rPr lang="en-US" sz="3600" b="1" dirty="0" smtClean="0">
                <a:latin typeface="David" pitchFamily="34" charset="-79"/>
                <a:cs typeface="David" pitchFamily="34" charset="-79"/>
              </a:rPr>
              <a:t>   </a:t>
            </a:r>
            <a:r>
              <a:rPr lang="en-US" sz="3600" b="1" dirty="0" smtClean="0">
                <a:latin typeface="David" pitchFamily="34" charset="-79"/>
              </a:rPr>
              <a:t>C</a:t>
            </a:r>
            <a:r>
              <a:rPr lang="en-US" sz="3600" b="1" dirty="0" smtClean="0">
                <a:latin typeface="David" pitchFamily="34" charset="-79"/>
                <a:cs typeface="David" pitchFamily="34" charset="-79"/>
              </a:rPr>
              <a:t>1  </a:t>
            </a:r>
            <a:r>
              <a:rPr lang="he-IL" sz="3600" b="1" dirty="0" smtClean="0">
                <a:latin typeface="David" pitchFamily="34" charset="-79"/>
                <a:cs typeface="David" pitchFamily="34" charset="-79"/>
              </a:rPr>
              <a:t>ו – </a:t>
            </a:r>
            <a:r>
              <a:rPr lang="en-US" sz="3600" b="1" dirty="0" smtClean="0">
                <a:latin typeface="David" pitchFamily="34" charset="-79"/>
              </a:rPr>
              <a:t>C</a:t>
            </a:r>
            <a:r>
              <a:rPr lang="en-US" sz="3600" b="1" dirty="0" smtClean="0">
                <a:latin typeface="David" pitchFamily="34" charset="-79"/>
                <a:cs typeface="David" pitchFamily="34" charset="-79"/>
              </a:rPr>
              <a:t>2</a:t>
            </a:r>
            <a:endParaRPr lang="he-IL" sz="3600" b="1" dirty="0">
              <a:latin typeface="David" pitchFamily="34" charset="-79"/>
              <a:cs typeface="David" pitchFamily="34" charset="-79"/>
            </a:endParaRPr>
          </a:p>
        </p:txBody>
      </p:sp>
      <p:sp>
        <p:nvSpPr>
          <p:cNvPr id="7" name="מציין מיקום תוכן 6"/>
          <p:cNvSpPr>
            <a:spLocks noGrp="1"/>
          </p:cNvSpPr>
          <p:nvPr>
            <p:ph idx="1"/>
          </p:nvPr>
        </p:nvSpPr>
        <p:spPr>
          <a:xfrm>
            <a:off x="179512" y="1340768"/>
            <a:ext cx="8784976" cy="5328592"/>
          </a:xfrm>
        </p:spPr>
        <p:txBody>
          <a:bodyPr>
            <a:normAutofit/>
          </a:bodyPr>
          <a:lstStyle/>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lvl="1" algn="just">
              <a:lnSpc>
                <a:spcPct val="150000"/>
              </a:lnSpc>
              <a:buNone/>
            </a:pPr>
            <a:r>
              <a:rPr lang="he-IL" sz="1500" b="1" dirty="0" smtClean="0">
                <a:latin typeface="David" pitchFamily="34" charset="-79"/>
                <a:cs typeface="David" pitchFamily="34" charset="-79"/>
              </a:rPr>
              <a:t>    </a:t>
            </a:r>
            <a:r>
              <a:rPr lang="he-IL" sz="1500" b="1" dirty="0" smtClean="0">
                <a:latin typeface="David" pitchFamily="34" charset="-79"/>
                <a:cs typeface="David" pitchFamily="2" charset="-79"/>
              </a:rPr>
              <a:t>   </a:t>
            </a:r>
            <a:r>
              <a:rPr lang="he-IL" sz="1500" b="1" dirty="0" smtClean="0">
                <a:solidFill>
                  <a:srgbClr val="FF0000"/>
                </a:solidFill>
                <a:latin typeface="David" pitchFamily="34" charset="-79"/>
                <a:cs typeface="David" pitchFamily="2" charset="-79"/>
              </a:rPr>
              <a:t>א) </a:t>
            </a:r>
            <a:r>
              <a:rPr lang="he-IL" sz="1500" b="1" dirty="0" smtClean="0">
                <a:latin typeface="David" pitchFamily="34" charset="-79"/>
                <a:cs typeface="David" pitchFamily="2" charset="-79"/>
              </a:rPr>
              <a:t>מציג את ממוצע מספר המגעים הכללי של שערות השפם </a:t>
            </a:r>
            <a:r>
              <a:rPr lang="en-US" sz="1500" b="1" dirty="0" smtClean="0">
                <a:latin typeface="David" pitchFamily="34" charset="-79"/>
                <a:cs typeface="David" pitchFamily="2" charset="-79"/>
              </a:rPr>
              <a:t>C1</a:t>
            </a:r>
            <a:r>
              <a:rPr lang="he-IL" sz="1500" b="1" dirty="0" smtClean="0">
                <a:latin typeface="David" pitchFamily="34" charset="-79"/>
                <a:cs typeface="David" pitchFamily="2" charset="-79"/>
              </a:rPr>
              <a:t> ו – </a:t>
            </a:r>
            <a:r>
              <a:rPr lang="en-US" sz="1500" b="1" dirty="0" smtClean="0">
                <a:latin typeface="David" pitchFamily="34" charset="-79"/>
                <a:cs typeface="David" pitchFamily="2" charset="-79"/>
              </a:rPr>
              <a:t>C2</a:t>
            </a:r>
            <a:r>
              <a:rPr lang="he-IL" sz="1500" b="1" dirty="0" smtClean="0">
                <a:latin typeface="David" pitchFamily="34" charset="-79"/>
                <a:cs typeface="David" pitchFamily="2" charset="-79"/>
              </a:rPr>
              <a:t>. ניתן לראות ששתי החולדות נוגעות יותר פעמים עם  </a:t>
            </a:r>
            <a:r>
              <a:rPr lang="en-US" sz="1500" b="1" dirty="0" smtClean="0">
                <a:latin typeface="David" pitchFamily="34" charset="-79"/>
                <a:cs typeface="David" pitchFamily="2" charset="-79"/>
              </a:rPr>
              <a:t>C1</a:t>
            </a:r>
            <a:r>
              <a:rPr lang="he-IL" sz="1500" b="1" dirty="0" smtClean="0">
                <a:latin typeface="David" pitchFamily="34" charset="-79"/>
                <a:cs typeface="David" pitchFamily="2" charset="-79"/>
              </a:rPr>
              <a:t> בהשוואה ל –</a:t>
            </a:r>
            <a:r>
              <a:rPr lang="pl-PL" sz="1500" b="1" dirty="0" smtClean="0">
                <a:latin typeface="David" pitchFamily="34" charset="-79"/>
                <a:cs typeface="David" pitchFamily="2" charset="-79"/>
              </a:rPr>
              <a:t>(</a:t>
            </a:r>
            <a:r>
              <a:rPr lang="en-US" sz="1500" b="1" dirty="0" smtClean="0">
                <a:solidFill>
                  <a:prstClr val="black"/>
                </a:solidFill>
                <a:latin typeface="Times New Roman" pitchFamily="18" charset="0"/>
                <a:cs typeface="Times New Roman" pitchFamily="18" charset="0"/>
              </a:rPr>
              <a:t>p&lt;5*10</a:t>
            </a:r>
            <a:r>
              <a:rPr lang="en-US" sz="1500" b="1" baseline="30000" dirty="0" smtClean="0">
                <a:solidFill>
                  <a:prstClr val="black"/>
                </a:solidFill>
                <a:latin typeface="Times New Roman" pitchFamily="18" charset="0"/>
                <a:cs typeface="Times New Roman" pitchFamily="18" charset="0"/>
              </a:rPr>
              <a:t>-4</a:t>
            </a:r>
            <a:r>
              <a:rPr lang="en-US" sz="1500" b="1" dirty="0">
                <a:solidFill>
                  <a:prstClr val="black"/>
                </a:solidFill>
                <a:cs typeface="David" pitchFamily="2" charset="-79"/>
              </a:rPr>
              <a:t>, </a:t>
            </a:r>
            <a:r>
              <a:rPr lang="en-US" sz="1500" b="1" dirty="0">
                <a:solidFill>
                  <a:prstClr val="black"/>
                </a:solidFill>
                <a:latin typeface="Times New Roman" pitchFamily="18" charset="0"/>
                <a:cs typeface="Times New Roman" pitchFamily="18" charset="0"/>
              </a:rPr>
              <a:t>Wilcoxon </a:t>
            </a:r>
            <a:r>
              <a:rPr lang="en-US" sz="1500" b="1" dirty="0" smtClean="0">
                <a:solidFill>
                  <a:prstClr val="black"/>
                </a:solidFill>
                <a:latin typeface="Times New Roman" pitchFamily="18" charset="0"/>
                <a:cs typeface="Times New Roman" pitchFamily="18" charset="0"/>
              </a:rPr>
              <a:t>test</a:t>
            </a:r>
            <a:r>
              <a:rPr lang="pl-PL" sz="1500" b="1" dirty="0" smtClean="0">
                <a:solidFill>
                  <a:prstClr val="black"/>
                </a:solidFill>
                <a:latin typeface="Times New Roman" pitchFamily="18" charset="0"/>
                <a:cs typeface="David" pitchFamily="2" charset="-79"/>
              </a:rPr>
              <a:t>)</a:t>
            </a:r>
            <a:r>
              <a:rPr lang="pl-PL" sz="1500" b="1" dirty="0" smtClean="0">
                <a:solidFill>
                  <a:prstClr val="black"/>
                </a:solidFill>
                <a:latin typeface="Times New Roman" pitchFamily="18" charset="0"/>
                <a:cs typeface="Times New Roman" pitchFamily="18" charset="0"/>
              </a:rPr>
              <a:t> C2</a:t>
            </a:r>
            <a:r>
              <a:rPr lang="en-US" sz="1500" b="1" dirty="0" smtClean="0">
                <a:solidFill>
                  <a:prstClr val="black"/>
                </a:solidFill>
                <a:latin typeface="Times New Roman" pitchFamily="18" charset="0"/>
                <a:cs typeface="Times New Roman" pitchFamily="18" charset="0"/>
              </a:rPr>
              <a:t> </a:t>
            </a:r>
            <a:r>
              <a:rPr lang="he-IL" sz="1500" b="1" dirty="0" smtClean="0">
                <a:solidFill>
                  <a:prstClr val="black"/>
                </a:solidFill>
                <a:latin typeface="Times New Roman" pitchFamily="18" charset="0"/>
                <a:cs typeface="Times New Roman" pitchFamily="18" charset="0"/>
              </a:rPr>
              <a:t>. </a:t>
            </a:r>
            <a:r>
              <a:rPr lang="he-IL" sz="1500" b="1" dirty="0" smtClean="0">
                <a:solidFill>
                  <a:srgbClr val="FF0000"/>
                </a:solidFill>
                <a:latin typeface="David" pitchFamily="34" charset="-79"/>
                <a:cs typeface="David" pitchFamily="2" charset="-79"/>
              </a:rPr>
              <a:t>ב) </a:t>
            </a:r>
            <a:r>
              <a:rPr lang="he-IL" sz="1500" b="1" dirty="0" smtClean="0">
                <a:latin typeface="David" pitchFamily="34" charset="-79"/>
                <a:cs typeface="David" pitchFamily="2" charset="-79"/>
              </a:rPr>
              <a:t>מציג את משך המגע הממוצע של שערות השפם  </a:t>
            </a:r>
            <a:r>
              <a:rPr lang="pl-PL" sz="1500" b="1" dirty="0" smtClean="0">
                <a:latin typeface="David" pitchFamily="34" charset="-79"/>
                <a:cs typeface="David" pitchFamily="2" charset="-79"/>
              </a:rPr>
              <a:t>C1</a:t>
            </a:r>
            <a:r>
              <a:rPr lang="he-IL" sz="1500" b="1" dirty="0" smtClean="0">
                <a:latin typeface="David" pitchFamily="34" charset="-79"/>
                <a:cs typeface="David" pitchFamily="2" charset="-79"/>
              </a:rPr>
              <a:t> ו -  </a:t>
            </a:r>
            <a:r>
              <a:rPr lang="pl-PL" sz="1500" b="1" dirty="0" smtClean="0">
                <a:latin typeface="David" pitchFamily="34" charset="-79"/>
                <a:cs typeface="David" pitchFamily="2" charset="-79"/>
              </a:rPr>
              <a:t>C2</a:t>
            </a:r>
            <a:r>
              <a:rPr lang="he-IL" sz="1500" b="1" dirty="0" smtClean="0">
                <a:latin typeface="David" pitchFamily="34" charset="-79"/>
                <a:cs typeface="David" pitchFamily="2" charset="-79"/>
              </a:rPr>
              <a:t>. התוצאות מראות שבשתי החולדות משך המגע עם  </a:t>
            </a:r>
            <a:r>
              <a:rPr lang="en-US" sz="1500" b="1" dirty="0" smtClean="0">
                <a:latin typeface="David" pitchFamily="34" charset="-79"/>
                <a:cs typeface="David" pitchFamily="2" charset="-79"/>
              </a:rPr>
              <a:t>C1</a:t>
            </a:r>
            <a:r>
              <a:rPr lang="he-IL" sz="1500" b="1" dirty="0" smtClean="0">
                <a:latin typeface="David" pitchFamily="34" charset="-79"/>
                <a:cs typeface="David" pitchFamily="2" charset="-79"/>
              </a:rPr>
              <a:t> הוא ארוך יותר</a:t>
            </a:r>
            <a:r>
              <a:rPr lang="en-US" sz="1500" b="1" dirty="0" smtClean="0">
                <a:latin typeface="David" pitchFamily="34" charset="-79"/>
                <a:cs typeface="David" pitchFamily="2" charset="-79"/>
              </a:rPr>
              <a:t> </a:t>
            </a:r>
            <a:r>
              <a:rPr lang="he-IL" sz="1500" b="1" dirty="0">
                <a:cs typeface="David" pitchFamily="2" charset="-79"/>
              </a:rPr>
              <a:t>(</a:t>
            </a:r>
            <a:r>
              <a:rPr lang="en-US" sz="1500" b="1" dirty="0">
                <a:latin typeface="Times New Roman" pitchFamily="18" charset="0"/>
                <a:cs typeface="Times New Roman" pitchFamily="18" charset="0"/>
              </a:rPr>
              <a:t>p&lt;10</a:t>
            </a:r>
            <a:r>
              <a:rPr lang="en-US" sz="1500" b="1" baseline="30000" dirty="0">
                <a:latin typeface="Times New Roman" pitchFamily="18" charset="0"/>
                <a:cs typeface="Times New Roman" pitchFamily="18" charset="0"/>
              </a:rPr>
              <a:t>-10</a:t>
            </a:r>
            <a:r>
              <a:rPr lang="en-US" sz="1500" b="1" dirty="0">
                <a:cs typeface="David" pitchFamily="2" charset="-79"/>
              </a:rPr>
              <a:t>, </a:t>
            </a:r>
            <a:r>
              <a:rPr lang="en-US" sz="1500" b="1" dirty="0">
                <a:latin typeface="Times New Roman" pitchFamily="18" charset="0"/>
                <a:cs typeface="Times New Roman" pitchFamily="18" charset="0"/>
              </a:rPr>
              <a:t>ttest</a:t>
            </a:r>
            <a:r>
              <a:rPr lang="he-IL" sz="1500" b="1" dirty="0" smtClean="0">
                <a:cs typeface="David" pitchFamily="2" charset="-79"/>
              </a:rPr>
              <a:t>). </a:t>
            </a:r>
            <a:endParaRPr lang="en-US" sz="1500" b="1" dirty="0" smtClean="0">
              <a:latin typeface="David" pitchFamily="34" charset="-79"/>
              <a:cs typeface="David" pitchFamily="2" charset="-79"/>
            </a:endParaRPr>
          </a:p>
          <a:p>
            <a:pPr>
              <a:buNone/>
            </a:pPr>
            <a:endParaRPr lang="he-IL" sz="1400" dirty="0"/>
          </a:p>
        </p:txBody>
      </p:sp>
      <p:graphicFrame>
        <p:nvGraphicFramePr>
          <p:cNvPr id="6" name="תרשים 5"/>
          <p:cNvGraphicFramePr/>
          <p:nvPr/>
        </p:nvGraphicFramePr>
        <p:xfrm>
          <a:off x="4572000" y="1412776"/>
          <a:ext cx="4248472" cy="4032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p:cNvGraphicFramePr/>
          <p:nvPr>
            <p:extLst>
              <p:ext uri="{D42A27DB-BD31-4B8C-83A1-F6EECF244321}">
                <p14:modId xmlns:p14="http://schemas.microsoft.com/office/powerpoint/2010/main" val="3030539060"/>
              </p:ext>
            </p:extLst>
          </p:nvPr>
        </p:nvGraphicFramePr>
        <p:xfrm>
          <a:off x="323528" y="1412776"/>
          <a:ext cx="4248472" cy="40324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32656"/>
            <a:ext cx="8229600" cy="1066130"/>
          </a:xfrm>
        </p:spPr>
        <p:txBody>
          <a:bodyPr>
            <a:normAutofit fontScale="90000"/>
          </a:bodyPr>
          <a:lstStyle/>
          <a:p>
            <a:r>
              <a:rPr lang="he-IL" b="1" dirty="0" smtClean="0">
                <a:latin typeface="David" pitchFamily="34" charset="-79"/>
                <a:cs typeface="David" pitchFamily="34" charset="-79"/>
              </a:rPr>
              <a:t>מספר החזרות בהן החולדות מבצעות את המשימה בהצלחה</a:t>
            </a:r>
            <a:endParaRPr lang="en-US" dirty="0">
              <a:latin typeface="David" pitchFamily="34" charset="-79"/>
              <a:cs typeface="David" pitchFamily="34" charset="-79"/>
            </a:endParaRPr>
          </a:p>
        </p:txBody>
      </p:sp>
      <p:sp>
        <p:nvSpPr>
          <p:cNvPr id="8" name="מציין מיקום תוכן 7"/>
          <p:cNvSpPr>
            <a:spLocks noGrp="1"/>
          </p:cNvSpPr>
          <p:nvPr>
            <p:ph idx="1"/>
          </p:nvPr>
        </p:nvSpPr>
        <p:spPr>
          <a:xfrm>
            <a:off x="251520" y="1340768"/>
            <a:ext cx="8712968" cy="5400600"/>
          </a:xfrm>
        </p:spPr>
        <p:txBody>
          <a:bodyPr>
            <a:normAutofit fontScale="92500" lnSpcReduction="20000"/>
          </a:bodyPr>
          <a:lstStyle/>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buNone/>
            </a:pPr>
            <a:endParaRPr lang="he-IL" sz="1200" b="1" dirty="0" smtClean="0"/>
          </a:p>
          <a:p>
            <a:pPr algn="just">
              <a:lnSpc>
                <a:spcPct val="150000"/>
              </a:lnSpc>
              <a:buNone/>
            </a:pPr>
            <a:r>
              <a:rPr lang="he-IL" sz="1600" b="1" dirty="0" smtClean="0">
                <a:solidFill>
                  <a:srgbClr val="FF0000"/>
                </a:solidFill>
                <a:latin typeface="David" pitchFamily="34" charset="-79"/>
                <a:cs typeface="David" pitchFamily="34" charset="-79"/>
              </a:rPr>
              <a:t>        </a:t>
            </a:r>
          </a:p>
          <a:p>
            <a:pPr algn="just">
              <a:lnSpc>
                <a:spcPct val="150000"/>
              </a:lnSpc>
              <a:buNone/>
            </a:pPr>
            <a:endParaRPr lang="he-IL" sz="1600" b="1" dirty="0" smtClean="0">
              <a:solidFill>
                <a:srgbClr val="FF0000"/>
              </a:solidFill>
              <a:latin typeface="David" pitchFamily="34" charset="-79"/>
              <a:cs typeface="David" pitchFamily="34" charset="-79"/>
            </a:endParaRPr>
          </a:p>
          <a:p>
            <a:pPr algn="just">
              <a:lnSpc>
                <a:spcPct val="150000"/>
              </a:lnSpc>
              <a:buNone/>
            </a:pPr>
            <a:endParaRPr lang="he-IL" sz="1600" b="1" dirty="0" smtClean="0">
              <a:solidFill>
                <a:srgbClr val="FF0000"/>
              </a:solidFill>
              <a:latin typeface="David" pitchFamily="34" charset="-79"/>
              <a:cs typeface="David" pitchFamily="34" charset="-79"/>
            </a:endParaRPr>
          </a:p>
          <a:p>
            <a:pPr algn="just">
              <a:lnSpc>
                <a:spcPct val="150000"/>
              </a:lnSpc>
              <a:buNone/>
            </a:pPr>
            <a:r>
              <a:rPr lang="he-IL" sz="1500" b="1" dirty="0" smtClean="0">
                <a:solidFill>
                  <a:srgbClr val="FF0000"/>
                </a:solidFill>
                <a:latin typeface="David" pitchFamily="34" charset="-79"/>
                <a:cs typeface="David" pitchFamily="34" charset="-79"/>
              </a:rPr>
              <a:t>       א) </a:t>
            </a:r>
            <a:r>
              <a:rPr lang="he-IL" sz="1500" b="1" dirty="0" smtClean="0">
                <a:latin typeface="David" pitchFamily="34" charset="-79"/>
                <a:cs typeface="David" pitchFamily="34" charset="-79"/>
              </a:rPr>
              <a:t>מציג את מספר החזרות בתנאים השונים בהן החולדות מבצעות את המשימה בהצלחה לעומת מספר החזרות בהן הן טועות. ניתן לראות שבכל תנאי הניסוי ישנן יותר חזרות שבהן החולדות צודקות. </a:t>
            </a:r>
            <a:r>
              <a:rPr lang="he-IL" sz="1500" b="1" dirty="0" smtClean="0">
                <a:solidFill>
                  <a:srgbClr val="FF0000"/>
                </a:solidFill>
                <a:latin typeface="David" pitchFamily="34" charset="-79"/>
                <a:cs typeface="David" pitchFamily="34" charset="-79"/>
              </a:rPr>
              <a:t>ב) </a:t>
            </a:r>
            <a:r>
              <a:rPr lang="he-IL" sz="1500" b="1" dirty="0" smtClean="0">
                <a:latin typeface="David" pitchFamily="34" charset="-79"/>
                <a:cs typeface="David" pitchFamily="34" charset="-79"/>
              </a:rPr>
              <a:t>מציג את מספר החזרות בהן החולדות מבצעות את המשימה בהצלחה לעומת מספר החזרות בהן הן טועות. התוצאות מראות שישנן יותר חזרות שבהן החולדות צודקות בהשוואה לטועות. </a:t>
            </a:r>
            <a:r>
              <a:rPr lang="he-IL" sz="1500" b="1" dirty="0">
                <a:cs typeface="David" pitchFamily="2" charset="-79"/>
              </a:rPr>
              <a:t>אחוז ההצלחה הכללי של  </a:t>
            </a:r>
            <a:r>
              <a:rPr lang="en-US" sz="1500" b="1" dirty="0">
                <a:latin typeface="Times New Roman" pitchFamily="18" charset="0"/>
                <a:cs typeface="Times New Roman" pitchFamily="18" charset="0"/>
              </a:rPr>
              <a:t>Th13</a:t>
            </a:r>
            <a:r>
              <a:rPr lang="he-IL" sz="1500" b="1" dirty="0">
                <a:cs typeface="David" pitchFamily="2" charset="-79"/>
              </a:rPr>
              <a:t> במשימה הוא 67%, לעומת 56% של </a:t>
            </a:r>
            <a:r>
              <a:rPr lang="en-US" sz="1500" b="1" dirty="0" smtClean="0">
                <a:latin typeface="Times New Roman" pitchFamily="18" charset="0"/>
                <a:cs typeface="Times New Roman" pitchFamily="18" charset="0"/>
              </a:rPr>
              <a:t>Th12 </a:t>
            </a:r>
            <a:r>
              <a:rPr lang="he-IL" sz="1500" b="1" dirty="0" smtClean="0">
                <a:latin typeface="Times New Roman" pitchFamily="18" charset="0"/>
                <a:cs typeface="Times New Roman" pitchFamily="18" charset="0"/>
              </a:rPr>
              <a:t>.</a:t>
            </a:r>
            <a:r>
              <a:rPr lang="he-IL" sz="1500" b="1" dirty="0" smtClean="0">
                <a:cs typeface="David" pitchFamily="2" charset="-79"/>
              </a:rPr>
              <a:t> אחוזים </a:t>
            </a:r>
            <a:r>
              <a:rPr lang="he-IL" sz="1500" b="1" dirty="0">
                <a:cs typeface="David" pitchFamily="2" charset="-79"/>
              </a:rPr>
              <a:t>אלו גבוהים </a:t>
            </a:r>
            <a:r>
              <a:rPr lang="he-IL" sz="1500" b="1" dirty="0" smtClean="0">
                <a:cs typeface="David" pitchFamily="2" charset="-79"/>
              </a:rPr>
              <a:t>מאחוזי </a:t>
            </a:r>
            <a:r>
              <a:rPr lang="he-IL" sz="1500" b="1" dirty="0">
                <a:cs typeface="David" pitchFamily="2" charset="-79"/>
              </a:rPr>
              <a:t>ההצלחה המצופים במקרה של בחירה מקרית של צינור המיץ בכל ניסיון (33</a:t>
            </a:r>
            <a:r>
              <a:rPr lang="he-IL" sz="1500" b="1" dirty="0" smtClean="0">
                <a:cs typeface="David" pitchFamily="2" charset="-79"/>
              </a:rPr>
              <a:t>%~).</a:t>
            </a:r>
            <a:endParaRPr lang="en-US" sz="1500" b="1" dirty="0">
              <a:cs typeface="David" pitchFamily="2" charset="-79"/>
            </a:endParaRPr>
          </a:p>
          <a:p>
            <a:pPr algn="just">
              <a:lnSpc>
                <a:spcPct val="150000"/>
              </a:lnSpc>
              <a:buNone/>
            </a:pPr>
            <a:endParaRPr lang="en-US" sz="1600" b="1" dirty="0" smtClean="0">
              <a:latin typeface="David" pitchFamily="34" charset="-79"/>
              <a:cs typeface="David" pitchFamily="34" charset="-79"/>
            </a:endParaRPr>
          </a:p>
          <a:p>
            <a:pPr>
              <a:buNone/>
            </a:pPr>
            <a:endParaRPr lang="he-IL" sz="1600" b="1" dirty="0" smtClean="0">
              <a:latin typeface="David" pitchFamily="34" charset="-79"/>
              <a:cs typeface="David" pitchFamily="34" charset="-79"/>
            </a:endParaRPr>
          </a:p>
        </p:txBody>
      </p:sp>
      <p:graphicFrame>
        <p:nvGraphicFramePr>
          <p:cNvPr id="12" name="תרשים 11"/>
          <p:cNvGraphicFramePr/>
          <p:nvPr>
            <p:extLst>
              <p:ext uri="{D42A27DB-BD31-4B8C-83A1-F6EECF244321}">
                <p14:modId xmlns:p14="http://schemas.microsoft.com/office/powerpoint/2010/main" val="2149001074"/>
              </p:ext>
            </p:extLst>
          </p:nvPr>
        </p:nvGraphicFramePr>
        <p:xfrm>
          <a:off x="323528" y="1556792"/>
          <a:ext cx="4320480"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תרשים 5"/>
          <p:cNvGraphicFramePr/>
          <p:nvPr>
            <p:extLst>
              <p:ext uri="{D42A27DB-BD31-4B8C-83A1-F6EECF244321}">
                <p14:modId xmlns:p14="http://schemas.microsoft.com/office/powerpoint/2010/main" val="2950868865"/>
              </p:ext>
            </p:extLst>
          </p:nvPr>
        </p:nvGraphicFramePr>
        <p:xfrm>
          <a:off x="4644008" y="1484784"/>
          <a:ext cx="4248472" cy="37444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332656"/>
            <a:ext cx="8229600" cy="1143000"/>
          </a:xfrm>
        </p:spPr>
        <p:txBody>
          <a:bodyPr/>
          <a:lstStyle/>
          <a:p>
            <a:r>
              <a:rPr lang="he-IL" b="1" dirty="0" smtClean="0">
                <a:latin typeface="David" pitchFamily="34" charset="-79"/>
                <a:cs typeface="David" pitchFamily="34" charset="-79"/>
              </a:rPr>
              <a:t>מטרת המחקר</a:t>
            </a:r>
            <a:endParaRPr lang="he-IL" b="1" dirty="0">
              <a:latin typeface="David" pitchFamily="34" charset="-79"/>
              <a:cs typeface="David" pitchFamily="34" charset="-79"/>
            </a:endParaRPr>
          </a:p>
        </p:txBody>
      </p:sp>
      <p:sp>
        <p:nvSpPr>
          <p:cNvPr id="3" name="מציין מיקום תוכן 2"/>
          <p:cNvSpPr>
            <a:spLocks noGrp="1"/>
          </p:cNvSpPr>
          <p:nvPr>
            <p:ph idx="1"/>
          </p:nvPr>
        </p:nvSpPr>
        <p:spPr/>
        <p:txBody>
          <a:bodyPr/>
          <a:lstStyle/>
          <a:p>
            <a:pPr algn="just">
              <a:lnSpc>
                <a:spcPct val="150000"/>
              </a:lnSpc>
              <a:buNone/>
            </a:pPr>
            <a:r>
              <a:rPr lang="he-IL" dirty="0" smtClean="0"/>
              <a:t>   </a:t>
            </a:r>
            <a:r>
              <a:rPr lang="he-IL" b="1" dirty="0" smtClean="0">
                <a:latin typeface="David" pitchFamily="34" charset="-79"/>
                <a:cs typeface="David" pitchFamily="34" charset="-79"/>
              </a:rPr>
              <a:t>לבדוק כיצד משתמשות החולדות בשפם על מנת למקם עצמים במרחב בתנאים שונים, וללמוד על אופי העיבוד של מידע מרחבי במוח.</a:t>
            </a:r>
            <a:endParaRPr lang="he-IL" b="1" dirty="0">
              <a:latin typeface="David" pitchFamily="34" charset="-79"/>
              <a:cs typeface="David" pitchFamily="34" charset="-79"/>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077072"/>
            <a:ext cx="3083105" cy="2443361"/>
          </a:xfrm>
          <a:prstGeom prst="rect">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994122"/>
          </a:xfrm>
        </p:spPr>
        <p:txBody>
          <a:bodyPr>
            <a:noAutofit/>
          </a:bodyPr>
          <a:lstStyle/>
          <a:p>
            <a:r>
              <a:rPr lang="he-IL" sz="3600" b="1" dirty="0" smtClean="0">
                <a:latin typeface="David" pitchFamily="34" charset="-79"/>
                <a:cs typeface="David" pitchFamily="34" charset="-79"/>
              </a:rPr>
              <a:t> מספר חזרות הניסויים עם נגיעות בצד אחד בהשוואה לנגיעות בשני הצדדים </a:t>
            </a:r>
            <a:endParaRPr lang="he-IL" sz="3600" b="1" dirty="0">
              <a:latin typeface="David" pitchFamily="34" charset="-79"/>
              <a:cs typeface="David" pitchFamily="34" charset="-79"/>
            </a:endParaRPr>
          </a:p>
        </p:txBody>
      </p:sp>
      <p:sp>
        <p:nvSpPr>
          <p:cNvPr id="7" name="מציין מיקום תוכן 6"/>
          <p:cNvSpPr>
            <a:spLocks noGrp="1"/>
          </p:cNvSpPr>
          <p:nvPr>
            <p:ph idx="1"/>
          </p:nvPr>
        </p:nvSpPr>
        <p:spPr>
          <a:xfrm>
            <a:off x="179512" y="1412776"/>
            <a:ext cx="8784976" cy="5445224"/>
          </a:xfrm>
        </p:spPr>
        <p:txBody>
          <a:bodyPr>
            <a:normAutofit fontScale="92500" lnSpcReduction="10000"/>
          </a:bodyPr>
          <a:lstStyle/>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buNone/>
            </a:pPr>
            <a:endParaRPr lang="he-IL" sz="1400" b="1" dirty="0" smtClean="0"/>
          </a:p>
          <a:p>
            <a:pPr algn="just">
              <a:lnSpc>
                <a:spcPct val="150000"/>
              </a:lnSpc>
              <a:buNone/>
            </a:pPr>
            <a:r>
              <a:rPr lang="he-IL" sz="1400" b="1" dirty="0" smtClean="0">
                <a:latin typeface="David" pitchFamily="34" charset="-79"/>
                <a:cs typeface="David" pitchFamily="34" charset="-79"/>
              </a:rPr>
              <a:t>     </a:t>
            </a:r>
          </a:p>
          <a:p>
            <a:pPr algn="just">
              <a:lnSpc>
                <a:spcPct val="150000"/>
              </a:lnSpc>
              <a:buNone/>
            </a:pPr>
            <a:r>
              <a:rPr lang="he-IL" sz="1700" b="1" dirty="0" smtClean="0">
                <a:latin typeface="David" pitchFamily="34" charset="-79"/>
                <a:cs typeface="David" pitchFamily="34" charset="-79"/>
              </a:rPr>
              <a:t>        </a:t>
            </a:r>
            <a:r>
              <a:rPr lang="he-IL" sz="1700" b="1" dirty="0" smtClean="0">
                <a:solidFill>
                  <a:srgbClr val="FF0000"/>
                </a:solidFill>
                <a:latin typeface="David" pitchFamily="34" charset="-79"/>
                <a:cs typeface="David" pitchFamily="34" charset="-79"/>
              </a:rPr>
              <a:t>א) </a:t>
            </a:r>
            <a:r>
              <a:rPr lang="he-IL" sz="1700" b="1" dirty="0" smtClean="0">
                <a:latin typeface="David" pitchFamily="34" charset="-79"/>
                <a:cs typeface="David" pitchFamily="34" charset="-79"/>
              </a:rPr>
              <a:t>מהגרף ניתן לראות ששתי החולדות נוגעות בעיקר עם שערות השפם שמשני הצדדים. </a:t>
            </a:r>
            <a:r>
              <a:rPr lang="he-IL" sz="1700" b="1" dirty="0" smtClean="0">
                <a:solidFill>
                  <a:srgbClr val="FF0000"/>
                </a:solidFill>
                <a:latin typeface="David" pitchFamily="34" charset="-79"/>
                <a:cs typeface="David" pitchFamily="34" charset="-79"/>
              </a:rPr>
              <a:t>ב) </a:t>
            </a:r>
            <a:r>
              <a:rPr lang="he-IL" sz="1700" b="1" dirty="0" smtClean="0">
                <a:latin typeface="David" pitchFamily="34" charset="-79"/>
                <a:cs typeface="David" pitchFamily="34" charset="-79"/>
              </a:rPr>
              <a:t>מציג את ההשוואה בתנאים   השונים בין מספר חזרות הניסויים שהיה מגע של שערת שפם רק בצד אחד בלבד, לעומת מגע עם שני הצדדים בחולדה  </a:t>
            </a:r>
            <a:r>
              <a:rPr lang="en-US" sz="1700" b="1" dirty="0" smtClean="0">
                <a:latin typeface="David" pitchFamily="34" charset="-79"/>
                <a:cs typeface="David" pitchFamily="34" charset="-79"/>
              </a:rPr>
              <a:t>Th12</a:t>
            </a:r>
            <a:r>
              <a:rPr lang="he-IL" sz="1700" b="1" dirty="0" smtClean="0">
                <a:latin typeface="David" pitchFamily="34" charset="-79"/>
                <a:cs typeface="David" pitchFamily="34" charset="-79"/>
              </a:rPr>
              <a:t>. ניתן לראות שבחזרות ללא הרוח יש מספר לא זניח של מגעים רק עם צד אחד של שערות השפם, בהשוואה לחזרות הניסוי בתנאי הרוח שבהן נגיעה רק בצד אחד היא נדירה.</a:t>
            </a:r>
            <a:endParaRPr lang="en-US" sz="1700" b="1" dirty="0" smtClean="0">
              <a:latin typeface="David" pitchFamily="34" charset="-79"/>
              <a:cs typeface="David" pitchFamily="34" charset="-79"/>
            </a:endParaRPr>
          </a:p>
          <a:p>
            <a:pPr>
              <a:buNone/>
            </a:pPr>
            <a:endParaRPr lang="he-IL" sz="1400" dirty="0"/>
          </a:p>
        </p:txBody>
      </p:sp>
      <p:sp>
        <p:nvSpPr>
          <p:cNvPr id="8" name="TextBox 7"/>
          <p:cNvSpPr txBox="1"/>
          <p:nvPr/>
        </p:nvSpPr>
        <p:spPr>
          <a:xfrm>
            <a:off x="4211960" y="2852936"/>
            <a:ext cx="2272963" cy="369332"/>
          </a:xfrm>
          <a:prstGeom prst="rect">
            <a:avLst/>
          </a:prstGeom>
          <a:noFill/>
        </p:spPr>
        <p:txBody>
          <a:bodyPr wrap="square" rtlCol="1">
            <a:spAutoFit/>
          </a:bodyPr>
          <a:lstStyle/>
          <a:p>
            <a:endParaRPr lang="he-IL" dirty="0"/>
          </a:p>
        </p:txBody>
      </p:sp>
      <p:graphicFrame>
        <p:nvGraphicFramePr>
          <p:cNvPr id="10" name="Chart 3"/>
          <p:cNvGraphicFramePr/>
          <p:nvPr>
            <p:extLst>
              <p:ext uri="{D42A27DB-BD31-4B8C-83A1-F6EECF244321}">
                <p14:modId xmlns:p14="http://schemas.microsoft.com/office/powerpoint/2010/main" val="2692470296"/>
              </p:ext>
            </p:extLst>
          </p:nvPr>
        </p:nvGraphicFramePr>
        <p:xfrm>
          <a:off x="251520" y="1412776"/>
          <a:ext cx="4536504"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4"/>
          <p:cNvGraphicFramePr/>
          <p:nvPr>
            <p:extLst>
              <p:ext uri="{D42A27DB-BD31-4B8C-83A1-F6EECF244321}">
                <p14:modId xmlns:p14="http://schemas.microsoft.com/office/powerpoint/2010/main" val="1310887244"/>
              </p:ext>
            </p:extLst>
          </p:nvPr>
        </p:nvGraphicFramePr>
        <p:xfrm>
          <a:off x="4860032" y="1412776"/>
          <a:ext cx="4104456" cy="36724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38138"/>
          </a:xfrm>
        </p:spPr>
        <p:txBody>
          <a:bodyPr>
            <a:normAutofit fontScale="90000"/>
          </a:bodyPr>
          <a:lstStyle/>
          <a:p>
            <a:r>
              <a:rPr lang="he-IL" b="1" dirty="0" smtClean="0"/>
              <a:t/>
            </a:r>
            <a:br>
              <a:rPr lang="he-IL" b="1" dirty="0" smtClean="0"/>
            </a:br>
            <a:r>
              <a:rPr lang="he-IL" b="1" dirty="0" smtClean="0">
                <a:latin typeface="David" pitchFamily="34" charset="-79"/>
                <a:cs typeface="David" pitchFamily="34" charset="-79"/>
              </a:rPr>
              <a:t>היסטוגרמות של משכי המגע של החולדות</a:t>
            </a:r>
            <a:r>
              <a:rPr lang="en-US" b="1" dirty="0" smtClean="0">
                <a:latin typeface="David" pitchFamily="34" charset="-79"/>
                <a:cs typeface="David" pitchFamily="34" charset="-79"/>
              </a:rPr>
              <a:t/>
            </a:r>
            <a:br>
              <a:rPr lang="en-US" b="1" dirty="0" smtClean="0">
                <a:latin typeface="David" pitchFamily="34" charset="-79"/>
                <a:cs typeface="David" pitchFamily="34" charset="-79"/>
              </a:rPr>
            </a:br>
            <a:endParaRPr lang="he-IL" b="1" dirty="0">
              <a:latin typeface="David" pitchFamily="34" charset="-79"/>
              <a:cs typeface="David" pitchFamily="34" charset="-79"/>
            </a:endParaRPr>
          </a:p>
        </p:txBody>
      </p:sp>
      <p:sp>
        <p:nvSpPr>
          <p:cNvPr id="3" name="מציין מיקום תוכן 2"/>
          <p:cNvSpPr>
            <a:spLocks noGrp="1"/>
          </p:cNvSpPr>
          <p:nvPr>
            <p:ph idx="1"/>
          </p:nvPr>
        </p:nvSpPr>
        <p:spPr>
          <a:xfrm>
            <a:off x="0" y="1484784"/>
            <a:ext cx="9144000" cy="5373216"/>
          </a:xfrm>
        </p:spPr>
        <p:txBody>
          <a:bodyPr>
            <a:normAutofit fontScale="92500" lnSpcReduction="10000"/>
          </a:bodyPr>
          <a:lstStyle/>
          <a:p>
            <a:pPr algn="just">
              <a:lnSpc>
                <a:spcPct val="160000"/>
              </a:lnSpc>
              <a:buNone/>
            </a:pPr>
            <a:r>
              <a:rPr lang="he-IL" sz="1800" dirty="0" smtClean="0"/>
              <a:t>      </a:t>
            </a:r>
            <a:r>
              <a:rPr lang="he-IL" sz="1800" b="1" dirty="0" smtClean="0">
                <a:latin typeface="David" pitchFamily="34" charset="-79"/>
                <a:cs typeface="David" pitchFamily="34" charset="-79"/>
              </a:rPr>
              <a:t>התבוננות בהתפלגות משכי המגע של כל חולדה מגלה התפלגות בי מודלית, ניתן לראות שני שיאים ברורים ומופרדים בהסתמך על התפלגויות אלו המגעים חולקו לשתי משפחות: מגעים קצרים ומגעים ארוכים.</a:t>
            </a:r>
            <a:endParaRPr lang="en-US" sz="1800" b="1" dirty="0" smtClean="0">
              <a:latin typeface="David" pitchFamily="34" charset="-79"/>
              <a:cs typeface="David" pitchFamily="34" charset="-79"/>
            </a:endParaRPr>
          </a:p>
          <a:p>
            <a:pPr algn="just">
              <a:lnSpc>
                <a:spcPct val="160000"/>
              </a:lnSpc>
              <a:buNone/>
            </a:pPr>
            <a:r>
              <a:rPr lang="he-IL" sz="1800" b="1" dirty="0" smtClean="0">
                <a:latin typeface="David" pitchFamily="34" charset="-79"/>
                <a:cs typeface="David" pitchFamily="34" charset="-79"/>
              </a:rPr>
              <a:t>       בבחירת הסף נלקח הערך הנמוך ביותר שבין שני השיאים. ניתן לראות שבשתי החולדות החתך בין נגיעה קצרה לארוכה הוא בערך </a:t>
            </a:r>
            <a:r>
              <a:rPr lang="en-US" sz="1800" b="1" dirty="0" smtClean="0">
                <a:latin typeface="David" pitchFamily="34" charset="-79"/>
                <a:cs typeface="David" pitchFamily="34" charset="-79"/>
              </a:rPr>
              <a:t>55ms</a:t>
            </a:r>
            <a:r>
              <a:rPr lang="he-IL" sz="1800" b="1" dirty="0" smtClean="0">
                <a:latin typeface="David" pitchFamily="34" charset="-79"/>
                <a:cs typeface="David" pitchFamily="34" charset="-79"/>
              </a:rPr>
              <a:t>. מאחר שבוצע עיגול כלפי מעלה, מעל  </a:t>
            </a:r>
            <a:r>
              <a:rPr lang="pl-PL" sz="1800" b="1" dirty="0" smtClean="0">
                <a:latin typeface="David" pitchFamily="34" charset="-79"/>
                <a:cs typeface="David" pitchFamily="34" charset="-79"/>
              </a:rPr>
              <a:t> 60ms</a:t>
            </a:r>
            <a:r>
              <a:rPr lang="he-IL" sz="1800" b="1" dirty="0" smtClean="0">
                <a:latin typeface="David" pitchFamily="34" charset="-79"/>
                <a:cs typeface="David" pitchFamily="34" charset="-79"/>
              </a:rPr>
              <a:t>הנגיעה נחשבה לנגיעה ארוכה.</a:t>
            </a:r>
            <a:endParaRPr lang="en-US" sz="1800" b="1" dirty="0" smtClean="0">
              <a:latin typeface="David" pitchFamily="34" charset="-79"/>
              <a:cs typeface="David" pitchFamily="34" charset="-79"/>
            </a:endParaRPr>
          </a:p>
          <a:p>
            <a:pPr>
              <a:buNone/>
            </a:pPr>
            <a:endParaRPr lang="he-IL" b="1" dirty="0" smtClean="0"/>
          </a:p>
          <a:p>
            <a:pPr>
              <a:buNone/>
            </a:pPr>
            <a:endParaRPr lang="he-IL" b="1" dirty="0" smtClean="0"/>
          </a:p>
          <a:p>
            <a:pPr>
              <a:buNone/>
            </a:pPr>
            <a:endParaRPr lang="he-IL" b="1" dirty="0" smtClean="0"/>
          </a:p>
          <a:p>
            <a:pPr>
              <a:buNone/>
            </a:pPr>
            <a:endParaRPr lang="he-IL" b="1" dirty="0" smtClean="0"/>
          </a:p>
          <a:p>
            <a:pPr>
              <a:buNone/>
            </a:pPr>
            <a:endParaRPr lang="he-IL" b="1" dirty="0" smtClean="0"/>
          </a:p>
          <a:p>
            <a:pPr>
              <a:buNone/>
            </a:pPr>
            <a:endParaRPr lang="he-IL" sz="1400" b="1" dirty="0" smtClean="0"/>
          </a:p>
          <a:p>
            <a:pPr>
              <a:buNone/>
            </a:pPr>
            <a:endParaRPr lang="he-IL" sz="1400" b="1" dirty="0" smtClean="0"/>
          </a:p>
          <a:p>
            <a:pPr>
              <a:buNone/>
            </a:pPr>
            <a:endParaRPr lang="he-IL" sz="1400" b="1" dirty="0" smtClean="0">
              <a:latin typeface="David" pitchFamily="34" charset="-79"/>
              <a:cs typeface="David" pitchFamily="34" charset="-79"/>
            </a:endParaRPr>
          </a:p>
          <a:p>
            <a:pPr>
              <a:buNone/>
            </a:pPr>
            <a:r>
              <a:rPr lang="he-IL" sz="1700" b="1" dirty="0" smtClean="0">
                <a:latin typeface="David" pitchFamily="34" charset="-79"/>
                <a:cs typeface="David" pitchFamily="34" charset="-79"/>
              </a:rPr>
              <a:t>א) התפלגות משכי המגע של  </a:t>
            </a:r>
            <a:r>
              <a:rPr lang="en-US" sz="1700" b="1" dirty="0" smtClean="0">
                <a:latin typeface="David" pitchFamily="34" charset="-79"/>
                <a:cs typeface="David" pitchFamily="34" charset="-79"/>
              </a:rPr>
              <a:t>T</a:t>
            </a:r>
            <a:r>
              <a:rPr lang="pl-PL" sz="1700" b="1" dirty="0" smtClean="0">
                <a:latin typeface="David" pitchFamily="34" charset="-79"/>
                <a:cs typeface="David" pitchFamily="34" charset="-79"/>
              </a:rPr>
              <a:t>h12</a:t>
            </a:r>
            <a:r>
              <a:rPr lang="he-IL" sz="1700" b="1" dirty="0" smtClean="0">
                <a:latin typeface="David" pitchFamily="34" charset="-79"/>
                <a:cs typeface="David" pitchFamily="34" charset="-79"/>
              </a:rPr>
              <a:t>. ב) התפלגות משכי המגע של </a:t>
            </a:r>
            <a:r>
              <a:rPr lang="en-US" sz="1700" b="1" dirty="0" smtClean="0">
                <a:latin typeface="David" pitchFamily="34" charset="-79"/>
                <a:cs typeface="David" pitchFamily="34" charset="-79"/>
              </a:rPr>
              <a:t>Th13</a:t>
            </a:r>
            <a:r>
              <a:rPr lang="he-IL" sz="1700" b="1" dirty="0" smtClean="0">
                <a:latin typeface="David" pitchFamily="34" charset="-79"/>
                <a:cs typeface="David" pitchFamily="34" charset="-79"/>
              </a:rPr>
              <a:t>.</a:t>
            </a:r>
            <a:endParaRPr lang="en-US" sz="1700" b="1" dirty="0" smtClean="0">
              <a:latin typeface="David" pitchFamily="34" charset="-79"/>
              <a:cs typeface="David" pitchFamily="34" charset="-79"/>
            </a:endParaRPr>
          </a:p>
          <a:p>
            <a:pPr>
              <a:buNone/>
            </a:pPr>
            <a:endParaRPr lang="he-IL" dirty="0"/>
          </a:p>
        </p:txBody>
      </p:sp>
      <p:graphicFrame>
        <p:nvGraphicFramePr>
          <p:cNvPr id="4" name="Chart 1"/>
          <p:cNvGraphicFramePr/>
          <p:nvPr/>
        </p:nvGraphicFramePr>
        <p:xfrm>
          <a:off x="4572000" y="3140968"/>
          <a:ext cx="4572000"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2"/>
          <p:cNvGraphicFramePr>
            <a:graphicFrameLocks/>
          </p:cNvGraphicFramePr>
          <p:nvPr/>
        </p:nvGraphicFramePr>
        <p:xfrm>
          <a:off x="0" y="3140968"/>
          <a:ext cx="4499992" cy="29523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994122"/>
          </a:xfrm>
        </p:spPr>
        <p:txBody>
          <a:bodyPr>
            <a:normAutofit fontScale="90000"/>
          </a:bodyPr>
          <a:lstStyle/>
          <a:p>
            <a:r>
              <a:rPr lang="he-IL" sz="3200" b="1" dirty="0" smtClean="0">
                <a:latin typeface="David" pitchFamily="34" charset="-79"/>
                <a:cs typeface="David" pitchFamily="34" charset="-79"/>
              </a:rPr>
              <a:t>מספר </a:t>
            </a:r>
            <a:r>
              <a:rPr lang="he-IL" sz="3200" b="1" dirty="0">
                <a:latin typeface="David" pitchFamily="34" charset="-79"/>
                <a:cs typeface="David" pitchFamily="34" charset="-79"/>
              </a:rPr>
              <a:t>המגעים של החולדה</a:t>
            </a:r>
            <a:r>
              <a:rPr lang="en-US" sz="3200" b="1" dirty="0">
                <a:latin typeface="David" pitchFamily="34" charset="-79"/>
                <a:cs typeface="David" pitchFamily="34" charset="-79"/>
              </a:rPr>
              <a:t> </a:t>
            </a:r>
            <a:r>
              <a:rPr lang="en-US" sz="3200" b="1" dirty="0" smtClean="0">
                <a:latin typeface="David" pitchFamily="34" charset="-79"/>
                <a:cs typeface="David" pitchFamily="34" charset="-79"/>
              </a:rPr>
              <a:t>Th1</a:t>
            </a:r>
            <a:r>
              <a:rPr lang="pl-PL" sz="3200" b="1" dirty="0" smtClean="0">
                <a:latin typeface="David" pitchFamily="34" charset="-79"/>
                <a:cs typeface="David" pitchFamily="34" charset="-79"/>
              </a:rPr>
              <a:t>2</a:t>
            </a:r>
            <a:r>
              <a:rPr lang="en-US" sz="3200" b="1" dirty="0" smtClean="0">
                <a:latin typeface="David" pitchFamily="34" charset="-79"/>
                <a:cs typeface="David" pitchFamily="34" charset="-79"/>
              </a:rPr>
              <a:t> </a:t>
            </a:r>
            <a:r>
              <a:rPr lang="he-IL" sz="3200" b="1" dirty="0">
                <a:latin typeface="David" pitchFamily="34" charset="-79"/>
                <a:cs typeface="David" pitchFamily="34" charset="-79"/>
              </a:rPr>
              <a:t>בתנאים השונים כאשר  צודקת בהשוואה לטועה</a:t>
            </a:r>
            <a:endParaRPr lang="he-IL" dirty="0"/>
          </a:p>
        </p:txBody>
      </p:sp>
      <p:sp>
        <p:nvSpPr>
          <p:cNvPr id="3" name="מציין מיקום תוכן 2"/>
          <p:cNvSpPr>
            <a:spLocks noGrp="1"/>
          </p:cNvSpPr>
          <p:nvPr>
            <p:ph idx="1"/>
          </p:nvPr>
        </p:nvSpPr>
        <p:spPr>
          <a:xfrm>
            <a:off x="0" y="1340768"/>
            <a:ext cx="9144000" cy="5517232"/>
          </a:xfrm>
        </p:spPr>
        <p:txBody>
          <a:bodyPr/>
          <a:lstStyle/>
          <a:p>
            <a:pPr algn="just">
              <a:buNone/>
            </a:pPr>
            <a:r>
              <a:rPr lang="en-US" sz="1500" b="1" dirty="0" smtClean="0">
                <a:latin typeface="David" pitchFamily="34" charset="-79"/>
                <a:cs typeface="David" pitchFamily="34" charset="-79"/>
              </a:rPr>
              <a:t>         </a:t>
            </a: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endParaRPr lang="he-IL" sz="1500" b="1" dirty="0" smtClean="0">
              <a:latin typeface="David" pitchFamily="34" charset="-79"/>
              <a:cs typeface="David" pitchFamily="34" charset="-79"/>
            </a:endParaRPr>
          </a:p>
          <a:p>
            <a:pPr algn="just">
              <a:buNone/>
            </a:pPr>
            <a:r>
              <a:rPr lang="he-IL" sz="1500" b="1" dirty="0" smtClean="0">
                <a:latin typeface="David" pitchFamily="34" charset="-79"/>
                <a:cs typeface="David" pitchFamily="34" charset="-79"/>
              </a:rPr>
              <a:t>         גרפים אלו מציגים את צירוף מספר המגעים מימין ומשמאל, כאשר בציר ה - </a:t>
            </a:r>
            <a:r>
              <a:rPr lang="en-US" sz="1500" b="1" dirty="0" smtClean="0">
                <a:latin typeface="David" pitchFamily="34" charset="-79"/>
                <a:cs typeface="David" pitchFamily="34" charset="-79"/>
              </a:rPr>
              <a:t>X </a:t>
            </a:r>
            <a:r>
              <a:rPr lang="he-IL" sz="1500" b="1" dirty="0" smtClean="0">
                <a:latin typeface="David" pitchFamily="34" charset="-79"/>
                <a:cs typeface="David" pitchFamily="34" charset="-79"/>
              </a:rPr>
              <a:t> יש את מספר המגעים בצד ימין של שערות השפם ובציר ה - </a:t>
            </a:r>
            <a:r>
              <a:rPr lang="en-US" sz="1500" b="1" dirty="0" smtClean="0">
                <a:latin typeface="David" pitchFamily="34" charset="-79"/>
                <a:cs typeface="David" pitchFamily="34" charset="-79"/>
              </a:rPr>
              <a:t>Y</a:t>
            </a:r>
            <a:r>
              <a:rPr lang="he-IL" sz="1500" b="1" dirty="0" smtClean="0">
                <a:latin typeface="David" pitchFamily="34" charset="-79"/>
                <a:cs typeface="David" pitchFamily="34" charset="-79"/>
              </a:rPr>
              <a:t> יש את מספר המגעים של צד ימין של שערות השפם. ניתן לראות את ההבדלים בכל חזרות הניסויים שבהן החולדה צדקה במשימה בהשוואה לחזרות  שהחולדה טעתה במשימה. צבע בהיר יותר מעיד על כמות גדולה יותר של מגע ספציפי.  </a:t>
            </a:r>
            <a:endParaRPr lang="en-US" sz="1500" b="1" dirty="0" smtClean="0">
              <a:latin typeface="David" pitchFamily="34" charset="-79"/>
              <a:cs typeface="David" pitchFamily="34" charset="-79"/>
            </a:endParaRPr>
          </a:p>
          <a:p>
            <a:pPr>
              <a:buNone/>
            </a:pPr>
            <a:endParaRPr lang="en-US" sz="1400"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a:p>
            <a:pPr>
              <a:buNone/>
            </a:pPr>
            <a:endParaRPr lang="he-IL" sz="1400" b="1" dirty="0" smtClean="0">
              <a:latin typeface="David" pitchFamily="34" charset="-79"/>
              <a:cs typeface="David" pitchFamily="34" charset="-79"/>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l="9020" t="13098" r="7585" b="29723"/>
          <a:stretch>
            <a:fillRect/>
          </a:stretch>
        </p:blipFill>
        <p:spPr>
          <a:xfrm>
            <a:off x="251520" y="1340768"/>
            <a:ext cx="6877272" cy="2160240"/>
          </a:xfrm>
          <a:prstGeom prst="rect">
            <a:avLst/>
          </a:prstGeom>
        </p:spPr>
      </p:pic>
      <p:pic>
        <p:nvPicPr>
          <p:cNvPr id="5" name="Picture 2"/>
          <p:cNvPicPr>
            <a:picLocks noChangeAspect="1"/>
          </p:cNvPicPr>
          <p:nvPr/>
        </p:nvPicPr>
        <p:blipFill>
          <a:blip r:embed="rId4" cstate="print">
            <a:extLst>
              <a:ext uri="{28A0092B-C50C-407E-A947-70E740481C1C}">
                <a14:useLocalDpi xmlns:a14="http://schemas.microsoft.com/office/drawing/2010/main" val="0"/>
              </a:ext>
            </a:extLst>
          </a:blip>
          <a:srcRect l="8767" t="14257" r="7875" b="30120"/>
          <a:stretch>
            <a:fillRect/>
          </a:stretch>
        </p:blipFill>
        <p:spPr>
          <a:xfrm>
            <a:off x="251520" y="3573016"/>
            <a:ext cx="6877272" cy="208823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t/>
            </a:r>
            <a:br>
              <a:rPr lang="he-IL" b="1" dirty="0" smtClean="0"/>
            </a:br>
            <a:r>
              <a:rPr lang="he-IL" b="1" dirty="0" smtClean="0">
                <a:latin typeface="David" pitchFamily="34" charset="-79"/>
                <a:cs typeface="David" pitchFamily="34" charset="-79"/>
              </a:rPr>
              <a:t>מספר המגעים של החולדה</a:t>
            </a:r>
            <a:r>
              <a:rPr lang="en-US" b="1" dirty="0" smtClean="0">
                <a:latin typeface="David" pitchFamily="34" charset="-79"/>
                <a:cs typeface="David" pitchFamily="34" charset="-79"/>
              </a:rPr>
              <a:t> Th13 </a:t>
            </a:r>
            <a:r>
              <a:rPr lang="he-IL" b="1" dirty="0" smtClean="0">
                <a:latin typeface="David" pitchFamily="34" charset="-79"/>
                <a:cs typeface="David" pitchFamily="34" charset="-79"/>
              </a:rPr>
              <a:t>בתנאים השונים כאשר  צודקת בהשוואה לטועה</a:t>
            </a:r>
            <a:r>
              <a:rPr lang="en-US" dirty="0" smtClean="0"/>
              <a:t/>
            </a:r>
            <a:br>
              <a:rPr lang="en-US" dirty="0" smtClean="0"/>
            </a:br>
            <a:endParaRPr lang="he-IL" dirty="0"/>
          </a:p>
        </p:txBody>
      </p:sp>
      <p:pic>
        <p:nvPicPr>
          <p:cNvPr id="6" name="Picture 1"/>
          <p:cNvPicPr>
            <a:picLocks noGrp="1" noChangeAspect="1"/>
          </p:cNvPicPr>
          <p:nvPr>
            <p:ph idx="1"/>
          </p:nvPr>
        </p:nvPicPr>
        <p:blipFill>
          <a:blip r:embed="rId2" cstate="print">
            <a:extLst>
              <a:ext uri="{28A0092B-C50C-407E-A947-70E740481C1C}">
                <a14:useLocalDpi xmlns:a14="http://schemas.microsoft.com/office/drawing/2010/main" val="0"/>
              </a:ext>
            </a:extLst>
          </a:blip>
          <a:srcRect l="8869" t="15122" r="8226" b="29574"/>
          <a:stretch>
            <a:fillRect/>
          </a:stretch>
        </p:blipFill>
        <p:spPr>
          <a:xfrm>
            <a:off x="179512" y="1628800"/>
            <a:ext cx="6624736" cy="2448272"/>
          </a:xfrm>
          <a:prstGeom prst="rect">
            <a:avLst/>
          </a:prstGeom>
        </p:spPr>
      </p:pic>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l="9386" t="15074" r="8494" b="29724"/>
          <a:stretch>
            <a:fillRect/>
          </a:stretch>
        </p:blipFill>
        <p:spPr>
          <a:xfrm>
            <a:off x="179512" y="4221088"/>
            <a:ext cx="6624736" cy="244827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t/>
            </a:r>
            <a:br>
              <a:rPr lang="he-IL" b="1" dirty="0" smtClean="0"/>
            </a:br>
            <a:r>
              <a:rPr lang="he-IL" b="1" dirty="0" smtClean="0">
                <a:latin typeface="David" pitchFamily="34" charset="-79"/>
                <a:cs typeface="David" pitchFamily="34" charset="-79"/>
              </a:rPr>
              <a:t>אחוז ההצלחה בתנאים השונים כתלות במספר המגעים</a:t>
            </a:r>
            <a:r>
              <a:rPr lang="en-US" dirty="0" smtClean="0"/>
              <a:t/>
            </a:r>
            <a:br>
              <a:rPr lang="en-US" dirty="0" smtClean="0"/>
            </a:br>
            <a:endParaRPr lang="he-IL" dirty="0"/>
          </a:p>
        </p:txBody>
      </p:sp>
      <p:sp>
        <p:nvSpPr>
          <p:cNvPr id="3" name="מציין מיקום תוכן 2"/>
          <p:cNvSpPr>
            <a:spLocks noGrp="1"/>
          </p:cNvSpPr>
          <p:nvPr>
            <p:ph idx="1"/>
          </p:nvPr>
        </p:nvSpPr>
        <p:spPr>
          <a:xfrm>
            <a:off x="0" y="1600200"/>
            <a:ext cx="9144000" cy="5257800"/>
          </a:xfrm>
        </p:spPr>
        <p:txBody>
          <a:bodyPr>
            <a:normAutofit lnSpcReduction="10000"/>
          </a:bodyPr>
          <a:lstStyle/>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b="1" dirty="0" smtClean="0">
              <a:latin typeface="David" pitchFamily="34" charset="-79"/>
              <a:cs typeface="David" pitchFamily="34" charset="-79"/>
            </a:endParaRPr>
          </a:p>
          <a:p>
            <a:pPr algn="just">
              <a:buNone/>
            </a:pPr>
            <a:r>
              <a:rPr lang="he-IL" sz="1400" b="1" dirty="0" smtClean="0">
                <a:latin typeface="David" pitchFamily="34" charset="-79"/>
                <a:cs typeface="David" pitchFamily="34" charset="-79"/>
              </a:rPr>
              <a:t>         </a:t>
            </a:r>
            <a:r>
              <a:rPr lang="he-IL" sz="1600" b="1" dirty="0" smtClean="0">
                <a:latin typeface="David" pitchFamily="34" charset="-79"/>
                <a:cs typeface="David" pitchFamily="34" charset="-79"/>
              </a:rPr>
              <a:t>גרפים אלה מציגים את אחוז ההצלחה בתנאים השונים כתלות בצירוף מספר המגעים בימין ומספר המגעים בשמאל, כאשר ככל שהצבע בהיר יותר, הדבר מעיד על אחוז הצלחה גבוה יותר. אחוזי ההצלחה לא משקפים תלות בין מספר המגעים להצלחה.</a:t>
            </a:r>
            <a:endParaRPr lang="en-US" sz="1600" b="1" dirty="0" smtClean="0">
              <a:latin typeface="David" pitchFamily="34" charset="-79"/>
              <a:cs typeface="David" pitchFamily="34" charset="-79"/>
            </a:endParaRPr>
          </a:p>
          <a:p>
            <a:pPr algn="just">
              <a:buNone/>
            </a:pPr>
            <a:endParaRPr lang="he-I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l="9305" t="15517" r="8484" b="30460"/>
          <a:stretch>
            <a:fillRect/>
          </a:stretch>
        </p:blipFill>
        <p:spPr>
          <a:xfrm>
            <a:off x="179512" y="1484784"/>
            <a:ext cx="7776864" cy="2232248"/>
          </a:xfrm>
          <a:prstGeom prst="rect">
            <a:avLst/>
          </a:prstGeom>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l="9171" t="14641" r="8398" b="30875"/>
          <a:stretch>
            <a:fillRect/>
          </a:stretch>
        </p:blipFill>
        <p:spPr>
          <a:xfrm>
            <a:off x="179512" y="3789040"/>
            <a:ext cx="7776864" cy="21602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373014"/>
          </a:xfrm>
        </p:spPr>
        <p:txBody>
          <a:bodyPr>
            <a:normAutofit/>
          </a:bodyPr>
          <a:lstStyle/>
          <a:p>
            <a:r>
              <a:rPr lang="he-IL" b="1" dirty="0">
                <a:latin typeface="David" pitchFamily="34" charset="-79"/>
                <a:cs typeface="David" pitchFamily="34" charset="-79"/>
              </a:rPr>
              <a:t> </a:t>
            </a:r>
            <a:r>
              <a:rPr lang="he-IL" sz="3600" b="1" dirty="0">
                <a:latin typeface="David" pitchFamily="34" charset="-79"/>
                <a:cs typeface="David" pitchFamily="34" charset="-79"/>
              </a:rPr>
              <a:t>מספר המגעים של </a:t>
            </a:r>
            <a:r>
              <a:rPr lang="he-IL" sz="3600" b="1" dirty="0" smtClean="0">
                <a:latin typeface="David" pitchFamily="34" charset="-79"/>
                <a:cs typeface="David" pitchFamily="34" charset="-79"/>
              </a:rPr>
              <a:t>החולדה</a:t>
            </a:r>
            <a:r>
              <a:rPr lang="en-US" sz="3600" b="1" dirty="0" smtClean="0">
                <a:latin typeface="David" pitchFamily="34" charset="-79"/>
                <a:cs typeface="David" pitchFamily="34" charset="-79"/>
              </a:rPr>
              <a:t>Th12 </a:t>
            </a:r>
            <a:r>
              <a:rPr lang="he-IL" sz="3600" b="1" dirty="0" smtClean="0">
                <a:latin typeface="David" pitchFamily="34" charset="-79"/>
                <a:cs typeface="David" pitchFamily="34" charset="-79"/>
              </a:rPr>
              <a:t> בתצורות השונות כאשר  </a:t>
            </a:r>
            <a:r>
              <a:rPr lang="he-IL" sz="3600" b="1" dirty="0">
                <a:latin typeface="David" pitchFamily="34" charset="-79"/>
                <a:cs typeface="David" pitchFamily="34" charset="-79"/>
              </a:rPr>
              <a:t>צודקת בהשוואה לטועה </a:t>
            </a:r>
            <a:endParaRPr lang="en-US" sz="36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568" t="27655" r="7553" b="30938"/>
          <a:stretch/>
        </p:blipFill>
        <p:spPr>
          <a:xfrm>
            <a:off x="179512" y="2060848"/>
            <a:ext cx="6696743" cy="2088232"/>
          </a:xfrm>
        </p:spPr>
      </p:pic>
      <p:sp>
        <p:nvSpPr>
          <p:cNvPr id="5" name="TextBox 4"/>
          <p:cNvSpPr txBox="1"/>
          <p:nvPr/>
        </p:nvSpPr>
        <p:spPr>
          <a:xfrm>
            <a:off x="1979712" y="1628800"/>
            <a:ext cx="1728192"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Th12 Corr</a:t>
            </a:r>
            <a:r>
              <a:rPr lang="pl-PL" b="1" dirty="0" smtClean="0"/>
              <a:t>ect</a:t>
            </a:r>
            <a:endParaRPr lang="en-US" b="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149080"/>
            <a:ext cx="6696744"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748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b="1" dirty="0">
                <a:latin typeface="David" pitchFamily="34" charset="-79"/>
                <a:cs typeface="David" pitchFamily="34" charset="-79"/>
              </a:rPr>
              <a:t>מספר המגעים של החולדה</a:t>
            </a:r>
            <a:r>
              <a:rPr lang="en-US" b="1" dirty="0" smtClean="0">
                <a:latin typeface="David" pitchFamily="34" charset="-79"/>
                <a:cs typeface="David" pitchFamily="34" charset="-79"/>
              </a:rPr>
              <a:t>Th1</a:t>
            </a:r>
            <a:r>
              <a:rPr lang="pl-PL" b="1" dirty="0">
                <a:latin typeface="David" pitchFamily="34" charset="-79"/>
                <a:cs typeface="David" pitchFamily="34" charset="-79"/>
              </a:rPr>
              <a:t>3</a:t>
            </a:r>
            <a:r>
              <a:rPr lang="en-US" b="1" dirty="0" smtClean="0">
                <a:latin typeface="David" pitchFamily="34" charset="-79"/>
                <a:cs typeface="David" pitchFamily="34" charset="-79"/>
              </a:rPr>
              <a:t> </a:t>
            </a:r>
            <a:r>
              <a:rPr lang="he-IL" b="1" dirty="0" smtClean="0">
                <a:latin typeface="David" pitchFamily="34" charset="-79"/>
                <a:cs typeface="David" pitchFamily="34" charset="-79"/>
              </a:rPr>
              <a:t> </a:t>
            </a:r>
            <a:r>
              <a:rPr lang="he-IL" b="1" dirty="0">
                <a:latin typeface="David" pitchFamily="34" charset="-79"/>
                <a:cs typeface="David" pitchFamily="34" charset="-79"/>
              </a:rPr>
              <a:t>בתצורות השונות כאשר  צודקת בהשוואה לטועה</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8661" t="29161" r="8366" b="30373"/>
          <a:stretch/>
        </p:blipFill>
        <p:spPr>
          <a:xfrm>
            <a:off x="107504" y="4590420"/>
            <a:ext cx="6840760" cy="2150948"/>
          </a:xfrm>
          <a:prstGeom prst="rect">
            <a:avLst/>
          </a:prstGeom>
        </p:spPr>
      </p:pic>
      <p:sp>
        <p:nvSpPr>
          <p:cNvPr id="7" name="TextBox 6"/>
          <p:cNvSpPr txBox="1"/>
          <p:nvPr/>
        </p:nvSpPr>
        <p:spPr>
          <a:xfrm>
            <a:off x="2123728" y="4221088"/>
            <a:ext cx="1512168"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Th13 Wrong</a:t>
            </a:r>
            <a:endParaRPr lang="en-US" b="1" dirty="0">
              <a:latin typeface="Times New Roman" pitchFamily="18" charset="0"/>
              <a:cs typeface="Times New Roman"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9029" t="29327" r="8148" b="31167"/>
          <a:stretch/>
        </p:blipFill>
        <p:spPr>
          <a:xfrm>
            <a:off x="107504" y="2060848"/>
            <a:ext cx="6840760" cy="2014471"/>
          </a:xfrm>
          <a:prstGeom prst="rect">
            <a:avLst/>
          </a:prstGeom>
        </p:spPr>
      </p:pic>
      <p:sp>
        <p:nvSpPr>
          <p:cNvPr id="10" name="TextBox 9"/>
          <p:cNvSpPr txBox="1"/>
          <p:nvPr/>
        </p:nvSpPr>
        <p:spPr>
          <a:xfrm>
            <a:off x="1835696" y="1628800"/>
            <a:ext cx="1872208"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Th13 Correct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999692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224136"/>
          </a:xfrm>
        </p:spPr>
        <p:txBody>
          <a:bodyPr>
            <a:normAutofit fontScale="90000"/>
          </a:bodyPr>
          <a:lstStyle/>
          <a:p>
            <a:r>
              <a:rPr lang="pl-PL" b="1" dirty="0" smtClean="0">
                <a:latin typeface="David" pitchFamily="34" charset="-79"/>
                <a:cs typeface="David" pitchFamily="34" charset="-79"/>
              </a:rPr>
              <a:t/>
            </a:r>
            <a:br>
              <a:rPr lang="pl-PL" b="1" dirty="0" smtClean="0">
                <a:latin typeface="David" pitchFamily="34" charset="-79"/>
                <a:cs typeface="David" pitchFamily="34" charset="-79"/>
              </a:rPr>
            </a:br>
            <a:r>
              <a:rPr lang="he-IL" b="1" dirty="0" smtClean="0">
                <a:latin typeface="David" pitchFamily="34" charset="-79"/>
                <a:cs typeface="David" pitchFamily="34" charset="-79"/>
              </a:rPr>
              <a:t>אחוז </a:t>
            </a:r>
            <a:r>
              <a:rPr lang="he-IL" b="1" dirty="0">
                <a:latin typeface="David" pitchFamily="34" charset="-79"/>
                <a:cs typeface="David" pitchFamily="34" charset="-79"/>
              </a:rPr>
              <a:t>ההצלחה </a:t>
            </a:r>
            <a:r>
              <a:rPr lang="he-IL" b="1" dirty="0" smtClean="0">
                <a:latin typeface="David" pitchFamily="34" charset="-79"/>
                <a:cs typeface="David" pitchFamily="34" charset="-79"/>
              </a:rPr>
              <a:t>בתצורות השונות כתלות </a:t>
            </a:r>
            <a:r>
              <a:rPr lang="he-IL" b="1" dirty="0">
                <a:latin typeface="David" pitchFamily="34" charset="-79"/>
                <a:cs typeface="David" pitchFamily="34" charset="-79"/>
              </a:rPr>
              <a:t>במספר המגעים</a:t>
            </a:r>
            <a:r>
              <a:rPr lang="en-US" dirty="0"/>
              <a:t/>
            </a:r>
            <a:br>
              <a:rPr lang="en-US" dirty="0"/>
            </a:b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987" t="29449" r="8207" b="31085"/>
          <a:stretch/>
        </p:blipFill>
        <p:spPr>
          <a:xfrm>
            <a:off x="107504" y="1935416"/>
            <a:ext cx="6624736" cy="192563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235" t="28231" r="8218" b="30755"/>
          <a:stretch/>
        </p:blipFill>
        <p:spPr>
          <a:xfrm>
            <a:off x="107504" y="4221088"/>
            <a:ext cx="6624736" cy="1872208"/>
          </a:xfrm>
          <a:prstGeom prst="rect">
            <a:avLst/>
          </a:prstGeom>
        </p:spPr>
      </p:pic>
      <p:sp>
        <p:nvSpPr>
          <p:cNvPr id="7" name="TextBox 6"/>
          <p:cNvSpPr txBox="1"/>
          <p:nvPr/>
        </p:nvSpPr>
        <p:spPr>
          <a:xfrm>
            <a:off x="1611278" y="1547500"/>
            <a:ext cx="2621009"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Th12 – Ratio of success</a:t>
            </a:r>
            <a:endParaRPr lang="en-US" b="1" dirty="0">
              <a:latin typeface="Times New Roman" pitchFamily="18" charset="0"/>
              <a:cs typeface="Times New Roman" pitchFamily="18" charset="0"/>
            </a:endParaRPr>
          </a:p>
        </p:txBody>
      </p:sp>
      <p:sp>
        <p:nvSpPr>
          <p:cNvPr id="8" name="TextBox 7"/>
          <p:cNvSpPr txBox="1"/>
          <p:nvPr/>
        </p:nvSpPr>
        <p:spPr>
          <a:xfrm>
            <a:off x="1553631" y="3851756"/>
            <a:ext cx="2736304"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Th13 – Ratio of success</a:t>
            </a:r>
            <a:endParaRPr lang="en-US" b="1" dirty="0">
              <a:latin typeface="Times New Roman" pitchFamily="18" charset="0"/>
              <a:cs typeface="Times New Roman" pitchFamily="18" charset="0"/>
            </a:endParaRPr>
          </a:p>
        </p:txBody>
      </p:sp>
      <p:sp>
        <p:nvSpPr>
          <p:cNvPr id="9" name="Rectangle 8"/>
          <p:cNvSpPr/>
          <p:nvPr/>
        </p:nvSpPr>
        <p:spPr>
          <a:xfrm flipV="1">
            <a:off x="0" y="5589238"/>
            <a:ext cx="9144000" cy="3139321"/>
          </a:xfrm>
          <a:prstGeom prst="rect">
            <a:avLst/>
          </a:prstGeom>
        </p:spPr>
        <p:txBody>
          <a:bodyPr wrap="square">
            <a:spAutoFit/>
          </a:bodyPr>
          <a:lstStyle/>
          <a:p>
            <a:pPr algn="just">
              <a:buNone/>
            </a:pPr>
            <a:endParaRPr lang="pl-PL" b="1" dirty="0" smtClean="0">
              <a:latin typeface="David" pitchFamily="34" charset="-79"/>
              <a:cs typeface="David" pitchFamily="34" charset="-79"/>
            </a:endParaRPr>
          </a:p>
          <a:p>
            <a:pPr algn="just">
              <a:buNone/>
            </a:pPr>
            <a:endParaRPr lang="pl-PL" b="1" dirty="0">
              <a:latin typeface="David" pitchFamily="34" charset="-79"/>
              <a:cs typeface="David" pitchFamily="34" charset="-79"/>
            </a:endParaRPr>
          </a:p>
          <a:p>
            <a:pPr algn="just">
              <a:buNone/>
            </a:pPr>
            <a:endParaRPr lang="pl-PL" b="1" dirty="0" smtClean="0">
              <a:latin typeface="David" pitchFamily="34" charset="-79"/>
              <a:cs typeface="David" pitchFamily="34" charset="-79"/>
            </a:endParaRPr>
          </a:p>
          <a:p>
            <a:pPr algn="just">
              <a:buNone/>
            </a:pPr>
            <a:endParaRPr lang="pl-PL" b="1" dirty="0">
              <a:latin typeface="David" pitchFamily="34" charset="-79"/>
              <a:cs typeface="David" pitchFamily="34" charset="-79"/>
            </a:endParaRPr>
          </a:p>
          <a:p>
            <a:pPr algn="just">
              <a:buNone/>
            </a:pPr>
            <a:endParaRPr lang="pl-PL" b="1" dirty="0" smtClean="0">
              <a:latin typeface="David" pitchFamily="34" charset="-79"/>
              <a:cs typeface="David" pitchFamily="34" charset="-79"/>
            </a:endParaRPr>
          </a:p>
          <a:p>
            <a:pPr algn="just">
              <a:buNone/>
            </a:pPr>
            <a:endParaRPr lang="pl-PL" b="1" dirty="0">
              <a:latin typeface="David" pitchFamily="34" charset="-79"/>
              <a:cs typeface="David" pitchFamily="34" charset="-79"/>
            </a:endParaRPr>
          </a:p>
          <a:p>
            <a:pPr algn="just">
              <a:buNone/>
            </a:pPr>
            <a:endParaRPr lang="pl-PL" b="1" dirty="0" smtClean="0">
              <a:latin typeface="David" pitchFamily="34" charset="-79"/>
              <a:cs typeface="David" pitchFamily="34" charset="-79"/>
            </a:endParaRPr>
          </a:p>
          <a:p>
            <a:pPr algn="just">
              <a:buNone/>
            </a:pPr>
            <a:endParaRPr lang="pl-PL" b="1" dirty="0" smtClean="0">
              <a:latin typeface="David" pitchFamily="34" charset="-79"/>
              <a:cs typeface="David" pitchFamily="34" charset="-79"/>
            </a:endParaRPr>
          </a:p>
          <a:p>
            <a:pPr algn="just">
              <a:buNone/>
            </a:pPr>
            <a:endParaRPr lang="pl-PL" b="1" dirty="0">
              <a:latin typeface="David" pitchFamily="34" charset="-79"/>
              <a:cs typeface="David" pitchFamily="34" charset="-79"/>
            </a:endParaRPr>
          </a:p>
          <a:p>
            <a:pPr algn="just">
              <a:buNone/>
            </a:pPr>
            <a:endParaRPr lang="pl-PL" b="1" dirty="0" smtClean="0">
              <a:latin typeface="David" pitchFamily="34" charset="-79"/>
              <a:cs typeface="David" pitchFamily="34" charset="-79"/>
            </a:endParaRPr>
          </a:p>
          <a:p>
            <a:pPr algn="just">
              <a:buNone/>
            </a:pPr>
            <a:endParaRPr lang="pl-PL" b="1" dirty="0">
              <a:latin typeface="David" pitchFamily="34" charset="-79"/>
              <a:cs typeface="David" pitchFamily="34" charset="-79"/>
            </a:endParaRPr>
          </a:p>
        </p:txBody>
      </p:sp>
      <p:sp>
        <p:nvSpPr>
          <p:cNvPr id="10" name="Rectangle 9"/>
          <p:cNvSpPr/>
          <p:nvPr/>
        </p:nvSpPr>
        <p:spPr>
          <a:xfrm>
            <a:off x="0" y="2274838"/>
            <a:ext cx="9144000" cy="4678204"/>
          </a:xfrm>
          <a:prstGeom prst="rect">
            <a:avLst/>
          </a:prstGeom>
        </p:spPr>
        <p:txBody>
          <a:bodyPr wrap="square">
            <a:spAutoFit/>
          </a:bodyPr>
          <a:lstStyle/>
          <a:p>
            <a:pPr algn="just">
              <a:buNone/>
            </a:pPr>
            <a:endParaRPr lang="he-IL" b="1" dirty="0">
              <a:latin typeface="David" pitchFamily="34" charset="-79"/>
              <a:cs typeface="David" pitchFamily="34" charset="-79"/>
            </a:endParaRPr>
          </a:p>
          <a:p>
            <a:pPr algn="just">
              <a:buNone/>
            </a:pPr>
            <a:endParaRPr lang="he-IL" b="1" dirty="0">
              <a:latin typeface="David" pitchFamily="34" charset="-79"/>
              <a:cs typeface="David" pitchFamily="34" charset="-79"/>
            </a:endParaRPr>
          </a:p>
          <a:p>
            <a:pPr algn="just">
              <a:buNone/>
            </a:pPr>
            <a:endParaRPr lang="he-IL" b="1" dirty="0">
              <a:latin typeface="David" pitchFamily="34" charset="-79"/>
              <a:cs typeface="David" pitchFamily="34" charset="-79"/>
            </a:endParaRPr>
          </a:p>
          <a:p>
            <a:pPr algn="just">
              <a:buNone/>
            </a:pPr>
            <a:endParaRPr lang="he-IL" b="1" dirty="0" smtClean="0">
              <a:latin typeface="David" pitchFamily="34" charset="-79"/>
              <a:cs typeface="David" pitchFamily="34" charset="-79"/>
            </a:endParaRPr>
          </a:p>
          <a:p>
            <a:pPr algn="just">
              <a:buNone/>
            </a:pPr>
            <a:endParaRPr lang="he-IL" b="1" dirty="0">
              <a:latin typeface="David" pitchFamily="34" charset="-79"/>
              <a:cs typeface="David" pitchFamily="34" charset="-79"/>
            </a:endParaRPr>
          </a:p>
          <a:p>
            <a:pPr algn="just">
              <a:buNone/>
            </a:pPr>
            <a:endParaRPr lang="he-IL" b="1" dirty="0" smtClean="0">
              <a:latin typeface="David" pitchFamily="34" charset="-79"/>
              <a:cs typeface="David" pitchFamily="34" charset="-79"/>
            </a:endParaRPr>
          </a:p>
          <a:p>
            <a:pPr algn="just">
              <a:buNone/>
            </a:pPr>
            <a:endParaRPr lang="he-IL" b="1" dirty="0">
              <a:latin typeface="David" pitchFamily="34" charset="-79"/>
              <a:cs typeface="David" pitchFamily="34" charset="-79"/>
            </a:endParaRPr>
          </a:p>
          <a:p>
            <a:pPr algn="just">
              <a:buNone/>
            </a:pPr>
            <a:endParaRPr lang="he-IL" b="1" dirty="0" smtClean="0">
              <a:latin typeface="David" pitchFamily="34" charset="-79"/>
              <a:cs typeface="David" pitchFamily="34" charset="-79"/>
            </a:endParaRPr>
          </a:p>
          <a:p>
            <a:pPr algn="just">
              <a:buNone/>
            </a:pPr>
            <a:endParaRPr lang="he-IL" b="1" dirty="0">
              <a:latin typeface="David" pitchFamily="34" charset="-79"/>
              <a:cs typeface="David" pitchFamily="34" charset="-79"/>
            </a:endParaRPr>
          </a:p>
          <a:p>
            <a:pPr algn="just">
              <a:buNone/>
            </a:pPr>
            <a:endParaRPr lang="he-IL" b="1" dirty="0" smtClean="0">
              <a:latin typeface="David" pitchFamily="34" charset="-79"/>
              <a:cs typeface="David" pitchFamily="34" charset="-79"/>
            </a:endParaRPr>
          </a:p>
          <a:p>
            <a:pPr algn="just">
              <a:buNone/>
            </a:pPr>
            <a:endParaRPr lang="he-IL" b="1" dirty="0">
              <a:latin typeface="David" pitchFamily="34" charset="-79"/>
              <a:cs typeface="David" pitchFamily="34" charset="-79"/>
            </a:endParaRPr>
          </a:p>
          <a:p>
            <a:pPr algn="just">
              <a:buNone/>
            </a:pPr>
            <a:endParaRPr lang="he-IL" b="1" dirty="0" smtClean="0">
              <a:latin typeface="David" pitchFamily="34" charset="-79"/>
              <a:cs typeface="David" pitchFamily="34" charset="-79"/>
            </a:endParaRPr>
          </a:p>
          <a:p>
            <a:pPr algn="just">
              <a:buNone/>
            </a:pPr>
            <a:endParaRPr lang="he-IL" b="1" dirty="0" smtClean="0">
              <a:latin typeface="David" pitchFamily="34" charset="-79"/>
              <a:cs typeface="David" pitchFamily="34" charset="-79"/>
            </a:endParaRPr>
          </a:p>
          <a:p>
            <a:pPr algn="just">
              <a:buNone/>
            </a:pPr>
            <a:endParaRPr lang="he-IL" sz="1600" b="1" dirty="0" smtClean="0">
              <a:latin typeface="David" pitchFamily="34" charset="-79"/>
              <a:cs typeface="David" pitchFamily="34" charset="-79"/>
            </a:endParaRPr>
          </a:p>
          <a:p>
            <a:pPr algn="just">
              <a:buNone/>
            </a:pPr>
            <a:r>
              <a:rPr lang="he-IL" sz="1600" b="1" dirty="0" smtClean="0">
                <a:latin typeface="David" pitchFamily="34" charset="-79"/>
                <a:cs typeface="David" pitchFamily="34" charset="-79"/>
              </a:rPr>
              <a:t>גרפים </a:t>
            </a:r>
            <a:r>
              <a:rPr lang="he-IL" sz="1600" b="1" dirty="0">
                <a:latin typeface="David" pitchFamily="34" charset="-79"/>
                <a:cs typeface="David" pitchFamily="34" charset="-79"/>
              </a:rPr>
              <a:t>אלה מציגים את אחוז ההצלחה בתצורות השונות כתלות בצירוף מספר המגעים בימין ומספר המגעים בשמאל, כאשר ככל שהצבע בהיר יותר, הדבר מעיד על אחוז הצלחה גבוה יותר. אחוזי ההצלחה לא משקפים תלות בין מספר המגעים </a:t>
            </a:r>
            <a:r>
              <a:rPr lang="he-IL" sz="1600" b="1" dirty="0" smtClean="0">
                <a:latin typeface="David" pitchFamily="34" charset="-79"/>
                <a:cs typeface="David" pitchFamily="34" charset="-79"/>
              </a:rPr>
              <a:t>להצלחה.</a:t>
            </a:r>
            <a:endParaRPr lang="en-US" sz="1600" b="1" dirty="0">
              <a:latin typeface="David" pitchFamily="34" charset="-79"/>
              <a:cs typeface="David" pitchFamily="34" charset="-79"/>
            </a:endParaRPr>
          </a:p>
        </p:txBody>
      </p:sp>
    </p:spTree>
    <p:extLst>
      <p:ext uri="{BB962C8B-B14F-4D97-AF65-F5344CB8AC3E}">
        <p14:creationId xmlns:p14="http://schemas.microsoft.com/office/powerpoint/2010/main" val="2275364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cs typeface="David" pitchFamily="2" charset="-79"/>
              </a:rPr>
              <a:t>תוצאות - מספר המגעים</a:t>
            </a:r>
            <a:endParaRPr lang="en-US" b="1" dirty="0">
              <a:cs typeface="David" pitchFamily="2" charset="-79"/>
            </a:endParaRPr>
          </a:p>
        </p:txBody>
      </p:sp>
      <p:sp>
        <p:nvSpPr>
          <p:cNvPr id="3" name="Content Placeholder 2"/>
          <p:cNvSpPr>
            <a:spLocks noGrp="1"/>
          </p:cNvSpPr>
          <p:nvPr>
            <p:ph idx="1"/>
          </p:nvPr>
        </p:nvSpPr>
        <p:spPr>
          <a:xfrm>
            <a:off x="251520" y="1484784"/>
            <a:ext cx="8640960" cy="5184576"/>
          </a:xfrm>
        </p:spPr>
        <p:txBody>
          <a:bodyPr>
            <a:normAutofit fontScale="32500" lnSpcReduction="20000"/>
          </a:bodyPr>
          <a:lstStyle/>
          <a:p>
            <a:pPr algn="just">
              <a:lnSpc>
                <a:spcPct val="170000"/>
              </a:lnSpc>
            </a:pPr>
            <a:r>
              <a:rPr lang="he-IL" sz="6200" b="1" dirty="0">
                <a:cs typeface="David" pitchFamily="2" charset="-79"/>
              </a:rPr>
              <a:t>בחזרות הניסוי בהן החולדות השתמשו בשערות השפם בשני הצדדים, הדפוס של מספר המגעים בצד שמאל כתלות במספר המגעים בצד ימין בחזרות הניסוי השונות, דומה במקרי הצלחה ואי הצלחה ולכן אינו מדד </a:t>
            </a:r>
            <a:r>
              <a:rPr lang="he-IL" sz="6200" b="1" dirty="0" smtClean="0">
                <a:cs typeface="David" pitchFamily="2" charset="-79"/>
              </a:rPr>
              <a:t>להצלחה. ניתן </a:t>
            </a:r>
            <a:r>
              <a:rPr lang="he-IL" sz="6200" b="1" dirty="0">
                <a:cs typeface="David" pitchFamily="2" charset="-79"/>
              </a:rPr>
              <a:t>לראות זאת גם בפיזור אחוז ההצלחה של החולדות ביחס למספר המגעים משמאל ומספר המגעים מימין, שאינו משקף תלות בין מספר מגעים לאחוז </a:t>
            </a:r>
            <a:r>
              <a:rPr lang="he-IL" sz="6200" b="1" dirty="0" smtClean="0">
                <a:cs typeface="David" pitchFamily="2" charset="-79"/>
              </a:rPr>
              <a:t>הצלחה </a:t>
            </a:r>
            <a:r>
              <a:rPr lang="he-IL" sz="6200" b="1" dirty="0">
                <a:cs typeface="David" pitchFamily="2" charset="-79"/>
              </a:rPr>
              <a:t>גם בתנאים השונים וגם בתצורות השונות </a:t>
            </a:r>
            <a:r>
              <a:rPr lang="he-IL" sz="6200" b="1" dirty="0" smtClean="0">
                <a:cs typeface="David" pitchFamily="2" charset="-79"/>
              </a:rPr>
              <a:t>.</a:t>
            </a:r>
            <a:endParaRPr lang="en-US" sz="6200" b="1" dirty="0">
              <a:cs typeface="David" pitchFamily="2" charset="-79"/>
            </a:endParaRPr>
          </a:p>
          <a:p>
            <a:pPr algn="just">
              <a:lnSpc>
                <a:spcPct val="170000"/>
              </a:lnSpc>
            </a:pPr>
            <a:r>
              <a:rPr lang="he-IL" sz="6200" b="1" dirty="0">
                <a:cs typeface="David" pitchFamily="2" charset="-79"/>
              </a:rPr>
              <a:t>בכל מקרה, נראה שהחולדה </a:t>
            </a:r>
            <a:r>
              <a:rPr lang="en-US" sz="6200" b="1" dirty="0">
                <a:latin typeface="Times New Roman" pitchFamily="18" charset="0"/>
                <a:cs typeface="Times New Roman" pitchFamily="18" charset="0"/>
              </a:rPr>
              <a:t>Th12</a:t>
            </a:r>
            <a:r>
              <a:rPr lang="he-IL" sz="6200" b="1" dirty="0">
                <a:cs typeface="David" pitchFamily="2" charset="-79"/>
              </a:rPr>
              <a:t> נוטה לגעת </a:t>
            </a:r>
            <a:r>
              <a:rPr lang="he-IL" sz="6200" b="1" dirty="0" smtClean="0">
                <a:cs typeface="David" pitchFamily="2" charset="-79"/>
              </a:rPr>
              <a:t>פעמיים בצד </a:t>
            </a:r>
            <a:r>
              <a:rPr lang="he-IL" sz="6200" b="1" dirty="0">
                <a:cs typeface="David" pitchFamily="2" charset="-79"/>
              </a:rPr>
              <a:t>ימין במהלך כל חזרת ניסוי בעוד שבצד שמאל טווח מספר הנגיעות לחזרת ניסוי משתרע על טווח רחב </a:t>
            </a:r>
            <a:r>
              <a:rPr lang="he-IL" sz="6200" b="1" dirty="0" smtClean="0">
                <a:cs typeface="David" pitchFamily="2" charset="-79"/>
              </a:rPr>
              <a:t>יותר. </a:t>
            </a:r>
            <a:r>
              <a:rPr lang="he-IL" sz="6200" b="1" dirty="0">
                <a:cs typeface="David" pitchFamily="2" charset="-79"/>
              </a:rPr>
              <a:t>לעומת זאת, נראה שאצל חולדה </a:t>
            </a:r>
            <a:r>
              <a:rPr lang="en-US" sz="6200" b="1" dirty="0">
                <a:latin typeface="Times New Roman" pitchFamily="18" charset="0"/>
                <a:cs typeface="Times New Roman" pitchFamily="18" charset="0"/>
              </a:rPr>
              <a:t>Th13</a:t>
            </a:r>
            <a:r>
              <a:rPr lang="he-IL" sz="6200" b="1" dirty="0">
                <a:cs typeface="David" pitchFamily="2" charset="-79"/>
              </a:rPr>
              <a:t>, טווח הנגיעות לחזרת ניסוי דומה בצד ימין ובצד שמאל, בשני הצדדים נראה שמספר הנגיעות לחזרת ניסוי נוטה להיות בסביבות 1-3, עם העדפה ל - 2.  </a:t>
            </a:r>
            <a:endParaRPr lang="en-US" sz="6200" b="1" dirty="0">
              <a:cs typeface="David" pitchFamily="2" charset="-79"/>
            </a:endParaRPr>
          </a:p>
          <a:p>
            <a:pPr marL="0" indent="0">
              <a:buNone/>
            </a:pPr>
            <a:endParaRPr lang="en-US" dirty="0"/>
          </a:p>
        </p:txBody>
      </p:sp>
    </p:spTree>
    <p:extLst>
      <p:ext uri="{BB962C8B-B14F-4D97-AF65-F5344CB8AC3E}">
        <p14:creationId xmlns:p14="http://schemas.microsoft.com/office/powerpoint/2010/main" val="376140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850106"/>
          </a:xfrm>
        </p:spPr>
        <p:txBody>
          <a:bodyPr>
            <a:normAutofit fontScale="90000"/>
          </a:bodyPr>
          <a:lstStyle/>
          <a:p>
            <a:r>
              <a:rPr lang="he-IL" b="1" dirty="0" smtClean="0"/>
              <a:t/>
            </a:r>
            <a:br>
              <a:rPr lang="he-IL" b="1" dirty="0" smtClean="0"/>
            </a:br>
            <a:r>
              <a:rPr lang="he-IL" sz="3200" b="1" dirty="0" smtClean="0">
                <a:latin typeface="David" pitchFamily="34" charset="-79"/>
                <a:cs typeface="David" pitchFamily="34" charset="-79"/>
              </a:rPr>
              <a:t>משכי המגע של  שערות השפם עם המוטות בתנאים השונים בחזרות בהן החולדה  </a:t>
            </a:r>
            <a:r>
              <a:rPr lang="en-US" sz="3200" b="1" dirty="0" smtClean="0">
                <a:latin typeface="David" pitchFamily="34" charset="-79"/>
                <a:cs typeface="David" pitchFamily="34" charset="-79"/>
              </a:rPr>
              <a:t> Th1</a:t>
            </a:r>
            <a:r>
              <a:rPr lang="pl-PL" sz="3200" b="1" dirty="0" smtClean="0">
                <a:latin typeface="David" pitchFamily="34" charset="-79"/>
                <a:cs typeface="David" pitchFamily="34" charset="-79"/>
              </a:rPr>
              <a:t>2</a:t>
            </a:r>
            <a:r>
              <a:rPr lang="he-IL" sz="3200" b="1" dirty="0" smtClean="0">
                <a:latin typeface="David" pitchFamily="34" charset="-79"/>
                <a:cs typeface="David" pitchFamily="34" charset="-79"/>
              </a:rPr>
              <a:t>צודקת בהשוואה לטועה</a:t>
            </a:r>
            <a:r>
              <a:rPr lang="en-US" b="1" dirty="0" smtClean="0">
                <a:cs typeface="David" pitchFamily="2" charset="-79"/>
              </a:rPr>
              <a:t/>
            </a:r>
            <a:br>
              <a:rPr lang="en-US" b="1" dirty="0" smtClean="0">
                <a:cs typeface="David" pitchFamily="2" charset="-79"/>
              </a:rPr>
            </a:br>
            <a:endParaRPr lang="he-IL" b="1" dirty="0">
              <a:cs typeface="David" pitchFamily="2" charset="-79"/>
            </a:endParaRPr>
          </a:p>
        </p:txBody>
      </p:sp>
      <p:pic>
        <p:nvPicPr>
          <p:cNvPr id="4" name="Picture 5"/>
          <p:cNvPicPr>
            <a:picLocks noGrp="1" noChangeAspect="1"/>
          </p:cNvPicPr>
          <p:nvPr>
            <p:ph idx="1"/>
          </p:nvPr>
        </p:nvPicPr>
        <p:blipFill>
          <a:blip r:embed="rId2" cstate="print">
            <a:extLst>
              <a:ext uri="{28A0092B-C50C-407E-A947-70E740481C1C}">
                <a14:useLocalDpi xmlns:a14="http://schemas.microsoft.com/office/drawing/2010/main" val="0"/>
              </a:ext>
            </a:extLst>
          </a:blip>
          <a:srcRect l="7320" t="14192" r="8366" b="30734"/>
          <a:stretch>
            <a:fillRect/>
          </a:stretch>
        </p:blipFill>
        <p:spPr>
          <a:xfrm>
            <a:off x="179512" y="1340768"/>
            <a:ext cx="8064896" cy="2160240"/>
          </a:xfrm>
          <a:prstGeom prst="rect">
            <a:avLst/>
          </a:prstGeom>
        </p:spPr>
      </p:pic>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l="7215" t="14650" r="8185" b="30785"/>
          <a:stretch>
            <a:fillRect/>
          </a:stretch>
        </p:blipFill>
        <p:spPr>
          <a:xfrm>
            <a:off x="179512" y="3573016"/>
            <a:ext cx="8064896" cy="2160240"/>
          </a:xfrm>
          <a:prstGeom prst="rect">
            <a:avLst/>
          </a:prstGeom>
        </p:spPr>
      </p:pic>
      <p:sp>
        <p:nvSpPr>
          <p:cNvPr id="8" name="מלבן 7"/>
          <p:cNvSpPr/>
          <p:nvPr/>
        </p:nvSpPr>
        <p:spPr>
          <a:xfrm>
            <a:off x="0" y="548680"/>
            <a:ext cx="9144000" cy="6514993"/>
          </a:xfrm>
          <a:prstGeom prst="rect">
            <a:avLst/>
          </a:prstGeom>
        </p:spPr>
        <p:txBody>
          <a:bodyPr wrap="square">
            <a:spAutoFit/>
          </a:bodyPr>
          <a:lstStyle/>
          <a:p>
            <a:pPr lvl="0" algn="just" fontAlgn="base">
              <a:spcBef>
                <a:spcPct val="0"/>
              </a:spcBef>
              <a:spcAft>
                <a:spcPct val="0"/>
              </a:spcAft>
            </a:pPr>
            <a:r>
              <a:rPr lang="he-IL" dirty="0" smtClean="0">
                <a:latin typeface="Times New Roman" pitchFamily="18" charset="0"/>
                <a:ea typeface="Calibri" pitchFamily="34" charset="0"/>
                <a:cs typeface="David" pitchFamily="34" charset="-79"/>
              </a:rPr>
              <a:t>     </a:t>
            </a: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lvl="0" algn="just" fontAlgn="base">
              <a:spcBef>
                <a:spcPct val="0"/>
              </a:spcBef>
              <a:spcAft>
                <a:spcPct val="0"/>
              </a:spcAft>
            </a:pPr>
            <a:endParaRPr lang="he-IL" sz="1200" b="1" dirty="0" smtClean="0">
              <a:latin typeface="Times New Roman" pitchFamily="18" charset="0"/>
              <a:ea typeface="Calibri" pitchFamily="34" charset="0"/>
              <a:cs typeface="David" pitchFamily="34" charset="-79"/>
            </a:endParaRPr>
          </a:p>
          <a:p>
            <a:pPr algn="just" fontAlgn="base">
              <a:spcBef>
                <a:spcPct val="0"/>
              </a:spcBef>
              <a:spcAft>
                <a:spcPct val="0"/>
              </a:spcAft>
            </a:pPr>
            <a:endParaRPr lang="he-IL" sz="1200" b="1" dirty="0" smtClean="0">
              <a:latin typeface="David" pitchFamily="34" charset="-79"/>
              <a:ea typeface="Calibri" pitchFamily="34" charset="0"/>
              <a:cs typeface="David" pitchFamily="34" charset="-79"/>
            </a:endParaRPr>
          </a:p>
          <a:p>
            <a:pPr algn="just" fontAlgn="base">
              <a:spcBef>
                <a:spcPct val="0"/>
              </a:spcBef>
              <a:spcAft>
                <a:spcPct val="0"/>
              </a:spcAft>
            </a:pPr>
            <a:endParaRPr lang="he-IL" sz="1100" b="1" dirty="0" smtClean="0">
              <a:latin typeface="David" pitchFamily="34" charset="-79"/>
              <a:ea typeface="Calibri" pitchFamily="34" charset="0"/>
              <a:cs typeface="David" pitchFamily="34" charset="-79"/>
            </a:endParaRPr>
          </a:p>
          <a:p>
            <a:pPr algn="just" fontAlgn="base">
              <a:spcBef>
                <a:spcPct val="0"/>
              </a:spcBef>
              <a:spcAft>
                <a:spcPct val="0"/>
              </a:spcAft>
            </a:pPr>
            <a:endParaRPr lang="he-IL" sz="1100" b="1" dirty="0" smtClean="0">
              <a:latin typeface="David" pitchFamily="34" charset="-79"/>
              <a:ea typeface="Calibri" pitchFamily="34" charset="0"/>
              <a:cs typeface="David" pitchFamily="34" charset="-79"/>
            </a:endParaRPr>
          </a:p>
          <a:p>
            <a:pPr algn="just" fontAlgn="base">
              <a:spcBef>
                <a:spcPct val="0"/>
              </a:spcBef>
              <a:spcAft>
                <a:spcPct val="0"/>
              </a:spcAft>
            </a:pPr>
            <a:endParaRPr lang="he-IL" sz="1100" b="1" dirty="0" smtClean="0">
              <a:latin typeface="David" pitchFamily="34" charset="-79"/>
              <a:ea typeface="Calibri" pitchFamily="34" charset="0"/>
              <a:cs typeface="David" pitchFamily="34" charset="-79"/>
            </a:endParaRPr>
          </a:p>
          <a:p>
            <a:pPr algn="just"/>
            <a:r>
              <a:rPr lang="he-IL" sz="1150" b="1" dirty="0" smtClean="0">
                <a:latin typeface="David" pitchFamily="34" charset="-79"/>
                <a:ea typeface="Calibri" pitchFamily="34" charset="0"/>
                <a:cs typeface="David" pitchFamily="34" charset="-79"/>
              </a:rPr>
              <a:t>גרפים אלה מציגים את צירוף משך המגע מימין ומשמאל בתנאים השונים. משכי המגע חולקו לנגיעות קצרות וארוכות, כאשר מעל </a:t>
            </a:r>
            <a:r>
              <a:rPr lang="en-US" sz="1150" b="1" dirty="0" smtClean="0">
                <a:latin typeface="David" pitchFamily="34" charset="-79"/>
                <a:ea typeface="Calibri" pitchFamily="34" charset="0"/>
                <a:cs typeface="David" pitchFamily="34" charset="-79"/>
              </a:rPr>
              <a:t> ms</a:t>
            </a:r>
            <a:r>
              <a:rPr lang="he-IL" sz="1150" b="1" dirty="0" smtClean="0">
                <a:latin typeface="David" pitchFamily="34" charset="-79"/>
                <a:ea typeface="Calibri" pitchFamily="34" charset="0"/>
                <a:cs typeface="David" pitchFamily="34" charset="-79"/>
              </a:rPr>
              <a:t>60 (הקו האדום) הנגיעה נחשבת לנגיעה ארוכה. כל רביע בגרף מציג שילוב אחר של מגעים: הרביע העליון השמאלי מציג את משך המגע כאשר בצד שמאל יש נגיעה ארוכה ובצד ימין יש נגיעה קצרה. הרביע הימני העליון מציג את משך המגע כאשר גם בצד ימין וגם בצד שמאל יש נגיעה ארוכה. הרביע התחתון השמאלי מציג את משך המגע כאשר גם מימין וגם משמאל יש נגיעה קצרה. הרביע התחתון הימני מציג את משך המגע כאשר בצד ימין יש נגיעה ארוכה ובצד שמאל יש נגיעה קצרה. </a:t>
            </a:r>
            <a:r>
              <a:rPr lang="he-IL" sz="1150" b="1" dirty="0" smtClean="0">
                <a:latin typeface="David" pitchFamily="34" charset="-79"/>
                <a:cs typeface="David" pitchFamily="34" charset="-79"/>
              </a:rPr>
              <a:t>צבע בהיר יותר מעיד על מספר גדול יותר של חזרות בהן מופיע השילוב המתאים. חזרה מסוימת יכולה להיות מיוצגת בכל אחד מארבעת הרביעים במקביל. כאשר בחזרה מסוימת התרחש אותו סוג מגע בצד מסוים יותר מפעם אחת נלקח הערך הממוצע. </a:t>
            </a:r>
            <a:endParaRPr lang="en-US" sz="1150" b="1" dirty="0">
              <a:latin typeface="David" pitchFamily="34" charset="-79"/>
              <a:cs typeface="David" pitchFamily="34" charset="-79"/>
            </a:endParaRPr>
          </a:p>
        </p:txBody>
      </p:sp>
      <p:cxnSp>
        <p:nvCxnSpPr>
          <p:cNvPr id="6" name="Straight Connector 5"/>
          <p:cNvCxnSpPr/>
          <p:nvPr/>
        </p:nvCxnSpPr>
        <p:spPr>
          <a:xfrm flipH="1">
            <a:off x="1222217" y="2100403"/>
            <a:ext cx="9053" cy="11588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709289" y="2975572"/>
            <a:ext cx="2056576" cy="2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918640" y="2089841"/>
            <a:ext cx="9053" cy="11588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402594" y="2974063"/>
            <a:ext cx="2056576" cy="32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98467" y="2089840"/>
            <a:ext cx="9053" cy="11588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073367" y="2974063"/>
            <a:ext cx="2056576" cy="2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229762" y="4316993"/>
            <a:ext cx="9053" cy="11588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722769" y="5213287"/>
            <a:ext cx="2056576" cy="2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9587" y="4307940"/>
            <a:ext cx="9053" cy="11588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402594" y="5204234"/>
            <a:ext cx="2056576" cy="2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589413" y="4307940"/>
            <a:ext cx="9053" cy="11588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073367" y="5204234"/>
            <a:ext cx="2056576" cy="2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692696"/>
            <a:ext cx="8291264" cy="720080"/>
          </a:xfrm>
        </p:spPr>
        <p:txBody>
          <a:bodyPr>
            <a:normAutofit fontScale="90000"/>
          </a:bodyPr>
          <a:lstStyle/>
          <a:p>
            <a:r>
              <a:rPr lang="he-IL" sz="4900" b="1" dirty="0">
                <a:latin typeface="David" pitchFamily="34" charset="-79"/>
                <a:cs typeface="David" pitchFamily="34" charset="-79"/>
              </a:rPr>
              <a:t>תפקיד שערות השפם בחישה</a:t>
            </a:r>
            <a:r>
              <a:rPr lang="en-US" dirty="0"/>
              <a:t/>
            </a:r>
            <a:br>
              <a:rPr lang="en-US" dirty="0"/>
            </a:br>
            <a:endParaRPr lang="he-IL" dirty="0"/>
          </a:p>
        </p:txBody>
      </p:sp>
      <p:sp>
        <p:nvSpPr>
          <p:cNvPr id="3" name="מציין מיקום תוכן 2"/>
          <p:cNvSpPr>
            <a:spLocks noGrp="1"/>
          </p:cNvSpPr>
          <p:nvPr>
            <p:ph idx="1"/>
          </p:nvPr>
        </p:nvSpPr>
        <p:spPr>
          <a:xfrm>
            <a:off x="457200" y="1268760"/>
            <a:ext cx="8507288" cy="4560229"/>
          </a:xfrm>
        </p:spPr>
        <p:txBody>
          <a:bodyPr>
            <a:normAutofit/>
          </a:bodyPr>
          <a:lstStyle/>
          <a:p>
            <a:pPr algn="just">
              <a:lnSpc>
                <a:spcPct val="170000"/>
              </a:lnSpc>
              <a:buNone/>
            </a:pPr>
            <a:r>
              <a:rPr lang="he-IL" sz="3600" b="1" dirty="0" smtClean="0">
                <a:latin typeface="David" pitchFamily="34" charset="-79"/>
                <a:cs typeface="David" pitchFamily="34" charset="-79"/>
              </a:rPr>
              <a:t>   </a:t>
            </a:r>
            <a:r>
              <a:rPr lang="he-IL" sz="2400" b="1" dirty="0" smtClean="0">
                <a:latin typeface="David" pitchFamily="34" charset="-79"/>
                <a:cs typeface="David" pitchFamily="34" charset="-79"/>
              </a:rPr>
              <a:t>הנחת </a:t>
            </a:r>
            <a:r>
              <a:rPr lang="he-IL" sz="2400" b="1" dirty="0">
                <a:latin typeface="David" pitchFamily="34" charset="-79"/>
                <a:cs typeface="David" pitchFamily="34" charset="-79"/>
              </a:rPr>
              <a:t>החישה הפעילה – על מנת לחוש הכרחי </a:t>
            </a:r>
            <a:r>
              <a:rPr lang="he-IL" sz="2400" b="1" dirty="0" smtClean="0">
                <a:latin typeface="David" pitchFamily="34" charset="-79"/>
                <a:cs typeface="David" pitchFamily="34" charset="-79"/>
              </a:rPr>
              <a:t>לפעול. </a:t>
            </a:r>
            <a:endParaRPr lang="he-IL" sz="2400" b="1" dirty="0">
              <a:latin typeface="David" pitchFamily="34" charset="-79"/>
              <a:cs typeface="David" pitchFamily="34" charset="-79"/>
            </a:endParaRPr>
          </a:p>
          <a:p>
            <a:pPr algn="just">
              <a:lnSpc>
                <a:spcPct val="170000"/>
              </a:lnSpc>
              <a:buNone/>
            </a:pPr>
            <a:r>
              <a:rPr lang="he-IL" sz="2400" b="1" dirty="0" smtClean="0">
                <a:latin typeface="David" pitchFamily="34" charset="-79"/>
                <a:cs typeface="David" pitchFamily="34" charset="-79"/>
              </a:rPr>
              <a:t>    החולדות </a:t>
            </a:r>
            <a:r>
              <a:rPr lang="he-IL" sz="2400" b="1" dirty="0">
                <a:latin typeface="David" pitchFamily="34" charset="-79"/>
                <a:cs typeface="David" pitchFamily="34" charset="-79"/>
              </a:rPr>
              <a:t>משתמשות בשפם שלהן על מנת לזהות את </a:t>
            </a:r>
            <a:r>
              <a:rPr lang="he-IL" sz="2400" b="1" dirty="0" smtClean="0">
                <a:latin typeface="David" pitchFamily="34" charset="-79"/>
                <a:cs typeface="David" pitchFamily="34" charset="-79"/>
              </a:rPr>
              <a:t>המיקום של </a:t>
            </a:r>
            <a:r>
              <a:rPr lang="he-IL" sz="2400" b="1" dirty="0">
                <a:latin typeface="David" pitchFamily="34" charset="-79"/>
                <a:cs typeface="David" pitchFamily="34" charset="-79"/>
              </a:rPr>
              <a:t>רצפות, קירות וחפצים, בעיקר בסביבה חשוכה. ברגע שהן נתקלות בחפץ, הן אוספות מידע נוסף לגביו, כמו למשל גודל, צורה וטקסטורה באמצעות </a:t>
            </a:r>
            <a:r>
              <a:rPr lang="en-US" sz="2400" b="1" dirty="0">
                <a:latin typeface="David" pitchFamily="34" charset="-79"/>
                <a:cs typeface="David" pitchFamily="34" charset="-79"/>
              </a:rPr>
              <a:t>whisking</a:t>
            </a:r>
            <a:r>
              <a:rPr lang="he-IL" sz="2400" b="1" dirty="0">
                <a:latin typeface="David" pitchFamily="34" charset="-79"/>
                <a:cs typeface="David" pitchFamily="34" charset="-79"/>
              </a:rPr>
              <a:t>: תנועה קדימה ואחורה של השפם במחזורים, שלרוב נעשית יחד עם תנועת הראש. </a:t>
            </a:r>
            <a:endParaRPr lang="en-US" sz="2400" b="1" dirty="0">
              <a:latin typeface="David" pitchFamily="34" charset="-79"/>
              <a:cs typeface="David" pitchFamily="34" charset="-79"/>
            </a:endParaRPr>
          </a:p>
          <a:p>
            <a:pPr algn="just"/>
            <a:endParaRPr lang="he-IL"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869160"/>
            <a:ext cx="2875894" cy="191965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t/>
            </a:r>
            <a:br>
              <a:rPr lang="he-IL" b="1" dirty="0" smtClean="0"/>
            </a:br>
            <a:r>
              <a:rPr lang="pl-PL" b="1" dirty="0" smtClean="0"/>
              <a:t/>
            </a:r>
            <a:br>
              <a:rPr lang="pl-PL" b="1" dirty="0" smtClean="0"/>
            </a:br>
            <a:r>
              <a:rPr lang="he-IL" sz="3600" b="1" dirty="0" smtClean="0">
                <a:latin typeface="David" pitchFamily="34" charset="-79"/>
                <a:cs typeface="David" pitchFamily="34" charset="-79"/>
              </a:rPr>
              <a:t> </a:t>
            </a:r>
            <a:r>
              <a:rPr lang="he-IL" sz="3100" b="1" dirty="0" smtClean="0">
                <a:latin typeface="David" pitchFamily="34" charset="-79"/>
                <a:cs typeface="David" pitchFamily="34" charset="-79"/>
              </a:rPr>
              <a:t>משכי המגע של  שערות השפם עם המוטות בתנאים השונים בחזרות בהן החולדה  </a:t>
            </a:r>
            <a:r>
              <a:rPr lang="en-US" sz="3100" b="1" dirty="0" smtClean="0">
                <a:latin typeface="David" pitchFamily="34" charset="-79"/>
                <a:cs typeface="David" pitchFamily="34" charset="-79"/>
              </a:rPr>
              <a:t> Th13</a:t>
            </a:r>
            <a:r>
              <a:rPr lang="he-IL" sz="3100" b="1" dirty="0" smtClean="0">
                <a:latin typeface="David" pitchFamily="34" charset="-79"/>
                <a:cs typeface="David" pitchFamily="34" charset="-79"/>
              </a:rPr>
              <a:t>צודקת בהשוואה לטועה </a:t>
            </a:r>
            <a:r>
              <a:rPr lang="en-US" sz="3600" b="1" dirty="0">
                <a:cs typeface="David" pitchFamily="2" charset="-79"/>
              </a:rPr>
              <a:t/>
            </a:r>
            <a:br>
              <a:rPr lang="en-US" sz="3600" b="1" dirty="0">
                <a:cs typeface="David" pitchFamily="2" charset="-79"/>
              </a:rPr>
            </a:br>
            <a:r>
              <a:rPr lang="en-US" dirty="0" smtClean="0"/>
              <a:t/>
            </a:r>
            <a:br>
              <a:rPr lang="en-US" dirty="0" smtClean="0"/>
            </a:br>
            <a:endParaRPr lang="he-IL" dirty="0"/>
          </a:p>
        </p:txBody>
      </p:sp>
      <p:pic>
        <p:nvPicPr>
          <p:cNvPr id="6" name="Picture 1"/>
          <p:cNvPicPr>
            <a:picLocks noGrp="1" noChangeAspect="1"/>
          </p:cNvPicPr>
          <p:nvPr>
            <p:ph idx="1"/>
          </p:nvPr>
        </p:nvPicPr>
        <p:blipFill>
          <a:blip r:embed="rId2" cstate="print">
            <a:extLst>
              <a:ext uri="{28A0092B-C50C-407E-A947-70E740481C1C}">
                <a14:useLocalDpi xmlns:a14="http://schemas.microsoft.com/office/drawing/2010/main" val="0"/>
              </a:ext>
            </a:extLst>
          </a:blip>
          <a:srcRect l="7422" t="14488" r="8544" b="30553"/>
          <a:stretch>
            <a:fillRect/>
          </a:stretch>
        </p:blipFill>
        <p:spPr>
          <a:xfrm>
            <a:off x="335142" y="1628800"/>
            <a:ext cx="8064896" cy="2448272"/>
          </a:xfrm>
          <a:prstGeom prst="rect">
            <a:avLst/>
          </a:prstGeom>
        </p:spPr>
      </p:pic>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l="7453" t="14814" r="8679" b="30867"/>
          <a:stretch>
            <a:fillRect/>
          </a:stretch>
        </p:blipFill>
        <p:spPr>
          <a:xfrm>
            <a:off x="323528" y="4248743"/>
            <a:ext cx="8064896" cy="2448272"/>
          </a:xfrm>
          <a:prstGeom prst="rect">
            <a:avLst/>
          </a:prstGeom>
        </p:spPr>
      </p:pic>
      <p:cxnSp>
        <p:nvCxnSpPr>
          <p:cNvPr id="5" name="Straight Connector 4"/>
          <p:cNvCxnSpPr/>
          <p:nvPr/>
        </p:nvCxnSpPr>
        <p:spPr>
          <a:xfrm>
            <a:off x="1394234" y="2488194"/>
            <a:ext cx="0" cy="13127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860079" y="3474025"/>
            <a:ext cx="2074684" cy="2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90656" y="2488194"/>
            <a:ext cx="0" cy="13127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547449" y="3455405"/>
            <a:ext cx="2074684" cy="2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254435" y="3448117"/>
            <a:ext cx="2074684" cy="2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847249" y="6102664"/>
            <a:ext cx="2074684" cy="2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547449" y="6092587"/>
            <a:ext cx="207468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263490" y="6103945"/>
            <a:ext cx="2074684" cy="2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61429" y="2488194"/>
            <a:ext cx="9054" cy="13127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3109" y="5098610"/>
            <a:ext cx="1" cy="13127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81602" y="5099285"/>
            <a:ext cx="9054" cy="13127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50867" y="5099285"/>
            <a:ext cx="9054" cy="13127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t/>
            </a:r>
            <a:br>
              <a:rPr lang="he-IL" b="1" dirty="0" smtClean="0"/>
            </a:br>
            <a:r>
              <a:rPr lang="he-IL" sz="4000" b="1" dirty="0" smtClean="0">
                <a:latin typeface="David" pitchFamily="34" charset="-79"/>
                <a:cs typeface="David" pitchFamily="34" charset="-79"/>
              </a:rPr>
              <a:t>אחוז ההצלחה של החולדות </a:t>
            </a:r>
            <a:r>
              <a:rPr lang="en-US" sz="4000" b="1" dirty="0" smtClean="0">
                <a:latin typeface="David" pitchFamily="34" charset="-79"/>
                <a:cs typeface="David" pitchFamily="34" charset="-79"/>
              </a:rPr>
              <a:t>Th12</a:t>
            </a:r>
            <a:r>
              <a:rPr lang="he-IL" sz="4000" b="1" dirty="0" smtClean="0">
                <a:latin typeface="David" pitchFamily="34" charset="-79"/>
                <a:cs typeface="David" pitchFamily="34" charset="-79"/>
              </a:rPr>
              <a:t> ו - </a:t>
            </a:r>
            <a:r>
              <a:rPr lang="en-US" sz="4000" b="1" dirty="0" smtClean="0">
                <a:latin typeface="David" pitchFamily="34" charset="-79"/>
                <a:cs typeface="David" pitchFamily="34" charset="-79"/>
              </a:rPr>
              <a:t>Th13</a:t>
            </a:r>
            <a:r>
              <a:rPr lang="he-IL" sz="4000" b="1" dirty="0" smtClean="0">
                <a:latin typeface="David" pitchFamily="34" charset="-79"/>
                <a:cs typeface="David" pitchFamily="34" charset="-79"/>
              </a:rPr>
              <a:t> בתנאים השונים כתלות במשך המגע</a:t>
            </a:r>
            <a:r>
              <a:rPr lang="en-US" dirty="0" smtClean="0"/>
              <a:t/>
            </a:r>
            <a:br>
              <a:rPr lang="en-US" dirty="0" smtClean="0"/>
            </a:br>
            <a:endParaRPr lang="he-IL" dirty="0"/>
          </a:p>
        </p:txBody>
      </p:sp>
      <p:sp>
        <p:nvSpPr>
          <p:cNvPr id="3" name="מציין מיקום תוכן 2"/>
          <p:cNvSpPr>
            <a:spLocks noGrp="1"/>
          </p:cNvSpPr>
          <p:nvPr>
            <p:ph idx="1"/>
          </p:nvPr>
        </p:nvSpPr>
        <p:spPr>
          <a:xfrm>
            <a:off x="0" y="1484784"/>
            <a:ext cx="9144000" cy="5373216"/>
          </a:xfrm>
        </p:spPr>
        <p:txBody>
          <a:bodyPr>
            <a:normAutofit lnSpcReduction="10000"/>
          </a:bodyPr>
          <a:lstStyle/>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r>
              <a:rPr lang="he-IL" sz="1400" b="1" dirty="0" smtClean="0">
                <a:latin typeface="David" pitchFamily="34" charset="-79"/>
                <a:cs typeface="David" pitchFamily="34" charset="-79"/>
              </a:rPr>
              <a:t>         </a:t>
            </a:r>
          </a:p>
          <a:p>
            <a:pPr>
              <a:buNone/>
            </a:pPr>
            <a:endParaRPr lang="he-IL" sz="1400" b="1" dirty="0">
              <a:latin typeface="David" pitchFamily="34" charset="-79"/>
              <a:cs typeface="David" pitchFamily="34" charset="-79"/>
            </a:endParaRPr>
          </a:p>
          <a:p>
            <a:pPr>
              <a:buNone/>
            </a:pPr>
            <a:r>
              <a:rPr lang="en-US" sz="1400" dirty="0" smtClean="0"/>
              <a:t>         </a:t>
            </a:r>
            <a:r>
              <a:rPr lang="he-IL" sz="1400" b="1" dirty="0" smtClean="0">
                <a:latin typeface="David" pitchFamily="34" charset="-79"/>
                <a:cs typeface="David" pitchFamily="34" charset="-79"/>
              </a:rPr>
              <a:t>גרפים אלו מציגים את אחוז ההצלחה של צירוף משכי סוג המגע בצד ימין ובצד שמאל בתנאים השונים ב – </a:t>
            </a:r>
            <a:r>
              <a:rPr lang="en-US" sz="1400" b="1" dirty="0" smtClean="0">
                <a:latin typeface="David" pitchFamily="34" charset="-79"/>
                <a:cs typeface="David" pitchFamily="34" charset="-79"/>
              </a:rPr>
              <a:t>Th12</a:t>
            </a:r>
            <a:r>
              <a:rPr lang="he-IL" sz="1400" b="1" dirty="0" smtClean="0">
                <a:latin typeface="David" pitchFamily="34" charset="-79"/>
                <a:cs typeface="David" pitchFamily="34" charset="-79"/>
              </a:rPr>
              <a:t> ו – </a:t>
            </a:r>
            <a:r>
              <a:rPr lang="en-US" sz="1400" b="1" dirty="0" smtClean="0">
                <a:latin typeface="David" pitchFamily="34" charset="-79"/>
                <a:cs typeface="David" pitchFamily="34" charset="-79"/>
              </a:rPr>
              <a:t>Th13 </a:t>
            </a:r>
            <a:r>
              <a:rPr lang="he-IL" sz="1400" b="1" dirty="0" smtClean="0">
                <a:latin typeface="David" pitchFamily="34" charset="-79"/>
                <a:cs typeface="David" pitchFamily="34" charset="-79"/>
              </a:rPr>
              <a:t>בתנאים השונים. ניתן לראות פיזור גדול של משכי המגע בחזרות ללא רוח ובחזרות ברוח מושכת , לעומת רוח דוחפת  ששם יש פיזור נתונים קטן. </a:t>
            </a:r>
            <a:endParaRPr lang="en-US" sz="1400" b="1" dirty="0" smtClean="0">
              <a:latin typeface="David" pitchFamily="34" charset="-79"/>
              <a:cs typeface="David" pitchFamily="34" charset="-79"/>
            </a:endParaRPr>
          </a:p>
          <a:p>
            <a:pPr>
              <a:buNone/>
            </a:pPr>
            <a:endParaRPr lang="he-IL" sz="1400" dirty="0">
              <a:latin typeface="David" pitchFamily="34" charset="-79"/>
              <a:cs typeface="David" pitchFamily="34" charset="-79"/>
            </a:endParaRPr>
          </a:p>
        </p:txBody>
      </p:sp>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l="7262" t="14770" r="8452" b="29939"/>
          <a:stretch>
            <a:fillRect/>
          </a:stretch>
        </p:blipFill>
        <p:spPr>
          <a:xfrm>
            <a:off x="179512" y="1556792"/>
            <a:ext cx="7704856" cy="2304255"/>
          </a:xfrm>
          <a:prstGeom prst="rect">
            <a:avLst/>
          </a:prstGeom>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l="7586" t="14858" r="8553" b="29682"/>
          <a:stretch>
            <a:fillRect/>
          </a:stretch>
        </p:blipFill>
        <p:spPr>
          <a:xfrm>
            <a:off x="179512" y="3933056"/>
            <a:ext cx="7704856" cy="2232248"/>
          </a:xfrm>
          <a:prstGeom prst="rect">
            <a:avLst/>
          </a:prstGeom>
        </p:spPr>
      </p:pic>
      <p:cxnSp>
        <p:nvCxnSpPr>
          <p:cNvPr id="6" name="Straight Connector 5"/>
          <p:cNvCxnSpPr/>
          <p:nvPr/>
        </p:nvCxnSpPr>
        <p:spPr>
          <a:xfrm>
            <a:off x="1175441" y="2325232"/>
            <a:ext cx="0" cy="127502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97117" y="3277355"/>
            <a:ext cx="196460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55680" y="2325232"/>
            <a:ext cx="9053" cy="127502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48686" y="3257737"/>
            <a:ext cx="1964602"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21407" y="2316178"/>
            <a:ext cx="14510" cy="127502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828923" y="3257737"/>
            <a:ext cx="1964602" cy="1810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67897" y="4662535"/>
            <a:ext cx="7544" cy="12191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79010" y="5584479"/>
            <a:ext cx="1972146" cy="15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55680" y="4661026"/>
            <a:ext cx="7544" cy="12191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266794" y="5584479"/>
            <a:ext cx="194649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299353" y="4662535"/>
            <a:ext cx="7544" cy="12191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828923" y="5584479"/>
            <a:ext cx="1971796" cy="679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40960" cy="1080120"/>
          </a:xfrm>
        </p:spPr>
        <p:txBody>
          <a:bodyPr>
            <a:noAutofit/>
          </a:bodyPr>
          <a:lstStyle/>
          <a:p>
            <a:r>
              <a:rPr lang="he-IL" sz="3200" b="1" dirty="0" smtClean="0">
                <a:latin typeface="David" pitchFamily="34" charset="-79"/>
                <a:cs typeface="David" pitchFamily="34" charset="-79"/>
              </a:rPr>
              <a:t>משכי </a:t>
            </a:r>
            <a:r>
              <a:rPr lang="he-IL" sz="3200" b="1" dirty="0">
                <a:latin typeface="David" pitchFamily="34" charset="-79"/>
                <a:cs typeface="David" pitchFamily="34" charset="-79"/>
              </a:rPr>
              <a:t>המגע של  שערות השפם </a:t>
            </a:r>
            <a:r>
              <a:rPr lang="he-IL" sz="3200" b="1" dirty="0" smtClean="0">
                <a:latin typeface="David" pitchFamily="34" charset="-79"/>
                <a:cs typeface="David" pitchFamily="34" charset="-79"/>
              </a:rPr>
              <a:t>כתלות בתצורות השונות בחזרות בהן </a:t>
            </a:r>
            <a:r>
              <a:rPr lang="he-IL" sz="3200" b="1" dirty="0">
                <a:latin typeface="David" pitchFamily="34" charset="-79"/>
                <a:cs typeface="David" pitchFamily="34" charset="-79"/>
              </a:rPr>
              <a:t>החולדה  </a:t>
            </a:r>
            <a:r>
              <a:rPr lang="en-US" sz="3200" b="1" dirty="0" smtClean="0">
                <a:latin typeface="David" pitchFamily="34" charset="-79"/>
                <a:cs typeface="David" pitchFamily="34" charset="-79"/>
              </a:rPr>
              <a:t> Th1</a:t>
            </a:r>
            <a:r>
              <a:rPr lang="pl-PL" sz="3200" b="1" dirty="0" smtClean="0">
                <a:latin typeface="David" pitchFamily="34" charset="-79"/>
                <a:cs typeface="David" pitchFamily="34" charset="-79"/>
              </a:rPr>
              <a:t>2</a:t>
            </a:r>
            <a:r>
              <a:rPr lang="he-IL" sz="3200" b="1" dirty="0" smtClean="0">
                <a:latin typeface="David" pitchFamily="34" charset="-79"/>
                <a:cs typeface="David" pitchFamily="34" charset="-79"/>
              </a:rPr>
              <a:t>צודקת בהשוואה </a:t>
            </a:r>
            <a:r>
              <a:rPr lang="he-IL" sz="3200" b="1" dirty="0">
                <a:latin typeface="David" pitchFamily="34" charset="-79"/>
                <a:cs typeface="David" pitchFamily="34" charset="-79"/>
              </a:rPr>
              <a:t>לטועה</a:t>
            </a:r>
            <a:endParaRPr lang="en-US" sz="32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300" t="28719" r="8266" b="30932"/>
          <a:stretch/>
        </p:blipFill>
        <p:spPr>
          <a:xfrm>
            <a:off x="122013" y="1988840"/>
            <a:ext cx="6970267" cy="201622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205" t="28296" r="7769" b="30365"/>
          <a:stretch/>
        </p:blipFill>
        <p:spPr>
          <a:xfrm>
            <a:off x="132565" y="4581128"/>
            <a:ext cx="6959715" cy="2160240"/>
          </a:xfrm>
          <a:prstGeom prst="rect">
            <a:avLst/>
          </a:prstGeom>
        </p:spPr>
      </p:pic>
      <p:sp>
        <p:nvSpPr>
          <p:cNvPr id="8" name="TextBox 7"/>
          <p:cNvSpPr txBox="1"/>
          <p:nvPr/>
        </p:nvSpPr>
        <p:spPr>
          <a:xfrm>
            <a:off x="1691680" y="1618265"/>
            <a:ext cx="1984748"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Th12 Correct</a:t>
            </a:r>
            <a:endParaRPr lang="en-US" b="1" dirty="0">
              <a:latin typeface="Times New Roman" pitchFamily="18" charset="0"/>
              <a:cs typeface="Times New Roman" pitchFamily="18" charset="0"/>
            </a:endParaRPr>
          </a:p>
        </p:txBody>
      </p:sp>
      <p:sp>
        <p:nvSpPr>
          <p:cNvPr id="9" name="TextBox 8"/>
          <p:cNvSpPr txBox="1"/>
          <p:nvPr/>
        </p:nvSpPr>
        <p:spPr>
          <a:xfrm>
            <a:off x="2004506" y="4149080"/>
            <a:ext cx="1671922"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Th12 Wrong</a:t>
            </a:r>
            <a:endParaRPr lang="en-US" b="1" dirty="0">
              <a:latin typeface="Times New Roman" pitchFamily="18" charset="0"/>
              <a:cs typeface="Times New Roman" pitchFamily="18" charset="0"/>
            </a:endParaRPr>
          </a:p>
        </p:txBody>
      </p:sp>
      <p:cxnSp>
        <p:nvCxnSpPr>
          <p:cNvPr id="10" name="Straight Connector 22"/>
          <p:cNvCxnSpPr/>
          <p:nvPr/>
        </p:nvCxnSpPr>
        <p:spPr>
          <a:xfrm>
            <a:off x="5652120" y="2276872"/>
            <a:ext cx="0" cy="14401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23"/>
          <p:cNvCxnSpPr/>
          <p:nvPr/>
        </p:nvCxnSpPr>
        <p:spPr>
          <a:xfrm flipH="1">
            <a:off x="5220072" y="3346095"/>
            <a:ext cx="17281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22"/>
          <p:cNvCxnSpPr/>
          <p:nvPr/>
        </p:nvCxnSpPr>
        <p:spPr>
          <a:xfrm>
            <a:off x="1043608" y="2276872"/>
            <a:ext cx="0" cy="14401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23"/>
          <p:cNvCxnSpPr/>
          <p:nvPr/>
        </p:nvCxnSpPr>
        <p:spPr>
          <a:xfrm flipH="1">
            <a:off x="611560" y="3356992"/>
            <a:ext cx="17281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22"/>
          <p:cNvCxnSpPr/>
          <p:nvPr/>
        </p:nvCxnSpPr>
        <p:spPr>
          <a:xfrm>
            <a:off x="3347864" y="2276872"/>
            <a:ext cx="0" cy="14401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3"/>
          <p:cNvCxnSpPr/>
          <p:nvPr/>
        </p:nvCxnSpPr>
        <p:spPr>
          <a:xfrm flipH="1">
            <a:off x="2915816" y="3320988"/>
            <a:ext cx="1728192"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22"/>
          <p:cNvCxnSpPr/>
          <p:nvPr/>
        </p:nvCxnSpPr>
        <p:spPr>
          <a:xfrm>
            <a:off x="5652120" y="4869160"/>
            <a:ext cx="0" cy="15121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22"/>
          <p:cNvCxnSpPr/>
          <p:nvPr/>
        </p:nvCxnSpPr>
        <p:spPr>
          <a:xfrm>
            <a:off x="3347864" y="4869160"/>
            <a:ext cx="0" cy="15121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3"/>
          <p:cNvCxnSpPr/>
          <p:nvPr/>
        </p:nvCxnSpPr>
        <p:spPr>
          <a:xfrm flipH="1">
            <a:off x="2915816" y="6021288"/>
            <a:ext cx="17281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23"/>
          <p:cNvCxnSpPr/>
          <p:nvPr/>
        </p:nvCxnSpPr>
        <p:spPr>
          <a:xfrm flipH="1">
            <a:off x="5220072" y="6021288"/>
            <a:ext cx="17281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2"/>
          <p:cNvCxnSpPr/>
          <p:nvPr/>
        </p:nvCxnSpPr>
        <p:spPr>
          <a:xfrm>
            <a:off x="1043608" y="4869160"/>
            <a:ext cx="0" cy="15121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23"/>
          <p:cNvCxnSpPr/>
          <p:nvPr/>
        </p:nvCxnSpPr>
        <p:spPr>
          <a:xfrm flipH="1">
            <a:off x="611560" y="6021288"/>
            <a:ext cx="17281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53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712968" cy="1008112"/>
          </a:xfrm>
        </p:spPr>
        <p:txBody>
          <a:bodyPr>
            <a:noAutofit/>
          </a:bodyPr>
          <a:lstStyle/>
          <a:p>
            <a:r>
              <a:rPr lang="he-IL" sz="3200" b="1" dirty="0" smtClean="0">
                <a:latin typeface="David" pitchFamily="34" charset="-79"/>
                <a:cs typeface="David" pitchFamily="34" charset="-79"/>
              </a:rPr>
              <a:t>משכי המגע של  שערות השפם כתלות בתצורות השונות בחזרות בהן החולדה </a:t>
            </a:r>
            <a:r>
              <a:rPr lang="en-US" sz="3200" b="1" dirty="0" smtClean="0">
                <a:latin typeface="David" pitchFamily="34" charset="-79"/>
                <a:cs typeface="David" pitchFamily="34" charset="-79"/>
              </a:rPr>
              <a:t> Th13</a:t>
            </a:r>
            <a:r>
              <a:rPr lang="he-IL" sz="3200" b="1" dirty="0" smtClean="0">
                <a:latin typeface="David" pitchFamily="34" charset="-79"/>
                <a:cs typeface="David" pitchFamily="34" charset="-79"/>
              </a:rPr>
              <a:t>צודקת בהשוואה לטועה</a:t>
            </a:r>
            <a:endParaRPr lang="en-US" sz="3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161" t="29595" r="8348" b="30352"/>
          <a:stretch/>
        </p:blipFill>
        <p:spPr>
          <a:xfrm>
            <a:off x="107504" y="1916832"/>
            <a:ext cx="6840760" cy="208823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206" t="28562" r="8765" b="30135"/>
          <a:stretch/>
        </p:blipFill>
        <p:spPr>
          <a:xfrm>
            <a:off x="107504" y="4518412"/>
            <a:ext cx="6840760" cy="2222956"/>
          </a:xfrm>
          <a:prstGeom prst="rect">
            <a:avLst/>
          </a:prstGeom>
        </p:spPr>
      </p:pic>
      <p:sp>
        <p:nvSpPr>
          <p:cNvPr id="6" name="TextBox 5"/>
          <p:cNvSpPr txBox="1"/>
          <p:nvPr/>
        </p:nvSpPr>
        <p:spPr>
          <a:xfrm>
            <a:off x="2699792" y="1519516"/>
            <a:ext cx="1728192"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Th13 Correct</a:t>
            </a:r>
            <a:endParaRPr lang="en-US" b="1" dirty="0">
              <a:latin typeface="Times New Roman" pitchFamily="18" charset="0"/>
              <a:cs typeface="Times New Roman" pitchFamily="18" charset="0"/>
            </a:endParaRPr>
          </a:p>
        </p:txBody>
      </p:sp>
      <p:sp>
        <p:nvSpPr>
          <p:cNvPr id="7" name="TextBox 6"/>
          <p:cNvSpPr txBox="1"/>
          <p:nvPr/>
        </p:nvSpPr>
        <p:spPr>
          <a:xfrm>
            <a:off x="2843808" y="4149080"/>
            <a:ext cx="1512168"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Th13 Wrong</a:t>
            </a:r>
            <a:endParaRPr lang="en-US" b="1" dirty="0">
              <a:latin typeface="Times New Roman" pitchFamily="18" charset="0"/>
              <a:cs typeface="Times New Roman" pitchFamily="18" charset="0"/>
            </a:endParaRPr>
          </a:p>
        </p:txBody>
      </p:sp>
      <p:cxnSp>
        <p:nvCxnSpPr>
          <p:cNvPr id="8" name="Straight Connector 22"/>
          <p:cNvCxnSpPr/>
          <p:nvPr/>
        </p:nvCxnSpPr>
        <p:spPr>
          <a:xfrm>
            <a:off x="5544108" y="2132856"/>
            <a:ext cx="18002" cy="15121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22"/>
          <p:cNvCxnSpPr/>
          <p:nvPr/>
        </p:nvCxnSpPr>
        <p:spPr>
          <a:xfrm>
            <a:off x="3275856" y="2132856"/>
            <a:ext cx="0" cy="15121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23"/>
          <p:cNvCxnSpPr/>
          <p:nvPr/>
        </p:nvCxnSpPr>
        <p:spPr>
          <a:xfrm flipH="1">
            <a:off x="2843808" y="3284984"/>
            <a:ext cx="17281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23"/>
          <p:cNvCxnSpPr/>
          <p:nvPr/>
        </p:nvCxnSpPr>
        <p:spPr>
          <a:xfrm flipH="1" flipV="1">
            <a:off x="5148064" y="3284984"/>
            <a:ext cx="1656184"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2"/>
          <p:cNvCxnSpPr/>
          <p:nvPr/>
        </p:nvCxnSpPr>
        <p:spPr>
          <a:xfrm>
            <a:off x="1018907" y="2132856"/>
            <a:ext cx="0" cy="15121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23"/>
          <p:cNvCxnSpPr/>
          <p:nvPr/>
        </p:nvCxnSpPr>
        <p:spPr>
          <a:xfrm flipH="1">
            <a:off x="575556" y="3274507"/>
            <a:ext cx="17281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22"/>
          <p:cNvCxnSpPr/>
          <p:nvPr/>
        </p:nvCxnSpPr>
        <p:spPr>
          <a:xfrm>
            <a:off x="5580112" y="4797152"/>
            <a:ext cx="0" cy="15841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23"/>
          <p:cNvCxnSpPr/>
          <p:nvPr/>
        </p:nvCxnSpPr>
        <p:spPr>
          <a:xfrm flipH="1">
            <a:off x="5148064" y="5949280"/>
            <a:ext cx="17281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2"/>
          <p:cNvCxnSpPr/>
          <p:nvPr/>
        </p:nvCxnSpPr>
        <p:spPr>
          <a:xfrm>
            <a:off x="1018907" y="4797152"/>
            <a:ext cx="0" cy="15841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23"/>
          <p:cNvCxnSpPr/>
          <p:nvPr/>
        </p:nvCxnSpPr>
        <p:spPr>
          <a:xfrm flipH="1">
            <a:off x="611560" y="5966320"/>
            <a:ext cx="165618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23"/>
          <p:cNvCxnSpPr/>
          <p:nvPr/>
        </p:nvCxnSpPr>
        <p:spPr>
          <a:xfrm flipH="1">
            <a:off x="2843808" y="5967473"/>
            <a:ext cx="17281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22"/>
          <p:cNvCxnSpPr/>
          <p:nvPr/>
        </p:nvCxnSpPr>
        <p:spPr>
          <a:xfrm>
            <a:off x="3275856" y="4797152"/>
            <a:ext cx="0" cy="15841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363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smtClean="0">
                <a:latin typeface="David" pitchFamily="34" charset="-79"/>
                <a:cs typeface="David" pitchFamily="34" charset="-79"/>
              </a:rPr>
              <a:t/>
            </a:r>
            <a:br>
              <a:rPr lang="pl-PL" b="1" dirty="0" smtClean="0">
                <a:latin typeface="David" pitchFamily="34" charset="-79"/>
                <a:cs typeface="David" pitchFamily="34" charset="-79"/>
              </a:rPr>
            </a:br>
            <a:r>
              <a:rPr lang="he-IL" b="1" dirty="0" smtClean="0">
                <a:latin typeface="David" pitchFamily="34" charset="-79"/>
                <a:cs typeface="David" pitchFamily="34" charset="-79"/>
              </a:rPr>
              <a:t>אחוז </a:t>
            </a:r>
            <a:r>
              <a:rPr lang="he-IL" b="1" dirty="0">
                <a:latin typeface="David" pitchFamily="34" charset="-79"/>
                <a:cs typeface="David" pitchFamily="34" charset="-79"/>
              </a:rPr>
              <a:t>ההצלחה של החולדות </a:t>
            </a:r>
            <a:r>
              <a:rPr lang="en-US" b="1" dirty="0">
                <a:latin typeface="David" pitchFamily="34" charset="-79"/>
                <a:cs typeface="David" pitchFamily="34" charset="-79"/>
              </a:rPr>
              <a:t>Th12</a:t>
            </a:r>
            <a:r>
              <a:rPr lang="he-IL" b="1" dirty="0">
                <a:latin typeface="David" pitchFamily="34" charset="-79"/>
                <a:cs typeface="David" pitchFamily="34" charset="-79"/>
              </a:rPr>
              <a:t> ו - </a:t>
            </a:r>
            <a:r>
              <a:rPr lang="en-US" b="1" dirty="0">
                <a:latin typeface="David" pitchFamily="34" charset="-79"/>
                <a:cs typeface="David" pitchFamily="34" charset="-79"/>
              </a:rPr>
              <a:t>Th13</a:t>
            </a:r>
            <a:r>
              <a:rPr lang="he-IL" b="1" dirty="0">
                <a:latin typeface="David" pitchFamily="34" charset="-79"/>
                <a:cs typeface="David" pitchFamily="34" charset="-79"/>
              </a:rPr>
              <a:t> </a:t>
            </a:r>
            <a:r>
              <a:rPr lang="he-IL" b="1" dirty="0" smtClean="0">
                <a:latin typeface="David" pitchFamily="34" charset="-79"/>
                <a:cs typeface="David" pitchFamily="34" charset="-79"/>
              </a:rPr>
              <a:t>בתצורות השונות כתלות </a:t>
            </a:r>
            <a:r>
              <a:rPr lang="he-IL" b="1" dirty="0">
                <a:latin typeface="David" pitchFamily="34" charset="-79"/>
                <a:cs typeface="David" pitchFamily="34" charset="-79"/>
              </a:rPr>
              <a:t>במשך המגע</a:t>
            </a:r>
            <a:r>
              <a:rPr lang="en-US" dirty="0"/>
              <a:t/>
            </a:r>
            <a:br>
              <a:rPr lang="en-US" dirty="0"/>
            </a:b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182" t="29079" r="8291" b="30561"/>
          <a:stretch/>
        </p:blipFill>
        <p:spPr>
          <a:xfrm>
            <a:off x="179512" y="1901228"/>
            <a:ext cx="5884334" cy="200987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347" t="29509" r="8198" b="30348"/>
          <a:stretch/>
        </p:blipFill>
        <p:spPr>
          <a:xfrm>
            <a:off x="179512" y="4498627"/>
            <a:ext cx="5884333" cy="2170733"/>
          </a:xfrm>
          <a:prstGeom prst="rect">
            <a:avLst/>
          </a:prstGeom>
        </p:spPr>
      </p:pic>
      <p:sp>
        <p:nvSpPr>
          <p:cNvPr id="6" name="TextBox 5"/>
          <p:cNvSpPr txBox="1"/>
          <p:nvPr/>
        </p:nvSpPr>
        <p:spPr>
          <a:xfrm>
            <a:off x="1619672" y="1531896"/>
            <a:ext cx="2530442"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Th12 – Ratio of success</a:t>
            </a:r>
            <a:endParaRPr lang="en-US" b="1" dirty="0">
              <a:latin typeface="Times New Roman" pitchFamily="18" charset="0"/>
              <a:cs typeface="Times New Roman" pitchFamily="18" charset="0"/>
            </a:endParaRPr>
          </a:p>
        </p:txBody>
      </p:sp>
      <p:sp>
        <p:nvSpPr>
          <p:cNvPr id="7" name="TextBox 6"/>
          <p:cNvSpPr txBox="1"/>
          <p:nvPr/>
        </p:nvSpPr>
        <p:spPr>
          <a:xfrm>
            <a:off x="1763688" y="4077072"/>
            <a:ext cx="2520280"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Th13 – Ratio of success</a:t>
            </a:r>
            <a:endParaRPr lang="en-US" b="1" dirty="0">
              <a:latin typeface="Times New Roman" pitchFamily="18" charset="0"/>
              <a:cs typeface="Times New Roman" pitchFamily="18" charset="0"/>
            </a:endParaRPr>
          </a:p>
        </p:txBody>
      </p:sp>
      <p:cxnSp>
        <p:nvCxnSpPr>
          <p:cNvPr id="8" name="Straight Connector 22"/>
          <p:cNvCxnSpPr/>
          <p:nvPr/>
        </p:nvCxnSpPr>
        <p:spPr>
          <a:xfrm>
            <a:off x="4860032" y="2132856"/>
            <a:ext cx="0" cy="14401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23"/>
          <p:cNvCxnSpPr/>
          <p:nvPr/>
        </p:nvCxnSpPr>
        <p:spPr>
          <a:xfrm flipH="1">
            <a:off x="4499992" y="3212976"/>
            <a:ext cx="14401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22"/>
          <p:cNvCxnSpPr/>
          <p:nvPr/>
        </p:nvCxnSpPr>
        <p:spPr>
          <a:xfrm>
            <a:off x="2915816" y="2132856"/>
            <a:ext cx="0" cy="14401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23"/>
          <p:cNvCxnSpPr/>
          <p:nvPr/>
        </p:nvCxnSpPr>
        <p:spPr>
          <a:xfrm flipH="1">
            <a:off x="2555776" y="3212976"/>
            <a:ext cx="14401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22"/>
          <p:cNvCxnSpPr/>
          <p:nvPr/>
        </p:nvCxnSpPr>
        <p:spPr>
          <a:xfrm>
            <a:off x="971600" y="2132856"/>
            <a:ext cx="0" cy="14401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23"/>
          <p:cNvCxnSpPr/>
          <p:nvPr/>
        </p:nvCxnSpPr>
        <p:spPr>
          <a:xfrm flipH="1">
            <a:off x="611560" y="3212976"/>
            <a:ext cx="14401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842030" y="4725144"/>
            <a:ext cx="18002" cy="15841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flipH="1">
            <a:off x="4499992" y="5914062"/>
            <a:ext cx="1440160"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2"/>
          <p:cNvCxnSpPr/>
          <p:nvPr/>
        </p:nvCxnSpPr>
        <p:spPr>
          <a:xfrm>
            <a:off x="2915816" y="4725144"/>
            <a:ext cx="0" cy="15841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3"/>
          <p:cNvCxnSpPr/>
          <p:nvPr/>
        </p:nvCxnSpPr>
        <p:spPr>
          <a:xfrm flipH="1">
            <a:off x="2555776" y="5922867"/>
            <a:ext cx="14401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2"/>
          <p:cNvCxnSpPr/>
          <p:nvPr/>
        </p:nvCxnSpPr>
        <p:spPr>
          <a:xfrm>
            <a:off x="935596" y="4725144"/>
            <a:ext cx="0" cy="15841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23"/>
          <p:cNvCxnSpPr/>
          <p:nvPr/>
        </p:nvCxnSpPr>
        <p:spPr>
          <a:xfrm flipH="1">
            <a:off x="611560" y="5922867"/>
            <a:ext cx="14401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36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cs typeface="David" pitchFamily="2" charset="-79"/>
              </a:rPr>
              <a:t>תוצאות </a:t>
            </a:r>
            <a:r>
              <a:rPr lang="he-IL" b="1" dirty="0" smtClean="0">
                <a:cs typeface="David" pitchFamily="2" charset="-79"/>
              </a:rPr>
              <a:t>- משך </a:t>
            </a:r>
            <a:r>
              <a:rPr lang="he-IL" b="1" dirty="0">
                <a:cs typeface="David" pitchFamily="2" charset="-79"/>
              </a:rPr>
              <a:t>המגעים</a:t>
            </a:r>
            <a:endParaRPr lang="en-US" dirty="0"/>
          </a:p>
        </p:txBody>
      </p:sp>
      <p:sp>
        <p:nvSpPr>
          <p:cNvPr id="3" name="Content Placeholder 2"/>
          <p:cNvSpPr>
            <a:spLocks noGrp="1"/>
          </p:cNvSpPr>
          <p:nvPr>
            <p:ph idx="1"/>
          </p:nvPr>
        </p:nvSpPr>
        <p:spPr>
          <a:xfrm>
            <a:off x="457200" y="1340768"/>
            <a:ext cx="8229600" cy="5256584"/>
          </a:xfrm>
        </p:spPr>
        <p:txBody>
          <a:bodyPr>
            <a:normAutofit fontScale="47500" lnSpcReduction="20000"/>
          </a:bodyPr>
          <a:lstStyle/>
          <a:p>
            <a:pPr algn="just">
              <a:lnSpc>
                <a:spcPct val="170000"/>
              </a:lnSpc>
            </a:pPr>
            <a:r>
              <a:rPr lang="he-IL" sz="3800" b="1" dirty="0" smtClean="0">
                <a:cs typeface="David" pitchFamily="2" charset="-79"/>
              </a:rPr>
              <a:t>בחזרות </a:t>
            </a:r>
            <a:r>
              <a:rPr lang="he-IL" sz="3800" b="1" dirty="0">
                <a:cs typeface="David" pitchFamily="2" charset="-79"/>
              </a:rPr>
              <a:t>הניסוי בהן החולדות השתמשו בשערות השפם בשני הצדדים, הדפוס של משך המגעים בצד שמאל כתלות במשך המגעים בצד ימין בחזרות הניסוי השונות </a:t>
            </a:r>
            <a:r>
              <a:rPr lang="he-IL" sz="3800" b="1" dirty="0" smtClean="0">
                <a:cs typeface="David" pitchFamily="2" charset="-79"/>
              </a:rPr>
              <a:t>היה </a:t>
            </a:r>
            <a:r>
              <a:rPr lang="he-IL" sz="3800" b="1" dirty="0">
                <a:cs typeface="David" pitchFamily="2" charset="-79"/>
              </a:rPr>
              <a:t>דומה במקרי הצלחה ואי הצלחה ולכן אינו מדד להצלחה. גם דפוס הפיזור של אחוזי ההצלחה של החולדות ביחס למשך המגעים משמאל ומשך המגעים מימין,  אינו משקף תלות בין משך המגע לאחוז </a:t>
            </a:r>
            <a:r>
              <a:rPr lang="he-IL" sz="3800" b="1" dirty="0" smtClean="0">
                <a:cs typeface="David" pitchFamily="2" charset="-79"/>
              </a:rPr>
              <a:t>הצלחה גם </a:t>
            </a:r>
            <a:r>
              <a:rPr lang="he-IL" sz="3800" b="1" dirty="0">
                <a:cs typeface="David" pitchFamily="2" charset="-79"/>
              </a:rPr>
              <a:t>בתנאים השונים וגם בתצורות השונות </a:t>
            </a:r>
            <a:r>
              <a:rPr lang="he-IL" sz="3800" b="1" dirty="0" smtClean="0">
                <a:cs typeface="David" pitchFamily="2" charset="-79"/>
              </a:rPr>
              <a:t>.</a:t>
            </a:r>
            <a:endParaRPr lang="en-US" sz="3800" b="1" dirty="0">
              <a:cs typeface="David" pitchFamily="2" charset="-79"/>
            </a:endParaRPr>
          </a:p>
          <a:p>
            <a:pPr algn="just">
              <a:lnSpc>
                <a:spcPct val="170000"/>
              </a:lnSpc>
            </a:pPr>
            <a:r>
              <a:rPr lang="he-IL" sz="3800" b="1" dirty="0">
                <a:cs typeface="David" pitchFamily="2" charset="-79"/>
              </a:rPr>
              <a:t>בניתוחים של משכי מגע נעשתה הפרדה בין משך מגע קצר </a:t>
            </a:r>
            <a:r>
              <a:rPr lang="he-IL" sz="3800" b="1" dirty="0" smtClean="0">
                <a:cs typeface="David" pitchFamily="2" charset="-79"/>
              </a:rPr>
              <a:t>(עד</a:t>
            </a:r>
            <a:r>
              <a:rPr lang="pl-PL" sz="3800" b="1" dirty="0" smtClean="0">
                <a:cs typeface="David" pitchFamily="2" charset="-79"/>
              </a:rPr>
              <a:t> </a:t>
            </a:r>
            <a:r>
              <a:rPr lang="pl-PL" sz="3800" b="1" dirty="0" smtClean="0">
                <a:latin typeface="Times New Roman" pitchFamily="18" charset="0"/>
                <a:cs typeface="Times New Roman" pitchFamily="18" charset="0"/>
              </a:rPr>
              <a:t>60ms</a:t>
            </a:r>
            <a:r>
              <a:rPr lang="pl-PL" sz="3800" b="1" dirty="0" smtClean="0">
                <a:cs typeface="David" pitchFamily="2" charset="-79"/>
              </a:rPr>
              <a:t> </a:t>
            </a:r>
            <a:r>
              <a:rPr lang="he-IL" sz="3800" b="1" dirty="0" smtClean="0">
                <a:cs typeface="David" pitchFamily="2" charset="-79"/>
              </a:rPr>
              <a:t>) ומשך </a:t>
            </a:r>
            <a:r>
              <a:rPr lang="he-IL" sz="3800" b="1" dirty="0">
                <a:cs typeface="David" pitchFamily="2" charset="-79"/>
              </a:rPr>
              <a:t>מגע ארוך מתוך </a:t>
            </a:r>
            <a:r>
              <a:rPr lang="he-IL" sz="3800" b="1" dirty="0" smtClean="0">
                <a:cs typeface="David" pitchFamily="2" charset="-79"/>
              </a:rPr>
              <a:t>מחשבה שהחולדות משתמשות </a:t>
            </a:r>
            <a:r>
              <a:rPr lang="he-IL" sz="3800" b="1" dirty="0">
                <a:cs typeface="David" pitchFamily="2" charset="-79"/>
              </a:rPr>
              <a:t>בהם כשתי אסטרטגיות פעולה שונות (קו אדום בתמונות מפריד בין שני משכי הזמן השונים).</a:t>
            </a:r>
            <a:endParaRPr lang="en-US" sz="3800" b="1" dirty="0">
              <a:cs typeface="David" pitchFamily="2" charset="-79"/>
            </a:endParaRPr>
          </a:p>
          <a:p>
            <a:pPr algn="just">
              <a:lnSpc>
                <a:spcPct val="170000"/>
              </a:lnSpc>
            </a:pPr>
            <a:r>
              <a:rPr lang="he-IL" sz="3800" b="1" dirty="0">
                <a:cs typeface="David" pitchFamily="2" charset="-79"/>
              </a:rPr>
              <a:t>דבר מעניין שניתן לראות בשתי החולדות הוא שבחזרות ללא רוח ובחזרות ברוח מושכת יש פיזור גדול יותר של משך המגע בהשוואה לרוח דוחפת, ונראה שבשני המקרים הראשונים פיזור משך הזמן איננו רציף אלא מתרכז סביב שני מוקדים שונים של טווח משכים ארוך וטווח משכים קצר. </a:t>
            </a:r>
            <a:endParaRPr lang="en-US" sz="3800" b="1" dirty="0">
              <a:cs typeface="David" pitchFamily="2" charset="-79"/>
            </a:endParaRPr>
          </a:p>
          <a:p>
            <a:pPr algn="just"/>
            <a:endParaRPr lang="en-US" dirty="0"/>
          </a:p>
        </p:txBody>
      </p:sp>
    </p:spTree>
    <p:extLst>
      <p:ext uri="{BB962C8B-B14F-4D97-AF65-F5344CB8AC3E}">
        <p14:creationId xmlns:p14="http://schemas.microsoft.com/office/powerpoint/2010/main" val="3050771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88640"/>
            <a:ext cx="8229600" cy="1368152"/>
          </a:xfrm>
        </p:spPr>
        <p:txBody>
          <a:bodyPr>
            <a:normAutofit fontScale="90000"/>
          </a:bodyPr>
          <a:lstStyle/>
          <a:p>
            <a:r>
              <a:rPr lang="he-IL" b="1" dirty="0" smtClean="0"/>
              <a:t/>
            </a:r>
            <a:br>
              <a:rPr lang="he-IL" b="1" dirty="0" smtClean="0"/>
            </a:br>
            <a:r>
              <a:rPr lang="he-IL" sz="4000" b="1" dirty="0" smtClean="0">
                <a:latin typeface="David" pitchFamily="34" charset="-79"/>
                <a:cs typeface="David" pitchFamily="34" charset="-79"/>
              </a:rPr>
              <a:t>ממוצע אחוז ההצלחה של החולדה </a:t>
            </a:r>
            <a:r>
              <a:rPr lang="en-US" sz="4000" b="1" dirty="0" smtClean="0">
                <a:latin typeface="David" pitchFamily="34" charset="-79"/>
                <a:cs typeface="David" pitchFamily="34" charset="-79"/>
              </a:rPr>
              <a:t>Th12 </a:t>
            </a:r>
            <a:r>
              <a:rPr lang="he-IL" sz="4000" b="1" dirty="0" smtClean="0">
                <a:latin typeface="David" pitchFamily="34" charset="-79"/>
                <a:cs typeface="David" pitchFamily="34" charset="-79"/>
              </a:rPr>
              <a:t>בתנאים השונים כתלות במשך המגע</a:t>
            </a:r>
            <a:r>
              <a:rPr lang="he-IL" b="1" dirty="0" smtClean="0">
                <a:latin typeface="David" pitchFamily="34" charset="-79"/>
                <a:cs typeface="David" pitchFamily="34" charset="-79"/>
              </a:rPr>
              <a:t>. </a:t>
            </a:r>
            <a:r>
              <a:rPr lang="en-US" dirty="0" smtClean="0"/>
              <a:t/>
            </a:r>
            <a:br>
              <a:rPr lang="en-US" dirty="0" smtClean="0"/>
            </a:br>
            <a:endParaRPr lang="he-IL" dirty="0"/>
          </a:p>
        </p:txBody>
      </p:sp>
      <p:sp>
        <p:nvSpPr>
          <p:cNvPr id="3" name="מציין מיקום תוכן 2"/>
          <p:cNvSpPr>
            <a:spLocks noGrp="1"/>
          </p:cNvSpPr>
          <p:nvPr>
            <p:ph idx="1"/>
          </p:nvPr>
        </p:nvSpPr>
        <p:spPr>
          <a:xfrm>
            <a:off x="0" y="1600200"/>
            <a:ext cx="9144000" cy="5257800"/>
          </a:xfrm>
        </p:spPr>
        <p:txBody>
          <a:bodyPr>
            <a:normAutofit/>
          </a:bodyPr>
          <a:lstStyle/>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marL="0" indent="0">
              <a:buNone/>
            </a:pPr>
            <a:endParaRPr lang="he-IL" sz="1400" b="1" dirty="0" smtClean="0">
              <a:latin typeface="David" pitchFamily="34" charset="-79"/>
              <a:cs typeface="David" pitchFamily="2" charset="-79"/>
            </a:endParaRPr>
          </a:p>
          <a:p>
            <a:pPr marL="0" indent="0">
              <a:buNone/>
            </a:pPr>
            <a:r>
              <a:rPr lang="he-IL" sz="1400" b="1" dirty="0" smtClean="0">
                <a:latin typeface="David" pitchFamily="34" charset="-79"/>
                <a:cs typeface="David" pitchFamily="2" charset="-79"/>
              </a:rPr>
              <a:t>כל עמודה מייצגת רביע אחר (הקו האדום מייצג את שגיאת התקן):</a:t>
            </a:r>
            <a:endParaRPr lang="he-IL" sz="1400" b="1" dirty="0" smtClean="0">
              <a:cs typeface="David" pitchFamily="2" charset="-79"/>
            </a:endParaRPr>
          </a:p>
          <a:p>
            <a:pPr marL="0" indent="0">
              <a:buNone/>
            </a:pPr>
            <a:r>
              <a:rPr lang="he-IL" sz="1400" b="1" dirty="0" smtClean="0">
                <a:cs typeface="David" pitchFamily="2" charset="-79"/>
              </a:rPr>
              <a:t>1. </a:t>
            </a:r>
            <a:r>
              <a:rPr lang="he-IL" sz="1400" b="1" dirty="0">
                <a:cs typeface="David" pitchFamily="2" charset="-79"/>
              </a:rPr>
              <a:t>משך זמן </a:t>
            </a:r>
            <a:r>
              <a:rPr lang="he-IL" sz="1400" b="1" dirty="0">
                <a:solidFill>
                  <a:schemeClr val="accent2">
                    <a:lumMod val="50000"/>
                  </a:schemeClr>
                </a:solidFill>
                <a:cs typeface="David" pitchFamily="2" charset="-79"/>
              </a:rPr>
              <a:t>קצר</a:t>
            </a:r>
            <a:r>
              <a:rPr lang="he-IL" sz="1400" b="1" dirty="0">
                <a:cs typeface="David" pitchFamily="2" charset="-79"/>
              </a:rPr>
              <a:t> </a:t>
            </a:r>
            <a:r>
              <a:rPr lang="he-IL" sz="1400" b="1" dirty="0" smtClean="0">
                <a:cs typeface="David" pitchFamily="2" charset="-79"/>
              </a:rPr>
              <a:t>(</a:t>
            </a:r>
            <a:r>
              <a:rPr lang="en-US" sz="1400" b="1" dirty="0" smtClean="0">
                <a:latin typeface="David" pitchFamily="34" charset="-79"/>
                <a:cs typeface="David" pitchFamily="2" charset="-79"/>
              </a:rPr>
              <a:t>S=short </a:t>
            </a:r>
            <a:r>
              <a:rPr lang="he-IL" sz="1400" b="1" dirty="0" smtClean="0">
                <a:latin typeface="David" pitchFamily="34" charset="-79"/>
                <a:cs typeface="David" pitchFamily="2" charset="-79"/>
              </a:rPr>
              <a:t>) </a:t>
            </a:r>
            <a:r>
              <a:rPr lang="he-IL" sz="1400" b="1" dirty="0" smtClean="0">
                <a:cs typeface="David" pitchFamily="2" charset="-79"/>
              </a:rPr>
              <a:t>בצד </a:t>
            </a:r>
            <a:r>
              <a:rPr lang="he-IL" sz="1400" b="1" dirty="0" smtClean="0">
                <a:solidFill>
                  <a:schemeClr val="accent2">
                    <a:lumMod val="50000"/>
                  </a:schemeClr>
                </a:solidFill>
                <a:cs typeface="David" pitchFamily="2" charset="-79"/>
              </a:rPr>
              <a:t>שמאל</a:t>
            </a:r>
            <a:r>
              <a:rPr lang="he-IL" sz="1400" b="1" dirty="0" smtClean="0">
                <a:cs typeface="David" pitchFamily="2" charset="-79"/>
              </a:rPr>
              <a:t> (</a:t>
            </a:r>
            <a:r>
              <a:rPr lang="en-US" sz="1400" b="1" dirty="0">
                <a:latin typeface="David" pitchFamily="34" charset="-79"/>
                <a:cs typeface="David" pitchFamily="2" charset="-79"/>
              </a:rPr>
              <a:t>L=left</a:t>
            </a:r>
            <a:r>
              <a:rPr lang="he-IL" sz="1400" b="1" dirty="0" smtClean="0">
                <a:cs typeface="David" pitchFamily="2" charset="-79"/>
              </a:rPr>
              <a:t> ) </a:t>
            </a:r>
            <a:r>
              <a:rPr lang="he-IL" sz="1400" b="1" dirty="0">
                <a:cs typeface="David" pitchFamily="2" charset="-79"/>
              </a:rPr>
              <a:t>ומשך זמן </a:t>
            </a:r>
            <a:r>
              <a:rPr lang="he-IL" sz="1400" b="1" dirty="0" smtClean="0">
                <a:solidFill>
                  <a:schemeClr val="accent2">
                    <a:lumMod val="50000"/>
                  </a:schemeClr>
                </a:solidFill>
                <a:cs typeface="David" pitchFamily="2" charset="-79"/>
              </a:rPr>
              <a:t>קצר</a:t>
            </a:r>
            <a:r>
              <a:rPr lang="he-IL" sz="1400" b="1" dirty="0" smtClean="0">
                <a:cs typeface="David" pitchFamily="2" charset="-79"/>
              </a:rPr>
              <a:t> בצד </a:t>
            </a:r>
            <a:r>
              <a:rPr lang="he-IL" sz="1400" b="1" dirty="0" smtClean="0">
                <a:solidFill>
                  <a:schemeClr val="accent2">
                    <a:lumMod val="50000"/>
                  </a:schemeClr>
                </a:solidFill>
                <a:cs typeface="David" pitchFamily="2" charset="-79"/>
              </a:rPr>
              <a:t>ימין</a:t>
            </a:r>
            <a:r>
              <a:rPr lang="he-IL" sz="1400" b="1" dirty="0" smtClean="0">
                <a:cs typeface="David" pitchFamily="2" charset="-79"/>
              </a:rPr>
              <a:t> (</a:t>
            </a:r>
            <a:r>
              <a:rPr lang="en-US" sz="1400" b="1" dirty="0" smtClean="0">
                <a:latin typeface="David" pitchFamily="34" charset="-79"/>
                <a:cs typeface="David" pitchFamily="2" charset="-79"/>
              </a:rPr>
              <a:t>R=right</a:t>
            </a:r>
            <a:r>
              <a:rPr lang="he-IL" sz="1400" b="1" dirty="0" smtClean="0">
                <a:latin typeface="David" pitchFamily="34" charset="-79"/>
                <a:cs typeface="David" pitchFamily="2" charset="-79"/>
              </a:rPr>
              <a:t>).</a:t>
            </a:r>
            <a:endParaRPr lang="en-US" sz="1400" b="1" dirty="0">
              <a:cs typeface="David" pitchFamily="2" charset="-79"/>
            </a:endParaRPr>
          </a:p>
          <a:p>
            <a:pPr marL="0" indent="0">
              <a:buNone/>
            </a:pPr>
            <a:r>
              <a:rPr lang="he-IL" sz="1400" b="1" dirty="0" smtClean="0">
                <a:cs typeface="David" pitchFamily="2" charset="-79"/>
              </a:rPr>
              <a:t>2. </a:t>
            </a:r>
            <a:r>
              <a:rPr lang="he-IL" sz="1400" b="1" dirty="0">
                <a:cs typeface="David" pitchFamily="2" charset="-79"/>
              </a:rPr>
              <a:t>משך זמן </a:t>
            </a:r>
            <a:r>
              <a:rPr lang="he-IL" sz="1400" b="1" dirty="0">
                <a:solidFill>
                  <a:schemeClr val="accent2">
                    <a:lumMod val="50000"/>
                  </a:schemeClr>
                </a:solidFill>
                <a:cs typeface="David" pitchFamily="2" charset="-79"/>
              </a:rPr>
              <a:t>קצר </a:t>
            </a:r>
            <a:r>
              <a:rPr lang="he-IL" sz="1400" b="1" dirty="0">
                <a:cs typeface="David" pitchFamily="2" charset="-79"/>
              </a:rPr>
              <a:t>בצד </a:t>
            </a:r>
            <a:r>
              <a:rPr lang="he-IL" sz="1400" b="1" dirty="0">
                <a:solidFill>
                  <a:schemeClr val="accent2">
                    <a:lumMod val="50000"/>
                  </a:schemeClr>
                </a:solidFill>
                <a:cs typeface="David" pitchFamily="2" charset="-79"/>
              </a:rPr>
              <a:t>שמאל </a:t>
            </a:r>
            <a:r>
              <a:rPr lang="he-IL" sz="1400" b="1" dirty="0">
                <a:cs typeface="David" pitchFamily="2" charset="-79"/>
              </a:rPr>
              <a:t>ומשך </a:t>
            </a:r>
            <a:r>
              <a:rPr lang="he-IL" sz="1400" b="1" dirty="0" smtClean="0">
                <a:cs typeface="David" pitchFamily="2" charset="-79"/>
              </a:rPr>
              <a:t>זמן </a:t>
            </a:r>
            <a:r>
              <a:rPr lang="he-IL" sz="1400" b="1" dirty="0" smtClean="0">
                <a:solidFill>
                  <a:schemeClr val="accent2">
                    <a:lumMod val="50000"/>
                  </a:schemeClr>
                </a:solidFill>
                <a:cs typeface="David" pitchFamily="2" charset="-79"/>
              </a:rPr>
              <a:t>ארוך </a:t>
            </a:r>
            <a:r>
              <a:rPr lang="he-IL" sz="1400" b="1" dirty="0" smtClean="0">
                <a:cs typeface="David" pitchFamily="2" charset="-79"/>
              </a:rPr>
              <a:t>(</a:t>
            </a:r>
            <a:r>
              <a:rPr lang="en-US" sz="1400" b="1" dirty="0">
                <a:latin typeface="David" pitchFamily="34" charset="-79"/>
                <a:cs typeface="David" pitchFamily="2" charset="-79"/>
              </a:rPr>
              <a:t>L=long </a:t>
            </a:r>
            <a:r>
              <a:rPr lang="he-IL" sz="1400" b="1" dirty="0" smtClean="0">
                <a:latin typeface="David" pitchFamily="34" charset="-79"/>
                <a:cs typeface="David" pitchFamily="2" charset="-79"/>
              </a:rPr>
              <a:t>) </a:t>
            </a:r>
            <a:r>
              <a:rPr lang="he-IL" sz="1400" b="1" dirty="0" smtClean="0">
                <a:cs typeface="David" pitchFamily="2" charset="-79"/>
              </a:rPr>
              <a:t>בצד </a:t>
            </a:r>
            <a:r>
              <a:rPr lang="he-IL" sz="1400" b="1" dirty="0">
                <a:solidFill>
                  <a:schemeClr val="accent2">
                    <a:lumMod val="50000"/>
                  </a:schemeClr>
                </a:solidFill>
                <a:cs typeface="David" pitchFamily="2" charset="-79"/>
              </a:rPr>
              <a:t>ימין</a:t>
            </a:r>
            <a:r>
              <a:rPr lang="he-IL" sz="1400" b="1" dirty="0">
                <a:cs typeface="David" pitchFamily="2" charset="-79"/>
              </a:rPr>
              <a:t>.</a:t>
            </a:r>
            <a:endParaRPr lang="en-US" sz="1400" b="1" dirty="0">
              <a:cs typeface="David" pitchFamily="2" charset="-79"/>
            </a:endParaRPr>
          </a:p>
          <a:p>
            <a:pPr marL="0" indent="0">
              <a:buNone/>
            </a:pPr>
            <a:r>
              <a:rPr lang="he-IL" sz="1400" b="1" dirty="0">
                <a:cs typeface="David" pitchFamily="2" charset="-79"/>
              </a:rPr>
              <a:t>3</a:t>
            </a:r>
            <a:r>
              <a:rPr lang="he-IL" sz="1400" b="1" dirty="0" smtClean="0">
                <a:cs typeface="David" pitchFamily="2" charset="-79"/>
              </a:rPr>
              <a:t>. </a:t>
            </a:r>
            <a:r>
              <a:rPr lang="he-IL" sz="1400" b="1" dirty="0">
                <a:cs typeface="David" pitchFamily="2" charset="-79"/>
              </a:rPr>
              <a:t>משך זמן </a:t>
            </a:r>
            <a:r>
              <a:rPr lang="he-IL" sz="1400" b="1" dirty="0">
                <a:solidFill>
                  <a:schemeClr val="accent2">
                    <a:lumMod val="50000"/>
                  </a:schemeClr>
                </a:solidFill>
                <a:cs typeface="David" pitchFamily="2" charset="-79"/>
              </a:rPr>
              <a:t>ארוך</a:t>
            </a:r>
            <a:r>
              <a:rPr lang="he-IL" sz="1400" b="1" dirty="0">
                <a:cs typeface="David" pitchFamily="2" charset="-79"/>
              </a:rPr>
              <a:t> בצד </a:t>
            </a:r>
            <a:r>
              <a:rPr lang="he-IL" sz="1400" b="1" dirty="0">
                <a:solidFill>
                  <a:schemeClr val="accent2">
                    <a:lumMod val="50000"/>
                  </a:schemeClr>
                </a:solidFill>
                <a:cs typeface="David" pitchFamily="2" charset="-79"/>
              </a:rPr>
              <a:t>שמאל</a:t>
            </a:r>
            <a:r>
              <a:rPr lang="he-IL" sz="1400" b="1" dirty="0">
                <a:cs typeface="David" pitchFamily="2" charset="-79"/>
              </a:rPr>
              <a:t> ומשך </a:t>
            </a:r>
            <a:r>
              <a:rPr lang="he-IL" sz="1400" b="1" dirty="0" smtClean="0">
                <a:cs typeface="David" pitchFamily="2" charset="-79"/>
              </a:rPr>
              <a:t>זמן </a:t>
            </a:r>
            <a:r>
              <a:rPr lang="he-IL" sz="1400" b="1" dirty="0">
                <a:solidFill>
                  <a:schemeClr val="accent2">
                    <a:lumMod val="50000"/>
                  </a:schemeClr>
                </a:solidFill>
                <a:cs typeface="David" pitchFamily="2" charset="-79"/>
              </a:rPr>
              <a:t>קצר</a:t>
            </a:r>
            <a:r>
              <a:rPr lang="he-IL" sz="1400" b="1" dirty="0">
                <a:cs typeface="David" pitchFamily="2" charset="-79"/>
              </a:rPr>
              <a:t> בצד </a:t>
            </a:r>
            <a:r>
              <a:rPr lang="he-IL" sz="1400" b="1" dirty="0">
                <a:solidFill>
                  <a:schemeClr val="accent2">
                    <a:lumMod val="50000"/>
                  </a:schemeClr>
                </a:solidFill>
                <a:cs typeface="David" pitchFamily="2" charset="-79"/>
              </a:rPr>
              <a:t>ימין</a:t>
            </a:r>
            <a:r>
              <a:rPr lang="he-IL" sz="1400" b="1" dirty="0">
                <a:cs typeface="David" pitchFamily="2" charset="-79"/>
              </a:rPr>
              <a:t>.</a:t>
            </a:r>
            <a:endParaRPr lang="en-US" sz="1400" b="1" dirty="0">
              <a:cs typeface="David" pitchFamily="2" charset="-79"/>
            </a:endParaRPr>
          </a:p>
          <a:p>
            <a:pPr marL="0" indent="0">
              <a:buNone/>
            </a:pPr>
            <a:r>
              <a:rPr lang="he-IL" sz="1400" b="1" dirty="0">
                <a:cs typeface="David" pitchFamily="2" charset="-79"/>
              </a:rPr>
              <a:t>4</a:t>
            </a:r>
            <a:r>
              <a:rPr lang="he-IL" sz="1400" b="1" dirty="0" smtClean="0">
                <a:cs typeface="David" pitchFamily="2" charset="-79"/>
              </a:rPr>
              <a:t>. </a:t>
            </a:r>
            <a:r>
              <a:rPr lang="he-IL" sz="1400" b="1" dirty="0">
                <a:cs typeface="David" pitchFamily="2" charset="-79"/>
              </a:rPr>
              <a:t>משך זמן </a:t>
            </a:r>
            <a:r>
              <a:rPr lang="he-IL" sz="1400" b="1" dirty="0">
                <a:solidFill>
                  <a:schemeClr val="accent2">
                    <a:lumMod val="50000"/>
                  </a:schemeClr>
                </a:solidFill>
                <a:cs typeface="David" pitchFamily="2" charset="-79"/>
              </a:rPr>
              <a:t>ארוך</a:t>
            </a:r>
            <a:r>
              <a:rPr lang="he-IL" sz="1400" b="1" dirty="0">
                <a:cs typeface="David" pitchFamily="2" charset="-79"/>
              </a:rPr>
              <a:t> בצד </a:t>
            </a:r>
            <a:r>
              <a:rPr lang="he-IL" sz="1400" b="1" dirty="0">
                <a:solidFill>
                  <a:schemeClr val="accent2">
                    <a:lumMod val="50000"/>
                  </a:schemeClr>
                </a:solidFill>
                <a:cs typeface="David" pitchFamily="2" charset="-79"/>
              </a:rPr>
              <a:t>שמאל</a:t>
            </a:r>
            <a:r>
              <a:rPr lang="he-IL" sz="1400" b="1" dirty="0">
                <a:cs typeface="David" pitchFamily="2" charset="-79"/>
              </a:rPr>
              <a:t> ומשך זמן </a:t>
            </a:r>
            <a:r>
              <a:rPr lang="he-IL" sz="1400" b="1" dirty="0">
                <a:solidFill>
                  <a:schemeClr val="accent2">
                    <a:lumMod val="50000"/>
                  </a:schemeClr>
                </a:solidFill>
                <a:cs typeface="David" pitchFamily="2" charset="-79"/>
              </a:rPr>
              <a:t>ארוך</a:t>
            </a:r>
            <a:r>
              <a:rPr lang="he-IL" sz="1400" b="1" dirty="0">
                <a:cs typeface="David" pitchFamily="2" charset="-79"/>
              </a:rPr>
              <a:t> בצד </a:t>
            </a:r>
            <a:r>
              <a:rPr lang="he-IL" sz="1400" b="1" dirty="0">
                <a:solidFill>
                  <a:schemeClr val="accent2">
                    <a:lumMod val="50000"/>
                  </a:schemeClr>
                </a:solidFill>
                <a:cs typeface="David" pitchFamily="2" charset="-79"/>
              </a:rPr>
              <a:t>ימין</a:t>
            </a:r>
            <a:r>
              <a:rPr lang="he-IL" sz="1400" b="1" dirty="0">
                <a:cs typeface="David" pitchFamily="2" charset="-79"/>
              </a:rPr>
              <a:t>.   </a:t>
            </a:r>
            <a:endParaRPr lang="en-US" sz="1400" b="1" dirty="0">
              <a:cs typeface="David" pitchFamily="2" charset="-79"/>
            </a:endParaRPr>
          </a:p>
          <a:p>
            <a:pPr>
              <a:buNone/>
            </a:pPr>
            <a:endParaRPr lang="en-US" sz="1400" b="1" dirty="0" smtClean="0">
              <a:latin typeface="David" pitchFamily="34" charset="-79"/>
              <a:cs typeface="David" pitchFamily="34" charset="-79"/>
            </a:endParaRPr>
          </a:p>
          <a:p>
            <a:pPr>
              <a:buNone/>
            </a:pPr>
            <a:endParaRPr lang="he-IL" sz="1400" dirty="0">
              <a:latin typeface="David" pitchFamily="34" charset="-79"/>
              <a:cs typeface="David" pitchFamily="34" charset="-79"/>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556791"/>
            <a:ext cx="8856984"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latin typeface="David" pitchFamily="34" charset="-79"/>
                <a:cs typeface="David" pitchFamily="34" charset="-79"/>
              </a:rPr>
              <a:t>ממוצע אחוז ההצלחה של החולדה </a:t>
            </a:r>
            <a:r>
              <a:rPr lang="en-US" b="1" dirty="0" smtClean="0">
                <a:latin typeface="David" pitchFamily="34" charset="-79"/>
                <a:cs typeface="David" pitchFamily="34" charset="-79"/>
              </a:rPr>
              <a:t>Th13</a:t>
            </a:r>
            <a:r>
              <a:rPr lang="he-IL" b="1" dirty="0" smtClean="0">
                <a:latin typeface="David" pitchFamily="34" charset="-79"/>
                <a:cs typeface="David" pitchFamily="34" charset="-79"/>
              </a:rPr>
              <a:t> בתנאים השונים כתלות במשך המגע</a:t>
            </a:r>
            <a:endParaRPr lang="he-IL" b="1" dirty="0">
              <a:latin typeface="David" pitchFamily="34" charset="-79"/>
              <a:cs typeface="David" pitchFamily="34" charset="-79"/>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14500"/>
            <a:ext cx="8928992" cy="502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b="1" dirty="0">
                <a:latin typeface="David" pitchFamily="34" charset="-79"/>
                <a:cs typeface="David" pitchFamily="34" charset="-79"/>
              </a:rPr>
              <a:t>ממוצע אחוז ההצלחה של החולדה </a:t>
            </a:r>
            <a:r>
              <a:rPr lang="en-US" b="1" dirty="0">
                <a:latin typeface="David" pitchFamily="34" charset="-79"/>
                <a:cs typeface="David" pitchFamily="34" charset="-79"/>
              </a:rPr>
              <a:t>Th12 </a:t>
            </a:r>
            <a:r>
              <a:rPr lang="he-IL" b="1" dirty="0" smtClean="0">
                <a:latin typeface="David" pitchFamily="34" charset="-79"/>
                <a:cs typeface="David" pitchFamily="34" charset="-79"/>
              </a:rPr>
              <a:t>בתצורות השונות כתלות </a:t>
            </a:r>
            <a:r>
              <a:rPr lang="he-IL" b="1" dirty="0">
                <a:latin typeface="David" pitchFamily="34" charset="-79"/>
                <a:cs typeface="David" pitchFamily="34" charset="-79"/>
              </a:rPr>
              <a:t>במשך </a:t>
            </a:r>
            <a:r>
              <a:rPr lang="he-IL" b="1" dirty="0" smtClean="0">
                <a:latin typeface="David" pitchFamily="34" charset="-79"/>
                <a:cs typeface="David" pitchFamily="34" charset="-79"/>
              </a:rPr>
              <a:t>המגע</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00808"/>
            <a:ext cx="892899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331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b="1" dirty="0">
                <a:latin typeface="David" pitchFamily="34" charset="-79"/>
                <a:cs typeface="David" pitchFamily="34" charset="-79"/>
              </a:rPr>
              <a:t>ממוצע אחוז ההצלחה של החולדה </a:t>
            </a:r>
            <a:r>
              <a:rPr lang="en-US" b="1" dirty="0" smtClean="0">
                <a:latin typeface="David" pitchFamily="34" charset="-79"/>
                <a:cs typeface="David" pitchFamily="34" charset="-79"/>
              </a:rPr>
              <a:t>Th1</a:t>
            </a:r>
            <a:r>
              <a:rPr lang="pl-PL" b="1" dirty="0">
                <a:latin typeface="David" pitchFamily="34" charset="-79"/>
                <a:cs typeface="David" pitchFamily="34" charset="-79"/>
              </a:rPr>
              <a:t>3</a:t>
            </a:r>
            <a:r>
              <a:rPr lang="en-US" b="1" dirty="0" smtClean="0">
                <a:latin typeface="David" pitchFamily="34" charset="-79"/>
                <a:cs typeface="David" pitchFamily="34" charset="-79"/>
              </a:rPr>
              <a:t> </a:t>
            </a:r>
            <a:r>
              <a:rPr lang="he-IL" b="1" dirty="0">
                <a:latin typeface="David" pitchFamily="34" charset="-79"/>
                <a:cs typeface="David" pitchFamily="34" charset="-79"/>
              </a:rPr>
              <a:t>בתצורות השונות כתלות במשך המגע</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00809"/>
            <a:ext cx="892899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344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a:t> </a:t>
            </a:r>
            <a:r>
              <a:rPr lang="en-US" dirty="0"/>
              <a:t/>
            </a:r>
            <a:br>
              <a:rPr lang="en-US" dirty="0"/>
            </a:br>
            <a:r>
              <a:rPr lang="he-IL" sz="4900" b="1" dirty="0">
                <a:latin typeface="David" pitchFamily="34" charset="-79"/>
                <a:cs typeface="David" pitchFamily="34" charset="-79"/>
              </a:rPr>
              <a:t>מבנה מערכת פד השפם</a:t>
            </a:r>
            <a:r>
              <a:rPr lang="en-US" dirty="0"/>
              <a:t/>
            </a:r>
            <a:br>
              <a:rPr lang="en-US" dirty="0"/>
            </a:br>
            <a:endParaRPr lang="he-IL" dirty="0"/>
          </a:p>
        </p:txBody>
      </p:sp>
      <p:sp>
        <p:nvSpPr>
          <p:cNvPr id="3" name="מציין מיקום תוכן 2"/>
          <p:cNvSpPr>
            <a:spLocks noGrp="1"/>
          </p:cNvSpPr>
          <p:nvPr>
            <p:ph idx="1"/>
          </p:nvPr>
        </p:nvSpPr>
        <p:spPr>
          <a:xfrm>
            <a:off x="0" y="1268760"/>
            <a:ext cx="9144000" cy="5589240"/>
          </a:xfrm>
        </p:spPr>
        <p:txBody>
          <a:bodyPr>
            <a:normAutofit/>
          </a:bodyPr>
          <a:lstStyle/>
          <a:p>
            <a:pPr algn="just">
              <a:lnSpc>
                <a:spcPct val="170000"/>
              </a:lnSpc>
              <a:buNone/>
            </a:pPr>
            <a:r>
              <a:rPr lang="he-IL" sz="2000" b="1" dirty="0" smtClean="0">
                <a:latin typeface="David" pitchFamily="34" charset="-79"/>
                <a:cs typeface="David" pitchFamily="34" charset="-79"/>
              </a:rPr>
              <a:t>      שערות </a:t>
            </a:r>
            <a:r>
              <a:rPr lang="he-IL" sz="2000" b="1" dirty="0">
                <a:latin typeface="David" pitchFamily="34" charset="-79"/>
                <a:cs typeface="David" pitchFamily="34" charset="-79"/>
              </a:rPr>
              <a:t>השפם הגדולות בכל צד מסודרות בחמש שורות מ – </a:t>
            </a:r>
            <a:r>
              <a:rPr lang="en-US" sz="2000" b="1" dirty="0" smtClean="0">
                <a:latin typeface="David" pitchFamily="34" charset="-79"/>
                <a:cs typeface="David" pitchFamily="34" charset="-79"/>
              </a:rPr>
              <a:t> A </a:t>
            </a:r>
            <a:r>
              <a:rPr lang="he-IL" sz="2000" b="1" dirty="0">
                <a:latin typeface="David" pitchFamily="34" charset="-79"/>
                <a:cs typeface="David" pitchFamily="34" charset="-79"/>
              </a:rPr>
              <a:t>ועד </a:t>
            </a:r>
            <a:r>
              <a:rPr lang="en-US" sz="2000" b="1" dirty="0">
                <a:latin typeface="David" pitchFamily="34" charset="-79"/>
                <a:cs typeface="David" pitchFamily="34" charset="-79"/>
              </a:rPr>
              <a:t>E</a:t>
            </a:r>
            <a:r>
              <a:rPr lang="he-IL" sz="2000" b="1" dirty="0">
                <a:latin typeface="David" pitchFamily="34" charset="-79"/>
                <a:cs typeface="David" pitchFamily="34" charset="-79"/>
              </a:rPr>
              <a:t>. בצורה כזו, כל שערת שפם יכולה להיות מזוהה דרך השורה והטור שלה (</a:t>
            </a:r>
            <a:r>
              <a:rPr lang="en-US" sz="2000" b="1" dirty="0">
                <a:latin typeface="David" pitchFamily="34" charset="-79"/>
                <a:cs typeface="David" pitchFamily="34" charset="-79"/>
              </a:rPr>
              <a:t>Ahissar et al. 2008</a:t>
            </a:r>
            <a:r>
              <a:rPr lang="he-IL" sz="2000" b="1" dirty="0">
                <a:latin typeface="David" pitchFamily="34" charset="-79"/>
                <a:cs typeface="David" pitchFamily="34" charset="-79"/>
              </a:rPr>
              <a:t>). </a:t>
            </a:r>
            <a:endParaRPr lang="he-IL" sz="2000" b="1" dirty="0" smtClean="0">
              <a:latin typeface="David" pitchFamily="34" charset="-79"/>
              <a:cs typeface="David" pitchFamily="34" charset="-79"/>
            </a:endParaRPr>
          </a:p>
          <a:p>
            <a:pPr algn="just">
              <a:lnSpc>
                <a:spcPct val="170000"/>
              </a:lnSpc>
              <a:buNone/>
            </a:pPr>
            <a:endParaRPr lang="he-IL" sz="2000" b="1" dirty="0">
              <a:latin typeface="David" pitchFamily="34" charset="-79"/>
              <a:cs typeface="David" pitchFamily="34" charset="-79"/>
            </a:endParaRPr>
          </a:p>
          <a:p>
            <a:pPr algn="just">
              <a:lnSpc>
                <a:spcPct val="170000"/>
              </a:lnSpc>
              <a:buNone/>
            </a:pPr>
            <a:endParaRPr lang="he-IL" sz="2000" b="1" dirty="0" smtClean="0">
              <a:latin typeface="David" pitchFamily="34" charset="-79"/>
              <a:cs typeface="David" pitchFamily="34" charset="-79"/>
            </a:endParaRPr>
          </a:p>
          <a:p>
            <a:pPr algn="just">
              <a:lnSpc>
                <a:spcPct val="170000"/>
              </a:lnSpc>
              <a:buNone/>
            </a:pPr>
            <a:endParaRPr lang="he-IL" sz="2000" b="1" dirty="0">
              <a:latin typeface="David" pitchFamily="34" charset="-79"/>
              <a:cs typeface="David" pitchFamily="34" charset="-79"/>
            </a:endParaRPr>
          </a:p>
          <a:p>
            <a:pPr algn="just">
              <a:lnSpc>
                <a:spcPct val="170000"/>
              </a:lnSpc>
              <a:buNone/>
            </a:pPr>
            <a:endParaRPr lang="he-IL" sz="2000" b="1" dirty="0" smtClean="0">
              <a:latin typeface="David" pitchFamily="34" charset="-79"/>
              <a:cs typeface="David" pitchFamily="34" charset="-79"/>
            </a:endParaRPr>
          </a:p>
          <a:p>
            <a:pPr algn="just">
              <a:lnSpc>
                <a:spcPct val="170000"/>
              </a:lnSpc>
              <a:buNone/>
            </a:pPr>
            <a:endParaRPr lang="he-IL" sz="2000" b="1" dirty="0">
              <a:latin typeface="David" pitchFamily="34" charset="-79"/>
              <a:cs typeface="David" pitchFamily="34" charset="-79"/>
            </a:endParaRPr>
          </a:p>
          <a:p>
            <a:pPr algn="just">
              <a:lnSpc>
                <a:spcPct val="170000"/>
              </a:lnSpc>
              <a:buNone/>
            </a:pPr>
            <a:endParaRPr lang="he-IL" sz="2000" b="1" dirty="0" smtClean="0">
              <a:latin typeface="David" pitchFamily="34" charset="-79"/>
              <a:cs typeface="David" pitchFamily="34" charset="-79"/>
            </a:endParaRPr>
          </a:p>
          <a:p>
            <a:pPr algn="just">
              <a:lnSpc>
                <a:spcPct val="170000"/>
              </a:lnSpc>
              <a:buNone/>
            </a:pPr>
            <a:r>
              <a:rPr lang="he-IL" sz="2000" b="1" dirty="0" smtClean="0">
                <a:latin typeface="David" pitchFamily="34" charset="-79"/>
                <a:cs typeface="David" pitchFamily="34" charset="-79"/>
              </a:rPr>
              <a:t>המבנה </a:t>
            </a:r>
            <a:r>
              <a:rPr lang="he-IL" sz="2000" b="1" dirty="0">
                <a:latin typeface="David" pitchFamily="34" charset="-79"/>
                <a:cs typeface="David" pitchFamily="34" charset="-79"/>
              </a:rPr>
              <a:t>המחבר את השפם לעור נקרא </a:t>
            </a:r>
            <a:r>
              <a:rPr lang="en-US" sz="2000" b="1" dirty="0">
                <a:latin typeface="David" pitchFamily="34" charset="-79"/>
                <a:cs typeface="David" pitchFamily="34" charset="-79"/>
              </a:rPr>
              <a:t>follicle</a:t>
            </a:r>
            <a:r>
              <a:rPr lang="he-IL" sz="2000" b="1" dirty="0">
                <a:latin typeface="David" pitchFamily="34" charset="-79"/>
                <a:cs typeface="David" pitchFamily="34" charset="-79"/>
              </a:rPr>
              <a:t> (זקיק), מבנה זה מקנה רגישות חישתית לשפם. </a:t>
            </a:r>
            <a:endParaRPr lang="en-US" sz="2000" b="1" dirty="0" smtClean="0">
              <a:latin typeface="David" pitchFamily="34" charset="-79"/>
              <a:cs typeface="David" pitchFamily="34" charset="-79"/>
            </a:endParaRPr>
          </a:p>
          <a:p>
            <a:pPr>
              <a:lnSpc>
                <a:spcPct val="170000"/>
              </a:lnSpc>
              <a:buNone/>
            </a:pPr>
            <a:endParaRPr lang="he-IL" sz="4900" b="1" dirty="0" smtClean="0">
              <a:latin typeface="David" pitchFamily="34" charset="-79"/>
              <a:cs typeface="David" pitchFamily="34" charset="-79"/>
            </a:endParaRPr>
          </a:p>
          <a:p>
            <a:pPr>
              <a:lnSpc>
                <a:spcPct val="170000"/>
              </a:lnSpc>
            </a:pPr>
            <a:endParaRPr lang="he-IL" sz="4900" b="1" dirty="0">
              <a:latin typeface="David" pitchFamily="34" charset="-79"/>
              <a:cs typeface="David" pitchFamily="34" charset="-79"/>
            </a:endParaRPr>
          </a:p>
          <a:p>
            <a:pPr>
              <a:lnSpc>
                <a:spcPct val="170000"/>
              </a:lnSpc>
            </a:pPr>
            <a:endParaRPr lang="he-IL" sz="4900" b="1" dirty="0" smtClean="0">
              <a:latin typeface="David" pitchFamily="34" charset="-79"/>
              <a:cs typeface="David" pitchFamily="34" charset="-79"/>
            </a:endParaRPr>
          </a:p>
          <a:p>
            <a:pPr>
              <a:lnSpc>
                <a:spcPct val="170000"/>
              </a:lnSpc>
            </a:pPr>
            <a:endParaRPr lang="he-IL" sz="4900" b="1" dirty="0">
              <a:latin typeface="David" pitchFamily="34" charset="-79"/>
              <a:cs typeface="David" pitchFamily="34" charset="-79"/>
            </a:endParaRPr>
          </a:p>
          <a:p>
            <a:pPr>
              <a:lnSpc>
                <a:spcPct val="170000"/>
              </a:lnSpc>
            </a:pPr>
            <a:endParaRPr lang="he-IL" sz="4900" b="1" dirty="0" smtClean="0">
              <a:latin typeface="David" pitchFamily="34" charset="-79"/>
              <a:cs typeface="David" pitchFamily="34" charset="-79"/>
            </a:endParaRPr>
          </a:p>
          <a:p>
            <a:pPr>
              <a:lnSpc>
                <a:spcPct val="170000"/>
              </a:lnSpc>
            </a:pPr>
            <a:endParaRPr lang="he-IL" sz="4900" b="1" dirty="0">
              <a:latin typeface="David" pitchFamily="34" charset="-79"/>
              <a:cs typeface="David" pitchFamily="34" charset="-79"/>
            </a:endParaRPr>
          </a:p>
          <a:p>
            <a:pPr>
              <a:lnSpc>
                <a:spcPct val="170000"/>
              </a:lnSpc>
            </a:pPr>
            <a:endParaRPr lang="he-IL" sz="4900" b="1" dirty="0" smtClean="0">
              <a:latin typeface="David" pitchFamily="34" charset="-79"/>
              <a:cs typeface="David" pitchFamily="34" charset="-79"/>
            </a:endParaRPr>
          </a:p>
          <a:p>
            <a:pPr>
              <a:lnSpc>
                <a:spcPct val="170000"/>
              </a:lnSpc>
            </a:pPr>
            <a:endParaRPr lang="he-IL" sz="4900" b="1" dirty="0">
              <a:latin typeface="David" pitchFamily="34" charset="-79"/>
              <a:cs typeface="David" pitchFamily="34" charset="-79"/>
            </a:endParaRPr>
          </a:p>
          <a:p>
            <a:pPr>
              <a:lnSpc>
                <a:spcPct val="170000"/>
              </a:lnSpc>
            </a:pPr>
            <a:endParaRPr lang="he-IL" sz="4900" b="1" dirty="0" smtClean="0">
              <a:latin typeface="David" pitchFamily="34" charset="-79"/>
              <a:cs typeface="David" pitchFamily="34" charset="-79"/>
            </a:endParaRPr>
          </a:p>
          <a:p>
            <a:pPr>
              <a:lnSpc>
                <a:spcPct val="170000"/>
              </a:lnSpc>
            </a:pPr>
            <a:endParaRPr lang="he-IL" sz="4900" b="1" dirty="0">
              <a:latin typeface="David" pitchFamily="34" charset="-79"/>
              <a:cs typeface="David" pitchFamily="34" charset="-79"/>
            </a:endParaRPr>
          </a:p>
          <a:p>
            <a:pPr>
              <a:lnSpc>
                <a:spcPct val="170000"/>
              </a:lnSpc>
            </a:pPr>
            <a:endParaRPr lang="he-IL" sz="4900" b="1" dirty="0" smtClean="0">
              <a:latin typeface="David" pitchFamily="34" charset="-79"/>
              <a:cs typeface="David" pitchFamily="34" charset="-79"/>
            </a:endParaRPr>
          </a:p>
          <a:p>
            <a:pPr>
              <a:buNone/>
            </a:pPr>
            <a:endParaRPr lang="he-IL" dirty="0"/>
          </a:p>
        </p:txBody>
      </p:sp>
      <p:pic>
        <p:nvPicPr>
          <p:cNvPr id="4" name="תמונה 3" descr="imagesCAOZDP7I.jpg"/>
          <p:cNvPicPr>
            <a:picLocks noChangeAspect="1"/>
          </p:cNvPicPr>
          <p:nvPr/>
        </p:nvPicPr>
        <p:blipFill>
          <a:blip r:embed="rId2" cstate="print"/>
          <a:stretch>
            <a:fillRect/>
          </a:stretch>
        </p:blipFill>
        <p:spPr>
          <a:xfrm>
            <a:off x="2405066" y="2420888"/>
            <a:ext cx="5040560" cy="3528392"/>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36104"/>
          </a:xfrm>
        </p:spPr>
        <p:txBody>
          <a:bodyPr>
            <a:normAutofit/>
          </a:bodyPr>
          <a:lstStyle/>
          <a:p>
            <a:r>
              <a:rPr lang="he-IL" sz="3600" b="1" dirty="0" smtClean="0">
                <a:cs typeface="David" pitchFamily="2" charset="-79"/>
              </a:rPr>
              <a:t>תוצאות - ממוצע אחוז ההצלחה בתנאים השונים</a:t>
            </a:r>
            <a:endParaRPr lang="en-US" sz="3600" b="1" dirty="0">
              <a:cs typeface="David" pitchFamily="2" charset="-79"/>
            </a:endParaRPr>
          </a:p>
        </p:txBody>
      </p:sp>
      <p:sp>
        <p:nvSpPr>
          <p:cNvPr id="3" name="Content Placeholder 2"/>
          <p:cNvSpPr>
            <a:spLocks noGrp="1"/>
          </p:cNvSpPr>
          <p:nvPr>
            <p:ph idx="1"/>
          </p:nvPr>
        </p:nvSpPr>
        <p:spPr>
          <a:xfrm>
            <a:off x="0" y="1268760"/>
            <a:ext cx="9144000" cy="5589240"/>
          </a:xfrm>
        </p:spPr>
        <p:txBody>
          <a:bodyPr>
            <a:noAutofit/>
          </a:bodyPr>
          <a:lstStyle/>
          <a:p>
            <a:pPr algn="just">
              <a:lnSpc>
                <a:spcPct val="160000"/>
              </a:lnSpc>
            </a:pPr>
            <a:r>
              <a:rPr lang="he-IL" sz="1550" b="1" dirty="0">
                <a:cs typeface="David" pitchFamily="2" charset="-79"/>
              </a:rPr>
              <a:t>בחולדה </a:t>
            </a:r>
            <a:r>
              <a:rPr lang="en-US" sz="1550" b="1" dirty="0">
                <a:latin typeface="Times New Roman" pitchFamily="18" charset="0"/>
                <a:cs typeface="Times New Roman" pitchFamily="18" charset="0"/>
              </a:rPr>
              <a:t>Th12</a:t>
            </a:r>
            <a:r>
              <a:rPr lang="en-US" sz="1550" b="1" dirty="0">
                <a:cs typeface="David" pitchFamily="2" charset="-79"/>
              </a:rPr>
              <a:t> </a:t>
            </a:r>
            <a:r>
              <a:rPr lang="he-IL" sz="1550" b="1" dirty="0" smtClean="0">
                <a:cs typeface="David" pitchFamily="2" charset="-79"/>
              </a:rPr>
              <a:t> ניתן </a:t>
            </a:r>
            <a:r>
              <a:rPr lang="he-IL" sz="1550" b="1" dirty="0">
                <a:cs typeface="David" pitchFamily="2" charset="-79"/>
              </a:rPr>
              <a:t>לראות שבתנאי </a:t>
            </a:r>
            <a:r>
              <a:rPr lang="he-IL" sz="1550" b="1" dirty="0" smtClean="0">
                <a:cs typeface="David" pitchFamily="2" charset="-79"/>
              </a:rPr>
              <a:t>הניסוי </a:t>
            </a:r>
            <a:r>
              <a:rPr lang="he-IL" sz="1550" b="1" dirty="0">
                <a:cs typeface="David" pitchFamily="2" charset="-79"/>
              </a:rPr>
              <a:t>ללא </a:t>
            </a:r>
            <a:r>
              <a:rPr lang="he-IL" sz="1550" b="1" dirty="0" smtClean="0">
                <a:cs typeface="David" pitchFamily="2" charset="-79"/>
              </a:rPr>
              <a:t>רוח, </a:t>
            </a:r>
            <a:r>
              <a:rPr lang="he-IL" sz="1550" b="1" dirty="0">
                <a:cs typeface="David" pitchFamily="2" charset="-79"/>
              </a:rPr>
              <a:t>אחוז ההצלחה גדל כאשר משך המגע בימין או בשמאל גדל, והוא גדול ביותר כאשר משך המגע ארוך בשני </a:t>
            </a:r>
            <a:r>
              <a:rPr lang="he-IL" sz="1550" b="1" dirty="0" smtClean="0">
                <a:cs typeface="David" pitchFamily="2" charset="-79"/>
              </a:rPr>
              <a:t>הצדדים </a:t>
            </a:r>
            <a:r>
              <a:rPr lang="he-IL" sz="1550" b="1" dirty="0" smtClean="0">
                <a:latin typeface="David" pitchFamily="34" charset="-79"/>
                <a:cs typeface="David" pitchFamily="34" charset="-79"/>
              </a:rPr>
              <a:t>( </a:t>
            </a:r>
            <a:r>
              <a:rPr lang="en-US" sz="1550" b="1" dirty="0" smtClean="0">
                <a:latin typeface="David" pitchFamily="34" charset="-79"/>
                <a:cs typeface="David" pitchFamily="34" charset="-79"/>
              </a:rPr>
              <a:t>Th12, No Wind: p&lt;0.0105 Wilcoxon test</a:t>
            </a:r>
            <a:r>
              <a:rPr lang="he-IL" sz="1550" b="1" dirty="0" smtClean="0">
                <a:cs typeface="+mj-cs"/>
              </a:rPr>
              <a:t>). </a:t>
            </a:r>
            <a:r>
              <a:rPr lang="he-IL" sz="1550" b="1" dirty="0" smtClean="0">
                <a:cs typeface="David" pitchFamily="2" charset="-79"/>
              </a:rPr>
              <a:t>בשני </a:t>
            </a:r>
            <a:r>
              <a:rPr lang="he-IL" sz="1550" b="1" dirty="0">
                <a:cs typeface="David" pitchFamily="2" charset="-79"/>
              </a:rPr>
              <a:t>תנאי הניסוי האחרים רוח מושכת\דוחפת לא נמצאה השפעה של אורך המגע על אחוז ההצלחה </a:t>
            </a:r>
            <a:r>
              <a:rPr lang="he-IL" sz="1550" b="1" dirty="0" smtClean="0">
                <a:cs typeface="David" pitchFamily="2" charset="-79"/>
              </a:rPr>
              <a:t>הממוצע </a:t>
            </a:r>
            <a:r>
              <a:rPr lang="he-IL" sz="1550" b="1" dirty="0" smtClean="0">
                <a:latin typeface="David" pitchFamily="34" charset="-79"/>
                <a:cs typeface="David" pitchFamily="34" charset="-79"/>
              </a:rPr>
              <a:t>(</a:t>
            </a:r>
            <a:r>
              <a:rPr lang="en-US" sz="1550" b="1" dirty="0" smtClean="0">
                <a:latin typeface="David" pitchFamily="34" charset="-79"/>
                <a:cs typeface="David" pitchFamily="34" charset="-79"/>
              </a:rPr>
              <a:t>Wilcoxon test Th12 Push: p~=0.80, Th12 Pull: p~=0.80</a:t>
            </a:r>
            <a:r>
              <a:rPr lang="he-IL" sz="1550" b="1" dirty="0" smtClean="0">
                <a:latin typeface="David" pitchFamily="34" charset="-79"/>
                <a:cs typeface="David" pitchFamily="34" charset="-79"/>
              </a:rPr>
              <a:t>).</a:t>
            </a:r>
          </a:p>
          <a:p>
            <a:pPr algn="just">
              <a:lnSpc>
                <a:spcPct val="160000"/>
              </a:lnSpc>
            </a:pPr>
            <a:r>
              <a:rPr lang="he-IL" sz="1550" b="1" dirty="0" smtClean="0">
                <a:cs typeface="David" pitchFamily="2" charset="-79"/>
              </a:rPr>
              <a:t>בחולדה </a:t>
            </a:r>
            <a:r>
              <a:rPr lang="en-US" sz="1550" b="1" dirty="0">
                <a:latin typeface="Times New Roman" pitchFamily="18" charset="0"/>
                <a:cs typeface="Times New Roman" pitchFamily="18" charset="0"/>
              </a:rPr>
              <a:t>Th13</a:t>
            </a:r>
            <a:r>
              <a:rPr lang="en-US" sz="1550" b="1" dirty="0">
                <a:cs typeface="David" pitchFamily="2" charset="-79"/>
              </a:rPr>
              <a:t> </a:t>
            </a:r>
            <a:r>
              <a:rPr lang="he-IL" sz="1550" b="1" dirty="0" smtClean="0">
                <a:cs typeface="David" pitchFamily="2" charset="-79"/>
              </a:rPr>
              <a:t> לעומת </a:t>
            </a:r>
            <a:r>
              <a:rPr lang="he-IL" sz="1550" b="1" dirty="0">
                <a:cs typeface="David" pitchFamily="2" charset="-79"/>
              </a:rPr>
              <a:t>זאת, </a:t>
            </a:r>
            <a:r>
              <a:rPr lang="he-IL" sz="1550" b="1" dirty="0" smtClean="0">
                <a:cs typeface="David" pitchFamily="2" charset="-79"/>
              </a:rPr>
              <a:t>נמצא </a:t>
            </a:r>
            <a:r>
              <a:rPr lang="he-IL" sz="1550" b="1" dirty="0">
                <a:cs typeface="David" pitchFamily="2" charset="-79"/>
              </a:rPr>
              <a:t>שבכל שלושת תנאי הניסוי אחוז ההצלחה גדל כאשר משך המגע בימין או בשמאל גדל, והוא גדול ביותר כאשר משך המגע ארוך בשני הצדדים. בעוד שהמגמה הנ"ל קיימת בשלושת התנאים, היא הופכת להיות משמעותית בתנאי </a:t>
            </a:r>
            <a:r>
              <a:rPr lang="he-IL" sz="1550" b="1" dirty="0" smtClean="0">
                <a:cs typeface="David" pitchFamily="2" charset="-79"/>
              </a:rPr>
              <a:t>הרוח</a:t>
            </a:r>
            <a:r>
              <a:rPr lang="en-US" sz="1550" b="1" dirty="0" smtClean="0"/>
              <a:t> </a:t>
            </a:r>
            <a:r>
              <a:rPr lang="he-IL" sz="1550" b="1" dirty="0" smtClean="0">
                <a:latin typeface="David" pitchFamily="34" charset="-79"/>
                <a:cs typeface="David" pitchFamily="34" charset="-79"/>
              </a:rPr>
              <a:t>(</a:t>
            </a:r>
            <a:r>
              <a:rPr lang="en-US" sz="1550" b="1" dirty="0" smtClean="0">
                <a:latin typeface="David" pitchFamily="34" charset="-79"/>
                <a:cs typeface="David" pitchFamily="34" charset="-79"/>
              </a:rPr>
              <a:t>37</a:t>
            </a:r>
            <a:r>
              <a:rPr lang="he-IL" sz="1550" b="1" dirty="0" smtClean="0">
                <a:latin typeface="David" pitchFamily="34" charset="-79"/>
                <a:cs typeface="David" pitchFamily="34" charset="-79"/>
              </a:rPr>
              <a:t>. </a:t>
            </a:r>
            <a:r>
              <a:rPr lang="en-US" sz="1550" b="1" dirty="0" smtClean="0">
                <a:latin typeface="David" pitchFamily="34" charset="-79"/>
                <a:cs typeface="David" pitchFamily="34" charset="-79"/>
              </a:rPr>
              <a:t>Wilcoxon test, Th13, Push: p&lt;0.05, Th13, Pull: p&lt; 0.05, Th13, No Wind: p~=0</a:t>
            </a:r>
            <a:r>
              <a:rPr lang="he-IL" sz="1550" b="1" dirty="0" smtClean="0">
                <a:latin typeface="David" pitchFamily="34" charset="-79"/>
                <a:cs typeface="David" pitchFamily="34" charset="-79"/>
              </a:rPr>
              <a:t>).</a:t>
            </a:r>
            <a:endParaRPr lang="pl-PL" sz="1550" b="1" dirty="0" smtClean="0">
              <a:latin typeface="David" pitchFamily="34" charset="-79"/>
              <a:cs typeface="David" pitchFamily="34" charset="-79"/>
            </a:endParaRPr>
          </a:p>
          <a:p>
            <a:pPr algn="just">
              <a:lnSpc>
                <a:spcPct val="170000"/>
              </a:lnSpc>
            </a:pPr>
            <a:r>
              <a:rPr lang="he-IL" sz="1550" b="1" dirty="0">
                <a:cs typeface="David" pitchFamily="2" charset="-79"/>
              </a:rPr>
              <a:t>בבדיקת ממוצע אחוז ההצלחה של החולדה בתצורות השונות כתלות במשך המגע, בשתי החולדות ניתן היה לראות דפוס התנהגות דומה. בתצורה 1 אחוז ההצלחה הגדול ביותר הוא ביותר כאשר משך המגע ארוך בשני </a:t>
            </a:r>
            <a:r>
              <a:rPr lang="he-IL" sz="1550" b="1" dirty="0" smtClean="0">
                <a:cs typeface="David" pitchFamily="2" charset="-79"/>
              </a:rPr>
              <a:t>הצדדים </a:t>
            </a:r>
            <a:r>
              <a:rPr lang="he-IL" sz="1550" b="1" dirty="0" smtClean="0">
                <a:latin typeface="David" pitchFamily="34" charset="-79"/>
                <a:cs typeface="David" pitchFamily="34" charset="-79"/>
              </a:rPr>
              <a:t>בהשוואה למשך מגע קצר בשני הצדדים ( </a:t>
            </a:r>
            <a:r>
              <a:rPr lang="en-US" sz="1550" b="1" dirty="0" smtClean="0">
                <a:latin typeface="David" pitchFamily="34" charset="-79"/>
                <a:cs typeface="David" pitchFamily="34" charset="-79"/>
              </a:rPr>
              <a:t>Th12 Arr1: p&lt;0.01, Th13 Arr1: p&lt;0.0001, Wilcoxon test</a:t>
            </a:r>
            <a:r>
              <a:rPr lang="he-IL" sz="1550" b="1" dirty="0" smtClean="0">
                <a:latin typeface="David" pitchFamily="34" charset="-79"/>
                <a:cs typeface="David" pitchFamily="34" charset="-79"/>
              </a:rPr>
              <a:t>)</a:t>
            </a:r>
            <a:r>
              <a:rPr lang="he-IL" sz="1550" b="1" dirty="0" smtClean="0">
                <a:cs typeface="David" pitchFamily="2" charset="-79"/>
              </a:rPr>
              <a:t>. </a:t>
            </a:r>
            <a:r>
              <a:rPr lang="he-IL" sz="1550" b="1" dirty="0">
                <a:cs typeface="David" pitchFamily="2" charset="-79"/>
              </a:rPr>
              <a:t>בתצורה 2 (שבה שני המוטות מקבילים זה לזה), קיימת מגמה שבה אחוז ההצלחה גדל כאשר משך המגע בימין או בשמאל גדל, והוא גדול ביותר כאשר משך המגע ארוך בשני </a:t>
            </a:r>
            <a:r>
              <a:rPr lang="he-IL" sz="1550" b="1" dirty="0" smtClean="0">
                <a:cs typeface="David" pitchFamily="2" charset="-79"/>
              </a:rPr>
              <a:t>הצדדים</a:t>
            </a:r>
            <a:r>
              <a:rPr lang="he-IL" sz="1550" dirty="0" smtClean="0"/>
              <a:t> </a:t>
            </a:r>
            <a:r>
              <a:rPr lang="he-IL" sz="1550" b="1" dirty="0" smtClean="0">
                <a:latin typeface="David" pitchFamily="34" charset="-79"/>
                <a:cs typeface="David" pitchFamily="34" charset="-79"/>
              </a:rPr>
              <a:t>(</a:t>
            </a:r>
            <a:r>
              <a:rPr lang="en-US" sz="1550" b="1" dirty="0" smtClean="0">
                <a:latin typeface="David" pitchFamily="34" charset="-79"/>
                <a:cs typeface="David" pitchFamily="34" charset="-79"/>
              </a:rPr>
              <a:t>Th12 Arr2: p&lt;0.01, Th13 Arr2: p&lt;0.05 Wilcoxon test </a:t>
            </a:r>
            <a:r>
              <a:rPr lang="he-IL" sz="1550" b="1" dirty="0" smtClean="0">
                <a:latin typeface="David" pitchFamily="34" charset="-79"/>
                <a:cs typeface="David" pitchFamily="34" charset="-79"/>
              </a:rPr>
              <a:t>). </a:t>
            </a:r>
            <a:r>
              <a:rPr lang="he-IL" sz="1550" b="1" dirty="0">
                <a:cs typeface="David" pitchFamily="2" charset="-79"/>
              </a:rPr>
              <a:t>בתצורה 3 לא נמצאה השפעה של אורך המגע על אחוז ההצלחה </a:t>
            </a:r>
            <a:r>
              <a:rPr lang="he-IL" sz="1550" b="1" dirty="0" smtClean="0">
                <a:cs typeface="David" pitchFamily="2" charset="-79"/>
              </a:rPr>
              <a:t>הממוצע </a:t>
            </a:r>
            <a:r>
              <a:rPr lang="he-IL" sz="1550" b="1" dirty="0" smtClean="0">
                <a:latin typeface="David" pitchFamily="34" charset="-79"/>
                <a:cs typeface="David" pitchFamily="34" charset="-79"/>
              </a:rPr>
              <a:t>(</a:t>
            </a:r>
            <a:r>
              <a:rPr lang="en-US" sz="1550" b="1" dirty="0" smtClean="0">
                <a:latin typeface="David" pitchFamily="34" charset="-79"/>
                <a:cs typeface="David" pitchFamily="34" charset="-79"/>
              </a:rPr>
              <a:t>Wilcoxon test, Th12 Arr3: p~=0.50, Th13 Arr3: p~=0.17</a:t>
            </a:r>
            <a:r>
              <a:rPr lang="he-IL" sz="1550" b="1" dirty="0" smtClean="0">
                <a:latin typeface="David" pitchFamily="34" charset="-79"/>
                <a:cs typeface="David" pitchFamily="34" charset="-79"/>
              </a:rPr>
              <a:t>).</a:t>
            </a:r>
            <a:endParaRPr lang="en-US" sz="1550" b="1" dirty="0" smtClean="0">
              <a:latin typeface="David" pitchFamily="34" charset="-79"/>
              <a:cs typeface="David" pitchFamily="34" charset="-79"/>
            </a:endParaRPr>
          </a:p>
          <a:p>
            <a:pPr algn="just">
              <a:lnSpc>
                <a:spcPct val="170000"/>
              </a:lnSpc>
            </a:pPr>
            <a:endParaRPr lang="en-US" sz="1600" b="1" dirty="0">
              <a:latin typeface="David" pitchFamily="34" charset="-79"/>
              <a:cs typeface="David" pitchFamily="34" charset="-79"/>
            </a:endParaRPr>
          </a:p>
          <a:p>
            <a:pPr algn="just"/>
            <a:endParaRPr lang="en-US" sz="1700" b="1" dirty="0">
              <a:latin typeface="David" pitchFamily="34" charset="-79"/>
              <a:cs typeface="David" pitchFamily="34" charset="-79"/>
            </a:endParaRPr>
          </a:p>
        </p:txBody>
      </p:sp>
    </p:spTree>
    <p:extLst>
      <p:ext uri="{BB962C8B-B14F-4D97-AF65-F5344CB8AC3E}">
        <p14:creationId xmlns:p14="http://schemas.microsoft.com/office/powerpoint/2010/main" val="1461792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t/>
            </a:r>
            <a:br>
              <a:rPr lang="he-IL" b="1" dirty="0" smtClean="0"/>
            </a:br>
            <a:r>
              <a:rPr lang="he-IL" b="1" dirty="0" smtClean="0">
                <a:latin typeface="David" pitchFamily="34" charset="-79"/>
                <a:cs typeface="David" pitchFamily="34" charset="-79"/>
              </a:rPr>
              <a:t> אחוז ההצלחה בנגיעות מצד ימין בחולדה </a:t>
            </a:r>
            <a:r>
              <a:rPr lang="pl-PL" b="1" dirty="0" smtClean="0">
                <a:latin typeface="David" pitchFamily="34" charset="-79"/>
                <a:cs typeface="David" pitchFamily="34" charset="-79"/>
              </a:rPr>
              <a:t>Th12</a:t>
            </a:r>
            <a:r>
              <a:rPr lang="en-US" dirty="0" smtClean="0">
                <a:latin typeface="David" pitchFamily="34" charset="-79"/>
                <a:cs typeface="David" pitchFamily="34" charset="-79"/>
              </a:rPr>
              <a:t/>
            </a:r>
            <a:br>
              <a:rPr lang="en-US" dirty="0" smtClean="0">
                <a:latin typeface="David" pitchFamily="34" charset="-79"/>
                <a:cs typeface="David" pitchFamily="34" charset="-79"/>
              </a:rPr>
            </a:br>
            <a:endParaRPr lang="he-IL" dirty="0">
              <a:latin typeface="David" pitchFamily="34" charset="-79"/>
              <a:cs typeface="David" pitchFamily="34" charset="-79"/>
            </a:endParaRPr>
          </a:p>
        </p:txBody>
      </p:sp>
      <p:sp>
        <p:nvSpPr>
          <p:cNvPr id="3" name="מציין מיקום תוכן 2"/>
          <p:cNvSpPr>
            <a:spLocks noGrp="1"/>
          </p:cNvSpPr>
          <p:nvPr>
            <p:ph idx="1"/>
          </p:nvPr>
        </p:nvSpPr>
        <p:spPr>
          <a:xfrm>
            <a:off x="611560" y="1600200"/>
            <a:ext cx="8280920" cy="4997152"/>
          </a:xfrm>
        </p:spPr>
        <p:txBody>
          <a:bodyPr>
            <a:normAutofit lnSpcReduction="10000"/>
          </a:bodyPr>
          <a:lstStyle/>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he-IL" sz="1400" dirty="0" smtClean="0"/>
          </a:p>
          <a:p>
            <a:pPr>
              <a:buNone/>
            </a:pPr>
            <a:endParaRPr lang="en-US" sz="1400" dirty="0" smtClean="0"/>
          </a:p>
          <a:p>
            <a:pPr algn="just">
              <a:lnSpc>
                <a:spcPct val="150000"/>
              </a:lnSpc>
              <a:buNone/>
            </a:pPr>
            <a:r>
              <a:rPr lang="he-IL" sz="1600" b="1" dirty="0" smtClean="0">
                <a:latin typeface="David" pitchFamily="34" charset="-79"/>
                <a:cs typeface="David" pitchFamily="34" charset="-79"/>
              </a:rPr>
              <a:t>        </a:t>
            </a:r>
            <a:r>
              <a:rPr lang="he-IL" sz="1700" b="1" dirty="0" smtClean="0">
                <a:latin typeface="David" pitchFamily="34" charset="-79"/>
                <a:cs typeface="David" pitchFamily="34" charset="-79"/>
              </a:rPr>
              <a:t>הגרף מציג את אחוז ההצלחה של החולדה</a:t>
            </a:r>
            <a:r>
              <a:rPr lang="pl-PL" sz="1700" b="1" dirty="0" smtClean="0">
                <a:latin typeface="David" pitchFamily="34" charset="-79"/>
                <a:cs typeface="David" pitchFamily="34" charset="-79"/>
              </a:rPr>
              <a:t>Th12 </a:t>
            </a:r>
            <a:r>
              <a:rPr lang="he-IL" sz="1700" b="1" dirty="0" smtClean="0">
                <a:latin typeface="David" pitchFamily="34" charset="-79"/>
                <a:cs typeface="David" pitchFamily="34" charset="-79"/>
              </a:rPr>
              <a:t>בחזרות שבהן היא נוגעת רק בצד ימין. בתנאי הניסוי ללא רוח לא ניכר הבדל משמעותי באחוזי ההצלחה בין נגיעות קצרות וארוכות, אך בשני תנאי הניסוי האחרים רוח מושכת\דוחפת נראה שאחוז ההצלחה גדול יותר במשך מגע ארוך. מאחר וכמות הפעמים שהחולדה נוגעת רק בצד שמאל מאוד נדירה (0.003%) מידע זה לא הוצג.</a:t>
            </a:r>
            <a:endParaRPr lang="en-US" sz="1700" b="1" dirty="0" smtClean="0">
              <a:latin typeface="David" pitchFamily="34" charset="-79"/>
              <a:cs typeface="David" pitchFamily="34" charset="-79"/>
            </a:endParaRPr>
          </a:p>
          <a:p>
            <a:pPr>
              <a:buNone/>
            </a:pPr>
            <a:endParaRPr lang="he-IL" sz="1600" b="1" dirty="0">
              <a:latin typeface="David" pitchFamily="34" charset="-79"/>
              <a:cs typeface="David" pitchFamily="34" charset="-79"/>
            </a:endParaRPr>
          </a:p>
        </p:txBody>
      </p:sp>
      <p:graphicFrame>
        <p:nvGraphicFramePr>
          <p:cNvPr id="4" name="תרשים 3"/>
          <p:cNvGraphicFramePr/>
          <p:nvPr/>
        </p:nvGraphicFramePr>
        <p:xfrm>
          <a:off x="1403648" y="1484784"/>
          <a:ext cx="6336704"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David" pitchFamily="34" charset="-79"/>
                <a:cs typeface="David" pitchFamily="34" charset="-79"/>
              </a:rPr>
              <a:t>דיון</a:t>
            </a:r>
            <a:endParaRPr lang="he-IL" b="1" dirty="0">
              <a:latin typeface="David" pitchFamily="34" charset="-79"/>
              <a:cs typeface="David" pitchFamily="34" charset="-79"/>
            </a:endParaRPr>
          </a:p>
        </p:txBody>
      </p:sp>
      <p:sp>
        <p:nvSpPr>
          <p:cNvPr id="4" name="Content Placeholder 3"/>
          <p:cNvSpPr>
            <a:spLocks noGrp="1"/>
          </p:cNvSpPr>
          <p:nvPr>
            <p:ph idx="1"/>
          </p:nvPr>
        </p:nvSpPr>
        <p:spPr>
          <a:xfrm>
            <a:off x="179512" y="1196752"/>
            <a:ext cx="8856984" cy="5661248"/>
          </a:xfrm>
        </p:spPr>
        <p:txBody>
          <a:bodyPr>
            <a:normAutofit fontScale="77500" lnSpcReduction="20000"/>
          </a:bodyPr>
          <a:lstStyle/>
          <a:p>
            <a:pPr algn="just">
              <a:lnSpc>
                <a:spcPct val="150000"/>
              </a:lnSpc>
            </a:pPr>
            <a:r>
              <a:rPr lang="he-IL" sz="2200" b="1" dirty="0">
                <a:cs typeface="David" pitchFamily="2" charset="-79"/>
              </a:rPr>
              <a:t>בעבודה זו בחנתי את הקשר בין אופן האינטראקציה בין שערות השפם למוטות אותם החולדות היו צריכות למקם, למידת ההצלחה של החולדות במשימה. תוצאות הניסוי מראות שהחולדות הצליחו ללמוד לבצע את המשימה, אך כל אחת מהן השתמשה בשערות השפם באופן מעט שונה על מנת לפתור את המשימה</a:t>
            </a:r>
            <a:r>
              <a:rPr lang="he-IL" sz="2200" b="1" dirty="0" smtClean="0">
                <a:cs typeface="David" pitchFamily="2" charset="-79"/>
              </a:rPr>
              <a:t>.</a:t>
            </a:r>
          </a:p>
          <a:p>
            <a:pPr algn="just">
              <a:lnSpc>
                <a:spcPct val="150000"/>
              </a:lnSpc>
            </a:pPr>
            <a:r>
              <a:rPr lang="he-IL" sz="2200" b="1" dirty="0">
                <a:cs typeface="David" pitchFamily="2" charset="-79"/>
              </a:rPr>
              <a:t>בבדיקת אחוזי ההצלחה של החולדות במשימה כתלות במספר המגעים מימין ומשמאל  לא נמצא קשר חד משמעי בין מספר המגעים </a:t>
            </a:r>
            <a:r>
              <a:rPr lang="he-IL" sz="2200" b="1" dirty="0" smtClean="0">
                <a:cs typeface="David" pitchFamily="2" charset="-79"/>
              </a:rPr>
              <a:t>להצלחה. מכאן </a:t>
            </a:r>
            <a:r>
              <a:rPr lang="he-IL" sz="2200" b="1" dirty="0">
                <a:cs typeface="David" pitchFamily="2" charset="-79"/>
              </a:rPr>
              <a:t>עולה, שהגדלת מספר המגעים היא לא אסטרטגיה שבה החולדות נוקטות על מנת להגדיל את הצלחתן במשימה. </a:t>
            </a:r>
            <a:endParaRPr lang="he-IL" sz="2200" b="1" dirty="0" smtClean="0">
              <a:cs typeface="David" pitchFamily="2" charset="-79"/>
            </a:endParaRPr>
          </a:p>
          <a:p>
            <a:pPr algn="just">
              <a:lnSpc>
                <a:spcPct val="150000"/>
              </a:lnSpc>
            </a:pPr>
            <a:r>
              <a:rPr lang="he-IL" sz="2200" b="1" dirty="0" smtClean="0">
                <a:cs typeface="David" pitchFamily="2" charset="-79"/>
              </a:rPr>
              <a:t>בניתוח </a:t>
            </a:r>
            <a:r>
              <a:rPr lang="he-IL" sz="2200" b="1" dirty="0">
                <a:cs typeface="David" pitchFamily="2" charset="-79"/>
              </a:rPr>
              <a:t>משך המגע של החולדות הנתונים חולקו למשך קצר (עד </a:t>
            </a:r>
            <a:r>
              <a:rPr lang="pl-PL" sz="2200" b="1" dirty="0">
                <a:latin typeface="Times New Roman" pitchFamily="18" charset="0"/>
                <a:cs typeface="Times New Roman" pitchFamily="18" charset="0"/>
              </a:rPr>
              <a:t>60ms</a:t>
            </a:r>
            <a:r>
              <a:rPr lang="he-IL" sz="2200" b="1" dirty="0">
                <a:cs typeface="David" pitchFamily="2" charset="-79"/>
              </a:rPr>
              <a:t>), ולמשך ארוך. העובדה שבתנאי הניסוי ללא רוח ורוח מושכת </a:t>
            </a:r>
            <a:r>
              <a:rPr lang="he-IL" sz="2200" b="1" dirty="0" smtClean="0">
                <a:cs typeface="David" pitchFamily="2" charset="-79"/>
              </a:rPr>
              <a:t>פיזור משך </a:t>
            </a:r>
            <a:r>
              <a:rPr lang="he-IL" sz="2200" b="1" dirty="0">
                <a:cs typeface="David" pitchFamily="2" charset="-79"/>
              </a:rPr>
              <a:t>הזמן איננו </a:t>
            </a:r>
            <a:r>
              <a:rPr lang="he-IL" sz="2200" b="1" dirty="0" smtClean="0">
                <a:cs typeface="David" pitchFamily="2" charset="-79"/>
              </a:rPr>
              <a:t>רציף </a:t>
            </a:r>
            <a:r>
              <a:rPr lang="he-IL" sz="2200" b="1" dirty="0">
                <a:cs typeface="David" pitchFamily="2" charset="-79"/>
              </a:rPr>
              <a:t>אלא מתרכז סביב שני מוקדים שונים של טווח משכים ארוך וטווח משכים קצר, מחזק את המחשבה שהחולדות מתייחסות לטווחי משכי המגע הקצרים והארוכים כשתי אסטרטגיות פעולה שונות. </a:t>
            </a:r>
            <a:endParaRPr lang="he-IL" sz="2200" b="1" dirty="0" smtClean="0">
              <a:cs typeface="David" pitchFamily="2" charset="-79"/>
            </a:endParaRPr>
          </a:p>
          <a:p>
            <a:pPr algn="just">
              <a:lnSpc>
                <a:spcPct val="150000"/>
              </a:lnSpc>
            </a:pPr>
            <a:r>
              <a:rPr lang="he-IL" sz="2200" b="1" dirty="0" smtClean="0">
                <a:cs typeface="David" pitchFamily="2" charset="-79"/>
              </a:rPr>
              <a:t>כאשר נבדקו אחוזי ההצלחה של החולדות במשימה, בחזרות בהן יש מגע בשני המוטות, כתלות בסוג המגע מימין ומשמאל (מגע 'קצר' או 'ארוך') ניתן היה לראות הבדלים בין סוג המגע על אחוז ההצלחה. מהתוצאות של החולדה </a:t>
            </a:r>
            <a:r>
              <a:rPr lang="en-US" sz="2200" b="1" dirty="0" smtClean="0">
                <a:latin typeface="Times New Roman" pitchFamily="18" charset="0"/>
                <a:cs typeface="Times New Roman" pitchFamily="18" charset="0"/>
              </a:rPr>
              <a:t>Th12</a:t>
            </a:r>
            <a:r>
              <a:rPr lang="he-IL" sz="2200" b="1" dirty="0" smtClean="0">
                <a:cs typeface="David" pitchFamily="2" charset="-79"/>
              </a:rPr>
              <a:t> </a:t>
            </a:r>
            <a:r>
              <a:rPr lang="he-IL" sz="2200" b="1" dirty="0" smtClean="0">
                <a:latin typeface="David" pitchFamily="34" charset="-79"/>
                <a:cs typeface="David" pitchFamily="34" charset="-79"/>
              </a:rPr>
              <a:t>ניתן לראות בחזרות ללא הרוח אסטרטגיה של הארכת משך המגע בשני הצדדים המביא לעלייה באחוזי הצלחתה במשימה. לעומת זאת, בתנאים של רוח מושכת\דוחפת לא ניתן לראות כמעט השפעה של משך המגע (קצר\ארוך) על מידת ההצלחה במשימה. </a:t>
            </a:r>
            <a:endParaRPr lang="he-IL" sz="2200" b="1" dirty="0" smtClean="0">
              <a:cs typeface="David" pitchFamily="2" charset="-79"/>
            </a:endParaRPr>
          </a:p>
          <a:p>
            <a:pPr algn="just">
              <a:lnSpc>
                <a:spcPct val="150000"/>
              </a:lnSpc>
            </a:pPr>
            <a:endParaRPr lang="he-IL" sz="1900" b="1" dirty="0">
              <a:cs typeface="David" pitchFamily="2" charset="-79"/>
            </a:endParaRPr>
          </a:p>
          <a:p>
            <a:pPr algn="just">
              <a:lnSpc>
                <a:spcPct val="150000"/>
              </a:lnSpc>
            </a:pPr>
            <a:endParaRPr lang="he-IL" sz="2400" b="1" dirty="0">
              <a:cs typeface="David" pitchFamily="2" charset="-79"/>
            </a:endParaRP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David" pitchFamily="34" charset="-79"/>
                <a:cs typeface="David" pitchFamily="34" charset="-79"/>
              </a:rPr>
              <a:t>המשך דיון</a:t>
            </a:r>
            <a:endParaRPr lang="he-IL" b="1" dirty="0">
              <a:latin typeface="David" pitchFamily="34" charset="-79"/>
              <a:cs typeface="David" pitchFamily="34" charset="-79"/>
            </a:endParaRPr>
          </a:p>
        </p:txBody>
      </p:sp>
      <p:sp>
        <p:nvSpPr>
          <p:cNvPr id="4" name="Content Placeholder 3"/>
          <p:cNvSpPr>
            <a:spLocks noGrp="1"/>
          </p:cNvSpPr>
          <p:nvPr>
            <p:ph idx="1"/>
          </p:nvPr>
        </p:nvSpPr>
        <p:spPr>
          <a:xfrm>
            <a:off x="251520" y="1340768"/>
            <a:ext cx="8784976" cy="5400600"/>
          </a:xfrm>
        </p:spPr>
        <p:txBody>
          <a:bodyPr>
            <a:normAutofit fontScale="85000" lnSpcReduction="20000"/>
          </a:bodyPr>
          <a:lstStyle/>
          <a:p>
            <a:pPr algn="just">
              <a:lnSpc>
                <a:spcPct val="150000"/>
              </a:lnSpc>
            </a:pPr>
            <a:r>
              <a:rPr lang="he-IL" sz="2100" b="1" dirty="0" smtClean="0">
                <a:cs typeface="David" pitchFamily="2" charset="-79"/>
              </a:rPr>
              <a:t>מהתוצאות של החולדה </a:t>
            </a:r>
            <a:r>
              <a:rPr lang="en-US" sz="2100" b="1" dirty="0" smtClean="0">
                <a:latin typeface="Times New Roman" pitchFamily="18" charset="0"/>
                <a:cs typeface="Times New Roman" pitchFamily="18" charset="0"/>
              </a:rPr>
              <a:t>Th12</a:t>
            </a:r>
            <a:r>
              <a:rPr lang="he-IL" sz="2100" b="1" dirty="0" smtClean="0">
                <a:cs typeface="David" pitchFamily="2" charset="-79"/>
              </a:rPr>
              <a:t>, ניתן לראות שהיא משתמשת באסטרטגיה של נגיעה עם שערות השפם רק מצד אחד בחזרות הניסוי ללא רוח (צד ימין) ובתנאי הרוח היא נוגעת בעיקר עם שערות השפם בשני הצדדים. כלומר, הדבר מעיד על שינוי באסטרטגיה של </a:t>
            </a:r>
            <a:r>
              <a:rPr lang="en-US" sz="2100" b="1" dirty="0" smtClean="0">
                <a:latin typeface="Times New Roman" pitchFamily="18" charset="0"/>
                <a:cs typeface="Times New Roman" pitchFamily="18" charset="0"/>
              </a:rPr>
              <a:t>T</a:t>
            </a:r>
            <a:r>
              <a:rPr lang="pl-PL" sz="2100" b="1" dirty="0" smtClean="0">
                <a:latin typeface="Times New Roman" pitchFamily="18" charset="0"/>
                <a:cs typeface="Times New Roman" pitchFamily="18" charset="0"/>
              </a:rPr>
              <a:t>h12</a:t>
            </a:r>
            <a:r>
              <a:rPr lang="he-IL" sz="2100" b="1" dirty="0" smtClean="0">
                <a:latin typeface="Times New Roman" pitchFamily="18" charset="0"/>
                <a:cs typeface="Times New Roman" pitchFamily="18" charset="0"/>
              </a:rPr>
              <a:t> </a:t>
            </a:r>
            <a:r>
              <a:rPr lang="he-IL" sz="2100" b="1" dirty="0" smtClean="0">
                <a:cs typeface="David" pitchFamily="2" charset="-79"/>
              </a:rPr>
              <a:t>במעבר לתנאי הרוח. ייתכן שעם העלייה בקושי המשימה, החולדה צריכה לגעת עם שערות השפם בשני הצדדים על מנת לזהות נכון את מיקום המוטות. בנוסף, נבדק אחוז ההצלחה כתלות במשך המגע בנגיעה בצד אחד. התוצאות הראו שינוי באסטרטגיה ע"י הארכת המגע בתנאי הרוח על מנת לבצע את המשימה בהצלחה, דבר המחזק את ההנחה שעל החולדות להאריך את משך המגע על מנת להצליח למקם נכון את המוטות.</a:t>
            </a:r>
          </a:p>
          <a:p>
            <a:pPr algn="just">
              <a:lnSpc>
                <a:spcPct val="150000"/>
              </a:lnSpc>
            </a:pPr>
            <a:r>
              <a:rPr lang="he-IL" sz="2100" b="1" dirty="0" smtClean="0">
                <a:latin typeface="David" pitchFamily="34" charset="-79"/>
                <a:cs typeface="David" pitchFamily="34" charset="-79"/>
              </a:rPr>
              <a:t>בניסוי קודם </a:t>
            </a:r>
            <a:r>
              <a:rPr lang="en-US" sz="2100" b="1" dirty="0" smtClean="0">
                <a:latin typeface="David" pitchFamily="34" charset="-79"/>
                <a:cs typeface="David" pitchFamily="34" charset="-79"/>
              </a:rPr>
              <a:t>(Knutsen </a:t>
            </a:r>
            <a:r>
              <a:rPr lang="en-US" sz="2100" b="1" dirty="0" smtClean="0">
                <a:latin typeface="David" pitchFamily="34" charset="-79"/>
                <a:cs typeface="David" pitchFamily="34" charset="-79"/>
              </a:rPr>
              <a:t>et al. </a:t>
            </a:r>
            <a:r>
              <a:rPr lang="en-US" sz="2100" b="1" dirty="0" smtClean="0">
                <a:latin typeface="David" pitchFamily="34" charset="-79"/>
                <a:cs typeface="David" pitchFamily="34" charset="-79"/>
              </a:rPr>
              <a:t>2006</a:t>
            </a:r>
            <a:r>
              <a:rPr lang="en-US" sz="2100" b="1" dirty="0" smtClean="0">
                <a:latin typeface="David" pitchFamily="34" charset="-79"/>
                <a:cs typeface="David" pitchFamily="34" charset="-79"/>
              </a:rPr>
              <a:t>) </a:t>
            </a:r>
            <a:r>
              <a:rPr lang="he-IL" sz="2100" b="1" dirty="0" smtClean="0">
                <a:latin typeface="David" pitchFamily="34" charset="-79"/>
                <a:cs typeface="David" pitchFamily="34" charset="-79"/>
              </a:rPr>
              <a:t>, </a:t>
            </a:r>
            <a:r>
              <a:rPr lang="he-IL" sz="2100" b="1" dirty="0" smtClean="0">
                <a:latin typeface="David" pitchFamily="34" charset="-79"/>
                <a:cs typeface="David" pitchFamily="34" charset="-79"/>
              </a:rPr>
              <a:t>נבדק היכולת של החולדות למקם מוטות כאשר החולדות משתמשות בשערת שפם אחת בהשוואה לשורה שלמה של שערות שפם. בתנאי הניסוי שבו לחולדות רק שערת שפם אחת, החולדות לא הצליחו ללמוד את המשימה ולמקם את המוטות. לעומת זאת, כאשר לחולדות ניתנה האפשרות למקם את המוטות עם שורה שלמה של שערות השפם, הן הצליחו לבצע את המשימה בהצלחה. עם זאת, לאחר שהחולדות למדו לבצע את המשימה, רמת הדיוק במיקום החפץ הייתה גבוהה יותר כאשר הן השתמשו בשערת </a:t>
            </a:r>
            <a:r>
              <a:rPr lang="he-IL" sz="2100" b="1" dirty="0" smtClean="0">
                <a:latin typeface="David" pitchFamily="34" charset="-79"/>
                <a:cs typeface="David" pitchFamily="34" charset="-79"/>
              </a:rPr>
              <a:t>שפם </a:t>
            </a:r>
            <a:r>
              <a:rPr lang="he-IL" sz="2100" b="1" dirty="0" smtClean="0">
                <a:latin typeface="David" pitchFamily="34" charset="-79"/>
                <a:cs typeface="David" pitchFamily="34" charset="-79"/>
              </a:rPr>
              <a:t>אחת </a:t>
            </a:r>
            <a:r>
              <a:rPr lang="he-IL" sz="2100" b="1" dirty="0" smtClean="0">
                <a:latin typeface="David" pitchFamily="34" charset="-79"/>
                <a:cs typeface="David" pitchFamily="34" charset="-79"/>
              </a:rPr>
              <a:t>בכל צד.</a:t>
            </a:r>
          </a:p>
          <a:p>
            <a:pPr algn="just">
              <a:lnSpc>
                <a:spcPct val="150000"/>
              </a:lnSpc>
            </a:pPr>
            <a:endParaRPr lang="he-IL" sz="2100" b="1" dirty="0" smtClean="0">
              <a:cs typeface="David" pitchFamily="2" charset="-79"/>
            </a:endParaRPr>
          </a:p>
          <a:p>
            <a:pPr algn="just">
              <a:lnSpc>
                <a:spcPct val="150000"/>
              </a:lnSpc>
            </a:pPr>
            <a:endParaRPr lang="en-US" sz="2100" b="1" dirty="0">
              <a:cs typeface="David" pitchFamily="2" charset="-79"/>
            </a:endParaRPr>
          </a:p>
          <a:p>
            <a:pPr algn="just">
              <a:lnSpc>
                <a:spcPct val="150000"/>
              </a:lnSpc>
            </a:pPr>
            <a:endParaRPr lang="en-US" sz="2100" b="1" dirty="0">
              <a:cs typeface="David" pitchFamily="2" charset="-79"/>
            </a:endParaRPr>
          </a:p>
          <a:p>
            <a:pPr>
              <a:lnSpc>
                <a:spcPct val="150000"/>
              </a:lnSpc>
            </a:pPr>
            <a:endParaRPr lang="en-US" sz="2000" b="1" dirty="0">
              <a:cs typeface="David" pitchFamily="2" charset="-79"/>
            </a:endParaRPr>
          </a:p>
          <a:p>
            <a:pPr>
              <a:lnSpc>
                <a:spcPct val="150000"/>
              </a:lnSpc>
            </a:pPr>
            <a:endParaRPr lang="en-US" sz="2000" b="1" dirty="0">
              <a:cs typeface="David" pitchFamily="2" charset="-79"/>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David" pitchFamily="34" charset="-79"/>
                <a:cs typeface="David" pitchFamily="34" charset="-79"/>
              </a:rPr>
              <a:t>המשך דיון</a:t>
            </a:r>
            <a:endParaRPr lang="he-IL" b="1" dirty="0">
              <a:latin typeface="David" pitchFamily="34" charset="-79"/>
              <a:cs typeface="David" pitchFamily="34" charset="-79"/>
            </a:endParaRPr>
          </a:p>
        </p:txBody>
      </p:sp>
      <p:sp>
        <p:nvSpPr>
          <p:cNvPr id="3" name="מציין מיקום תוכן 2"/>
          <p:cNvSpPr>
            <a:spLocks noGrp="1"/>
          </p:cNvSpPr>
          <p:nvPr>
            <p:ph idx="1"/>
          </p:nvPr>
        </p:nvSpPr>
        <p:spPr>
          <a:xfrm>
            <a:off x="251520" y="1340768"/>
            <a:ext cx="8712968" cy="5328592"/>
          </a:xfrm>
        </p:spPr>
        <p:txBody>
          <a:bodyPr>
            <a:normAutofit fontScale="92500" lnSpcReduction="10000"/>
          </a:bodyPr>
          <a:lstStyle/>
          <a:p>
            <a:pPr algn="just">
              <a:lnSpc>
                <a:spcPct val="150000"/>
              </a:lnSpc>
            </a:pPr>
            <a:r>
              <a:rPr lang="he-IL" sz="2100" b="1" dirty="0" smtClean="0">
                <a:cs typeface="David" pitchFamily="2" charset="-79"/>
              </a:rPr>
              <a:t>מהתוצאות של החולדה </a:t>
            </a:r>
            <a:r>
              <a:rPr lang="en-US" sz="2100" b="1" dirty="0" smtClean="0">
                <a:latin typeface="Times New Roman" pitchFamily="18" charset="0"/>
                <a:cs typeface="Times New Roman" pitchFamily="18" charset="0"/>
              </a:rPr>
              <a:t>Th13</a:t>
            </a:r>
            <a:r>
              <a:rPr lang="he-IL" sz="2100" b="1" dirty="0" smtClean="0">
                <a:cs typeface="David" pitchFamily="2" charset="-79"/>
              </a:rPr>
              <a:t> ניתן לראות שימוש באסטרטגיה שונה, שהתבטאה בנגיעות בעיקר עם שערות השפם שמשני הצדדים בכל שלושת התנאים. בשלושת תנאי הניסוי נמצאו הבדלים במשך המגע על ההצלחה במשימה, כאשר בתנאי הרוח המגמה משמעותית ביותר. נראה שהיא משנה את האסטרטגיה ע"י הארכת משך המגע של שערות השפם משני הצדדים עם המוטות, על מנת להצליח. יתכן שהארכת משך המגע מאפשר לחולדה למקם את המוטות טוב יותר.</a:t>
            </a:r>
          </a:p>
          <a:p>
            <a:pPr algn="just">
              <a:lnSpc>
                <a:spcPct val="150000"/>
              </a:lnSpc>
            </a:pPr>
            <a:r>
              <a:rPr lang="he-IL" sz="2100" b="1" dirty="0" smtClean="0">
                <a:cs typeface="David" pitchFamily="2" charset="-79"/>
              </a:rPr>
              <a:t>בבדיקת ממוצע אחוז ההצלחה של החולדה בתצורות השונות כתלות במשך המגע, ניתן היה לראות בשתי החולדות דפוס התנהגות דומה. ניתן להבחין באותה המגמה בשתי החולדות בתצורה 2 (שבה שני המוטות מקבילים זה לזה) בהשוואה לתצורות 1 ו - 3. ייתכן שהתצורה השנייה קשה יותר לחולדות, מאחר שבתצורות 1 ו – 3 מספיק שהחולדה תרגיש את המוט בצד אחד, היא תוכל לדעת לאיזו קשית מיץ ללכת. לעומת זאת, בתצורה השנייה ייתכן שעל החולדה להאריך את משך המגע בשביל לדעת בוודאות שהמוטות אכן מקבילים זה לזה. </a:t>
            </a:r>
            <a:endParaRPr lang="en-US" sz="2100" b="1" dirty="0" smtClean="0">
              <a:cs typeface="David" pitchFamily="2" charset="-79"/>
            </a:endParaRPr>
          </a:p>
          <a:p>
            <a:pPr algn="just">
              <a:lnSpc>
                <a:spcPct val="150000"/>
              </a:lnSpc>
            </a:pPr>
            <a:endParaRPr lang="he-IL" sz="2100" b="1" dirty="0" smtClean="0">
              <a:cs typeface="David" pitchFamily="2" charset="-79"/>
            </a:endParaRPr>
          </a:p>
          <a:p>
            <a:pPr algn="just">
              <a:lnSpc>
                <a:spcPct val="150000"/>
              </a:lnSpc>
            </a:pPr>
            <a:endParaRPr lang="en-US" sz="2000" b="1" dirty="0" smtClean="0">
              <a:latin typeface="David" pitchFamily="34" charset="-79"/>
              <a:cs typeface="David" pitchFamily="34" charset="-79"/>
            </a:endParaRPr>
          </a:p>
          <a:p>
            <a:endParaRPr lang="he-IL" sz="2000" dirty="0">
              <a:latin typeface="David" pitchFamily="34" charset="-79"/>
              <a:cs typeface="David" pitchFamily="34" charset="-79"/>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32656"/>
            <a:ext cx="8229600" cy="1008112"/>
          </a:xfrm>
        </p:spPr>
        <p:txBody>
          <a:bodyPr/>
          <a:lstStyle/>
          <a:p>
            <a:r>
              <a:rPr lang="he-IL" b="1" dirty="0" smtClean="0">
                <a:latin typeface="David" pitchFamily="34" charset="-79"/>
                <a:cs typeface="David" pitchFamily="34" charset="-79"/>
              </a:rPr>
              <a:t>המשך דיון</a:t>
            </a:r>
            <a:endParaRPr lang="he-IL" b="1" dirty="0">
              <a:latin typeface="David" pitchFamily="34" charset="-79"/>
              <a:cs typeface="David" pitchFamily="34" charset="-79"/>
            </a:endParaRPr>
          </a:p>
        </p:txBody>
      </p:sp>
      <p:sp>
        <p:nvSpPr>
          <p:cNvPr id="4" name="Content Placeholder 3"/>
          <p:cNvSpPr>
            <a:spLocks noGrp="1"/>
          </p:cNvSpPr>
          <p:nvPr>
            <p:ph idx="1"/>
          </p:nvPr>
        </p:nvSpPr>
        <p:spPr>
          <a:xfrm>
            <a:off x="107504" y="1340768"/>
            <a:ext cx="8928992" cy="5328592"/>
          </a:xfrm>
        </p:spPr>
        <p:txBody>
          <a:bodyPr>
            <a:noAutofit/>
          </a:bodyPr>
          <a:lstStyle/>
          <a:p>
            <a:pPr algn="just">
              <a:lnSpc>
                <a:spcPct val="150000"/>
              </a:lnSpc>
            </a:pPr>
            <a:r>
              <a:rPr lang="he-IL" sz="1800" b="1" dirty="0" smtClean="0">
                <a:cs typeface="David" pitchFamily="2" charset="-79"/>
              </a:rPr>
              <a:t>אחוז </a:t>
            </a:r>
            <a:r>
              <a:rPr lang="he-IL" sz="1800" b="1" dirty="0">
                <a:cs typeface="David" pitchFamily="2" charset="-79"/>
              </a:rPr>
              <a:t>ההצלחה של חולדה </a:t>
            </a:r>
            <a:r>
              <a:rPr lang="pl-PL" sz="1800" b="1" dirty="0">
                <a:latin typeface="Times New Roman" pitchFamily="18" charset="0"/>
                <a:cs typeface="Times New Roman" pitchFamily="18" charset="0"/>
              </a:rPr>
              <a:t>Th13</a:t>
            </a:r>
            <a:r>
              <a:rPr lang="he-IL" sz="1800" b="1" dirty="0">
                <a:cs typeface="David" pitchFamily="2" charset="-79"/>
              </a:rPr>
              <a:t> גדל כתלות במשך המגע (ארוך\קצר) בצורה עקבית בשלושת תנאי הניסוי, ונראה שכשרמת הקושי של המשימה עולה, על החולדה להאריך את משך המגע המגדיל את המידע החושי המתקבל משערות השפם, על מנת להצליח למקם את המוטות בהצלחה. לעומת </a:t>
            </a:r>
            <a:r>
              <a:rPr lang="he-IL" sz="1800" b="1" dirty="0" smtClean="0">
                <a:cs typeface="David" pitchFamily="2" charset="-79"/>
              </a:rPr>
              <a:t>זאת, </a:t>
            </a:r>
            <a:r>
              <a:rPr lang="he-IL" sz="1800" b="1" dirty="0">
                <a:cs typeface="David" pitchFamily="2" charset="-79"/>
              </a:rPr>
              <a:t>אחוזי ההצלחה של חולדה </a:t>
            </a:r>
            <a:r>
              <a:rPr lang="pl-PL" sz="1800" b="1" dirty="0">
                <a:latin typeface="Times New Roman" pitchFamily="18" charset="0"/>
                <a:cs typeface="Times New Roman" pitchFamily="18" charset="0"/>
              </a:rPr>
              <a:t>Th12</a:t>
            </a:r>
            <a:r>
              <a:rPr lang="he-IL" sz="1800" b="1" dirty="0">
                <a:cs typeface="David" pitchFamily="2" charset="-79"/>
              </a:rPr>
              <a:t>, ונראה שגם אסטרטגיות הפעולה שלה,  משתנים בתנאים השונים. ייתכן שהקוהרנטיות והיציבות של החולדה </a:t>
            </a:r>
            <a:r>
              <a:rPr lang="pl-PL" sz="1800" b="1" dirty="0">
                <a:latin typeface="Times New Roman" pitchFamily="18" charset="0"/>
                <a:cs typeface="Times New Roman" pitchFamily="18" charset="0"/>
              </a:rPr>
              <a:t>Th13</a:t>
            </a:r>
            <a:r>
              <a:rPr lang="he-IL" sz="1800" b="1" dirty="0">
                <a:cs typeface="David" pitchFamily="2" charset="-79"/>
              </a:rPr>
              <a:t> הם האחראים לכך שאחוז ההצלחה שלה גבוה יותר בצורה משמעותית מזה של החולדה </a:t>
            </a:r>
            <a:r>
              <a:rPr lang="pl-PL" sz="1800" b="1" dirty="0">
                <a:latin typeface="Times New Roman" pitchFamily="18" charset="0"/>
                <a:cs typeface="Times New Roman" pitchFamily="18" charset="0"/>
              </a:rPr>
              <a:t>Th12</a:t>
            </a:r>
            <a:r>
              <a:rPr lang="he-IL" sz="1800" b="1" dirty="0">
                <a:cs typeface="David" pitchFamily="2" charset="-79"/>
              </a:rPr>
              <a:t>.</a:t>
            </a:r>
            <a:endParaRPr lang="en-US" sz="1800" b="1" dirty="0">
              <a:latin typeface="David" pitchFamily="34" charset="-79"/>
              <a:cs typeface="David" pitchFamily="34" charset="-79"/>
            </a:endParaRPr>
          </a:p>
          <a:p>
            <a:pPr>
              <a:lnSpc>
                <a:spcPct val="150000"/>
              </a:lnSpc>
            </a:pPr>
            <a:r>
              <a:rPr lang="he-IL" sz="1800" b="1" dirty="0" smtClean="0">
                <a:latin typeface="David" pitchFamily="34" charset="-79"/>
                <a:cs typeface="David" pitchFamily="34" charset="-79"/>
              </a:rPr>
              <a:t>מאחר  ופרויקט זה הוא בשלביו ההתחלתיים, ונעשה רק על שתי חולדות, קשה עדיין להסיק מכך מסקנה חד משמעית על אסטרטגיות שהחולדות נוקטות בהן על מנת למקם את המוטות בהצלחה.</a:t>
            </a:r>
            <a:endParaRPr lang="en-US" sz="1800" b="1" dirty="0" smtClean="0">
              <a:latin typeface="David" pitchFamily="34" charset="-79"/>
              <a:cs typeface="David" pitchFamily="34" charset="-79"/>
            </a:endParaRPr>
          </a:p>
          <a:p>
            <a:pPr>
              <a:lnSpc>
                <a:spcPct val="150000"/>
              </a:lnSpc>
            </a:pPr>
            <a:r>
              <a:rPr lang="he-IL" sz="1800" b="1" dirty="0" smtClean="0">
                <a:latin typeface="David" pitchFamily="34" charset="-79"/>
                <a:cs typeface="David" pitchFamily="34" charset="-79"/>
              </a:rPr>
              <a:t>יהיה מאוד מעניין להמשיך ולחקור את הנושא על מנת להבין מהן האסטרטגיות המביאות להצלחת החולדות. למשל, במיקום חפצים, מה בהגדלת משך המגע משפר את </a:t>
            </a:r>
            <a:r>
              <a:rPr lang="he-IL" sz="1800" b="1" dirty="0" smtClean="0">
                <a:latin typeface="David" pitchFamily="34" charset="-79"/>
                <a:cs typeface="David" pitchFamily="34" charset="-79"/>
              </a:rPr>
              <a:t>התפיסה </a:t>
            </a:r>
            <a:r>
              <a:rPr lang="he-IL" sz="1800" b="1" dirty="0" smtClean="0">
                <a:latin typeface="David" pitchFamily="34" charset="-79"/>
                <a:cs typeface="David" pitchFamily="34" charset="-79"/>
              </a:rPr>
              <a:t>של החולדה. או, בזיהוי חפצים, האם מספר הנגיעות ומשך המגע משנים את התפיסה.</a:t>
            </a:r>
            <a:endParaRPr lang="en-US" sz="1800" b="1" dirty="0" smtClean="0">
              <a:latin typeface="David" pitchFamily="34" charset="-79"/>
              <a:cs typeface="David" pitchFamily="34" charset="-79"/>
            </a:endParaRPr>
          </a:p>
          <a:p>
            <a:pPr algn="just">
              <a:lnSpc>
                <a:spcPct val="150000"/>
              </a:lnSpc>
            </a:pPr>
            <a:endParaRPr lang="en-US" sz="1600" b="1" dirty="0">
              <a:cs typeface="David" pitchFamily="2" charset="-79"/>
            </a:endParaRPr>
          </a:p>
          <a:p>
            <a:pPr>
              <a:lnSpc>
                <a:spcPct val="150000"/>
              </a:lnSpc>
            </a:pPr>
            <a:endParaRPr lang="en-US" sz="1600" b="1" dirty="0">
              <a:cs typeface="David" pitchFamily="2" charset="-79"/>
            </a:endParaRPr>
          </a:p>
        </p:txBody>
      </p:sp>
    </p:spTree>
    <p:extLst>
      <p:ext uri="{BB962C8B-B14F-4D97-AF65-F5344CB8AC3E}">
        <p14:creationId xmlns:p14="http://schemas.microsoft.com/office/powerpoint/2010/main" val="3897327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latin typeface="David" pitchFamily="34" charset="-79"/>
                <a:cs typeface="David" pitchFamily="34" charset="-79"/>
              </a:rPr>
              <a:t/>
            </a:r>
            <a:br>
              <a:rPr lang="he-IL" b="1" dirty="0" smtClean="0">
                <a:latin typeface="David" pitchFamily="34" charset="-79"/>
                <a:cs typeface="David" pitchFamily="34" charset="-79"/>
              </a:rPr>
            </a:br>
            <a:r>
              <a:rPr lang="he-IL" b="1" dirty="0" smtClean="0">
                <a:latin typeface="David" pitchFamily="34" charset="-79"/>
                <a:cs typeface="David" pitchFamily="34" charset="-79"/>
              </a:rPr>
              <a:t>ביבליוגרפיה</a:t>
            </a:r>
            <a:r>
              <a:rPr lang="en-US" dirty="0" smtClean="0"/>
              <a:t/>
            </a:r>
            <a:br>
              <a:rPr lang="en-US" dirty="0" smtClean="0"/>
            </a:br>
            <a:endParaRPr lang="he-IL" dirty="0"/>
          </a:p>
        </p:txBody>
      </p:sp>
      <p:sp>
        <p:nvSpPr>
          <p:cNvPr id="3" name="מציין מיקום תוכן 2"/>
          <p:cNvSpPr>
            <a:spLocks noGrp="1"/>
          </p:cNvSpPr>
          <p:nvPr>
            <p:ph idx="1"/>
          </p:nvPr>
        </p:nvSpPr>
        <p:spPr>
          <a:xfrm>
            <a:off x="179512" y="1340768"/>
            <a:ext cx="8712968" cy="5517232"/>
          </a:xfrm>
        </p:spPr>
        <p:txBody>
          <a:bodyPr>
            <a:normAutofit fontScale="25000" lnSpcReduction="20000"/>
          </a:bodyPr>
          <a:lstStyle/>
          <a:p>
            <a:pPr lvl="0" algn="just" rtl="0">
              <a:lnSpc>
                <a:spcPct val="170000"/>
              </a:lnSpc>
              <a:buNone/>
            </a:pPr>
            <a:r>
              <a:rPr lang="en-US" sz="6400" b="1" dirty="0" smtClean="0">
                <a:latin typeface="David" pitchFamily="34" charset="-79"/>
                <a:cs typeface="David" pitchFamily="34" charset="-79"/>
              </a:rPr>
              <a:t>Ahissar, E, Magne Knutsen, P. Object localization with whiskers. 2008. </a:t>
            </a:r>
            <a:r>
              <a:rPr lang="en-US" sz="6400" b="1" i="1" dirty="0" smtClean="0">
                <a:latin typeface="David" pitchFamily="34" charset="-79"/>
                <a:cs typeface="David" pitchFamily="34" charset="-79"/>
              </a:rPr>
              <a:t>Biological Cybernetics</a:t>
            </a:r>
            <a:r>
              <a:rPr lang="en-US" sz="6400" b="1" dirty="0" smtClean="0">
                <a:latin typeface="David" pitchFamily="34" charset="-79"/>
                <a:cs typeface="David" pitchFamily="34" charset="-79"/>
              </a:rPr>
              <a:t>. 98: 449 – 458. </a:t>
            </a:r>
          </a:p>
          <a:p>
            <a:pPr lvl="0" algn="just" rtl="0">
              <a:lnSpc>
                <a:spcPct val="170000"/>
              </a:lnSpc>
              <a:buNone/>
            </a:pPr>
            <a:r>
              <a:rPr lang="en-US" sz="6400" b="1" dirty="0" smtClean="0">
                <a:latin typeface="David" pitchFamily="34" charset="-79"/>
                <a:cs typeface="David" pitchFamily="34" charset="-79"/>
              </a:rPr>
              <a:t>Berg, W,R, Kleinfeld, D. Rhythmic Whisking by Rat: Retraction as Well as Protraction of the Vibrissae Is Under Active Muscular Control. 2003. </a:t>
            </a:r>
            <a:r>
              <a:rPr lang="en-US" sz="6400" b="1" i="1" dirty="0" smtClean="0">
                <a:latin typeface="David" pitchFamily="34" charset="-79"/>
                <a:cs typeface="David" pitchFamily="34" charset="-79"/>
              </a:rPr>
              <a:t>Journal of Neurophysiology</a:t>
            </a:r>
            <a:r>
              <a:rPr lang="en-US" sz="6400" b="1" dirty="0" smtClean="0">
                <a:latin typeface="David" pitchFamily="34" charset="-79"/>
                <a:cs typeface="David" pitchFamily="34" charset="-79"/>
              </a:rPr>
              <a:t>, 89: 104 – 117. </a:t>
            </a:r>
          </a:p>
          <a:p>
            <a:pPr lvl="0" algn="just" rtl="0">
              <a:lnSpc>
                <a:spcPct val="170000"/>
              </a:lnSpc>
              <a:buNone/>
            </a:pPr>
            <a:r>
              <a:rPr lang="en-US" sz="6400" b="1" dirty="0" smtClean="0">
                <a:latin typeface="David" pitchFamily="34" charset="-79"/>
                <a:cs typeface="David" pitchFamily="34" charset="-79"/>
              </a:rPr>
              <a:t>Diamond, E, Von Heimendahl, M, Magne Knutsen, P, Kleinfeld, D, Ahissar, E. ‘Where’ and ‘what’ in the whisker sensorimotor system</a:t>
            </a:r>
            <a:r>
              <a:rPr lang="en-US" sz="6400" b="1" i="1" dirty="0" smtClean="0">
                <a:latin typeface="David" pitchFamily="34" charset="-79"/>
                <a:cs typeface="David" pitchFamily="34" charset="-79"/>
              </a:rPr>
              <a:t>.</a:t>
            </a:r>
            <a:r>
              <a:rPr lang="en-US" sz="6400" b="1" dirty="0" smtClean="0">
                <a:latin typeface="David" pitchFamily="34" charset="-79"/>
                <a:cs typeface="David" pitchFamily="34" charset="-79"/>
              </a:rPr>
              <a:t> 2008.</a:t>
            </a:r>
            <a:r>
              <a:rPr lang="en-US" sz="6400" b="1" i="1" dirty="0" smtClean="0">
                <a:latin typeface="David" pitchFamily="34" charset="-79"/>
                <a:cs typeface="David" pitchFamily="34" charset="-79"/>
              </a:rPr>
              <a:t> NATURE</a:t>
            </a:r>
            <a:r>
              <a:rPr lang="en-US" sz="6400" b="1" dirty="0" smtClean="0">
                <a:latin typeface="David" pitchFamily="34" charset="-79"/>
                <a:cs typeface="David" pitchFamily="34" charset="-79"/>
              </a:rPr>
              <a:t>, 9: 601- 612.</a:t>
            </a:r>
          </a:p>
          <a:p>
            <a:pPr lvl="0" algn="just" rtl="0">
              <a:lnSpc>
                <a:spcPct val="170000"/>
              </a:lnSpc>
              <a:buNone/>
            </a:pPr>
            <a:r>
              <a:rPr lang="en-US" sz="6400" b="1" dirty="0" smtClean="0">
                <a:latin typeface="David" pitchFamily="34" charset="-79"/>
                <a:cs typeface="David" pitchFamily="34" charset="-79"/>
              </a:rPr>
              <a:t>Dorfl, J, The musculature of the mystacial vibrissae of the white mouse. 1982. J. Anat. 135: 147-154.</a:t>
            </a:r>
          </a:p>
          <a:p>
            <a:pPr lvl="0" algn="just" rtl="0">
              <a:lnSpc>
                <a:spcPct val="170000"/>
              </a:lnSpc>
              <a:buNone/>
            </a:pPr>
            <a:r>
              <a:rPr lang="en-US" sz="6400" b="1" dirty="0" smtClean="0">
                <a:latin typeface="David" pitchFamily="34" charset="-79"/>
                <a:cs typeface="David" pitchFamily="34" charset="-79"/>
              </a:rPr>
              <a:t>Kleinfeld, D, Ahissar, E, E. Diamond, M. Active sensation: insights from the rodent vibrissa sensorimotors system. 2006. </a:t>
            </a:r>
            <a:r>
              <a:rPr lang="en-US" sz="6400" b="1" i="1" dirty="0" smtClean="0">
                <a:latin typeface="David" pitchFamily="34" charset="-79"/>
                <a:cs typeface="David" pitchFamily="34" charset="-79"/>
              </a:rPr>
              <a:t>Current Opinion in Neurobiology</a:t>
            </a:r>
            <a:r>
              <a:rPr lang="en-US" sz="6400" b="1" dirty="0" smtClean="0">
                <a:latin typeface="David" pitchFamily="34" charset="-79"/>
                <a:cs typeface="David" pitchFamily="34" charset="-79"/>
              </a:rPr>
              <a:t>, 16: 435 – 444.</a:t>
            </a:r>
          </a:p>
          <a:p>
            <a:pPr lvl="0" algn="just" rtl="0">
              <a:lnSpc>
                <a:spcPct val="170000"/>
              </a:lnSpc>
              <a:buNone/>
            </a:pPr>
            <a:r>
              <a:rPr lang="en-US" sz="6400" b="1" dirty="0" smtClean="0">
                <a:latin typeface="David" pitchFamily="34" charset="-79"/>
                <a:cs typeface="David" pitchFamily="34" charset="-79"/>
              </a:rPr>
              <a:t>Magne Knutsen, P, Pietr, M, Ahissar, E. Haptic Object Localization in the Vibrissal System: Behavior and Performance. 2006. </a:t>
            </a:r>
            <a:r>
              <a:rPr lang="en-US" sz="6400" b="1" i="1" dirty="0" smtClean="0">
                <a:latin typeface="David" pitchFamily="34" charset="-79"/>
                <a:cs typeface="David" pitchFamily="34" charset="-79"/>
              </a:rPr>
              <a:t>The Journal of Neuroscience, </a:t>
            </a:r>
            <a:r>
              <a:rPr lang="en-US" sz="6400" b="1" dirty="0" smtClean="0">
                <a:latin typeface="David" pitchFamily="34" charset="-79"/>
                <a:cs typeface="David" pitchFamily="34" charset="-79"/>
              </a:rPr>
              <a:t>33:8451 – 8464.</a:t>
            </a:r>
          </a:p>
          <a:p>
            <a:pPr lvl="0" algn="just" rtl="0">
              <a:lnSpc>
                <a:spcPct val="170000"/>
              </a:lnSpc>
              <a:buNone/>
            </a:pPr>
            <a:r>
              <a:rPr lang="en-US" sz="6400" b="1" dirty="0" smtClean="0">
                <a:latin typeface="David" pitchFamily="34" charset="-79"/>
                <a:cs typeface="David" pitchFamily="34" charset="-79"/>
              </a:rPr>
              <a:t>Yu, C, Derdikman, C, Haidarliu, S, Ahissar, E. Parallel Thalamic Pathways for Whisking and Touch Signals in the Rat. 2006. </a:t>
            </a:r>
            <a:r>
              <a:rPr lang="en-US" sz="6400" b="1" i="1" dirty="0" smtClean="0">
                <a:latin typeface="David" pitchFamily="34" charset="-79"/>
                <a:cs typeface="David" pitchFamily="34" charset="-79"/>
              </a:rPr>
              <a:t>PLoS Biology</a:t>
            </a:r>
            <a:r>
              <a:rPr lang="en-US" sz="6400" b="1" dirty="0" smtClean="0">
                <a:latin typeface="David" pitchFamily="34" charset="-79"/>
                <a:cs typeface="David" pitchFamily="34" charset="-79"/>
              </a:rPr>
              <a:t>, 4: 0819 – 0825.</a:t>
            </a:r>
          </a:p>
          <a:p>
            <a:pPr algn="just">
              <a:lnSpc>
                <a:spcPct val="170000"/>
              </a:lnSpc>
              <a:buNone/>
            </a:pPr>
            <a:r>
              <a:rPr lang="he-IL" sz="4600" b="1" dirty="0" smtClean="0">
                <a:latin typeface="David" pitchFamily="34" charset="-79"/>
                <a:cs typeface="David" pitchFamily="34" charset="-79"/>
              </a:rPr>
              <a:t> </a:t>
            </a:r>
            <a:endParaRPr lang="en-US" sz="4600" b="1" dirty="0" smtClean="0">
              <a:latin typeface="David" pitchFamily="34" charset="-79"/>
              <a:cs typeface="David" pitchFamily="34" charset="-79"/>
            </a:endParaRPr>
          </a:p>
          <a:p>
            <a:pPr algn="l">
              <a:buNone/>
            </a:pPr>
            <a:r>
              <a:rPr lang="he-IL" dirty="0" smtClean="0">
                <a:latin typeface="David" pitchFamily="34" charset="-79"/>
                <a:cs typeface="David" pitchFamily="34" charset="-79"/>
              </a:rPr>
              <a:t> </a:t>
            </a:r>
            <a:endParaRPr lang="en-US" dirty="0" smtClean="0">
              <a:latin typeface="David" pitchFamily="34" charset="-79"/>
              <a:cs typeface="David" pitchFamily="34" charset="-79"/>
            </a:endParaRPr>
          </a:p>
          <a:p>
            <a:pPr algn="l">
              <a:buNone/>
            </a:pPr>
            <a:endParaRPr lang="he-IL"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260648"/>
            <a:ext cx="8229600" cy="1143000"/>
          </a:xfrm>
        </p:spPr>
        <p:txBody>
          <a:bodyPr/>
          <a:lstStyle/>
          <a:p>
            <a:r>
              <a:rPr lang="he-IL" b="1" dirty="0" smtClean="0">
                <a:cs typeface="David" pitchFamily="2" charset="-79"/>
              </a:rPr>
              <a:t>תודות</a:t>
            </a:r>
            <a:endParaRPr lang="he-IL" b="1" dirty="0">
              <a:cs typeface="David" pitchFamily="2" charset="-79"/>
            </a:endParaRPr>
          </a:p>
        </p:txBody>
      </p:sp>
      <p:sp>
        <p:nvSpPr>
          <p:cNvPr id="5" name="מציין מיקום תוכן 4"/>
          <p:cNvSpPr>
            <a:spLocks noGrp="1"/>
          </p:cNvSpPr>
          <p:nvPr>
            <p:ph idx="1"/>
          </p:nvPr>
        </p:nvSpPr>
        <p:spPr>
          <a:xfrm>
            <a:off x="457200" y="1268761"/>
            <a:ext cx="8229600" cy="3240359"/>
          </a:xfrm>
        </p:spPr>
        <p:txBody>
          <a:bodyPr>
            <a:normAutofit/>
          </a:bodyPr>
          <a:lstStyle/>
          <a:p>
            <a:pPr marL="0" indent="0" algn="just">
              <a:lnSpc>
                <a:spcPct val="150000"/>
              </a:lnSpc>
              <a:buNone/>
            </a:pPr>
            <a:r>
              <a:rPr lang="he-IL" b="1" dirty="0" smtClean="0">
                <a:cs typeface="David" pitchFamily="2" charset="-79"/>
              </a:rPr>
              <a:t>ברצוני להודות לאלדד אסא,</a:t>
            </a:r>
            <a:r>
              <a:rPr lang="pl-PL" b="1" dirty="0" smtClean="0">
                <a:cs typeface="David" pitchFamily="2" charset="-79"/>
              </a:rPr>
              <a:t> </a:t>
            </a:r>
            <a:r>
              <a:rPr lang="he-IL" b="1" dirty="0" smtClean="0">
                <a:cs typeface="David" pitchFamily="2" charset="-79"/>
              </a:rPr>
              <a:t>ענבר שרף-סיניק</a:t>
            </a:r>
            <a:r>
              <a:rPr lang="pl-PL" b="1" dirty="0" smtClean="0">
                <a:cs typeface="David" pitchFamily="2" charset="-79"/>
              </a:rPr>
              <a:t> </a:t>
            </a:r>
            <a:r>
              <a:rPr lang="he-IL" b="1" dirty="0" smtClean="0">
                <a:cs typeface="David" pitchFamily="2" charset="-79"/>
              </a:rPr>
              <a:t>ושירה אוזנה,</a:t>
            </a:r>
            <a:r>
              <a:rPr lang="pl-PL" b="1" dirty="0" smtClean="0">
                <a:cs typeface="David" pitchFamily="2" charset="-79"/>
              </a:rPr>
              <a:t> </a:t>
            </a:r>
            <a:r>
              <a:rPr lang="he-IL" b="1" dirty="0" smtClean="0">
                <a:cs typeface="David" pitchFamily="2" charset="-79"/>
              </a:rPr>
              <a:t>על עזרתם בפרויקט זה. </a:t>
            </a:r>
          </a:p>
          <a:p>
            <a:pPr marL="0" indent="0" algn="just">
              <a:lnSpc>
                <a:spcPct val="150000"/>
              </a:lnSpc>
              <a:buNone/>
            </a:pPr>
            <a:r>
              <a:rPr lang="he-IL" b="1" dirty="0" smtClean="0">
                <a:cs typeface="David" pitchFamily="2" charset="-79"/>
              </a:rPr>
              <a:t>במיוחד ברצוני להודות לפרופסור אהוד אחישר  שאפשר לי להתנסות בעבודה מחקרית אצלו במעבדה.</a:t>
            </a:r>
            <a:endParaRPr lang="he-IL" b="1" dirty="0">
              <a:cs typeface="David" pitchFamily="2" charset="-79"/>
            </a:endParaRP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437112"/>
            <a:ext cx="4824536" cy="230425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88640"/>
            <a:ext cx="8219256" cy="1080120"/>
          </a:xfrm>
        </p:spPr>
        <p:txBody>
          <a:bodyPr/>
          <a:lstStyle/>
          <a:p>
            <a:r>
              <a:rPr lang="he-IL" b="1" dirty="0" smtClean="0">
                <a:latin typeface="David" pitchFamily="34" charset="-79"/>
                <a:cs typeface="David" pitchFamily="34" charset="-79"/>
              </a:rPr>
              <a:t>מבנה השרירים של מערכת פד השפם</a:t>
            </a:r>
            <a:endParaRPr lang="he-IL" dirty="0"/>
          </a:p>
        </p:txBody>
      </p:sp>
      <p:sp>
        <p:nvSpPr>
          <p:cNvPr id="3" name="מציין מיקום תוכן 2"/>
          <p:cNvSpPr>
            <a:spLocks noGrp="1"/>
          </p:cNvSpPr>
          <p:nvPr>
            <p:ph idx="1"/>
          </p:nvPr>
        </p:nvSpPr>
        <p:spPr>
          <a:xfrm>
            <a:off x="0" y="1124744"/>
            <a:ext cx="9144000" cy="5733256"/>
          </a:xfrm>
        </p:spPr>
        <p:txBody>
          <a:bodyPr>
            <a:normAutofit/>
          </a:bodyPr>
          <a:lstStyle/>
          <a:p>
            <a:pPr algn="just">
              <a:lnSpc>
                <a:spcPct val="150000"/>
              </a:lnSpc>
              <a:buNone/>
            </a:pPr>
            <a:r>
              <a:rPr lang="he-IL" sz="1800" b="1" dirty="0" smtClean="0">
                <a:latin typeface="David" pitchFamily="34" charset="-79"/>
                <a:cs typeface="David" pitchFamily="34" charset="-79"/>
              </a:rPr>
              <a:t>את שערות השפם מעצבבים שני סוגים של שרירים:</a:t>
            </a:r>
          </a:p>
          <a:p>
            <a:pPr algn="just">
              <a:lnSpc>
                <a:spcPct val="150000"/>
              </a:lnSpc>
              <a:buNone/>
            </a:pPr>
            <a:r>
              <a:rPr lang="he-IL" sz="1800" b="1" dirty="0" smtClean="0">
                <a:solidFill>
                  <a:schemeClr val="accent2">
                    <a:lumMod val="50000"/>
                  </a:schemeClr>
                </a:solidFill>
                <a:latin typeface="David" pitchFamily="34" charset="-79"/>
                <a:cs typeface="David" pitchFamily="34" charset="-79"/>
              </a:rPr>
              <a:t>השריר הפנימי </a:t>
            </a:r>
            <a:r>
              <a:rPr lang="en-US" sz="1800" b="1" dirty="0" smtClean="0">
                <a:solidFill>
                  <a:schemeClr val="accent2">
                    <a:lumMod val="50000"/>
                  </a:schemeClr>
                </a:solidFill>
                <a:latin typeface="David" pitchFamily="34" charset="-79"/>
                <a:cs typeface="David" pitchFamily="34" charset="-79"/>
              </a:rPr>
              <a:t>(intrinsic muscle)</a:t>
            </a:r>
            <a:r>
              <a:rPr lang="he-IL" sz="1800" b="1" dirty="0" smtClean="0">
                <a:latin typeface="David" pitchFamily="34" charset="-79"/>
                <a:cs typeface="David" pitchFamily="34" charset="-79"/>
              </a:rPr>
              <a:t>- המורכב מקבוצה של </a:t>
            </a:r>
          </a:p>
          <a:p>
            <a:pPr algn="just">
              <a:lnSpc>
                <a:spcPct val="150000"/>
              </a:lnSpc>
              <a:buNone/>
            </a:pPr>
            <a:r>
              <a:rPr lang="he-IL" sz="1800" b="1" dirty="0" smtClean="0">
                <a:latin typeface="David" pitchFamily="34" charset="-79"/>
                <a:cs typeface="David" pitchFamily="34" charset="-79"/>
              </a:rPr>
              <a:t>שרירים קטנים, כאשר כל שריר פנימי מחבר שתי שערות שפם </a:t>
            </a:r>
          </a:p>
          <a:p>
            <a:pPr algn="just">
              <a:lnSpc>
                <a:spcPct val="150000"/>
              </a:lnSpc>
              <a:buNone/>
            </a:pPr>
            <a:r>
              <a:rPr lang="he-IL" sz="1800" b="1" dirty="0" smtClean="0">
                <a:latin typeface="David" pitchFamily="34" charset="-79"/>
                <a:cs typeface="David" pitchFamily="34" charset="-79"/>
              </a:rPr>
              <a:t>מאותה השורה. שרירים אלה יוצרים לולאה מסביב לכל </a:t>
            </a:r>
          </a:p>
          <a:p>
            <a:pPr algn="just">
              <a:lnSpc>
                <a:spcPct val="150000"/>
              </a:lnSpc>
              <a:buNone/>
            </a:pPr>
            <a:r>
              <a:rPr lang="he-IL" sz="1800" b="1" dirty="0" smtClean="0">
                <a:latin typeface="David" pitchFamily="34" charset="-79"/>
                <a:cs typeface="David" pitchFamily="34" charset="-79"/>
              </a:rPr>
              <a:t>אחד מהזקיקים.</a:t>
            </a:r>
          </a:p>
          <a:p>
            <a:pPr algn="just">
              <a:lnSpc>
                <a:spcPct val="150000"/>
              </a:lnSpc>
              <a:buNone/>
            </a:pPr>
            <a:r>
              <a:rPr lang="he-IL" sz="1800" b="1" dirty="0" smtClean="0">
                <a:solidFill>
                  <a:schemeClr val="accent2">
                    <a:lumMod val="50000"/>
                  </a:schemeClr>
                </a:solidFill>
                <a:latin typeface="David" pitchFamily="34" charset="-79"/>
                <a:cs typeface="David" pitchFamily="34" charset="-79"/>
              </a:rPr>
              <a:t>השריר החיצוני (</a:t>
            </a:r>
            <a:r>
              <a:rPr lang="en-US" sz="1800" b="1" dirty="0" smtClean="0">
                <a:solidFill>
                  <a:schemeClr val="accent2">
                    <a:lumMod val="50000"/>
                  </a:schemeClr>
                </a:solidFill>
                <a:latin typeface="David" pitchFamily="34" charset="-79"/>
                <a:cs typeface="David" pitchFamily="34" charset="-79"/>
              </a:rPr>
              <a:t>extrinsic muscle</a:t>
            </a:r>
            <a:r>
              <a:rPr lang="he-IL" sz="1800" b="1" dirty="0" smtClean="0">
                <a:solidFill>
                  <a:schemeClr val="accent2">
                    <a:lumMod val="50000"/>
                  </a:schemeClr>
                </a:solidFill>
                <a:latin typeface="David" pitchFamily="34" charset="-79"/>
                <a:cs typeface="David" pitchFamily="34" charset="-79"/>
              </a:rPr>
              <a:t>)</a:t>
            </a:r>
            <a:r>
              <a:rPr lang="he-IL" sz="1800" b="1" dirty="0" smtClean="0">
                <a:latin typeface="David" pitchFamily="34" charset="-79"/>
                <a:cs typeface="David" pitchFamily="34" charset="-79"/>
              </a:rPr>
              <a:t>- יוצא מאזורים שונים </a:t>
            </a:r>
          </a:p>
          <a:p>
            <a:pPr algn="just">
              <a:lnSpc>
                <a:spcPct val="150000"/>
              </a:lnSpc>
              <a:buNone/>
            </a:pPr>
            <a:r>
              <a:rPr lang="he-IL" sz="1800" b="1" dirty="0" smtClean="0">
                <a:latin typeface="David" pitchFamily="34" charset="-79"/>
                <a:cs typeface="David" pitchFamily="34" charset="-79"/>
              </a:rPr>
              <a:t>בגולגולת ונכנס אל הפד של שערות השפם מכיוונים שונים. </a:t>
            </a:r>
          </a:p>
          <a:p>
            <a:pPr algn="just">
              <a:lnSpc>
                <a:spcPct val="150000"/>
              </a:lnSpc>
              <a:buNone/>
            </a:pPr>
            <a:r>
              <a:rPr lang="he-IL" sz="1800" b="1" dirty="0" smtClean="0">
                <a:latin typeface="David" pitchFamily="34" charset="-79"/>
                <a:cs typeface="David" pitchFamily="34" charset="-79"/>
              </a:rPr>
              <a:t>התכווצות השריר גורמת לתנועה של הפד כולו.</a:t>
            </a:r>
          </a:p>
          <a:p>
            <a:pPr algn="just">
              <a:lnSpc>
                <a:spcPct val="150000"/>
              </a:lnSpc>
              <a:buNone/>
            </a:pPr>
            <a:r>
              <a:rPr lang="he-IL" sz="1800" b="1" dirty="0" smtClean="0">
                <a:latin typeface="David" pitchFamily="34" charset="-79"/>
                <a:cs typeface="David" pitchFamily="34" charset="-79"/>
              </a:rPr>
              <a:t> </a:t>
            </a:r>
            <a:endParaRPr lang="he-IL" sz="1800" b="1" dirty="0">
              <a:latin typeface="David" pitchFamily="34" charset="-79"/>
              <a:cs typeface="David" pitchFamily="34" charset="-79"/>
            </a:endParaRPr>
          </a:p>
          <a:p>
            <a:pPr algn="just">
              <a:lnSpc>
                <a:spcPct val="150000"/>
              </a:lnSpc>
              <a:buNone/>
            </a:pPr>
            <a:r>
              <a:rPr lang="he-IL" sz="1800" b="1" dirty="0" smtClean="0">
                <a:latin typeface="David" pitchFamily="34" charset="-79"/>
                <a:cs typeface="David" pitchFamily="34" charset="-79"/>
              </a:rPr>
              <a:t>התכווצותם של השרירים (החיצוני והפנימי) גורמת לתנועה </a:t>
            </a:r>
          </a:p>
          <a:p>
            <a:pPr algn="just">
              <a:lnSpc>
                <a:spcPct val="150000"/>
              </a:lnSpc>
              <a:buNone/>
            </a:pPr>
            <a:r>
              <a:rPr lang="he-IL" sz="1800" b="1" dirty="0" smtClean="0">
                <a:latin typeface="David" pitchFamily="34" charset="-79"/>
                <a:cs typeface="David" pitchFamily="34" charset="-79"/>
              </a:rPr>
              <a:t>של שערות השפם קדימה (</a:t>
            </a:r>
            <a:r>
              <a:rPr lang="en-US" sz="1800" b="1" dirty="0" smtClean="0">
                <a:latin typeface="David" pitchFamily="34" charset="-79"/>
                <a:cs typeface="David" pitchFamily="34" charset="-79"/>
              </a:rPr>
              <a:t>protraction</a:t>
            </a:r>
            <a:r>
              <a:rPr lang="he-IL" sz="1800" b="1" dirty="0" smtClean="0">
                <a:latin typeface="David" pitchFamily="34" charset="-79"/>
                <a:cs typeface="David" pitchFamily="34" charset="-79"/>
              </a:rPr>
              <a:t>) ואחורה (</a:t>
            </a:r>
            <a:r>
              <a:rPr lang="en-US" sz="1800" b="1" dirty="0" smtClean="0">
                <a:latin typeface="David" pitchFamily="34" charset="-79"/>
                <a:cs typeface="David" pitchFamily="34" charset="-79"/>
              </a:rPr>
              <a:t>retraction</a:t>
            </a:r>
            <a:r>
              <a:rPr lang="he-IL" sz="1800" b="1" dirty="0" smtClean="0">
                <a:latin typeface="David" pitchFamily="34" charset="-79"/>
                <a:cs typeface="David" pitchFamily="34" charset="-79"/>
              </a:rPr>
              <a:t>)</a:t>
            </a:r>
            <a:r>
              <a:rPr lang="he-IL" sz="1800" b="1" dirty="0">
                <a:latin typeface="David" pitchFamily="34" charset="-79"/>
                <a:cs typeface="David" pitchFamily="34" charset="-79"/>
              </a:rPr>
              <a:t>.</a:t>
            </a:r>
            <a:endParaRPr lang="he-IL" sz="1800" b="1" dirty="0" smtClean="0">
              <a:latin typeface="David" pitchFamily="34" charset="-79"/>
              <a:cs typeface="David" pitchFamily="34" charset="-79"/>
            </a:endParaRPr>
          </a:p>
          <a:p>
            <a:pPr algn="just">
              <a:lnSpc>
                <a:spcPct val="150000"/>
              </a:lnSpc>
              <a:buNone/>
            </a:pPr>
            <a:endParaRPr lang="he-IL" sz="1800" dirty="0"/>
          </a:p>
        </p:txBody>
      </p:sp>
      <p:sp>
        <p:nvSpPr>
          <p:cNvPr id="6" name="TextBox 5"/>
          <p:cNvSpPr txBox="1"/>
          <p:nvPr/>
        </p:nvSpPr>
        <p:spPr>
          <a:xfrm>
            <a:off x="1979712" y="6581001"/>
            <a:ext cx="4032448" cy="276999"/>
          </a:xfrm>
          <a:prstGeom prst="rect">
            <a:avLst/>
          </a:prstGeom>
          <a:noFill/>
        </p:spPr>
        <p:txBody>
          <a:bodyPr wrap="square" rtlCol="0">
            <a:spAutoFit/>
          </a:bodyPr>
          <a:lstStyle/>
          <a:p>
            <a:r>
              <a:rPr lang="en-US" sz="1200" b="1" dirty="0">
                <a:latin typeface="David" pitchFamily="34" charset="-79"/>
                <a:cs typeface="David" pitchFamily="34" charset="-79"/>
              </a:rPr>
              <a:t>Dorfl, 1982 ,Berg and Kleinfeld, 2002</a:t>
            </a:r>
            <a:endParaRPr lang="en-US" sz="1200" dirty="0"/>
          </a:p>
        </p:txBody>
      </p:sp>
      <p:pic>
        <p:nvPicPr>
          <p:cNvPr id="7" name="Picture 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8760"/>
            <a:ext cx="3168352" cy="2664296"/>
          </a:xfrm>
          <a:prstGeom prst="rect">
            <a:avLst/>
          </a:prstGeom>
          <a:noFill/>
          <a:ln w="28575">
            <a:solidFill>
              <a:schemeClr val="tx1"/>
            </a:solidFill>
          </a:ln>
        </p:spPr>
      </p:pic>
      <p:pic>
        <p:nvPicPr>
          <p:cNvPr id="8"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149080"/>
            <a:ext cx="3168352" cy="2520280"/>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922114"/>
          </a:xfrm>
        </p:spPr>
        <p:txBody>
          <a:bodyPr/>
          <a:lstStyle/>
          <a:p>
            <a:r>
              <a:rPr lang="he-IL" b="1" dirty="0" smtClean="0">
                <a:latin typeface="David" pitchFamily="34" charset="-79"/>
                <a:cs typeface="David" pitchFamily="34" charset="-79"/>
              </a:rPr>
              <a:t> מסלול מערכת החישה בחולדה</a:t>
            </a:r>
            <a:endParaRPr lang="he-IL" b="1" dirty="0">
              <a:latin typeface="David" pitchFamily="34" charset="-79"/>
              <a:cs typeface="David" pitchFamily="34" charset="-79"/>
            </a:endParaRPr>
          </a:p>
        </p:txBody>
      </p:sp>
      <p:sp>
        <p:nvSpPr>
          <p:cNvPr id="3" name="מציין מיקום תוכן 2"/>
          <p:cNvSpPr>
            <a:spLocks noGrp="1"/>
          </p:cNvSpPr>
          <p:nvPr>
            <p:ph idx="1"/>
          </p:nvPr>
        </p:nvSpPr>
        <p:spPr>
          <a:xfrm>
            <a:off x="4355976" y="1196752"/>
            <a:ext cx="4788024" cy="5661248"/>
          </a:xfrm>
        </p:spPr>
        <p:txBody>
          <a:bodyPr>
            <a:normAutofit/>
          </a:bodyPr>
          <a:lstStyle/>
          <a:p>
            <a:pPr algn="just">
              <a:lnSpc>
                <a:spcPct val="150000"/>
              </a:lnSpc>
              <a:buNone/>
            </a:pPr>
            <a:r>
              <a:rPr lang="he-IL" sz="1800" b="1" dirty="0" smtClean="0">
                <a:latin typeface="David" pitchFamily="34" charset="-79"/>
                <a:cs typeface="David" pitchFamily="34" charset="-79"/>
              </a:rPr>
              <a:t>1. מזקיקי השפם יוצאים הסיבים הסנסוריים של</a:t>
            </a:r>
          </a:p>
          <a:p>
            <a:pPr algn="just">
              <a:lnSpc>
                <a:spcPct val="150000"/>
              </a:lnSpc>
              <a:buNone/>
            </a:pPr>
            <a:r>
              <a:rPr lang="he-IL" sz="1800" b="1" dirty="0" smtClean="0">
                <a:latin typeface="David" pitchFamily="34" charset="-79"/>
                <a:cs typeface="David" pitchFamily="34" charset="-79"/>
              </a:rPr>
              <a:t>    ה - </a:t>
            </a:r>
            <a:r>
              <a:rPr lang="en-US" sz="1800" b="1" dirty="0" smtClean="0">
                <a:solidFill>
                  <a:schemeClr val="accent2">
                    <a:lumMod val="50000"/>
                  </a:schemeClr>
                </a:solidFill>
                <a:latin typeface="David" pitchFamily="34" charset="-79"/>
                <a:cs typeface="David" pitchFamily="34" charset="-79"/>
              </a:rPr>
              <a:t>Trigeminal nerve</a:t>
            </a:r>
            <a:r>
              <a:rPr lang="pl-PL" sz="1800" b="1" dirty="0" smtClean="0">
                <a:solidFill>
                  <a:schemeClr val="accent2">
                    <a:lumMod val="50000"/>
                  </a:schemeClr>
                </a:solidFill>
                <a:latin typeface="David" pitchFamily="34" charset="-79"/>
                <a:cs typeface="David" pitchFamily="34" charset="-79"/>
              </a:rPr>
              <a:t>s</a:t>
            </a:r>
            <a:r>
              <a:rPr lang="he-IL" sz="1800" b="1" dirty="0" smtClean="0">
                <a:latin typeface="David" pitchFamily="34" charset="-79"/>
                <a:cs typeface="David" pitchFamily="34" charset="-79"/>
              </a:rPr>
              <a:t>, קצות תאי העצב בזקיקים</a:t>
            </a:r>
          </a:p>
          <a:p>
            <a:pPr algn="just">
              <a:lnSpc>
                <a:spcPct val="150000"/>
              </a:lnSpc>
              <a:buNone/>
            </a:pPr>
            <a:r>
              <a:rPr lang="he-IL" sz="1800" b="1" dirty="0" smtClean="0">
                <a:latin typeface="David" pitchFamily="34" charset="-79"/>
                <a:cs typeface="David" pitchFamily="34" charset="-79"/>
              </a:rPr>
              <a:t>    ממירים אנרגיה מכאנית לאות חשמלי (פוטנציאל </a:t>
            </a:r>
          </a:p>
          <a:p>
            <a:pPr algn="just">
              <a:lnSpc>
                <a:spcPct val="150000"/>
              </a:lnSpc>
              <a:buNone/>
            </a:pPr>
            <a:r>
              <a:rPr lang="he-IL" sz="1800" b="1" dirty="0" smtClean="0">
                <a:latin typeface="David" pitchFamily="34" charset="-79"/>
                <a:cs typeface="David" pitchFamily="34" charset="-79"/>
              </a:rPr>
              <a:t>    פעולה). גופי התאים מרוכזים ב - </a:t>
            </a:r>
            <a:r>
              <a:rPr lang="en-US" sz="1800" b="1" dirty="0" smtClean="0">
                <a:solidFill>
                  <a:schemeClr val="accent2">
                    <a:lumMod val="50000"/>
                  </a:schemeClr>
                </a:solidFill>
                <a:latin typeface="David" pitchFamily="34" charset="-79"/>
                <a:cs typeface="David" pitchFamily="34" charset="-79"/>
              </a:rPr>
              <a:t>Trigeminal</a:t>
            </a:r>
            <a:r>
              <a:rPr lang="he-IL" sz="1800" b="1" dirty="0" smtClean="0">
                <a:solidFill>
                  <a:schemeClr val="accent2">
                    <a:lumMod val="50000"/>
                  </a:schemeClr>
                </a:solidFill>
                <a:latin typeface="David" pitchFamily="34" charset="-79"/>
                <a:cs typeface="David" pitchFamily="34" charset="-79"/>
              </a:rPr>
              <a:t> </a:t>
            </a:r>
            <a:r>
              <a:rPr lang="pl-PL" sz="1800" b="1" dirty="0" smtClean="0">
                <a:solidFill>
                  <a:schemeClr val="accent2">
                    <a:lumMod val="50000"/>
                  </a:schemeClr>
                </a:solidFill>
                <a:latin typeface="David" pitchFamily="34" charset="-79"/>
                <a:cs typeface="David" pitchFamily="34" charset="-79"/>
              </a:rPr>
              <a:t>ganglion</a:t>
            </a:r>
            <a:r>
              <a:rPr lang="he-IL" sz="1800" b="1" dirty="0" smtClean="0">
                <a:latin typeface="David" pitchFamily="34" charset="-79"/>
                <a:cs typeface="David" pitchFamily="34" charset="-79"/>
              </a:rPr>
              <a:t>.</a:t>
            </a:r>
          </a:p>
          <a:p>
            <a:pPr algn="just">
              <a:lnSpc>
                <a:spcPct val="150000"/>
              </a:lnSpc>
              <a:buNone/>
            </a:pPr>
            <a:r>
              <a:rPr lang="he-IL" sz="1800" b="1" dirty="0" smtClean="0">
                <a:latin typeface="David" pitchFamily="34" charset="-79"/>
                <a:cs typeface="David" pitchFamily="34" charset="-79"/>
              </a:rPr>
              <a:t>2. אותות אלה ממשיכים הלאה אל ה</a:t>
            </a:r>
            <a:r>
              <a:rPr lang="en-US" sz="1800" b="1" dirty="0" smtClean="0">
                <a:latin typeface="David" pitchFamily="34" charset="-79"/>
                <a:cs typeface="David" pitchFamily="34" charset="-79"/>
              </a:rPr>
              <a:t>- </a:t>
            </a:r>
            <a:r>
              <a:rPr lang="he-IL" sz="1800" b="1" dirty="0" smtClean="0">
                <a:latin typeface="David" pitchFamily="34" charset="-79"/>
                <a:cs typeface="David" pitchFamily="34" charset="-79"/>
              </a:rPr>
              <a:t> </a:t>
            </a:r>
            <a:r>
              <a:rPr lang="en-US" sz="1800" b="1" dirty="0" smtClean="0">
                <a:solidFill>
                  <a:schemeClr val="accent2">
                    <a:lumMod val="50000"/>
                  </a:schemeClr>
                </a:solidFill>
                <a:latin typeface="David" pitchFamily="34" charset="-79"/>
                <a:cs typeface="David" pitchFamily="34" charset="-79"/>
              </a:rPr>
              <a:t>Trigeminal</a:t>
            </a:r>
            <a:r>
              <a:rPr lang="he-IL" sz="1800" b="1" dirty="0" smtClean="0">
                <a:solidFill>
                  <a:schemeClr val="accent2">
                    <a:lumMod val="50000"/>
                  </a:schemeClr>
                </a:solidFill>
                <a:latin typeface="David" pitchFamily="34" charset="-79"/>
                <a:cs typeface="David" pitchFamily="34" charset="-79"/>
              </a:rPr>
              <a:t> </a:t>
            </a:r>
            <a:r>
              <a:rPr lang="en-US" sz="1800" b="1" dirty="0" smtClean="0">
                <a:solidFill>
                  <a:schemeClr val="accent2">
                    <a:lumMod val="50000"/>
                  </a:schemeClr>
                </a:solidFill>
                <a:latin typeface="David" pitchFamily="34" charset="-79"/>
                <a:cs typeface="David" pitchFamily="34" charset="-79"/>
              </a:rPr>
              <a:t>nuclei </a:t>
            </a:r>
            <a:r>
              <a:rPr lang="he-IL" sz="1800" b="1" dirty="0" smtClean="0">
                <a:solidFill>
                  <a:schemeClr val="accent2">
                    <a:lumMod val="50000"/>
                  </a:schemeClr>
                </a:solidFill>
                <a:latin typeface="David" pitchFamily="34" charset="-79"/>
                <a:cs typeface="David" pitchFamily="34" charset="-79"/>
              </a:rPr>
              <a:t> </a:t>
            </a:r>
            <a:r>
              <a:rPr lang="he-IL" sz="1800" b="1" dirty="0" smtClean="0">
                <a:latin typeface="David" pitchFamily="34" charset="-79"/>
                <a:cs typeface="David" pitchFamily="34" charset="-79"/>
              </a:rPr>
              <a:t>בגזע המוח. </a:t>
            </a:r>
          </a:p>
          <a:p>
            <a:pPr algn="just">
              <a:lnSpc>
                <a:spcPct val="150000"/>
              </a:lnSpc>
              <a:buNone/>
            </a:pPr>
            <a:r>
              <a:rPr lang="he-IL" sz="1800" b="1" dirty="0" smtClean="0">
                <a:latin typeface="David" pitchFamily="34" charset="-79"/>
                <a:cs typeface="David" pitchFamily="34" charset="-79"/>
              </a:rPr>
              <a:t>3. – משם אל ה - </a:t>
            </a:r>
            <a:r>
              <a:rPr lang="pl-PL" sz="1800" b="1" dirty="0" smtClean="0">
                <a:solidFill>
                  <a:schemeClr val="accent2">
                    <a:lumMod val="50000"/>
                  </a:schemeClr>
                </a:solidFill>
                <a:latin typeface="David" pitchFamily="34" charset="-79"/>
                <a:cs typeface="David" pitchFamily="34" charset="-79"/>
              </a:rPr>
              <a:t>Thalamus</a:t>
            </a:r>
            <a:r>
              <a:rPr lang="he-IL" sz="1800" b="1" dirty="0" smtClean="0">
                <a:latin typeface="David" pitchFamily="34" charset="-79"/>
                <a:cs typeface="David" pitchFamily="34" charset="-79"/>
              </a:rPr>
              <a:t>.</a:t>
            </a:r>
            <a:endParaRPr lang="pl-PL" sz="1800" b="1" dirty="0" smtClean="0">
              <a:latin typeface="David" pitchFamily="34" charset="-79"/>
              <a:cs typeface="David" pitchFamily="34" charset="-79"/>
            </a:endParaRPr>
          </a:p>
          <a:p>
            <a:pPr algn="just">
              <a:lnSpc>
                <a:spcPct val="150000"/>
              </a:lnSpc>
              <a:buNone/>
            </a:pPr>
            <a:r>
              <a:rPr lang="he-IL" sz="1800" b="1" dirty="0" smtClean="0">
                <a:latin typeface="David" pitchFamily="34" charset="-79"/>
                <a:cs typeface="David" pitchFamily="34" charset="-79"/>
              </a:rPr>
              <a:t>4. ומשם עובר האות אל האזור האחראי לעיבוד המידע מהשפם הנקרא </a:t>
            </a:r>
            <a:r>
              <a:rPr lang="en-US" sz="1800" b="1" dirty="0" smtClean="0">
                <a:solidFill>
                  <a:schemeClr val="accent2">
                    <a:lumMod val="50000"/>
                  </a:schemeClr>
                </a:solidFill>
                <a:latin typeface="David" pitchFamily="34" charset="-79"/>
                <a:cs typeface="David" pitchFamily="34" charset="-79"/>
              </a:rPr>
              <a:t>Barrel cortex</a:t>
            </a:r>
            <a:r>
              <a:rPr lang="he-IL" sz="1800" b="1" dirty="0" smtClean="0">
                <a:latin typeface="David" pitchFamily="34" charset="-79"/>
                <a:cs typeface="David" pitchFamily="34" charset="-79"/>
              </a:rPr>
              <a:t>. </a:t>
            </a:r>
            <a:endParaRPr lang="he-IL" sz="2200" dirty="0">
              <a:latin typeface="David" pitchFamily="34" charset="-79"/>
              <a:cs typeface="David" pitchFamily="34" charset="-79"/>
            </a:endParaRPr>
          </a:p>
        </p:txBody>
      </p:sp>
      <p:pic>
        <p:nvPicPr>
          <p:cNvPr id="5" name="מציין מיקום תוכן 5" descr="תמונה.jpg"/>
          <p:cNvPicPr>
            <a:picLocks noChangeAspect="1"/>
          </p:cNvPicPr>
          <p:nvPr/>
        </p:nvPicPr>
        <p:blipFill>
          <a:blip r:embed="rId2" cstate="print"/>
          <a:srcRect r="69316" b="40690"/>
          <a:stretch>
            <a:fillRect/>
          </a:stretch>
        </p:blipFill>
        <p:spPr>
          <a:xfrm>
            <a:off x="611560" y="4005064"/>
            <a:ext cx="3635896" cy="2315857"/>
          </a:xfrm>
          <a:prstGeom prst="rect">
            <a:avLst/>
          </a:prstGeom>
          <a:ln w="28575">
            <a:solidFill>
              <a:schemeClr val="tx1"/>
            </a:solidFill>
          </a:ln>
        </p:spPr>
      </p:pic>
      <p:pic>
        <p:nvPicPr>
          <p:cNvPr id="6" name="מציין מיקום תוכן 5" descr="תמונה.jpg"/>
          <p:cNvPicPr>
            <a:picLocks noChangeAspect="1"/>
          </p:cNvPicPr>
          <p:nvPr/>
        </p:nvPicPr>
        <p:blipFill>
          <a:blip r:embed="rId2" cstate="print"/>
          <a:srcRect l="31414" t="2081" r="16715" b="40690"/>
          <a:stretch>
            <a:fillRect/>
          </a:stretch>
        </p:blipFill>
        <p:spPr>
          <a:xfrm>
            <a:off x="620200" y="1249377"/>
            <a:ext cx="3612027" cy="2349555"/>
          </a:xfrm>
          <a:prstGeom prst="rect">
            <a:avLst/>
          </a:prstGeom>
          <a:ln w="28575">
            <a:solidFill>
              <a:schemeClr val="tx1"/>
            </a:solidFill>
          </a:ln>
        </p:spPr>
      </p:pic>
      <p:sp>
        <p:nvSpPr>
          <p:cNvPr id="7" name="TextBox 6"/>
          <p:cNvSpPr txBox="1"/>
          <p:nvPr/>
        </p:nvSpPr>
        <p:spPr>
          <a:xfrm>
            <a:off x="1619672" y="6381328"/>
            <a:ext cx="2664296" cy="307777"/>
          </a:xfrm>
          <a:prstGeom prst="rect">
            <a:avLst/>
          </a:prstGeom>
          <a:noFill/>
        </p:spPr>
        <p:txBody>
          <a:bodyPr wrap="square" rtlCol="0">
            <a:spAutoFit/>
          </a:bodyPr>
          <a:lstStyle/>
          <a:p>
            <a:r>
              <a:rPr lang="en-US" sz="1400" b="1" dirty="0">
                <a:latin typeface="David" pitchFamily="34" charset="-79"/>
                <a:cs typeface="David" pitchFamily="34" charset="-79"/>
              </a:rPr>
              <a:t>Ahissar et </a:t>
            </a:r>
            <a:r>
              <a:rPr lang="en-US" sz="1400" b="1" dirty="0" smtClean="0">
                <a:latin typeface="David" pitchFamily="34" charset="-79"/>
                <a:cs typeface="David" pitchFamily="34" charset="-79"/>
              </a:rPr>
              <a:t>al, 2008</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994122"/>
          </a:xfrm>
        </p:spPr>
        <p:txBody>
          <a:bodyPr/>
          <a:lstStyle/>
          <a:p>
            <a:r>
              <a:rPr lang="he-IL" b="1" dirty="0" smtClean="0">
                <a:latin typeface="David" pitchFamily="34" charset="-79"/>
                <a:cs typeface="David" pitchFamily="34" charset="-79"/>
              </a:rPr>
              <a:t>לולאות מוטוריות - סנסוריות</a:t>
            </a:r>
            <a:endParaRPr lang="he-IL" b="1" dirty="0">
              <a:latin typeface="David" pitchFamily="34" charset="-79"/>
              <a:cs typeface="David" pitchFamily="34" charset="-79"/>
            </a:endParaRPr>
          </a:p>
        </p:txBody>
      </p:sp>
      <p:sp>
        <p:nvSpPr>
          <p:cNvPr id="3" name="מציין מיקום תוכן 2"/>
          <p:cNvSpPr>
            <a:spLocks noGrp="1"/>
          </p:cNvSpPr>
          <p:nvPr>
            <p:ph idx="1"/>
          </p:nvPr>
        </p:nvSpPr>
        <p:spPr>
          <a:xfrm>
            <a:off x="179512" y="1124744"/>
            <a:ext cx="8784976" cy="5733256"/>
          </a:xfrm>
        </p:spPr>
        <p:txBody>
          <a:bodyPr>
            <a:noAutofit/>
          </a:bodyPr>
          <a:lstStyle/>
          <a:p>
            <a:pPr algn="just">
              <a:lnSpc>
                <a:spcPct val="160000"/>
              </a:lnSpc>
              <a:buNone/>
            </a:pPr>
            <a:r>
              <a:rPr lang="he-IL" sz="1600" b="1" dirty="0" smtClean="0">
                <a:latin typeface="David" pitchFamily="34" charset="-79"/>
                <a:cs typeface="David" pitchFamily="34" charset="-79"/>
              </a:rPr>
              <a:t>המעבר של הקלט החישתי אל הפלט החישתי במהלך מגע פעיל מבוצע באמצעות לולאות מוטוריות סנסוריות בהן</a:t>
            </a:r>
          </a:p>
          <a:p>
            <a:pPr algn="just">
              <a:lnSpc>
                <a:spcPct val="160000"/>
              </a:lnSpc>
              <a:buNone/>
            </a:pPr>
            <a:r>
              <a:rPr lang="he-IL" sz="1600" b="1" dirty="0">
                <a:latin typeface="David" pitchFamily="34" charset="-79"/>
                <a:cs typeface="David" pitchFamily="34" charset="-79"/>
              </a:rPr>
              <a:t>תנועת </a:t>
            </a:r>
            <a:r>
              <a:rPr lang="he-IL" sz="1600" b="1" dirty="0" smtClean="0">
                <a:latin typeface="David" pitchFamily="34" charset="-79"/>
                <a:cs typeface="David" pitchFamily="34" charset="-79"/>
              </a:rPr>
              <a:t>איבר החוש </a:t>
            </a:r>
            <a:r>
              <a:rPr lang="he-IL" sz="1600" b="1" dirty="0">
                <a:latin typeface="David" pitchFamily="34" charset="-79"/>
                <a:cs typeface="David" pitchFamily="34" charset="-79"/>
              </a:rPr>
              <a:t>(השפם) משפיעה על </a:t>
            </a:r>
            <a:r>
              <a:rPr lang="he-IL" sz="1600" b="1" dirty="0" smtClean="0">
                <a:latin typeface="David" pitchFamily="34" charset="-79"/>
                <a:cs typeface="David" pitchFamily="34" charset="-79"/>
              </a:rPr>
              <a:t>המידע התחושתי </a:t>
            </a:r>
            <a:r>
              <a:rPr lang="he-IL" sz="1600" b="1" dirty="0">
                <a:latin typeface="David" pitchFamily="34" charset="-79"/>
                <a:cs typeface="David" pitchFamily="34" charset="-79"/>
              </a:rPr>
              <a:t>במוח, אשר </a:t>
            </a:r>
            <a:r>
              <a:rPr lang="he-IL" sz="1600" b="1" dirty="0" smtClean="0">
                <a:latin typeface="David" pitchFamily="34" charset="-79"/>
                <a:cs typeface="David" pitchFamily="34" charset="-79"/>
              </a:rPr>
              <a:t>בתורו משפיע </a:t>
            </a:r>
            <a:r>
              <a:rPr lang="he-IL" sz="1600" b="1" dirty="0">
                <a:latin typeface="David" pitchFamily="34" charset="-79"/>
                <a:cs typeface="David" pitchFamily="34" charset="-79"/>
              </a:rPr>
              <a:t>על </a:t>
            </a:r>
            <a:r>
              <a:rPr lang="he-IL" sz="1600" b="1" dirty="0" smtClean="0">
                <a:latin typeface="David" pitchFamily="34" charset="-79"/>
                <a:cs typeface="David" pitchFamily="34" charset="-79"/>
              </a:rPr>
              <a:t>תנועת </a:t>
            </a:r>
            <a:r>
              <a:rPr lang="he-IL" sz="1600" b="1" dirty="0">
                <a:latin typeface="David" pitchFamily="34" charset="-79"/>
                <a:cs typeface="David" pitchFamily="34" charset="-79"/>
              </a:rPr>
              <a:t>איבר החוש.</a:t>
            </a:r>
            <a:endParaRPr lang="en-US" sz="1600" b="1" dirty="0">
              <a:latin typeface="David" pitchFamily="34" charset="-79"/>
              <a:cs typeface="David" pitchFamily="34" charset="-79"/>
            </a:endParaRPr>
          </a:p>
          <a:p>
            <a:pPr algn="just">
              <a:lnSpc>
                <a:spcPct val="160000"/>
              </a:lnSpc>
              <a:buNone/>
            </a:pPr>
            <a:r>
              <a:rPr lang="he-IL" sz="1600" b="1" dirty="0" smtClean="0">
                <a:latin typeface="David" pitchFamily="34" charset="-79"/>
                <a:cs typeface="David" pitchFamily="34" charset="-79"/>
              </a:rPr>
              <a:t> </a:t>
            </a:r>
          </a:p>
          <a:p>
            <a:pPr algn="just">
              <a:lnSpc>
                <a:spcPct val="160000"/>
              </a:lnSpc>
              <a:buNone/>
            </a:pPr>
            <a:endParaRPr lang="he-IL" sz="1600" b="1" dirty="0">
              <a:latin typeface="David" pitchFamily="34" charset="-79"/>
              <a:cs typeface="David" pitchFamily="34" charset="-79"/>
            </a:endParaRPr>
          </a:p>
          <a:p>
            <a:pPr algn="just">
              <a:lnSpc>
                <a:spcPct val="160000"/>
              </a:lnSpc>
              <a:buNone/>
            </a:pPr>
            <a:endParaRPr lang="he-IL" sz="1600" b="1" dirty="0" smtClean="0">
              <a:latin typeface="David" pitchFamily="34" charset="-79"/>
              <a:cs typeface="David" pitchFamily="34" charset="-79"/>
            </a:endParaRPr>
          </a:p>
          <a:p>
            <a:pPr algn="just">
              <a:lnSpc>
                <a:spcPct val="160000"/>
              </a:lnSpc>
              <a:buNone/>
            </a:pPr>
            <a:endParaRPr lang="he-IL" sz="1600" b="1" dirty="0">
              <a:latin typeface="David" pitchFamily="34" charset="-79"/>
              <a:cs typeface="David" pitchFamily="34" charset="-79"/>
            </a:endParaRPr>
          </a:p>
          <a:p>
            <a:pPr algn="just">
              <a:lnSpc>
                <a:spcPct val="160000"/>
              </a:lnSpc>
              <a:buNone/>
            </a:pPr>
            <a:endParaRPr lang="he-IL" sz="1600" b="1" dirty="0" smtClean="0">
              <a:latin typeface="David" pitchFamily="34" charset="-79"/>
              <a:cs typeface="David" pitchFamily="34" charset="-79"/>
            </a:endParaRPr>
          </a:p>
          <a:p>
            <a:pPr algn="just">
              <a:lnSpc>
                <a:spcPct val="160000"/>
              </a:lnSpc>
              <a:buNone/>
            </a:pPr>
            <a:endParaRPr lang="he-IL" sz="1600" b="1" dirty="0">
              <a:latin typeface="David" pitchFamily="34" charset="-79"/>
              <a:cs typeface="David" pitchFamily="34" charset="-79"/>
            </a:endParaRPr>
          </a:p>
          <a:p>
            <a:pPr algn="just">
              <a:lnSpc>
                <a:spcPct val="160000"/>
              </a:lnSpc>
              <a:buNone/>
            </a:pPr>
            <a:r>
              <a:rPr lang="he-IL" sz="1600" b="1" dirty="0">
                <a:latin typeface="David" pitchFamily="34" charset="-79"/>
                <a:cs typeface="David" pitchFamily="34" charset="-79"/>
              </a:rPr>
              <a:t>האותות העצביים נעים בשלושה מסלולים נפרדים ומקבילים אל התלמוס – "שער הכניסה" אל קליפת המוח</a:t>
            </a:r>
            <a:r>
              <a:rPr lang="he-IL" sz="1600" b="1" dirty="0" smtClean="0">
                <a:latin typeface="David" pitchFamily="34" charset="-79"/>
                <a:cs typeface="David" pitchFamily="34" charset="-79"/>
              </a:rPr>
              <a:t>:</a:t>
            </a:r>
          </a:p>
          <a:p>
            <a:pPr algn="just">
              <a:lnSpc>
                <a:spcPct val="160000"/>
              </a:lnSpc>
              <a:buNone/>
            </a:pPr>
            <a:r>
              <a:rPr lang="he-IL" sz="1600" b="1" dirty="0" smtClean="0">
                <a:latin typeface="David" pitchFamily="34" charset="-79"/>
                <a:cs typeface="David" pitchFamily="34" charset="-79"/>
              </a:rPr>
              <a:t>מסלול אחד (</a:t>
            </a:r>
            <a:r>
              <a:rPr lang="en-US" sz="1600" b="1" dirty="0" smtClean="0">
                <a:latin typeface="David" pitchFamily="34" charset="-79"/>
                <a:cs typeface="David" pitchFamily="34" charset="-79"/>
              </a:rPr>
              <a:t>(paralemniscal </a:t>
            </a:r>
            <a:r>
              <a:rPr lang="he-IL" sz="1600" b="1" dirty="0" smtClean="0">
                <a:latin typeface="David" pitchFamily="34" charset="-79"/>
                <a:cs typeface="David" pitchFamily="34" charset="-79"/>
              </a:rPr>
              <a:t> מעביר אותות הקשורים לתנועת זיפי השפם עצמם</a:t>
            </a:r>
            <a:r>
              <a:rPr lang="en-US" sz="1600" b="1" dirty="0" smtClean="0">
                <a:latin typeface="David" pitchFamily="34" charset="-79"/>
                <a:cs typeface="David" pitchFamily="34" charset="-79"/>
              </a:rPr>
              <a:t>(W) </a:t>
            </a:r>
            <a:r>
              <a:rPr lang="he-IL" sz="1600" b="1" dirty="0" smtClean="0">
                <a:latin typeface="David" pitchFamily="34" charset="-79"/>
                <a:cs typeface="David" pitchFamily="34" charset="-79"/>
              </a:rPr>
              <a:t>.</a:t>
            </a:r>
          </a:p>
          <a:p>
            <a:pPr algn="just">
              <a:lnSpc>
                <a:spcPct val="160000"/>
              </a:lnSpc>
              <a:buNone/>
            </a:pPr>
            <a:r>
              <a:rPr lang="he-IL" sz="1600" b="1" dirty="0" smtClean="0">
                <a:latin typeface="David" pitchFamily="34" charset="-79"/>
                <a:cs typeface="David" pitchFamily="34" charset="-79"/>
              </a:rPr>
              <a:t>מסלול שני ( </a:t>
            </a:r>
            <a:r>
              <a:rPr lang="en-US" sz="1600" b="1" dirty="0" smtClean="0">
                <a:latin typeface="David" pitchFamily="34" charset="-79"/>
                <a:cs typeface="David" pitchFamily="34" charset="-79"/>
              </a:rPr>
              <a:t>extralemniscal</a:t>
            </a:r>
            <a:r>
              <a:rPr lang="he-IL" sz="1600" b="1" dirty="0" smtClean="0">
                <a:latin typeface="David" pitchFamily="34" charset="-79"/>
                <a:cs typeface="David" pitchFamily="34" charset="-79"/>
              </a:rPr>
              <a:t>) מעביר מידע על זמני יצירת המגע עם עצמים  </a:t>
            </a:r>
            <a:r>
              <a:rPr lang="en-US" sz="1600" b="1" dirty="0" smtClean="0">
                <a:latin typeface="David" pitchFamily="34" charset="-79"/>
                <a:cs typeface="David" pitchFamily="34" charset="-79"/>
              </a:rPr>
              <a:t>(T)</a:t>
            </a:r>
            <a:r>
              <a:rPr lang="he-IL" sz="1600" b="1" dirty="0" smtClean="0">
                <a:latin typeface="David" pitchFamily="34" charset="-79"/>
                <a:cs typeface="David" pitchFamily="34" charset="-79"/>
              </a:rPr>
              <a:t>.</a:t>
            </a:r>
            <a:endParaRPr lang="he-IL" sz="1600" b="1" dirty="0">
              <a:latin typeface="David" pitchFamily="34" charset="-79"/>
              <a:cs typeface="David" pitchFamily="34" charset="-79"/>
            </a:endParaRPr>
          </a:p>
          <a:p>
            <a:pPr algn="just">
              <a:lnSpc>
                <a:spcPct val="160000"/>
              </a:lnSpc>
              <a:buNone/>
            </a:pPr>
            <a:r>
              <a:rPr lang="he-IL" sz="1600" b="1" dirty="0" smtClean="0">
                <a:latin typeface="David" pitchFamily="34" charset="-79"/>
                <a:cs typeface="David" pitchFamily="34" charset="-79"/>
              </a:rPr>
              <a:t>מסלול שלישי ( </a:t>
            </a:r>
            <a:r>
              <a:rPr lang="en-US" sz="1600" b="1" dirty="0" smtClean="0">
                <a:latin typeface="David" pitchFamily="34" charset="-79"/>
                <a:cs typeface="David" pitchFamily="34" charset="-79"/>
              </a:rPr>
              <a:t>lemniscal</a:t>
            </a:r>
            <a:r>
              <a:rPr lang="he-IL" sz="1600" b="1" dirty="0" smtClean="0">
                <a:latin typeface="David" pitchFamily="34" charset="-79"/>
                <a:cs typeface="David" pitchFamily="34" charset="-79"/>
              </a:rPr>
              <a:t>) מעביר מידע מורכב על יחסי הגומלין בין תנועת השפם למגע עם העצם  </a:t>
            </a:r>
            <a:r>
              <a:rPr lang="en-US" sz="1600" b="1" dirty="0" smtClean="0">
                <a:latin typeface="David" pitchFamily="34" charset="-79"/>
                <a:cs typeface="David" pitchFamily="34" charset="-79"/>
              </a:rPr>
              <a:t>(WT)</a:t>
            </a:r>
            <a:r>
              <a:rPr lang="he-IL" sz="1600" b="1" dirty="0" smtClean="0">
                <a:latin typeface="David" pitchFamily="34" charset="-79"/>
                <a:cs typeface="David" pitchFamily="34" charset="-79"/>
              </a:rPr>
              <a:t>. </a:t>
            </a:r>
          </a:p>
          <a:p>
            <a:pPr algn="just">
              <a:buNone/>
            </a:pPr>
            <a:endParaRPr lang="he-IL" sz="1600" b="1" dirty="0"/>
          </a:p>
        </p:txBody>
      </p:sp>
      <p:pic>
        <p:nvPicPr>
          <p:cNvPr id="5" name="תמונה 4"/>
          <p:cNvPicPr/>
          <p:nvPr/>
        </p:nvPicPr>
        <p:blipFill>
          <a:blip r:embed="rId2" cstate="print"/>
          <a:srcRect l="5049" t="8083" r="50054" b="30364"/>
          <a:stretch>
            <a:fillRect/>
          </a:stretch>
        </p:blipFill>
        <p:spPr bwMode="auto">
          <a:xfrm>
            <a:off x="2593757" y="2043071"/>
            <a:ext cx="4248472" cy="2664296"/>
          </a:xfrm>
          <a:prstGeom prst="rect">
            <a:avLst/>
          </a:prstGeom>
          <a:noFill/>
          <a:ln w="38100">
            <a:solidFill>
              <a:schemeClr val="tx1"/>
            </a:solidFill>
            <a:miter lim="800000"/>
            <a:headEnd/>
            <a:tailEnd/>
          </a:ln>
        </p:spPr>
      </p:pic>
      <p:sp>
        <p:nvSpPr>
          <p:cNvPr id="6" name="TextBox 5"/>
          <p:cNvSpPr txBox="1"/>
          <p:nvPr/>
        </p:nvSpPr>
        <p:spPr>
          <a:xfrm>
            <a:off x="6516216" y="4437112"/>
            <a:ext cx="1584176" cy="307777"/>
          </a:xfrm>
          <a:prstGeom prst="rect">
            <a:avLst/>
          </a:prstGeom>
          <a:noFill/>
        </p:spPr>
        <p:txBody>
          <a:bodyPr wrap="square" rtlCol="1">
            <a:spAutoFit/>
          </a:bodyPr>
          <a:lstStyle/>
          <a:p>
            <a:r>
              <a:rPr lang="en-US" sz="1400" b="1" dirty="0" smtClean="0">
                <a:latin typeface="David" pitchFamily="34" charset="-79"/>
                <a:cs typeface="David" pitchFamily="34" charset="-79"/>
              </a:rPr>
              <a:t>Yu  et al, 2006</a:t>
            </a:r>
            <a:endParaRPr lang="he-IL" sz="1400" b="1"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latin typeface="David" pitchFamily="34" charset="-79"/>
                <a:cs typeface="David" pitchFamily="34" charset="-79"/>
              </a:rPr>
              <a:t>אסטרטגיות מוטוריות -סנסוריות</a:t>
            </a:r>
            <a:endParaRPr lang="he-IL" dirty="0">
              <a:latin typeface="David" pitchFamily="34" charset="-79"/>
              <a:cs typeface="David" pitchFamily="34" charset="-79"/>
            </a:endParaRPr>
          </a:p>
        </p:txBody>
      </p:sp>
      <p:sp>
        <p:nvSpPr>
          <p:cNvPr id="3" name="מציין מיקום תוכן 2"/>
          <p:cNvSpPr>
            <a:spLocks noGrp="1"/>
          </p:cNvSpPr>
          <p:nvPr>
            <p:ph idx="1"/>
          </p:nvPr>
        </p:nvSpPr>
        <p:spPr>
          <a:xfrm>
            <a:off x="457200" y="1340768"/>
            <a:ext cx="8229600" cy="5328592"/>
          </a:xfrm>
        </p:spPr>
        <p:txBody>
          <a:bodyPr>
            <a:normAutofit/>
          </a:bodyPr>
          <a:lstStyle/>
          <a:p>
            <a:pPr marL="0" indent="0" algn="just">
              <a:lnSpc>
                <a:spcPct val="170000"/>
              </a:lnSpc>
              <a:buNone/>
            </a:pPr>
            <a:r>
              <a:rPr lang="he-IL" sz="2000" b="1" dirty="0" smtClean="0">
                <a:latin typeface="David" pitchFamily="34" charset="-79"/>
                <a:cs typeface="David" pitchFamily="34" charset="-79"/>
              </a:rPr>
              <a:t>חולדות משתמשות בשפם שלהן על מנת למקם עצמים במרחב תלת מימדי:</a:t>
            </a:r>
          </a:p>
          <a:p>
            <a:pPr marL="0" indent="0" algn="just">
              <a:lnSpc>
                <a:spcPct val="170000"/>
              </a:lnSpc>
              <a:buNone/>
            </a:pPr>
            <a:r>
              <a:rPr lang="he-IL" sz="2000" b="1" dirty="0" smtClean="0">
                <a:latin typeface="David" pitchFamily="34" charset="-79"/>
                <a:cs typeface="David" pitchFamily="34" charset="-79"/>
              </a:rPr>
              <a:t>1.אנכי </a:t>
            </a:r>
            <a:r>
              <a:rPr lang="he-IL" sz="2000" b="1" dirty="0">
                <a:latin typeface="David" pitchFamily="34" charset="-79"/>
                <a:cs typeface="David" pitchFamily="34" charset="-79"/>
              </a:rPr>
              <a:t>(גובה</a:t>
            </a:r>
            <a:r>
              <a:rPr lang="he-IL" sz="2000" b="1" dirty="0" smtClean="0">
                <a:latin typeface="David" pitchFamily="34" charset="-79"/>
                <a:cs typeface="David" pitchFamily="34" charset="-79"/>
              </a:rPr>
              <a:t>) - מקודד </a:t>
            </a:r>
            <a:r>
              <a:rPr lang="he-IL" sz="2000" b="1" dirty="0">
                <a:latin typeface="David" pitchFamily="34" charset="-79"/>
                <a:cs typeface="David" pitchFamily="34" charset="-79"/>
              </a:rPr>
              <a:t>ע"י </a:t>
            </a:r>
            <a:r>
              <a:rPr lang="he-IL" sz="2000" b="1" dirty="0">
                <a:solidFill>
                  <a:schemeClr val="accent2">
                    <a:lumMod val="50000"/>
                  </a:schemeClr>
                </a:solidFill>
                <a:latin typeface="David" pitchFamily="34" charset="-79"/>
                <a:cs typeface="David" pitchFamily="34" charset="-79"/>
              </a:rPr>
              <a:t>המבנה המרחבי</a:t>
            </a:r>
            <a:r>
              <a:rPr lang="he-IL" sz="2000" b="1" dirty="0">
                <a:latin typeface="David" pitchFamily="34" charset="-79"/>
                <a:cs typeface="David" pitchFamily="34" charset="-79"/>
              </a:rPr>
              <a:t> של תאי העצב </a:t>
            </a:r>
            <a:r>
              <a:rPr lang="he-IL" sz="2000" b="1" dirty="0" smtClean="0">
                <a:latin typeface="David" pitchFamily="34" charset="-79"/>
                <a:cs typeface="David" pitchFamily="34" charset="-79"/>
              </a:rPr>
              <a:t>הפעילים.</a:t>
            </a:r>
          </a:p>
          <a:p>
            <a:pPr marL="0" indent="0" algn="just">
              <a:lnSpc>
                <a:spcPct val="170000"/>
              </a:lnSpc>
              <a:buNone/>
            </a:pPr>
            <a:r>
              <a:rPr lang="he-IL" sz="2000" b="1" dirty="0" smtClean="0">
                <a:latin typeface="David" pitchFamily="34" charset="-79"/>
                <a:cs typeface="David" pitchFamily="34" charset="-79"/>
              </a:rPr>
              <a:t>2. אופקי (קדימה - אחורה) </a:t>
            </a:r>
            <a:r>
              <a:rPr lang="he-IL" sz="2000" b="1" dirty="0">
                <a:latin typeface="David" pitchFamily="34" charset="-79"/>
                <a:cs typeface="David" pitchFamily="34" charset="-79"/>
              </a:rPr>
              <a:t>- מקודד ע"י </a:t>
            </a:r>
            <a:r>
              <a:rPr lang="he-IL" sz="2000" b="1" dirty="0">
                <a:solidFill>
                  <a:schemeClr val="accent2">
                    <a:lumMod val="50000"/>
                  </a:schemeClr>
                </a:solidFill>
                <a:latin typeface="David" pitchFamily="34" charset="-79"/>
                <a:cs typeface="David" pitchFamily="34" charset="-79"/>
              </a:rPr>
              <a:t>התזמון</a:t>
            </a:r>
            <a:r>
              <a:rPr lang="he-IL" sz="2000" b="1" dirty="0">
                <a:latin typeface="David" pitchFamily="34" charset="-79"/>
                <a:cs typeface="David" pitchFamily="34" charset="-79"/>
              </a:rPr>
              <a:t> של פעילות תאי </a:t>
            </a:r>
            <a:r>
              <a:rPr lang="he-IL" sz="2000" b="1" dirty="0" smtClean="0">
                <a:latin typeface="David" pitchFamily="34" charset="-79"/>
                <a:cs typeface="David" pitchFamily="34" charset="-79"/>
              </a:rPr>
              <a:t>העצב.</a:t>
            </a:r>
          </a:p>
          <a:p>
            <a:pPr marL="0" indent="0" algn="just">
              <a:lnSpc>
                <a:spcPct val="170000"/>
              </a:lnSpc>
              <a:buNone/>
            </a:pPr>
            <a:r>
              <a:rPr lang="he-IL" sz="2000" b="1" dirty="0" smtClean="0">
                <a:latin typeface="David" pitchFamily="34" charset="-79"/>
                <a:cs typeface="David" pitchFamily="34" charset="-79"/>
              </a:rPr>
              <a:t>3. </a:t>
            </a:r>
            <a:r>
              <a:rPr lang="he-IL" sz="2000" b="1" dirty="0">
                <a:latin typeface="David" pitchFamily="34" charset="-79"/>
                <a:cs typeface="David" pitchFamily="34" charset="-79"/>
              </a:rPr>
              <a:t>רדיאלי (המרחק בין העצם לבסיס השערה</a:t>
            </a:r>
            <a:r>
              <a:rPr lang="he-IL" sz="2000" b="1" dirty="0" smtClean="0">
                <a:latin typeface="David" pitchFamily="34" charset="-79"/>
                <a:cs typeface="David" pitchFamily="34" charset="-79"/>
              </a:rPr>
              <a:t>) - מקודד </a:t>
            </a:r>
            <a:r>
              <a:rPr lang="he-IL" sz="2000" b="1" dirty="0">
                <a:latin typeface="David" pitchFamily="34" charset="-79"/>
                <a:cs typeface="David" pitchFamily="34" charset="-79"/>
              </a:rPr>
              <a:t>באמצעות </a:t>
            </a:r>
            <a:r>
              <a:rPr lang="he-IL" sz="2000" b="1" dirty="0">
                <a:solidFill>
                  <a:schemeClr val="accent2">
                    <a:lumMod val="50000"/>
                  </a:schemeClr>
                </a:solidFill>
                <a:latin typeface="David" pitchFamily="34" charset="-79"/>
                <a:cs typeface="David" pitchFamily="34" charset="-79"/>
              </a:rPr>
              <a:t>עוצמת התגובה</a:t>
            </a:r>
            <a:r>
              <a:rPr lang="he-IL" sz="2000" b="1" dirty="0">
                <a:latin typeface="David" pitchFamily="34" charset="-79"/>
                <a:cs typeface="David" pitchFamily="34" charset="-79"/>
              </a:rPr>
              <a:t> </a:t>
            </a:r>
            <a:r>
              <a:rPr lang="he-IL" sz="2000" b="1" dirty="0" smtClean="0">
                <a:latin typeface="David" pitchFamily="34" charset="-79"/>
                <a:cs typeface="David" pitchFamily="34" charset="-79"/>
              </a:rPr>
              <a:t>- </a:t>
            </a:r>
            <a:r>
              <a:rPr lang="he-IL" sz="2000" b="1" dirty="0">
                <a:latin typeface="David" pitchFamily="34" charset="-79"/>
                <a:cs typeface="David" pitchFamily="34" charset="-79"/>
              </a:rPr>
              <a:t>ככל שהעצם קרוב יותר, תאי העצב משגרים אותות רבים </a:t>
            </a:r>
            <a:r>
              <a:rPr lang="he-IL" sz="2000" b="1" dirty="0" smtClean="0">
                <a:latin typeface="David" pitchFamily="34" charset="-79"/>
                <a:cs typeface="David" pitchFamily="34" charset="-79"/>
              </a:rPr>
              <a:t>יותר</a:t>
            </a:r>
            <a:r>
              <a:rPr lang="en-US" sz="2000" b="1" dirty="0" smtClean="0">
                <a:latin typeface="David" pitchFamily="34" charset="-79"/>
                <a:cs typeface="David" pitchFamily="34" charset="-79"/>
              </a:rPr>
              <a:t>.</a:t>
            </a:r>
          </a:p>
          <a:p>
            <a:pPr marL="0" indent="0" algn="just">
              <a:lnSpc>
                <a:spcPct val="170000"/>
              </a:lnSpc>
              <a:buNone/>
            </a:pPr>
            <a:endParaRPr lang="he-IL" sz="3800" b="1" dirty="0" smtClean="0">
              <a:latin typeface="David" pitchFamily="34" charset="-79"/>
              <a:cs typeface="David" pitchFamily="34" charset="-79"/>
            </a:endParaRPr>
          </a:p>
          <a:p>
            <a:pPr algn="just">
              <a:lnSpc>
                <a:spcPct val="170000"/>
              </a:lnSpc>
              <a:buNone/>
            </a:pPr>
            <a:endParaRPr lang="he-IL" b="1" dirty="0">
              <a:latin typeface="David" pitchFamily="34" charset="-79"/>
              <a:cs typeface="David" pitchFamily="34" charset="-79"/>
            </a:endParaRPr>
          </a:p>
        </p:txBody>
      </p:sp>
      <p:pic>
        <p:nvPicPr>
          <p:cNvPr id="4" name="מציין מיקום תוכן 3"/>
          <p:cNvPicPr>
            <a:picLocks/>
          </p:cNvPicPr>
          <p:nvPr/>
        </p:nvPicPr>
        <p:blipFill>
          <a:blip r:embed="rId2" cstate="print"/>
          <a:srcRect t="4534" r="-163" b="47196"/>
          <a:stretch>
            <a:fillRect/>
          </a:stretch>
        </p:blipFill>
        <p:spPr bwMode="auto">
          <a:xfrm>
            <a:off x="3275856" y="4221088"/>
            <a:ext cx="3168352" cy="2088232"/>
          </a:xfrm>
          <a:prstGeom prst="rect">
            <a:avLst/>
          </a:prstGeom>
          <a:noFill/>
          <a:ln w="38100">
            <a:solidFill>
              <a:schemeClr val="tx1"/>
            </a:solidFill>
            <a:miter lim="800000"/>
            <a:headEnd/>
            <a:tailEnd/>
          </a:ln>
        </p:spPr>
      </p:pic>
      <p:sp>
        <p:nvSpPr>
          <p:cNvPr id="5" name="TextBox 4"/>
          <p:cNvSpPr txBox="1"/>
          <p:nvPr/>
        </p:nvSpPr>
        <p:spPr>
          <a:xfrm>
            <a:off x="6300192" y="6021288"/>
            <a:ext cx="2376264" cy="307777"/>
          </a:xfrm>
          <a:prstGeom prst="rect">
            <a:avLst/>
          </a:prstGeom>
          <a:noFill/>
        </p:spPr>
        <p:txBody>
          <a:bodyPr wrap="square" rtlCol="1">
            <a:spAutoFit/>
          </a:bodyPr>
          <a:lstStyle/>
          <a:p>
            <a:r>
              <a:rPr lang="en-US" sz="1400" b="1" dirty="0" smtClean="0">
                <a:latin typeface="David" pitchFamily="34" charset="-79"/>
                <a:cs typeface="David" pitchFamily="34" charset="-79"/>
              </a:rPr>
              <a:t>Ahissar and Knutsen, 2008</a:t>
            </a:r>
            <a:endParaRPr lang="he-IL" sz="1400"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latin typeface="David" pitchFamily="34" charset="-79"/>
                <a:cs typeface="David" pitchFamily="34" charset="-79"/>
              </a:rPr>
              <a:t>אסטרטגיות מוטוריות – סנסוריות- המשך</a:t>
            </a:r>
            <a:endParaRPr lang="he-IL" dirty="0">
              <a:latin typeface="David" pitchFamily="34" charset="-79"/>
              <a:cs typeface="David" pitchFamily="34" charset="-79"/>
            </a:endParaRPr>
          </a:p>
        </p:txBody>
      </p:sp>
      <p:sp>
        <p:nvSpPr>
          <p:cNvPr id="3" name="מציין מיקום תוכן 2"/>
          <p:cNvSpPr>
            <a:spLocks noGrp="1"/>
          </p:cNvSpPr>
          <p:nvPr>
            <p:ph idx="1"/>
          </p:nvPr>
        </p:nvSpPr>
        <p:spPr>
          <a:xfrm>
            <a:off x="395536" y="1340768"/>
            <a:ext cx="8229600" cy="4997152"/>
          </a:xfrm>
        </p:spPr>
        <p:txBody>
          <a:bodyPr>
            <a:normAutofit/>
          </a:bodyPr>
          <a:lstStyle/>
          <a:p>
            <a:pPr marL="0" indent="0" algn="just">
              <a:lnSpc>
                <a:spcPct val="170000"/>
              </a:lnSpc>
              <a:buNone/>
            </a:pPr>
            <a:r>
              <a:rPr lang="he-IL" sz="2100" b="1" dirty="0" smtClean="0">
                <a:latin typeface="David" pitchFamily="34" charset="-79"/>
                <a:cs typeface="David" pitchFamily="34" charset="-79"/>
              </a:rPr>
              <a:t>הניסוי כלל שימוש ברוח. </a:t>
            </a:r>
          </a:p>
          <a:p>
            <a:pPr marL="0" indent="0" algn="just">
              <a:lnSpc>
                <a:spcPct val="170000"/>
              </a:lnSpc>
              <a:buNone/>
            </a:pPr>
            <a:endParaRPr lang="he-IL" sz="2100" b="1" dirty="0" smtClean="0">
              <a:latin typeface="David" pitchFamily="34" charset="-79"/>
              <a:cs typeface="David" pitchFamily="34" charset="-79"/>
            </a:endParaRPr>
          </a:p>
          <a:p>
            <a:pPr marL="0" indent="0" algn="just">
              <a:lnSpc>
                <a:spcPct val="170000"/>
              </a:lnSpc>
              <a:buNone/>
            </a:pPr>
            <a:r>
              <a:rPr lang="he-IL" sz="2100" b="1" dirty="0" smtClean="0">
                <a:latin typeface="David" pitchFamily="34" charset="-79"/>
                <a:cs typeface="David" pitchFamily="34" charset="-79"/>
              </a:rPr>
              <a:t>על </a:t>
            </a:r>
            <a:r>
              <a:rPr lang="he-IL" sz="2100" b="1" dirty="0">
                <a:latin typeface="David" pitchFamily="34" charset="-79"/>
                <a:cs typeface="David" pitchFamily="34" charset="-79"/>
              </a:rPr>
              <a:t>מנת שהחולדות יצליחו למקם עצמים במרחב, עליהן להזיז את שערות השפם קדימה ואחורה בצורה שתאפשר להם לאסוף את המידע הרלוונטי.</a:t>
            </a:r>
          </a:p>
          <a:p>
            <a:pPr marL="0" indent="0" algn="just">
              <a:lnSpc>
                <a:spcPct val="170000"/>
              </a:lnSpc>
              <a:buNone/>
            </a:pPr>
            <a:r>
              <a:rPr lang="he-IL" sz="2100" b="1" dirty="0" smtClean="0">
                <a:latin typeface="David" pitchFamily="34" charset="-79"/>
                <a:cs typeface="David" pitchFamily="34" charset="-79"/>
              </a:rPr>
              <a:t>הרוח מקשה על יכולת השליטה של החולדות בתנועת השפם ובנוסף מקשה עליהן לחוש בעצמים, דבר היכול להשפיע על יכולתן למקם עצמים.</a:t>
            </a:r>
          </a:p>
          <a:p>
            <a:pPr marL="0" indent="0" algn="just">
              <a:lnSpc>
                <a:spcPct val="170000"/>
              </a:lnSpc>
              <a:buNone/>
            </a:pPr>
            <a:r>
              <a:rPr lang="he-IL" sz="2100" b="1" dirty="0" smtClean="0">
                <a:latin typeface="David" pitchFamily="34" charset="-79"/>
                <a:cs typeface="David" pitchFamily="34" charset="-79"/>
              </a:rPr>
              <a:t>ייתכן שבמקרה זה, על החולדות יהיה להשתמש </a:t>
            </a:r>
            <a:r>
              <a:rPr lang="he-IL" sz="2100" b="1" dirty="0" smtClean="0">
                <a:solidFill>
                  <a:schemeClr val="accent2">
                    <a:lumMod val="50000"/>
                  </a:schemeClr>
                </a:solidFill>
                <a:latin typeface="David" pitchFamily="34" charset="-79"/>
                <a:cs typeface="David" pitchFamily="34" charset="-79"/>
              </a:rPr>
              <a:t>באסטרטגיה נוספת </a:t>
            </a:r>
            <a:r>
              <a:rPr lang="he-IL" sz="2100" b="1" dirty="0" smtClean="0">
                <a:latin typeface="David" pitchFamily="34" charset="-79"/>
                <a:cs typeface="David" pitchFamily="34" charset="-79"/>
              </a:rPr>
              <a:t>שתביא להגברת המידע החושי המתקבל, וכך תקל עליהן למקם עצמים.</a:t>
            </a:r>
            <a:endParaRPr lang="en-US" sz="2100" b="1" dirty="0" smtClean="0">
              <a:latin typeface="David" pitchFamily="34" charset="-79"/>
              <a:cs typeface="David" pitchFamily="34" charset="-79"/>
            </a:endParaRPr>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DAMcDASIAAhEBAxEB/8QAGwABAAIDAQEAAAAAAAAAAAAAAAUGAQQHAwL/xABBEAABAwMDAQYDBQQGCwAAAAABAgMEAAURBhIhMQcTIkFRYRRxgRUyQpGhUnKCwQgWJDNikhcjNENEY5Ox0eHw/8QAFAEBAAAAAAAAAAAAAAAAAAAAAP/EABQRAQAAAAAAAAAAAAAAAAAAAAD/2gAMAwEAAhEDEQA/AO40pSgUpSgUpSgUpSgUpSgxkVA6i1jYNOHZdbg2h/HhjoBW6f4Bk1E6wvdzk3VjS2l1BFykI7yVMUAUwmc43fvnyFSumNI2fTjP9hjBctXL8x7xvPLPVSlHnJJJ9OaCBV2p2xnDk+xakhRD/wAXJtxS0B5HIJOPpUk52kaNShBOoIZCyMAKJIz6+n1q1kZGD0qAkTtLWx8x5Mm0RXiclta20qz7iggJOqLzqiQ7F7PjBMaOsJkXWZkt7sZ2tpH3iAQSTxz9a9nLN2gsBT8fVVtlO8EMSLd3baseW5KiR9BVyiIjiOkww0llQ3JLQG058xjivegqem9WvSroqx6hty7ZeUtlaU53MyUjqppfnjIyDyM+eDVsqr6+0/IvNtjSLWUpu1ukIlQllW3xA8pJ9FDI/KtO19oUNMiTA1THNguEVtLjiJbqe7cSrjLa8+IZ9vP54C6UqmtdqGkHXw19qhvcSEuusOIbPyWUhP61bo7zUllDzDiHWlgKQtCgUqB6EEdaD0pSlApSlApSlApSlApSlApSlApSlArBOPyoTgc1UL3rUt3Rdm05a37zc0cPBpWxiMf+Y50B9hzxjg0Gp2YMJkrv9/d8Uq5XJ1KlZPDbSihCevkM/n7DFwudxh2qE7NuEhuPGaGVuuK2pHOPzzUH2f2afYrAqLdAwmQuU8+UMrKkoC1lQGSBnrULrlKblrrR9lmJ3W51ciS40cFLq20ZSCPQcn60EXqjX9zu1p7rSth1IGH3EpVc2rcTlk8lTIPUkDAJxjOeDipjRli0JdLOv7Kt8SYAsplGa1vf7zOT3m/xA559PSr2lISkAAAAYAHlUNJttps8yfqX4VSJZjFMhbO4lxCcq+4OCr3xmglYsdiHGajRWm2WGkhDbbaQlKUjoAB0FfYcbJwFpz6ZrntvtWpNbFFy1DNk2a0uDLFoiKLbqk+SnXBggkfhHt05zvf6K9HpCFN211p9KtyZCJbod3Zzndu60F361GXOw2q6yYsm5W+PJeiK3MLdQFFs+35D8hUihO0YGcY8zmvqg1ZdvhS4qo0mIw8wsbVNLbBSR6YqjWyIrQWq4tsid4dPXtaksNLVkQpABVtTnnaseXqK6HVI7VA2YdiJOHxeovcc4Od3ix/Dn6ZoLvSlKBSlKBSlKBSlKBSlKBSma15s6JAYU/OlMxmUjKnHlhCQPmaD3JIqp3vXDUS5OWix26Te7s2AXY0XCUM56d44fCn9T7VHa37RrJb9L3CTZbzb5dwS3tYaZkpUrcohO4AHnGc/SrHpLTkTTNnagxE7nCd8h9XK33T95aj1JJoKvctQdoSbetTejGA482pKO5uSFLYUeAVAjCsdcD8xVk0RYG9O6biQdo+J2BctzO4uPHlaiT15zU8a1Ltcodot70+4vpYisoK3HFeQHt1J9hyaDbIwK4g9Pu0rXlxbt60K1M5dFRYqZLBcTCgoRkuDP3QrcOfPHHWrorWt9uiUOaT0jKmxCf8Aapr6IqVDyKUq8RHv+hzVY7QLletMXNOqH4iWJUu0KhoU2e+biyAsKAyQM5T0yOqR1xQXfSeopsi4zbBqFDTV5hYWFN5CZbB4DqQenPBHODU9abrDvMBM23PB6OtSkhYSU8pUUnrz1Brjdw1Pcb3YYd6lWG922+wUqLV0hQwWyn9lQUcqQrjgjAJz0zn4inUumOy43+xaljyIbjaXls/DBSmXHFhKwhXQYUokgjgg8UHTNV6tNmfjWq1RPtK+y+WIaV4CEebjh/CkfqenmRS9Y27XdptSb3J1i4UNvJMuPEjJbSyypQyUZPiKfRXUefHMvpWdpXTl++wYsuVOvktwCTNkBS3Hld3vGVn8O3oBxz9a8+0DUTeoLZcdMaWiP3i4OJ7t5UYANMcgHc4eM+1BPRe0DS7l2Zszd6ZenLUlpJAO1azxjcBtyT5epxVrScjNVfQ9vukCEY1ztNot0ZpKfhWreoqIPO7fkAZ6cjqc1aaBVb1zYHr7bG1W+QqPdILnxMFzPhDoBACgeCDkj2zVkpQUFrVWuxGStzs+3LAG4C7tJJ45IG3gZ8utSundbQrxcFWuXFlWm7JG74KcjapacfeQeih19+DxVpqsdoVm+1dOPvRj3dygj4qFITgKbdRyOfQ4wR6GgsyTkVmozTN0+2tPW65lIQZcdDpSPIkZNSdApSlApSlApSlBEarvsfTdilXWUFKSykBCEjKnFk4SkfMkVV7BoYXRSL1rpSrpc30hYiP4MeGDz3aUdCR0J5zj5k7PaQkSJelYThV3Mi9Nd4kHG4JSpQB+oB+lXagiE6XsCe62WO2JDKgtvbDbGxQ5BHHBqXpSg8pUhqJGdkSFpbZaQVuLUeEpAySa5/YrcvXtyb1PfW1GztLP2PbnE4SQDjv3EnqTjgdMVv8Aaat+dGtWm4i9qrzMSy+vOCmOkFTmPfAx9auMdhtiO2wyhKG20hCEp6AAYAoPvASnjoPKufstsat7S56Zh72HppDIYjqIKFSHQo94R0JSE4GehqU7TpcyLpRxMJ11gyJDMdx9o4U22tYSog+RwcZ96olmuMHS2rpi9FW2fcbW4z3dxabYWSFsqI71tauHD4lAjjJ5Gc0HYZcliFFdkynUMx2UFbjizhKUgZJJqNtsqw6itTzVuehTresFt1tkpUnnkhQHQnP61DSe0OwfZrEpDNwltSO8SW2oK1KQEYDm9JHAGQDVeuEmBaNT2/VGnIRatTlmfkz32WShl5AALII4G/d5cKxQRH9TVr125YtP3uUmJHi5uEhbbSnora/usIeI3gkZ+Qx16V120WiBZoDcG1xWo0Zv7rbacZPqfU+9QHZnZ37ZplEi4krudyWZsxaupWvkD2wnAx86ttBgCs0pQKUpQKi9TiWrTtyTbme+lqiuBlrON6ik4FSlKDnehtTxLHbLPpq/QpdmmoYQy2qY3tafXjnasZGSc8HB/MV0PPNRepLJC1DZ5NsuDSVsvJIBKcltWOFD0I9aiOzC7S7vo+I7cDulsKXFdczkOKbUU7s+eQB9c0FspSlApSlArBOKzUBry9K09pK53RvHfMsnuc9O8PCfpkg/Sgq2vbn9vXuBp/TrC5d2gS2pbryThqGEnkLV6kEjA5ro4zgZ61AaJ0+1p/T8eNwuU6O+mP8AUvPK5Wonz56ewFWCgUNKUFKvGHO1SwIW34UW6UpKj0JJQD+X86ugrl+v9TwLZqazXWL8S+5aX1tT0sx3ClDDgwSVY28KSnjOelWxnUN4mNlUHS8xAKcoVNkMtA/5VL4oLGRxWjHj2+yQ3S0lmHF3recJO1IUo5Kjn1Jqs3O/X6CM3W5aXsicf715ySpWf8J7rH61B6w26g7Lr38bdXZK4v8ArhJMFUZtaknKUoCh4kk8AgnqOaDo8aTDuMdTkV5mQwrKSptQUD6jiqb2oW6OjRUWxxW0x4cufFibGQEhCC6D4RjjoK5P/R/uUmLrgwWkuLjzY6w8EjhJQNyVH5cp/irr/a8VMaRTcEpWpMCdGlOBAyralwZx+dBdUgAYAwKzXyhQUkKSQUnkEedfVApSlArSvUlEO0zZLy9jbLC1qWTjaAknNbtUjtUlKftMXTcR0tzb7ITGRtwSloEF1WPTaMfxUG72YNLb0DYyta1qXGS4Ss5Pi5/nVqrwgxWoUKPEjp2ssNpbQn0SkYH6CvegwRkEGubPQn+zBUV+3SHpGl3pIakQ3iFKhFZ4WhXUp3HBBz1+tdKqj9qsxt2xN6fZPeXC8voisMoOVbSoFayPJKU8k9OlBdk4IyDkGlfMdvuWG2gSQhISCfPApQelKUoFV3tBsrmodH3O2x/791klkZ6rTyB9SMfWrFWFUEHoy/xtQ2CNLZIQ8lIblRz96O8BhSFA8jB9fLBqbW4htBW4tKUJGSpRwAKpmq9NWBmW5f3rs7p+avCXJzEkMh30CgrwqP0z+lRlq0radTLeN0vF/vcVkpATN3ssOck8YSkOcgHzxxQXRrUVlftjt0YusNyAznvJCHkqQjHqR0qLd1ky8pTdltV0uyxnxR4/dtf9Vzak9fIk+1RGpdGactyF3aHcRpd5KQhUmO6GmljGAlTZ8KuvTGarDae0q6yfh7Fqd+TDHCp8q1NxGyOngJBWv1yBj3oLlc4+q9QRpNvkM2a2QX2lIc71SpbpSRj7g2pHz3Hp0rmci9RNKTF2TUN4uN9tbHhhLtk/ugnA/undpTjGf2j8vKpab2fWW3/E/wBZNTXW43+Y3424JKnloJ6BsbiU5wMq8PHlWuxpQWeUw7cpExtwo2QrW0USZzicAEYA2NccFQBwPxDnIScCVATsct8q025D5JZhWBKJU6URn77qhhHuccdSsDNSFlgs6wtN9s3jjQH9uXkLW+tbu7lRfUcLI2gFKQUp4GfIfFs7JrVPeak321xYcdpGxi3Q1qzj1eeyC4r5Yxz1qQf7MotmfYuOhJH2PcWchQdUt5qSk48CwonA46j19cEB79nXZvC0Sp6T8UqbcHkd2p9TYQEoznCRkkeWeecVcLpCYudukwJQCmZLSmlp9QRiqgbXri9uoRdLpEskNB3KTasuPOny8axhIzjjH/ovRWo5K3Gp2vbkuEoEJbYjNNOYxjlwdfyFB99nV6dSw7pe9vNi92o90RuA+IaH3HEjzGMA+h+dXYdKpjvZhpgwAxHjPRpSVFxFxZeUJQWeqi5nJ6ng5HtWq2jX+nd6QYmp4gV4CpQjSUp9DxtVx/8AeVBfqZqhDtEmsqW3N0LqlLyeCI8PvkE+ywQD8xQ6r1fckJFn0U/G7w+F+6SEtBAx1UgeL6UFuvd3g2O2P3G5yEsRWU5Ws/8AYDzJ6AVVdJW+Ze705rC+xDHcW33VriOffjMHqpXotWefQceZrTPZ5PvyfitZ36RInpWHIyYQDTMNQORsTjxEeqh/5O0rSutkr2NdoLgYAwAu0sqXj3V/OgndW6ohaXtvxUsKefcUER4jRBdkLJACUp8+tQKu0C4xFBu46H1IleM/2RhMhP8AmScVJWPQlstlyN2lvSbpdiMCbOXvWgeiR0T1PQeZ9atATQUYap1Xd2ALDpJ+Epedsi8rDSU+XKBlXXy44qS0tpNdtnO3m+TTc78+nYuUpASlpHkhtP4U/qatGKzQKUpQK1bhcIdujqkT5bEZhIypx5wISPqagpkTVdzlONInQ7NBSshK46fiJDqQeDlYCUEjy2qxn60g6HsjDqJE5p27TEHIk3NwyFg8cgK8Keg6AUGuvXCZrnc6Ys8+8LIyH0o7mMOmCXVjBHP4QrpXszbtU3B9p+6Xlq3soIV8FbWgrd0JC3VgkjgjwhPWrOhKUoAQkJSOgHFfROKDWlNMuIC3o6Xi1lSAUBRBx5Z86rqH9U3ts9xHa09FURtckASJRTz+AeBB9MlWPMeVWSZMjQYzkqY+2ww2Ny3HFBKUj1JNVdd6vOoFKa0vFTEiHg3We2QD7tM8FfzUUjkdaDftukrXFkpmSw7crgnkS56+9WnjB2g+FH8IFL5Hu0t5aE3Fm1WltIU7Ib5fWByoBR8LY9+Tj06j4l3qPYmo9r7+Tdrv3fgjo2qfe6+NeMJQkkHxHArxTpyVe3BI1Y82811btTBPwzf7/Qunn8QA9E+dB7DT6YVrLOlnY8J98jvJ7qDIcUkjlW5R8aumCokex6VuWHT8GzIWtkLfmPYMibIO558jzUr68AYA8gKlUp28AADyAr6oMYFZpSgxgVmlKBWMCs0oMYFZxSlBjArNKUClKUClKUClKUFVOpZ942o0talPsqPNwnBTDAHqlJG9z2wAPetqz6fkMTftK8XWTPuG0pACi3HaB6hDQOPqcn38qn+BxxUPetRwrU6mKO8lXBxOWoMUb3V++OiR/iUQPfmgmCcCq3K1T8Y+7B0xHTdJjS9jru/bHjnz3uY5I/ZTk9M4614CzXe/qQ9qOSqHCzuFqhrwFD0ecHK/3U4T5eIdbLDiR4MZuNDYbYYbTtQ00gJSkegAoK4nT0dom8avnJnvx094S/4IkbHOUNk7RjruVlXvWubretTLUxp5ldstgO1V0kteN0efcNn2/Erj0Bq3ustPNqbebQ42rhSVpBB+lfWB6Cgi7FYoFkYUiG2ouuHc9JdUVvPq/aWs8qPzqVpSgUpSgUpSgUpSgUpSgUpSgUpSgUpSgUpSgUpSgpnazdp1l0XKmWuQqPIC0pDiQCQDnPUVMaatUG2W1K4UdKHX0JcedJKnHVY6rWrKlH5k0pQTdKUoFKUoFKUoFKUoFKUoFKUoFKUoFKUoFKUoFKUoFKUoFKUoP//Z"/>
          <p:cNvSpPr>
            <a:spLocks noChangeAspect="1" noChangeArrowheads="1"/>
          </p:cNvSpPr>
          <p:nvPr/>
        </p:nvSpPr>
        <p:spPr bwMode="auto">
          <a:xfrm>
            <a:off x="73025" y="-566738"/>
            <a:ext cx="1762125"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9552" y="1173113"/>
            <a:ext cx="1895475"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685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2AC928F8-7081-4E9A-97A7-9332A601B5C3}"/>
</file>

<file path=customXml/itemProps2.xml><?xml version="1.0" encoding="utf-8"?>
<ds:datastoreItem xmlns:ds="http://schemas.openxmlformats.org/officeDocument/2006/customXml" ds:itemID="{9BAD687F-1719-45F9-9AC5-7830D5487351}"/>
</file>

<file path=docProps/app.xml><?xml version="1.0" encoding="utf-8"?>
<Properties xmlns="http://schemas.openxmlformats.org/officeDocument/2006/extended-properties" xmlns:vt="http://schemas.openxmlformats.org/officeDocument/2006/docPropsVTypes">
  <TotalTime>26726</TotalTime>
  <Words>3688</Words>
  <Application>Microsoft Office PowerPoint</Application>
  <PresentationFormat>On-screen Show (4:3)</PresentationFormat>
  <Paragraphs>459</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ערכת נושא Office</vt:lpstr>
      <vt:lpstr>מצגת סיכום פרויקט מחקר  חישה אקטיבית בחולדות: דפוס הנגיעות של החולדה כמדד להצלחתה במיקום חפצים בסביבתה</vt:lpstr>
      <vt:lpstr>מטרת המחקר</vt:lpstr>
      <vt:lpstr>תפקיד שערות השפם בחישה </vt:lpstr>
      <vt:lpstr>  מבנה מערכת פד השפם </vt:lpstr>
      <vt:lpstr>מבנה השרירים של מערכת פד השפם</vt:lpstr>
      <vt:lpstr> מסלול מערכת החישה בחולדה</vt:lpstr>
      <vt:lpstr>לולאות מוטוריות - סנסוריות</vt:lpstr>
      <vt:lpstr>אסטרטגיות מוטוריות -סנסוריות</vt:lpstr>
      <vt:lpstr>אסטרטגיות מוטוריות – סנסוריות- המשך</vt:lpstr>
      <vt:lpstr>מטרת הפרויקט</vt:lpstr>
      <vt:lpstr>תיאור המערכת הניסויית</vt:lpstr>
      <vt:lpstr>תיאור המערכת הניסויית</vt:lpstr>
      <vt:lpstr>תיאור המשימה</vt:lpstr>
      <vt:lpstr>שלוש תצורות המוטות</vt:lpstr>
      <vt:lpstr>תנאי הניסוי</vt:lpstr>
      <vt:lpstr>שיטות</vt:lpstr>
      <vt:lpstr>תוצאות</vt:lpstr>
      <vt:lpstr>ממוצע מספר ומשך המגעים של    C1  ו – C2</vt:lpstr>
      <vt:lpstr>מספר החזרות בהן החולדות מבצעות את המשימה בהצלחה</vt:lpstr>
      <vt:lpstr> מספר חזרות הניסויים עם נגיעות בצד אחד בהשוואה לנגיעות בשני הצדדים </vt:lpstr>
      <vt:lpstr> היסטוגרמות של משכי המגע של החולדות </vt:lpstr>
      <vt:lpstr>מספר המגעים של החולדה Th12 בתנאים השונים כאשר  צודקת בהשוואה לטועה</vt:lpstr>
      <vt:lpstr> מספר המגעים של החולדה Th13 בתנאים השונים כאשר  צודקת בהשוואה לטועה </vt:lpstr>
      <vt:lpstr> אחוז ההצלחה בתנאים השונים כתלות במספר המגעים </vt:lpstr>
      <vt:lpstr> מספר המגעים של החולדהTh12  בתצורות השונות כאשר  צודקת בהשוואה לטועה </vt:lpstr>
      <vt:lpstr>מספר המגעים של החולדהTh13  בתצורות השונות כאשר  צודקת בהשוואה לטועה</vt:lpstr>
      <vt:lpstr> אחוז ההצלחה בתצורות השונות כתלות במספר המגעים </vt:lpstr>
      <vt:lpstr>תוצאות - מספר המגעים</vt:lpstr>
      <vt:lpstr> משכי המגע של  שערות השפם עם המוטות בתנאים השונים בחזרות בהן החולדה   Th12צודקת בהשוואה לטועה </vt:lpstr>
      <vt:lpstr>   משכי המגע של  שערות השפם עם המוטות בתנאים השונים בחזרות בהן החולדה   Th13צודקת בהשוואה לטועה   </vt:lpstr>
      <vt:lpstr> אחוז ההצלחה של החולדות Th12 ו - Th13 בתנאים השונים כתלות במשך המגע </vt:lpstr>
      <vt:lpstr>משכי המגע של  שערות השפם כתלות בתצורות השונות בחזרות בהן החולדה   Th12צודקת בהשוואה לטועה</vt:lpstr>
      <vt:lpstr>משכי המגע של  שערות השפם כתלות בתצורות השונות בחזרות בהן החולדה  Th13צודקת בהשוואה לטועה</vt:lpstr>
      <vt:lpstr> אחוז ההצלחה של החולדות Th12 ו - Th13 בתצורות השונות כתלות במשך המגע </vt:lpstr>
      <vt:lpstr>תוצאות - משך המגעים</vt:lpstr>
      <vt:lpstr> ממוצע אחוז ההצלחה של החולדה Th12 בתנאים השונים כתלות במשך המגע.  </vt:lpstr>
      <vt:lpstr>ממוצע אחוז ההצלחה של החולדה Th13 בתנאים השונים כתלות במשך המגע</vt:lpstr>
      <vt:lpstr>ממוצע אחוז ההצלחה של החולדה Th12 בתצורות השונות כתלות במשך המגע</vt:lpstr>
      <vt:lpstr>ממוצע אחוז ההצלחה של החולדה Th13 בתצורות השונות כתלות במשך המגע</vt:lpstr>
      <vt:lpstr>תוצאות - ממוצע אחוז ההצלחה בתנאים השונים</vt:lpstr>
      <vt:lpstr>  אחוז ההצלחה בנגיעות מצד ימין בחולדה Th12 </vt:lpstr>
      <vt:lpstr>דיון</vt:lpstr>
      <vt:lpstr>המשך דיון</vt:lpstr>
      <vt:lpstr>המשך דיון</vt:lpstr>
      <vt:lpstr>המשך דיון</vt:lpstr>
      <vt:lpstr> ביבליוגרפיה </vt:lpstr>
      <vt:lpstr>תודות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סיכום פרויקט מחקר: חישה אקטיבית בחולדות - הקשר בין מספר הנגיעות לדיוק תפיסת מיקום החפץ</dc:title>
  <dc:creator>גילי</dc:creator>
  <cp:keywords/>
  <dc:description/>
  <cp:lastModifiedBy>Weizmann Institute of Science</cp:lastModifiedBy>
  <cp:revision>423</cp:revision>
  <dcterms:created xsi:type="dcterms:W3CDTF">2012-02-03T14:28:12Z</dcterms:created>
  <dcterms:modified xsi:type="dcterms:W3CDTF">2012-05-10T06:32:07Z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0x010100D6F61E74F7254FFAACE179AD514BF94B00E5BAFAE9EC481B44A887128AEA8B460D</vt:lpwstr>
  </property>
</Properties>
</file>