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64" r:id="rId3"/>
    <p:sldId id="271" r:id="rId4"/>
    <p:sldId id="270" r:id="rId5"/>
    <p:sldId id="265" r:id="rId6"/>
    <p:sldId id="288" r:id="rId7"/>
    <p:sldId id="257" r:id="rId8"/>
    <p:sldId id="289" r:id="rId9"/>
    <p:sldId id="259" r:id="rId10"/>
    <p:sldId id="263" r:id="rId11"/>
    <p:sldId id="272" r:id="rId12"/>
    <p:sldId id="273" r:id="rId13"/>
    <p:sldId id="274" r:id="rId14"/>
    <p:sldId id="275" r:id="rId15"/>
    <p:sldId id="276" r:id="rId16"/>
    <p:sldId id="277" r:id="rId17"/>
    <p:sldId id="278" r:id="rId18"/>
    <p:sldId id="279" r:id="rId19"/>
    <p:sldId id="291" r:id="rId20"/>
    <p:sldId id="292" r:id="rId21"/>
    <p:sldId id="258" r:id="rId22"/>
    <p:sldId id="260" r:id="rId23"/>
    <p:sldId id="280" r:id="rId24"/>
    <p:sldId id="281" r:id="rId25"/>
    <p:sldId id="287" r:id="rId26"/>
    <p:sldId id="293" r:id="rId27"/>
    <p:sldId id="282" r:id="rId28"/>
    <p:sldId id="283" r:id="rId29"/>
    <p:sldId id="284" r:id="rId30"/>
    <p:sldId id="294" r:id="rId31"/>
    <p:sldId id="266" r:id="rId32"/>
    <p:sldId id="295" r:id="rId33"/>
    <p:sldId id="268" r:id="rId34"/>
    <p:sldId id="269" r:id="rId3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1284" y="-8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FAC48F1-1902-4A05-B3AC-EA98D9B70306}" type="datetimeFigureOut">
              <a:rPr lang="he-IL" smtClean="0"/>
              <a:pPr/>
              <a:t>ג'/חשון/תשע"ג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7C3BB07-8236-4FA9-915C-7DBDC52368C5}"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FAC48F1-1902-4A05-B3AC-EA98D9B70306}" type="datetimeFigureOut">
              <a:rPr lang="he-IL" smtClean="0"/>
              <a:pPr/>
              <a:t>ג'/חשון/תשע"ג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7C3BB07-8236-4FA9-915C-7DBDC52368C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Users\Ayelet\Documents\My%20Box%20Files\michael\Bat%20recordings\4e57\ch1\T2012-09-12_11-47-32_0000050.WAV"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yelet\Desktop\bats ppt\yovel3HR.jpg"/>
          <p:cNvPicPr>
            <a:picLocks noChangeAspect="1" noChangeArrowheads="1"/>
          </p:cNvPicPr>
          <p:nvPr/>
        </p:nvPicPr>
        <p:blipFill>
          <a:blip r:embed="rId2" cstate="print"/>
          <a:srcRect/>
          <a:stretch>
            <a:fillRect/>
          </a:stretch>
        </p:blipFill>
        <p:spPr bwMode="auto">
          <a:xfrm>
            <a:off x="-1073170" y="0"/>
            <a:ext cx="10217170" cy="6858000"/>
          </a:xfrm>
          <a:prstGeom prst="rect">
            <a:avLst/>
          </a:prstGeom>
          <a:noFill/>
        </p:spPr>
      </p:pic>
      <p:sp>
        <p:nvSpPr>
          <p:cNvPr id="2" name="כותרת 1"/>
          <p:cNvSpPr>
            <a:spLocks noGrp="1"/>
          </p:cNvSpPr>
          <p:nvPr>
            <p:ph type="ctrTitle"/>
          </p:nvPr>
        </p:nvSpPr>
        <p:spPr>
          <a:xfrm>
            <a:off x="827584" y="548680"/>
            <a:ext cx="7772400" cy="1872208"/>
          </a:xfrm>
        </p:spPr>
        <p:txBody>
          <a:bodyPr>
            <a:normAutofit fontScale="90000"/>
          </a:bodyPr>
          <a:lstStyle/>
          <a:p>
            <a:r>
              <a:rPr lang="he-IL" sz="3100" dirty="0" smtClean="0">
                <a:solidFill>
                  <a:schemeClr val="bg1"/>
                </a:solidFill>
              </a:rPr>
              <a:t>מצגת סיכום פרויקט מחקר במדעי החיים:</a:t>
            </a:r>
            <a:r>
              <a:rPr lang="he-IL" dirty="0" smtClean="0">
                <a:solidFill>
                  <a:schemeClr val="bg1"/>
                </a:solidFill>
              </a:rPr>
              <a:t/>
            </a:r>
            <a:br>
              <a:rPr lang="he-IL" dirty="0" smtClean="0">
                <a:solidFill>
                  <a:schemeClr val="bg1"/>
                </a:solidFill>
              </a:rPr>
            </a:br>
            <a:r>
              <a:rPr lang="he-IL" dirty="0" smtClean="0">
                <a:solidFill>
                  <a:schemeClr val="bg1"/>
                </a:solidFill>
              </a:rPr>
              <a:t>שימוש בהקלטות אודיו של קריאות עטלפי פירות במודלים של קבלת החלטות.</a:t>
            </a:r>
            <a:endParaRPr lang="he-IL" dirty="0">
              <a:solidFill>
                <a:schemeClr val="bg1"/>
              </a:solidFill>
            </a:endParaRPr>
          </a:p>
        </p:txBody>
      </p:sp>
      <p:sp>
        <p:nvSpPr>
          <p:cNvPr id="3" name="כותרת משנה 2"/>
          <p:cNvSpPr>
            <a:spLocks noGrp="1"/>
          </p:cNvSpPr>
          <p:nvPr>
            <p:ph type="subTitle" idx="1"/>
          </p:nvPr>
        </p:nvSpPr>
        <p:spPr>
          <a:xfrm>
            <a:off x="1547664" y="4725144"/>
            <a:ext cx="6400800" cy="1752600"/>
          </a:xfrm>
        </p:spPr>
        <p:txBody>
          <a:bodyPr>
            <a:normAutofit fontScale="77500" lnSpcReduction="20000"/>
          </a:bodyPr>
          <a:lstStyle/>
          <a:p>
            <a:r>
              <a:rPr lang="he-IL" b="1" dirty="0" smtClean="0">
                <a:solidFill>
                  <a:schemeClr val="bg1"/>
                </a:solidFill>
                <a:latin typeface="David" pitchFamily="34" charset="-79"/>
                <a:cs typeface="David" pitchFamily="34" charset="-79"/>
              </a:rPr>
              <a:t>קורס: פרויקט מחקר במדעי החיים </a:t>
            </a:r>
          </a:p>
          <a:p>
            <a:r>
              <a:rPr lang="he-IL" b="1" dirty="0" smtClean="0">
                <a:solidFill>
                  <a:schemeClr val="bg1"/>
                </a:solidFill>
                <a:latin typeface="David" pitchFamily="34" charset="-79"/>
                <a:cs typeface="David" pitchFamily="34" charset="-79"/>
              </a:rPr>
              <a:t>מנחה: ד"ר יוסי יובל, המחלקה לזואולוגיה, </a:t>
            </a:r>
            <a:r>
              <a:rPr lang="he-IL" b="1" dirty="0" err="1" smtClean="0">
                <a:solidFill>
                  <a:schemeClr val="bg1"/>
                </a:solidFill>
                <a:latin typeface="David" pitchFamily="34" charset="-79"/>
                <a:cs typeface="David" pitchFamily="34" charset="-79"/>
              </a:rPr>
              <a:t>את"א</a:t>
            </a:r>
            <a:endParaRPr lang="he-IL" b="1" dirty="0" smtClean="0">
              <a:solidFill>
                <a:schemeClr val="bg1"/>
              </a:solidFill>
              <a:latin typeface="David" pitchFamily="34" charset="-79"/>
              <a:cs typeface="David" pitchFamily="34" charset="-79"/>
            </a:endParaRPr>
          </a:p>
          <a:p>
            <a:r>
              <a:rPr lang="he-IL" b="1" dirty="0" smtClean="0">
                <a:solidFill>
                  <a:schemeClr val="bg1"/>
                </a:solidFill>
                <a:latin typeface="David" pitchFamily="34" charset="-79"/>
                <a:cs typeface="David" pitchFamily="34" charset="-79"/>
              </a:rPr>
              <a:t>מלווה פנימי: פרופסור ענת ברנע</a:t>
            </a:r>
          </a:p>
          <a:p>
            <a:r>
              <a:rPr lang="he-IL" b="1" dirty="0" smtClean="0">
                <a:solidFill>
                  <a:schemeClr val="bg1"/>
                </a:solidFill>
                <a:latin typeface="David" pitchFamily="34" charset="-79"/>
                <a:cs typeface="David" pitchFamily="34" charset="-79"/>
              </a:rPr>
              <a:t>מגיש: מיכאל חן (ת.ז: 066099664)</a:t>
            </a:r>
          </a:p>
          <a:p>
            <a:endParaRPr lang="he-IL" dirty="0" smtClean="0">
              <a:solidFill>
                <a:schemeClr val="bg1"/>
              </a:solidFill>
              <a:latin typeface="David" pitchFamily="34" charset="-79"/>
              <a:cs typeface="David" pitchFamily="34" charset="-79"/>
            </a:endParaRPr>
          </a:p>
          <a:p>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p:txBody>
          <a:bodyPr>
            <a:normAutofit/>
          </a:bodyPr>
          <a:lstStyle/>
          <a:p>
            <a:r>
              <a:rPr lang="he-IL" dirty="0" smtClean="0"/>
              <a:t>על פי המודל, ניתן לדמות את הפעילות המוחית בזמן ההחלטה (למעשה- בזמן הקודם להחלטה) לחלקיק הנע באופן רנדומאלי במרחב:</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027" name="Picture 3" descr="C:\Users\Ayelet\Desktop\bats ppt\1.png"/>
          <p:cNvPicPr>
            <a:picLocks noChangeAspect="1" noChangeArrowheads="1"/>
          </p:cNvPicPr>
          <p:nvPr/>
        </p:nvPicPr>
        <p:blipFill>
          <a:blip r:embed="rId2" cstate="print"/>
          <a:srcRect/>
          <a:stretch>
            <a:fillRect/>
          </a:stretch>
        </p:blipFill>
        <p:spPr bwMode="auto">
          <a:xfrm>
            <a:off x="2345208" y="3501008"/>
            <a:ext cx="6798792" cy="3356992"/>
          </a:xfrm>
          <a:prstGeom prst="rect">
            <a:avLst/>
          </a:prstGeom>
          <a:noFill/>
        </p:spPr>
      </p:pic>
      <p:pic>
        <p:nvPicPr>
          <p:cNvPr id="5"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a:off x="755576" y="1124744"/>
            <a:ext cx="476250" cy="476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p:txBody>
          <a:bodyPr>
            <a:normAutofit/>
          </a:bodyPr>
          <a:lstStyle/>
          <a:p>
            <a:r>
              <a:rPr lang="he-IL" dirty="0" smtClean="0"/>
              <a:t>כל עדות (</a:t>
            </a:r>
            <a:r>
              <a:rPr lang="en-US" dirty="0" err="1" smtClean="0"/>
              <a:t>evidance</a:t>
            </a:r>
            <a:r>
              <a:rPr lang="he-IL" dirty="0" smtClean="0"/>
              <a:t> מסומנת כ-</a:t>
            </a:r>
            <a:r>
              <a:rPr lang="en-US" dirty="0" smtClean="0"/>
              <a:t>‘e’</a:t>
            </a:r>
            <a:r>
              <a:rPr lang="he-IL" dirty="0" smtClean="0"/>
              <a:t>) המתקבלת מהסביבה, משפיעה על ה"חלקיק" בכך שהיא מסיטה אותו מעט לעבר אחד הספים.</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051" name="Picture 3" descr="C:\Users\Ayelet\Desktop\bats ppt\2.png"/>
          <p:cNvPicPr>
            <a:picLocks noChangeAspect="1" noChangeArrowheads="1"/>
          </p:cNvPicPr>
          <p:nvPr/>
        </p:nvPicPr>
        <p:blipFill>
          <a:blip r:embed="rId2" cstate="print"/>
          <a:srcRect/>
          <a:stretch>
            <a:fillRect/>
          </a:stretch>
        </p:blipFill>
        <p:spPr bwMode="auto">
          <a:xfrm>
            <a:off x="2339752" y="3498313"/>
            <a:ext cx="6804248" cy="3359686"/>
          </a:xfrm>
          <a:prstGeom prst="rect">
            <a:avLst/>
          </a:prstGeom>
          <a:noFill/>
        </p:spPr>
      </p:pic>
      <p:pic>
        <p:nvPicPr>
          <p:cNvPr id="5"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a:off x="395536" y="1628800"/>
            <a:ext cx="476250" cy="476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p:txBody>
          <a:bodyPr>
            <a:normAutofit/>
          </a:bodyPr>
          <a:lstStyle/>
          <a:p>
            <a:r>
              <a:rPr lang="he-IL" dirty="0" smtClean="0"/>
              <a:t>כל עדות (</a:t>
            </a:r>
            <a:r>
              <a:rPr lang="en-US" dirty="0" err="1" smtClean="0"/>
              <a:t>evidance</a:t>
            </a:r>
            <a:r>
              <a:rPr lang="he-IL" dirty="0" smtClean="0"/>
              <a:t> מסומנת כ-</a:t>
            </a:r>
            <a:r>
              <a:rPr lang="en-US" dirty="0" smtClean="0"/>
              <a:t>‘e’</a:t>
            </a:r>
            <a:r>
              <a:rPr lang="he-IL" dirty="0" smtClean="0"/>
              <a:t>) המתקבלת מהסביבה, משפיעה על ה"חלקיק" בכך שהיא מסיטה אותו מעט לעבר אחד הספים:</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076" name="Picture 4" descr="C:\Users\Ayelet\Desktop\bats ppt\3.png"/>
          <p:cNvPicPr>
            <a:picLocks noChangeAspect="1" noChangeArrowheads="1"/>
          </p:cNvPicPr>
          <p:nvPr/>
        </p:nvPicPr>
        <p:blipFill>
          <a:blip r:embed="rId2" cstate="print"/>
          <a:srcRect/>
          <a:stretch>
            <a:fillRect/>
          </a:stretch>
        </p:blipFill>
        <p:spPr bwMode="auto">
          <a:xfrm>
            <a:off x="2339752" y="3488908"/>
            <a:ext cx="6823298" cy="3369092"/>
          </a:xfrm>
          <a:prstGeom prst="rect">
            <a:avLst/>
          </a:prstGeom>
          <a:noFill/>
        </p:spPr>
      </p:pic>
      <p:pic>
        <p:nvPicPr>
          <p:cNvPr id="5"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a:off x="-238125" y="1916832"/>
            <a:ext cx="476250" cy="476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p:txBody>
          <a:bodyPr>
            <a:normAutofit/>
          </a:bodyPr>
          <a:lstStyle/>
          <a:p>
            <a:r>
              <a:rPr lang="he-IL" dirty="0" smtClean="0"/>
              <a:t>כאשר החלקיק מגיע אל הסף העליון או התחתון מתקבלת החלטה:</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098" name="Picture 2" descr="C:\Users\Ayelet\Desktop\bats ppt\4.png"/>
          <p:cNvPicPr>
            <a:picLocks noChangeAspect="1" noChangeArrowheads="1"/>
          </p:cNvPicPr>
          <p:nvPr/>
        </p:nvPicPr>
        <p:blipFill>
          <a:blip r:embed="rId2" cstate="print"/>
          <a:srcRect/>
          <a:stretch>
            <a:fillRect/>
          </a:stretch>
        </p:blipFill>
        <p:spPr bwMode="auto">
          <a:xfrm>
            <a:off x="2199372" y="3429001"/>
            <a:ext cx="6944628" cy="342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p:txBody>
          <a:bodyPr>
            <a:normAutofit/>
          </a:bodyPr>
          <a:lstStyle/>
          <a:p>
            <a:r>
              <a:rPr lang="he-IL" dirty="0" smtClean="0"/>
              <a:t>הזמן החולף מיציאת החלקיק מנקודת המוצא</a:t>
            </a:r>
            <a:r>
              <a:rPr lang="en-US" dirty="0" smtClean="0"/>
              <a:t> </a:t>
            </a:r>
            <a:r>
              <a:rPr lang="he-IL" dirty="0" smtClean="0"/>
              <a:t>(0 בציר </a:t>
            </a:r>
            <a:r>
              <a:rPr lang="en-US" dirty="0" smtClean="0"/>
              <a:t>Y</a:t>
            </a:r>
            <a:r>
              <a:rPr lang="he-IL" dirty="0" smtClean="0"/>
              <a:t>) עד הגעתו לסף החלטה, הוא זמן התגובה:</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5122" name="Picture 2" descr="C:\Users\Ayelet\Desktop\bats ppt\5.png"/>
          <p:cNvPicPr>
            <a:picLocks noChangeAspect="1" noChangeArrowheads="1"/>
          </p:cNvPicPr>
          <p:nvPr/>
        </p:nvPicPr>
        <p:blipFill>
          <a:blip r:embed="rId2" cstate="print"/>
          <a:srcRect/>
          <a:stretch>
            <a:fillRect/>
          </a:stretch>
        </p:blipFill>
        <p:spPr bwMode="auto">
          <a:xfrm>
            <a:off x="2195735" y="3427205"/>
            <a:ext cx="6948265" cy="3430796"/>
          </a:xfrm>
          <a:prstGeom prst="rect">
            <a:avLst/>
          </a:prstGeom>
          <a:noFill/>
        </p:spPr>
      </p:pic>
      <p:pic>
        <p:nvPicPr>
          <p:cNvPr id="6146" name="Picture 2" descr="C:\Users\Ayelet\Desktop\bats ppt\unnamed.png"/>
          <p:cNvPicPr>
            <a:picLocks noChangeAspect="1" noChangeArrowheads="1"/>
          </p:cNvPicPr>
          <p:nvPr/>
        </p:nvPicPr>
        <p:blipFill>
          <a:blip r:embed="rId3" cstate="print"/>
          <a:srcRect/>
          <a:stretch>
            <a:fillRect/>
          </a:stretch>
        </p:blipFill>
        <p:spPr bwMode="auto">
          <a:xfrm>
            <a:off x="-228600" y="6400800"/>
            <a:ext cx="457200" cy="457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a:xfrm>
            <a:off x="457200" y="1340768"/>
            <a:ext cx="8229600" cy="4785395"/>
          </a:xfrm>
        </p:spPr>
        <p:txBody>
          <a:bodyPr>
            <a:normAutofit/>
          </a:bodyPr>
          <a:lstStyle/>
          <a:p>
            <a:r>
              <a:rPr lang="he-IL" dirty="0" smtClean="0"/>
              <a:t>בפועל, חוזרים על הניסוי מספר רב של פעמים ומקבלים זמן תגובה עבור כל חזרה.</a:t>
            </a:r>
          </a:p>
          <a:p>
            <a:endParaRPr lang="en-US" dirty="0" smtClean="0"/>
          </a:p>
          <a:p>
            <a:endParaRPr lang="en-US" dirty="0" smtClean="0"/>
          </a:p>
          <a:p>
            <a:endParaRPr lang="en-US" dirty="0" smtClean="0"/>
          </a:p>
          <a:p>
            <a:endParaRPr lang="en-US" dirty="0" smtClean="0"/>
          </a:p>
          <a:p>
            <a:endParaRPr lang="en-US" dirty="0" smtClean="0"/>
          </a:p>
        </p:txBody>
      </p:sp>
      <p:pic>
        <p:nvPicPr>
          <p:cNvPr id="6147" name="Picture 3" descr="C:\Users\Ayelet\Desktop\bats ppt\F1.medium.gif"/>
          <p:cNvPicPr>
            <a:picLocks noChangeAspect="1" noChangeArrowheads="1"/>
          </p:cNvPicPr>
          <p:nvPr/>
        </p:nvPicPr>
        <p:blipFill>
          <a:blip r:embed="rId2" cstate="print"/>
          <a:srcRect/>
          <a:stretch>
            <a:fillRect/>
          </a:stretch>
        </p:blipFill>
        <p:spPr bwMode="auto">
          <a:xfrm>
            <a:off x="2555776" y="2708920"/>
            <a:ext cx="4191000" cy="3267075"/>
          </a:xfrm>
          <a:prstGeom prst="rect">
            <a:avLst/>
          </a:prstGeom>
          <a:noFill/>
        </p:spPr>
      </p:pic>
      <p:pic>
        <p:nvPicPr>
          <p:cNvPr id="5" name="Picture 2" descr="C:\Users\Ayelet\Desktop\bats ppt\unnamed.png"/>
          <p:cNvPicPr>
            <a:picLocks noChangeAspect="1" noChangeArrowheads="1"/>
          </p:cNvPicPr>
          <p:nvPr/>
        </p:nvPicPr>
        <p:blipFill>
          <a:blip r:embed="rId3" cstate="print"/>
          <a:srcRect/>
          <a:stretch>
            <a:fillRect/>
          </a:stretch>
        </p:blipFill>
        <p:spPr bwMode="auto">
          <a:xfrm>
            <a:off x="467544" y="5949280"/>
            <a:ext cx="457200" cy="457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a:xfrm>
            <a:off x="457200" y="1340768"/>
            <a:ext cx="8229600" cy="4785395"/>
          </a:xfrm>
        </p:spPr>
        <p:txBody>
          <a:bodyPr>
            <a:normAutofit/>
          </a:bodyPr>
          <a:lstStyle/>
          <a:p>
            <a:r>
              <a:rPr lang="he-IL" dirty="0" smtClean="0"/>
              <a:t>אל זמן התגובה בתנאי הניסוי מתייחסים אז כאל </a:t>
            </a:r>
            <a:r>
              <a:rPr lang="he-IL" b="1" u="sng" dirty="0" smtClean="0"/>
              <a:t>התפלגות זמן התגובה</a:t>
            </a:r>
            <a:r>
              <a:rPr lang="he-IL" dirty="0" smtClean="0"/>
              <a:t>:</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6146" name="Picture 2" descr="C:\Users\Ayelet\Desktop\bats ppt\Drift_Diffusion_Model_Unbiased_Source_Decision_Making_Examples.png"/>
          <p:cNvPicPr>
            <a:picLocks noChangeAspect="1" noChangeArrowheads="1"/>
          </p:cNvPicPr>
          <p:nvPr/>
        </p:nvPicPr>
        <p:blipFill>
          <a:blip r:embed="rId2" cstate="print"/>
          <a:srcRect/>
          <a:stretch>
            <a:fillRect/>
          </a:stretch>
        </p:blipFill>
        <p:spPr bwMode="auto">
          <a:xfrm>
            <a:off x="1115616" y="2348880"/>
            <a:ext cx="6204375" cy="2376264"/>
          </a:xfrm>
          <a:prstGeom prst="rect">
            <a:avLst/>
          </a:prstGeom>
          <a:noFill/>
        </p:spPr>
      </p:pic>
      <p:pic>
        <p:nvPicPr>
          <p:cNvPr id="8194" name="Picture 2" descr="C:\Users\Ayelet\Desktop\bats ppt\nd.png"/>
          <p:cNvPicPr>
            <a:picLocks noChangeAspect="1" noChangeArrowheads="1"/>
          </p:cNvPicPr>
          <p:nvPr/>
        </p:nvPicPr>
        <p:blipFill>
          <a:blip r:embed="rId3" cstate="print"/>
          <a:srcRect/>
          <a:stretch>
            <a:fillRect/>
          </a:stretch>
        </p:blipFill>
        <p:spPr bwMode="auto">
          <a:xfrm>
            <a:off x="1907704" y="4600575"/>
            <a:ext cx="4762500" cy="2257425"/>
          </a:xfrm>
          <a:prstGeom prst="rect">
            <a:avLst/>
          </a:prstGeom>
          <a:noFill/>
        </p:spPr>
      </p:pic>
      <p:sp>
        <p:nvSpPr>
          <p:cNvPr id="17" name="חץ מעוקל שמאלה 16"/>
          <p:cNvSpPr/>
          <p:nvPr/>
        </p:nvSpPr>
        <p:spPr>
          <a:xfrm>
            <a:off x="6876256" y="3933056"/>
            <a:ext cx="1296144" cy="18722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7" name="Picture 2" descr="C:\Users\Ayelet\Desktop\bats ppt\unnamed.png"/>
          <p:cNvPicPr>
            <a:picLocks noChangeAspect="1" noChangeArrowheads="1"/>
          </p:cNvPicPr>
          <p:nvPr/>
        </p:nvPicPr>
        <p:blipFill>
          <a:blip r:embed="rId4" cstate="print"/>
          <a:srcRect/>
          <a:stretch>
            <a:fillRect/>
          </a:stretch>
        </p:blipFill>
        <p:spPr bwMode="auto">
          <a:xfrm>
            <a:off x="827584" y="6021288"/>
            <a:ext cx="457200" cy="457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a:xfrm>
            <a:off x="457200" y="1340768"/>
            <a:ext cx="8229600" cy="4785395"/>
          </a:xfrm>
        </p:spPr>
        <p:txBody>
          <a:bodyPr>
            <a:normAutofit/>
          </a:bodyPr>
          <a:lstStyle/>
          <a:p>
            <a:r>
              <a:rPr lang="he-IL" dirty="0" smtClean="0"/>
              <a:t>תנאי הניסוי השונים, באים לידי ביטוי בצורות התפלגות שונות. </a:t>
            </a:r>
            <a:endParaRPr lang="en-US" dirty="0" smtClean="0"/>
          </a:p>
        </p:txBody>
      </p:sp>
      <p:pic>
        <p:nvPicPr>
          <p:cNvPr id="10242" name="Picture 2" descr="C:\Users\Ayelet\Desktop\bats ppt\350px-Cauchy_distribution_pdf.png"/>
          <p:cNvPicPr>
            <a:picLocks noChangeAspect="1" noChangeArrowheads="1"/>
          </p:cNvPicPr>
          <p:nvPr/>
        </p:nvPicPr>
        <p:blipFill>
          <a:blip r:embed="rId2" cstate="print"/>
          <a:srcRect/>
          <a:stretch>
            <a:fillRect/>
          </a:stretch>
        </p:blipFill>
        <p:spPr bwMode="auto">
          <a:xfrm>
            <a:off x="0" y="2204864"/>
            <a:ext cx="5688632" cy="4290309"/>
          </a:xfrm>
          <a:prstGeom prst="rect">
            <a:avLst/>
          </a:prstGeom>
          <a:noFill/>
        </p:spPr>
      </p:pic>
      <p:pic>
        <p:nvPicPr>
          <p:cNvPr id="5" name="Picture 2" descr="C:\Users\Ayelet\Desktop\bats ppt\unnamed.png"/>
          <p:cNvPicPr>
            <a:picLocks noChangeAspect="1" noChangeArrowheads="1"/>
          </p:cNvPicPr>
          <p:nvPr/>
        </p:nvPicPr>
        <p:blipFill>
          <a:blip r:embed="rId3" cstate="print"/>
          <a:srcRect/>
          <a:stretch>
            <a:fillRect/>
          </a:stretch>
        </p:blipFill>
        <p:spPr bwMode="auto">
          <a:xfrm>
            <a:off x="1403648" y="5877272"/>
            <a:ext cx="457200" cy="457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a:xfrm>
            <a:off x="467544" y="1340768"/>
            <a:ext cx="8229600" cy="4785395"/>
          </a:xfrm>
        </p:spPr>
        <p:txBody>
          <a:bodyPr>
            <a:normAutofit/>
          </a:bodyPr>
          <a:lstStyle/>
          <a:p>
            <a:r>
              <a:rPr lang="he-IL" dirty="0" smtClean="0"/>
              <a:t>ההתפלגויות השונות, בתנאי הניסוי השונים, משמשות לתת פרשנות לתהליכים נוירולוגים המתרחשים עד רגע ביצוע ההחלטה.</a:t>
            </a:r>
          </a:p>
          <a:p>
            <a:r>
              <a:rPr lang="he-IL" dirty="0" smtClean="0"/>
              <a:t>לדוגמא, פעילות נוירון מתואמת עם זמן הצגת הגירוי.</a:t>
            </a:r>
          </a:p>
          <a:p>
            <a:endParaRPr lang="he-IL" dirty="0" smtClean="0"/>
          </a:p>
          <a:p>
            <a:endParaRPr lang="en-US" dirty="0" smtClean="0"/>
          </a:p>
        </p:txBody>
      </p:sp>
      <p:pic>
        <p:nvPicPr>
          <p:cNvPr id="6" name="Picture 2"/>
          <p:cNvPicPr>
            <a:picLocks noChangeAspect="1" noChangeArrowheads="1"/>
          </p:cNvPicPr>
          <p:nvPr/>
        </p:nvPicPr>
        <p:blipFill>
          <a:blip r:embed="rId2" cstate="print"/>
          <a:srcRect/>
          <a:stretch>
            <a:fillRect/>
          </a:stretch>
        </p:blipFill>
        <p:spPr bwMode="auto">
          <a:xfrm>
            <a:off x="323528" y="3717032"/>
            <a:ext cx="6762750" cy="2647950"/>
          </a:xfrm>
          <a:prstGeom prst="rect">
            <a:avLst/>
          </a:prstGeom>
          <a:noFill/>
          <a:ln w="9525">
            <a:noFill/>
            <a:miter lim="800000"/>
            <a:headEnd/>
            <a:tailEnd/>
          </a:ln>
        </p:spPr>
      </p:pic>
      <p:pic>
        <p:nvPicPr>
          <p:cNvPr id="5" name="Picture 2" descr="C:\Users\Ayelet\Desktop\bats ppt\unnamed.png"/>
          <p:cNvPicPr>
            <a:picLocks noChangeAspect="1" noChangeArrowheads="1"/>
          </p:cNvPicPr>
          <p:nvPr/>
        </p:nvPicPr>
        <p:blipFill>
          <a:blip r:embed="rId3" cstate="print"/>
          <a:srcRect/>
          <a:stretch>
            <a:fillRect/>
          </a:stretch>
        </p:blipFill>
        <p:spPr bwMode="auto">
          <a:xfrm>
            <a:off x="2555776" y="5445224"/>
            <a:ext cx="457200" cy="457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a:xfrm>
            <a:off x="467544" y="1340768"/>
            <a:ext cx="8229600" cy="4785395"/>
          </a:xfrm>
        </p:spPr>
        <p:txBody>
          <a:bodyPr>
            <a:normAutofit/>
          </a:bodyPr>
          <a:lstStyle/>
          <a:p>
            <a:r>
              <a:rPr lang="he-IL" dirty="0" smtClean="0"/>
              <a:t>ניסיון שנעשה במחקר זה הוא ליישם את המודל לניתוח קבלת ההחלטות בעטלפים.</a:t>
            </a:r>
          </a:p>
          <a:p>
            <a:r>
              <a:rPr lang="he-IL" dirty="0" smtClean="0"/>
              <a:t>הבעייתיות ביישום זה, היא בקושי להעריך את זמן התגובה בבע"ח הנעים במרחב, ויתרה מזאת כאשר לא מדובר ב </a:t>
            </a:r>
            <a:r>
              <a:rPr lang="en-US" dirty="0" smtClean="0"/>
              <a:t>2AFC</a:t>
            </a:r>
            <a:r>
              <a:rPr lang="he-IL" dirty="0" smtClean="0"/>
              <a:t>. כלומר העטלפים יכולים לבחור שלא לבחור בין העצמים, או להתמהמה בנחיתה.</a:t>
            </a:r>
          </a:p>
          <a:p>
            <a:r>
              <a:rPr lang="he-IL" dirty="0" smtClean="0"/>
              <a:t>הנחתנו הייתה שחישוב התפלגות זמני התגובה, תתגבר על "רעש" הנגרם מסיבות אלו.</a:t>
            </a:r>
          </a:p>
          <a:p>
            <a:endParaRPr lang="en-US" dirty="0" smtClean="0"/>
          </a:p>
        </p:txBody>
      </p:sp>
      <p:pic>
        <p:nvPicPr>
          <p:cNvPr id="4" name="Picture 2" descr="C:\Users\Ayelet\Desktop\bats ppt\unnamed.png"/>
          <p:cNvPicPr>
            <a:picLocks noChangeAspect="1" noChangeArrowheads="1"/>
          </p:cNvPicPr>
          <p:nvPr/>
        </p:nvPicPr>
        <p:blipFill>
          <a:blip r:embed="rId2" cstate="print"/>
          <a:srcRect/>
          <a:stretch>
            <a:fillRect/>
          </a:stretch>
        </p:blipFill>
        <p:spPr bwMode="auto">
          <a:xfrm>
            <a:off x="4572000" y="4581128"/>
            <a:ext cx="457200" cy="457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i="1" u="sng" dirty="0" smtClean="0"/>
              <a:t>סדרת העטלפים</a:t>
            </a:r>
            <a:endParaRPr lang="he-IL" b="1" i="1" u="sng" dirty="0"/>
          </a:p>
        </p:txBody>
      </p:sp>
      <p:sp>
        <p:nvSpPr>
          <p:cNvPr id="3" name="מציין מיקום תוכן 2"/>
          <p:cNvSpPr>
            <a:spLocks noGrp="1"/>
          </p:cNvSpPr>
          <p:nvPr>
            <p:ph idx="1"/>
          </p:nvPr>
        </p:nvSpPr>
        <p:spPr/>
        <p:txBody>
          <a:bodyPr/>
          <a:lstStyle/>
          <a:p>
            <a:r>
              <a:rPr lang="he-IL" dirty="0" smtClean="0"/>
              <a:t>העטלפים הם הסדרה היחידה במחלקת היונקים בעלי יכולת תעופה.</a:t>
            </a:r>
          </a:p>
          <a:p>
            <a:r>
              <a:rPr lang="he-IL" dirty="0" smtClean="0"/>
              <a:t>לסדרת העטלפים שתי תת-סדרות:</a:t>
            </a:r>
          </a:p>
          <a:p>
            <a:pPr>
              <a:buNone/>
            </a:pPr>
            <a:r>
              <a:rPr lang="he-IL" dirty="0" smtClean="0"/>
              <a:t>-עטלפי חרקים.</a:t>
            </a:r>
          </a:p>
          <a:p>
            <a:pPr>
              <a:buNone/>
            </a:pPr>
            <a:endParaRPr lang="he-IL" dirty="0" smtClean="0"/>
          </a:p>
          <a:p>
            <a:pPr>
              <a:buNone/>
            </a:pPr>
            <a:endParaRPr lang="he-IL" dirty="0"/>
          </a:p>
          <a:p>
            <a:pPr>
              <a:buNone/>
            </a:pPr>
            <a:r>
              <a:rPr lang="he-IL" dirty="0" smtClean="0"/>
              <a:t>-עטלפי פירות.</a:t>
            </a:r>
          </a:p>
          <a:p>
            <a:pPr>
              <a:buNone/>
            </a:pPr>
            <a:endParaRPr lang="he-IL" dirty="0"/>
          </a:p>
        </p:txBody>
      </p:sp>
      <p:pic>
        <p:nvPicPr>
          <p:cNvPr id="8194" name="Picture 2" descr="C:\Users\Ayelet\Desktop\bats ppt\עטלף חרקים.jpg"/>
          <p:cNvPicPr>
            <a:picLocks noChangeAspect="1" noChangeArrowheads="1"/>
          </p:cNvPicPr>
          <p:nvPr/>
        </p:nvPicPr>
        <p:blipFill>
          <a:blip r:embed="rId2" cstate="print"/>
          <a:srcRect/>
          <a:stretch>
            <a:fillRect/>
          </a:stretch>
        </p:blipFill>
        <p:spPr bwMode="auto">
          <a:xfrm>
            <a:off x="3347864" y="3212976"/>
            <a:ext cx="2801331" cy="1700808"/>
          </a:xfrm>
          <a:prstGeom prst="rect">
            <a:avLst/>
          </a:prstGeom>
          <a:noFill/>
        </p:spPr>
      </p:pic>
      <p:pic>
        <p:nvPicPr>
          <p:cNvPr id="8195" name="Picture 3" descr="C:\Users\Ayelet\Desktop\bats ppt\766px-Egyptian.fruitbat.arp.jpg"/>
          <p:cNvPicPr>
            <a:picLocks noChangeAspect="1" noChangeArrowheads="1"/>
          </p:cNvPicPr>
          <p:nvPr/>
        </p:nvPicPr>
        <p:blipFill>
          <a:blip r:embed="rId3" cstate="print"/>
          <a:srcRect/>
          <a:stretch>
            <a:fillRect/>
          </a:stretch>
        </p:blipFill>
        <p:spPr bwMode="auto">
          <a:xfrm>
            <a:off x="4139952" y="5085184"/>
            <a:ext cx="1989609" cy="1555843"/>
          </a:xfrm>
          <a:prstGeom prst="rect">
            <a:avLst/>
          </a:prstGeom>
          <a:noFill/>
        </p:spPr>
      </p:pic>
      <p:pic>
        <p:nvPicPr>
          <p:cNvPr id="4098" name="Picture 2" descr="C:\Users\Ayelet\Desktop\bats ppt\main-thumb-t-15029-50-UkqUj0eLBgh97vX1AMz1DEbAXl5XU9kV.jpeg"/>
          <p:cNvPicPr>
            <a:picLocks noChangeAspect="1" noChangeArrowheads="1"/>
          </p:cNvPicPr>
          <p:nvPr/>
        </p:nvPicPr>
        <p:blipFill>
          <a:blip r:embed="rId4" cstate="print"/>
          <a:srcRect/>
          <a:stretch>
            <a:fillRect/>
          </a:stretch>
        </p:blipFill>
        <p:spPr bwMode="auto">
          <a:xfrm>
            <a:off x="8905875" y="0"/>
            <a:ext cx="476250" cy="4762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a:xfrm>
            <a:off x="467544" y="1340768"/>
            <a:ext cx="8229600" cy="4785395"/>
          </a:xfrm>
        </p:spPr>
        <p:txBody>
          <a:bodyPr>
            <a:normAutofit/>
          </a:bodyPr>
          <a:lstStyle/>
          <a:p>
            <a:r>
              <a:rPr lang="he-IL" dirty="0" smtClean="0"/>
              <a:t>היתרון שעומד לרשותנו לעומת זאת, הוא ביכולת להעריך את </a:t>
            </a:r>
            <a:r>
              <a:rPr lang="en-US" dirty="0" smtClean="0"/>
              <a:t>e</a:t>
            </a:r>
            <a:r>
              <a:rPr lang="he-IL" dirty="0" smtClean="0"/>
              <a:t>.</a:t>
            </a:r>
          </a:p>
          <a:p>
            <a:r>
              <a:rPr lang="he-IL" dirty="0" smtClean="0"/>
              <a:t>היותה של </a:t>
            </a:r>
            <a:r>
              <a:rPr lang="he-IL" dirty="0" err="1" smtClean="0"/>
              <a:t>האקולוקציה</a:t>
            </a:r>
            <a:r>
              <a:rPr lang="he-IL" dirty="0" smtClean="0"/>
              <a:t> חוש פעיל, מאפשרת לנו לקבוע לכמה מידע נחשף העטלף מכל עצם. </a:t>
            </a:r>
          </a:p>
          <a:p>
            <a:endParaRPr lang="en-US" dirty="0" smtClean="0"/>
          </a:p>
        </p:txBody>
      </p:sp>
      <p:pic>
        <p:nvPicPr>
          <p:cNvPr id="4" name="Picture 2" descr="C:\Users\Ayelet\Desktop\bats ppt\unnamed.png"/>
          <p:cNvPicPr>
            <a:picLocks noChangeAspect="1" noChangeArrowheads="1"/>
          </p:cNvPicPr>
          <p:nvPr/>
        </p:nvPicPr>
        <p:blipFill>
          <a:blip r:embed="rId2" cstate="print"/>
          <a:srcRect/>
          <a:stretch>
            <a:fillRect/>
          </a:stretch>
        </p:blipFill>
        <p:spPr bwMode="auto">
          <a:xfrm>
            <a:off x="5148064" y="4005064"/>
            <a:ext cx="457200" cy="457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מטרות הפרויקט</a:t>
            </a:r>
            <a:endParaRPr lang="he-IL" b="1" i="1" u="sng" dirty="0"/>
          </a:p>
        </p:txBody>
      </p:sp>
      <p:sp>
        <p:nvSpPr>
          <p:cNvPr id="3" name="מציין מיקום תוכן 2"/>
          <p:cNvSpPr>
            <a:spLocks noGrp="1"/>
          </p:cNvSpPr>
          <p:nvPr>
            <p:ph idx="1"/>
          </p:nvPr>
        </p:nvSpPr>
        <p:spPr/>
        <p:txBody>
          <a:bodyPr/>
          <a:lstStyle/>
          <a:p>
            <a:r>
              <a:rPr lang="he-IL" dirty="0" smtClean="0"/>
              <a:t>מטרת הפרויקט הייתה לנסות להעריך להיכן כיוון העטלף את האות (לעבר עצם א', עצם ב', ביניהם, או לכיוון אחר), עבור כל אות, על סמך הקלטתו במערך של ארבעה מיקרופונים המוצבים בסמוך לעצמים.</a:t>
            </a:r>
          </a:p>
          <a:p>
            <a:r>
              <a:rPr lang="he-IL" dirty="0" smtClean="0"/>
              <a:t>מלבד זאת הפרויקט כלל השתתפות בשלב האימון של העטלפים.</a:t>
            </a:r>
            <a:endParaRPr lang="he-IL" dirty="0"/>
          </a:p>
        </p:txBody>
      </p:sp>
      <p:pic>
        <p:nvPicPr>
          <p:cNvPr id="4" name="Picture 2" descr="C:\Users\Ayelet\Desktop\bats ppt\unnamed.png"/>
          <p:cNvPicPr>
            <a:picLocks noChangeAspect="1" noChangeArrowheads="1"/>
          </p:cNvPicPr>
          <p:nvPr/>
        </p:nvPicPr>
        <p:blipFill>
          <a:blip r:embed="rId2" cstate="print"/>
          <a:srcRect/>
          <a:stretch>
            <a:fillRect/>
          </a:stretch>
        </p:blipFill>
        <p:spPr bwMode="auto">
          <a:xfrm>
            <a:off x="6444208" y="3645024"/>
            <a:ext cx="457200" cy="457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i="1" u="sng" dirty="0" err="1" smtClean="0"/>
              <a:t>Matlab</a:t>
            </a:r>
            <a:endParaRPr lang="he-IL" b="1" i="1" u="sng" dirty="0"/>
          </a:p>
        </p:txBody>
      </p:sp>
      <p:sp>
        <p:nvSpPr>
          <p:cNvPr id="3" name="מציין מיקום תוכן 2"/>
          <p:cNvSpPr>
            <a:spLocks noGrp="1"/>
          </p:cNvSpPr>
          <p:nvPr>
            <p:ph idx="1"/>
          </p:nvPr>
        </p:nvSpPr>
        <p:spPr>
          <a:xfrm>
            <a:off x="611560" y="1268760"/>
            <a:ext cx="8229600" cy="4525963"/>
          </a:xfrm>
        </p:spPr>
        <p:txBody>
          <a:bodyPr/>
          <a:lstStyle/>
          <a:p>
            <a:r>
              <a:rPr lang="he-IL" dirty="0" smtClean="0"/>
              <a:t>ניתוח הנתונים נעשה באמצעות תוכנת </a:t>
            </a:r>
            <a:r>
              <a:rPr lang="en-US" dirty="0" err="1" smtClean="0"/>
              <a:t>Matlab</a:t>
            </a:r>
            <a:r>
              <a:rPr lang="he-IL" dirty="0" smtClean="0"/>
              <a:t>.</a:t>
            </a:r>
          </a:p>
          <a:p>
            <a:r>
              <a:rPr lang="en-US" dirty="0" err="1" smtClean="0"/>
              <a:t>Matlab</a:t>
            </a:r>
            <a:r>
              <a:rPr lang="he-IL" dirty="0" smtClean="0"/>
              <a:t> היא שפת תכנות וסביבת עבודה, המיועדת לעבודה עם מטריצות, ועל כן היא בחירה נוחה לעיבוד נתונים.</a:t>
            </a:r>
          </a:p>
          <a:p>
            <a:endParaRPr lang="he-IL" dirty="0" smtClean="0"/>
          </a:p>
        </p:txBody>
      </p:sp>
      <p:pic>
        <p:nvPicPr>
          <p:cNvPr id="1026" name="Picture 2" descr="C:\Users\Ayelet\Desktop\bats ppt\matlab_logo.gif"/>
          <p:cNvPicPr>
            <a:picLocks noChangeAspect="1" noChangeArrowheads="1"/>
          </p:cNvPicPr>
          <p:nvPr/>
        </p:nvPicPr>
        <p:blipFill>
          <a:blip r:embed="rId2" cstate="print"/>
          <a:srcRect/>
          <a:stretch>
            <a:fillRect/>
          </a:stretch>
        </p:blipFill>
        <p:spPr bwMode="auto">
          <a:xfrm>
            <a:off x="467544" y="4365104"/>
            <a:ext cx="2506167" cy="1879625"/>
          </a:xfrm>
          <a:prstGeom prst="rect">
            <a:avLst/>
          </a:prstGeom>
          <a:noFill/>
        </p:spPr>
      </p:pic>
      <p:pic>
        <p:nvPicPr>
          <p:cNvPr id="1027" name="Picture 3" descr="C:\Users\Ayelet\Dropbox\My Dropbox\michael\code\peakim.png"/>
          <p:cNvPicPr>
            <a:picLocks noChangeAspect="1" noChangeArrowheads="1"/>
          </p:cNvPicPr>
          <p:nvPr/>
        </p:nvPicPr>
        <p:blipFill>
          <a:blip r:embed="rId3" cstate="print"/>
          <a:srcRect/>
          <a:stretch>
            <a:fillRect/>
          </a:stretch>
        </p:blipFill>
        <p:spPr bwMode="auto">
          <a:xfrm>
            <a:off x="4211960" y="3357025"/>
            <a:ext cx="4932040" cy="3500976"/>
          </a:xfrm>
          <a:prstGeom prst="rect">
            <a:avLst/>
          </a:prstGeom>
          <a:noFill/>
        </p:spPr>
      </p:pic>
      <p:pic>
        <p:nvPicPr>
          <p:cNvPr id="6" name="Picture 2" descr="C:\Users\Ayelet\Desktop\bats ppt\unnamed.png"/>
          <p:cNvPicPr>
            <a:picLocks noChangeAspect="1" noChangeArrowheads="1"/>
          </p:cNvPicPr>
          <p:nvPr/>
        </p:nvPicPr>
        <p:blipFill>
          <a:blip r:embed="rId4" cstate="print"/>
          <a:srcRect/>
          <a:stretch>
            <a:fillRect/>
          </a:stretch>
        </p:blipFill>
        <p:spPr bwMode="auto">
          <a:xfrm>
            <a:off x="6588224" y="3429000"/>
            <a:ext cx="457200" cy="457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מערך המחקר</a:t>
            </a:r>
            <a:endParaRPr lang="he-IL" b="1" i="1" u="sng" dirty="0"/>
          </a:p>
        </p:txBody>
      </p:sp>
      <p:sp>
        <p:nvSpPr>
          <p:cNvPr id="3" name="מציין מיקום תוכן 2"/>
          <p:cNvSpPr>
            <a:spLocks noGrp="1"/>
          </p:cNvSpPr>
          <p:nvPr>
            <p:ph idx="1"/>
          </p:nvPr>
        </p:nvSpPr>
        <p:spPr/>
        <p:txBody>
          <a:bodyPr/>
          <a:lstStyle/>
          <a:p>
            <a:r>
              <a:rPr lang="he-IL" dirty="0" smtClean="0"/>
              <a:t>חדר ההקלטות עוצב כך:</a:t>
            </a:r>
            <a:endParaRPr lang="he-IL" dirty="0"/>
          </a:p>
        </p:txBody>
      </p:sp>
      <p:pic>
        <p:nvPicPr>
          <p:cNvPr id="1026" name="Picture 2" descr="C:\Users\Ayelet\Desktop\bats ppt\room.jpg"/>
          <p:cNvPicPr>
            <a:picLocks noChangeAspect="1" noChangeArrowheads="1"/>
          </p:cNvPicPr>
          <p:nvPr/>
        </p:nvPicPr>
        <p:blipFill>
          <a:blip r:embed="rId2" cstate="print"/>
          <a:srcRect/>
          <a:stretch>
            <a:fillRect/>
          </a:stretch>
        </p:blipFill>
        <p:spPr bwMode="auto">
          <a:xfrm>
            <a:off x="1619672" y="2204864"/>
            <a:ext cx="6084168" cy="4201520"/>
          </a:xfrm>
          <a:prstGeom prst="rect">
            <a:avLst/>
          </a:prstGeom>
          <a:noFill/>
        </p:spPr>
      </p:pic>
      <p:pic>
        <p:nvPicPr>
          <p:cNvPr id="5" name="Picture 2" descr="C:\Users\Ayelet\Desktop\bats ppt\unnamed.png"/>
          <p:cNvPicPr>
            <a:picLocks noChangeAspect="1" noChangeArrowheads="1"/>
          </p:cNvPicPr>
          <p:nvPr/>
        </p:nvPicPr>
        <p:blipFill>
          <a:blip r:embed="rId3" cstate="print"/>
          <a:srcRect/>
          <a:stretch>
            <a:fillRect/>
          </a:stretch>
        </p:blipFill>
        <p:spPr bwMode="auto">
          <a:xfrm>
            <a:off x="7380312" y="2708920"/>
            <a:ext cx="457200" cy="457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מערך המחקר</a:t>
            </a:r>
            <a:endParaRPr lang="he-IL" b="1" i="1" u="sng" dirty="0"/>
          </a:p>
        </p:txBody>
      </p:sp>
      <p:sp>
        <p:nvSpPr>
          <p:cNvPr id="3" name="מציין מיקום תוכן 2"/>
          <p:cNvSpPr>
            <a:spLocks noGrp="1"/>
          </p:cNvSpPr>
          <p:nvPr>
            <p:ph idx="1"/>
          </p:nvPr>
        </p:nvSpPr>
        <p:spPr>
          <a:xfrm>
            <a:off x="467544" y="1412776"/>
            <a:ext cx="8229600" cy="4525963"/>
          </a:xfrm>
        </p:spPr>
        <p:txBody>
          <a:bodyPr/>
          <a:lstStyle/>
          <a:p>
            <a:r>
              <a:rPr lang="he-IL" dirty="0" smtClean="0"/>
              <a:t>באמצעות </a:t>
            </a:r>
            <a:r>
              <a:rPr lang="he-IL" dirty="0" err="1" smtClean="0"/>
              <a:t>ספיקר</a:t>
            </a:r>
            <a:r>
              <a:rPr lang="he-IL" dirty="0" smtClean="0"/>
              <a:t>, השמענו קליקים ממספר נקודות בחדר, וכיוונו אותם בכל פעם למקום אחר (לעבר עצם א', עצם ב', ביניהם, או לכיוון אחר).</a:t>
            </a:r>
            <a:endParaRPr lang="he-IL" dirty="0"/>
          </a:p>
        </p:txBody>
      </p:sp>
      <p:pic>
        <p:nvPicPr>
          <p:cNvPr id="2050" name="Picture 2" descr="C:\Users\Ayelet\Desktop\bats ppt\room1.jpg"/>
          <p:cNvPicPr>
            <a:picLocks noChangeAspect="1" noChangeArrowheads="1"/>
          </p:cNvPicPr>
          <p:nvPr/>
        </p:nvPicPr>
        <p:blipFill>
          <a:blip r:embed="rId2" cstate="print"/>
          <a:srcRect/>
          <a:stretch>
            <a:fillRect/>
          </a:stretch>
        </p:blipFill>
        <p:spPr bwMode="auto">
          <a:xfrm>
            <a:off x="4427984" y="3140968"/>
            <a:ext cx="2339752" cy="1615754"/>
          </a:xfrm>
          <a:prstGeom prst="rect">
            <a:avLst/>
          </a:prstGeom>
          <a:noFill/>
        </p:spPr>
      </p:pic>
      <p:pic>
        <p:nvPicPr>
          <p:cNvPr id="2051" name="Picture 3" descr="C:\Users\Ayelet\Desktop\bats ppt\room2.jpg"/>
          <p:cNvPicPr>
            <a:picLocks noChangeAspect="1" noChangeArrowheads="1"/>
          </p:cNvPicPr>
          <p:nvPr/>
        </p:nvPicPr>
        <p:blipFill>
          <a:blip r:embed="rId3" cstate="print"/>
          <a:srcRect/>
          <a:stretch>
            <a:fillRect/>
          </a:stretch>
        </p:blipFill>
        <p:spPr bwMode="auto">
          <a:xfrm>
            <a:off x="4427984" y="4797152"/>
            <a:ext cx="2339752" cy="1615753"/>
          </a:xfrm>
          <a:prstGeom prst="rect">
            <a:avLst/>
          </a:prstGeom>
          <a:noFill/>
        </p:spPr>
      </p:pic>
      <p:pic>
        <p:nvPicPr>
          <p:cNvPr id="2052" name="Picture 4" descr="C:\Users\Ayelet\Desktop\bats ppt\room3.jpg"/>
          <p:cNvPicPr>
            <a:picLocks noChangeAspect="1" noChangeArrowheads="1"/>
          </p:cNvPicPr>
          <p:nvPr/>
        </p:nvPicPr>
        <p:blipFill>
          <a:blip r:embed="rId4" cstate="print"/>
          <a:srcRect/>
          <a:stretch>
            <a:fillRect/>
          </a:stretch>
        </p:blipFill>
        <p:spPr bwMode="auto">
          <a:xfrm>
            <a:off x="2051720" y="3140968"/>
            <a:ext cx="2339752" cy="1615753"/>
          </a:xfrm>
          <a:prstGeom prst="rect">
            <a:avLst/>
          </a:prstGeom>
          <a:noFill/>
        </p:spPr>
      </p:pic>
      <p:pic>
        <p:nvPicPr>
          <p:cNvPr id="2053" name="Picture 5" descr="C:\Users\Ayelet\Desktop\bats ppt\room4.jpg"/>
          <p:cNvPicPr>
            <a:picLocks noChangeAspect="1" noChangeArrowheads="1"/>
          </p:cNvPicPr>
          <p:nvPr/>
        </p:nvPicPr>
        <p:blipFill>
          <a:blip r:embed="rId5" cstate="print"/>
          <a:srcRect/>
          <a:stretch>
            <a:fillRect/>
          </a:stretch>
        </p:blipFill>
        <p:spPr bwMode="auto">
          <a:xfrm>
            <a:off x="2051720" y="4797152"/>
            <a:ext cx="2339751" cy="1615752"/>
          </a:xfrm>
          <a:prstGeom prst="rect">
            <a:avLst/>
          </a:prstGeom>
          <a:noFill/>
        </p:spPr>
      </p:pic>
      <p:pic>
        <p:nvPicPr>
          <p:cNvPr id="8" name="Picture 2" descr="C:\Users\Ayelet\Desktop\bats ppt\unnamed.png"/>
          <p:cNvPicPr>
            <a:picLocks noChangeAspect="1" noChangeArrowheads="1"/>
          </p:cNvPicPr>
          <p:nvPr/>
        </p:nvPicPr>
        <p:blipFill>
          <a:blip r:embed="rId6" cstate="print"/>
          <a:srcRect/>
          <a:stretch>
            <a:fillRect/>
          </a:stretch>
        </p:blipFill>
        <p:spPr bwMode="auto">
          <a:xfrm>
            <a:off x="8100392" y="2996952"/>
            <a:ext cx="457200" cy="457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171400"/>
            <a:ext cx="8229600" cy="1143000"/>
          </a:xfrm>
        </p:spPr>
        <p:txBody>
          <a:bodyPr/>
          <a:lstStyle/>
          <a:p>
            <a:r>
              <a:rPr lang="he-IL" b="1" i="1" u="sng" dirty="0" smtClean="0"/>
              <a:t>מערך המחקר</a:t>
            </a:r>
            <a:endParaRPr lang="he-IL" dirty="0"/>
          </a:p>
        </p:txBody>
      </p:sp>
      <p:sp>
        <p:nvSpPr>
          <p:cNvPr id="3" name="מציין מיקום תוכן 2"/>
          <p:cNvSpPr>
            <a:spLocks noGrp="1"/>
          </p:cNvSpPr>
          <p:nvPr>
            <p:ph idx="1"/>
          </p:nvPr>
        </p:nvSpPr>
        <p:spPr>
          <a:xfrm>
            <a:off x="467544" y="908720"/>
            <a:ext cx="8229600" cy="4958011"/>
          </a:xfrm>
        </p:spPr>
        <p:txBody>
          <a:bodyPr/>
          <a:lstStyle/>
          <a:p>
            <a:r>
              <a:rPr lang="he-IL" dirty="0" smtClean="0"/>
              <a:t>כל מיקרופון קלט את הקליקים בעוצמה שונה:</a:t>
            </a:r>
            <a:endParaRPr lang="he-IL" dirty="0"/>
          </a:p>
        </p:txBody>
      </p:sp>
      <p:pic>
        <p:nvPicPr>
          <p:cNvPr id="6" name="Picture 2" descr="C:\Users\Ayelet\Desktop\bats ppt\Untitled.jpg"/>
          <p:cNvPicPr>
            <a:picLocks noChangeAspect="1" noChangeArrowheads="1"/>
          </p:cNvPicPr>
          <p:nvPr/>
        </p:nvPicPr>
        <p:blipFill>
          <a:blip r:embed="rId2" cstate="print"/>
          <a:srcRect/>
          <a:stretch>
            <a:fillRect/>
          </a:stretch>
        </p:blipFill>
        <p:spPr bwMode="auto">
          <a:xfrm>
            <a:off x="0" y="1628800"/>
            <a:ext cx="9144000" cy="4608512"/>
          </a:xfrm>
          <a:prstGeom prst="rect">
            <a:avLst/>
          </a:prstGeom>
          <a:noFill/>
        </p:spPr>
      </p:pic>
      <p:pic>
        <p:nvPicPr>
          <p:cNvPr id="5" name="Picture 2" descr="C:\Users\Ayelet\Desktop\bats ppt\unnamed.png"/>
          <p:cNvPicPr>
            <a:picLocks noChangeAspect="1" noChangeArrowheads="1"/>
          </p:cNvPicPr>
          <p:nvPr/>
        </p:nvPicPr>
        <p:blipFill>
          <a:blip r:embed="rId3" cstate="print"/>
          <a:srcRect/>
          <a:stretch>
            <a:fillRect/>
          </a:stretch>
        </p:blipFill>
        <p:spPr bwMode="auto">
          <a:xfrm>
            <a:off x="8686800" y="2204864"/>
            <a:ext cx="457200" cy="457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171400"/>
            <a:ext cx="8229600" cy="1143000"/>
          </a:xfrm>
        </p:spPr>
        <p:txBody>
          <a:bodyPr/>
          <a:lstStyle/>
          <a:p>
            <a:r>
              <a:rPr lang="he-IL" b="1" i="1" u="sng" dirty="0" smtClean="0"/>
              <a:t>מערך המחקר</a:t>
            </a:r>
            <a:endParaRPr lang="he-IL" dirty="0"/>
          </a:p>
        </p:txBody>
      </p:sp>
      <p:sp>
        <p:nvSpPr>
          <p:cNvPr id="3" name="מציין מיקום תוכן 2"/>
          <p:cNvSpPr>
            <a:spLocks noGrp="1"/>
          </p:cNvSpPr>
          <p:nvPr>
            <p:ph idx="1"/>
          </p:nvPr>
        </p:nvSpPr>
        <p:spPr>
          <a:xfrm>
            <a:off x="539552" y="764704"/>
            <a:ext cx="8229600" cy="4958011"/>
          </a:xfrm>
        </p:spPr>
        <p:txBody>
          <a:bodyPr>
            <a:normAutofit/>
          </a:bodyPr>
          <a:lstStyle/>
          <a:p>
            <a:r>
              <a:rPr lang="he-IL" sz="2800" dirty="0" smtClean="0"/>
              <a:t>זיהינו את ה"פיקים" כאות שערכו המתוקנן (ערך </a:t>
            </a:r>
            <a:r>
              <a:rPr lang="en-US" sz="2800" dirty="0" smtClean="0"/>
              <a:t>Z</a:t>
            </a:r>
            <a:r>
              <a:rPr lang="he-IL" sz="2800" dirty="0" smtClean="0"/>
              <a:t>) גדול מ10:</a:t>
            </a:r>
            <a:endParaRPr lang="he-IL" sz="2800" dirty="0"/>
          </a:p>
        </p:txBody>
      </p:sp>
      <p:pic>
        <p:nvPicPr>
          <p:cNvPr id="47107" name="Picture 3" descr="C:\Users\Ayelet\Desktop\bats ppt\Untitlefffd.jpg"/>
          <p:cNvPicPr>
            <a:picLocks noChangeAspect="1" noChangeArrowheads="1"/>
          </p:cNvPicPr>
          <p:nvPr/>
        </p:nvPicPr>
        <p:blipFill>
          <a:blip r:embed="rId2" cstate="print"/>
          <a:srcRect/>
          <a:stretch>
            <a:fillRect/>
          </a:stretch>
        </p:blipFill>
        <p:spPr bwMode="auto">
          <a:xfrm>
            <a:off x="0" y="1628800"/>
            <a:ext cx="9144000" cy="4536504"/>
          </a:xfrm>
          <a:prstGeom prst="rect">
            <a:avLst/>
          </a:prstGeom>
          <a:noFill/>
        </p:spPr>
      </p:pic>
      <p:pic>
        <p:nvPicPr>
          <p:cNvPr id="5" name="Picture 2" descr="C:\Users\Ayelet\Desktop\bats ppt\unnamed.png"/>
          <p:cNvPicPr>
            <a:picLocks noChangeAspect="1" noChangeArrowheads="1"/>
          </p:cNvPicPr>
          <p:nvPr/>
        </p:nvPicPr>
        <p:blipFill>
          <a:blip r:embed="rId3" cstate="print"/>
          <a:srcRect/>
          <a:stretch>
            <a:fillRect/>
          </a:stretch>
        </p:blipFill>
        <p:spPr bwMode="auto">
          <a:xfrm>
            <a:off x="8915400" y="2276872"/>
            <a:ext cx="457200" cy="457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מערך המחקר</a:t>
            </a:r>
            <a:endParaRPr lang="he-IL" b="1" i="1" u="sng" dirty="0"/>
          </a:p>
        </p:txBody>
      </p:sp>
      <p:pic>
        <p:nvPicPr>
          <p:cNvPr id="3074" name="Picture 2" descr="C:\Users\Ayelet\Desktop\bats ppt\mic.jpg"/>
          <p:cNvPicPr>
            <a:picLocks noGrp="1" noChangeAspect="1" noChangeArrowheads="1"/>
          </p:cNvPicPr>
          <p:nvPr>
            <p:ph idx="1"/>
          </p:nvPr>
        </p:nvPicPr>
        <p:blipFill>
          <a:blip r:embed="rId2" cstate="print"/>
          <a:stretch>
            <a:fillRect/>
          </a:stretch>
        </p:blipFill>
        <p:spPr bwMode="auto">
          <a:xfrm>
            <a:off x="2987824" y="1844824"/>
            <a:ext cx="3193138" cy="3119166"/>
          </a:xfrm>
          <a:prstGeom prst="rect">
            <a:avLst/>
          </a:prstGeom>
          <a:noFill/>
        </p:spPr>
      </p:pic>
      <p:sp>
        <p:nvSpPr>
          <p:cNvPr id="7" name="TextBox 6"/>
          <p:cNvSpPr txBox="1"/>
          <p:nvPr/>
        </p:nvSpPr>
        <p:spPr>
          <a:xfrm>
            <a:off x="-24451" y="1340768"/>
            <a:ext cx="8842485" cy="369332"/>
          </a:xfrm>
          <a:prstGeom prst="rect">
            <a:avLst/>
          </a:prstGeom>
          <a:noFill/>
        </p:spPr>
        <p:txBody>
          <a:bodyPr wrap="none" rtlCol="1">
            <a:spAutoFit/>
          </a:bodyPr>
          <a:lstStyle/>
          <a:p>
            <a:r>
              <a:rPr lang="he-IL" dirty="0" smtClean="0"/>
              <a:t>לכל אות אם כן, תבנית </a:t>
            </a:r>
            <a:r>
              <a:rPr lang="he-IL" dirty="0" err="1" smtClean="0"/>
              <a:t>אמפליטודות</a:t>
            </a:r>
            <a:r>
              <a:rPr lang="he-IL" dirty="0" smtClean="0"/>
              <a:t> </a:t>
            </a:r>
            <a:r>
              <a:rPr lang="he-IL" dirty="0" err="1" smtClean="0"/>
              <a:t>יחודית</a:t>
            </a:r>
            <a:r>
              <a:rPr lang="he-IL" dirty="0" smtClean="0"/>
              <a:t>, המורכבת ממרחקו מכל אחד מארבעת המיקרופונים:</a:t>
            </a:r>
            <a:endParaRPr lang="he-IL" dirty="0"/>
          </a:p>
        </p:txBody>
      </p:sp>
      <p:sp>
        <p:nvSpPr>
          <p:cNvPr id="8" name="TextBox 7"/>
          <p:cNvSpPr txBox="1"/>
          <p:nvPr/>
        </p:nvSpPr>
        <p:spPr>
          <a:xfrm>
            <a:off x="1331639" y="5157192"/>
            <a:ext cx="6881475" cy="923330"/>
          </a:xfrm>
          <a:prstGeom prst="rect">
            <a:avLst/>
          </a:prstGeom>
          <a:noFill/>
        </p:spPr>
        <p:txBody>
          <a:bodyPr wrap="square" rtlCol="1">
            <a:spAutoFit/>
          </a:bodyPr>
          <a:lstStyle/>
          <a:p>
            <a:r>
              <a:rPr lang="he-IL" dirty="0" smtClean="0"/>
              <a:t>אך לא ניתן להשתמש בערכי </a:t>
            </a:r>
            <a:r>
              <a:rPr lang="he-IL" dirty="0" err="1" smtClean="0"/>
              <a:t>האמפליטודות</a:t>
            </a:r>
            <a:r>
              <a:rPr lang="he-IL" dirty="0" smtClean="0"/>
              <a:t> עצמם לצורך השוואת אותות, שהרי הגדלת האותות בתבנית זהה תיתן תוצאות שונות.</a:t>
            </a:r>
          </a:p>
          <a:p>
            <a:r>
              <a:rPr lang="he-IL" dirty="0" smtClean="0"/>
              <a:t>יש לנו צורך בגודל חסר יחידות.</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מערך המחקר</a:t>
            </a:r>
            <a:endParaRPr lang="he-IL" b="1" i="1" u="sng" dirty="0"/>
          </a:p>
        </p:txBody>
      </p:sp>
      <p:sp>
        <p:nvSpPr>
          <p:cNvPr id="4" name="מציין מיקום תוכן 3"/>
          <p:cNvSpPr>
            <a:spLocks noGrp="1"/>
          </p:cNvSpPr>
          <p:nvPr>
            <p:ph idx="1"/>
          </p:nvPr>
        </p:nvSpPr>
        <p:spPr/>
        <p:txBody>
          <a:bodyPr/>
          <a:lstStyle/>
          <a:p>
            <a:r>
              <a:rPr lang="he-IL" dirty="0" smtClean="0"/>
              <a:t>לכן חישבנו את היחסים בין </a:t>
            </a:r>
            <a:r>
              <a:rPr lang="he-IL" dirty="0" err="1" smtClean="0"/>
              <a:t>האמפליטודות</a:t>
            </a:r>
            <a:r>
              <a:rPr lang="he-IL" dirty="0" smtClean="0"/>
              <a:t>:</a:t>
            </a:r>
            <a:endParaRPr lang="he-IL" dirty="0"/>
          </a:p>
        </p:txBody>
      </p:sp>
      <p:pic>
        <p:nvPicPr>
          <p:cNvPr id="4098" name="Picture 2" descr="C:\Users\Ayelet\Desktop\bats ppt\mic2.jpg"/>
          <p:cNvPicPr>
            <a:picLocks noChangeAspect="1" noChangeArrowheads="1"/>
          </p:cNvPicPr>
          <p:nvPr/>
        </p:nvPicPr>
        <p:blipFill>
          <a:blip r:embed="rId2" cstate="print"/>
          <a:srcRect/>
          <a:stretch>
            <a:fillRect/>
          </a:stretch>
        </p:blipFill>
        <p:spPr bwMode="auto">
          <a:xfrm>
            <a:off x="1619672" y="2348880"/>
            <a:ext cx="5593482" cy="3232228"/>
          </a:xfrm>
          <a:prstGeom prst="rect">
            <a:avLst/>
          </a:prstGeom>
          <a:noFill/>
        </p:spPr>
      </p:pic>
      <p:pic>
        <p:nvPicPr>
          <p:cNvPr id="7170"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flipH="1" flipV="1">
            <a:off x="8144594" y="5777458"/>
            <a:ext cx="99814" cy="9981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מערך המחקר</a:t>
            </a:r>
            <a:endParaRPr lang="he-IL" b="1" i="1" u="sng" dirty="0"/>
          </a:p>
        </p:txBody>
      </p:sp>
      <p:sp>
        <p:nvSpPr>
          <p:cNvPr id="4" name="מציין מיקום תוכן 3"/>
          <p:cNvSpPr>
            <a:spLocks noGrp="1"/>
          </p:cNvSpPr>
          <p:nvPr>
            <p:ph idx="1"/>
          </p:nvPr>
        </p:nvSpPr>
        <p:spPr>
          <a:xfrm>
            <a:off x="467544" y="1340768"/>
            <a:ext cx="8229600" cy="4525963"/>
          </a:xfrm>
        </p:spPr>
        <p:txBody>
          <a:bodyPr/>
          <a:lstStyle/>
          <a:p>
            <a:pPr>
              <a:buNone/>
            </a:pPr>
            <a:r>
              <a:rPr lang="he-IL" dirty="0" smtClean="0"/>
              <a:t>לאחר מכן החסרנו כל יחס (של דגימה) מהיחס המקביל לו בקובץ כיול, וחיפשנו את הפער </a:t>
            </a:r>
            <a:r>
              <a:rPr lang="he-IL" dirty="0" err="1" smtClean="0"/>
              <a:t>המינימלי</a:t>
            </a:r>
            <a:r>
              <a:rPr lang="he-IL" dirty="0" smtClean="0"/>
              <a:t>, מתוך הנחה שהוא יעיד על כיוון האות.</a:t>
            </a:r>
            <a:endParaRPr lang="he-IL" dirty="0"/>
          </a:p>
        </p:txBody>
      </p:sp>
      <p:pic>
        <p:nvPicPr>
          <p:cNvPr id="5122" name="Picture 2" descr="C:\Users\Ayelet\Desktop\bats ppt\מממ.jpg"/>
          <p:cNvPicPr>
            <a:picLocks noChangeAspect="1" noChangeArrowheads="1"/>
          </p:cNvPicPr>
          <p:nvPr/>
        </p:nvPicPr>
        <p:blipFill>
          <a:blip r:embed="rId2" cstate="print"/>
          <a:srcRect/>
          <a:stretch>
            <a:fillRect/>
          </a:stretch>
        </p:blipFill>
        <p:spPr bwMode="auto">
          <a:xfrm>
            <a:off x="1547664" y="3068960"/>
            <a:ext cx="6552728" cy="3577869"/>
          </a:xfrm>
          <a:prstGeom prst="rect">
            <a:avLst/>
          </a:prstGeom>
          <a:noFill/>
        </p:spPr>
      </p:pic>
      <p:pic>
        <p:nvPicPr>
          <p:cNvPr id="5"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a:off x="8028384" y="5733256"/>
            <a:ext cx="237605" cy="2376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i="1" u="sng" dirty="0" smtClean="0"/>
              <a:t>סדרת העטלפים</a:t>
            </a:r>
            <a:endParaRPr lang="he-IL" b="1" i="1" u="sng" dirty="0"/>
          </a:p>
        </p:txBody>
      </p:sp>
      <p:sp>
        <p:nvSpPr>
          <p:cNvPr id="3" name="מציין מיקום תוכן 2"/>
          <p:cNvSpPr>
            <a:spLocks noGrp="1"/>
          </p:cNvSpPr>
          <p:nvPr>
            <p:ph idx="1"/>
          </p:nvPr>
        </p:nvSpPr>
        <p:spPr/>
        <p:txBody>
          <a:bodyPr/>
          <a:lstStyle/>
          <a:p>
            <a:pPr>
              <a:buNone/>
            </a:pPr>
            <a:endParaRPr lang="he-IL" dirty="0" smtClean="0"/>
          </a:p>
          <a:p>
            <a:r>
              <a:rPr lang="he-IL" dirty="0" smtClean="0"/>
              <a:t>בישראל 33 מיני עטלפים, 32 מיני עטלפי חרקים, ומין אחד של עטלף פירות- עטלף הפירות המצרי.</a:t>
            </a:r>
          </a:p>
          <a:p>
            <a:pPr>
              <a:buNone/>
            </a:pPr>
            <a:endParaRPr lang="he-IL" dirty="0"/>
          </a:p>
        </p:txBody>
      </p:sp>
      <p:pic>
        <p:nvPicPr>
          <p:cNvPr id="10242" name="Picture 2" descr="C:\Users\Ayelet\Desktop\bats ppt\Rousettus_egyptiacus2.jpg"/>
          <p:cNvPicPr>
            <a:picLocks noChangeAspect="1" noChangeArrowheads="1"/>
          </p:cNvPicPr>
          <p:nvPr/>
        </p:nvPicPr>
        <p:blipFill>
          <a:blip r:embed="rId2" cstate="print"/>
          <a:srcRect/>
          <a:stretch>
            <a:fillRect/>
          </a:stretch>
        </p:blipFill>
        <p:spPr bwMode="auto">
          <a:xfrm>
            <a:off x="2627784" y="3429000"/>
            <a:ext cx="4116338" cy="2929461"/>
          </a:xfrm>
          <a:prstGeom prst="rect">
            <a:avLst/>
          </a:prstGeom>
          <a:noFill/>
        </p:spPr>
      </p:pic>
      <p:pic>
        <p:nvPicPr>
          <p:cNvPr id="5"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rot="20841779">
            <a:off x="8667750" y="0"/>
            <a:ext cx="476250" cy="4762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מערך המחקר</a:t>
            </a:r>
            <a:endParaRPr lang="he-IL" b="1" i="1" u="sng" dirty="0"/>
          </a:p>
        </p:txBody>
      </p:sp>
      <p:sp>
        <p:nvSpPr>
          <p:cNvPr id="4" name="מציין מיקום תוכן 3"/>
          <p:cNvSpPr>
            <a:spLocks noGrp="1"/>
          </p:cNvSpPr>
          <p:nvPr>
            <p:ph idx="1"/>
          </p:nvPr>
        </p:nvSpPr>
        <p:spPr>
          <a:xfrm>
            <a:off x="467544" y="1340768"/>
            <a:ext cx="8229600" cy="4525963"/>
          </a:xfrm>
        </p:spPr>
        <p:txBody>
          <a:bodyPr/>
          <a:lstStyle/>
          <a:p>
            <a:pPr>
              <a:buNone/>
            </a:pPr>
            <a:r>
              <a:rPr lang="he-IL" dirty="0" smtClean="0"/>
              <a:t>הפרש יחסים קטן (אותו כיוון):</a:t>
            </a:r>
          </a:p>
          <a:p>
            <a:pPr>
              <a:buNone/>
            </a:pPr>
            <a:endParaRPr lang="he-IL" dirty="0" smtClean="0"/>
          </a:p>
          <a:p>
            <a:pPr>
              <a:buNone/>
            </a:pPr>
            <a:endParaRPr lang="he-IL" dirty="0" smtClean="0"/>
          </a:p>
          <a:p>
            <a:pPr>
              <a:buNone/>
            </a:pPr>
            <a:endParaRPr lang="he-IL" dirty="0" smtClean="0"/>
          </a:p>
          <a:p>
            <a:pPr>
              <a:buNone/>
            </a:pPr>
            <a:r>
              <a:rPr lang="he-IL" dirty="0" smtClean="0"/>
              <a:t>הפרש יחסים גדול (כיוונים שונים):</a:t>
            </a:r>
            <a:endParaRPr lang="he-IL" dirty="0"/>
          </a:p>
        </p:txBody>
      </p:sp>
      <p:pic>
        <p:nvPicPr>
          <p:cNvPr id="2050" name="Picture 2" descr="C:\Users\Ayelet\Desktop\bats ppt\small.jpg"/>
          <p:cNvPicPr>
            <a:picLocks noChangeAspect="1" noChangeArrowheads="1"/>
          </p:cNvPicPr>
          <p:nvPr/>
        </p:nvPicPr>
        <p:blipFill>
          <a:blip r:embed="rId2" cstate="print"/>
          <a:srcRect/>
          <a:stretch>
            <a:fillRect/>
          </a:stretch>
        </p:blipFill>
        <p:spPr bwMode="auto">
          <a:xfrm>
            <a:off x="1907704" y="1916832"/>
            <a:ext cx="5150148" cy="1764463"/>
          </a:xfrm>
          <a:prstGeom prst="rect">
            <a:avLst/>
          </a:prstGeom>
          <a:noFill/>
        </p:spPr>
      </p:pic>
      <p:pic>
        <p:nvPicPr>
          <p:cNvPr id="2051" name="Picture 3" descr="C:\Users\Ayelet\Desktop\bats ppt\big.jpg"/>
          <p:cNvPicPr>
            <a:picLocks noChangeAspect="1" noChangeArrowheads="1"/>
          </p:cNvPicPr>
          <p:nvPr/>
        </p:nvPicPr>
        <p:blipFill>
          <a:blip r:embed="rId3" cstate="print"/>
          <a:srcRect/>
          <a:stretch>
            <a:fillRect/>
          </a:stretch>
        </p:blipFill>
        <p:spPr bwMode="auto">
          <a:xfrm>
            <a:off x="1865178" y="4509120"/>
            <a:ext cx="5254457" cy="1800200"/>
          </a:xfrm>
          <a:prstGeom prst="rect">
            <a:avLst/>
          </a:prstGeom>
          <a:noFill/>
        </p:spPr>
      </p:pic>
      <p:pic>
        <p:nvPicPr>
          <p:cNvPr id="7" name="Picture 2" descr="C:\Users\Ayelet\Desktop\bats ppt\main-thumb-t-15029-50-UkqUj0eLBgh97vX1AMz1DEbAXl5XU9kV.jpeg"/>
          <p:cNvPicPr>
            <a:picLocks noChangeAspect="1" noChangeArrowheads="1"/>
          </p:cNvPicPr>
          <p:nvPr/>
        </p:nvPicPr>
        <p:blipFill>
          <a:blip r:embed="rId4" cstate="print"/>
          <a:srcRect/>
          <a:stretch>
            <a:fillRect/>
          </a:stretch>
        </p:blipFill>
        <p:spPr bwMode="auto">
          <a:xfrm>
            <a:off x="8028384" y="5589240"/>
            <a:ext cx="332234" cy="33223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תוצאות</a:t>
            </a:r>
            <a:endParaRPr lang="he-IL" b="1" i="1" u="sng" dirty="0"/>
          </a:p>
        </p:txBody>
      </p:sp>
      <p:sp>
        <p:nvSpPr>
          <p:cNvPr id="3" name="מציין מיקום תוכן 2"/>
          <p:cNvSpPr>
            <a:spLocks noGrp="1"/>
          </p:cNvSpPr>
          <p:nvPr>
            <p:ph idx="1"/>
          </p:nvPr>
        </p:nvSpPr>
        <p:spPr/>
        <p:txBody>
          <a:bodyPr/>
          <a:lstStyle/>
          <a:p>
            <a:r>
              <a:rPr lang="he-IL" dirty="0" smtClean="0"/>
              <a:t>מצד אחד:</a:t>
            </a:r>
          </a:p>
          <a:p>
            <a:r>
              <a:rPr lang="he-IL" dirty="0" smtClean="0"/>
              <a:t>לאחר חודש וחצי של אימון, העטלפים מראים יכולת אבחנה גבוהה בין העצמים התלת ממדיים.</a:t>
            </a:r>
          </a:p>
          <a:p>
            <a:r>
              <a:rPr lang="he-IL" dirty="0" smtClean="0"/>
              <a:t>ומצד שני:</a:t>
            </a:r>
          </a:p>
          <a:p>
            <a:r>
              <a:rPr lang="he-IL" dirty="0" smtClean="0"/>
              <a:t>בשלב זה לא הצלחנו לחזות ביעילות את כיוון האות באמצעות המערך שהוצג כאן.</a:t>
            </a:r>
          </a:p>
          <a:p>
            <a:endParaRPr lang="he-IL" dirty="0" smtClean="0"/>
          </a:p>
          <a:p>
            <a:endParaRPr lang="he-IL" dirty="0" smtClean="0"/>
          </a:p>
          <a:p>
            <a:endParaRPr lang="he-IL" dirty="0"/>
          </a:p>
        </p:txBody>
      </p:sp>
      <p:pic>
        <p:nvPicPr>
          <p:cNvPr id="4" name="Picture 2" descr="C:\Users\Ayelet\Desktop\bats ppt\main-thumb-t-15029-50-UkqUj0eLBgh97vX1AMz1DEbAXl5XU9kV.jpeg"/>
          <p:cNvPicPr>
            <a:picLocks noChangeAspect="1" noChangeArrowheads="1"/>
          </p:cNvPicPr>
          <p:nvPr/>
        </p:nvPicPr>
        <p:blipFill>
          <a:blip r:embed="rId2" cstate="print"/>
          <a:srcRect/>
          <a:stretch>
            <a:fillRect/>
          </a:stretch>
        </p:blipFill>
        <p:spPr bwMode="auto">
          <a:xfrm>
            <a:off x="7884368" y="5301208"/>
            <a:ext cx="476250" cy="4762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תוצאות</a:t>
            </a:r>
            <a:endParaRPr lang="he-IL" b="1" i="1" u="sng" dirty="0"/>
          </a:p>
        </p:txBody>
      </p:sp>
      <p:sp>
        <p:nvSpPr>
          <p:cNvPr id="3" name="מציין מיקום תוכן 2"/>
          <p:cNvSpPr>
            <a:spLocks noGrp="1"/>
          </p:cNvSpPr>
          <p:nvPr>
            <p:ph idx="1"/>
          </p:nvPr>
        </p:nvSpPr>
        <p:spPr>
          <a:xfrm>
            <a:off x="683568" y="1340768"/>
            <a:ext cx="8229600" cy="4525963"/>
          </a:xfrm>
        </p:spPr>
        <p:txBody>
          <a:bodyPr>
            <a:normAutofit lnSpcReduction="10000"/>
          </a:bodyPr>
          <a:lstStyle/>
          <a:p>
            <a:r>
              <a:rPr lang="he-IL" dirty="0" smtClean="0"/>
              <a:t>ייתכן שחוסר יכולתנו לחזות את כיוון האות נובע מ"באגים" באלגוריתם (והוא אכן משוכתב ומתוקן באופן קבוע).</a:t>
            </a:r>
          </a:p>
          <a:p>
            <a:r>
              <a:rPr lang="he-IL" dirty="0" smtClean="0"/>
              <a:t>ייתכן שקיימת בעיה בהקלטות- מראש ביצענו הקלטות עם הרבה רעש, במטרה לדמות מצב אמיתי. עם זאת כמובן שהרעש מקשה על הזיהוי של האותות.</a:t>
            </a:r>
          </a:p>
          <a:p>
            <a:r>
              <a:rPr lang="he-IL" dirty="0" smtClean="0"/>
              <a:t>לבסוף, ייתכן שמערך של ארבעה מיקרופונים אינו מספיק לחיזוי נכון של כיוון האות. </a:t>
            </a:r>
          </a:p>
          <a:p>
            <a:endParaRPr lang="he-IL" dirty="0" smtClean="0"/>
          </a:p>
          <a:p>
            <a:endParaRPr lang="he-IL" dirty="0" smtClean="0"/>
          </a:p>
          <a:p>
            <a:endParaRPr lang="he-IL" dirty="0"/>
          </a:p>
        </p:txBody>
      </p:sp>
      <p:pic>
        <p:nvPicPr>
          <p:cNvPr id="4" name="Picture 2" descr="C:\Users\Ayelet\Desktop\bats ppt\main-thumb-t-15029-50-UkqUj0eLBgh97vX1AMz1DEbAXl5XU9kV.jpeg"/>
          <p:cNvPicPr>
            <a:picLocks noChangeAspect="1" noChangeArrowheads="1"/>
          </p:cNvPicPr>
          <p:nvPr/>
        </p:nvPicPr>
        <p:blipFill>
          <a:blip r:embed="rId2" cstate="print"/>
          <a:srcRect/>
          <a:stretch>
            <a:fillRect/>
          </a:stretch>
        </p:blipFill>
        <p:spPr bwMode="auto">
          <a:xfrm>
            <a:off x="7884368" y="5589240"/>
            <a:ext cx="764282" cy="76428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דיון</a:t>
            </a:r>
            <a:endParaRPr lang="he-IL" b="1" i="1" u="sng" dirty="0"/>
          </a:p>
        </p:txBody>
      </p:sp>
      <p:sp>
        <p:nvSpPr>
          <p:cNvPr id="3" name="מציין מיקום תוכן 2"/>
          <p:cNvSpPr>
            <a:spLocks noGrp="1"/>
          </p:cNvSpPr>
          <p:nvPr>
            <p:ph idx="1"/>
          </p:nvPr>
        </p:nvSpPr>
        <p:spPr/>
        <p:txBody>
          <a:bodyPr/>
          <a:lstStyle/>
          <a:p>
            <a:pPr>
              <a:buNone/>
            </a:pPr>
            <a:r>
              <a:rPr lang="he-IL" dirty="0" smtClean="0"/>
              <a:t>במידה ויתברר שהמערך אותו ניסינו ליישם כאן, אינו מספק לחיזוי כיוון האות, וגם אם הוא כן, השאלה הגדולה נותרה ללא מענה- האם כמות האינפורמציה </a:t>
            </a:r>
            <a:r>
              <a:rPr lang="he-IL" dirty="0" err="1" smtClean="0"/>
              <a:t>ההדית</a:t>
            </a:r>
            <a:r>
              <a:rPr lang="he-IL" dirty="0" smtClean="0"/>
              <a:t> שצבר העטלף מכל עצם יכולה לשמש כ </a:t>
            </a:r>
            <a:r>
              <a:rPr lang="en-US" dirty="0" smtClean="0"/>
              <a:t>e</a:t>
            </a:r>
            <a:r>
              <a:rPr lang="he-IL" dirty="0" smtClean="0"/>
              <a:t> במודל קבלת ההחלטות.</a:t>
            </a:r>
          </a:p>
          <a:p>
            <a:pPr>
              <a:buNone/>
            </a:pPr>
            <a:r>
              <a:rPr lang="he-IL" dirty="0" smtClean="0"/>
              <a:t>במידה וכן, זו תהיה פרשנות ראשונה מסוגה למודל ותיק שמזה יותר מעשור מתייחס לאינפורמציה הנצברת כנעלם, בעוד כאן הוא נתון מדיד.</a:t>
            </a:r>
          </a:p>
        </p:txBody>
      </p:sp>
      <p:pic>
        <p:nvPicPr>
          <p:cNvPr id="4" name="Picture 2" descr="C:\Users\Ayelet\Desktop\bats ppt\main-thumb-t-15029-50-UkqUj0eLBgh97vX1AMz1DEbAXl5XU9kV.jpeg"/>
          <p:cNvPicPr>
            <a:picLocks noChangeAspect="1" noChangeArrowheads="1"/>
          </p:cNvPicPr>
          <p:nvPr/>
        </p:nvPicPr>
        <p:blipFill>
          <a:blip r:embed="rId2" cstate="print"/>
          <a:srcRect/>
          <a:stretch>
            <a:fillRect/>
          </a:stretch>
        </p:blipFill>
        <p:spPr bwMode="auto">
          <a:xfrm>
            <a:off x="7524328" y="5540275"/>
            <a:ext cx="1317725" cy="13177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243408"/>
            <a:ext cx="8229600" cy="1143000"/>
          </a:xfrm>
        </p:spPr>
        <p:txBody>
          <a:bodyPr/>
          <a:lstStyle/>
          <a:p>
            <a:r>
              <a:rPr lang="he-IL" b="1" i="1" u="sng" dirty="0" smtClean="0"/>
              <a:t>תודות</a:t>
            </a:r>
            <a:endParaRPr lang="he-IL" b="1" i="1" u="sng" dirty="0"/>
          </a:p>
        </p:txBody>
      </p:sp>
      <p:sp>
        <p:nvSpPr>
          <p:cNvPr id="3" name="מציין מיקום תוכן 2"/>
          <p:cNvSpPr>
            <a:spLocks noGrp="1"/>
          </p:cNvSpPr>
          <p:nvPr>
            <p:ph idx="1"/>
          </p:nvPr>
        </p:nvSpPr>
        <p:spPr>
          <a:xfrm>
            <a:off x="611560" y="332656"/>
            <a:ext cx="8229600" cy="4525963"/>
          </a:xfrm>
        </p:spPr>
        <p:txBody>
          <a:bodyPr/>
          <a:lstStyle/>
          <a:p>
            <a:endParaRPr lang="he-IL" dirty="0" smtClean="0"/>
          </a:p>
          <a:p>
            <a:r>
              <a:rPr lang="he-IL" dirty="0" smtClean="0"/>
              <a:t>תודה לד"ר יוסי יובל על שהנחה אותי בפרויקט.</a:t>
            </a:r>
          </a:p>
          <a:p>
            <a:r>
              <a:rPr lang="he-IL" dirty="0" smtClean="0"/>
              <a:t>תודה </a:t>
            </a:r>
            <a:r>
              <a:rPr lang="he-IL" dirty="0" err="1" smtClean="0"/>
              <a:t>לפרופ</a:t>
            </a:r>
            <a:r>
              <a:rPr lang="he-IL" dirty="0" smtClean="0"/>
              <a:t>' ענת ברנע על ליווי הפרויקט.</a:t>
            </a:r>
          </a:p>
          <a:p>
            <a:r>
              <a:rPr lang="he-IL" dirty="0" smtClean="0"/>
              <a:t>תודה לצילי לווין שאל עבודת הדוקטורט שלה הצטרפתי, ואשר לימדה אותי את רזי אוניברסיטת תל אביב.</a:t>
            </a:r>
          </a:p>
          <a:p>
            <a:r>
              <a:rPr lang="he-IL" dirty="0" smtClean="0"/>
              <a:t>ותודה לעטלפים שהשתינו לי הראש.</a:t>
            </a:r>
          </a:p>
        </p:txBody>
      </p:sp>
      <p:pic>
        <p:nvPicPr>
          <p:cNvPr id="3074" name="Picture 2" descr="C:\Users\Ayelet\Desktop\bats ppt\250246_387612754639106_794880721_n[1].jpg"/>
          <p:cNvPicPr>
            <a:picLocks noChangeAspect="1" noChangeArrowheads="1"/>
          </p:cNvPicPr>
          <p:nvPr/>
        </p:nvPicPr>
        <p:blipFill>
          <a:blip r:embed="rId2" cstate="print"/>
          <a:srcRect/>
          <a:stretch>
            <a:fillRect/>
          </a:stretch>
        </p:blipFill>
        <p:spPr bwMode="auto">
          <a:xfrm>
            <a:off x="-180528" y="4005065"/>
            <a:ext cx="2971807" cy="2852935"/>
          </a:xfrm>
          <a:prstGeom prst="rect">
            <a:avLst/>
          </a:prstGeom>
          <a:noFill/>
        </p:spPr>
      </p:pic>
      <p:pic>
        <p:nvPicPr>
          <p:cNvPr id="5"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a:off x="6853213" y="4941168"/>
            <a:ext cx="1916832" cy="19168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עטלף פירות מצרי - </a:t>
            </a:r>
            <a:r>
              <a:rPr lang="en-US" b="1" i="1" u="sng" dirty="0" err="1" smtClean="0"/>
              <a:t>rousettus</a:t>
            </a:r>
            <a:r>
              <a:rPr lang="en-US" b="1" i="1" u="sng" dirty="0" smtClean="0"/>
              <a:t> </a:t>
            </a:r>
            <a:r>
              <a:rPr lang="en-US" b="1" i="1" u="sng" dirty="0" err="1" smtClean="0"/>
              <a:t>aegyptiacus</a:t>
            </a:r>
            <a:endParaRPr lang="he-IL" b="1" i="1" u="sng" dirty="0"/>
          </a:p>
        </p:txBody>
      </p:sp>
      <p:sp>
        <p:nvSpPr>
          <p:cNvPr id="3" name="מציין מיקום תוכן 2"/>
          <p:cNvSpPr>
            <a:spLocks noGrp="1"/>
          </p:cNvSpPr>
          <p:nvPr>
            <p:ph idx="1"/>
          </p:nvPr>
        </p:nvSpPr>
        <p:spPr/>
        <p:txBody>
          <a:bodyPr/>
          <a:lstStyle/>
          <a:p>
            <a:r>
              <a:rPr lang="he-IL" dirty="0" smtClean="0"/>
              <a:t>בדומה לעטלפי החרקים, עטלף הפירות המצרי מסוגל לנווט בחשיכה מוחלטת באמצעות </a:t>
            </a:r>
            <a:r>
              <a:rPr lang="he-IL" dirty="0" err="1" smtClean="0"/>
              <a:t>אקולוקציה</a:t>
            </a:r>
            <a:r>
              <a:rPr lang="he-IL" dirty="0" smtClean="0"/>
              <a:t>.</a:t>
            </a:r>
          </a:p>
          <a:p>
            <a:r>
              <a:rPr lang="he-IL" dirty="0" smtClean="0"/>
              <a:t>עם זאת, הם בעלי ראייה טובה, ומסוגלים לנווט גם על סמך ראייה בלבד.</a:t>
            </a:r>
            <a:endParaRPr lang="he-IL" dirty="0"/>
          </a:p>
        </p:txBody>
      </p:sp>
      <p:pic>
        <p:nvPicPr>
          <p:cNvPr id="9218" name="Picture 2" descr="C:\Users\Ayelet\Desktop\bats ppt\799px-Rousettus_aegyptiacus_Tel_Aviv_250504.jpg"/>
          <p:cNvPicPr>
            <a:picLocks noChangeAspect="1" noChangeArrowheads="1"/>
          </p:cNvPicPr>
          <p:nvPr/>
        </p:nvPicPr>
        <p:blipFill>
          <a:blip r:embed="rId2" cstate="print"/>
          <a:srcRect/>
          <a:stretch>
            <a:fillRect/>
          </a:stretch>
        </p:blipFill>
        <p:spPr bwMode="auto">
          <a:xfrm>
            <a:off x="1043608" y="3861048"/>
            <a:ext cx="3700066" cy="2778522"/>
          </a:xfrm>
          <a:prstGeom prst="rect">
            <a:avLst/>
          </a:prstGeom>
          <a:noFill/>
        </p:spPr>
      </p:pic>
      <p:pic>
        <p:nvPicPr>
          <p:cNvPr id="5"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a:off x="8244408" y="0"/>
            <a:ext cx="476250" cy="476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71400"/>
            <a:ext cx="8229600" cy="1143000"/>
          </a:xfrm>
        </p:spPr>
        <p:txBody>
          <a:bodyPr/>
          <a:lstStyle/>
          <a:p>
            <a:r>
              <a:rPr lang="he-IL" b="1" i="1" u="sng" dirty="0" err="1" smtClean="0"/>
              <a:t>אקולוקציה</a:t>
            </a:r>
            <a:endParaRPr lang="he-IL" b="1" i="1" u="sng" dirty="0"/>
          </a:p>
        </p:txBody>
      </p:sp>
      <p:sp>
        <p:nvSpPr>
          <p:cNvPr id="6" name="מציין מיקום תוכן 5"/>
          <p:cNvSpPr>
            <a:spLocks noGrp="1"/>
          </p:cNvSpPr>
          <p:nvPr>
            <p:ph idx="1"/>
          </p:nvPr>
        </p:nvSpPr>
        <p:spPr>
          <a:xfrm>
            <a:off x="467544" y="980728"/>
            <a:ext cx="8075240" cy="4637111"/>
          </a:xfrm>
        </p:spPr>
        <p:txBody>
          <a:bodyPr/>
          <a:lstStyle/>
          <a:p>
            <a:r>
              <a:rPr lang="he-IL" dirty="0" err="1"/>
              <a:t>אקולוקציה</a:t>
            </a:r>
            <a:r>
              <a:rPr lang="he-IL" dirty="0"/>
              <a:t> היא סונאר ביולוגי המשמש מספר מינים של בעלי חיים לניווט ולשיחור מזון.</a:t>
            </a:r>
            <a:endParaRPr lang="en-US" dirty="0"/>
          </a:p>
          <a:p>
            <a:r>
              <a:rPr lang="he-IL" dirty="0"/>
              <a:t>בקצרה, בע"ח מפיק צליל המוחזר אליו מעצמים בסביבה. מרווח הזמן בין הפקת הצליל לקליטתו מהווה מדד למרחק העצם מהמשדר. מדובר למעשה בחוש אקטיבי, שהשימוש בו על ידי בעל-החיים ניתן לניטור מרחוק על ידי הקלטה בידי החוקר. </a:t>
            </a:r>
          </a:p>
        </p:txBody>
      </p:sp>
      <p:pic>
        <p:nvPicPr>
          <p:cNvPr id="45057" name="Picture 1" descr="C:\Users\Ayelet\Desktop\bats ppt\Bat_echolocation.jpg"/>
          <p:cNvPicPr>
            <a:picLocks noChangeAspect="1" noChangeArrowheads="1"/>
          </p:cNvPicPr>
          <p:nvPr/>
        </p:nvPicPr>
        <p:blipFill>
          <a:blip r:embed="rId2" cstate="print"/>
          <a:srcRect/>
          <a:stretch>
            <a:fillRect/>
          </a:stretch>
        </p:blipFill>
        <p:spPr bwMode="auto">
          <a:xfrm rot="1426790">
            <a:off x="1003756" y="4943679"/>
            <a:ext cx="2455294" cy="2077793"/>
          </a:xfrm>
          <a:prstGeom prst="rect">
            <a:avLst/>
          </a:prstGeom>
          <a:noFill/>
        </p:spPr>
      </p:pic>
      <p:pic>
        <p:nvPicPr>
          <p:cNvPr id="5" name="Picture 2" descr="C:\Users\Ayelet\Desktop\bats ppt\main-thumb-t-15029-50-UkqUj0eLBgh97vX1AMz1DEbAXl5XU9kV.jpeg"/>
          <p:cNvPicPr>
            <a:picLocks noChangeAspect="1" noChangeArrowheads="1"/>
          </p:cNvPicPr>
          <p:nvPr/>
        </p:nvPicPr>
        <p:blipFill>
          <a:blip r:embed="rId3" cstate="print"/>
          <a:srcRect/>
          <a:stretch>
            <a:fillRect/>
          </a:stretch>
        </p:blipFill>
        <p:spPr bwMode="auto">
          <a:xfrm rot="1591912">
            <a:off x="7308304" y="0"/>
            <a:ext cx="476250" cy="476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err="1" smtClean="0"/>
              <a:t>אקולוקציה</a:t>
            </a:r>
            <a:endParaRPr lang="he-IL" b="1" i="1" u="sng" dirty="0"/>
          </a:p>
        </p:txBody>
      </p:sp>
      <p:pic>
        <p:nvPicPr>
          <p:cNvPr id="8" name="T2012-09-12_11-47-32_0000050.WAV">
            <a:hlinkClick r:id="" action="ppaction://media"/>
          </p:cNvPr>
          <p:cNvPicPr>
            <a:picLocks noGrp="1" noRot="1" noChangeAspect="1"/>
          </p:cNvPicPr>
          <p:nvPr>
            <p:ph idx="1"/>
            <a:audioFile r:link="rId1"/>
          </p:nvPr>
        </p:nvPicPr>
        <p:blipFill>
          <a:blip r:embed="rId3" cstate="print"/>
          <a:stretch>
            <a:fillRect/>
          </a:stretch>
        </p:blipFill>
        <p:spPr>
          <a:xfrm>
            <a:off x="1691680" y="1628800"/>
            <a:ext cx="6120680" cy="4223328"/>
          </a:xfrm>
          <a:prstGeom prst="rect">
            <a:avLst/>
          </a:prstGeom>
        </p:spPr>
      </p:pic>
      <p:sp>
        <p:nvSpPr>
          <p:cNvPr id="9" name="TextBox 8"/>
          <p:cNvSpPr txBox="1"/>
          <p:nvPr/>
        </p:nvSpPr>
        <p:spPr>
          <a:xfrm>
            <a:off x="899592" y="5733256"/>
            <a:ext cx="7128792" cy="369332"/>
          </a:xfrm>
          <a:prstGeom prst="rect">
            <a:avLst/>
          </a:prstGeom>
          <a:noFill/>
        </p:spPr>
        <p:txBody>
          <a:bodyPr wrap="square" rtlCol="1">
            <a:spAutoFit/>
          </a:bodyPr>
          <a:lstStyle/>
          <a:p>
            <a:r>
              <a:rPr lang="he-IL" dirty="0" smtClean="0"/>
              <a:t>ניתן ללחוץ על התמונה בכדי להאזין להקלטה של "קליקים" של אחד העטלפים.</a:t>
            </a:r>
            <a:endParaRPr lang="he-IL" dirty="0"/>
          </a:p>
        </p:txBody>
      </p:sp>
      <p:sp>
        <p:nvSpPr>
          <p:cNvPr id="11265" name="Rectangle 1"/>
          <p:cNvSpPr>
            <a:spLocks noChangeArrowheads="1"/>
          </p:cNvSpPr>
          <p:nvPr/>
        </p:nvSpPr>
        <p:spPr bwMode="auto">
          <a:xfrm>
            <a:off x="467544" y="1484784"/>
            <a:ext cx="83799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he-IL" dirty="0" smtClean="0"/>
              <a:t>קריאותיהם של עלפי הפירות מופקות באמצעות נקישת של הלשון (</a:t>
            </a:r>
            <a:r>
              <a:rPr lang="en-US" dirty="0" smtClean="0"/>
              <a:t>Click based echolocation</a:t>
            </a:r>
            <a:r>
              <a:rPr lang="he-IL" dirty="0" smtClean="0"/>
              <a:t>).</a:t>
            </a:r>
          </a:p>
        </p:txBody>
      </p:sp>
      <p:pic>
        <p:nvPicPr>
          <p:cNvPr id="6" name="Picture 2" descr="C:\Users\Ayelet\Desktop\bats ppt\main-thumb-t-15029-50-UkqUj0eLBgh97vX1AMz1DEbAXl5XU9kV.jpeg"/>
          <p:cNvPicPr>
            <a:picLocks noChangeAspect="1" noChangeArrowheads="1"/>
          </p:cNvPicPr>
          <p:nvPr/>
        </p:nvPicPr>
        <p:blipFill>
          <a:blip r:embed="rId4" cstate="print"/>
          <a:srcRect/>
          <a:stretch>
            <a:fillRect/>
          </a:stretch>
        </p:blipFill>
        <p:spPr bwMode="auto">
          <a:xfrm rot="19866873">
            <a:off x="5940152" y="548680"/>
            <a:ext cx="476250" cy="4762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7"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מטרות המחקר</a:t>
            </a:r>
            <a:endParaRPr lang="he-IL" b="1" i="1" u="sng" dirty="0"/>
          </a:p>
        </p:txBody>
      </p:sp>
      <p:sp>
        <p:nvSpPr>
          <p:cNvPr id="3" name="מציין מיקום תוכן 2"/>
          <p:cNvSpPr>
            <a:spLocks noGrp="1"/>
          </p:cNvSpPr>
          <p:nvPr>
            <p:ph idx="1"/>
          </p:nvPr>
        </p:nvSpPr>
        <p:spPr/>
        <p:txBody>
          <a:bodyPr/>
          <a:lstStyle/>
          <a:p>
            <a:r>
              <a:rPr lang="he-IL" dirty="0" smtClean="0"/>
              <a:t>הניסוי בא לבדוק האם למידה בעטלפים המבוססת על חוש אחד (ראייה) תישמר במעבר לשימוש בחוש אחר (סונאר), ולהיפך.</a:t>
            </a:r>
            <a:endParaRPr lang="en-US" dirty="0" smtClean="0"/>
          </a:p>
          <a:p>
            <a:r>
              <a:rPr lang="he-IL" dirty="0" smtClean="0"/>
              <a:t>בנוסף תיבדק השפעת המעבר מגירוי דו ממדי לגירוי תלת ממדי, ולהיפך.</a:t>
            </a:r>
            <a:endParaRPr lang="he-IL" dirty="0"/>
          </a:p>
        </p:txBody>
      </p:sp>
      <p:pic>
        <p:nvPicPr>
          <p:cNvPr id="4" name="Picture 2" descr="C:\Users\Ayelet\Desktop\bats ppt\main-thumb-t-15029-50-UkqUj0eLBgh97vX1AMz1DEbAXl5XU9kV.jpeg"/>
          <p:cNvPicPr>
            <a:picLocks noChangeAspect="1" noChangeArrowheads="1"/>
          </p:cNvPicPr>
          <p:nvPr/>
        </p:nvPicPr>
        <p:blipFill>
          <a:blip r:embed="rId2" cstate="print"/>
          <a:srcRect/>
          <a:stretch>
            <a:fillRect/>
          </a:stretch>
        </p:blipFill>
        <p:spPr bwMode="auto">
          <a:xfrm>
            <a:off x="5292080" y="0"/>
            <a:ext cx="476250" cy="476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i="1" u="sng" dirty="0" smtClean="0"/>
              <a:t>ניתוח התוצאות	</a:t>
            </a:r>
            <a:endParaRPr lang="he-IL" b="1" i="1" u="sng" dirty="0"/>
          </a:p>
        </p:txBody>
      </p:sp>
      <p:sp>
        <p:nvSpPr>
          <p:cNvPr id="3" name="מציין מיקום תוכן 2"/>
          <p:cNvSpPr>
            <a:spLocks noGrp="1"/>
          </p:cNvSpPr>
          <p:nvPr>
            <p:ph idx="1"/>
          </p:nvPr>
        </p:nvSpPr>
        <p:spPr/>
        <p:txBody>
          <a:bodyPr/>
          <a:lstStyle/>
          <a:p>
            <a:r>
              <a:rPr lang="he-IL" dirty="0" smtClean="0"/>
              <a:t>את התוצאות בחרנו לנתח באמצעות מודל קבלת ההחלטות –</a:t>
            </a:r>
            <a:r>
              <a:rPr lang="en-US" dirty="0" smtClean="0"/>
              <a:t>drift </a:t>
            </a:r>
            <a:r>
              <a:rPr lang="en-US" dirty="0" err="1" smtClean="0"/>
              <a:t>difussion</a:t>
            </a:r>
            <a:r>
              <a:rPr lang="en-US" dirty="0" smtClean="0"/>
              <a:t> model</a:t>
            </a:r>
            <a:r>
              <a:rPr lang="he-IL" dirty="0" smtClean="0"/>
              <a:t>.</a:t>
            </a:r>
            <a:endParaRPr lang="he-IL" dirty="0"/>
          </a:p>
        </p:txBody>
      </p:sp>
      <p:pic>
        <p:nvPicPr>
          <p:cNvPr id="4" name="Picture 2" descr="C:\Users\Ayelet\Desktop\bats ppt\main-thumb-t-15029-50-UkqUj0eLBgh97vX1AMz1DEbAXl5XU9kV.jpeg"/>
          <p:cNvPicPr>
            <a:picLocks noChangeAspect="1" noChangeArrowheads="1"/>
          </p:cNvPicPr>
          <p:nvPr/>
        </p:nvPicPr>
        <p:blipFill>
          <a:blip r:embed="rId2" cstate="print"/>
          <a:srcRect/>
          <a:stretch>
            <a:fillRect/>
          </a:stretch>
        </p:blipFill>
        <p:spPr bwMode="auto">
          <a:xfrm rot="20173675">
            <a:off x="2987824" y="1268760"/>
            <a:ext cx="476250" cy="476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i="1" u="sng" dirty="0" smtClean="0"/>
              <a:t>מודל קבלת החלטות- </a:t>
            </a:r>
            <a:r>
              <a:rPr lang="en-US" b="1" i="1" u="sng" dirty="0" smtClean="0"/>
              <a:t>drift diffusion model</a:t>
            </a:r>
            <a:endParaRPr lang="he-IL" b="1" i="1" u="sng" dirty="0"/>
          </a:p>
        </p:txBody>
      </p:sp>
      <p:sp>
        <p:nvSpPr>
          <p:cNvPr id="3" name="מציין מיקום תוכן 2"/>
          <p:cNvSpPr>
            <a:spLocks noGrp="1"/>
          </p:cNvSpPr>
          <p:nvPr>
            <p:ph idx="1"/>
          </p:nvPr>
        </p:nvSpPr>
        <p:spPr/>
        <p:txBody>
          <a:bodyPr/>
          <a:lstStyle/>
          <a:p>
            <a:r>
              <a:rPr lang="he-IL" dirty="0" smtClean="0"/>
              <a:t>מודל קבלת ההחלטות "</a:t>
            </a:r>
            <a:r>
              <a:rPr lang="en-US" dirty="0" smtClean="0"/>
              <a:t>drift </a:t>
            </a:r>
            <a:r>
              <a:rPr lang="en-US" dirty="0" err="1" smtClean="0"/>
              <a:t>difussion</a:t>
            </a:r>
            <a:r>
              <a:rPr lang="en-US" dirty="0" smtClean="0"/>
              <a:t> model</a:t>
            </a:r>
            <a:r>
              <a:rPr lang="he-IL" dirty="0" smtClean="0"/>
              <a:t>", הוא מודל סטטיסטי מקובל במדעי המוח, המנסה לתת פרשנות לתוצאות פעילות מוחית כפי שהיא באה לידי ביטוי למשל </a:t>
            </a:r>
            <a:r>
              <a:rPr lang="en-US" dirty="0" smtClean="0"/>
              <a:t>EEG</a:t>
            </a:r>
            <a:r>
              <a:rPr lang="he-IL" dirty="0" smtClean="0"/>
              <a:t> ו </a:t>
            </a:r>
            <a:r>
              <a:rPr lang="en-US" dirty="0" smtClean="0"/>
              <a:t>MRI</a:t>
            </a:r>
            <a:r>
              <a:rPr lang="he-IL" dirty="0" smtClean="0"/>
              <a:t>, על סמך זמן התגובה הדרוש לקבלת החלטה.</a:t>
            </a:r>
            <a:endParaRPr lang="he-IL" dirty="0"/>
          </a:p>
        </p:txBody>
      </p:sp>
      <p:pic>
        <p:nvPicPr>
          <p:cNvPr id="4" name="Picture 2" descr="C:\Users\Ayelet\Desktop\bats ppt\main-thumb-t-15029-50-UkqUj0eLBgh97vX1AMz1DEbAXl5XU9kV.jpeg"/>
          <p:cNvPicPr>
            <a:picLocks noChangeAspect="1" noChangeArrowheads="1"/>
          </p:cNvPicPr>
          <p:nvPr/>
        </p:nvPicPr>
        <p:blipFill>
          <a:blip r:embed="rId2" cstate="print"/>
          <a:srcRect/>
          <a:stretch>
            <a:fillRect/>
          </a:stretch>
        </p:blipFill>
        <p:spPr bwMode="auto">
          <a:xfrm rot="19774414">
            <a:off x="1691680" y="1052736"/>
            <a:ext cx="476250" cy="476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86A396CA-3459-439B-B7EF-E41CA1F57D20}"/>
</file>

<file path=customXml/itemProps2.xml><?xml version="1.0" encoding="utf-8"?>
<ds:datastoreItem xmlns:ds="http://schemas.openxmlformats.org/officeDocument/2006/customXml" ds:itemID="{9901706E-B89B-4216-9372-948FE3AB131D}"/>
</file>

<file path=docProps/app.xml><?xml version="1.0" encoding="utf-8"?>
<Properties xmlns="http://schemas.openxmlformats.org/officeDocument/2006/extended-properties" xmlns:vt="http://schemas.openxmlformats.org/officeDocument/2006/docPropsVTypes">
  <Template/>
  <TotalTime>1583</TotalTime>
  <Words>1084</Words>
  <Application>Microsoft Office PowerPoint</Application>
  <PresentationFormat>‫הצגה על המסך (4:3)</PresentationFormat>
  <Paragraphs>126</Paragraphs>
  <Slides>34</Slides>
  <Notes>0</Notes>
  <HiddenSlides>0</HiddenSlides>
  <MMClips>1</MMClips>
  <ScaleCrop>false</ScaleCrop>
  <HeadingPairs>
    <vt:vector size="4" baseType="variant">
      <vt:variant>
        <vt:lpstr>ערכת נושא</vt:lpstr>
      </vt:variant>
      <vt:variant>
        <vt:i4>1</vt:i4>
      </vt:variant>
      <vt:variant>
        <vt:lpstr>כותרות שקופיות</vt:lpstr>
      </vt:variant>
      <vt:variant>
        <vt:i4>34</vt:i4>
      </vt:variant>
    </vt:vector>
  </HeadingPairs>
  <TitlesOfParts>
    <vt:vector size="35" baseType="lpstr">
      <vt:lpstr>ערכת נושא Office</vt:lpstr>
      <vt:lpstr>מצגת סיכום פרויקט מחקר במדעי החיים: שימוש בהקלטות אודיו של קריאות עטלפי פירות במודלים של קבלת החלטות.</vt:lpstr>
      <vt:lpstr>סדרת העטלפים</vt:lpstr>
      <vt:lpstr>סדרת העטלפים</vt:lpstr>
      <vt:lpstr>עטלף פירות מצרי - rousettus aegyptiacus</vt:lpstr>
      <vt:lpstr>אקולוקציה</vt:lpstr>
      <vt:lpstr>אקולוקציה</vt:lpstr>
      <vt:lpstr>מטרות המחקר</vt:lpstr>
      <vt:lpstr>ניתוח התוצאות </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מודל קבלת החלטות- drift diffusion model</vt:lpstr>
      <vt:lpstr>מטרות הפרויקט</vt:lpstr>
      <vt:lpstr>Matlab</vt:lpstr>
      <vt:lpstr>מערך המחקר</vt:lpstr>
      <vt:lpstr>מערך המחקר</vt:lpstr>
      <vt:lpstr>מערך המחקר</vt:lpstr>
      <vt:lpstr>מערך המחקר</vt:lpstr>
      <vt:lpstr>מערך המחקר</vt:lpstr>
      <vt:lpstr>מערך המחקר</vt:lpstr>
      <vt:lpstr>מערך המחקר</vt:lpstr>
      <vt:lpstr>מערך המחקר</vt:lpstr>
      <vt:lpstr>תוצאות</vt:lpstr>
      <vt:lpstr>תוצאות</vt:lpstr>
      <vt:lpstr>דיון</vt:lpstr>
      <vt:lpstr>תודות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 מיכאל חן</dc:title>
  <dc:creator/>
  <cp:keywords/>
  <dc:description/>
  <cp:lastModifiedBy>Ayelet</cp:lastModifiedBy>
  <cp:revision>117</cp:revision>
  <dcterms:created xsi:type="dcterms:W3CDTF">2012-10-07T17:11:37Z</dcterms:created>
  <dcterms:modified xsi:type="dcterms:W3CDTF">2012-10-19T20:22:21Z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