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61" r:id="rId2"/>
    <p:sldId id="282" r:id="rId3"/>
    <p:sldId id="257" r:id="rId4"/>
    <p:sldId id="270" r:id="rId5"/>
    <p:sldId id="271" r:id="rId6"/>
    <p:sldId id="258" r:id="rId7"/>
    <p:sldId id="273" r:id="rId8"/>
    <p:sldId id="274" r:id="rId9"/>
    <p:sldId id="275" r:id="rId10"/>
    <p:sldId id="259" r:id="rId11"/>
    <p:sldId id="260" r:id="rId12"/>
    <p:sldId id="283" r:id="rId13"/>
    <p:sldId id="263" r:id="rId14"/>
    <p:sldId id="264" r:id="rId15"/>
    <p:sldId id="285" r:id="rId16"/>
    <p:sldId id="286" r:id="rId17"/>
    <p:sldId id="281" r:id="rId18"/>
    <p:sldId id="277" r:id="rId19"/>
    <p:sldId id="287" r:id="rId20"/>
    <p:sldId id="268" r:id="rId21"/>
    <p:sldId id="267" r:id="rId22"/>
    <p:sldId id="288" r:id="rId23"/>
    <p:sldId id="280" r:id="rId24"/>
    <p:sldId id="269" r:id="rId25"/>
    <p:sldId id="284" r:id="rId2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5891A-DB40-4057-A4FF-B55084394E4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0ABA25E-C619-4645-8186-E1898B154851}">
      <dgm:prSet phldrT="[טקסט]"/>
      <dgm:spPr/>
      <dgm:t>
        <a:bodyPr/>
        <a:lstStyle/>
        <a:p>
          <a:pPr rtl="1"/>
          <a:r>
            <a:rPr lang="he-IL" dirty="0" smtClean="0"/>
            <a:t>הזקנות</a:t>
          </a:r>
          <a:endParaRPr lang="he-IL" dirty="0"/>
        </a:p>
      </dgm:t>
    </dgm:pt>
    <dgm:pt modelId="{A693BB0A-8C64-407B-8E83-78F219C07711}" type="parTrans" cxnId="{B132829A-C07D-4ABE-B21B-B934EFCA4547}">
      <dgm:prSet/>
      <dgm:spPr/>
      <dgm:t>
        <a:bodyPr/>
        <a:lstStyle/>
        <a:p>
          <a:pPr rtl="1"/>
          <a:endParaRPr lang="he-IL"/>
        </a:p>
      </dgm:t>
    </dgm:pt>
    <dgm:pt modelId="{0BE7CD9F-7A4F-4DAE-B067-848E85470886}" type="sibTrans" cxnId="{B132829A-C07D-4ABE-B21B-B934EFCA4547}">
      <dgm:prSet/>
      <dgm:spPr/>
      <dgm:t>
        <a:bodyPr/>
        <a:lstStyle/>
        <a:p>
          <a:pPr rtl="1"/>
          <a:endParaRPr lang="he-IL"/>
        </a:p>
      </dgm:t>
    </dgm:pt>
    <dgm:pt modelId="{3D26F18D-F763-4E16-9B34-8DB98D8F8B77}">
      <dgm:prSet phldrT="[טקסט]"/>
      <dgm:spPr/>
      <dgm:t>
        <a:bodyPr/>
        <a:lstStyle/>
        <a:p>
          <a:pPr rtl="1"/>
          <a:r>
            <a:rPr lang="he-IL" dirty="0" err="1" smtClean="0"/>
            <a:t>מיקרוגליה</a:t>
          </a:r>
          <a:endParaRPr lang="he-IL" dirty="0"/>
        </a:p>
      </dgm:t>
    </dgm:pt>
    <dgm:pt modelId="{65074402-A16B-4FC2-88AE-22F8B687DF96}" type="parTrans" cxnId="{AB839147-018A-4D4A-841B-E1D0C342E976}">
      <dgm:prSet/>
      <dgm:spPr/>
      <dgm:t>
        <a:bodyPr/>
        <a:lstStyle/>
        <a:p>
          <a:pPr rtl="1"/>
          <a:endParaRPr lang="he-IL"/>
        </a:p>
      </dgm:t>
    </dgm:pt>
    <dgm:pt modelId="{E6A60014-10F5-4885-BE0C-D901BD434A22}" type="sibTrans" cxnId="{AB839147-018A-4D4A-841B-E1D0C342E976}">
      <dgm:prSet/>
      <dgm:spPr/>
      <dgm:t>
        <a:bodyPr/>
        <a:lstStyle/>
        <a:p>
          <a:pPr rtl="1"/>
          <a:endParaRPr lang="he-IL"/>
        </a:p>
      </dgm:t>
    </dgm:pt>
    <dgm:pt modelId="{727F5C82-7C3E-4956-AF10-BFBAE340FB7C}">
      <dgm:prSet phldrT="[טקסט]"/>
      <dgm:spPr/>
      <dgm:t>
        <a:bodyPr/>
        <a:lstStyle/>
        <a:p>
          <a:pPr rtl="1"/>
          <a:r>
            <a:rPr lang="he-IL" dirty="0" smtClean="0"/>
            <a:t>ירידה בתפקוד </a:t>
          </a:r>
          <a:r>
            <a:rPr lang="he-IL" dirty="0" err="1" smtClean="0"/>
            <a:t>הקוגנטיבי</a:t>
          </a:r>
          <a:endParaRPr lang="he-IL" dirty="0"/>
        </a:p>
      </dgm:t>
    </dgm:pt>
    <dgm:pt modelId="{AFBA7B6E-5225-46BA-8AAC-AA7B7F7EE1FD}" type="parTrans" cxnId="{79D9AF79-367B-4C66-9F45-B7FFCA0D8CAC}">
      <dgm:prSet/>
      <dgm:spPr/>
      <dgm:t>
        <a:bodyPr/>
        <a:lstStyle/>
        <a:p>
          <a:pPr rtl="1"/>
          <a:endParaRPr lang="he-IL"/>
        </a:p>
      </dgm:t>
    </dgm:pt>
    <dgm:pt modelId="{8F3B75C4-0D13-4630-9219-C34768650D4C}" type="sibTrans" cxnId="{79D9AF79-367B-4C66-9F45-B7FFCA0D8CAC}">
      <dgm:prSet/>
      <dgm:spPr/>
      <dgm:t>
        <a:bodyPr/>
        <a:lstStyle/>
        <a:p>
          <a:pPr rtl="1"/>
          <a:endParaRPr lang="he-IL"/>
        </a:p>
      </dgm:t>
    </dgm:pt>
    <dgm:pt modelId="{6C2CDE07-DBDC-42BF-AFEC-BDDBF2D94454}" type="pres">
      <dgm:prSet presAssocID="{2815891A-DB40-4057-A4FF-B55084394E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F184C45-6C83-4F45-B26A-D651CB5654D0}" type="pres">
      <dgm:prSet presAssocID="{80ABA25E-C619-4645-8186-E1898B1548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DA65E6-A180-4581-A50B-BD9D20C06294}" type="pres">
      <dgm:prSet presAssocID="{0BE7CD9F-7A4F-4DAE-B067-848E85470886}" presName="sibTrans" presStyleLbl="sibTrans2D1" presStyleIdx="0" presStyleCnt="3"/>
      <dgm:spPr/>
      <dgm:t>
        <a:bodyPr/>
        <a:lstStyle/>
        <a:p>
          <a:endParaRPr lang="en-GB"/>
        </a:p>
      </dgm:t>
    </dgm:pt>
    <dgm:pt modelId="{C13F3E6E-910D-4804-97E9-26B41EA73D38}" type="pres">
      <dgm:prSet presAssocID="{0BE7CD9F-7A4F-4DAE-B067-848E85470886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9AEFDB3A-A804-4D0F-B1DC-3B4A64DA5991}" type="pres">
      <dgm:prSet presAssocID="{3D26F18D-F763-4E16-9B34-8DB98D8F8B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7FE808-A5C6-4CA7-8500-A9B2EDD80282}" type="pres">
      <dgm:prSet presAssocID="{E6A60014-10F5-4885-BE0C-D901BD434A22}" presName="sibTrans" presStyleLbl="sibTrans2D1" presStyleIdx="1" presStyleCnt="3"/>
      <dgm:spPr/>
      <dgm:t>
        <a:bodyPr/>
        <a:lstStyle/>
        <a:p>
          <a:endParaRPr lang="en-GB"/>
        </a:p>
      </dgm:t>
    </dgm:pt>
    <dgm:pt modelId="{F4AF540D-716E-467D-8D34-61FC46069C59}" type="pres">
      <dgm:prSet presAssocID="{E6A60014-10F5-4885-BE0C-D901BD434A22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86EEE839-86FD-44C5-8B46-2396D7CD9A97}" type="pres">
      <dgm:prSet presAssocID="{727F5C82-7C3E-4956-AF10-BFBAE340FB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DB7A03-35CC-47CA-A789-129247FBC163}" type="pres">
      <dgm:prSet presAssocID="{8F3B75C4-0D13-4630-9219-C34768650D4C}" presName="sibTrans" presStyleLbl="sibTrans2D1" presStyleIdx="2" presStyleCnt="3"/>
      <dgm:spPr/>
      <dgm:t>
        <a:bodyPr/>
        <a:lstStyle/>
        <a:p>
          <a:endParaRPr lang="en-GB"/>
        </a:p>
      </dgm:t>
    </dgm:pt>
    <dgm:pt modelId="{33D1CE8E-F0FA-48C0-9003-AFBF0192B52B}" type="pres">
      <dgm:prSet presAssocID="{8F3B75C4-0D13-4630-9219-C34768650D4C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18B85085-FBC2-4A67-81E5-B13F2FFA394F}" type="presOf" srcId="{0BE7CD9F-7A4F-4DAE-B067-848E85470886}" destId="{C13F3E6E-910D-4804-97E9-26B41EA73D38}" srcOrd="1" destOrd="0" presId="urn:microsoft.com/office/officeart/2005/8/layout/cycle7"/>
    <dgm:cxn modelId="{8DFAFF91-0231-401F-9157-792EE36E602B}" type="presOf" srcId="{80ABA25E-C619-4645-8186-E1898B154851}" destId="{EF184C45-6C83-4F45-B26A-D651CB5654D0}" srcOrd="0" destOrd="0" presId="urn:microsoft.com/office/officeart/2005/8/layout/cycle7"/>
    <dgm:cxn modelId="{90F8734E-66D5-439E-AE91-D9736C6D7241}" type="presOf" srcId="{0BE7CD9F-7A4F-4DAE-B067-848E85470886}" destId="{F3DA65E6-A180-4581-A50B-BD9D20C06294}" srcOrd="0" destOrd="0" presId="urn:microsoft.com/office/officeart/2005/8/layout/cycle7"/>
    <dgm:cxn modelId="{191C7C8E-6CB3-4D8D-AECA-1C1B7B0E3A37}" type="presOf" srcId="{3D26F18D-F763-4E16-9B34-8DB98D8F8B77}" destId="{9AEFDB3A-A804-4D0F-B1DC-3B4A64DA5991}" srcOrd="0" destOrd="0" presId="urn:microsoft.com/office/officeart/2005/8/layout/cycle7"/>
    <dgm:cxn modelId="{40F5B6E8-D5A8-46C0-8479-9F0446BCA7DF}" type="presOf" srcId="{727F5C82-7C3E-4956-AF10-BFBAE340FB7C}" destId="{86EEE839-86FD-44C5-8B46-2396D7CD9A97}" srcOrd="0" destOrd="0" presId="urn:microsoft.com/office/officeart/2005/8/layout/cycle7"/>
    <dgm:cxn modelId="{A32F7062-6530-40A7-B16D-A83F3B13B168}" type="presOf" srcId="{8F3B75C4-0D13-4630-9219-C34768650D4C}" destId="{33D1CE8E-F0FA-48C0-9003-AFBF0192B52B}" srcOrd="1" destOrd="0" presId="urn:microsoft.com/office/officeart/2005/8/layout/cycle7"/>
    <dgm:cxn modelId="{B132829A-C07D-4ABE-B21B-B934EFCA4547}" srcId="{2815891A-DB40-4057-A4FF-B55084394E4A}" destId="{80ABA25E-C619-4645-8186-E1898B154851}" srcOrd="0" destOrd="0" parTransId="{A693BB0A-8C64-407B-8E83-78F219C07711}" sibTransId="{0BE7CD9F-7A4F-4DAE-B067-848E85470886}"/>
    <dgm:cxn modelId="{A7D5FF23-B9AD-49DD-ACC0-2EE2B6908875}" type="presOf" srcId="{E6A60014-10F5-4885-BE0C-D901BD434A22}" destId="{8B7FE808-A5C6-4CA7-8500-A9B2EDD80282}" srcOrd="0" destOrd="0" presId="urn:microsoft.com/office/officeart/2005/8/layout/cycle7"/>
    <dgm:cxn modelId="{144E493C-07AE-4FFA-99FE-323E09C3663A}" type="presOf" srcId="{8F3B75C4-0D13-4630-9219-C34768650D4C}" destId="{A0DB7A03-35CC-47CA-A789-129247FBC163}" srcOrd="0" destOrd="0" presId="urn:microsoft.com/office/officeart/2005/8/layout/cycle7"/>
    <dgm:cxn modelId="{BD754515-93A8-4592-9ADB-F00822F9593E}" type="presOf" srcId="{E6A60014-10F5-4885-BE0C-D901BD434A22}" destId="{F4AF540D-716E-467D-8D34-61FC46069C59}" srcOrd="1" destOrd="0" presId="urn:microsoft.com/office/officeart/2005/8/layout/cycle7"/>
    <dgm:cxn modelId="{AB839147-018A-4D4A-841B-E1D0C342E976}" srcId="{2815891A-DB40-4057-A4FF-B55084394E4A}" destId="{3D26F18D-F763-4E16-9B34-8DB98D8F8B77}" srcOrd="1" destOrd="0" parTransId="{65074402-A16B-4FC2-88AE-22F8B687DF96}" sibTransId="{E6A60014-10F5-4885-BE0C-D901BD434A22}"/>
    <dgm:cxn modelId="{79D9AF79-367B-4C66-9F45-B7FFCA0D8CAC}" srcId="{2815891A-DB40-4057-A4FF-B55084394E4A}" destId="{727F5C82-7C3E-4956-AF10-BFBAE340FB7C}" srcOrd="2" destOrd="0" parTransId="{AFBA7B6E-5225-46BA-8AAC-AA7B7F7EE1FD}" sibTransId="{8F3B75C4-0D13-4630-9219-C34768650D4C}"/>
    <dgm:cxn modelId="{8990A0EA-47C5-4DFA-AA94-EEDF74C10D81}" type="presOf" srcId="{2815891A-DB40-4057-A4FF-B55084394E4A}" destId="{6C2CDE07-DBDC-42BF-AFEC-BDDBF2D94454}" srcOrd="0" destOrd="0" presId="urn:microsoft.com/office/officeart/2005/8/layout/cycle7"/>
    <dgm:cxn modelId="{6F82FBFB-A570-4B2C-AC00-260CE78954F5}" type="presParOf" srcId="{6C2CDE07-DBDC-42BF-AFEC-BDDBF2D94454}" destId="{EF184C45-6C83-4F45-B26A-D651CB5654D0}" srcOrd="0" destOrd="0" presId="urn:microsoft.com/office/officeart/2005/8/layout/cycle7"/>
    <dgm:cxn modelId="{49644593-B1E9-41BF-AFE1-94C8064E88DE}" type="presParOf" srcId="{6C2CDE07-DBDC-42BF-AFEC-BDDBF2D94454}" destId="{F3DA65E6-A180-4581-A50B-BD9D20C06294}" srcOrd="1" destOrd="0" presId="urn:microsoft.com/office/officeart/2005/8/layout/cycle7"/>
    <dgm:cxn modelId="{9149A5E7-2717-42AE-B519-1DD59974F9C2}" type="presParOf" srcId="{F3DA65E6-A180-4581-A50B-BD9D20C06294}" destId="{C13F3E6E-910D-4804-97E9-26B41EA73D38}" srcOrd="0" destOrd="0" presId="urn:microsoft.com/office/officeart/2005/8/layout/cycle7"/>
    <dgm:cxn modelId="{7F9D2680-A8C9-4B8C-BD41-617B61223335}" type="presParOf" srcId="{6C2CDE07-DBDC-42BF-AFEC-BDDBF2D94454}" destId="{9AEFDB3A-A804-4D0F-B1DC-3B4A64DA5991}" srcOrd="2" destOrd="0" presId="urn:microsoft.com/office/officeart/2005/8/layout/cycle7"/>
    <dgm:cxn modelId="{3AA11527-5396-4908-8273-7F1FBCFD5136}" type="presParOf" srcId="{6C2CDE07-DBDC-42BF-AFEC-BDDBF2D94454}" destId="{8B7FE808-A5C6-4CA7-8500-A9B2EDD80282}" srcOrd="3" destOrd="0" presId="urn:microsoft.com/office/officeart/2005/8/layout/cycle7"/>
    <dgm:cxn modelId="{273C44AF-0343-49E8-8638-F3389E33D1AB}" type="presParOf" srcId="{8B7FE808-A5C6-4CA7-8500-A9B2EDD80282}" destId="{F4AF540D-716E-467D-8D34-61FC46069C59}" srcOrd="0" destOrd="0" presId="urn:microsoft.com/office/officeart/2005/8/layout/cycle7"/>
    <dgm:cxn modelId="{4485253A-74D6-49E5-8A77-64B99AFAAC35}" type="presParOf" srcId="{6C2CDE07-DBDC-42BF-AFEC-BDDBF2D94454}" destId="{86EEE839-86FD-44C5-8B46-2396D7CD9A97}" srcOrd="4" destOrd="0" presId="urn:microsoft.com/office/officeart/2005/8/layout/cycle7"/>
    <dgm:cxn modelId="{EE1FC0B5-FBAB-4412-9204-5ADB52F48F16}" type="presParOf" srcId="{6C2CDE07-DBDC-42BF-AFEC-BDDBF2D94454}" destId="{A0DB7A03-35CC-47CA-A789-129247FBC163}" srcOrd="5" destOrd="0" presId="urn:microsoft.com/office/officeart/2005/8/layout/cycle7"/>
    <dgm:cxn modelId="{5256882F-138C-41EE-A26A-D095B7124F47}" type="presParOf" srcId="{A0DB7A03-35CC-47CA-A789-129247FBC163}" destId="{33D1CE8E-F0FA-48C0-9003-AFBF0192B52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84C45-6C83-4F45-B26A-D651CB5654D0}">
      <dsp:nvSpPr>
        <dsp:cNvPr id="0" name=""/>
        <dsp:cNvSpPr/>
      </dsp:nvSpPr>
      <dsp:spPr>
        <a:xfrm>
          <a:off x="2375736" y="1714"/>
          <a:ext cx="2521334" cy="1260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/>
            <a:t>הזקנות</a:t>
          </a:r>
          <a:endParaRPr lang="he-IL" sz="3600" kern="1200" dirty="0"/>
        </a:p>
      </dsp:txBody>
      <dsp:txXfrm>
        <a:off x="2412660" y="38638"/>
        <a:ext cx="2447486" cy="1186819"/>
      </dsp:txXfrm>
    </dsp:sp>
    <dsp:sp modelId="{F3DA65E6-A180-4581-A50B-BD9D20C06294}">
      <dsp:nvSpPr>
        <dsp:cNvPr id="0" name=""/>
        <dsp:cNvSpPr/>
      </dsp:nvSpPr>
      <dsp:spPr>
        <a:xfrm rot="3600000">
          <a:off x="4020112" y="2215148"/>
          <a:ext cx="1315336" cy="4412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200" kern="1200"/>
        </a:p>
      </dsp:txBody>
      <dsp:txXfrm>
        <a:off x="4152482" y="2303395"/>
        <a:ext cx="1050596" cy="264739"/>
      </dsp:txXfrm>
    </dsp:sp>
    <dsp:sp modelId="{9AEFDB3A-A804-4D0F-B1DC-3B4A64DA5991}">
      <dsp:nvSpPr>
        <dsp:cNvPr id="0" name=""/>
        <dsp:cNvSpPr/>
      </dsp:nvSpPr>
      <dsp:spPr>
        <a:xfrm>
          <a:off x="4458489" y="3609148"/>
          <a:ext cx="2521334" cy="1260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err="1" smtClean="0"/>
            <a:t>מיקרוגליה</a:t>
          </a:r>
          <a:endParaRPr lang="he-IL" sz="3600" kern="1200" dirty="0"/>
        </a:p>
      </dsp:txBody>
      <dsp:txXfrm>
        <a:off x="4495413" y="3646072"/>
        <a:ext cx="2447486" cy="1186819"/>
      </dsp:txXfrm>
    </dsp:sp>
    <dsp:sp modelId="{8B7FE808-A5C6-4CA7-8500-A9B2EDD80282}">
      <dsp:nvSpPr>
        <dsp:cNvPr id="0" name=""/>
        <dsp:cNvSpPr/>
      </dsp:nvSpPr>
      <dsp:spPr>
        <a:xfrm rot="10800000">
          <a:off x="2978735" y="4018865"/>
          <a:ext cx="1315336" cy="4412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200" kern="1200"/>
        </a:p>
      </dsp:txBody>
      <dsp:txXfrm rot="10800000">
        <a:off x="3111105" y="4107112"/>
        <a:ext cx="1050596" cy="264739"/>
      </dsp:txXfrm>
    </dsp:sp>
    <dsp:sp modelId="{86EEE839-86FD-44C5-8B46-2396D7CD9A97}">
      <dsp:nvSpPr>
        <dsp:cNvPr id="0" name=""/>
        <dsp:cNvSpPr/>
      </dsp:nvSpPr>
      <dsp:spPr>
        <a:xfrm>
          <a:off x="292983" y="3609148"/>
          <a:ext cx="2521334" cy="1260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/>
            <a:t>ירידה בתפקוד </a:t>
          </a:r>
          <a:r>
            <a:rPr lang="he-IL" sz="3600" kern="1200" dirty="0" err="1" smtClean="0"/>
            <a:t>הקוגנטיבי</a:t>
          </a:r>
          <a:endParaRPr lang="he-IL" sz="3600" kern="1200" dirty="0"/>
        </a:p>
      </dsp:txBody>
      <dsp:txXfrm>
        <a:off x="329907" y="3646072"/>
        <a:ext cx="2447486" cy="1186819"/>
      </dsp:txXfrm>
    </dsp:sp>
    <dsp:sp modelId="{A0DB7A03-35CC-47CA-A789-129247FBC163}">
      <dsp:nvSpPr>
        <dsp:cNvPr id="0" name=""/>
        <dsp:cNvSpPr/>
      </dsp:nvSpPr>
      <dsp:spPr>
        <a:xfrm rot="18000000">
          <a:off x="1937359" y="2215148"/>
          <a:ext cx="1315336" cy="4412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200" kern="1200"/>
        </a:p>
      </dsp:txBody>
      <dsp:txXfrm>
        <a:off x="2069729" y="2303395"/>
        <a:ext cx="1050596" cy="264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מלבן מעוגל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5F4E-782C-49D6-BBB8-FA4F983D0EBF}" type="datetimeFigureOut">
              <a:rPr lang="he-IL" smtClean="0"/>
              <a:t>י"א/אב/תשע"ד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4D2F6FA-8D79-4D71-A17B-BCD0B3E33201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5F4E-782C-49D6-BBB8-FA4F983D0EBF}" type="datetimeFigureOut">
              <a:rPr lang="he-IL" smtClean="0"/>
              <a:t>י"א/אב/תשע"ד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F6FA-8D79-4D71-A17B-BCD0B3E3320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5F4E-782C-49D6-BBB8-FA4F983D0EBF}" type="datetimeFigureOut">
              <a:rPr lang="he-IL" smtClean="0"/>
              <a:t>י"א/אב/תשע"ד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F6FA-8D79-4D71-A17B-BCD0B3E3320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5F4E-782C-49D6-BBB8-FA4F983D0EBF}" type="datetimeFigureOut">
              <a:rPr lang="he-IL" smtClean="0"/>
              <a:t>י"א/אב/תשע"ד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F6FA-8D79-4D71-A17B-BCD0B3E33201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מלבן מעוגל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5F4E-782C-49D6-BBB8-FA4F983D0EBF}" type="datetimeFigureOut">
              <a:rPr lang="he-IL" smtClean="0"/>
              <a:t>י"א/אב/תשע"ד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לבן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D2F6FA-8D79-4D71-A17B-BCD0B3E33201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5F4E-782C-49D6-BBB8-FA4F983D0EBF}" type="datetimeFigureOut">
              <a:rPr lang="he-IL" smtClean="0"/>
              <a:t>י"א/אב/תשע"ד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F6FA-8D79-4D71-A17B-BCD0B3E33201}" type="slidenum">
              <a:rPr lang="he-IL" smtClean="0"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5F4E-782C-49D6-BBB8-FA4F983D0EBF}" type="datetimeFigureOut">
              <a:rPr lang="he-IL" smtClean="0"/>
              <a:t>י"א/אב/תשע"ד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F6FA-8D79-4D71-A17B-BCD0B3E33201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5F4E-782C-49D6-BBB8-FA4F983D0EBF}" type="datetimeFigureOut">
              <a:rPr lang="he-IL" smtClean="0"/>
              <a:t>י"א/אב/תשע"ד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F6FA-8D79-4D71-A17B-BCD0B3E3320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5F4E-782C-49D6-BBB8-FA4F983D0EBF}" type="datetimeFigureOut">
              <a:rPr lang="he-IL" smtClean="0"/>
              <a:t>י"א/אב/תשע"ד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F6FA-8D79-4D71-A17B-BCD0B3E3320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מלבן מעוגל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5F4E-782C-49D6-BBB8-FA4F983D0EBF}" type="datetimeFigureOut">
              <a:rPr lang="he-IL" smtClean="0"/>
              <a:t>י"א/אב/תשע"ד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F6FA-8D79-4D71-A17B-BCD0B3E33201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5F4E-782C-49D6-BBB8-FA4F983D0EBF}" type="datetimeFigureOut">
              <a:rPr lang="he-IL" smtClean="0"/>
              <a:t>י"א/אב/תשע"ד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D2F6FA-8D79-4D71-A17B-BCD0B3E33201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לבן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לבן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מלבן מעוגל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E3C2520-B278-4991-983D-87B8DC63C060}" type="slidenum">
              <a:rPr lang="he-IL" altLang="en-US" b="1" smtClean="0">
                <a:solidFill>
                  <a:prstClr val="black">
                    <a:tint val="75000"/>
                  </a:prstClr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2295128"/>
          </a:xfrm>
        </p:spPr>
        <p:txBody>
          <a:bodyPr>
            <a:noAutofit/>
          </a:bodyPr>
          <a:lstStyle/>
          <a:p>
            <a:pPr algn="ctr"/>
            <a:r>
              <a:rPr lang="he-IL" sz="4400" b="1" dirty="0"/>
              <a:t>ההשפעה של </a:t>
            </a:r>
            <a:r>
              <a:rPr lang="he-IL" sz="4400" b="1" dirty="0" smtClean="0"/>
              <a:t>הזדקנות </a:t>
            </a:r>
            <a:r>
              <a:rPr lang="he-IL" sz="4400" b="1" dirty="0" err="1"/>
              <a:t>ולדוסטיגיל</a:t>
            </a:r>
            <a:r>
              <a:rPr lang="he-IL" sz="4400" b="1" dirty="0"/>
              <a:t> על שינויים מורפולוגיים בתאי </a:t>
            </a:r>
            <a:r>
              <a:rPr lang="he-IL" sz="4400" b="1" dirty="0" err="1"/>
              <a:t>מיקרוגליה</a:t>
            </a:r>
            <a:r>
              <a:rPr lang="he-IL" sz="4400" b="1" dirty="0"/>
              <a:t> והתנהגות בחולדות</a:t>
            </a:r>
            <a:endParaRPr lang="en-US" sz="4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4077072"/>
            <a:ext cx="8291264" cy="2049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200" dirty="0" smtClean="0"/>
              <a:t>מגיש</a:t>
            </a:r>
            <a:r>
              <a:rPr lang="he-IL" b="1" dirty="0" smtClean="0"/>
              <a:t>: </a:t>
            </a:r>
            <a:r>
              <a:rPr lang="he-IL" dirty="0" smtClean="0"/>
              <a:t>נתנאל </a:t>
            </a:r>
            <a:r>
              <a:rPr lang="he-IL" dirty="0" err="1"/>
              <a:t>דוולצקי</a:t>
            </a:r>
            <a:endParaRPr lang="en-US" dirty="0"/>
          </a:p>
          <a:p>
            <a:pPr marL="0" indent="0">
              <a:buNone/>
            </a:pPr>
            <a:r>
              <a:rPr lang="he-IL" sz="3200" dirty="0" smtClean="0"/>
              <a:t>מסגרת המחקר</a:t>
            </a:r>
            <a:r>
              <a:rPr lang="he-IL" dirty="0" smtClean="0"/>
              <a:t>:</a:t>
            </a:r>
            <a:r>
              <a:rPr lang="he-IL" dirty="0"/>
              <a:t> </a:t>
            </a:r>
            <a:r>
              <a:rPr lang="he-IL" dirty="0" smtClean="0"/>
              <a:t>מעבדתה </a:t>
            </a:r>
            <a:r>
              <a:rPr lang="he-IL" dirty="0"/>
              <a:t>של פרופ' מרתה </a:t>
            </a:r>
            <a:r>
              <a:rPr lang="he-IL" dirty="0" err="1"/>
              <a:t>ווינשטוק-רוזין</a:t>
            </a:r>
            <a:r>
              <a:rPr lang="he-IL" dirty="0"/>
              <a:t>, המחלקה הפרמקולוגית, </a:t>
            </a:r>
            <a:r>
              <a:rPr lang="he-IL" dirty="0" smtClean="0"/>
              <a:t>הדסה </a:t>
            </a:r>
            <a:r>
              <a:rPr lang="he-IL" dirty="0"/>
              <a:t>עין כרם, ירושלים.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15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דיאגרמה 15"/>
          <p:cNvGraphicFramePr/>
          <p:nvPr>
            <p:extLst>
              <p:ext uri="{D42A27DB-BD31-4B8C-83A1-F6EECF244321}">
                <p14:modId xmlns:p14="http://schemas.microsoft.com/office/powerpoint/2010/main" val="1674226718"/>
              </p:ext>
            </p:extLst>
          </p:nvPr>
        </p:nvGraphicFramePr>
        <p:xfrm>
          <a:off x="899592" y="529969"/>
          <a:ext cx="7272808" cy="487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27984" y="5533780"/>
            <a:ext cx="37444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ביטוי חלבונים (</a:t>
            </a:r>
            <a:r>
              <a:rPr lang="en-US" dirty="0" smtClean="0"/>
              <a:t>ox42</a:t>
            </a:r>
            <a:r>
              <a:rPr lang="he-IL" dirty="0" smtClean="0"/>
              <a:t>, </a:t>
            </a:r>
            <a:r>
              <a:rPr lang="en-US" dirty="0" smtClean="0"/>
              <a:t>Iba1</a:t>
            </a:r>
            <a:r>
              <a:rPr lang="he-IL" dirty="0" smtClean="0"/>
              <a:t>)</a:t>
            </a:r>
          </a:p>
          <a:p>
            <a:r>
              <a:rPr lang="he-IL" dirty="0" smtClean="0"/>
              <a:t>דלקתיות (</a:t>
            </a:r>
            <a:r>
              <a:rPr lang="en-US" dirty="0" smtClean="0"/>
              <a:t>cell process thickness</a:t>
            </a:r>
            <a:r>
              <a:rPr lang="he-IL" dirty="0" smtClean="0"/>
              <a:t>)</a:t>
            </a:r>
          </a:p>
          <a:p>
            <a:r>
              <a:rPr lang="he-IL" dirty="0" smtClean="0"/>
              <a:t>מורכבות (</a:t>
            </a:r>
            <a:r>
              <a:rPr lang="en-US" dirty="0" smtClean="0"/>
              <a:t>number of cell tips</a:t>
            </a:r>
            <a:r>
              <a:rPr lang="he-IL" dirty="0" smtClean="0"/>
              <a:t>)</a:t>
            </a:r>
          </a:p>
          <a:p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5219" y="5533780"/>
            <a:ext cx="36358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(</a:t>
            </a:r>
            <a:r>
              <a:rPr lang="en-US" dirty="0" err="1" smtClean="0"/>
              <a:t>Ladostigil</a:t>
            </a:r>
            <a:r>
              <a:rPr lang="en-US" dirty="0"/>
              <a:t> </a:t>
            </a:r>
            <a:r>
              <a:rPr lang="he-IL" dirty="0" smtClean="0"/>
              <a:t> </a:t>
            </a:r>
            <a:r>
              <a:rPr lang="he-IL" dirty="0" smtClean="0">
                <a:sym typeface="Wingdings" panose="05000000000000000000" pitchFamily="2" charset="2"/>
              </a:rPr>
              <a:t> </a:t>
            </a:r>
            <a:r>
              <a:rPr lang="en-US" dirty="0" smtClean="0">
                <a:sym typeface="Wingdings" panose="05000000000000000000" pitchFamily="2" charset="2"/>
              </a:rPr>
              <a:t>MWM Path length</a:t>
            </a:r>
            <a:r>
              <a:rPr lang="he-IL" dirty="0" smtClean="0">
                <a:sym typeface="Wingdings" panose="05000000000000000000" pitchFamily="2" charset="2"/>
              </a:rPr>
              <a:t>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50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>
            <a:normAutofit/>
          </a:bodyPr>
          <a:lstStyle/>
          <a:p>
            <a:pPr algn="ctr" rtl="0"/>
            <a:r>
              <a:rPr lang="he-IL" sz="6600" dirty="0" smtClean="0"/>
              <a:t>קבוצות החולדות</a:t>
            </a:r>
            <a:endParaRPr lang="he-IL" sz="6600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7168872"/>
              </p:ext>
            </p:extLst>
          </p:nvPr>
        </p:nvGraphicFramePr>
        <p:xfrm>
          <a:off x="395536" y="1844824"/>
          <a:ext cx="8532440" cy="235989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643814"/>
                <a:gridCol w="1289584"/>
                <a:gridCol w="2237390"/>
                <a:gridCol w="1361652"/>
              </a:tblGrid>
              <a:tr h="39698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800" dirty="0">
                          <a:effectLst/>
                        </a:rPr>
                        <a:t>קבוצה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600">
                          <a:effectLst/>
                        </a:rPr>
                        <a:t>מס' פרטים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600">
                          <a:effectLst/>
                        </a:rPr>
                        <a:t>גיל תחילת קבלת טיפול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600" dirty="0">
                          <a:effectLst/>
                        </a:rPr>
                        <a:t>גיל הקרבה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9004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600" dirty="0">
                          <a:effectLst/>
                        </a:rPr>
                        <a:t>צעירות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8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800">
                          <a:effectLst/>
                        </a:rPr>
                        <a:t>______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800" dirty="0">
                          <a:effectLst/>
                        </a:rPr>
                        <a:t>4 חודש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9004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600">
                          <a:effectLst/>
                        </a:rPr>
                        <a:t>זקנות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800">
                          <a:effectLst/>
                        </a:rPr>
                        <a:t>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800">
                          <a:effectLst/>
                        </a:rPr>
                        <a:t>______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800" dirty="0">
                          <a:effectLst/>
                        </a:rPr>
                        <a:t>22 חודש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9004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600" dirty="0">
                          <a:effectLst/>
                        </a:rPr>
                        <a:t>זקנות שקיבלו </a:t>
                      </a:r>
                      <a:r>
                        <a:rPr lang="en-US" sz="1600" dirty="0">
                          <a:effectLst/>
                        </a:rPr>
                        <a:t>1mg/kg/day </a:t>
                      </a:r>
                      <a:r>
                        <a:rPr lang="en-US" sz="1600" dirty="0" err="1">
                          <a:effectLst/>
                        </a:rPr>
                        <a:t>ladostigil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8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800">
                          <a:effectLst/>
                        </a:rPr>
                        <a:t>16 חודש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800" dirty="0">
                          <a:effectLst/>
                        </a:rPr>
                        <a:t>22 חודש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9004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600">
                          <a:effectLst/>
                        </a:rPr>
                        <a:t>זקנות שקיבלו </a:t>
                      </a:r>
                      <a:r>
                        <a:rPr lang="en-US" sz="1600">
                          <a:effectLst/>
                        </a:rPr>
                        <a:t>8.5mg/kg/day ladostigil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8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800">
                          <a:effectLst/>
                        </a:rPr>
                        <a:t>16 חודש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800" dirty="0">
                          <a:effectLst/>
                        </a:rPr>
                        <a:t>22 חודש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7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he-IL" sz="4400" dirty="0"/>
              <a:t> מבדק ה- </a:t>
            </a:r>
            <a:r>
              <a:rPr lang="en-US" sz="4400" dirty="0"/>
              <a:t>Morris Water Maze </a:t>
            </a:r>
            <a:r>
              <a:rPr lang="he-IL" sz="4400" dirty="0"/>
              <a:t> (</a:t>
            </a:r>
            <a:r>
              <a:rPr lang="en-US" sz="4400" dirty="0"/>
              <a:t>MWM</a:t>
            </a:r>
            <a:r>
              <a:rPr lang="he-IL" sz="4400" dirty="0"/>
              <a:t>)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791200" y="609600"/>
            <a:ext cx="3198813" cy="3111500"/>
            <a:chOff x="3745" y="912"/>
            <a:chExt cx="2015" cy="1960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745" y="912"/>
              <a:ext cx="2015" cy="1676"/>
              <a:chOff x="3696" y="672"/>
              <a:chExt cx="2015" cy="1676"/>
            </a:xfrm>
          </p:grpSpPr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3696" y="672"/>
                <a:ext cx="2015" cy="1676"/>
                <a:chOff x="4042" y="2202"/>
                <a:chExt cx="2805" cy="2540"/>
              </a:xfrm>
            </p:grpSpPr>
            <p:grpSp>
              <p:nvGrpSpPr>
                <p:cNvPr id="9" name="Group 5"/>
                <p:cNvGrpSpPr>
                  <a:grpSpLocks/>
                </p:cNvGrpSpPr>
                <p:nvPr/>
              </p:nvGrpSpPr>
              <p:grpSpPr bwMode="auto">
                <a:xfrm>
                  <a:off x="4042" y="2202"/>
                  <a:ext cx="2805" cy="2540"/>
                  <a:chOff x="4042" y="2202"/>
                  <a:chExt cx="2805" cy="2540"/>
                </a:xfrm>
              </p:grpSpPr>
              <p:sp>
                <p:nvSpPr>
                  <p:cNvPr id="11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4042" y="2202"/>
                    <a:ext cx="2805" cy="254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round/>
                    <a:headEnd/>
                    <a:tailEnd/>
                  </a:ln>
                  <a:effectLst/>
                  <a:scene3d>
                    <a:camera prst="legacyPerspectiveBottom">
                      <a:rot lat="18600000" lon="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C0C0C0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6099" y="3345"/>
                    <a:ext cx="373" cy="38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round/>
                    <a:headEnd/>
                    <a:tailEnd/>
                  </a:ln>
                  <a:effectLst/>
                  <a:scene3d>
                    <a:camera prst="legacyPerspectiveBottom">
                      <a:rot lat="18300000" lon="0" rev="0"/>
                    </a:camera>
                    <a:lightRig rig="legacyFlat3" dir="t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C4C4C4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4094" y="3092"/>
                    <a:ext cx="2752" cy="1015"/>
                  </a:xfrm>
                  <a:prstGeom prst="ellipse">
                    <a:avLst/>
                  </a:prstGeom>
                  <a:solidFill>
                    <a:srgbClr val="CDEBFF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aphicFrame>
              <p:nvGraphicFramePr>
                <p:cNvPr id="10" name="Object 9"/>
                <p:cNvGraphicFramePr>
                  <a:graphicFrameLocks noChangeAspect="1"/>
                </p:cNvGraphicFramePr>
                <p:nvPr/>
              </p:nvGraphicFramePr>
              <p:xfrm>
                <a:off x="4229" y="3345"/>
                <a:ext cx="748" cy="6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565" name="Photo Editor Photo" r:id="rId3" imgW="628571" imgH="514422" progId="">
                        <p:embed/>
                      </p:oleObj>
                    </mc:Choice>
                    <mc:Fallback>
                      <p:oleObj name="Photo Editor Photo" r:id="rId3" imgW="628571" imgH="514422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29" y="3345"/>
                              <a:ext cx="748" cy="6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4176" y="960"/>
                <a:ext cx="12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l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000" smtClean="0">
                    <a:solidFill>
                      <a:srgbClr val="395655"/>
                    </a:solidFill>
                    <a:latin typeface="Arial" pitchFamily="34" charset="0"/>
                    <a:cs typeface="Arial" pitchFamily="34" charset="0"/>
                  </a:rPr>
                  <a:t>2 trials per day</a:t>
                </a:r>
              </a:p>
            </p:txBody>
          </p:sp>
        </p:grp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4417" y="2468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rtl="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Maze 1.6 m diameter</a:t>
              </a:r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0" y="1219200"/>
            <a:ext cx="5715000" cy="5487988"/>
            <a:chOff x="0" y="408978"/>
            <a:chExt cx="7247456" cy="6579516"/>
          </a:xfrm>
        </p:grpSpPr>
        <p:grpSp>
          <p:nvGrpSpPr>
            <p:cNvPr id="15" name="Group 1"/>
            <p:cNvGrpSpPr>
              <a:grpSpLocks/>
            </p:cNvGrpSpPr>
            <p:nvPr/>
          </p:nvGrpSpPr>
          <p:grpSpPr bwMode="auto">
            <a:xfrm>
              <a:off x="0" y="408978"/>
              <a:ext cx="7247456" cy="6579516"/>
              <a:chOff x="0" y="408660"/>
              <a:chExt cx="7247456" cy="6579516"/>
            </a:xfrm>
          </p:grpSpPr>
          <p:graphicFrame>
            <p:nvGraphicFramePr>
              <p:cNvPr id="17" name="Object 1"/>
              <p:cNvGraphicFramePr>
                <a:graphicFrameLocks noChangeAspect="1"/>
              </p:cNvGraphicFramePr>
              <p:nvPr/>
            </p:nvGraphicFramePr>
            <p:xfrm>
              <a:off x="0" y="1461155"/>
              <a:ext cx="7168943" cy="55270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66" name="SlideWrite Plus Document" r:id="rId5" imgW="5399408" imgH="4156813" progId="Swg.Document">
                      <p:embed/>
                    </p:oleObj>
                  </mc:Choice>
                  <mc:Fallback>
                    <p:oleObj name="SlideWrite Plus Document" r:id="rId5" imgW="5399408" imgH="4156813" progId="Swg.Document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1461155"/>
                            <a:ext cx="7168943" cy="55270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TextBox 5"/>
              <p:cNvSpPr txBox="1">
                <a:spLocks noChangeArrowheads="1"/>
              </p:cNvSpPr>
              <p:nvPr/>
            </p:nvSpPr>
            <p:spPr bwMode="auto">
              <a:xfrm>
                <a:off x="990600" y="408660"/>
                <a:ext cx="6256856" cy="442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80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Sig. diff. from aged control, * p&lt;0.05</a:t>
                </a:r>
              </a:p>
            </p:txBody>
          </p:sp>
        </p:grpSp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457200" y="865757"/>
              <a:ext cx="6790256" cy="77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Aged + Lado 1 did not differ from adult controls at any time</a:t>
              </a:r>
            </a:p>
          </p:txBody>
        </p:sp>
      </p:grpSp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4085"/>
              </p:ext>
            </p:extLst>
          </p:nvPr>
        </p:nvGraphicFramePr>
        <p:xfrm>
          <a:off x="4114800" y="3505200"/>
          <a:ext cx="5405438" cy="327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SlideWrite Plus Document" r:id="rId7" imgW="5400000" imgH="3278520" progId="Swg.Document">
                  <p:embed/>
                </p:oleObj>
              </mc:Choice>
              <mc:Fallback>
                <p:oleObj name="SlideWrite Plus Document" r:id="rId7" imgW="5400000" imgH="3278520" progId="Sw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505200"/>
                        <a:ext cx="5405438" cy="327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5653088" y="3733800"/>
            <a:ext cx="310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Probe trial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5105400" y="4114800"/>
            <a:ext cx="373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Sig. diff. from other groups </a:t>
            </a:r>
            <a:r>
              <a:rPr lang="en-US" altLang="en-US" sz="1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p&lt;0.025</a:t>
            </a:r>
          </a:p>
        </p:txBody>
      </p:sp>
    </p:spTree>
    <p:extLst>
      <p:ext uri="{BB962C8B-B14F-4D97-AF65-F5344CB8AC3E}">
        <p14:creationId xmlns:p14="http://schemas.microsoft.com/office/powerpoint/2010/main" val="1914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4025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e-IL" sz="5400" dirty="0" smtClean="0"/>
              <a:t>שיטות המדידה</a:t>
            </a:r>
            <a:endParaRPr lang="he-IL" sz="5400" dirty="0"/>
          </a:p>
        </p:txBody>
      </p:sp>
      <p:pic>
        <p:nvPicPr>
          <p:cNvPr id="6146" name="Picture 2" descr="http://fwncwww14.wks.gorlaeus.net/images/home/news/Microscop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62920"/>
            <a:ext cx="464205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86992"/>
              </p:ext>
            </p:extLst>
          </p:nvPr>
        </p:nvGraphicFramePr>
        <p:xfrm>
          <a:off x="465290" y="1052736"/>
          <a:ext cx="8114703" cy="22402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57985"/>
                <a:gridCol w="1080135"/>
                <a:gridCol w="946785"/>
                <a:gridCol w="4429798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המדידה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400">
                          <a:effectLst/>
                        </a:rPr>
                        <a:t>שיטת צביעה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400">
                          <a:effectLst/>
                        </a:rPr>
                        <a:t>מיקרוסקופ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400">
                          <a:effectLst/>
                        </a:rPr>
                        <a:t>אופן המדידה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400">
                          <a:effectLst/>
                        </a:rPr>
                        <a:t>מספר השלוחות לתא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DAB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400">
                          <a:effectLst/>
                        </a:rPr>
                        <a:t>אור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400">
                          <a:effectLst/>
                        </a:rPr>
                        <a:t>ספירת המספר הממוצע של קצוות השלוחות לתא (</a:t>
                      </a:r>
                      <a:r>
                        <a:rPr lang="en-US" sz="1400">
                          <a:effectLst/>
                        </a:rPr>
                        <a:t>cell tips</a:t>
                      </a:r>
                      <a:r>
                        <a:rPr lang="he-IL" sz="1400">
                          <a:effectLst/>
                        </a:rPr>
                        <a:t>) באמצעות פונקצית </a:t>
                      </a:r>
                      <a:r>
                        <a:rPr lang="en-US" sz="1400">
                          <a:effectLst/>
                        </a:rPr>
                        <a:t>count</a:t>
                      </a:r>
                      <a:r>
                        <a:rPr lang="he-IL" sz="1400">
                          <a:effectLst/>
                        </a:rPr>
                        <a:t>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400">
                          <a:effectLst/>
                        </a:rPr>
                        <a:t>דלקתיות התאים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Flo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400">
                          <a:effectLst/>
                        </a:rPr>
                        <a:t>קונפוקלי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400">
                          <a:effectLst/>
                        </a:rPr>
                        <a:t>מדידת עובי השלוחות הממוצע בחתך (</a:t>
                      </a:r>
                      <a:r>
                        <a:rPr lang="en-US" sz="1400">
                          <a:effectLst/>
                        </a:rPr>
                        <a:t>thickness</a:t>
                      </a:r>
                      <a:r>
                        <a:rPr lang="he-IL" sz="1400">
                          <a:effectLst/>
                        </a:rPr>
                        <a:t>) באמצעות פונקציית הקו בסרגל הפקודות.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ריכוז החלבון הנבדק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Flo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400">
                          <a:effectLst/>
                        </a:rPr>
                        <a:t>קונפוקלי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מדידת אחוז הפיקסלים שנצבעו בחתך (</a:t>
                      </a:r>
                      <a:r>
                        <a:rPr lang="en-US" sz="1400" dirty="0">
                          <a:effectLst/>
                        </a:rPr>
                        <a:t>MGV</a:t>
                      </a:r>
                      <a:r>
                        <a:rPr lang="he-IL" sz="1400" dirty="0">
                          <a:effectLst/>
                        </a:rPr>
                        <a:t>) באמצעות פונקציית </a:t>
                      </a:r>
                      <a:r>
                        <a:rPr lang="en-US" sz="1400" dirty="0">
                          <a:effectLst/>
                        </a:rPr>
                        <a:t>measure </a:t>
                      </a:r>
                      <a:r>
                        <a:rPr lang="en-US" sz="1400" dirty="0">
                          <a:effectLst/>
                          <a:sym typeface="Wingdings"/>
                        </a:rPr>
                        <a:t></a:t>
                      </a:r>
                      <a:r>
                        <a:rPr lang="en-US" sz="1400" dirty="0">
                          <a:effectLst/>
                        </a:rPr>
                        <a:t> mean gray value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2567" y="6259264"/>
            <a:ext cx="41044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Zeiss Confocal microscope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8807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9384" y="-285193"/>
            <a:ext cx="8229600" cy="1143000"/>
          </a:xfrm>
        </p:spPr>
        <p:txBody>
          <a:bodyPr/>
          <a:lstStyle/>
          <a:p>
            <a:pPr algn="ctr"/>
            <a:r>
              <a:rPr lang="he-IL" dirty="0" smtClean="0"/>
              <a:t>עובי השלוחות של תאי </a:t>
            </a:r>
            <a:r>
              <a:rPr lang="he-IL" dirty="0" smtClean="0"/>
              <a:t>המיקרוגליה</a:t>
            </a:r>
            <a:endParaRPr lang="he-IL" dirty="0"/>
          </a:p>
        </p:txBody>
      </p:sp>
      <p:pic>
        <p:nvPicPr>
          <p:cNvPr id="4" name="תמונה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7" y="836712"/>
            <a:ext cx="8393434" cy="557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0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3256"/>
            <a:ext cx="8619652" cy="397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3527"/>
          </a:xfrm>
        </p:spPr>
        <p:txBody>
          <a:bodyPr>
            <a:normAutofit/>
          </a:bodyPr>
          <a:lstStyle/>
          <a:p>
            <a:pPr algn="ctr" rtl="0"/>
            <a:r>
              <a:rPr lang="en-US" sz="2200" dirty="0" smtClean="0"/>
              <a:t>Fig.2a- </a:t>
            </a:r>
            <a:r>
              <a:rPr lang="en-US" sz="2200" dirty="0" smtClean="0"/>
              <a:t>Correlation between </a:t>
            </a:r>
            <a:r>
              <a:rPr lang="en-US" sz="2000" dirty="0"/>
              <a:t>thickness of microglial processes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and behavior.</a:t>
            </a:r>
            <a:endParaRPr lang="he-IL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974342" y="5229200"/>
            <a:ext cx="7056784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ts val="2000"/>
              </a:lnSpc>
            </a:pPr>
            <a:r>
              <a:rPr lang="en-US" sz="1400" b="1" dirty="0" smtClean="0"/>
              <a:t>Legend</a:t>
            </a:r>
            <a:r>
              <a:rPr lang="en-US" sz="1400" dirty="0" smtClean="0"/>
              <a:t>: </a:t>
            </a:r>
          </a:p>
          <a:p>
            <a:pPr algn="l" rtl="0">
              <a:lnSpc>
                <a:spcPts val="2000"/>
              </a:lnSpc>
            </a:pPr>
            <a:r>
              <a:rPr lang="en-US" sz="1400" dirty="0" smtClean="0"/>
              <a:t>A shorter path length indicates better learning . The thickness of microglial processes </a:t>
            </a:r>
            <a:r>
              <a:rPr lang="en-US" sz="1400" dirty="0"/>
              <a:t>was used as an index of inflammation. </a:t>
            </a:r>
            <a:endParaRPr lang="en-US" sz="1400" dirty="0" smtClean="0"/>
          </a:p>
          <a:p>
            <a:pPr algn="l" rtl="0">
              <a:lnSpc>
                <a:spcPts val="2000"/>
              </a:lnSpc>
            </a:pPr>
            <a:r>
              <a:rPr lang="en-US" sz="1400" b="1" dirty="0" smtClean="0"/>
              <a:t>A-</a:t>
            </a:r>
            <a:r>
              <a:rPr lang="en-US" sz="1400" dirty="0" smtClean="0"/>
              <a:t> ox42 in </a:t>
            </a:r>
            <a:r>
              <a:rPr lang="en-US" sz="1400" dirty="0"/>
              <a:t>corpus callosum (</a:t>
            </a:r>
            <a:r>
              <a:rPr lang="en-US" sz="1400" dirty="0" smtClean="0"/>
              <a:t>CC).</a:t>
            </a:r>
          </a:p>
          <a:p>
            <a:pPr algn="l" rtl="0">
              <a:lnSpc>
                <a:spcPts val="2000"/>
              </a:lnSpc>
            </a:pPr>
            <a:r>
              <a:rPr lang="en-US" sz="1400" b="1" dirty="0" smtClean="0"/>
              <a:t>B</a:t>
            </a:r>
            <a:r>
              <a:rPr lang="en-US" sz="1400" dirty="0" smtClean="0"/>
              <a:t>- iba1 in CC.</a:t>
            </a:r>
          </a:p>
          <a:p>
            <a:pPr algn="l" rtl="0">
              <a:lnSpc>
                <a:spcPts val="2000"/>
              </a:lnSpc>
            </a:pPr>
            <a:r>
              <a:rPr lang="en-US" sz="1400" dirty="0" smtClean="0"/>
              <a:t>r</a:t>
            </a:r>
            <a:r>
              <a:rPr lang="en-US" sz="1400" dirty="0" smtClean="0"/>
              <a:t>= correlation index</a:t>
            </a:r>
            <a:endParaRPr lang="en-US" sz="1400" dirty="0"/>
          </a:p>
        </p:txBody>
      </p:sp>
      <p:cxnSp>
        <p:nvCxnSpPr>
          <p:cNvPr id="3" name="מחבר ישר 2"/>
          <p:cNvCxnSpPr/>
          <p:nvPr/>
        </p:nvCxnSpPr>
        <p:spPr>
          <a:xfrm flipH="1">
            <a:off x="974342" y="5274015"/>
            <a:ext cx="727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93584" y="4032772"/>
            <a:ext cx="8184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,</a:t>
            </a:r>
            <a:r>
              <a:rPr lang="en-US" sz="1400" dirty="0" smtClean="0"/>
              <a:t>p&lt;0.05</a:t>
            </a:r>
            <a:endParaRPr lang="he-IL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641972" y="4042008"/>
            <a:ext cx="8184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,</a:t>
            </a:r>
            <a:r>
              <a:rPr lang="en-US" sz="1400" dirty="0" smtClean="0"/>
              <a:t>p&lt;0.05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787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8458411" cy="403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3527"/>
          </a:xfrm>
        </p:spPr>
        <p:txBody>
          <a:bodyPr>
            <a:normAutofit/>
          </a:bodyPr>
          <a:lstStyle/>
          <a:p>
            <a:pPr algn="ctr" rtl="0"/>
            <a:r>
              <a:rPr lang="en-US" sz="2200" dirty="0" smtClean="0"/>
              <a:t>Fig.2b- </a:t>
            </a:r>
            <a:r>
              <a:rPr lang="en-US" sz="2200" dirty="0" smtClean="0"/>
              <a:t>Correlation between </a:t>
            </a:r>
            <a:r>
              <a:rPr lang="en-US" sz="2000" dirty="0"/>
              <a:t>thickness of microglial processes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and behavior.</a:t>
            </a:r>
            <a:endParaRPr lang="he-IL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3897556" y="3888756"/>
            <a:ext cx="8184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,</a:t>
            </a:r>
            <a:r>
              <a:rPr lang="en-US" sz="1400" dirty="0" smtClean="0"/>
              <a:t>p&lt;0.05</a:t>
            </a:r>
            <a:endParaRPr lang="he-IL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605572" y="3888756"/>
            <a:ext cx="8184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,</a:t>
            </a:r>
            <a:r>
              <a:rPr lang="en-US" sz="1400" dirty="0" smtClean="0"/>
              <a:t>p&lt;0.01</a:t>
            </a:r>
            <a:endParaRPr lang="he-IL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67701" y="5040369"/>
            <a:ext cx="7056784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ts val="2000"/>
              </a:lnSpc>
            </a:pPr>
            <a:r>
              <a:rPr lang="en-US" sz="1400" b="1" dirty="0" smtClean="0"/>
              <a:t>Legend</a:t>
            </a:r>
            <a:r>
              <a:rPr lang="en-US" sz="1400" dirty="0" smtClean="0"/>
              <a:t>: </a:t>
            </a:r>
          </a:p>
          <a:p>
            <a:pPr algn="l" rtl="0">
              <a:lnSpc>
                <a:spcPts val="2000"/>
              </a:lnSpc>
            </a:pPr>
            <a:r>
              <a:rPr lang="en-US" sz="1400" dirty="0" smtClean="0"/>
              <a:t>A shorter path length indicates better learning . The thickness of microglial processes </a:t>
            </a:r>
            <a:r>
              <a:rPr lang="en-US" sz="1400" dirty="0"/>
              <a:t>was used as an index of inflammation. </a:t>
            </a:r>
            <a:endParaRPr lang="en-US" sz="1400" dirty="0" smtClean="0"/>
          </a:p>
          <a:p>
            <a:pPr algn="l" rtl="0">
              <a:lnSpc>
                <a:spcPts val="2000"/>
              </a:lnSpc>
            </a:pPr>
            <a:r>
              <a:rPr lang="en-US" sz="1400" b="1" dirty="0"/>
              <a:t>C-</a:t>
            </a:r>
            <a:r>
              <a:rPr lang="en-US" sz="1400" dirty="0"/>
              <a:t>ox42 in </a:t>
            </a:r>
            <a:r>
              <a:rPr lang="en-US" sz="1400" dirty="0" err="1"/>
              <a:t>Fx</a:t>
            </a:r>
            <a:r>
              <a:rPr lang="en-US" sz="1400" dirty="0"/>
              <a:t> (fornix).</a:t>
            </a:r>
            <a:r>
              <a:rPr lang="en-US" sz="1400" b="1" dirty="0"/>
              <a:t> </a:t>
            </a:r>
          </a:p>
          <a:p>
            <a:pPr algn="l" rtl="0">
              <a:lnSpc>
                <a:spcPts val="2000"/>
              </a:lnSpc>
            </a:pPr>
            <a:r>
              <a:rPr lang="en-US" sz="1400" b="1" dirty="0"/>
              <a:t>D- </a:t>
            </a:r>
            <a:r>
              <a:rPr lang="en-US" sz="1400" dirty="0"/>
              <a:t>iba1 in </a:t>
            </a:r>
            <a:r>
              <a:rPr lang="en-US" sz="1400" dirty="0" err="1"/>
              <a:t>Fx</a:t>
            </a:r>
            <a:r>
              <a:rPr lang="en-US" sz="1400" dirty="0"/>
              <a:t>.</a:t>
            </a:r>
          </a:p>
          <a:p>
            <a:pPr algn="l" rtl="0">
              <a:lnSpc>
                <a:spcPts val="2000"/>
              </a:lnSpc>
            </a:pPr>
            <a:r>
              <a:rPr lang="en-US" sz="1400" dirty="0" smtClean="0"/>
              <a:t>r</a:t>
            </a:r>
            <a:r>
              <a:rPr lang="en-US" sz="1400" dirty="0" smtClean="0"/>
              <a:t>= correlation index</a:t>
            </a:r>
            <a:endParaRPr lang="en-US" sz="1400" dirty="0"/>
          </a:p>
        </p:txBody>
      </p:sp>
      <p:cxnSp>
        <p:nvCxnSpPr>
          <p:cNvPr id="11" name="מחבר ישר 2"/>
          <p:cNvCxnSpPr/>
          <p:nvPr/>
        </p:nvCxnSpPr>
        <p:spPr>
          <a:xfrm flipH="1">
            <a:off x="867701" y="5085184"/>
            <a:ext cx="727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5"/>
          <a:stretch/>
        </p:blipFill>
        <p:spPr bwMode="auto">
          <a:xfrm>
            <a:off x="1800200" y="153196"/>
            <a:ext cx="5652120" cy="552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07" b="4619"/>
          <a:stretch/>
        </p:blipFill>
        <p:spPr bwMode="auto">
          <a:xfrm>
            <a:off x="251520" y="5589240"/>
            <a:ext cx="8650603" cy="106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0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1" y="1053413"/>
            <a:ext cx="8058225" cy="525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20126" y="-89587"/>
            <a:ext cx="8229600" cy="1143000"/>
          </a:xfrm>
        </p:spPr>
        <p:txBody>
          <a:bodyPr/>
          <a:lstStyle/>
          <a:p>
            <a:pPr algn="ctr"/>
            <a:r>
              <a:rPr lang="he-IL" dirty="0" smtClean="0"/>
              <a:t>שינויים מורפולוגיים בתאי </a:t>
            </a:r>
            <a:r>
              <a:rPr lang="he-IL" dirty="0" err="1" smtClean="0"/>
              <a:t>המיקרוגליה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81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3" y="1340768"/>
            <a:ext cx="8868909" cy="37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2700" dirty="0" smtClean="0"/>
              <a:t>Fig.5- Correlation between microglial morphological </a:t>
            </a:r>
            <a:br>
              <a:rPr lang="en-US" sz="2700" dirty="0" smtClean="0"/>
            </a:br>
            <a:r>
              <a:rPr lang="en-US" sz="2700" dirty="0" smtClean="0"/>
              <a:t>related changes and behavior in CC.</a:t>
            </a:r>
            <a:endParaRPr lang="he-IL" sz="2700" dirty="0"/>
          </a:p>
        </p:txBody>
      </p:sp>
      <p:sp>
        <p:nvSpPr>
          <p:cNvPr id="19" name="TextBox 18"/>
          <p:cNvSpPr txBox="1"/>
          <p:nvPr/>
        </p:nvSpPr>
        <p:spPr>
          <a:xfrm>
            <a:off x="695958" y="5517232"/>
            <a:ext cx="7560840" cy="13747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ts val="2000"/>
              </a:lnSpc>
            </a:pPr>
            <a:r>
              <a:rPr lang="en-US" b="1" dirty="0" smtClean="0"/>
              <a:t>Legend</a:t>
            </a:r>
            <a:r>
              <a:rPr lang="en-US" dirty="0" smtClean="0"/>
              <a:t>: </a:t>
            </a:r>
            <a:r>
              <a:rPr lang="en-US" sz="1600" dirty="0"/>
              <a:t>A shorter path length indicates better </a:t>
            </a:r>
            <a:r>
              <a:rPr lang="en-US" sz="1600" dirty="0" smtClean="0"/>
              <a:t>learning. </a:t>
            </a:r>
            <a:r>
              <a:rPr lang="en-US" sz="1600" dirty="0"/>
              <a:t>The average number of microglial cell processes tips was used as an index of changes in cell morphology. </a:t>
            </a:r>
            <a:endParaRPr lang="en-US" sz="1600" dirty="0" smtClean="0"/>
          </a:p>
          <a:p>
            <a:pPr algn="just" rtl="0">
              <a:lnSpc>
                <a:spcPts val="2000"/>
              </a:lnSpc>
            </a:pPr>
            <a:r>
              <a:rPr lang="en-US" sz="1600" b="1" dirty="0" smtClean="0"/>
              <a:t>A-</a:t>
            </a:r>
            <a:r>
              <a:rPr lang="en-US" sz="1600" dirty="0" smtClean="0"/>
              <a:t> ox42 in Corpus callosum (CC).</a:t>
            </a:r>
            <a:r>
              <a:rPr lang="en-US" sz="1600" b="1" dirty="0" smtClean="0"/>
              <a:t>    B</a:t>
            </a:r>
            <a:r>
              <a:rPr lang="en-US" sz="1600" dirty="0" smtClean="0"/>
              <a:t>- Iba1 in CC.  In the fornix no correlation was significant</a:t>
            </a:r>
            <a:r>
              <a:rPr lang="en-US" sz="1600" dirty="0"/>
              <a:t>. </a:t>
            </a:r>
            <a:endParaRPr lang="en-US" sz="1600" dirty="0" smtClean="0"/>
          </a:p>
          <a:p>
            <a:pPr algn="just" rtl="0">
              <a:lnSpc>
                <a:spcPts val="2000"/>
              </a:lnSpc>
            </a:pPr>
            <a:r>
              <a:rPr lang="en-US" sz="1600" dirty="0" smtClean="0"/>
              <a:t>r</a:t>
            </a:r>
            <a:r>
              <a:rPr lang="en-US" sz="1600" dirty="0"/>
              <a:t>= correlation index</a:t>
            </a:r>
          </a:p>
          <a:p>
            <a:pPr algn="just" rtl="0">
              <a:lnSpc>
                <a:spcPts val="2000"/>
              </a:lnSpc>
            </a:pPr>
            <a:endParaRPr lang="en-US" sz="1600" dirty="0"/>
          </a:p>
        </p:txBody>
      </p:sp>
      <p:cxnSp>
        <p:nvCxnSpPr>
          <p:cNvPr id="6" name="מחבר ישר 5"/>
          <p:cNvCxnSpPr/>
          <p:nvPr/>
        </p:nvCxnSpPr>
        <p:spPr>
          <a:xfrm>
            <a:off x="395536" y="544522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47045" y="4051903"/>
            <a:ext cx="8184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/>
              <a:t>,</a:t>
            </a:r>
            <a:r>
              <a:rPr lang="en-US" sz="1600" dirty="0" smtClean="0"/>
              <a:t>p&lt;0.01</a:t>
            </a:r>
            <a:endParaRPr lang="he-I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16121" y="4063966"/>
            <a:ext cx="8184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/>
              <a:t>,</a:t>
            </a:r>
            <a:r>
              <a:rPr lang="en-US" sz="1600" dirty="0" smtClean="0"/>
              <a:t>p&lt;0.01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4988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7755" y="260648"/>
            <a:ext cx="55446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עליה באחוזי הזקנים באוכלוסייה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58099" y="1055574"/>
            <a:ext cx="67914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15% מהמזדקנים סובלים מ-</a:t>
            </a:r>
            <a:r>
              <a:rPr lang="en-US" sz="2800" dirty="0" smtClean="0"/>
              <a:t>MCI</a:t>
            </a:r>
            <a:r>
              <a:rPr lang="he-IL" sz="2800" dirty="0" smtClean="0"/>
              <a:t> (הפרעה </a:t>
            </a:r>
            <a:r>
              <a:rPr lang="he-IL" sz="2800" dirty="0" err="1" smtClean="0"/>
              <a:t>קוגנטיבית</a:t>
            </a:r>
            <a:r>
              <a:rPr lang="he-IL" sz="2800" dirty="0" smtClean="0"/>
              <a:t> קלה)</a:t>
            </a:r>
            <a:endParaRPr lang="he-IL" sz="2800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5086491" y="1746394"/>
            <a:ext cx="0" cy="10345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05587" y="2780928"/>
            <a:ext cx="705678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 smtClean="0"/>
              <a:t>הבנת המנגנונים הקשורים לירידה בתפקוד </a:t>
            </a:r>
            <a:r>
              <a:rPr lang="he-IL" sz="4800" dirty="0" err="1" smtClean="0"/>
              <a:t>הקוגנטיבי</a:t>
            </a:r>
            <a:endParaRPr lang="he-IL" sz="4800" dirty="0"/>
          </a:p>
        </p:txBody>
      </p:sp>
      <p:pic>
        <p:nvPicPr>
          <p:cNvPr id="21506" name="Picture 2" descr="http://protoplasmix.files.wordpress.com/2012/03/alzheimer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21088"/>
            <a:ext cx="2686238" cy="240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9"/>
          <a:stretch/>
        </p:blipFill>
        <p:spPr bwMode="auto">
          <a:xfrm>
            <a:off x="1259632" y="116632"/>
            <a:ext cx="6768752" cy="579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02"/>
          <a:stretch/>
        </p:blipFill>
        <p:spPr bwMode="auto">
          <a:xfrm>
            <a:off x="395536" y="5907314"/>
            <a:ext cx="8959388" cy="10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-468560" y="5907314"/>
            <a:ext cx="1008112" cy="112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79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9" y="764704"/>
            <a:ext cx="7790081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e-IL" sz="3600" dirty="0" smtClean="0"/>
              <a:t>שינויים ברמות ביטוי החלבונים בתאים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6437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7181580" cy="570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2700" smtClean="0"/>
              <a:t>Fig.9- Correlation between microglial protein expression related changes and behavior.</a:t>
            </a:r>
            <a:endParaRPr lang="he-IL" sz="2700" dirty="0"/>
          </a:p>
        </p:txBody>
      </p:sp>
      <p:sp>
        <p:nvSpPr>
          <p:cNvPr id="19" name="TextBox 18"/>
          <p:cNvSpPr txBox="1"/>
          <p:nvPr/>
        </p:nvSpPr>
        <p:spPr>
          <a:xfrm>
            <a:off x="7236296" y="1197905"/>
            <a:ext cx="1818202" cy="44525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ts val="2000"/>
              </a:lnSpc>
            </a:pPr>
            <a:r>
              <a:rPr lang="en-US" b="1" dirty="0" smtClean="0"/>
              <a:t>Legend</a:t>
            </a:r>
            <a:r>
              <a:rPr lang="en-US" sz="1400" dirty="0"/>
              <a:t>: </a:t>
            </a:r>
            <a:r>
              <a:rPr lang="en-US" sz="1400" dirty="0" smtClean="0"/>
              <a:t>A </a:t>
            </a:r>
            <a:r>
              <a:rPr lang="en-US" sz="1400" dirty="0"/>
              <a:t>shorter path length indicates better learning.                                                                               The intensity (MGV) of microglial cells was used as an index of protein expression. In Corpus callosum (C</a:t>
            </a:r>
            <a:r>
              <a:rPr lang="en-US" sz="1400" dirty="0" smtClean="0"/>
              <a:t>C) ant. all correlations were Not significant.</a:t>
            </a:r>
          </a:p>
          <a:p>
            <a:pPr algn="just" rtl="0">
              <a:lnSpc>
                <a:spcPts val="2000"/>
              </a:lnSpc>
            </a:pPr>
            <a:r>
              <a:rPr lang="en-US" sz="1600" b="1" dirty="0" smtClean="0"/>
              <a:t>A-</a:t>
            </a:r>
            <a:r>
              <a:rPr lang="en-US" sz="1600" dirty="0" smtClean="0"/>
              <a:t> ox42 in CC posterior (post).</a:t>
            </a:r>
          </a:p>
          <a:p>
            <a:pPr algn="just" rtl="0">
              <a:lnSpc>
                <a:spcPts val="2000"/>
              </a:lnSpc>
            </a:pPr>
            <a:r>
              <a:rPr lang="en-US" sz="1600" b="1" dirty="0" smtClean="0"/>
              <a:t>B</a:t>
            </a:r>
            <a:r>
              <a:rPr lang="en-US" sz="1600" dirty="0" smtClean="0"/>
              <a:t>- Iba1 in CC post.</a:t>
            </a:r>
          </a:p>
          <a:p>
            <a:pPr algn="just" rtl="0">
              <a:lnSpc>
                <a:spcPts val="2000"/>
              </a:lnSpc>
            </a:pPr>
            <a:r>
              <a:rPr lang="en-US" sz="1600" b="1" dirty="0" smtClean="0"/>
              <a:t>C-</a:t>
            </a:r>
            <a:r>
              <a:rPr lang="en-US" sz="1600" dirty="0" smtClean="0"/>
              <a:t>ox42 </a:t>
            </a:r>
            <a:r>
              <a:rPr lang="en-US" sz="1600" dirty="0"/>
              <a:t>in </a:t>
            </a:r>
            <a:r>
              <a:rPr lang="en-US" sz="1600" dirty="0" smtClean="0"/>
              <a:t>fornix (</a:t>
            </a:r>
            <a:r>
              <a:rPr lang="en-US" sz="1600" dirty="0" err="1" smtClean="0"/>
              <a:t>Fx</a:t>
            </a:r>
            <a:r>
              <a:rPr lang="en-US" sz="1600" dirty="0" smtClean="0"/>
              <a:t>).</a:t>
            </a:r>
          </a:p>
          <a:p>
            <a:pPr algn="just" rtl="0">
              <a:lnSpc>
                <a:spcPts val="2000"/>
              </a:lnSpc>
            </a:pPr>
            <a:r>
              <a:rPr lang="en-US" sz="1600" b="1" dirty="0" smtClean="0"/>
              <a:t>D- </a:t>
            </a:r>
            <a:r>
              <a:rPr lang="en-US" sz="1600" dirty="0"/>
              <a:t>I</a:t>
            </a:r>
            <a:r>
              <a:rPr lang="en-US" sz="1600" dirty="0" smtClean="0"/>
              <a:t>ba1 in </a:t>
            </a:r>
            <a:r>
              <a:rPr lang="en-US" sz="1600" dirty="0" err="1" smtClean="0"/>
              <a:t>Fx</a:t>
            </a:r>
            <a:r>
              <a:rPr lang="en-US" sz="1600" dirty="0" smtClean="0"/>
              <a:t>.</a:t>
            </a:r>
          </a:p>
          <a:p>
            <a:pPr algn="just" rtl="0">
              <a:lnSpc>
                <a:spcPts val="2000"/>
              </a:lnSpc>
            </a:pPr>
            <a:r>
              <a:rPr lang="en-US" sz="1600" dirty="0"/>
              <a:t>r= correlation </a:t>
            </a:r>
            <a:r>
              <a:rPr lang="en-US" sz="1600" dirty="0" smtClean="0"/>
              <a:t>index</a:t>
            </a:r>
            <a:endParaRPr lang="en-US" sz="1600" dirty="0"/>
          </a:p>
        </p:txBody>
      </p:sp>
      <p:cxnSp>
        <p:nvCxnSpPr>
          <p:cNvPr id="3" name="מחבר ישר 2"/>
          <p:cNvCxnSpPr/>
          <p:nvPr/>
        </p:nvCxnSpPr>
        <p:spPr>
          <a:xfrm>
            <a:off x="7236296" y="1197905"/>
            <a:ext cx="0" cy="5478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13828" y="3231832"/>
            <a:ext cx="8184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,</a:t>
            </a:r>
            <a:r>
              <a:rPr lang="en-US" sz="1400" dirty="0" smtClean="0"/>
              <a:t>p&lt;0.01</a:t>
            </a:r>
            <a:endParaRPr lang="he-IL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99804" y="5872089"/>
            <a:ext cx="8184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,</a:t>
            </a:r>
            <a:r>
              <a:rPr lang="en-US" sz="1400" dirty="0" smtClean="0"/>
              <a:t>p&lt;0.05</a:t>
            </a:r>
            <a:endParaRPr lang="he-IL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421285" y="5852889"/>
            <a:ext cx="7105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400" dirty="0" smtClean="0"/>
              <a:t>r=0.2</a:t>
            </a:r>
            <a:endParaRPr lang="he-I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3212976"/>
            <a:ext cx="7105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400" dirty="0" smtClean="0"/>
              <a:t>r=0.32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6070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4"/>
          <a:stretch/>
        </p:blipFill>
        <p:spPr bwMode="auto">
          <a:xfrm>
            <a:off x="2078562" y="116632"/>
            <a:ext cx="5500247" cy="562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37"/>
          <a:stretch/>
        </p:blipFill>
        <p:spPr bwMode="auto">
          <a:xfrm>
            <a:off x="514458" y="5661248"/>
            <a:ext cx="8017982" cy="102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5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humbs.dreamstime.com/z/old-fashioned-mouse-cartoon-illustration-291273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5"/>
          <a:stretch/>
        </p:blipFill>
        <p:spPr bwMode="auto">
          <a:xfrm>
            <a:off x="322107" y="2924944"/>
            <a:ext cx="3258505" cy="36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600" dirty="0" smtClean="0"/>
              <a:t>המשך מחקר</a:t>
            </a:r>
            <a:endParaRPr lang="he-IL" sz="6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7772400" cy="4572000"/>
          </a:xfrm>
        </p:spPr>
        <p:txBody>
          <a:bodyPr/>
          <a:lstStyle/>
          <a:p>
            <a:r>
              <a:rPr lang="he-IL" dirty="0"/>
              <a:t>תפקוד תאי </a:t>
            </a:r>
            <a:r>
              <a:rPr lang="he-IL" dirty="0" err="1"/>
              <a:t>המיקרוגליה</a:t>
            </a:r>
            <a:r>
              <a:rPr lang="he-IL" dirty="0"/>
              <a:t> באזורים השונים של </a:t>
            </a:r>
            <a:r>
              <a:rPr lang="he-IL" dirty="0" smtClean="0"/>
              <a:t>המח.</a:t>
            </a:r>
          </a:p>
          <a:p>
            <a:r>
              <a:rPr lang="he-IL" dirty="0" smtClean="0"/>
              <a:t>הבנת </a:t>
            </a:r>
            <a:r>
              <a:rPr lang="he-IL" dirty="0"/>
              <a:t>היחס בין הסביבה הכללית במח לבין תאים </a:t>
            </a:r>
            <a:r>
              <a:rPr lang="he-IL" dirty="0" smtClean="0"/>
              <a:t>אלו.</a:t>
            </a:r>
          </a:p>
          <a:p>
            <a:r>
              <a:rPr lang="he-IL" dirty="0"/>
              <a:t>הבנת תפקיד </a:t>
            </a:r>
            <a:r>
              <a:rPr lang="he-IL" dirty="0" err="1"/>
              <a:t>המיקרוגליה</a:t>
            </a:r>
            <a:r>
              <a:rPr lang="he-IL" dirty="0"/>
              <a:t> במח המזדקן. </a:t>
            </a:r>
            <a:endParaRPr lang="he-IL" dirty="0" smtClean="0"/>
          </a:p>
          <a:p>
            <a:r>
              <a:rPr lang="he-IL" dirty="0" smtClean="0"/>
              <a:t>לבדוק האם בהזדקנות יש שינויים בעקה חמצנית</a:t>
            </a:r>
          </a:p>
          <a:p>
            <a:pPr marL="0" indent="0">
              <a:buNone/>
            </a:pPr>
            <a:r>
              <a:rPr lang="he-IL" dirty="0" smtClean="0"/>
              <a:t>   והאם </a:t>
            </a:r>
            <a:r>
              <a:rPr lang="he-IL" dirty="0" err="1" smtClean="0"/>
              <a:t>לדוסטיגיל</a:t>
            </a:r>
            <a:r>
              <a:rPr lang="he-IL" dirty="0" smtClean="0"/>
              <a:t> משפיע על שינויים אלו.</a:t>
            </a:r>
            <a:endParaRPr lang="en-US" dirty="0"/>
          </a:p>
          <a:p>
            <a:r>
              <a:rPr lang="he-IL" dirty="0" smtClean="0"/>
              <a:t>הבנת השינויים העוברים על </a:t>
            </a:r>
            <a:r>
              <a:rPr lang="he-IL" dirty="0" err="1" smtClean="0"/>
              <a:t>המיילין</a:t>
            </a:r>
            <a:r>
              <a:rPr lang="he-IL" dirty="0"/>
              <a:t> </a:t>
            </a:r>
            <a:r>
              <a:rPr lang="he-IL" dirty="0" smtClean="0"/>
              <a:t>והשפעת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 </a:t>
            </a:r>
            <a:r>
              <a:rPr lang="he-IL" dirty="0" err="1" smtClean="0"/>
              <a:t>המיקרוגליה</a:t>
            </a:r>
            <a:r>
              <a:rPr lang="he-IL" dirty="0" smtClean="0"/>
              <a:t> על שינויים אלו.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412776"/>
            <a:ext cx="7164288" cy="46320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 2" panose="05020102010507070707" pitchFamily="18" charset="2"/>
              <a:buChar char=""/>
            </a:pPr>
            <a:r>
              <a:rPr lang="he-IL" sz="2800" dirty="0" smtClean="0"/>
              <a:t>תודה מעומק הלב לפרופסור מרתה </a:t>
            </a:r>
            <a:r>
              <a:rPr lang="he-IL" sz="2800" dirty="0" err="1" smtClean="0"/>
              <a:t>ווינשטוק-רוזין</a:t>
            </a:r>
            <a:r>
              <a:rPr lang="he-IL" sz="2800" dirty="0" smtClean="0"/>
              <a:t> שליוותה אותי במהלך העבודה וזיכתה אותי לערוך מחקר זה.</a:t>
            </a:r>
          </a:p>
          <a:p>
            <a:pPr marL="342900" indent="-342900" algn="just">
              <a:spcAft>
                <a:spcPts val="600"/>
              </a:spcAft>
              <a:buFont typeface="Wingdings 2" panose="05020102010507070707" pitchFamily="18" charset="2"/>
              <a:buChar char=""/>
            </a:pPr>
            <a:r>
              <a:rPr lang="he-IL" sz="2800" dirty="0" smtClean="0"/>
              <a:t>תודה מיוחדת לדר' שי שהם שטרח, עמל, הסביר וכיוון אותי באופן צמוד ואישי בכל מהלך המחקר בסבלנות אין קץ.</a:t>
            </a:r>
          </a:p>
          <a:p>
            <a:pPr marL="342900" indent="-342900" algn="just">
              <a:spcAft>
                <a:spcPts val="600"/>
              </a:spcAft>
              <a:buFont typeface="Wingdings 2" panose="05020102010507070707" pitchFamily="18" charset="2"/>
              <a:buChar char=""/>
            </a:pPr>
            <a:r>
              <a:rPr lang="he-IL" sz="2800" dirty="0" smtClean="0"/>
              <a:t>תודה לדר' ענת ברנע שאפשרה לי להשתתף במחקר זה וסייעה בשלבים השונים.</a:t>
            </a:r>
          </a:p>
          <a:p>
            <a:pPr marL="342900" indent="-342900" algn="just">
              <a:spcAft>
                <a:spcPts val="600"/>
              </a:spcAft>
              <a:buFont typeface="Wingdings 2" panose="05020102010507070707" pitchFamily="18" charset="2"/>
              <a:buChar char=""/>
            </a:pPr>
            <a:r>
              <a:rPr lang="he-IL" sz="2800" dirty="0" smtClean="0"/>
              <a:t>תודה לכל צוות המעבדה שתמכו, עזרו ותמיד היו שם </a:t>
            </a:r>
            <a:r>
              <a:rPr lang="he-IL" sz="2800" dirty="0" smtClean="0"/>
              <a:t>כשנצרכתי לעזרתם.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260648"/>
            <a:ext cx="396044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800" dirty="0" smtClean="0">
                <a:solidFill>
                  <a:schemeClr val="accent1">
                    <a:lumMod val="75000"/>
                  </a:schemeClr>
                </a:solidFill>
              </a:rPr>
              <a:t>תודות</a:t>
            </a:r>
            <a:endParaRPr lang="he-IL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7200" dirty="0"/>
              <a:t>*</a:t>
            </a:r>
            <a:r>
              <a:rPr lang="he-IL" sz="7200" dirty="0" smtClean="0"/>
              <a:t>גליה </a:t>
            </a:r>
            <a:r>
              <a:rPr lang="he-IL" sz="7200" dirty="0" smtClean="0">
                <a:sym typeface="Wingdings" panose="05000000000000000000" pitchFamily="2" charset="2"/>
              </a:rPr>
              <a:t></a:t>
            </a:r>
            <a:r>
              <a:rPr lang="he-IL" sz="7200" dirty="0" smtClean="0"/>
              <a:t> דבק?!</a:t>
            </a:r>
            <a:endParaRPr lang="he-IL" sz="7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935252" y="2118342"/>
            <a:ext cx="7772400" cy="2269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3500" b="1" dirty="0" err="1" smtClean="0">
                <a:solidFill>
                  <a:schemeClr val="accent2">
                    <a:lumMod val="75000"/>
                  </a:schemeClr>
                </a:solidFill>
              </a:rPr>
              <a:t>מיקרוגליה</a:t>
            </a:r>
            <a:endParaRPr lang="he-IL" sz="3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dirty="0" smtClean="0"/>
              <a:t>תאי החיסון של המח</a:t>
            </a:r>
          </a:p>
          <a:p>
            <a:pPr marL="0" indent="0">
              <a:buNone/>
            </a:pPr>
            <a:r>
              <a:rPr lang="he-IL" dirty="0" err="1" smtClean="0"/>
              <a:t>פגוציטוזה</a:t>
            </a:r>
            <a:r>
              <a:rPr lang="he-IL" dirty="0" smtClean="0"/>
              <a:t> של תאים פגומים </a:t>
            </a:r>
            <a:r>
              <a:rPr lang="he-IL" dirty="0" err="1" smtClean="0"/>
              <a:t>ומיילין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יצירת קשרים בין נוירונים</a:t>
            </a:r>
          </a:p>
          <a:p>
            <a:pPr marL="0" indent="0">
              <a:buNone/>
            </a:pPr>
            <a:r>
              <a:rPr lang="he-IL" dirty="0" smtClean="0"/>
              <a:t>שחרור חלבונים בעלי פעילויות שונות</a:t>
            </a:r>
          </a:p>
          <a:p>
            <a:pPr marL="0" indent="0">
              <a:buNone/>
            </a:pPr>
            <a:endParaRPr lang="he-IL" dirty="0"/>
          </a:p>
        </p:txBody>
      </p:sp>
      <p:cxnSp>
        <p:nvCxnSpPr>
          <p:cNvPr id="5" name="מחבר חץ ישר 4"/>
          <p:cNvCxnSpPr/>
          <p:nvPr/>
        </p:nvCxnSpPr>
        <p:spPr>
          <a:xfrm>
            <a:off x="4245388" y="5632782"/>
            <a:ext cx="576064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לבן 3"/>
          <p:cNvSpPr/>
          <p:nvPr/>
        </p:nvSpPr>
        <p:spPr>
          <a:xfrm>
            <a:off x="614379" y="5340394"/>
            <a:ext cx="8206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 smtClean="0"/>
              <a:t>שינויים בתפקוד </a:t>
            </a:r>
            <a:r>
              <a:rPr lang="he-IL" sz="3200" dirty="0" err="1"/>
              <a:t>המיקרוגליה</a:t>
            </a:r>
            <a:r>
              <a:rPr lang="he-IL" sz="3200" dirty="0"/>
              <a:t>      </a:t>
            </a:r>
            <a:r>
              <a:rPr lang="he-IL" sz="3200" dirty="0">
                <a:sym typeface="Wingdings" panose="05000000000000000000" pitchFamily="2" charset="2"/>
              </a:rPr>
              <a:t>ירידה בתפקוד </a:t>
            </a:r>
            <a:r>
              <a:rPr lang="he-IL" sz="3200" dirty="0" err="1" smtClean="0">
                <a:sym typeface="Wingdings" panose="05000000000000000000" pitchFamily="2" charset="2"/>
              </a:rPr>
              <a:t>הקוגנטיבי</a:t>
            </a:r>
            <a:endParaRPr lang="he-IL" sz="3200" dirty="0"/>
          </a:p>
        </p:txBody>
      </p:sp>
      <p:pic>
        <p:nvPicPr>
          <p:cNvPr id="24580" name="Picture 4" descr="http://jonlieffmd.com/wp-content/uploads/2013/12/Ramified--30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8782"/>
            <a:ext cx="3233011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3948" y="1217611"/>
            <a:ext cx="30963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* </a:t>
            </a:r>
            <a:r>
              <a:rPr lang="he-IL" sz="2000" dirty="0" smtClean="0"/>
              <a:t>גליה </a:t>
            </a:r>
            <a:r>
              <a:rPr lang="he-IL" sz="2000" dirty="0" smtClean="0">
                <a:sym typeface="Wingdings" panose="05000000000000000000" pitchFamily="2" charset="2"/>
              </a:rPr>
              <a:t>=</a:t>
            </a:r>
            <a:r>
              <a:rPr lang="he-IL" sz="2000" dirty="0" err="1" smtClean="0">
                <a:sym typeface="Wingdings" panose="05000000000000000000" pitchFamily="2" charset="2"/>
              </a:rPr>
              <a:t>אסטרוציטים</a:t>
            </a:r>
            <a:r>
              <a:rPr lang="he-IL" sz="2000" dirty="0" smtClean="0">
                <a:sym typeface="Wingdings" panose="05000000000000000000" pitchFamily="2" charset="2"/>
              </a:rPr>
              <a:t> </a:t>
            </a:r>
            <a:r>
              <a:rPr lang="he-IL" sz="2000" dirty="0" err="1" smtClean="0">
                <a:sym typeface="Wingdings" panose="05000000000000000000" pitchFamily="2" charset="2"/>
              </a:rPr>
              <a:t>ומיקרוגליה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9334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476672"/>
            <a:ext cx="8229600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7200" dirty="0" err="1"/>
              <a:t>מיקרוגליה</a:t>
            </a:r>
            <a:r>
              <a:rPr lang="he-IL" sz="7200" dirty="0"/>
              <a:t> במח אדם</a:t>
            </a:r>
            <a:endParaRPr lang="en-US" sz="72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24" y="2215804"/>
            <a:ext cx="7253352" cy="3035992"/>
          </a:xfrm>
        </p:spPr>
      </p:pic>
      <p:sp>
        <p:nvSpPr>
          <p:cNvPr id="6" name="Rectangle 4"/>
          <p:cNvSpPr/>
          <p:nvPr/>
        </p:nvSpPr>
        <p:spPr>
          <a:xfrm>
            <a:off x="381000" y="5486400"/>
            <a:ext cx="8610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4126" y="1944727"/>
            <a:ext cx="2590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24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מח בריא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1945673"/>
            <a:ext cx="4305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Mild Cognitive impairment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381000" y="4724400"/>
            <a:ext cx="830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0" y="4876800"/>
            <a:ext cx="8991600" cy="7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5875" indent="0" algn="ctr" eaLnBrk="1" hangingPunct="1">
              <a:lnSpc>
                <a:spcPct val="120000"/>
              </a:lnSpc>
              <a:spcBef>
                <a:spcPts val="600"/>
              </a:spcBef>
              <a:buNone/>
            </a:pPr>
            <a:r>
              <a:rPr lang="he-IL" altLang="en-US" sz="2000" b="0" dirty="0" err="1" smtClean="0">
                <a:latin typeface="Arial" pitchFamily="34" charset="0"/>
              </a:rPr>
              <a:t>למיקרוגליה</a:t>
            </a:r>
            <a:r>
              <a:rPr lang="he-IL" altLang="en-US" sz="2000" b="0" dirty="0" smtClean="0">
                <a:latin typeface="Arial" pitchFamily="34" charset="0"/>
              </a:rPr>
              <a:t> במח של הלוקים ב-</a:t>
            </a:r>
            <a:r>
              <a:rPr lang="en-US" altLang="en-US" sz="2000" b="0" dirty="0" smtClean="0">
                <a:latin typeface="Arial" pitchFamily="34" charset="0"/>
              </a:rPr>
              <a:t>MCI</a:t>
            </a:r>
            <a:r>
              <a:rPr lang="he-IL" altLang="en-US" sz="2000" b="0" dirty="0" smtClean="0">
                <a:latin typeface="Arial" pitchFamily="34" charset="0"/>
              </a:rPr>
              <a:t> ואלצהיימר יש שלוחות קצרות יותר ומספרם מופחת.</a:t>
            </a:r>
            <a:endParaRPr lang="en-US" altLang="en-US" sz="2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85800" y="1219200"/>
            <a:ext cx="7239000" cy="4630738"/>
            <a:chOff x="477175" y="1356483"/>
            <a:chExt cx="7912224" cy="409810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7" r="85153" b="12633"/>
            <a:stretch>
              <a:fillRect/>
            </a:stretch>
          </p:blipFill>
          <p:spPr bwMode="auto">
            <a:xfrm>
              <a:off x="477175" y="1356483"/>
              <a:ext cx="1199225" cy="409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7" r="851" b="58966"/>
            <a:stretch>
              <a:fillRect/>
            </a:stretch>
          </p:blipFill>
          <p:spPr bwMode="auto">
            <a:xfrm>
              <a:off x="1670949" y="1356483"/>
              <a:ext cx="6702643" cy="213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18" t="62218" r="1099"/>
            <a:stretch>
              <a:fillRect/>
            </a:stretch>
          </p:blipFill>
          <p:spPr bwMode="auto">
            <a:xfrm>
              <a:off x="1686757" y="3491146"/>
              <a:ext cx="6702642" cy="196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7467600" cy="12954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3200" dirty="0"/>
              <a:t>הפעלה מוגברת של </a:t>
            </a:r>
            <a:r>
              <a:rPr lang="he-IL" sz="3200" dirty="0" err="1"/>
              <a:t>מיקרוגליה</a:t>
            </a:r>
            <a:r>
              <a:rPr lang="he-IL" sz="3200" dirty="0"/>
              <a:t> אצל חולי אלצהיימר ואצל בעלי </a:t>
            </a:r>
            <a:r>
              <a:rPr lang="en-US" sz="3200" dirty="0"/>
              <a:t>MCI</a:t>
            </a:r>
            <a:r>
              <a:rPr lang="he-IL" sz="3200" dirty="0"/>
              <a:t> שפיתחו אלצהיימר.</a:t>
            </a:r>
            <a:endParaRPr lang="en-GB" sz="3200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81000" y="59436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latin typeface="Arial" pitchFamily="34" charset="0"/>
              </a:rPr>
              <a:t>[11C]DAA1106, a potent and selective ligand for PBR, reflects increase in pro-inflammatory glial cells</a:t>
            </a:r>
            <a:endParaRPr lang="en-US" altLang="en-US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 txBox="1">
            <a:spLocks/>
          </p:cNvSpPr>
          <p:nvPr/>
        </p:nvSpPr>
        <p:spPr>
          <a:xfrm>
            <a:off x="395536" y="9398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5400" dirty="0">
                <a:solidFill>
                  <a:schemeClr val="tx2"/>
                </a:solidFill>
              </a:rPr>
              <a:t>תפקוד פרמקולוגי של </a:t>
            </a:r>
            <a:r>
              <a:rPr lang="he-IL" sz="5400" dirty="0" err="1">
                <a:solidFill>
                  <a:schemeClr val="tx2"/>
                </a:solidFill>
              </a:rPr>
              <a:t>לדוסטיגיל</a:t>
            </a:r>
            <a:endParaRPr lang="en-GB" sz="5400" dirty="0">
              <a:solidFill>
                <a:schemeClr val="tx2"/>
              </a:solidFill>
            </a:endParaRPr>
          </a:p>
        </p:txBody>
      </p:sp>
      <p:sp>
        <p:nvSpPr>
          <p:cNvPr id="12" name="Subtitle 6"/>
          <p:cNvSpPr>
            <a:spLocks noGrp="1"/>
          </p:cNvSpPr>
          <p:nvPr>
            <p:ph sz="quarter" idx="1"/>
          </p:nvPr>
        </p:nvSpPr>
        <p:spPr>
          <a:xfrm>
            <a:off x="382442" y="3284984"/>
            <a:ext cx="8610600" cy="4343400"/>
          </a:xfrm>
        </p:spPr>
        <p:txBody>
          <a:bodyPr/>
          <a:lstStyle/>
          <a:p>
            <a:pPr marL="441325" indent="-441325">
              <a:lnSpc>
                <a:spcPct val="125000"/>
              </a:lnSpc>
              <a:buSzPct val="109000"/>
              <a:buBlip>
                <a:blip r:embed="rId3"/>
              </a:buBlip>
              <a:defRPr/>
            </a:pPr>
            <a:r>
              <a:rPr lang="he-IL" sz="2400" dirty="0" smtClean="0"/>
              <a:t>מעכב </a:t>
            </a:r>
            <a:r>
              <a:rPr lang="he-IL" sz="2400" dirty="0" err="1"/>
              <a:t>אצטילכולין</a:t>
            </a:r>
            <a:r>
              <a:rPr lang="he-IL" sz="2400" dirty="0"/>
              <a:t> </a:t>
            </a:r>
            <a:r>
              <a:rPr lang="he-IL" sz="2400" dirty="0" err="1"/>
              <a:t>אסטראז</a:t>
            </a:r>
            <a:r>
              <a:rPr lang="he-IL" sz="2400" dirty="0"/>
              <a:t> (</a:t>
            </a:r>
            <a:r>
              <a:rPr lang="en-US" sz="2400" dirty="0" err="1"/>
              <a:t>AChE</a:t>
            </a:r>
            <a:r>
              <a:rPr lang="he-IL" sz="2400" dirty="0"/>
              <a:t>) </a:t>
            </a:r>
            <a:endParaRPr lang="he-IL" sz="2400" dirty="0" smtClean="0"/>
          </a:p>
          <a:p>
            <a:pPr marL="441325" indent="-441325">
              <a:lnSpc>
                <a:spcPct val="125000"/>
              </a:lnSpc>
              <a:buSzPct val="109000"/>
              <a:buBlip>
                <a:blip r:embed="rId3"/>
              </a:buBlip>
              <a:defRPr/>
            </a:pPr>
            <a:r>
              <a:rPr lang="he-IL" sz="2400" dirty="0" smtClean="0"/>
              <a:t>מונואמין </a:t>
            </a:r>
            <a:r>
              <a:rPr lang="he-IL" sz="2400" dirty="0" err="1"/>
              <a:t>אוקסידאז</a:t>
            </a:r>
            <a:r>
              <a:rPr lang="he-IL" sz="2400" dirty="0"/>
              <a:t> (</a:t>
            </a:r>
            <a:r>
              <a:rPr lang="en-US" sz="2400" dirty="0"/>
              <a:t>MAO</a:t>
            </a:r>
            <a:r>
              <a:rPr lang="he-IL" sz="2400" dirty="0" smtClean="0"/>
              <a:t>)</a:t>
            </a:r>
            <a:endParaRPr lang="he-IL" sz="2400" dirty="0" smtClean="0"/>
          </a:p>
          <a:p>
            <a:pPr marL="441325" indent="-441325">
              <a:lnSpc>
                <a:spcPct val="125000"/>
              </a:lnSpc>
              <a:buSzPct val="109000"/>
              <a:buBlip>
                <a:blip r:embed="rId3"/>
              </a:buBlip>
              <a:defRPr/>
            </a:pPr>
            <a:r>
              <a:rPr lang="he-IL" sz="2400" dirty="0" smtClean="0"/>
              <a:t>ירידה </a:t>
            </a:r>
            <a:r>
              <a:rPr lang="he-IL" sz="2400" dirty="0"/>
              <a:t>בעקה החמצנית (</a:t>
            </a:r>
            <a:r>
              <a:rPr lang="en-US" sz="2400" dirty="0"/>
              <a:t>oxidative stress</a:t>
            </a:r>
            <a:r>
              <a:rPr lang="he-IL" sz="2400" dirty="0"/>
              <a:t>) והחנקנית (</a:t>
            </a:r>
            <a:r>
              <a:rPr lang="en-US" sz="2400" dirty="0" err="1"/>
              <a:t>nitrative</a:t>
            </a:r>
            <a:r>
              <a:rPr lang="en-US" sz="2400" dirty="0"/>
              <a:t> stress</a:t>
            </a:r>
            <a:r>
              <a:rPr lang="he-IL" sz="2400" dirty="0"/>
              <a:t>) במח אשר עולה בזקנה.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642696"/>
              </p:ext>
            </p:extLst>
          </p:nvPr>
        </p:nvGraphicFramePr>
        <p:xfrm>
          <a:off x="2195736" y="836712"/>
          <a:ext cx="7546814" cy="396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4" imgW="5618988" imgH="3104388" progId="Word.Document.8">
                  <p:embed/>
                </p:oleObj>
              </mc:Choice>
              <mc:Fallback>
                <p:oleObj name="Document" r:id="rId4" imgW="5618988" imgH="31043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836712"/>
                        <a:ext cx="7546814" cy="3966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2"/>
          <p:cNvCxnSpPr/>
          <p:nvPr/>
        </p:nvCxnSpPr>
        <p:spPr>
          <a:xfrm flipH="1">
            <a:off x="3048000" y="1885950"/>
            <a:ext cx="152400" cy="304800"/>
          </a:xfrm>
          <a:prstGeom prst="line">
            <a:avLst/>
          </a:prstGeom>
          <a:ln w="28575">
            <a:solidFill>
              <a:srgbClr val="3A3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/>
          <p:cNvCxnSpPr/>
          <p:nvPr/>
        </p:nvCxnSpPr>
        <p:spPr>
          <a:xfrm>
            <a:off x="2438400" y="2362200"/>
            <a:ext cx="381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4800" dirty="0" smtClean="0"/>
              <a:t>תפקודים </a:t>
            </a:r>
            <a:r>
              <a:rPr lang="he-IL" sz="4800" dirty="0"/>
              <a:t>של </a:t>
            </a:r>
            <a:r>
              <a:rPr lang="he-IL" sz="4800" dirty="0" err="1"/>
              <a:t>לדוסטיגיל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412776"/>
            <a:ext cx="7416824" cy="36440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320" indent="-274320" algn="just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124000"/>
              <a:buBlip>
                <a:blip r:embed="rId2"/>
              </a:buBlip>
            </a:pPr>
            <a:r>
              <a:rPr lang="he-IL" sz="2300" dirty="0">
                <a:latin typeface="Arial" pitchFamily="34" charset="0"/>
                <a:cs typeface="Arial" pitchFamily="34" charset="0"/>
              </a:rPr>
              <a:t>במינון של 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1mg/kg/day </a:t>
            </a:r>
            <a:r>
              <a:rPr lang="he-IL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altLang="en-US" sz="2300" dirty="0" err="1" smtClean="0">
                <a:latin typeface="Arial" pitchFamily="34" charset="0"/>
                <a:cs typeface="Arial" pitchFamily="34" charset="0"/>
              </a:rPr>
              <a:t>לדוסטיגיל</a:t>
            </a:r>
            <a:r>
              <a:rPr lang="he-IL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altLang="en-US" sz="2300" dirty="0">
                <a:latin typeface="Arial" pitchFamily="34" charset="0"/>
                <a:cs typeface="Arial" pitchFamily="34" charset="0"/>
              </a:rPr>
              <a:t>נותן רמות ריכוזי חומרים בדם התואמים לאלו המורידים את האפקט של עקה חמצנית בנוירונים ושל אלו המורידים את </a:t>
            </a:r>
            <a:r>
              <a:rPr lang="he-IL" altLang="en-US" sz="2300" dirty="0" err="1">
                <a:latin typeface="Arial" pitchFamily="34" charset="0"/>
                <a:cs typeface="Arial" pitchFamily="34" charset="0"/>
              </a:rPr>
              <a:t>הציטוקינים</a:t>
            </a:r>
            <a:r>
              <a:rPr lang="he-IL" alt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he-IL" altLang="en-US" sz="2300" dirty="0" smtClean="0">
                <a:latin typeface="Arial" pitchFamily="34" charset="0"/>
                <a:cs typeface="Arial" pitchFamily="34" charset="0"/>
              </a:rPr>
              <a:t>הפרו-דלקתיים אצל </a:t>
            </a:r>
            <a:r>
              <a:rPr lang="he-IL" altLang="en-US" sz="2300" dirty="0" err="1">
                <a:latin typeface="Arial" pitchFamily="34" charset="0"/>
                <a:cs typeface="Arial" pitchFamily="34" charset="0"/>
              </a:rPr>
              <a:t>מיקרוגליה</a:t>
            </a:r>
            <a:r>
              <a:rPr lang="he-IL" altLang="en-US" sz="2300" dirty="0">
                <a:latin typeface="Arial" pitchFamily="34" charset="0"/>
                <a:cs typeface="Arial" pitchFamily="34" charset="0"/>
              </a:rPr>
              <a:t> המופעלים באמצעות </a:t>
            </a:r>
            <a:r>
              <a:rPr lang="en-US" altLang="en-US" sz="2300" dirty="0">
                <a:latin typeface="Arial" pitchFamily="34" charset="0"/>
                <a:cs typeface="Arial" pitchFamily="34" charset="0"/>
              </a:rPr>
              <a:t>LPS</a:t>
            </a:r>
            <a:r>
              <a:rPr lang="he-IL" altLang="en-US" sz="23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algn="just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124000"/>
              <a:buBlip>
                <a:blip r:embed="rId2"/>
              </a:buBlip>
            </a:pPr>
            <a:r>
              <a:rPr lang="he-IL" altLang="en-US" sz="2300" dirty="0" err="1">
                <a:latin typeface="Arial" pitchFamily="34" charset="0"/>
                <a:cs typeface="Arial" pitchFamily="34" charset="0"/>
              </a:rPr>
              <a:t>לדוסטיגיל</a:t>
            </a:r>
            <a:r>
              <a:rPr lang="he-IL" altLang="en-US" sz="23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300" dirty="0">
                <a:latin typeface="Arial" pitchFamily="34" charset="0"/>
                <a:cs typeface="Arial" pitchFamily="34" charset="0"/>
              </a:rPr>
              <a:t>1 mg/kg/day</a:t>
            </a:r>
            <a:r>
              <a:rPr lang="he-IL" altLang="en-US" sz="2300" dirty="0">
                <a:latin typeface="Arial" pitchFamily="34" charset="0"/>
                <a:cs typeface="Arial" pitchFamily="34" charset="0"/>
              </a:rPr>
              <a:t>) מונע ירידה במבחני </a:t>
            </a:r>
            <a:r>
              <a:rPr lang="he-IL" altLang="en-US" sz="2300" dirty="0" smtClean="0">
                <a:latin typeface="Arial" pitchFamily="34" charset="0"/>
                <a:cs typeface="Arial" pitchFamily="34" charset="0"/>
              </a:rPr>
              <a:t>תפקוד </a:t>
            </a:r>
            <a:r>
              <a:rPr lang="he-IL" altLang="en-US" sz="2300" dirty="0">
                <a:latin typeface="Arial" pitchFamily="34" charset="0"/>
                <a:cs typeface="Arial" pitchFamily="34" charset="0"/>
              </a:rPr>
              <a:t>זיהוי עצמים </a:t>
            </a:r>
            <a:r>
              <a:rPr lang="he-IL" altLang="en-US" sz="2300" dirty="0" smtClean="0">
                <a:latin typeface="Arial" pitchFamily="34" charset="0"/>
                <a:cs typeface="Arial" pitchFamily="34" charset="0"/>
              </a:rPr>
              <a:t>ומונע ירידה במבחני ההתמצאות המרחבית </a:t>
            </a:r>
            <a:r>
              <a:rPr lang="he-IL" altLang="en-US" sz="2300" dirty="0" smtClean="0">
                <a:latin typeface="Arial" pitchFamily="34" charset="0"/>
                <a:cs typeface="Arial" pitchFamily="34" charset="0"/>
              </a:rPr>
              <a:t>ב-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MWM</a:t>
            </a:r>
            <a:r>
              <a:rPr lang="he-IL" altLang="en-US" sz="2300" dirty="0" smtClean="0">
                <a:latin typeface="Arial" pitchFamily="34" charset="0"/>
                <a:cs typeface="Arial" pitchFamily="34" charset="0"/>
              </a:rPr>
              <a:t>.</a:t>
            </a:r>
            <a:endParaRPr lang="he-IL" altLang="en-US" sz="2300" dirty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124000"/>
              <a:buBlip>
                <a:blip r:embed="rId2"/>
              </a:buBlip>
            </a:pPr>
            <a:r>
              <a:rPr lang="he-IL" sz="2300" dirty="0" err="1">
                <a:latin typeface="Arial" pitchFamily="34" charset="0"/>
                <a:cs typeface="Arial" pitchFamily="34" charset="0"/>
              </a:rPr>
              <a:t>לדוסטיגיל</a:t>
            </a:r>
            <a:r>
              <a:rPr lang="he-IL" sz="2300" dirty="0">
                <a:latin typeface="Arial" pitchFamily="34" charset="0"/>
                <a:cs typeface="Arial" pitchFamily="34" charset="0"/>
              </a:rPr>
              <a:t> מגביר את מספר השלוחות לתא </a:t>
            </a:r>
            <a:r>
              <a:rPr lang="he-IL" sz="2300" dirty="0" err="1">
                <a:latin typeface="Arial" pitchFamily="34" charset="0"/>
                <a:cs typeface="Arial" pitchFamily="34" charset="0"/>
              </a:rPr>
              <a:t>מיקרוגליה</a:t>
            </a:r>
            <a:r>
              <a:rPr lang="he-IL" sz="2300" dirty="0">
                <a:latin typeface="Arial" pitchFamily="34" charset="0"/>
                <a:cs typeface="Arial" pitchFamily="34" charset="0"/>
              </a:rPr>
              <a:t> באזור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CA1</a:t>
            </a:r>
            <a:r>
              <a:rPr lang="he-IL" sz="2300" dirty="0">
                <a:latin typeface="Arial" pitchFamily="34" charset="0"/>
                <a:cs typeface="Arial" pitchFamily="34" charset="0"/>
              </a:rPr>
              <a:t> של ההיפוקמפוס. </a:t>
            </a:r>
          </a:p>
        </p:txBody>
      </p:sp>
    </p:spTree>
    <p:extLst>
      <p:ext uri="{BB962C8B-B14F-4D97-AF65-F5344CB8AC3E}">
        <p14:creationId xmlns:p14="http://schemas.microsoft.com/office/powerpoint/2010/main" val="26152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4135" y="188640"/>
            <a:ext cx="7571184" cy="1034752"/>
          </a:xfrm>
        </p:spPr>
        <p:txBody>
          <a:bodyPr rtlCol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4400" dirty="0"/>
              <a:t>מניעת סימני </a:t>
            </a:r>
            <a:r>
              <a:rPr lang="he-IL" sz="4400" dirty="0" smtClean="0"/>
              <a:t>הזדקנות </a:t>
            </a:r>
            <a:r>
              <a:rPr lang="he-IL" sz="4400" dirty="0"/>
              <a:t>על ידי </a:t>
            </a:r>
            <a:r>
              <a:rPr lang="he-IL" sz="4400" dirty="0" err="1"/>
              <a:t>לדוסטיגיל</a:t>
            </a:r>
            <a:endParaRPr lang="en-US" sz="4400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124200" y="1106488"/>
            <a:ext cx="5711825" cy="4929187"/>
            <a:chOff x="3212306" y="819626"/>
            <a:chExt cx="5711825" cy="492871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6067425" y="5029201"/>
              <a:ext cx="2286000" cy="304800"/>
              <a:chOff x="6067425" y="5029201"/>
              <a:chExt cx="2286000" cy="304800"/>
            </a:xfrm>
          </p:grpSpPr>
          <p:cxnSp>
            <p:nvCxnSpPr>
              <p:cNvPr id="12" name="Straight Arrow Connector 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945188" y="5180013"/>
                <a:ext cx="304800" cy="3175"/>
              </a:xfrm>
              <a:prstGeom prst="straightConnector1">
                <a:avLst/>
              </a:prstGeom>
              <a:noFill/>
              <a:ln w="28575" algn="ctr">
                <a:solidFill>
                  <a:srgbClr val="1A018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6067425" y="5334000"/>
                <a:ext cx="2286000" cy="0"/>
              </a:xfrm>
              <a:prstGeom prst="line">
                <a:avLst/>
              </a:prstGeom>
              <a:noFill/>
              <a:ln w="28575" algn="ctr">
                <a:solidFill>
                  <a:srgbClr val="1A01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212306" y="819626"/>
              <a:ext cx="5711825" cy="4928711"/>
              <a:chOff x="3212306" y="1981676"/>
              <a:chExt cx="5711825" cy="4928711"/>
            </a:xfrm>
          </p:grpSpPr>
          <p:sp>
            <p:nvSpPr>
              <p:cNvPr id="8" name="TextBox 8"/>
              <p:cNvSpPr txBox="1">
                <a:spLocks noChangeArrowheads="1"/>
              </p:cNvSpPr>
              <p:nvPr/>
            </p:nvSpPr>
            <p:spPr bwMode="auto">
              <a:xfrm>
                <a:off x="6019800" y="6572250"/>
                <a:ext cx="2743200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CC"/>
                    </a:solidFill>
                    <a:latin typeface="Arial" pitchFamily="34" charset="0"/>
                  </a:rPr>
                  <a:t>Ladostigil 1 mg/kg/day</a:t>
                </a:r>
              </a:p>
            </p:txBody>
          </p:sp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3212306" y="1981676"/>
                <a:ext cx="5711825" cy="4819184"/>
                <a:chOff x="3741578" y="1913414"/>
                <a:chExt cx="5711825" cy="4819184"/>
              </a:xfrm>
            </p:grpSpPr>
            <p:graphicFrame>
              <p:nvGraphicFramePr>
                <p:cNvPr id="10" name="Object 5"/>
                <p:cNvGraphicFramePr>
                  <a:graphicFrameLocks noChangeAspect="1"/>
                </p:cNvGraphicFramePr>
                <p:nvPr/>
              </p:nvGraphicFramePr>
              <p:xfrm>
                <a:off x="3741578" y="2178500"/>
                <a:ext cx="5711825" cy="455409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3" name="SlideWrite Plus Document" r:id="rId3" imgW="5399408" imgH="4156813" progId="Swg.Document">
                        <p:embed/>
                      </p:oleObj>
                    </mc:Choice>
                    <mc:Fallback>
                      <p:oleObj name="SlideWrite Plus Document" r:id="rId3" imgW="5399408" imgH="4156813" progId="Swg.Document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1578" y="2178500"/>
                              <a:ext cx="5711825" cy="455409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572000" y="1913414"/>
                  <a:ext cx="4495800" cy="646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latin typeface="Arial" pitchFamily="34" charset="0"/>
                    </a:rPr>
                    <a:t>Ladostigil decreases time of immobility of aged rats in open field</a:t>
                  </a:r>
                </a:p>
              </p:txBody>
            </p:sp>
          </p:grpSp>
        </p:grpSp>
      </p:grp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52400" y="1371600"/>
            <a:ext cx="5272088" cy="4959350"/>
            <a:chOff x="152400" y="1371600"/>
            <a:chExt cx="5272088" cy="4959350"/>
          </a:xfrm>
        </p:grpSpPr>
        <p:pic>
          <p:nvPicPr>
            <p:cNvPr id="15" name="Object 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69" t="-7256" r="-42783" b="-137"/>
            <a:stretch>
              <a:fillRect/>
            </a:stretch>
          </p:blipFill>
          <p:spPr bwMode="auto">
            <a:xfrm>
              <a:off x="152400" y="1371600"/>
              <a:ext cx="5272088" cy="495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"/>
            <p:cNvSpPr/>
            <p:nvPr/>
          </p:nvSpPr>
          <p:spPr>
            <a:xfrm>
              <a:off x="1600200" y="5897563"/>
              <a:ext cx="533400" cy="3968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2"/>
            <p:cNvSpPr/>
            <p:nvPr/>
          </p:nvSpPr>
          <p:spPr>
            <a:xfrm>
              <a:off x="2286000" y="5883275"/>
              <a:ext cx="533400" cy="3952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43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maios.com/var/ezwebin_site/storage/images/media/images/e-anatomy/brain-human-anatomy-diagram/corpus-callosum-gross-anatomy-fornix-septum-pellucidum-en/2637418-1-eng-GB/corpus-callosum-gross-anatomy-fornix-septum-pellucidum-en_medical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52" y="1268760"/>
            <a:ext cx="6777032" cy="37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7756" y="237932"/>
            <a:ext cx="56166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</a:pPr>
            <a:r>
              <a:rPr lang="he-IL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אזורים בחומר הלבן של המח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5373216"/>
            <a:ext cx="659287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11276D"/>
                </a:solidFill>
              </a:rPr>
              <a:t>CC-</a:t>
            </a:r>
            <a:r>
              <a:rPr lang="en-US" sz="2800" dirty="0" smtClean="0">
                <a:solidFill>
                  <a:srgbClr val="11276D"/>
                </a:solidFill>
              </a:rPr>
              <a:t> </a:t>
            </a:r>
            <a:r>
              <a:rPr lang="en-US" sz="2400" dirty="0" smtClean="0">
                <a:solidFill>
                  <a:srgbClr val="11276D"/>
                </a:solidFill>
              </a:rPr>
              <a:t>corpus callosum</a:t>
            </a:r>
          </a:p>
          <a:p>
            <a:pPr algn="l" rtl="0"/>
            <a:r>
              <a:rPr lang="en-US" sz="3200" b="1" dirty="0" err="1" smtClean="0">
                <a:solidFill>
                  <a:srgbClr val="00B050"/>
                </a:solidFill>
              </a:rPr>
              <a:t>Fx</a:t>
            </a:r>
            <a:r>
              <a:rPr lang="en-US" sz="3200" b="1" dirty="0" smtClean="0">
                <a:solidFill>
                  <a:srgbClr val="00B050"/>
                </a:solidFill>
              </a:rPr>
              <a:t>-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Fornix</a:t>
            </a:r>
            <a:endParaRPr lang="he-IL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2240" y="1556792"/>
            <a:ext cx="1584176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Trunk of corpus callosum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6732240" y="2132856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Body of fornix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6745907" y="3068960"/>
            <a:ext cx="158417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Commissure of fornix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6756623" y="3573016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Crus of fornix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955668" y="1564618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Colum of fornix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969335" y="2492896"/>
            <a:ext cx="1584176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Genu of corpus callosum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969335" y="3077749"/>
            <a:ext cx="1584176" cy="3394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Rostrum of corpus callosum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4212796" y="4147542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91717" y="3753036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909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שר">
  <a:themeElements>
    <a:clrScheme name="יושר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יושר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יושר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88317209-3609-4038-BD6D-AE436D1099AF}"/>
</file>

<file path=customXml/itemProps2.xml><?xml version="1.0" encoding="utf-8"?>
<ds:datastoreItem xmlns:ds="http://schemas.openxmlformats.org/officeDocument/2006/customXml" ds:itemID="{2CB36CC3-1AA3-4418-99F9-B94F6C4E0861}"/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868</Words>
  <Application>Microsoft Office PowerPoint</Application>
  <PresentationFormat>On-screen Show (4:3)</PresentationFormat>
  <Paragraphs>143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יושר</vt:lpstr>
      <vt:lpstr>Document</vt:lpstr>
      <vt:lpstr>SlideWrite Plus Document</vt:lpstr>
      <vt:lpstr>Photo Editor Photo</vt:lpstr>
      <vt:lpstr>ההשפעה של הזדקנות ולדוסטיגיל על שינויים מורפולוגיים בתאי מיקרוגליה והתנהגות בחולדות</vt:lpstr>
      <vt:lpstr>PowerPoint Presentation</vt:lpstr>
      <vt:lpstr>*גליה  דבק?!</vt:lpstr>
      <vt:lpstr>מיקרוגליה במח אדם</vt:lpstr>
      <vt:lpstr>הפעלה מוגברת של מיקרוגליה אצל חולי אלצהיימר ואצל בעלי MCI שפיתחו אלצהיימר.</vt:lpstr>
      <vt:lpstr>PowerPoint Presentation</vt:lpstr>
      <vt:lpstr>תפקודים של לדוסטיגיל</vt:lpstr>
      <vt:lpstr>מניעת סימני הזדקנות על ידי לדוסטיגיל</vt:lpstr>
      <vt:lpstr>PowerPoint Presentation</vt:lpstr>
      <vt:lpstr>PowerPoint Presentation</vt:lpstr>
      <vt:lpstr>קבוצות החולדות</vt:lpstr>
      <vt:lpstr> מבדק ה- Morris Water Maze  (MWM)</vt:lpstr>
      <vt:lpstr>שיטות המדידה</vt:lpstr>
      <vt:lpstr>עובי השלוחות של תאי המיקרוגליה</vt:lpstr>
      <vt:lpstr>Fig.2a- Correlation between thickness of microglial processes and behavior.</vt:lpstr>
      <vt:lpstr>Fig.2b- Correlation between thickness of microglial processes and behavior.</vt:lpstr>
      <vt:lpstr>PowerPoint Presentation</vt:lpstr>
      <vt:lpstr>שינויים מורפולוגיים בתאי המיקרוגליה</vt:lpstr>
      <vt:lpstr>Fig.5- Correlation between microglial morphological  related changes and behavior in CC.</vt:lpstr>
      <vt:lpstr>PowerPoint Presentation</vt:lpstr>
      <vt:lpstr>שינויים ברמות ביטוי החלבונים בתאים</vt:lpstr>
      <vt:lpstr>Fig.9- Correlation between microglial protein expression related changes and behavior.</vt:lpstr>
      <vt:lpstr>PowerPoint Presentation</vt:lpstr>
      <vt:lpstr>המשך מחקר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פרויקט מחקר - נתנאל דוולצקי</dc:title>
  <dc:creator>Windows User</dc:creator>
  <cp:keywords/>
  <dc:description/>
  <cp:lastModifiedBy>Efrat Finkingrone</cp:lastModifiedBy>
  <cp:revision>28</cp:revision>
  <dcterms:created xsi:type="dcterms:W3CDTF">2014-06-29T04:53:47Z</dcterms:created>
  <dcterms:modified xsi:type="dcterms:W3CDTF">2014-08-07T10:36:31Z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0x010100D6F61E74F7254FFAACE179AD514BF94B00E5BAFAE9EC481B44A887128AEA8B460D</vt:lpwstr>
  </property>
</Properties>
</file>