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8"/>
  </p:notesMasterIdLst>
  <p:sldIdLst>
    <p:sldId id="257" r:id="rId2"/>
    <p:sldId id="260" r:id="rId3"/>
    <p:sldId id="271" r:id="rId4"/>
    <p:sldId id="261" r:id="rId5"/>
    <p:sldId id="262" r:id="rId6"/>
    <p:sldId id="272" r:id="rId7"/>
    <p:sldId id="263" r:id="rId8"/>
    <p:sldId id="264" r:id="rId9"/>
    <p:sldId id="265" r:id="rId10"/>
    <p:sldId id="266" r:id="rId11"/>
    <p:sldId id="267" r:id="rId12"/>
    <p:sldId id="269" r:id="rId13"/>
    <p:sldId id="268"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EB35"/>
    <a:srgbClr val="A42088"/>
    <a:srgbClr val="D735B4"/>
  </p:clrMru>
</p:presentationPr>
</file>

<file path=ppt/tableStyles.xml><?xml version="1.0" encoding="utf-8"?>
<a:tblStyleLst xmlns:a="http://schemas.openxmlformats.org/drawingml/2006/main" def="{5C22544A-7EE6-4342-B048-85BDC9FD1C3A}">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סגנון ביניים 4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7D20B-488A-46C1-8808-09DEB1EC92FF}" type="datetimeFigureOut">
              <a:rPr lang="en-US" smtClean="0"/>
              <a:pPr/>
              <a:t>31/12/2013</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39A44-4B40-493F-B17F-7F0D190983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latin typeface="+mn-lt"/>
                <a:ea typeface="+mn-ea"/>
                <a:cs typeface="+mn-cs"/>
              </a:rPr>
              <a:t>זנים רבים של </a:t>
            </a:r>
            <a:r>
              <a:rPr lang="en-US" sz="1200" i="1" kern="1200" dirty="0" smtClean="0">
                <a:solidFill>
                  <a:schemeClr val="tx1"/>
                </a:solidFill>
                <a:latin typeface="+mn-lt"/>
                <a:ea typeface="+mn-ea"/>
                <a:cs typeface="+mn-cs"/>
              </a:rPr>
              <a:t>Paenibacillus </a:t>
            </a:r>
            <a:r>
              <a:rPr lang="he-IL" sz="1200" kern="1200" dirty="0" smtClean="0">
                <a:solidFill>
                  <a:schemeClr val="tx1"/>
                </a:solidFill>
                <a:latin typeface="+mn-lt"/>
                <a:ea typeface="+mn-ea"/>
                <a:cs typeface="+mn-cs"/>
              </a:rPr>
              <a:t>מתאפיינים ע"י תנועה ויצירת תבניות על גבי מצעים קשים. אחד הזנים ממשפחה זו - </a:t>
            </a:r>
            <a:r>
              <a:rPr lang="en-US" sz="1200" i="1" kern="1200" dirty="0" err="1" smtClean="0">
                <a:solidFill>
                  <a:schemeClr val="tx1"/>
                </a:solidFill>
                <a:latin typeface="+mn-lt"/>
                <a:ea typeface="+mn-ea"/>
                <a:cs typeface="+mn-cs"/>
              </a:rPr>
              <a:t>P.vortex</a:t>
            </a:r>
            <a:r>
              <a:rPr lang="en-US" sz="1200" i="1" kern="1200" dirty="0" smtClean="0">
                <a:solidFill>
                  <a:schemeClr val="tx1"/>
                </a:solidFill>
                <a:latin typeface="+mn-lt"/>
                <a:ea typeface="+mn-ea"/>
                <a:cs typeface="+mn-cs"/>
              </a:rPr>
              <a:t> </a:t>
            </a:r>
            <a:r>
              <a:rPr lang="he-IL" sz="1200" kern="1200" dirty="0" smtClean="0">
                <a:solidFill>
                  <a:schemeClr val="tx1"/>
                </a:solidFill>
                <a:latin typeface="+mn-lt"/>
                <a:ea typeface="+mn-ea"/>
                <a:cs typeface="+mn-cs"/>
              </a:rPr>
              <a:t>הראה בעבר יכולת לשאת מטען ביולוגי (ספורות של </a:t>
            </a:r>
            <a:r>
              <a:rPr lang="he-IL" sz="1200" i="1" kern="1200" dirty="0" smtClean="0">
                <a:solidFill>
                  <a:schemeClr val="tx1"/>
                </a:solidFill>
                <a:latin typeface="+mn-lt"/>
                <a:ea typeface="+mn-ea"/>
                <a:cs typeface="+mn-cs"/>
              </a:rPr>
              <a:t>פטריית</a:t>
            </a:r>
            <a:r>
              <a:rPr lang="en-US" sz="1200" i="1" kern="1200" dirty="0" err="1" smtClean="0">
                <a:solidFill>
                  <a:schemeClr val="tx1"/>
                </a:solidFill>
                <a:latin typeface="+mn-lt"/>
                <a:ea typeface="+mn-ea"/>
                <a:cs typeface="+mn-cs"/>
              </a:rPr>
              <a:t>Aspergillus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fumigates</a:t>
            </a:r>
            <a:r>
              <a:rPr lang="he-IL" sz="1200" kern="1200" dirty="0" smtClean="0">
                <a:solidFill>
                  <a:schemeClr val="tx1"/>
                </a:solidFill>
                <a:latin typeface="+mn-lt"/>
                <a:ea typeface="+mn-ea"/>
                <a:cs typeface="+mn-cs"/>
              </a:rPr>
              <a:t>) תוך יצירת יחסי הדדיות עם הפטרייה. עבודה זו בוחנת את יכולת נשיאת המטען (</a:t>
            </a:r>
            <a:r>
              <a:rPr lang="en-US" sz="1200" kern="1200" dirty="0" smtClean="0">
                <a:solidFill>
                  <a:schemeClr val="tx1"/>
                </a:solidFill>
                <a:latin typeface="+mn-lt"/>
                <a:ea typeface="+mn-ea"/>
                <a:cs typeface="+mn-cs"/>
              </a:rPr>
              <a:t>cargo carrying</a:t>
            </a:r>
            <a:r>
              <a:rPr lang="he-IL" sz="1200" kern="1200" dirty="0" smtClean="0">
                <a:solidFill>
                  <a:schemeClr val="tx1"/>
                </a:solidFill>
                <a:latin typeface="+mn-lt"/>
                <a:ea typeface="+mn-ea"/>
                <a:cs typeface="+mn-cs"/>
              </a:rPr>
              <a:t>) של שלושה זני </a:t>
            </a:r>
            <a:r>
              <a:rPr lang="en-US" sz="1200" i="1" kern="1200" dirty="0" smtClean="0">
                <a:solidFill>
                  <a:schemeClr val="tx1"/>
                </a:solidFill>
                <a:latin typeface="+mn-lt"/>
                <a:ea typeface="+mn-ea"/>
                <a:cs typeface="+mn-cs"/>
              </a:rPr>
              <a:t>Paenibacillus </a:t>
            </a:r>
            <a:r>
              <a:rPr lang="he-IL" sz="1200" kern="1200" dirty="0" smtClean="0">
                <a:solidFill>
                  <a:schemeClr val="tx1"/>
                </a:solidFill>
                <a:latin typeface="+mn-lt"/>
                <a:ea typeface="+mn-ea"/>
                <a:cs typeface="+mn-cs"/>
              </a:rPr>
              <a:t>ניידים, כשהמטען (</a:t>
            </a:r>
            <a:r>
              <a:rPr lang="en-US" sz="1200" kern="1200" dirty="0" smtClean="0">
                <a:solidFill>
                  <a:schemeClr val="tx1"/>
                </a:solidFill>
                <a:latin typeface="+mn-lt"/>
                <a:ea typeface="+mn-ea"/>
                <a:cs typeface="+mn-cs"/>
              </a:rPr>
              <a:t>cargo</a:t>
            </a:r>
            <a:r>
              <a:rPr lang="he-IL" sz="1200" kern="1200" dirty="0" smtClean="0">
                <a:solidFill>
                  <a:schemeClr val="tx1"/>
                </a:solidFill>
                <a:latin typeface="+mn-lt"/>
                <a:ea typeface="+mn-ea"/>
                <a:cs typeface="+mn-cs"/>
              </a:rPr>
              <a:t>) הינו אצה </a:t>
            </a:r>
            <a:r>
              <a:rPr lang="he-IL" sz="1200" kern="1200" dirty="0" err="1" smtClean="0">
                <a:solidFill>
                  <a:schemeClr val="tx1"/>
                </a:solidFill>
                <a:latin typeface="+mn-lt"/>
                <a:ea typeface="+mn-ea"/>
                <a:cs typeface="+mn-cs"/>
              </a:rPr>
              <a:t>פוטוסינתטית</a:t>
            </a:r>
            <a:r>
              <a:rPr lang="he-IL" sz="1200" kern="1200" dirty="0" smtClean="0">
                <a:solidFill>
                  <a:schemeClr val="tx1"/>
                </a:solidFill>
                <a:latin typeface="+mn-lt"/>
                <a:ea typeface="+mn-ea"/>
                <a:cs typeface="+mn-cs"/>
              </a:rPr>
              <a:t> או חיידק מפרק </a:t>
            </a:r>
            <a:r>
              <a:rPr lang="he-IL" sz="1200" kern="1200" dirty="0" err="1" smtClean="0">
                <a:solidFill>
                  <a:schemeClr val="tx1"/>
                </a:solidFill>
                <a:latin typeface="+mn-lt"/>
                <a:ea typeface="+mn-ea"/>
                <a:cs typeface="+mn-cs"/>
              </a:rPr>
              <a:t>צלולוז</a:t>
            </a:r>
            <a:r>
              <a:rPr lang="he-IL" sz="1200" kern="1200" dirty="0" smtClean="0">
                <a:solidFill>
                  <a:schemeClr val="tx1"/>
                </a:solidFill>
                <a:latin typeface="+mn-lt"/>
                <a:ea typeface="+mn-ea"/>
                <a:cs typeface="+mn-cs"/>
              </a:rPr>
              <a:t> שהינם רלוונטיים לתחום הדלקים הביולוגים. עבודה זו מכוונת להרחיב את הידע אודות נשיאת מטען על ידי מינים אלו וכן, במידת האפשר, בחינת יישום אפשרי של יכולת זו לתחום מעשי. תוצאות המחקר אינן חד משמעיות, אך בצידן הצעות למחקרי המשך בעלי היתכנות גבוהה יותר.</a:t>
            </a:r>
            <a:endParaRPr lang="en-US" sz="1200" kern="1200" dirty="0" smtClean="0">
              <a:solidFill>
                <a:schemeClr val="tx1"/>
              </a:solidFill>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ניתוח התוצאות</a:t>
            </a:r>
            <a:r>
              <a:rPr lang="he-IL" baseline="0" dirty="0" smtClean="0"/>
              <a:t> </a:t>
            </a:r>
            <a:r>
              <a:rPr lang="he-IL" baseline="0" dirty="0" err="1" smtClean="0"/>
              <a:t>וכו</a:t>
            </a:r>
            <a:r>
              <a:rPr lang="he-IL" baseline="0" dirty="0" smtClean="0"/>
              <a:t>'</a:t>
            </a:r>
          </a:p>
          <a:p>
            <a:r>
              <a:rPr lang="he-IL" baseline="0" dirty="0" smtClean="0"/>
              <a:t>דגש על היחסים בין </a:t>
            </a:r>
            <a:r>
              <a:rPr lang="he-IL" baseline="0" dirty="0" err="1" smtClean="0"/>
              <a:t>וורטקס</a:t>
            </a:r>
            <a:r>
              <a:rPr lang="he-IL" baseline="0" dirty="0" smtClean="0"/>
              <a:t> לאצה</a:t>
            </a:r>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פירוט על מחקרי </a:t>
            </a:r>
            <a:r>
              <a:rPr lang="he-IL" smtClean="0"/>
              <a:t>קרגו בוורטקס</a:t>
            </a:r>
            <a:endParaRPr lang="en-US" dirty="0" smtClean="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דוגמה </a:t>
            </a:r>
            <a:r>
              <a:rPr lang="he-IL" dirty="0" err="1" smtClean="0"/>
              <a:t>– ה</a:t>
            </a:r>
            <a:r>
              <a:rPr lang="he-IL" dirty="0" smtClean="0"/>
              <a:t>מחקר של קולין</a:t>
            </a:r>
          </a:p>
          <a:p>
            <a:r>
              <a:rPr lang="he-IL" dirty="0" smtClean="0"/>
              <a:t>העלאת</a:t>
            </a:r>
            <a:r>
              <a:rPr lang="he-IL" baseline="0" dirty="0" smtClean="0"/>
              <a:t> השאלה לגבי שת"פ נוספים</a:t>
            </a:r>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התועלת שבפירוק </a:t>
            </a:r>
            <a:r>
              <a:rPr lang="he-IL" dirty="0" err="1" smtClean="0"/>
              <a:t>צלולוז</a:t>
            </a:r>
            <a:r>
              <a:rPr lang="he-IL" dirty="0" smtClean="0"/>
              <a:t> ופוטוסינתזה</a:t>
            </a:r>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גם העלאת</a:t>
            </a:r>
            <a:r>
              <a:rPr lang="he-IL" baseline="0" dirty="0" smtClean="0"/>
              <a:t> נושא התאורה וסוג היחסים</a:t>
            </a:r>
            <a:endParaRPr lang="en-US" dirty="0"/>
          </a:p>
        </p:txBody>
      </p:sp>
      <p:sp>
        <p:nvSpPr>
          <p:cNvPr id="4" name="מציין מיקום של מספר שקופית 3"/>
          <p:cNvSpPr>
            <a:spLocks noGrp="1"/>
          </p:cNvSpPr>
          <p:nvPr>
            <p:ph type="sldNum" sz="quarter" idx="10"/>
          </p:nvPr>
        </p:nvSpPr>
        <p:spPr/>
        <p:txBody>
          <a:bodyPr/>
          <a:lstStyle/>
          <a:p>
            <a:fld id="{90739A44-4B40-493F-B17F-7F0D1909836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EF832AF7-A2CC-48EC-9A95-035485D369D2}" type="datetimeFigureOut">
              <a:rPr lang="en-US" smtClean="0"/>
              <a:pPr/>
              <a:t>31/12/2013</a:t>
            </a:fld>
            <a:endParaRPr lang="en-US"/>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en-US"/>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16907411-E89E-4062-8E12-233C8421EF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EF832AF7-A2CC-48EC-9A95-035485D369D2}" type="datetimeFigureOut">
              <a:rPr lang="en-US" smtClean="0"/>
              <a:pPr/>
              <a:t>31/12/2013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6907411-E89E-4062-8E12-233C8421EF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EF832AF7-A2CC-48EC-9A95-035485D369D2}" type="datetimeFigureOut">
              <a:rPr lang="en-US" smtClean="0"/>
              <a:pPr/>
              <a:t>31/12/2013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6907411-E89E-4062-8E12-233C8421EF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EF832AF7-A2CC-48EC-9A95-035485D369D2}" type="datetimeFigureOut">
              <a:rPr lang="en-US" smtClean="0"/>
              <a:pPr/>
              <a:t>31/12/2013</a:t>
            </a:fld>
            <a:endParaRPr lang="en-US"/>
          </a:p>
        </p:txBody>
      </p:sp>
      <p:sp>
        <p:nvSpPr>
          <p:cNvPr id="9" name="מציין מיקום של מספר שקופית 8"/>
          <p:cNvSpPr>
            <a:spLocks noGrp="1"/>
          </p:cNvSpPr>
          <p:nvPr>
            <p:ph type="sldNum" sz="quarter" idx="15"/>
          </p:nvPr>
        </p:nvSpPr>
        <p:spPr/>
        <p:txBody>
          <a:bodyPr rtlCol="0"/>
          <a:lstStyle/>
          <a:p>
            <a:fld id="{16907411-E89E-4062-8E12-233C8421EF79}" type="slidenum">
              <a:rPr lang="en-US" smtClean="0"/>
              <a:pPr/>
              <a:t>‹#›</a:t>
            </a:fld>
            <a:endParaRPr lang="en-US"/>
          </a:p>
        </p:txBody>
      </p:sp>
      <p:sp>
        <p:nvSpPr>
          <p:cNvPr id="10" name="מציין מיקום של כותרת תחתונה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EF832AF7-A2CC-48EC-9A95-035485D369D2}" type="datetimeFigureOut">
              <a:rPr lang="en-US" smtClean="0"/>
              <a:pPr/>
              <a:t>31/12/2013</a:t>
            </a:fld>
            <a:endParaRPr lang="en-US"/>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en-US"/>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16907411-E89E-4062-8E12-233C8421EF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EF832AF7-A2CC-48EC-9A95-035485D369D2}" type="datetimeFigureOut">
              <a:rPr lang="en-US" smtClean="0"/>
              <a:pPr/>
              <a:t>31/12/2013</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16907411-E89E-4062-8E12-233C8421EF79}" type="slidenum">
              <a:rPr lang="en-US" smtClean="0"/>
              <a:pPr/>
              <a:t>‹#›</a:t>
            </a:fld>
            <a:endParaRPr lang="en-US"/>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EF832AF7-A2CC-48EC-9A95-035485D369D2}" type="datetimeFigureOut">
              <a:rPr lang="en-US" smtClean="0"/>
              <a:pPr/>
              <a:t>31/12/2013</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16907411-E89E-4062-8E12-233C8421EF79}" type="slidenum">
              <a:rPr lang="en-US" smtClean="0"/>
              <a:pPr/>
              <a:t>‹#›</a:t>
            </a:fld>
            <a:endParaRPr lang="en-US"/>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EF832AF7-A2CC-48EC-9A95-035485D369D2}" type="datetimeFigureOut">
              <a:rPr lang="en-US" smtClean="0"/>
              <a:pPr/>
              <a:t>31/12/2013</a:t>
            </a:fld>
            <a:endParaRPr lang="en-US"/>
          </a:p>
        </p:txBody>
      </p:sp>
      <p:sp>
        <p:nvSpPr>
          <p:cNvPr id="7" name="מציין מיקום של מספר שקופית 6"/>
          <p:cNvSpPr>
            <a:spLocks noGrp="1"/>
          </p:cNvSpPr>
          <p:nvPr>
            <p:ph type="sldNum" sz="quarter" idx="11"/>
          </p:nvPr>
        </p:nvSpPr>
        <p:spPr/>
        <p:txBody>
          <a:bodyPr rtlCol="0"/>
          <a:lstStyle/>
          <a:p>
            <a:fld id="{16907411-E89E-4062-8E12-233C8421EF79}" type="slidenum">
              <a:rPr lang="en-US" smtClean="0"/>
              <a:pPr/>
              <a:t>‹#›</a:t>
            </a:fld>
            <a:endParaRPr lang="en-US"/>
          </a:p>
        </p:txBody>
      </p:sp>
      <p:sp>
        <p:nvSpPr>
          <p:cNvPr id="8" name="מציין מיקום של כותרת תחתונה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F832AF7-A2CC-48EC-9A95-035485D369D2}" type="datetimeFigureOut">
              <a:rPr lang="en-US" smtClean="0"/>
              <a:pPr/>
              <a:t>31/12/2013</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16907411-E89E-4062-8E12-233C8421EF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EF832AF7-A2CC-48EC-9A95-035485D369D2}" type="datetimeFigureOut">
              <a:rPr lang="en-US" smtClean="0"/>
              <a:pPr/>
              <a:t>31/12/2013</a:t>
            </a:fld>
            <a:endParaRPr lang="en-US"/>
          </a:p>
        </p:txBody>
      </p:sp>
      <p:sp>
        <p:nvSpPr>
          <p:cNvPr id="22" name="מציין מיקום של מספר שקופית 21"/>
          <p:cNvSpPr>
            <a:spLocks noGrp="1"/>
          </p:cNvSpPr>
          <p:nvPr>
            <p:ph type="sldNum" sz="quarter" idx="15"/>
          </p:nvPr>
        </p:nvSpPr>
        <p:spPr/>
        <p:txBody>
          <a:bodyPr rtlCol="0"/>
          <a:lstStyle/>
          <a:p>
            <a:fld id="{16907411-E89E-4062-8E12-233C8421EF79}" type="slidenum">
              <a:rPr lang="en-US" smtClean="0"/>
              <a:pPr/>
              <a:t>‹#›</a:t>
            </a:fld>
            <a:endParaRPr lang="en-US"/>
          </a:p>
        </p:txBody>
      </p:sp>
      <p:sp>
        <p:nvSpPr>
          <p:cNvPr id="23" name="מציין מיקום של כותרת תחתונה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EF832AF7-A2CC-48EC-9A95-035485D369D2}" type="datetimeFigureOut">
              <a:rPr lang="en-US" smtClean="0"/>
              <a:pPr/>
              <a:t>31/12/2013</a:t>
            </a:fld>
            <a:endParaRPr lang="en-US"/>
          </a:p>
        </p:txBody>
      </p:sp>
      <p:sp>
        <p:nvSpPr>
          <p:cNvPr id="18" name="מציין מיקום של מספר שקופית 17"/>
          <p:cNvSpPr>
            <a:spLocks noGrp="1"/>
          </p:cNvSpPr>
          <p:nvPr>
            <p:ph type="sldNum" sz="quarter" idx="11"/>
          </p:nvPr>
        </p:nvSpPr>
        <p:spPr/>
        <p:txBody>
          <a:bodyPr rtlCol="0"/>
          <a:lstStyle/>
          <a:p>
            <a:fld id="{16907411-E89E-4062-8E12-233C8421EF79}" type="slidenum">
              <a:rPr lang="en-US" smtClean="0"/>
              <a:pPr/>
              <a:t>‹#›</a:t>
            </a:fld>
            <a:endParaRPr lang="en-US"/>
          </a:p>
        </p:txBody>
      </p:sp>
      <p:sp>
        <p:nvSpPr>
          <p:cNvPr id="21" name="מציין מיקום של כותרת תחתונה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F832AF7-A2CC-48EC-9A95-035485D369D2}" type="datetimeFigureOut">
              <a:rPr lang="en-US" smtClean="0"/>
              <a:pPr/>
              <a:t>31/12/2013</a:t>
            </a:fld>
            <a:endParaRPr lang="en-US"/>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907411-E89E-4062-8E12-233C8421EF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286000" y="1604010"/>
            <a:ext cx="6172200" cy="2053590"/>
          </a:xfrm>
        </p:spPr>
        <p:txBody>
          <a:bodyPr>
            <a:normAutofit/>
          </a:bodyPr>
          <a:lstStyle/>
          <a:p>
            <a:pPr algn="r" rtl="1"/>
            <a:r>
              <a:rPr lang="he-IL" b="1" dirty="0" smtClean="0">
                <a:latin typeface="Arial" pitchFamily="34" charset="0"/>
                <a:cs typeface="Arial" pitchFamily="34" charset="0"/>
              </a:rPr>
              <a:t>בחינת אפשרות של יחסים הדדיים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he-IL" b="1" dirty="0" smtClean="0">
                <a:latin typeface="Arial" pitchFamily="34" charset="0"/>
                <a:cs typeface="Arial" pitchFamily="34" charset="0"/>
              </a:rPr>
              <a:t>בין זני </a:t>
            </a:r>
            <a:r>
              <a:rPr lang="he-IL" b="1" dirty="0" err="1" smtClean="0">
                <a:latin typeface="Arial" pitchFamily="34" charset="0"/>
                <a:cs typeface="Arial" pitchFamily="34" charset="0"/>
              </a:rPr>
              <a:t>פניבצילוס</a:t>
            </a:r>
            <a:r>
              <a:rPr lang="he-IL" b="1" dirty="0" smtClean="0">
                <a:latin typeface="Arial" pitchFamily="34" charset="0"/>
                <a:cs typeface="Arial" pitchFamily="34" charset="0"/>
              </a:rPr>
              <a:t> סוציאליים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he-IL" b="1" dirty="0" smtClean="0">
                <a:latin typeface="Arial" pitchFamily="34" charset="0"/>
                <a:cs typeface="Arial" pitchFamily="34" charset="0"/>
              </a:rPr>
              <a:t>לבין אצות </a:t>
            </a:r>
            <a:r>
              <a:rPr lang="he-IL" b="1" dirty="0" err="1" smtClean="0">
                <a:latin typeface="Arial" pitchFamily="34" charset="0"/>
                <a:cs typeface="Arial" pitchFamily="34" charset="0"/>
              </a:rPr>
              <a:t>פוטוסינטתיות</a:t>
            </a:r>
            <a:r>
              <a:rPr lang="he-IL" b="1" dirty="0" smtClean="0">
                <a:latin typeface="Arial" pitchFamily="34" charset="0"/>
                <a:cs typeface="Arial" pitchFamily="34" charset="0"/>
              </a:rPr>
              <a:t>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he-IL" b="1" dirty="0" smtClean="0">
                <a:latin typeface="Arial" pitchFamily="34" charset="0"/>
                <a:cs typeface="Arial" pitchFamily="34" charset="0"/>
              </a:rPr>
              <a:t>וחיידקים מפרקי </a:t>
            </a:r>
            <a:r>
              <a:rPr lang="he-IL" b="1" dirty="0" err="1" smtClean="0">
                <a:latin typeface="Arial" pitchFamily="34" charset="0"/>
                <a:cs typeface="Arial" pitchFamily="34" charset="0"/>
              </a:rPr>
              <a:t>צלולוז</a:t>
            </a:r>
            <a:endParaRPr lang="en-US" dirty="0">
              <a:latin typeface="Arial" pitchFamily="34" charset="0"/>
              <a:cs typeface="Arial" pitchFamily="34" charset="0"/>
            </a:endParaRPr>
          </a:p>
        </p:txBody>
      </p:sp>
      <p:sp>
        <p:nvSpPr>
          <p:cNvPr id="6" name="מציין מיקום טקסט 5"/>
          <p:cNvSpPr>
            <a:spLocks noGrp="1"/>
          </p:cNvSpPr>
          <p:nvPr>
            <p:ph type="body" idx="1"/>
          </p:nvPr>
        </p:nvSpPr>
        <p:spPr/>
        <p:txBody>
          <a:bodyPr>
            <a:normAutofit/>
          </a:bodyPr>
          <a:lstStyle/>
          <a:p>
            <a:pPr algn="r"/>
            <a:endParaRPr lang="he-IL" dirty="0" smtClean="0"/>
          </a:p>
          <a:p>
            <a:pPr algn="r"/>
            <a:endParaRPr lang="he-IL" dirty="0" smtClean="0"/>
          </a:p>
          <a:p>
            <a:pPr algn="r"/>
            <a:r>
              <a:rPr lang="he-IL" dirty="0" smtClean="0"/>
              <a:t>דצמבר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היפותזה</a:t>
            </a:r>
            <a:endParaRPr lang="en-US" b="1" u="sng" dirty="0"/>
          </a:p>
        </p:txBody>
      </p:sp>
      <p:sp>
        <p:nvSpPr>
          <p:cNvPr id="3" name="מציין מיקום תוכן 2"/>
          <p:cNvSpPr>
            <a:spLocks noGrp="1"/>
          </p:cNvSpPr>
          <p:nvPr>
            <p:ph sz="quarter" idx="1"/>
          </p:nvPr>
        </p:nvSpPr>
        <p:spPr>
          <a:xfrm>
            <a:off x="1524000" y="1600200"/>
            <a:ext cx="6400800" cy="4873752"/>
          </a:xfrm>
        </p:spPr>
        <p:txBody>
          <a:bodyPr/>
          <a:lstStyle/>
          <a:p>
            <a:pPr algn="r" rtl="1">
              <a:buNone/>
            </a:pPr>
            <a:endParaRPr lang="en-US" dirty="0" smtClean="0"/>
          </a:p>
          <a:p>
            <a:pPr algn="r" rtl="1">
              <a:buNone/>
            </a:pPr>
            <a:endParaRPr lang="en-US" dirty="0" smtClean="0"/>
          </a:p>
          <a:p>
            <a:pPr algn="r" rtl="1">
              <a:buNone/>
            </a:pPr>
            <a:r>
              <a:rPr lang="he-IL" dirty="0" smtClean="0"/>
              <a:t>בהעדר מקור תזונה חלופי</a:t>
            </a:r>
            <a:r>
              <a:rPr lang="en-US" dirty="0" smtClean="0"/>
              <a:t/>
            </a:r>
            <a:br>
              <a:rPr lang="en-US" dirty="0" smtClean="0"/>
            </a:br>
            <a:endParaRPr lang="en-US" dirty="0" smtClean="0"/>
          </a:p>
          <a:p>
            <a:pPr algn="r" rtl="1">
              <a:buNone/>
            </a:pPr>
            <a:r>
              <a:rPr lang="he-IL" b="1" dirty="0" smtClean="0"/>
              <a:t>חיידקי ה</a:t>
            </a:r>
            <a:r>
              <a:rPr lang="en-US" b="1" dirty="0" smtClean="0"/>
              <a:t>Paenibacillus </a:t>
            </a:r>
            <a:r>
              <a:rPr lang="he-IL" b="1" dirty="0" smtClean="0"/>
              <a:t> </a:t>
            </a:r>
            <a:r>
              <a:rPr lang="he-IL" b="1" dirty="0" err="1" smtClean="0"/>
              <a:t>ישאו</a:t>
            </a:r>
            <a:r>
              <a:rPr lang="he-IL" b="1" dirty="0" smtClean="0"/>
              <a:t> את המטען</a:t>
            </a:r>
            <a:endParaRPr lang="he-IL" dirty="0" smtClean="0"/>
          </a:p>
          <a:p>
            <a:pPr algn="r" rtl="1">
              <a:buNone/>
            </a:pPr>
            <a:endParaRPr lang="he-IL" dirty="0" smtClean="0"/>
          </a:p>
          <a:p>
            <a:pPr algn="r" rtl="1">
              <a:buNone/>
            </a:pPr>
            <a:r>
              <a:rPr lang="he-IL" dirty="0" smtClean="0"/>
              <a:t>ויהיו מסוגלים להתפשט על גבי מצע עני</a:t>
            </a:r>
          </a:p>
          <a:p>
            <a:pPr algn="r" rtl="1"/>
            <a:endParaRPr lang="he-I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מערך הזריעה</a:t>
            </a:r>
            <a:endParaRPr lang="en-US" b="1" u="sng" dirty="0"/>
          </a:p>
        </p:txBody>
      </p:sp>
      <p:pic>
        <p:nvPicPr>
          <p:cNvPr id="5121" name="תמונה 1"/>
          <p:cNvPicPr>
            <a:picLocks noChangeAspect="1" noChangeArrowheads="1"/>
          </p:cNvPicPr>
          <p:nvPr/>
        </p:nvPicPr>
        <p:blipFill>
          <a:blip r:embed="rId3"/>
          <a:srcRect/>
          <a:stretch>
            <a:fillRect/>
          </a:stretch>
        </p:blipFill>
        <p:spPr bwMode="auto">
          <a:xfrm rot="5400000">
            <a:off x="5825118" y="1794881"/>
            <a:ext cx="1379963" cy="2514600"/>
          </a:xfrm>
          <a:prstGeom prst="rect">
            <a:avLst/>
          </a:prstGeom>
          <a:noFill/>
        </p:spPr>
      </p:pic>
      <p:graphicFrame>
        <p:nvGraphicFramePr>
          <p:cNvPr id="6" name="טבלה 5"/>
          <p:cNvGraphicFramePr>
            <a:graphicFrameLocks noGrp="1"/>
          </p:cNvGraphicFramePr>
          <p:nvPr/>
        </p:nvGraphicFramePr>
        <p:xfrm>
          <a:off x="609599" y="2133600"/>
          <a:ext cx="4423118" cy="3612621"/>
        </p:xfrm>
        <a:graphic>
          <a:graphicData uri="http://schemas.openxmlformats.org/drawingml/2006/table">
            <a:tbl>
              <a:tblPr rtl="1"/>
              <a:tblGrid>
                <a:gridCol w="779845"/>
                <a:gridCol w="641206"/>
                <a:gridCol w="562553"/>
                <a:gridCol w="578551"/>
                <a:gridCol w="643198"/>
                <a:gridCol w="1217765"/>
              </a:tblGrid>
              <a:tr h="685800">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M9 +CMC</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20 1.75%</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2 </a:t>
                      </a:r>
                      <a:endParaRPr lang="he-IL" sz="1200" b="1" dirty="0" smtClean="0">
                        <a:solidFill>
                          <a:srgbClr val="FFFFFF"/>
                        </a:solidFill>
                        <a:latin typeface="Calibri"/>
                        <a:ea typeface="Calibri"/>
                        <a:cs typeface="Arial"/>
                      </a:endParaRPr>
                    </a:p>
                    <a:p>
                      <a:pPr marL="0" marR="0" algn="ctr" rtl="0">
                        <a:lnSpc>
                          <a:spcPct val="150000"/>
                        </a:lnSpc>
                        <a:spcBef>
                          <a:spcPts val="0"/>
                        </a:spcBef>
                        <a:spcAft>
                          <a:spcPts val="0"/>
                        </a:spcAft>
                      </a:pPr>
                      <a:r>
                        <a:rPr lang="en-US" sz="1200" b="1" dirty="0" smtClean="0">
                          <a:solidFill>
                            <a:srgbClr val="FFFFFF"/>
                          </a:solidFill>
                          <a:latin typeface="Calibri"/>
                          <a:ea typeface="Calibri"/>
                          <a:cs typeface="Arial"/>
                        </a:rPr>
                        <a:t>1.5%</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15 2.25%</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M9</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18867">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a:latin typeface="Calibri"/>
                          <a:ea typeface="Calibri"/>
                          <a:cs typeface="Arial"/>
                        </a:rPr>
                        <a:t>P. vortex</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0690">
                <a:tc>
                  <a:txBody>
                    <a:bodyPr/>
                    <a:lstStyle/>
                    <a:p>
                      <a:pPr marL="0" marR="0" algn="ctr" rtl="0">
                        <a:lnSpc>
                          <a:spcPct val="150000"/>
                        </a:lnSpc>
                        <a:spcBef>
                          <a:spcPts val="0"/>
                        </a:spcBef>
                        <a:spcAft>
                          <a:spcPts val="0"/>
                        </a:spcAft>
                      </a:pPr>
                      <a:r>
                        <a:rPr lang="en-US" sz="1200" b="1" dirty="0">
                          <a:latin typeface="Calibri"/>
                          <a:ea typeface="Calibri"/>
                          <a:cs typeface="Arial"/>
                        </a:rPr>
                        <a:t>+</a:t>
                      </a:r>
                      <a:endParaRPr lang="en-US" sz="1100" b="1"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l" rtl="0">
                        <a:lnSpc>
                          <a:spcPct val="150000"/>
                        </a:lnSpc>
                        <a:spcBef>
                          <a:spcPts val="0"/>
                        </a:spcBef>
                        <a:spcAft>
                          <a:spcPts val="0"/>
                        </a:spcAft>
                      </a:pPr>
                      <a:r>
                        <a:rPr lang="en-US" sz="1200" i="1" dirty="0" err="1" smtClean="0">
                          <a:latin typeface="Calibri"/>
                          <a:ea typeface="Calibri"/>
                          <a:cs typeface="Arial"/>
                        </a:rPr>
                        <a:t>P.vortex</a:t>
                      </a:r>
                      <a:r>
                        <a:rPr lang="en-US" sz="1200" i="1" dirty="0">
                          <a:latin typeface="Calibri"/>
                          <a:ea typeface="Calibri"/>
                          <a:cs typeface="Arial"/>
                        </a:rPr>
                        <a:t/>
                      </a:r>
                      <a:br>
                        <a:rPr lang="en-US" sz="1200" i="1" dirty="0">
                          <a:latin typeface="Calibri"/>
                          <a:ea typeface="Calibri"/>
                          <a:cs typeface="Arial"/>
                        </a:rPr>
                      </a:br>
                      <a:r>
                        <a:rPr lang="en-US" sz="1200" dirty="0">
                          <a:latin typeface="Calibri"/>
                          <a:ea typeface="Calibri"/>
                          <a:cs typeface="Arial"/>
                        </a:rPr>
                        <a:t>+</a:t>
                      </a: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99930">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dirty="0" err="1">
                          <a:latin typeface="Calibri"/>
                          <a:ea typeface="Calibri"/>
                          <a:cs typeface="Arial"/>
                        </a:rPr>
                        <a:t>P.dendritiformis</a:t>
                      </a:r>
                      <a:r>
                        <a:rPr lang="en-US" sz="1200" i="1" dirty="0">
                          <a:latin typeface="Arial"/>
                          <a:ea typeface="Calibri"/>
                          <a:cs typeface="Arial"/>
                        </a:rPr>
                        <a:t> </a:t>
                      </a:r>
                      <a:r>
                        <a:rPr lang="en-US" sz="1200" i="1" dirty="0">
                          <a:latin typeface="Calibri"/>
                          <a:ea typeface="Calibri"/>
                          <a:cs typeface="Arial"/>
                        </a:rPr>
                        <a:t>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24200">
                <a:tc>
                  <a:txBody>
                    <a:bodyPr/>
                    <a:lstStyle/>
                    <a:p>
                      <a:pPr marL="0" marR="0" algn="ctr" rtl="0">
                        <a:lnSpc>
                          <a:spcPct val="150000"/>
                        </a:lnSpc>
                        <a:spcBef>
                          <a:spcPts val="0"/>
                        </a:spcBef>
                        <a:spcAft>
                          <a:spcPts val="0"/>
                        </a:spcAft>
                      </a:pPr>
                      <a:r>
                        <a:rPr lang="en-US" sz="1200" b="1" dirty="0">
                          <a:latin typeface="Calibri"/>
                          <a:ea typeface="Calibri"/>
                          <a:cs typeface="Arial"/>
                        </a:rPr>
                        <a:t>+</a:t>
                      </a:r>
                      <a:endParaRPr lang="en-US" sz="1100" b="1"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l" rtl="0">
                        <a:lnSpc>
                          <a:spcPct val="150000"/>
                        </a:lnSpc>
                        <a:spcBef>
                          <a:spcPts val="0"/>
                        </a:spcBef>
                        <a:spcAft>
                          <a:spcPts val="0"/>
                        </a:spcAft>
                      </a:pPr>
                      <a:r>
                        <a:rPr lang="en-US" sz="1200" i="1" dirty="0" err="1">
                          <a:latin typeface="Calibri"/>
                          <a:ea typeface="Calibri"/>
                          <a:cs typeface="Arial"/>
                        </a:rPr>
                        <a:t>P.dendritiformis</a:t>
                      </a:r>
                      <a:r>
                        <a:rPr lang="en-US" sz="1200" i="1" dirty="0">
                          <a:latin typeface="Calibri"/>
                          <a:ea typeface="Calibri"/>
                          <a:cs typeface="Arial"/>
                        </a:rPr>
                        <a:t> T</a:t>
                      </a:r>
                      <a:br>
                        <a:rPr lang="en-US" sz="1200" i="1" dirty="0">
                          <a:latin typeface="Calibri"/>
                          <a:ea typeface="Calibri"/>
                          <a:cs typeface="Arial"/>
                        </a:rPr>
                      </a:br>
                      <a:r>
                        <a:rPr lang="en-US" sz="1200" dirty="0">
                          <a:latin typeface="Calibri"/>
                          <a:ea typeface="Calibri"/>
                          <a:cs typeface="Arial"/>
                        </a:rPr>
                        <a:t> + </a:t>
                      </a: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32331">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a:latin typeface="Calibri"/>
                          <a:ea typeface="Calibri"/>
                          <a:cs typeface="Arial"/>
                        </a:rPr>
                        <a:t>P. glucanaliticus</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6094">
                <a:tc>
                  <a:txBody>
                    <a:bodyPr/>
                    <a:lstStyle/>
                    <a:p>
                      <a:pPr marL="0" marR="0" algn="ctr" rtl="0">
                        <a:lnSpc>
                          <a:spcPct val="150000"/>
                        </a:lnSpc>
                        <a:spcBef>
                          <a:spcPts val="0"/>
                        </a:spcBef>
                        <a:spcAft>
                          <a:spcPts val="0"/>
                        </a:spcAft>
                      </a:pPr>
                      <a:r>
                        <a:rPr lang="en-US" sz="1200" b="1" dirty="0">
                          <a:latin typeface="Calibri"/>
                          <a:ea typeface="Calibri"/>
                          <a:cs typeface="Arial"/>
                        </a:rPr>
                        <a:t>+</a:t>
                      </a:r>
                      <a:endParaRPr lang="en-US" sz="1100" b="1"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l" rtl="0">
                        <a:lnSpc>
                          <a:spcPct val="150000"/>
                        </a:lnSpc>
                        <a:spcBef>
                          <a:spcPts val="0"/>
                        </a:spcBef>
                        <a:spcAft>
                          <a:spcPts val="0"/>
                        </a:spcAft>
                      </a:pPr>
                      <a:r>
                        <a:rPr lang="en-US" sz="1200" i="1" dirty="0" err="1" smtClean="0">
                          <a:latin typeface="Calibri"/>
                          <a:ea typeface="Calibri"/>
                          <a:cs typeface="Arial"/>
                        </a:rPr>
                        <a:t>P.glucanaliticus</a:t>
                      </a:r>
                      <a:r>
                        <a:rPr lang="en-US" sz="1200" i="1" dirty="0">
                          <a:latin typeface="Calibri"/>
                          <a:ea typeface="Calibri"/>
                          <a:cs typeface="Arial"/>
                        </a:rPr>
                        <a:t/>
                      </a:r>
                      <a:br>
                        <a:rPr lang="en-US" sz="1200" i="1" dirty="0">
                          <a:latin typeface="Calibri"/>
                          <a:ea typeface="Calibri"/>
                          <a:cs typeface="Arial"/>
                        </a:rPr>
                      </a:br>
                      <a:r>
                        <a:rPr lang="en-US" sz="1200" dirty="0">
                          <a:latin typeface="Calibri"/>
                          <a:ea typeface="Calibri"/>
                          <a:cs typeface="Arial"/>
                        </a:rPr>
                        <a:t>+ </a:t>
                      </a: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18867">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
        <p:nvSpPr>
          <p:cNvPr id="12" name="מציין מיקום תוכן 2"/>
          <p:cNvSpPr>
            <a:spLocks noGrp="1"/>
          </p:cNvSpPr>
          <p:nvPr>
            <p:ph sz="quarter" idx="1"/>
          </p:nvPr>
        </p:nvSpPr>
        <p:spPr>
          <a:xfrm>
            <a:off x="4953000" y="1600200"/>
            <a:ext cx="3200400" cy="4724400"/>
          </a:xfrm>
        </p:spPr>
        <p:txBody>
          <a:bodyPr>
            <a:normAutofit/>
          </a:bodyPr>
          <a:lstStyle/>
          <a:p>
            <a:pPr algn="r" rtl="1"/>
            <a:r>
              <a:rPr lang="he-IL" dirty="0" smtClean="0"/>
              <a:t>זריעה יחידה / מרובה</a:t>
            </a:r>
          </a:p>
          <a:p>
            <a:pPr algn="r" rtl="1"/>
            <a:endParaRPr lang="he-IL" dirty="0" smtClean="0"/>
          </a:p>
          <a:p>
            <a:pPr algn="r" rtl="1"/>
            <a:endParaRPr lang="he-IL" dirty="0" smtClean="0"/>
          </a:p>
          <a:p>
            <a:pPr algn="r" rtl="1"/>
            <a:endParaRPr lang="he-IL" dirty="0" smtClean="0"/>
          </a:p>
          <a:p>
            <a:pPr algn="r" rtl="1"/>
            <a:endParaRPr lang="he-IL" dirty="0" smtClean="0"/>
          </a:p>
          <a:p>
            <a:pPr algn="r" rtl="1"/>
            <a:r>
              <a:rPr lang="he-IL" dirty="0" smtClean="0"/>
              <a:t>אור / חושך</a:t>
            </a:r>
          </a:p>
        </p:txBody>
      </p:sp>
      <p:pic>
        <p:nvPicPr>
          <p:cNvPr id="13" name="תמונה 12" descr="prem_desk_lamp.jpg"/>
          <p:cNvPicPr>
            <a:picLocks noChangeAspect="1"/>
          </p:cNvPicPr>
          <p:nvPr/>
        </p:nvPicPr>
        <p:blipFill>
          <a:blip r:embed="rId4" cstate="print"/>
          <a:stretch>
            <a:fillRect/>
          </a:stretch>
        </p:blipFill>
        <p:spPr>
          <a:xfrm>
            <a:off x="5943600" y="4343400"/>
            <a:ext cx="1524000" cy="1524000"/>
          </a:xfrm>
          <a:prstGeom prst="rect">
            <a:avLst/>
          </a:prstGeom>
        </p:spPr>
      </p:pic>
      <p:sp>
        <p:nvSpPr>
          <p:cNvPr id="33" name="חץ למטה 32"/>
          <p:cNvSpPr/>
          <p:nvPr/>
        </p:nvSpPr>
        <p:spPr>
          <a:xfrm>
            <a:off x="4495800" y="1676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חץ למטה 35"/>
          <p:cNvSpPr/>
          <p:nvPr/>
        </p:nvSpPr>
        <p:spPr>
          <a:xfrm rot="16200000">
            <a:off x="158353" y="3158730"/>
            <a:ext cx="333375" cy="41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חץ למטה 36"/>
          <p:cNvSpPr/>
          <p:nvPr/>
        </p:nvSpPr>
        <p:spPr>
          <a:xfrm rot="16200000">
            <a:off x="194072" y="3996930"/>
            <a:ext cx="333375" cy="41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חץ למטה 37"/>
          <p:cNvSpPr/>
          <p:nvPr/>
        </p:nvSpPr>
        <p:spPr>
          <a:xfrm rot="16200000">
            <a:off x="194072" y="5063730"/>
            <a:ext cx="333375" cy="41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מלבן מעוגל 40"/>
          <p:cNvSpPr/>
          <p:nvPr/>
        </p:nvSpPr>
        <p:spPr>
          <a:xfrm rot="5400000">
            <a:off x="4381500" y="3009905"/>
            <a:ext cx="533399" cy="7620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כותרת 1"/>
          <p:cNvSpPr txBox="1">
            <a:spLocks/>
          </p:cNvSpPr>
          <p:nvPr/>
        </p:nvSpPr>
        <p:spPr>
          <a:xfrm>
            <a:off x="609600" y="304800"/>
            <a:ext cx="7467600" cy="1143000"/>
          </a:xfrm>
          <a:prstGeom prst="rect">
            <a:avLst/>
          </a:prstGeom>
        </p:spPr>
        <p:txBody>
          <a:bodyPr vert="horz" anchor="b">
            <a:normAutofit/>
          </a:bodyPr>
          <a:lstStyle/>
          <a:p>
            <a:pPr lvl="0">
              <a:spcBef>
                <a:spcPct val="0"/>
              </a:spcBef>
            </a:pPr>
            <a:r>
              <a:rPr kumimoji="0" lang="en-US" sz="3000" b="1" i="1" u="sng" strike="noStrike" kern="1200" cap="small" spc="0" normalizeH="0" baseline="0" noProof="0" dirty="0" smtClean="0">
                <a:ln>
                  <a:noFill/>
                </a:ln>
                <a:solidFill>
                  <a:schemeClr val="tx2"/>
                </a:solidFill>
                <a:effectLst/>
                <a:uLnTx/>
                <a:uFillTx/>
                <a:latin typeface="+mj-lt"/>
                <a:ea typeface="+mj-ea"/>
                <a:cs typeface="+mj-cs"/>
              </a:rPr>
              <a:t>C. </a:t>
            </a:r>
            <a:r>
              <a:rPr kumimoji="0" lang="en-US" sz="3000" b="1" i="1" u="sng" strike="noStrike" kern="1200" cap="small" spc="0" normalizeH="0" baseline="0" noProof="0" dirty="0" err="1" smtClean="0">
                <a:ln>
                  <a:noFill/>
                </a:ln>
                <a:solidFill>
                  <a:schemeClr val="tx2"/>
                </a:solidFill>
                <a:effectLst/>
                <a:uLnTx/>
                <a:uFillTx/>
                <a:latin typeface="+mj-lt"/>
                <a:ea typeface="+mj-ea"/>
                <a:cs typeface="+mj-cs"/>
              </a:rPr>
              <a:t>reinhardtii</a:t>
            </a:r>
            <a:endParaRPr kumimoji="0" lang="en-US" sz="3000" b="1" i="0" u="sng" strike="noStrike" kern="1200" cap="small" spc="0" normalizeH="0" baseline="0" noProof="0" dirty="0">
              <a:ln>
                <a:noFill/>
              </a:ln>
              <a:solidFill>
                <a:schemeClr val="tx2"/>
              </a:solidFill>
              <a:effectLst/>
              <a:uLnTx/>
              <a:uFillTx/>
              <a:latin typeface="+mj-lt"/>
              <a:ea typeface="+mj-ea"/>
              <a:cs typeface="+mj-cs"/>
            </a:endParaRPr>
          </a:p>
        </p:txBody>
      </p:sp>
      <p:sp>
        <p:nvSpPr>
          <p:cNvPr id="47" name="מלבן מעוגל 46"/>
          <p:cNvSpPr/>
          <p:nvPr/>
        </p:nvSpPr>
        <p:spPr>
          <a:xfrm rot="5400000">
            <a:off x="914400" y="2743203"/>
            <a:ext cx="533399" cy="12954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מלבן מעוגל 48"/>
          <p:cNvSpPr/>
          <p:nvPr/>
        </p:nvSpPr>
        <p:spPr>
          <a:xfrm rot="5400000">
            <a:off x="4305300" y="2095502"/>
            <a:ext cx="685800" cy="7620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מלבן מעוגל 49"/>
          <p:cNvSpPr/>
          <p:nvPr/>
        </p:nvSpPr>
        <p:spPr>
          <a:xfrm rot="5400000">
            <a:off x="4381500" y="3848100"/>
            <a:ext cx="533399" cy="7620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מלבן מעוגל 50"/>
          <p:cNvSpPr/>
          <p:nvPr/>
        </p:nvSpPr>
        <p:spPr>
          <a:xfrm rot="5400000">
            <a:off x="914400" y="3581398"/>
            <a:ext cx="533399" cy="12954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מלבן מעוגל 51"/>
          <p:cNvSpPr/>
          <p:nvPr/>
        </p:nvSpPr>
        <p:spPr>
          <a:xfrm rot="5400000">
            <a:off x="4381500" y="4838700"/>
            <a:ext cx="533399" cy="7620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מלבן מעוגל 52"/>
          <p:cNvSpPr/>
          <p:nvPr/>
        </p:nvSpPr>
        <p:spPr>
          <a:xfrm rot="5400000">
            <a:off x="914400" y="4571998"/>
            <a:ext cx="533399" cy="12954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קבוצה 18"/>
          <p:cNvGrpSpPr/>
          <p:nvPr/>
        </p:nvGrpSpPr>
        <p:grpSpPr>
          <a:xfrm>
            <a:off x="152400" y="76200"/>
            <a:ext cx="838200" cy="838200"/>
            <a:chOff x="4267200" y="4419600"/>
            <a:chExt cx="2438400" cy="2438400"/>
          </a:xfrm>
        </p:grpSpPr>
        <p:sp>
          <p:nvSpPr>
            <p:cNvPr id="20" name="מלבן 19"/>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תמונה 20" descr="Chlamydomonas6-1.jpg"/>
            <p:cNvPicPr>
              <a:picLocks noChangeAspect="1"/>
            </p:cNvPicPr>
            <p:nvPr/>
          </p:nvPicPr>
          <p:blipFill>
            <a:blip r:embed="rId5" cstate="print"/>
            <a:stretch>
              <a:fillRect/>
            </a:stretch>
          </p:blipFill>
          <p:spPr>
            <a:xfrm>
              <a:off x="4419600" y="4572000"/>
              <a:ext cx="2133600" cy="2185689"/>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מערך הזריעה</a:t>
            </a:r>
            <a:endParaRPr lang="en-US" b="1" u="sng" dirty="0"/>
          </a:p>
        </p:txBody>
      </p:sp>
      <p:pic>
        <p:nvPicPr>
          <p:cNvPr id="5121" name="תמונה 1"/>
          <p:cNvPicPr>
            <a:picLocks noChangeAspect="1" noChangeArrowheads="1"/>
          </p:cNvPicPr>
          <p:nvPr/>
        </p:nvPicPr>
        <p:blipFill>
          <a:blip r:embed="rId2"/>
          <a:srcRect/>
          <a:stretch>
            <a:fillRect/>
          </a:stretch>
        </p:blipFill>
        <p:spPr bwMode="auto">
          <a:xfrm rot="5400000">
            <a:off x="5825119" y="2929518"/>
            <a:ext cx="1379963" cy="2514600"/>
          </a:xfrm>
          <a:prstGeom prst="rect">
            <a:avLst/>
          </a:prstGeom>
          <a:noFill/>
        </p:spPr>
      </p:pic>
      <p:graphicFrame>
        <p:nvGraphicFramePr>
          <p:cNvPr id="6" name="טבלה 5"/>
          <p:cNvGraphicFramePr>
            <a:graphicFrameLocks noGrp="1"/>
          </p:cNvGraphicFramePr>
          <p:nvPr/>
        </p:nvGraphicFramePr>
        <p:xfrm>
          <a:off x="609600" y="2133600"/>
          <a:ext cx="3643273" cy="3612621"/>
        </p:xfrm>
        <a:graphic>
          <a:graphicData uri="http://schemas.openxmlformats.org/drawingml/2006/table">
            <a:tbl>
              <a:tblPr rtl="1"/>
              <a:tblGrid>
                <a:gridCol w="641206"/>
                <a:gridCol w="562553"/>
                <a:gridCol w="578551"/>
                <a:gridCol w="643198"/>
                <a:gridCol w="1217765"/>
              </a:tblGrid>
              <a:tr h="685800">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20 1.75%</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2 </a:t>
                      </a:r>
                      <a:endParaRPr lang="he-IL" sz="1200" b="1" dirty="0" smtClean="0">
                        <a:solidFill>
                          <a:srgbClr val="FFFFFF"/>
                        </a:solidFill>
                        <a:latin typeface="Calibri"/>
                        <a:ea typeface="Calibri"/>
                        <a:cs typeface="Arial"/>
                      </a:endParaRPr>
                    </a:p>
                    <a:p>
                      <a:pPr marL="0" marR="0" algn="ctr" rtl="0">
                        <a:lnSpc>
                          <a:spcPct val="150000"/>
                        </a:lnSpc>
                        <a:spcBef>
                          <a:spcPts val="0"/>
                        </a:spcBef>
                        <a:spcAft>
                          <a:spcPts val="0"/>
                        </a:spcAft>
                      </a:pPr>
                      <a:r>
                        <a:rPr lang="en-US" sz="1200" b="1" dirty="0" smtClean="0">
                          <a:solidFill>
                            <a:srgbClr val="FFFFFF"/>
                          </a:solidFill>
                          <a:latin typeface="Calibri"/>
                          <a:ea typeface="Calibri"/>
                          <a:cs typeface="Arial"/>
                        </a:rPr>
                        <a:t>1.5%</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15 2.25%</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r>
                        <a:rPr lang="en-US" sz="1200" b="1" dirty="0">
                          <a:solidFill>
                            <a:srgbClr val="FFFFFF"/>
                          </a:solidFill>
                          <a:latin typeface="Calibri"/>
                          <a:ea typeface="Calibri"/>
                          <a:cs typeface="Arial"/>
                        </a:rPr>
                        <a:t>M9</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a:lnSpc>
                          <a:spcPct val="150000"/>
                        </a:lnSpc>
                        <a:spcBef>
                          <a:spcPts val="0"/>
                        </a:spcBef>
                        <a:spcAft>
                          <a:spcPts val="0"/>
                        </a:spcAft>
                      </a:pP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18867">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a:latin typeface="Calibri"/>
                          <a:ea typeface="Calibri"/>
                          <a:cs typeface="Arial"/>
                        </a:rPr>
                        <a:t>P. vortex</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0690">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l" rtl="0">
                        <a:lnSpc>
                          <a:spcPct val="150000"/>
                        </a:lnSpc>
                        <a:spcBef>
                          <a:spcPts val="0"/>
                        </a:spcBef>
                        <a:spcAft>
                          <a:spcPts val="0"/>
                        </a:spcAft>
                      </a:pPr>
                      <a:r>
                        <a:rPr lang="en-US" sz="1200" i="1" dirty="0" err="1" smtClean="0">
                          <a:latin typeface="Calibri"/>
                          <a:ea typeface="Calibri"/>
                          <a:cs typeface="Arial"/>
                        </a:rPr>
                        <a:t>P.vortex</a:t>
                      </a:r>
                      <a:r>
                        <a:rPr lang="en-US" sz="1200" i="1" dirty="0">
                          <a:latin typeface="Calibri"/>
                          <a:ea typeface="Calibri"/>
                          <a:cs typeface="Arial"/>
                        </a:rPr>
                        <a:t/>
                      </a:r>
                      <a:br>
                        <a:rPr lang="en-US" sz="1200" i="1" dirty="0">
                          <a:latin typeface="Calibri"/>
                          <a:ea typeface="Calibri"/>
                          <a:cs typeface="Arial"/>
                        </a:rPr>
                      </a:br>
                      <a:r>
                        <a:rPr lang="en-US" sz="1200" dirty="0">
                          <a:latin typeface="Calibri"/>
                          <a:ea typeface="Calibri"/>
                          <a:cs typeface="Arial"/>
                        </a:rPr>
                        <a:t>+</a:t>
                      </a: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99930">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dirty="0" err="1">
                          <a:latin typeface="Calibri"/>
                          <a:ea typeface="Calibri"/>
                          <a:cs typeface="Arial"/>
                        </a:rPr>
                        <a:t>P.dendritiformis</a:t>
                      </a:r>
                      <a:r>
                        <a:rPr lang="en-US" sz="1200" i="1" dirty="0">
                          <a:latin typeface="Arial"/>
                          <a:ea typeface="Calibri"/>
                          <a:cs typeface="Arial"/>
                        </a:rPr>
                        <a:t> </a:t>
                      </a:r>
                      <a:r>
                        <a:rPr lang="en-US" sz="1200" i="1" dirty="0">
                          <a:latin typeface="Calibri"/>
                          <a:ea typeface="Calibri"/>
                          <a:cs typeface="Arial"/>
                        </a:rPr>
                        <a:t>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24200">
                <a:tc>
                  <a:txBody>
                    <a:bodyPr/>
                    <a:lstStyle/>
                    <a:p>
                      <a:pPr marL="0" marR="0" algn="ctr" rtl="0">
                        <a:lnSpc>
                          <a:spcPct val="150000"/>
                        </a:lnSpc>
                        <a:spcBef>
                          <a:spcPts val="0"/>
                        </a:spcBef>
                        <a:spcAft>
                          <a:spcPts val="0"/>
                        </a:spcAft>
                      </a:pPr>
                      <a:endParaRPr lang="he-IL" sz="12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l" rtl="0">
                        <a:lnSpc>
                          <a:spcPct val="150000"/>
                        </a:lnSpc>
                        <a:spcBef>
                          <a:spcPts val="0"/>
                        </a:spcBef>
                        <a:spcAft>
                          <a:spcPts val="0"/>
                        </a:spcAft>
                      </a:pPr>
                      <a:r>
                        <a:rPr lang="en-US" sz="1200" i="1" dirty="0" err="1">
                          <a:latin typeface="Calibri"/>
                          <a:ea typeface="Calibri"/>
                          <a:cs typeface="Arial"/>
                        </a:rPr>
                        <a:t>P.dendritiformis</a:t>
                      </a:r>
                      <a:r>
                        <a:rPr lang="en-US" sz="1200" i="1" dirty="0">
                          <a:latin typeface="Calibri"/>
                          <a:ea typeface="Calibri"/>
                          <a:cs typeface="Arial"/>
                        </a:rPr>
                        <a:t> T</a:t>
                      </a:r>
                      <a:br>
                        <a:rPr lang="en-US" sz="1200" i="1" dirty="0">
                          <a:latin typeface="Calibri"/>
                          <a:ea typeface="Calibri"/>
                          <a:cs typeface="Arial"/>
                        </a:rPr>
                      </a:br>
                      <a:r>
                        <a:rPr lang="en-US" sz="1200" dirty="0">
                          <a:latin typeface="Calibri"/>
                          <a:ea typeface="Calibri"/>
                          <a:cs typeface="Arial"/>
                        </a:rPr>
                        <a:t> + </a:t>
                      </a: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32331">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a:latin typeface="Calibri"/>
                          <a:ea typeface="Calibri"/>
                          <a:cs typeface="Arial"/>
                        </a:rPr>
                        <a:t>P. glucanaliticus</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6094">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endParaRPr lang="he-IL" sz="12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l" rtl="0">
                        <a:lnSpc>
                          <a:spcPct val="150000"/>
                        </a:lnSpc>
                        <a:spcBef>
                          <a:spcPts val="0"/>
                        </a:spcBef>
                        <a:spcAft>
                          <a:spcPts val="0"/>
                        </a:spcAft>
                      </a:pPr>
                      <a:r>
                        <a:rPr lang="en-US" sz="1200" i="1" dirty="0" err="1" smtClean="0">
                          <a:latin typeface="Calibri"/>
                          <a:ea typeface="Calibri"/>
                          <a:cs typeface="Arial"/>
                        </a:rPr>
                        <a:t>P.glucanaliticus</a:t>
                      </a:r>
                      <a:r>
                        <a:rPr lang="en-US" sz="1200" i="1" dirty="0">
                          <a:latin typeface="Calibri"/>
                          <a:ea typeface="Calibri"/>
                          <a:cs typeface="Arial"/>
                        </a:rPr>
                        <a:t/>
                      </a:r>
                      <a:br>
                        <a:rPr lang="en-US" sz="1200" i="1" dirty="0">
                          <a:latin typeface="Calibri"/>
                          <a:ea typeface="Calibri"/>
                          <a:cs typeface="Arial"/>
                        </a:rPr>
                      </a:br>
                      <a:r>
                        <a:rPr lang="en-US" sz="1200" dirty="0">
                          <a:latin typeface="Calibri"/>
                          <a:ea typeface="Calibri"/>
                          <a:cs typeface="Arial"/>
                        </a:rPr>
                        <a:t>+ </a:t>
                      </a: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18867">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a:latin typeface="Calibri"/>
                          <a:ea typeface="Calibri"/>
                          <a:cs typeface="Arial"/>
                        </a:rPr>
                        <a:t>+</a:t>
                      </a:r>
                      <a:endParaRPr lang="en-US" sz="110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rtl="0">
                        <a:lnSpc>
                          <a:spcPct val="150000"/>
                        </a:lnSpc>
                        <a:spcBef>
                          <a:spcPts val="0"/>
                        </a:spcBef>
                        <a:spcAft>
                          <a:spcPts val="0"/>
                        </a:spcAft>
                      </a:pPr>
                      <a:r>
                        <a:rPr lang="en-US" sz="1200" dirty="0">
                          <a:latin typeface="Calibri"/>
                          <a:ea typeface="Calibri"/>
                          <a:cs typeface="Arial"/>
                        </a:rPr>
                        <a:t>+</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just" rtl="0">
                        <a:lnSpc>
                          <a:spcPct val="150000"/>
                        </a:lnSpc>
                        <a:spcBef>
                          <a:spcPts val="0"/>
                        </a:spcBef>
                        <a:spcAft>
                          <a:spcPts val="0"/>
                        </a:spcAft>
                      </a:pPr>
                      <a:r>
                        <a:rPr lang="en-US" sz="1200" i="1" dirty="0">
                          <a:latin typeface="Calibri"/>
                          <a:ea typeface="Calibri"/>
                          <a:cs typeface="Arial"/>
                        </a:rPr>
                        <a:t>P. </a:t>
                      </a:r>
                      <a:r>
                        <a:rPr lang="en-US" sz="1200" i="1" dirty="0" err="1">
                          <a:latin typeface="Calibri"/>
                          <a:ea typeface="Calibri"/>
                          <a:cs typeface="Arial"/>
                        </a:rPr>
                        <a:t>fluorescens</a:t>
                      </a:r>
                      <a:endParaRPr lang="en-US" sz="1100" dirty="0">
                        <a:latin typeface="Calibri"/>
                        <a:ea typeface="Calibri"/>
                        <a:cs typeface="Arial"/>
                      </a:endParaRPr>
                    </a:p>
                  </a:txBody>
                  <a:tcPr marL="56444" marR="564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
        <p:nvSpPr>
          <p:cNvPr id="12" name="מציין מיקום תוכן 2"/>
          <p:cNvSpPr>
            <a:spLocks noGrp="1"/>
          </p:cNvSpPr>
          <p:nvPr>
            <p:ph sz="quarter" idx="1"/>
          </p:nvPr>
        </p:nvSpPr>
        <p:spPr>
          <a:xfrm>
            <a:off x="4953000" y="1600200"/>
            <a:ext cx="3200400" cy="4724400"/>
          </a:xfrm>
        </p:spPr>
        <p:txBody>
          <a:bodyPr>
            <a:normAutofit/>
          </a:bodyPr>
          <a:lstStyle/>
          <a:p>
            <a:pPr algn="r" rtl="1"/>
            <a:endParaRPr lang="en-US" dirty="0" smtClean="0"/>
          </a:p>
          <a:p>
            <a:pPr algn="r" rtl="1"/>
            <a:endParaRPr lang="en-US" dirty="0" smtClean="0"/>
          </a:p>
          <a:p>
            <a:pPr algn="r" rtl="1"/>
            <a:endParaRPr lang="en-US" dirty="0" smtClean="0"/>
          </a:p>
          <a:p>
            <a:pPr algn="r" rtl="1"/>
            <a:r>
              <a:rPr lang="he-IL" dirty="0" smtClean="0"/>
              <a:t>זריעה יחידה / מרובה</a:t>
            </a:r>
          </a:p>
          <a:p>
            <a:pPr algn="r" rtl="1"/>
            <a:endParaRPr lang="he-IL" dirty="0" smtClean="0"/>
          </a:p>
          <a:p>
            <a:pPr algn="r" rtl="1"/>
            <a:endParaRPr lang="he-IL" dirty="0" smtClean="0"/>
          </a:p>
          <a:p>
            <a:pPr algn="r" rtl="1"/>
            <a:endParaRPr lang="he-IL" dirty="0" smtClean="0"/>
          </a:p>
          <a:p>
            <a:pPr algn="r" rtl="1"/>
            <a:endParaRPr lang="he-IL" dirty="0" smtClean="0"/>
          </a:p>
        </p:txBody>
      </p:sp>
      <p:sp>
        <p:nvSpPr>
          <p:cNvPr id="33" name="חץ למטה 32"/>
          <p:cNvSpPr/>
          <p:nvPr/>
        </p:nvSpPr>
        <p:spPr>
          <a:xfrm>
            <a:off x="1981200" y="1676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חץ למטה 35"/>
          <p:cNvSpPr/>
          <p:nvPr/>
        </p:nvSpPr>
        <p:spPr>
          <a:xfrm rot="16200000">
            <a:off x="158353" y="3158730"/>
            <a:ext cx="333375" cy="41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חץ למטה 36"/>
          <p:cNvSpPr/>
          <p:nvPr/>
        </p:nvSpPr>
        <p:spPr>
          <a:xfrm rot="16200000">
            <a:off x="194072" y="3996930"/>
            <a:ext cx="333375" cy="41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חץ למטה 37"/>
          <p:cNvSpPr/>
          <p:nvPr/>
        </p:nvSpPr>
        <p:spPr>
          <a:xfrm rot="16200000">
            <a:off x="194072" y="5063730"/>
            <a:ext cx="333375" cy="41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מלבן מעוגל 40"/>
          <p:cNvSpPr/>
          <p:nvPr/>
        </p:nvSpPr>
        <p:spPr>
          <a:xfrm rot="5400000">
            <a:off x="1866901" y="3086106"/>
            <a:ext cx="533399" cy="609599"/>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כותרת 1"/>
          <p:cNvSpPr txBox="1">
            <a:spLocks/>
          </p:cNvSpPr>
          <p:nvPr/>
        </p:nvSpPr>
        <p:spPr>
          <a:xfrm>
            <a:off x="609600" y="304800"/>
            <a:ext cx="7467600" cy="1143000"/>
          </a:xfrm>
          <a:prstGeom prst="rect">
            <a:avLst/>
          </a:prstGeom>
        </p:spPr>
        <p:txBody>
          <a:bodyPr vert="horz" anchor="b">
            <a:normAutofit/>
          </a:bodyPr>
          <a:lstStyle/>
          <a:p>
            <a:pPr lvl="0">
              <a:spcBef>
                <a:spcPct val="0"/>
              </a:spcBef>
            </a:pPr>
            <a:r>
              <a:rPr kumimoji="0" lang="en-US" sz="3000" b="1" i="1" u="sng" strike="noStrike" kern="1200" cap="small" spc="0" normalizeH="0" baseline="0" noProof="0" dirty="0" smtClean="0">
                <a:ln>
                  <a:noFill/>
                </a:ln>
                <a:solidFill>
                  <a:schemeClr val="tx2"/>
                </a:solidFill>
                <a:effectLst/>
                <a:uLnTx/>
                <a:uFillTx/>
                <a:latin typeface="+mj-lt"/>
                <a:ea typeface="+mj-ea"/>
                <a:cs typeface="+mj-cs"/>
              </a:rPr>
              <a:t>C. </a:t>
            </a:r>
            <a:r>
              <a:rPr kumimoji="0" lang="en-US" sz="3000" b="1" i="1" u="sng" strike="noStrike" kern="1200" cap="small" spc="0" normalizeH="0" baseline="0" noProof="0" dirty="0" err="1" smtClean="0">
                <a:ln>
                  <a:noFill/>
                </a:ln>
                <a:solidFill>
                  <a:schemeClr val="tx2"/>
                </a:solidFill>
                <a:effectLst/>
                <a:uLnTx/>
                <a:uFillTx/>
                <a:latin typeface="+mj-lt"/>
                <a:ea typeface="+mj-ea"/>
                <a:cs typeface="+mj-cs"/>
              </a:rPr>
              <a:t>fluorescens</a:t>
            </a:r>
            <a:endParaRPr kumimoji="0" lang="en-US" sz="3000" b="1" i="0" u="sng" strike="noStrike" kern="1200" cap="small" spc="0" normalizeH="0" baseline="0" noProof="0" dirty="0">
              <a:ln>
                <a:noFill/>
              </a:ln>
              <a:solidFill>
                <a:schemeClr val="tx2"/>
              </a:solidFill>
              <a:effectLst/>
              <a:uLnTx/>
              <a:uFillTx/>
              <a:latin typeface="+mj-lt"/>
              <a:ea typeface="+mj-ea"/>
              <a:cs typeface="+mj-cs"/>
            </a:endParaRPr>
          </a:p>
        </p:txBody>
      </p:sp>
      <p:sp>
        <p:nvSpPr>
          <p:cNvPr id="47" name="מלבן מעוגל 46"/>
          <p:cNvSpPr/>
          <p:nvPr/>
        </p:nvSpPr>
        <p:spPr>
          <a:xfrm rot="5400000">
            <a:off x="914400" y="2743203"/>
            <a:ext cx="533399" cy="12954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מלבן מעוגל 48"/>
          <p:cNvSpPr/>
          <p:nvPr/>
        </p:nvSpPr>
        <p:spPr>
          <a:xfrm rot="5400000">
            <a:off x="1790701" y="2171702"/>
            <a:ext cx="685800" cy="609599"/>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מלבן מעוגל 49"/>
          <p:cNvSpPr/>
          <p:nvPr/>
        </p:nvSpPr>
        <p:spPr>
          <a:xfrm rot="5400000">
            <a:off x="1866901" y="3924301"/>
            <a:ext cx="533399" cy="609599"/>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מלבן מעוגל 50"/>
          <p:cNvSpPr/>
          <p:nvPr/>
        </p:nvSpPr>
        <p:spPr>
          <a:xfrm rot="5400000">
            <a:off x="914400" y="3581398"/>
            <a:ext cx="533399" cy="12954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מלבן מעוגל 51"/>
          <p:cNvSpPr/>
          <p:nvPr/>
        </p:nvSpPr>
        <p:spPr>
          <a:xfrm rot="5400000">
            <a:off x="1866901" y="4914901"/>
            <a:ext cx="533399" cy="609599"/>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מלבן מעוגל 52"/>
          <p:cNvSpPr/>
          <p:nvPr/>
        </p:nvSpPr>
        <p:spPr>
          <a:xfrm rot="5400000">
            <a:off x="914400" y="4571998"/>
            <a:ext cx="533399" cy="12954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קבוצה 17"/>
          <p:cNvGrpSpPr/>
          <p:nvPr/>
        </p:nvGrpSpPr>
        <p:grpSpPr>
          <a:xfrm>
            <a:off x="152400" y="76200"/>
            <a:ext cx="940676" cy="852488"/>
            <a:chOff x="228600" y="4648200"/>
            <a:chExt cx="2438400" cy="2209800"/>
          </a:xfrm>
        </p:grpSpPr>
        <p:sp>
          <p:nvSpPr>
            <p:cNvPr id="19" name="מלבן 18"/>
            <p:cNvSpPr/>
            <p:nvPr/>
          </p:nvSpPr>
          <p:spPr>
            <a:xfrm>
              <a:off x="228600" y="4648200"/>
              <a:ext cx="24384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תמונה 19" descr="Pseudomonas_fluorescensjpg.jpg"/>
            <p:cNvPicPr>
              <a:picLocks noChangeAspect="1"/>
            </p:cNvPicPr>
            <p:nvPr/>
          </p:nvPicPr>
          <p:blipFill>
            <a:blip r:embed="rId3" cstate="print"/>
            <a:stretch>
              <a:fillRect/>
            </a:stretch>
          </p:blipFill>
          <p:spPr>
            <a:xfrm>
              <a:off x="352425" y="4805363"/>
              <a:ext cx="2170926" cy="1900237"/>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תוצאות </a:t>
            </a:r>
            <a:endParaRPr lang="en-US" b="1" u="sng" dirty="0"/>
          </a:p>
        </p:txBody>
      </p:sp>
      <p:grpSp>
        <p:nvGrpSpPr>
          <p:cNvPr id="2050" name="Group 5"/>
          <p:cNvGrpSpPr>
            <a:grpSpLocks/>
          </p:cNvGrpSpPr>
          <p:nvPr/>
        </p:nvGrpSpPr>
        <p:grpSpPr bwMode="auto">
          <a:xfrm>
            <a:off x="304800" y="1456451"/>
            <a:ext cx="7581900" cy="4944349"/>
            <a:chOff x="0" y="0"/>
            <a:chExt cx="69028" cy="48398"/>
          </a:xfrm>
        </p:grpSpPr>
        <p:sp>
          <p:nvSpPr>
            <p:cNvPr id="19" name="Rectangle 19"/>
            <p:cNvSpPr>
              <a:spLocks noChangeArrowheads="1"/>
            </p:cNvSpPr>
            <p:nvPr/>
          </p:nvSpPr>
          <p:spPr bwMode="auto">
            <a:xfrm>
              <a:off x="5670" y="746"/>
              <a:ext cx="31057" cy="36017"/>
            </a:xfrm>
            <a:prstGeom prst="rect">
              <a:avLst/>
            </a:prstGeom>
            <a:solidFill>
              <a:srgbClr val="0000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pic>
          <p:nvPicPr>
            <p:cNvPr id="20" name="Chart 20"/>
            <p:cNvPicPr>
              <a:picLocks noChangeArrowheads="1"/>
            </p:cNvPicPr>
            <p:nvPr/>
          </p:nvPicPr>
          <p:blipFill>
            <a:blip r:embed="rId2"/>
            <a:srcRect/>
            <a:stretch>
              <a:fillRect/>
            </a:stretch>
          </p:blipFill>
          <p:spPr bwMode="auto">
            <a:xfrm>
              <a:off x="1828" y="853"/>
              <a:ext cx="65959" cy="43891"/>
            </a:xfrm>
            <a:prstGeom prst="rect">
              <a:avLst/>
            </a:prstGeom>
            <a:noFill/>
          </p:spPr>
        </p:pic>
      </p:grpSp>
      <p:grpSp>
        <p:nvGrpSpPr>
          <p:cNvPr id="7" name="קבוצה 6"/>
          <p:cNvGrpSpPr/>
          <p:nvPr/>
        </p:nvGrpSpPr>
        <p:grpSpPr>
          <a:xfrm>
            <a:off x="152400" y="76200"/>
            <a:ext cx="838200" cy="838200"/>
            <a:chOff x="4267200" y="4419600"/>
            <a:chExt cx="2438400" cy="2438400"/>
          </a:xfrm>
        </p:grpSpPr>
        <p:sp>
          <p:nvSpPr>
            <p:cNvPr id="8" name="מלבן 7"/>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תמונה 8" descr="Chlamydomonas6-1.jpg"/>
            <p:cNvPicPr>
              <a:picLocks noChangeAspect="1"/>
            </p:cNvPicPr>
            <p:nvPr/>
          </p:nvPicPr>
          <p:blipFill>
            <a:blip r:embed="rId3" cstate="print"/>
            <a:stretch>
              <a:fillRect/>
            </a:stretch>
          </p:blipFill>
          <p:spPr>
            <a:xfrm>
              <a:off x="4419600" y="4572000"/>
              <a:ext cx="2133600" cy="2185689"/>
            </a:xfrm>
            <a:prstGeom prst="rect">
              <a:avLst/>
            </a:prstGeom>
          </p:spPr>
        </p:pic>
      </p:grpSp>
      <p:sp>
        <p:nvSpPr>
          <p:cNvPr id="10" name="TextBox 9"/>
          <p:cNvSpPr txBox="1"/>
          <p:nvPr/>
        </p:nvSpPr>
        <p:spPr>
          <a:xfrm>
            <a:off x="2287741" y="1828800"/>
            <a:ext cx="633507" cy="369332"/>
          </a:xfrm>
          <a:prstGeom prst="rect">
            <a:avLst/>
          </a:prstGeom>
          <a:noFill/>
        </p:spPr>
        <p:txBody>
          <a:bodyPr wrap="none" rtlCol="0">
            <a:spAutoFit/>
          </a:bodyPr>
          <a:lstStyle/>
          <a:p>
            <a:r>
              <a:rPr lang="en-US" dirty="0" smtClean="0">
                <a:solidFill>
                  <a:schemeClr val="bg1"/>
                </a:solidFill>
              </a:rPr>
              <a:t>dark</a:t>
            </a:r>
            <a:endParaRPr lang="en-US" dirty="0">
              <a:solidFill>
                <a:schemeClr val="bg1"/>
              </a:solidFill>
            </a:endParaRPr>
          </a:p>
        </p:txBody>
      </p:sp>
      <p:sp>
        <p:nvSpPr>
          <p:cNvPr id="11" name="TextBox 10"/>
          <p:cNvSpPr txBox="1"/>
          <p:nvPr/>
        </p:nvSpPr>
        <p:spPr>
          <a:xfrm>
            <a:off x="5792941" y="1828800"/>
            <a:ext cx="607859" cy="369332"/>
          </a:xfrm>
          <a:prstGeom prst="rect">
            <a:avLst/>
          </a:prstGeom>
          <a:noFill/>
        </p:spPr>
        <p:txBody>
          <a:bodyPr wrap="none" rtlCol="0">
            <a:spAutoFit/>
          </a:bodyPr>
          <a:lstStyle/>
          <a:p>
            <a:r>
              <a:rPr lang="en-US" dirty="0" smtClean="0"/>
              <a:t>light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תוצאות</a:t>
            </a:r>
            <a:endParaRPr lang="en-US" b="1" u="sng" dirty="0"/>
          </a:p>
        </p:txBody>
      </p:sp>
      <p:pic>
        <p:nvPicPr>
          <p:cNvPr id="3074" name="Picture 2"/>
          <p:cNvPicPr>
            <a:picLocks noChangeAspect="1" noChangeArrowheads="1"/>
          </p:cNvPicPr>
          <p:nvPr/>
        </p:nvPicPr>
        <p:blipFill>
          <a:blip r:embed="rId3"/>
          <a:srcRect/>
          <a:stretch>
            <a:fillRect/>
          </a:stretch>
        </p:blipFill>
        <p:spPr bwMode="auto">
          <a:xfrm>
            <a:off x="657225" y="1571625"/>
            <a:ext cx="7267575" cy="4524375"/>
          </a:xfrm>
          <a:prstGeom prst="rect">
            <a:avLst/>
          </a:prstGeom>
          <a:noFill/>
          <a:ln w="9525">
            <a:noFill/>
            <a:miter lim="800000"/>
            <a:headEnd/>
            <a:tailEnd/>
          </a:ln>
          <a:effectLst/>
        </p:spPr>
      </p:pic>
      <p:grpSp>
        <p:nvGrpSpPr>
          <p:cNvPr id="7" name="קבוצה 6"/>
          <p:cNvGrpSpPr/>
          <p:nvPr/>
        </p:nvGrpSpPr>
        <p:grpSpPr>
          <a:xfrm>
            <a:off x="152400" y="76200"/>
            <a:ext cx="838200" cy="838200"/>
            <a:chOff x="4267200" y="4419600"/>
            <a:chExt cx="2438400" cy="2438400"/>
          </a:xfrm>
        </p:grpSpPr>
        <p:sp>
          <p:nvSpPr>
            <p:cNvPr id="8" name="מלבן 7"/>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תמונה 8" descr="Chlamydomonas6-1.jpg"/>
            <p:cNvPicPr>
              <a:picLocks noChangeAspect="1"/>
            </p:cNvPicPr>
            <p:nvPr/>
          </p:nvPicPr>
          <p:blipFill>
            <a:blip r:embed="rId4" cstate="print"/>
            <a:stretch>
              <a:fillRect/>
            </a:stretch>
          </p:blipFill>
          <p:spPr>
            <a:xfrm>
              <a:off x="4419600" y="4572000"/>
              <a:ext cx="2133600" cy="2185689"/>
            </a:xfrm>
            <a:prstGeom prst="rect">
              <a:avLst/>
            </a:prstGeom>
          </p:spPr>
        </p:pic>
      </p:grpSp>
      <p:sp>
        <p:nvSpPr>
          <p:cNvPr id="10" name="כותרת 1"/>
          <p:cNvSpPr txBox="1">
            <a:spLocks/>
          </p:cNvSpPr>
          <p:nvPr/>
        </p:nvSpPr>
        <p:spPr>
          <a:xfrm>
            <a:off x="381000" y="2286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1" u="sng" strike="noStrike" kern="1200" cap="small" spc="0" normalizeH="0" baseline="0" noProof="0" dirty="0" smtClean="0">
                <a:ln>
                  <a:noFill/>
                </a:ln>
                <a:solidFill>
                  <a:schemeClr val="tx2"/>
                </a:solidFill>
                <a:effectLst/>
                <a:uLnTx/>
                <a:uFillTx/>
                <a:latin typeface="+mj-lt"/>
                <a:ea typeface="+mj-ea"/>
                <a:cs typeface="+mj-cs"/>
              </a:rPr>
              <a:t>Paenibacillus Vortex</a:t>
            </a:r>
            <a:endParaRPr kumimoji="0" lang="en-US" sz="3000" b="1" i="0" u="sng" strike="noStrike" kern="1200" cap="small" spc="0" normalizeH="0" baseline="0" noProof="0" dirty="0">
              <a:ln>
                <a:noFill/>
              </a:ln>
              <a:solidFill>
                <a:schemeClr val="tx2"/>
              </a:solidFill>
              <a:effectLst/>
              <a:uLnTx/>
              <a:uFillTx/>
              <a:latin typeface="+mj-lt"/>
              <a:ea typeface="+mj-ea"/>
              <a:cs typeface="+mj-cs"/>
            </a:endParaRPr>
          </a:p>
        </p:txBody>
      </p:sp>
      <p:sp>
        <p:nvSpPr>
          <p:cNvPr id="11" name="מלבן מעוגל 10"/>
          <p:cNvSpPr/>
          <p:nvPr/>
        </p:nvSpPr>
        <p:spPr>
          <a:xfrm rot="5400000">
            <a:off x="1828800" y="4572000"/>
            <a:ext cx="990600" cy="1295400"/>
          </a:xfrm>
          <a:prstGeom prst="round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מלבן מעוגל 12"/>
          <p:cNvSpPr/>
          <p:nvPr/>
        </p:nvSpPr>
        <p:spPr>
          <a:xfrm rot="5400000">
            <a:off x="5181600" y="4572000"/>
            <a:ext cx="990600" cy="1295400"/>
          </a:xfrm>
          <a:prstGeom prst="round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מציין מיקום תוכן 2"/>
          <p:cNvSpPr txBox="1">
            <a:spLocks/>
          </p:cNvSpPr>
          <p:nvPr/>
        </p:nvSpPr>
        <p:spPr>
          <a:xfrm>
            <a:off x="4724400" y="2667000"/>
            <a:ext cx="2133600" cy="1066800"/>
          </a:xfrm>
          <a:prstGeom prst="rect">
            <a:avLst/>
          </a:prstGeom>
        </p:spPr>
        <p:txBody>
          <a:bodyPr>
            <a:normAutofit/>
          </a:bodyPr>
          <a:lstStyle/>
          <a:p>
            <a:pPr algn="r" rtl="1"/>
            <a:r>
              <a:rPr lang="he-IL" sz="2400" dirty="0" smtClean="0"/>
              <a:t>יכולת (מועטה)</a:t>
            </a:r>
            <a:r>
              <a:rPr lang="en-US" sz="2400" dirty="0" smtClean="0"/>
              <a:t/>
            </a:r>
            <a:br>
              <a:rPr lang="en-US" sz="2400" dirty="0" smtClean="0"/>
            </a:br>
            <a:r>
              <a:rPr lang="he-IL" sz="2400" dirty="0" smtClean="0"/>
              <a:t>לצריכת תוצרים</a:t>
            </a:r>
          </a:p>
          <a:p>
            <a:pPr algn="r" rtl="1"/>
            <a:endParaRPr lang="he-IL" sz="2400" dirty="0" smtClean="0"/>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מציין מיקום תוכן 2"/>
          <p:cNvSpPr txBox="1">
            <a:spLocks/>
          </p:cNvSpPr>
          <p:nvPr/>
        </p:nvSpPr>
        <p:spPr>
          <a:xfrm>
            <a:off x="1295400" y="2743200"/>
            <a:ext cx="2209800" cy="762000"/>
          </a:xfrm>
          <a:prstGeom prst="rect">
            <a:avLst/>
          </a:prstGeom>
        </p:spPr>
        <p:txBody>
          <a:bodyPr>
            <a:normAutofit lnSpcReduction="10000"/>
          </a:bodyPr>
          <a:lstStyle/>
          <a:p>
            <a:pPr algn="r" rtl="1"/>
            <a:r>
              <a:rPr lang="he-IL" sz="2400" dirty="0" smtClean="0">
                <a:solidFill>
                  <a:schemeClr val="bg1"/>
                </a:solidFill>
              </a:rPr>
              <a:t>יכולת (מועטה)</a:t>
            </a:r>
            <a:r>
              <a:rPr lang="en-US" sz="2400" dirty="0" smtClean="0">
                <a:solidFill>
                  <a:schemeClr val="bg1"/>
                </a:solidFill>
              </a:rPr>
              <a:t/>
            </a:r>
            <a:br>
              <a:rPr lang="en-US" sz="2400" dirty="0" smtClean="0">
                <a:solidFill>
                  <a:schemeClr val="bg1"/>
                </a:solidFill>
              </a:rPr>
            </a:br>
            <a:r>
              <a:rPr lang="he-IL" sz="2400" dirty="0" smtClean="0">
                <a:solidFill>
                  <a:schemeClr val="bg1"/>
                </a:solidFill>
              </a:rPr>
              <a:t>לפירוק האצה</a:t>
            </a: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bg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bg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bg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he-IL"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33800" y="228600"/>
            <a:ext cx="4191000" cy="1112838"/>
          </a:xfrm>
          <a:solidFill>
            <a:schemeClr val="bg1"/>
          </a:solidFill>
        </p:spPr>
        <p:txBody>
          <a:bodyPr/>
          <a:lstStyle/>
          <a:p>
            <a:pPr algn="r" rtl="1"/>
            <a:r>
              <a:rPr lang="he-IL" b="1" u="sng" dirty="0" smtClean="0"/>
              <a:t>דפוס התפשטות</a:t>
            </a:r>
            <a:endParaRPr lang="en-US" b="1" u="sng" dirty="0"/>
          </a:p>
        </p:txBody>
      </p:sp>
      <p:grpSp>
        <p:nvGrpSpPr>
          <p:cNvPr id="3" name="קבוצה 6"/>
          <p:cNvGrpSpPr/>
          <p:nvPr/>
        </p:nvGrpSpPr>
        <p:grpSpPr>
          <a:xfrm>
            <a:off x="152400" y="76200"/>
            <a:ext cx="838200" cy="838200"/>
            <a:chOff x="4267200" y="4419600"/>
            <a:chExt cx="2438400" cy="2438400"/>
          </a:xfrm>
        </p:grpSpPr>
        <p:sp>
          <p:nvSpPr>
            <p:cNvPr id="8" name="מלבן 7"/>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תמונה 8" descr="Chlamydomonas6-1.jpg"/>
            <p:cNvPicPr>
              <a:picLocks noChangeAspect="1"/>
            </p:cNvPicPr>
            <p:nvPr/>
          </p:nvPicPr>
          <p:blipFill>
            <a:blip r:embed="rId2" cstate="print"/>
            <a:stretch>
              <a:fillRect/>
            </a:stretch>
          </p:blipFill>
          <p:spPr>
            <a:xfrm>
              <a:off x="4419600" y="4572000"/>
              <a:ext cx="2133600" cy="2185689"/>
            </a:xfrm>
            <a:prstGeom prst="rect">
              <a:avLst/>
            </a:prstGeom>
          </p:spPr>
        </p:pic>
      </p:grpSp>
      <p:pic>
        <p:nvPicPr>
          <p:cNvPr id="7" name="תמונה 6" descr="תמונה2.png"/>
          <p:cNvPicPr>
            <a:picLocks noChangeAspect="1"/>
          </p:cNvPicPr>
          <p:nvPr/>
        </p:nvPicPr>
        <p:blipFill>
          <a:blip r:embed="rId3"/>
          <a:stretch>
            <a:fillRect/>
          </a:stretch>
        </p:blipFill>
        <p:spPr>
          <a:xfrm>
            <a:off x="533400" y="1295400"/>
            <a:ext cx="7108845" cy="5334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מציין מיקום תוכן 38"/>
          <p:cNvSpPr>
            <a:spLocks noGrp="1"/>
          </p:cNvSpPr>
          <p:nvPr>
            <p:ph sz="quarter" idx="2"/>
          </p:nvPr>
        </p:nvSpPr>
        <p:spPr/>
        <p:txBody>
          <a:bodyPr/>
          <a:lstStyle/>
          <a:p>
            <a:pPr algn="r" rtl="1"/>
            <a:endParaRPr lang="he-IL" dirty="0" smtClean="0"/>
          </a:p>
          <a:p>
            <a:pPr algn="r" rtl="1"/>
            <a:r>
              <a:rPr lang="he-IL" dirty="0" smtClean="0"/>
              <a:t>מחדר </a:t>
            </a:r>
            <a:r>
              <a:rPr lang="he-IL" dirty="0" err="1" smtClean="0"/>
              <a:t>צלוליטי</a:t>
            </a:r>
            <a:endParaRPr lang="he-IL" dirty="0" smtClean="0"/>
          </a:p>
        </p:txBody>
      </p:sp>
      <p:sp>
        <p:nvSpPr>
          <p:cNvPr id="41" name="מציין מיקום תוכן 40"/>
          <p:cNvSpPr>
            <a:spLocks noGrp="1"/>
          </p:cNvSpPr>
          <p:nvPr>
            <p:ph sz="quarter" idx="4"/>
          </p:nvPr>
        </p:nvSpPr>
        <p:spPr/>
        <p:txBody>
          <a:bodyPr/>
          <a:lstStyle/>
          <a:p>
            <a:pPr algn="r" rtl="1"/>
            <a:endParaRPr lang="he-IL" dirty="0" smtClean="0"/>
          </a:p>
          <a:p>
            <a:pPr algn="r" rtl="1"/>
            <a:r>
              <a:rPr lang="he-IL" dirty="0" smtClean="0"/>
              <a:t>גדילה בנוכחות מדיום בלבד</a:t>
            </a:r>
          </a:p>
          <a:p>
            <a:pPr algn="r" rtl="1"/>
            <a:endParaRPr lang="he-IL" dirty="0" smtClean="0"/>
          </a:p>
          <a:p>
            <a:pPr algn="r" rtl="1"/>
            <a:r>
              <a:rPr lang="he-IL" dirty="0" smtClean="0"/>
              <a:t>דופן התא</a:t>
            </a:r>
            <a:r>
              <a:rPr lang="en-US" dirty="0" smtClean="0"/>
              <a:t/>
            </a:r>
            <a:br>
              <a:rPr lang="en-US" dirty="0" smtClean="0"/>
            </a:br>
            <a:endParaRPr lang="he-IL" dirty="0" smtClean="0"/>
          </a:p>
          <a:p>
            <a:pPr algn="r" rtl="1"/>
            <a:r>
              <a:rPr lang="he-IL" dirty="0" smtClean="0"/>
              <a:t>גודל האצה</a:t>
            </a:r>
            <a:endParaRPr lang="en-US" dirty="0" smtClean="0"/>
          </a:p>
          <a:p>
            <a:pPr algn="r" rtl="1"/>
            <a:endParaRPr lang="en-US" dirty="0" smtClean="0"/>
          </a:p>
        </p:txBody>
      </p:sp>
      <p:sp>
        <p:nvSpPr>
          <p:cNvPr id="42" name="כותרת 8"/>
          <p:cNvSpPr txBox="1">
            <a:spLocks/>
          </p:cNvSpPr>
          <p:nvPr/>
        </p:nvSpPr>
        <p:spPr>
          <a:xfrm>
            <a:off x="457200" y="273050"/>
            <a:ext cx="7543800" cy="1143000"/>
          </a:xfrm>
          <a:prstGeom prst="rect">
            <a:avLst/>
          </a:prstGeom>
        </p:spPr>
        <p:txBody>
          <a:bodyPr vert="horz"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3000" b="1" i="0" u="sng" strike="noStrike" kern="1200" cap="small" spc="0" normalizeH="0" baseline="0" noProof="0" dirty="0" smtClean="0">
                <a:ln>
                  <a:noFill/>
                </a:ln>
                <a:solidFill>
                  <a:schemeClr val="tx2"/>
                </a:solidFill>
                <a:effectLst/>
                <a:uLnTx/>
                <a:uFillTx/>
                <a:latin typeface="+mj-lt"/>
                <a:ea typeface="+mj-ea"/>
                <a:cs typeface="+mj-cs"/>
              </a:rPr>
              <a:t>מחקר</a:t>
            </a:r>
            <a:r>
              <a:rPr lang="he-IL" sz="3000" b="1" u="sng" cap="small" baseline="0" dirty="0" smtClean="0">
                <a:solidFill>
                  <a:schemeClr val="tx2"/>
                </a:solidFill>
                <a:latin typeface="+mj-lt"/>
                <a:ea typeface="+mj-ea"/>
                <a:cs typeface="+mj-cs"/>
              </a:rPr>
              <a:t>י</a:t>
            </a:r>
            <a:r>
              <a:rPr lang="he-IL" sz="3000" b="1" u="sng" cap="small" dirty="0" smtClean="0">
                <a:solidFill>
                  <a:schemeClr val="tx2"/>
                </a:solidFill>
                <a:latin typeface="+mj-lt"/>
                <a:ea typeface="+mj-ea"/>
                <a:cs typeface="+mj-cs"/>
              </a:rPr>
              <a:t> המשך</a:t>
            </a:r>
            <a:endParaRPr kumimoji="0" lang="en-US" sz="3000" b="1" i="0" u="sng" strike="noStrike" kern="1200" cap="small" spc="0" normalizeH="0" baseline="0" noProof="0" dirty="0">
              <a:ln>
                <a:noFill/>
              </a:ln>
              <a:solidFill>
                <a:schemeClr val="tx2"/>
              </a:solidFill>
              <a:effectLst/>
              <a:uLnTx/>
              <a:uFillTx/>
              <a:latin typeface="+mj-lt"/>
              <a:ea typeface="+mj-ea"/>
              <a:cs typeface="+mj-cs"/>
            </a:endParaRPr>
          </a:p>
        </p:txBody>
      </p:sp>
      <p:sp>
        <p:nvSpPr>
          <p:cNvPr id="43" name="מציין מיקום טקסט 4"/>
          <p:cNvSpPr>
            <a:spLocks noGrp="1"/>
          </p:cNvSpPr>
          <p:nvPr>
            <p:ph type="body" sz="quarter" idx="1"/>
          </p:nvPr>
        </p:nvSpPr>
        <p:spPr>
          <a:xfrm>
            <a:off x="4419600" y="1524000"/>
            <a:ext cx="3657600" cy="990600"/>
          </a:xfrm>
        </p:spPr>
        <p:txBody>
          <a:bodyPr/>
          <a:lstStyle/>
          <a:p>
            <a:r>
              <a:rPr lang="en-US" i="1" dirty="0" err="1" smtClean="0"/>
              <a:t>Chlamydomonas</a:t>
            </a:r>
            <a:r>
              <a:rPr lang="en-US" i="1" dirty="0" smtClean="0"/>
              <a:t> </a:t>
            </a:r>
            <a:endParaRPr lang="en-US" dirty="0" smtClean="0"/>
          </a:p>
          <a:p>
            <a:r>
              <a:rPr lang="en-US" i="1" dirty="0" err="1" smtClean="0"/>
              <a:t>reinhardtii</a:t>
            </a:r>
            <a:endParaRPr lang="en-US" dirty="0"/>
          </a:p>
        </p:txBody>
      </p:sp>
      <p:sp>
        <p:nvSpPr>
          <p:cNvPr id="44" name="מציין מיקום טקסט 5"/>
          <p:cNvSpPr>
            <a:spLocks noGrp="1"/>
          </p:cNvSpPr>
          <p:nvPr>
            <p:ph type="body" sz="quarter" idx="3"/>
          </p:nvPr>
        </p:nvSpPr>
        <p:spPr>
          <a:xfrm>
            <a:off x="504825" y="1524000"/>
            <a:ext cx="3657600" cy="990600"/>
          </a:xfrm>
        </p:spPr>
        <p:txBody>
          <a:bodyPr/>
          <a:lstStyle/>
          <a:p>
            <a:r>
              <a:rPr lang="en-US" i="1" dirty="0" smtClean="0"/>
              <a:t>Pseudomonas</a:t>
            </a:r>
            <a:br>
              <a:rPr lang="en-US" i="1" dirty="0" smtClean="0"/>
            </a:br>
            <a:r>
              <a:rPr lang="en-US" i="1" dirty="0" smtClean="0"/>
              <a:t> </a:t>
            </a:r>
            <a:r>
              <a:rPr lang="en-US" i="1" dirty="0" err="1" smtClean="0"/>
              <a:t>fluorescens</a:t>
            </a:r>
            <a:endParaRPr lang="en-US" dirty="0"/>
          </a:p>
        </p:txBody>
      </p:sp>
      <p:grpSp>
        <p:nvGrpSpPr>
          <p:cNvPr id="45" name="קבוצה 44"/>
          <p:cNvGrpSpPr/>
          <p:nvPr/>
        </p:nvGrpSpPr>
        <p:grpSpPr>
          <a:xfrm>
            <a:off x="7010400" y="1600200"/>
            <a:ext cx="838200" cy="838200"/>
            <a:chOff x="4267200" y="4419600"/>
            <a:chExt cx="2438400" cy="2438400"/>
          </a:xfrm>
        </p:grpSpPr>
        <p:sp>
          <p:nvSpPr>
            <p:cNvPr id="46" name="מלבן 45"/>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תמונה 46" descr="Chlamydomonas6-1.jpg"/>
            <p:cNvPicPr>
              <a:picLocks noChangeAspect="1"/>
            </p:cNvPicPr>
            <p:nvPr/>
          </p:nvPicPr>
          <p:blipFill>
            <a:blip r:embed="rId2" cstate="print"/>
            <a:stretch>
              <a:fillRect/>
            </a:stretch>
          </p:blipFill>
          <p:spPr>
            <a:xfrm>
              <a:off x="4419600" y="4572000"/>
              <a:ext cx="2133600" cy="2185689"/>
            </a:xfrm>
            <a:prstGeom prst="rect">
              <a:avLst/>
            </a:prstGeom>
          </p:spPr>
        </p:pic>
      </p:grpSp>
      <p:grpSp>
        <p:nvGrpSpPr>
          <p:cNvPr id="48" name="קבוצה 47"/>
          <p:cNvGrpSpPr/>
          <p:nvPr/>
        </p:nvGrpSpPr>
        <p:grpSpPr>
          <a:xfrm>
            <a:off x="2971800" y="1600200"/>
            <a:ext cx="940676" cy="852488"/>
            <a:chOff x="228600" y="4648200"/>
            <a:chExt cx="2438400" cy="2209800"/>
          </a:xfrm>
        </p:grpSpPr>
        <p:sp>
          <p:nvSpPr>
            <p:cNvPr id="49" name="מלבן 48"/>
            <p:cNvSpPr/>
            <p:nvPr/>
          </p:nvSpPr>
          <p:spPr>
            <a:xfrm>
              <a:off x="228600" y="4648200"/>
              <a:ext cx="24384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תמונה 49" descr="Pseudomonas_fluorescensjpg.jpg"/>
            <p:cNvPicPr>
              <a:picLocks noChangeAspect="1"/>
            </p:cNvPicPr>
            <p:nvPr/>
          </p:nvPicPr>
          <p:blipFill>
            <a:blip r:embed="rId3" cstate="print"/>
            <a:stretch>
              <a:fillRect/>
            </a:stretch>
          </p:blipFill>
          <p:spPr>
            <a:xfrm>
              <a:off x="352425" y="4805363"/>
              <a:ext cx="2170926" cy="1900237"/>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2286000" y="2667000"/>
            <a:ext cx="6172200" cy="1894362"/>
          </a:xfrm>
        </p:spPr>
        <p:txBody>
          <a:bodyPr>
            <a:noAutofit/>
          </a:bodyPr>
          <a:lstStyle/>
          <a:p>
            <a:pPr algn="r" rtl="1"/>
            <a:r>
              <a:rPr lang="he-IL" sz="2000" u="sng" dirty="0" smtClean="0"/>
              <a:t>עבודה בהנחיית:</a:t>
            </a:r>
            <a:r>
              <a:rPr lang="en-US" sz="2000" dirty="0" smtClean="0"/>
              <a:t/>
            </a:r>
            <a:br>
              <a:rPr lang="en-US" sz="2000" dirty="0" smtClean="0"/>
            </a:br>
            <a:r>
              <a:rPr lang="he-IL" sz="2000" dirty="0" smtClean="0"/>
              <a:t/>
            </a:r>
            <a:br>
              <a:rPr lang="he-IL" sz="2000" dirty="0" smtClean="0"/>
            </a:br>
            <a:r>
              <a:rPr lang="he-IL" sz="2000" dirty="0" err="1" smtClean="0"/>
              <a:t>פרופ' </a:t>
            </a:r>
            <a:r>
              <a:rPr lang="he-IL" sz="2000" dirty="0" smtClean="0"/>
              <a:t>אשל בן יעקב, הפקולטה למדעים מדויקים, בית ספר לפיסיקה ואסטרונומיה, אוניברסיטת תל אביב.</a:t>
            </a:r>
            <a:r>
              <a:rPr lang="en-US" sz="2000" dirty="0" smtClean="0"/>
              <a:t/>
            </a:r>
            <a:br>
              <a:rPr lang="en-US" sz="2000" dirty="0" smtClean="0"/>
            </a:br>
            <a:r>
              <a:rPr lang="he-IL" sz="2000" dirty="0" smtClean="0"/>
              <a:t/>
            </a:r>
            <a:br>
              <a:rPr lang="he-IL" sz="2000" dirty="0" smtClean="0"/>
            </a:br>
            <a:r>
              <a:rPr lang="he-IL" sz="2000" dirty="0" smtClean="0"/>
              <a:t>ד"ר אלין פינקלשטיין, ביה"ס </a:t>
            </a:r>
            <a:r>
              <a:rPr lang="he-IL" sz="2000" dirty="0" err="1" smtClean="0"/>
              <a:t>סאקלר</a:t>
            </a:r>
            <a:r>
              <a:rPr lang="he-IL" sz="2000" dirty="0" smtClean="0"/>
              <a:t> לרפואה, אוניברסיטת תל אביב.</a:t>
            </a:r>
            <a:r>
              <a:rPr lang="en-US" sz="2000" dirty="0" smtClean="0"/>
              <a:t/>
            </a:r>
            <a:br>
              <a:rPr lang="en-US" sz="2000" dirty="0" smtClean="0"/>
            </a:br>
            <a:r>
              <a:rPr lang="he-IL" sz="2000" dirty="0" smtClean="0"/>
              <a:t/>
            </a:r>
            <a:br>
              <a:rPr lang="he-IL" sz="2000" dirty="0" smtClean="0"/>
            </a:br>
            <a:r>
              <a:rPr lang="en-US" sz="2000" dirty="0" smtClean="0"/>
              <a:t/>
            </a:r>
            <a:br>
              <a:rPr lang="en-US" sz="2000" dirty="0" smtClean="0"/>
            </a:br>
            <a:endParaRPr lang="en-US" sz="2000" dirty="0"/>
          </a:p>
        </p:txBody>
      </p:sp>
      <p:sp>
        <p:nvSpPr>
          <p:cNvPr id="7" name="כותרת משנה 6"/>
          <p:cNvSpPr>
            <a:spLocks noGrp="1"/>
          </p:cNvSpPr>
          <p:nvPr>
            <p:ph type="subTitle" idx="1"/>
          </p:nvPr>
        </p:nvSpPr>
        <p:spPr/>
        <p:txBody>
          <a:bodyPr/>
          <a:lstStyle/>
          <a:p>
            <a:pPr algn="r"/>
            <a:r>
              <a:rPr lang="he-IL" u="sng" dirty="0" smtClean="0"/>
              <a:t>מוגש ע"י</a:t>
            </a:r>
            <a:r>
              <a:rPr lang="en-US" u="sng" dirty="0" smtClean="0"/>
              <a:t/>
            </a:r>
            <a:br>
              <a:rPr lang="en-US" u="sng" dirty="0" smtClean="0"/>
            </a:br>
            <a:r>
              <a:rPr lang="he-IL" dirty="0" smtClean="0"/>
              <a:t>אור רבני, עבודה בקורס 'פרויקט מחקר במדעי החיים', האוניברסיטה הפתוחה.</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b="1" i="1" u="sng" dirty="0" smtClean="0"/>
              <a:t>Paenibacillus Vortex</a:t>
            </a:r>
            <a:endParaRPr lang="en-US" b="1" u="sng" dirty="0"/>
          </a:p>
        </p:txBody>
      </p:sp>
      <p:pic>
        <p:nvPicPr>
          <p:cNvPr id="11" name="מציין מיקום תוכן 10" descr="http://ars.els-cdn.com/content/image/1-s2.0-S0966842X12001011-gr1.jpg"/>
          <p:cNvPicPr>
            <a:picLocks noGrp="1"/>
          </p:cNvPicPr>
          <p:nvPr>
            <p:ph sz="quarter" idx="1"/>
          </p:nvPr>
        </p:nvPicPr>
        <p:blipFill>
          <a:blip r:embed="rId3"/>
          <a:stretch>
            <a:fillRect/>
          </a:stretch>
        </p:blipFill>
        <p:spPr bwMode="auto">
          <a:xfrm>
            <a:off x="1143000" y="1608083"/>
            <a:ext cx="5867400" cy="4335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i="1" u="sng" dirty="0" smtClean="0"/>
              <a:t>Paenibacillus Vortex</a:t>
            </a:r>
            <a:endParaRPr lang="en-US" b="1" u="sng" dirty="0"/>
          </a:p>
        </p:txBody>
      </p:sp>
      <p:sp>
        <p:nvSpPr>
          <p:cNvPr id="3" name="מציין מיקום תוכן 2"/>
          <p:cNvSpPr>
            <a:spLocks noGrp="1"/>
          </p:cNvSpPr>
          <p:nvPr>
            <p:ph sz="quarter" idx="1"/>
          </p:nvPr>
        </p:nvSpPr>
        <p:spPr/>
        <p:txBody>
          <a:bodyPr/>
          <a:lstStyle/>
          <a:p>
            <a:pPr algn="r" rtl="1"/>
            <a:r>
              <a:rPr lang="he-IL" dirty="0" smtClean="0"/>
              <a:t>זן סוציאלי שוכן קרקע</a:t>
            </a:r>
          </a:p>
          <a:p>
            <a:pPr algn="r" rtl="1"/>
            <a:endParaRPr lang="he-IL" dirty="0" smtClean="0"/>
          </a:p>
          <a:p>
            <a:pPr algn="r" rtl="1"/>
            <a:r>
              <a:rPr lang="he-IL" dirty="0" smtClean="0"/>
              <a:t>מסוגל לנוע כנחיל (</a:t>
            </a:r>
            <a:r>
              <a:rPr lang="en-US" dirty="0" smtClean="0"/>
              <a:t>swarming</a:t>
            </a:r>
            <a:r>
              <a:rPr lang="he-IL" dirty="0" smtClean="0"/>
              <a:t>)</a:t>
            </a:r>
            <a:r>
              <a:rPr lang="en-US" dirty="0" smtClean="0"/>
              <a:t> </a:t>
            </a:r>
            <a:r>
              <a:rPr lang="he-IL" dirty="0" smtClean="0"/>
              <a:t>על משטחים מוצקים</a:t>
            </a:r>
            <a:r>
              <a:rPr lang="en-US" dirty="0" smtClean="0"/>
              <a:t/>
            </a:r>
            <a:br>
              <a:rPr lang="en-US" dirty="0" smtClean="0"/>
            </a:br>
            <a:endParaRPr lang="en-US" dirty="0" smtClean="0"/>
          </a:p>
          <a:p>
            <a:pPr algn="r" rtl="1"/>
            <a:r>
              <a:rPr lang="he-IL" dirty="0" smtClean="0"/>
              <a:t>בעל יכולת לשאת מטען (</a:t>
            </a:r>
            <a:r>
              <a:rPr lang="en-US" dirty="0" smtClean="0"/>
              <a:t>cargo</a:t>
            </a:r>
            <a:r>
              <a:rPr lang="he-IL" dirty="0" smtClean="0"/>
              <a:t>)</a:t>
            </a:r>
            <a:r>
              <a:rPr lang="en-US" dirty="0" smtClean="0"/>
              <a:t/>
            </a:r>
            <a:br>
              <a:rPr lang="en-US" dirty="0" smtClean="0"/>
            </a:br>
            <a:r>
              <a:rPr lang="he-IL" dirty="0" smtClean="0"/>
              <a:t>	חלקיקים סינתטיים</a:t>
            </a:r>
            <a:r>
              <a:rPr lang="en-US" dirty="0" smtClean="0"/>
              <a:t/>
            </a:r>
            <a:br>
              <a:rPr lang="en-US" dirty="0" smtClean="0"/>
            </a:br>
            <a:r>
              <a:rPr lang="he-IL" dirty="0" smtClean="0"/>
              <a:t>	חלקיקים חיים (נבגים של </a:t>
            </a:r>
            <a:r>
              <a:rPr lang="en-US" i="1" dirty="0" err="1" smtClean="0"/>
              <a:t>Aspergillus</a:t>
            </a:r>
            <a:r>
              <a:rPr lang="en-US" i="1" dirty="0" smtClean="0"/>
              <a:t> </a:t>
            </a:r>
            <a:r>
              <a:rPr lang="en-US" i="1" dirty="0" err="1" smtClean="0"/>
              <a:t>fumigatus</a:t>
            </a:r>
            <a:r>
              <a:rPr lang="he-IL" i="1" dirty="0" smtClean="0"/>
              <a:t>)</a:t>
            </a:r>
            <a:r>
              <a:rPr lang="en-US" dirty="0" smtClean="0"/>
              <a:t/>
            </a:r>
            <a:br>
              <a:rPr lang="en-US" dirty="0" smtClean="0"/>
            </a:br>
            <a:endParaRPr lang="en-US" dirty="0" smtClean="0"/>
          </a:p>
        </p:txBody>
      </p:sp>
      <p:sp>
        <p:nvSpPr>
          <p:cNvPr id="4" name="TextBox 3"/>
          <p:cNvSpPr txBox="1"/>
          <p:nvPr/>
        </p:nvSpPr>
        <p:spPr>
          <a:xfrm>
            <a:off x="228600" y="6096000"/>
            <a:ext cx="4245586" cy="369332"/>
          </a:xfrm>
          <a:prstGeom prst="rect">
            <a:avLst/>
          </a:prstGeom>
          <a:noFill/>
        </p:spPr>
        <p:txBody>
          <a:bodyPr wrap="none" rtlCol="0">
            <a:spAutoFit/>
          </a:bodyPr>
          <a:lstStyle/>
          <a:p>
            <a:r>
              <a:rPr lang="en-US" dirty="0" err="1" smtClean="0"/>
              <a:t>Shklarsh</a:t>
            </a:r>
            <a:r>
              <a:rPr lang="en-US" dirty="0" smtClean="0"/>
              <a:t> et al. 2012; Ingham et al. 2011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u="sng" dirty="0" smtClean="0"/>
              <a:t>הפקת תועלת מהמטען</a:t>
            </a:r>
            <a:endParaRPr lang="en-US" b="1" u="sng" dirty="0"/>
          </a:p>
        </p:txBody>
      </p:sp>
      <p:sp>
        <p:nvSpPr>
          <p:cNvPr id="3" name="מציין מיקום תוכן 2"/>
          <p:cNvSpPr>
            <a:spLocks noGrp="1"/>
          </p:cNvSpPr>
          <p:nvPr>
            <p:ph sz="quarter" idx="1"/>
          </p:nvPr>
        </p:nvSpPr>
        <p:spPr/>
        <p:txBody>
          <a:bodyPr/>
          <a:lstStyle/>
          <a:p>
            <a:pPr algn="r" rtl="1"/>
            <a:r>
              <a:rPr lang="he-IL" dirty="0" smtClean="0"/>
              <a:t>התפשטות לנישות לא-נגישות</a:t>
            </a:r>
          </a:p>
          <a:p>
            <a:pPr algn="r" rtl="1"/>
            <a:endParaRPr lang="he-IL" dirty="0" smtClean="0"/>
          </a:p>
          <a:p>
            <a:pPr algn="r" rtl="1"/>
            <a:endParaRPr lang="he-IL" dirty="0" smtClean="0"/>
          </a:p>
          <a:p>
            <a:pPr algn="r" rtl="1"/>
            <a:endParaRPr lang="he-IL" dirty="0" smtClean="0"/>
          </a:p>
          <a:p>
            <a:pPr algn="r" rtl="1"/>
            <a:endParaRPr lang="he-IL" dirty="0" smtClean="0"/>
          </a:p>
          <a:p>
            <a:pPr algn="r" rtl="1"/>
            <a:endParaRPr lang="he-IL" dirty="0" smtClean="0"/>
          </a:p>
          <a:p>
            <a:pPr algn="r" rtl="1"/>
            <a:endParaRPr lang="he-IL" dirty="0" smtClean="0"/>
          </a:p>
          <a:p>
            <a:pPr algn="r" rtl="1"/>
            <a:endParaRPr lang="he-IL" dirty="0" smtClean="0"/>
          </a:p>
          <a:p>
            <a:pPr algn="r" rtl="1"/>
            <a:endParaRPr lang="he-IL" dirty="0" smtClean="0"/>
          </a:p>
          <a:p>
            <a:pPr algn="r" rtl="1"/>
            <a:r>
              <a:rPr lang="he-IL" b="1" dirty="0" smtClean="0"/>
              <a:t>האם יתכנו שיתופי פעולה נוספים? </a:t>
            </a:r>
            <a:endParaRPr lang="en-US" b="1" dirty="0" smtClean="0"/>
          </a:p>
          <a:p>
            <a:pPr algn="r" rtl="1"/>
            <a:endParaRPr lang="en-US" dirty="0"/>
          </a:p>
        </p:txBody>
      </p:sp>
      <p:sp>
        <p:nvSpPr>
          <p:cNvPr id="4" name="מלבן 3"/>
          <p:cNvSpPr/>
          <p:nvPr/>
        </p:nvSpPr>
        <p:spPr>
          <a:xfrm>
            <a:off x="381000" y="6019800"/>
            <a:ext cx="2078326" cy="369332"/>
          </a:xfrm>
          <a:prstGeom prst="rect">
            <a:avLst/>
          </a:prstGeom>
        </p:spPr>
        <p:txBody>
          <a:bodyPr wrap="none">
            <a:spAutoFit/>
          </a:bodyPr>
          <a:lstStyle/>
          <a:p>
            <a:r>
              <a:rPr lang="en-US" dirty="0" smtClean="0"/>
              <a:t>Ingham et al. 2011</a:t>
            </a:r>
            <a:endParaRPr lang="en-US" dirty="0"/>
          </a:p>
        </p:txBody>
      </p:sp>
      <p:pic>
        <p:nvPicPr>
          <p:cNvPr id="1026" name="Picture 2"/>
          <p:cNvPicPr>
            <a:picLocks noChangeAspect="1" noChangeArrowheads="1"/>
          </p:cNvPicPr>
          <p:nvPr/>
        </p:nvPicPr>
        <p:blipFill>
          <a:blip r:embed="rId3"/>
          <a:srcRect/>
          <a:stretch>
            <a:fillRect/>
          </a:stretch>
        </p:blipFill>
        <p:spPr bwMode="auto">
          <a:xfrm>
            <a:off x="381000" y="1219200"/>
            <a:ext cx="3276600" cy="3560805"/>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419600" y="2286000"/>
            <a:ext cx="3505200" cy="30274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b="1" i="1" u="sng" dirty="0" smtClean="0"/>
              <a:t>Paenibacillus</a:t>
            </a:r>
            <a:endParaRPr lang="en-US" b="1" u="sng" dirty="0"/>
          </a:p>
        </p:txBody>
      </p:sp>
      <p:sp>
        <p:nvSpPr>
          <p:cNvPr id="18" name="מציין מיקום תוכן 17"/>
          <p:cNvSpPr>
            <a:spLocks noGrp="1"/>
          </p:cNvSpPr>
          <p:nvPr>
            <p:ph sz="quarter" idx="2"/>
          </p:nvPr>
        </p:nvSpPr>
        <p:spPr>
          <a:xfrm>
            <a:off x="5257800" y="4648200"/>
            <a:ext cx="2746248" cy="1676400"/>
          </a:xfrm>
          <a:solidFill>
            <a:schemeClr val="bg1"/>
          </a:solidFill>
        </p:spPr>
        <p:txBody>
          <a:bodyPr/>
          <a:lstStyle/>
          <a:p>
            <a:r>
              <a:rPr lang="en-US" i="1" dirty="0" smtClean="0"/>
              <a:t>P. vortex</a:t>
            </a:r>
          </a:p>
          <a:p>
            <a:r>
              <a:rPr lang="en-US" i="1" dirty="0" smtClean="0"/>
              <a:t>P. </a:t>
            </a:r>
            <a:r>
              <a:rPr lang="en-US" i="1" dirty="0" err="1" smtClean="0"/>
              <a:t>glucanaliticus</a:t>
            </a:r>
            <a:endParaRPr lang="en-US" i="1" dirty="0" smtClean="0"/>
          </a:p>
          <a:p>
            <a:r>
              <a:rPr lang="en-US" i="1" dirty="0" smtClean="0"/>
              <a:t>P. </a:t>
            </a:r>
            <a:r>
              <a:rPr lang="en-US" i="1" dirty="0" err="1" smtClean="0"/>
              <a:t>dendritiformis</a:t>
            </a:r>
            <a:endParaRPr lang="en-US" dirty="0"/>
          </a:p>
        </p:txBody>
      </p:sp>
      <p:pic>
        <p:nvPicPr>
          <p:cNvPr id="1026" name="Picture 1" descr="C:\Users\Alin\Desktop\Eshel - lab\pictures XXX\vortex_PG_T.tif"/>
          <p:cNvPicPr>
            <a:picLocks noChangeAspect="1" noChangeArrowheads="1"/>
          </p:cNvPicPr>
          <p:nvPr/>
        </p:nvPicPr>
        <p:blipFill>
          <a:blip r:embed="rId3"/>
          <a:srcRect/>
          <a:stretch>
            <a:fillRect/>
          </a:stretch>
        </p:blipFill>
        <p:spPr bwMode="auto">
          <a:xfrm>
            <a:off x="457200" y="1981200"/>
            <a:ext cx="822241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p:cNvSpPr/>
          <p:nvPr/>
        </p:nvSpPr>
        <p:spPr>
          <a:xfrm>
            <a:off x="228600" y="4648200"/>
            <a:ext cx="24384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מלבן 20"/>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p:txBody>
          <a:bodyPr/>
          <a:lstStyle/>
          <a:p>
            <a:pPr algn="r"/>
            <a:r>
              <a:rPr lang="he-IL" b="1" u="sng" dirty="0" smtClean="0"/>
              <a:t>מינים נבדקים</a:t>
            </a:r>
            <a:endParaRPr lang="en-US" b="1" u="sng" dirty="0"/>
          </a:p>
        </p:txBody>
      </p:sp>
      <p:sp>
        <p:nvSpPr>
          <p:cNvPr id="3" name="מציין מיקום תוכן 2"/>
          <p:cNvSpPr>
            <a:spLocks noGrp="1"/>
          </p:cNvSpPr>
          <p:nvPr>
            <p:ph sz="quarter" idx="2"/>
          </p:nvPr>
        </p:nvSpPr>
        <p:spPr>
          <a:xfrm>
            <a:off x="5029200" y="2743200"/>
            <a:ext cx="2971800" cy="1752600"/>
          </a:xfrm>
        </p:spPr>
        <p:txBody>
          <a:bodyPr/>
          <a:lstStyle/>
          <a:p>
            <a:pPr algn="r" rtl="1"/>
            <a:r>
              <a:rPr lang="he-IL" dirty="0" smtClean="0"/>
              <a:t>אצה חד-תאית</a:t>
            </a:r>
            <a:r>
              <a:rPr lang="en-US" dirty="0" smtClean="0"/>
              <a:t/>
            </a:r>
            <a:br>
              <a:rPr lang="en-US" dirty="0" smtClean="0"/>
            </a:br>
            <a:endParaRPr lang="he-IL" dirty="0" smtClean="0"/>
          </a:p>
          <a:p>
            <a:pPr algn="r" rtl="1"/>
            <a:r>
              <a:rPr lang="he-IL" dirty="0" smtClean="0"/>
              <a:t>מבצעת פוטוסינתזה</a:t>
            </a:r>
            <a:endParaRPr lang="en-US" dirty="0"/>
          </a:p>
        </p:txBody>
      </p:sp>
      <p:sp>
        <p:nvSpPr>
          <p:cNvPr id="5" name="מציין מיקום טקסט 4"/>
          <p:cNvSpPr>
            <a:spLocks noGrp="1"/>
          </p:cNvSpPr>
          <p:nvPr>
            <p:ph type="body" sz="quarter" idx="1"/>
          </p:nvPr>
        </p:nvSpPr>
        <p:spPr>
          <a:xfrm>
            <a:off x="4419600" y="1676400"/>
            <a:ext cx="3657600" cy="990600"/>
          </a:xfrm>
        </p:spPr>
        <p:txBody>
          <a:bodyPr/>
          <a:lstStyle/>
          <a:p>
            <a:r>
              <a:rPr lang="en-US" i="1" dirty="0" err="1" smtClean="0"/>
              <a:t>Chlamydomonas</a:t>
            </a:r>
            <a:r>
              <a:rPr lang="en-US" i="1" dirty="0" smtClean="0"/>
              <a:t> </a:t>
            </a:r>
            <a:endParaRPr lang="en-US" dirty="0" smtClean="0"/>
          </a:p>
          <a:p>
            <a:r>
              <a:rPr lang="en-US" i="1" dirty="0" err="1" smtClean="0"/>
              <a:t>reinhardtii</a:t>
            </a:r>
            <a:endParaRPr lang="en-US" dirty="0"/>
          </a:p>
        </p:txBody>
      </p:sp>
      <p:pic>
        <p:nvPicPr>
          <p:cNvPr id="7" name="תמונה 6" descr="Chlamydomonas6-1.jpg"/>
          <p:cNvPicPr>
            <a:picLocks noChangeAspect="1"/>
          </p:cNvPicPr>
          <p:nvPr/>
        </p:nvPicPr>
        <p:blipFill>
          <a:blip r:embed="rId3" cstate="print"/>
          <a:stretch>
            <a:fillRect/>
          </a:stretch>
        </p:blipFill>
        <p:spPr>
          <a:xfrm>
            <a:off x="4419600" y="4572000"/>
            <a:ext cx="2133600" cy="2185689"/>
          </a:xfrm>
          <a:prstGeom prst="rect">
            <a:avLst/>
          </a:prstGeom>
        </p:spPr>
      </p:pic>
      <p:sp>
        <p:nvSpPr>
          <p:cNvPr id="18" name="מציין מיקום תוכן 3"/>
          <p:cNvSpPr txBox="1">
            <a:spLocks/>
          </p:cNvSpPr>
          <p:nvPr/>
        </p:nvSpPr>
        <p:spPr>
          <a:xfrm>
            <a:off x="1571625" y="2667000"/>
            <a:ext cx="2619375" cy="2286000"/>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he-IL" sz="2400" b="0" i="0" u="none" strike="noStrike" kern="1200" cap="none" spc="0" normalizeH="0" baseline="0" noProof="0" smtClean="0">
                <a:ln>
                  <a:noFill/>
                </a:ln>
                <a:solidFill>
                  <a:schemeClr val="tx1"/>
                </a:solidFill>
                <a:effectLst/>
                <a:uLnTx/>
                <a:uFillTx/>
                <a:latin typeface="+mn-lt"/>
                <a:ea typeface="+mn-ea"/>
                <a:cs typeface="+mn-cs"/>
              </a:rPr>
              <a:t>חיידק</a:t>
            </a:r>
            <a:r>
              <a:rPr kumimoji="0" lang="en-US" sz="2400" b="0" i="0" u="none" strike="noStrike" kern="1200" cap="none" spc="0" normalizeH="0" baseline="0" noProof="0" smtClean="0">
                <a:ln>
                  <a:noFill/>
                </a:ln>
                <a:solidFill>
                  <a:schemeClr val="tx1"/>
                </a:solidFill>
                <a:effectLst/>
                <a:uLnTx/>
                <a:uFillTx/>
                <a:latin typeface="+mn-lt"/>
                <a:ea typeface="+mn-ea"/>
                <a:cs typeface="+mn-cs"/>
              </a:rPr>
              <a:t/>
            </a:r>
            <a:br>
              <a:rPr kumimoji="0" lang="en-US" sz="2400" b="0" i="0" u="none" strike="noStrike" kern="1200" cap="none" spc="0" normalizeH="0" baseline="0" noProof="0" smtClean="0">
                <a:ln>
                  <a:noFill/>
                </a:ln>
                <a:solidFill>
                  <a:schemeClr val="tx1"/>
                </a:solidFill>
                <a:effectLst/>
                <a:uLnTx/>
                <a:uFillTx/>
                <a:latin typeface="+mn-lt"/>
                <a:ea typeface="+mn-ea"/>
                <a:cs typeface="+mn-cs"/>
              </a:rPr>
            </a:br>
            <a:endParaRPr kumimoji="0" lang="he-IL"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r>
              <a:rPr kumimoji="0" lang="he-IL" sz="2400" b="0" i="0" u="none" strike="noStrike" kern="1200" cap="none" spc="0" normalizeH="0" baseline="0" noProof="0" smtClean="0">
                <a:ln>
                  <a:noFill/>
                </a:ln>
                <a:solidFill>
                  <a:schemeClr val="tx1"/>
                </a:solidFill>
                <a:effectLst/>
                <a:uLnTx/>
                <a:uFillTx/>
                <a:latin typeface="+mn-lt"/>
                <a:ea typeface="+mn-ea"/>
                <a:cs typeface="+mn-cs"/>
              </a:rPr>
              <a:t>מפרק צלולוז</a:t>
            </a:r>
            <a:r>
              <a:rPr kumimoji="0" lang="en-US" sz="2400" b="0" i="0" u="none" strike="noStrike" kern="1200" cap="none" spc="0" normalizeH="0" baseline="0" noProof="0" smtClean="0">
                <a:ln>
                  <a:noFill/>
                </a:ln>
                <a:solidFill>
                  <a:schemeClr val="tx1"/>
                </a:solidFill>
                <a:effectLst/>
                <a:uLnTx/>
                <a:uFillTx/>
                <a:latin typeface="+mn-lt"/>
                <a:ea typeface="+mn-ea"/>
                <a:cs typeface="+mn-cs"/>
              </a:rPr>
              <a:t/>
            </a:r>
            <a:br>
              <a:rPr kumimoji="0" lang="en-US" sz="2400" b="0" i="0" u="none" strike="noStrike" kern="1200" cap="none" spc="0" normalizeH="0" baseline="0" noProof="0" smtClean="0">
                <a:ln>
                  <a:noFill/>
                </a:ln>
                <a:solidFill>
                  <a:schemeClr val="tx1"/>
                </a:solidFill>
                <a:effectLst/>
                <a:uLnTx/>
                <a:uFillTx/>
                <a:latin typeface="+mn-lt"/>
                <a:ea typeface="+mn-ea"/>
                <a:cs typeface="+mn-cs"/>
              </a:rPr>
            </a:br>
            <a:r>
              <a:rPr kumimoji="0" lang="he-IL" sz="2400" b="0" i="0" u="none" strike="noStrike" kern="1200" cap="none" spc="0" normalizeH="0" baseline="0" noProof="0" smtClean="0">
                <a:ln>
                  <a:noFill/>
                </a:ln>
                <a:solidFill>
                  <a:schemeClr val="tx1"/>
                </a:solidFill>
                <a:effectLst/>
                <a:uLnTx/>
                <a:uFillTx/>
                <a:latin typeface="+mn-lt"/>
                <a:ea typeface="+mn-ea"/>
                <a:cs typeface="+mn-cs"/>
              </a:rPr>
              <a:t>(פירוק חוץ-תאי)</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מציין מיקום טקסט 5"/>
          <p:cNvSpPr txBox="1">
            <a:spLocks/>
          </p:cNvSpPr>
          <p:nvPr/>
        </p:nvSpPr>
        <p:spPr>
          <a:xfrm>
            <a:off x="504826" y="1676400"/>
            <a:ext cx="3657600" cy="990600"/>
          </a:xfrm>
          <a:prstGeom prst="roundRect">
            <a:avLst>
              <a:gd name="adj" fmla="val 16667"/>
            </a:avLst>
          </a:prstGeom>
          <a:solidFill>
            <a:schemeClr val="accent1"/>
          </a:solidFill>
        </p:spPr>
        <p:txBody>
          <a:bodyPr vert="horz" rtlCol="0" anchor="ctr">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2000" b="1" i="1" u="none" strike="noStrike" kern="1200" cap="none" spc="0" normalizeH="0" baseline="0" noProof="0" smtClean="0">
                <a:ln>
                  <a:noFill/>
                </a:ln>
                <a:solidFill>
                  <a:srgbClr val="FFFFFF"/>
                </a:solidFill>
                <a:effectLst/>
                <a:uLnTx/>
                <a:uFillTx/>
                <a:latin typeface="+mn-lt"/>
                <a:ea typeface="+mn-ea"/>
                <a:cs typeface="+mn-cs"/>
              </a:rPr>
              <a:t>Pseudomonas fluorescens subsp. Cellulosa</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pic>
        <p:nvPicPr>
          <p:cNvPr id="20" name="תמונה 19" descr="Pseudomonas_fluorescensjpg.jpg"/>
          <p:cNvPicPr>
            <a:picLocks noChangeAspect="1"/>
          </p:cNvPicPr>
          <p:nvPr/>
        </p:nvPicPr>
        <p:blipFill>
          <a:blip r:embed="rId4"/>
          <a:stretch>
            <a:fillRect/>
          </a:stretch>
        </p:blipFill>
        <p:spPr>
          <a:xfrm>
            <a:off x="352425" y="4805363"/>
            <a:ext cx="2170926" cy="19002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p:txBody>
          <a:bodyPr/>
          <a:lstStyle/>
          <a:p>
            <a:pPr algn="r"/>
            <a:r>
              <a:rPr lang="he-IL" b="1" u="sng" dirty="0" smtClean="0"/>
              <a:t>דלקים ממקור ביולוגי - יתרונות</a:t>
            </a:r>
            <a:endParaRPr lang="en-US" b="1" u="sng" dirty="0"/>
          </a:p>
        </p:txBody>
      </p:sp>
      <p:sp>
        <p:nvSpPr>
          <p:cNvPr id="11" name="מציין מיקום תוכן 10"/>
          <p:cNvSpPr>
            <a:spLocks noGrp="1"/>
          </p:cNvSpPr>
          <p:nvPr>
            <p:ph sz="quarter" idx="2"/>
          </p:nvPr>
        </p:nvSpPr>
        <p:spPr>
          <a:xfrm>
            <a:off x="4419600" y="2362200"/>
            <a:ext cx="3657600" cy="3886200"/>
          </a:xfrm>
        </p:spPr>
        <p:txBody>
          <a:bodyPr/>
          <a:lstStyle/>
          <a:p>
            <a:pPr algn="r" rtl="1"/>
            <a:endParaRPr lang="he-IL" dirty="0" smtClean="0"/>
          </a:p>
          <a:p>
            <a:pPr algn="r" rtl="1"/>
            <a:r>
              <a:rPr lang="he-IL" dirty="0" smtClean="0"/>
              <a:t>הפקת ביודיזל </a:t>
            </a:r>
            <a:r>
              <a:rPr lang="he-IL" dirty="0" err="1" smtClean="0"/>
              <a:t>וביואתנול</a:t>
            </a:r>
            <a:endParaRPr lang="he-IL" dirty="0" smtClean="0"/>
          </a:p>
          <a:p>
            <a:pPr algn="r" rtl="1"/>
            <a:endParaRPr lang="he-IL" dirty="0" smtClean="0"/>
          </a:p>
          <a:p>
            <a:pPr algn="r" rtl="1"/>
            <a:r>
              <a:rPr lang="he-IL" dirty="0" smtClean="0"/>
              <a:t>קיבוע פחמן</a:t>
            </a:r>
          </a:p>
        </p:txBody>
      </p:sp>
      <p:sp>
        <p:nvSpPr>
          <p:cNvPr id="14" name="מציין מיקום טקסט 4"/>
          <p:cNvSpPr>
            <a:spLocks noGrp="1"/>
          </p:cNvSpPr>
          <p:nvPr>
            <p:ph type="body" sz="quarter" idx="1"/>
          </p:nvPr>
        </p:nvSpPr>
        <p:spPr>
          <a:xfrm>
            <a:off x="4419600" y="1524000"/>
            <a:ext cx="3657600" cy="990600"/>
          </a:xfrm>
        </p:spPr>
        <p:txBody>
          <a:bodyPr/>
          <a:lstStyle/>
          <a:p>
            <a:r>
              <a:rPr lang="en-US" i="1" dirty="0" err="1" smtClean="0"/>
              <a:t>Chlamydomonas</a:t>
            </a:r>
            <a:r>
              <a:rPr lang="en-US" i="1" dirty="0" smtClean="0"/>
              <a:t> </a:t>
            </a:r>
            <a:endParaRPr lang="en-US" dirty="0" smtClean="0"/>
          </a:p>
          <a:p>
            <a:r>
              <a:rPr lang="en-US" i="1" dirty="0" err="1" smtClean="0"/>
              <a:t>reinhardtii</a:t>
            </a:r>
            <a:endParaRPr lang="en-US" dirty="0"/>
          </a:p>
        </p:txBody>
      </p:sp>
      <p:pic>
        <p:nvPicPr>
          <p:cNvPr id="4098" name="Picture 2" descr="C:\Users\hp\Desktop\800px-Saab_9-3_SportCombi_1.8t_BioPower_Facelift_rear.JPG"/>
          <p:cNvPicPr>
            <a:picLocks noChangeAspect="1" noChangeArrowheads="1"/>
          </p:cNvPicPr>
          <p:nvPr/>
        </p:nvPicPr>
        <p:blipFill>
          <a:blip r:embed="rId3"/>
          <a:srcRect/>
          <a:stretch>
            <a:fillRect/>
          </a:stretch>
        </p:blipFill>
        <p:spPr bwMode="auto">
          <a:xfrm>
            <a:off x="2743200" y="5223510"/>
            <a:ext cx="3048000" cy="1634490"/>
          </a:xfrm>
          <a:prstGeom prst="rect">
            <a:avLst/>
          </a:prstGeom>
          <a:noFill/>
        </p:spPr>
      </p:pic>
      <p:pic>
        <p:nvPicPr>
          <p:cNvPr id="4099" name="Picture 3" descr="C:\Users\hp\Desktop\Photobioreactor_PBR_500_P_IGV_Biotech.jpg"/>
          <p:cNvPicPr>
            <a:picLocks noChangeAspect="1" noChangeArrowheads="1"/>
          </p:cNvPicPr>
          <p:nvPr/>
        </p:nvPicPr>
        <p:blipFill>
          <a:blip r:embed="rId4" cstate="print"/>
          <a:srcRect/>
          <a:stretch>
            <a:fillRect/>
          </a:stretch>
        </p:blipFill>
        <p:spPr bwMode="auto">
          <a:xfrm>
            <a:off x="5943600" y="4419600"/>
            <a:ext cx="1905000" cy="1577352"/>
          </a:xfrm>
          <a:prstGeom prst="rect">
            <a:avLst/>
          </a:prstGeom>
          <a:noFill/>
        </p:spPr>
      </p:pic>
      <p:sp>
        <p:nvSpPr>
          <p:cNvPr id="16" name="מציין מיקום תוכן 12"/>
          <p:cNvSpPr>
            <a:spLocks noGrp="1"/>
          </p:cNvSpPr>
          <p:nvPr>
            <p:ph sz="quarter" idx="4"/>
          </p:nvPr>
        </p:nvSpPr>
        <p:spPr>
          <a:xfrm>
            <a:off x="533400" y="2362200"/>
            <a:ext cx="3657600" cy="3886200"/>
          </a:xfrm>
        </p:spPr>
        <p:txBody>
          <a:bodyPr/>
          <a:lstStyle/>
          <a:p>
            <a:pPr algn="r" rtl="1"/>
            <a:endParaRPr lang="he-IL" dirty="0" smtClean="0"/>
          </a:p>
          <a:p>
            <a:pPr algn="r" rtl="1"/>
            <a:r>
              <a:rPr lang="he-IL" dirty="0" smtClean="0"/>
              <a:t>הפקת </a:t>
            </a:r>
            <a:r>
              <a:rPr lang="he-IL" dirty="0" err="1" smtClean="0"/>
              <a:t>ביואתנול</a:t>
            </a:r>
            <a:endParaRPr lang="he-IL" dirty="0" smtClean="0"/>
          </a:p>
          <a:p>
            <a:pPr algn="r" rtl="1"/>
            <a:endParaRPr lang="he-IL" dirty="0" smtClean="0"/>
          </a:p>
          <a:p>
            <a:pPr algn="r" rtl="1"/>
            <a:r>
              <a:rPr lang="he-IL" dirty="0" smtClean="0"/>
              <a:t>פירוק פסולת</a:t>
            </a:r>
            <a:r>
              <a:rPr lang="en-US" dirty="0" smtClean="0"/>
              <a:t/>
            </a:r>
            <a:br>
              <a:rPr lang="en-US" dirty="0" smtClean="0"/>
            </a:br>
            <a:endParaRPr lang="en-US" dirty="0" smtClean="0"/>
          </a:p>
          <a:p>
            <a:pPr algn="r" rtl="1"/>
            <a:endParaRPr lang="he-IL" dirty="0" smtClean="0"/>
          </a:p>
          <a:p>
            <a:pPr algn="r" rtl="1"/>
            <a:endParaRPr lang="en-US" dirty="0"/>
          </a:p>
        </p:txBody>
      </p:sp>
      <p:sp>
        <p:nvSpPr>
          <p:cNvPr id="17" name="מציין מיקום טקסט 5"/>
          <p:cNvSpPr>
            <a:spLocks noGrp="1"/>
          </p:cNvSpPr>
          <p:nvPr>
            <p:ph type="body" sz="quarter" idx="3"/>
          </p:nvPr>
        </p:nvSpPr>
        <p:spPr>
          <a:xfrm>
            <a:off x="504825" y="1524000"/>
            <a:ext cx="3657600" cy="990600"/>
          </a:xfrm>
        </p:spPr>
        <p:txBody>
          <a:bodyPr/>
          <a:lstStyle/>
          <a:p>
            <a:r>
              <a:rPr lang="en-US" i="1" dirty="0" smtClean="0"/>
              <a:t>Pseudomonas</a:t>
            </a:r>
            <a:br>
              <a:rPr lang="en-US" i="1" dirty="0" smtClean="0"/>
            </a:br>
            <a:r>
              <a:rPr lang="en-US" i="1" dirty="0" smtClean="0"/>
              <a:t> </a:t>
            </a:r>
            <a:r>
              <a:rPr lang="en-US" i="1" dirty="0" err="1" smtClean="0"/>
              <a:t>fluorescens</a:t>
            </a:r>
            <a:endParaRPr lang="en-US" dirty="0"/>
          </a:p>
        </p:txBody>
      </p:sp>
      <p:pic>
        <p:nvPicPr>
          <p:cNvPr id="18" name="Picture 4" descr="C:\Users\hp\Desktop\Špalek_na_štípání.jpg"/>
          <p:cNvPicPr>
            <a:picLocks noChangeAspect="1" noChangeArrowheads="1"/>
          </p:cNvPicPr>
          <p:nvPr/>
        </p:nvPicPr>
        <p:blipFill>
          <a:blip r:embed="rId5" cstate="print"/>
          <a:srcRect/>
          <a:stretch>
            <a:fillRect/>
          </a:stretch>
        </p:blipFill>
        <p:spPr bwMode="auto">
          <a:xfrm>
            <a:off x="304800" y="4572000"/>
            <a:ext cx="2116138" cy="1587104"/>
          </a:xfrm>
          <a:prstGeom prst="rect">
            <a:avLst/>
          </a:prstGeom>
          <a:noFill/>
        </p:spPr>
      </p:pic>
      <p:grpSp>
        <p:nvGrpSpPr>
          <p:cNvPr id="24" name="קבוצה 23"/>
          <p:cNvGrpSpPr/>
          <p:nvPr/>
        </p:nvGrpSpPr>
        <p:grpSpPr>
          <a:xfrm>
            <a:off x="7010400" y="1600200"/>
            <a:ext cx="838200" cy="838200"/>
            <a:chOff x="4267200" y="4419600"/>
            <a:chExt cx="2438400" cy="2438400"/>
          </a:xfrm>
        </p:grpSpPr>
        <p:sp>
          <p:nvSpPr>
            <p:cNvPr id="20" name="מלבן 19"/>
            <p:cNvSpPr/>
            <p:nvPr/>
          </p:nvSpPr>
          <p:spPr>
            <a:xfrm>
              <a:off x="4267200" y="4419600"/>
              <a:ext cx="2438400" cy="2438400"/>
            </a:xfrm>
            <a:prstGeom prst="rect">
              <a:avLst/>
            </a:prstGeom>
            <a:solidFill>
              <a:srgbClr val="69E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תמונה 20" descr="Chlamydomonas6-1.jpg"/>
            <p:cNvPicPr>
              <a:picLocks noChangeAspect="1"/>
            </p:cNvPicPr>
            <p:nvPr/>
          </p:nvPicPr>
          <p:blipFill>
            <a:blip r:embed="rId6" cstate="print"/>
            <a:stretch>
              <a:fillRect/>
            </a:stretch>
          </p:blipFill>
          <p:spPr>
            <a:xfrm>
              <a:off x="4419600" y="4572000"/>
              <a:ext cx="2133600" cy="2185689"/>
            </a:xfrm>
            <a:prstGeom prst="rect">
              <a:avLst/>
            </a:prstGeom>
          </p:spPr>
        </p:pic>
      </p:grpSp>
      <p:grpSp>
        <p:nvGrpSpPr>
          <p:cNvPr id="23" name="קבוצה 22"/>
          <p:cNvGrpSpPr/>
          <p:nvPr/>
        </p:nvGrpSpPr>
        <p:grpSpPr>
          <a:xfrm>
            <a:off x="2971800" y="1600200"/>
            <a:ext cx="940676" cy="852488"/>
            <a:chOff x="228600" y="4648200"/>
            <a:chExt cx="2438400" cy="2209800"/>
          </a:xfrm>
        </p:grpSpPr>
        <p:sp>
          <p:nvSpPr>
            <p:cNvPr id="19" name="מלבן 18"/>
            <p:cNvSpPr/>
            <p:nvPr/>
          </p:nvSpPr>
          <p:spPr>
            <a:xfrm>
              <a:off x="228600" y="4648200"/>
              <a:ext cx="24384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תמונה 21" descr="Pseudomonas_fluorescensjpg.jpg"/>
            <p:cNvPicPr>
              <a:picLocks noChangeAspect="1"/>
            </p:cNvPicPr>
            <p:nvPr/>
          </p:nvPicPr>
          <p:blipFill>
            <a:blip r:embed="rId7" cstate="print"/>
            <a:stretch>
              <a:fillRect/>
            </a:stretch>
          </p:blipFill>
          <p:spPr>
            <a:xfrm>
              <a:off x="352425" y="4805363"/>
              <a:ext cx="2170926" cy="1900237"/>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pPr algn="r" rtl="1"/>
            <a:r>
              <a:rPr lang="he-IL" b="1" u="sng" dirty="0" smtClean="0"/>
              <a:t>היבטים של שת"פ</a:t>
            </a:r>
            <a:endParaRPr lang="en-US" b="1" u="sng" dirty="0"/>
          </a:p>
        </p:txBody>
      </p:sp>
      <p:sp>
        <p:nvSpPr>
          <p:cNvPr id="8" name="מציין מיקום תוכן 7"/>
          <p:cNvSpPr>
            <a:spLocks noGrp="1"/>
          </p:cNvSpPr>
          <p:nvPr>
            <p:ph sz="quarter" idx="1"/>
          </p:nvPr>
        </p:nvSpPr>
        <p:spPr/>
        <p:txBody>
          <a:bodyPr/>
          <a:lstStyle/>
          <a:p>
            <a:pPr algn="r" rtl="1"/>
            <a:endParaRPr lang="he-IL" dirty="0" smtClean="0"/>
          </a:p>
          <a:p>
            <a:pPr algn="r" rtl="1"/>
            <a:r>
              <a:rPr lang="he-IL" dirty="0" smtClean="0"/>
              <a:t>מתן יכולת תנועה לאורגניזמים / מולקולות ללא יכולת תנועה</a:t>
            </a:r>
          </a:p>
          <a:p>
            <a:pPr algn="r" rtl="1"/>
            <a:endParaRPr lang="he-IL" dirty="0" smtClean="0"/>
          </a:p>
          <a:p>
            <a:pPr algn="r" rtl="1"/>
            <a:r>
              <a:rPr lang="he-IL" dirty="0" smtClean="0"/>
              <a:t>בפרט, מתן יכולת תנועה לאורגניזמים המשמשים להפקת דלקים ממקור ביולוגי</a:t>
            </a:r>
          </a:p>
          <a:p>
            <a:pPr algn="r" rtl="1"/>
            <a:endParaRPr lang="he-IL" dirty="0" smtClean="0"/>
          </a:p>
          <a:p>
            <a:pPr algn="r" rtl="1"/>
            <a:r>
              <a:rPr lang="he-IL" dirty="0" smtClean="0"/>
              <a:t>יחסי נשא מטען –</a:t>
            </a:r>
            <a:r>
              <a:rPr lang="he-IL" dirty="0" err="1" smtClean="0"/>
              <a:t> הד</a:t>
            </a:r>
            <a:r>
              <a:rPr lang="he-IL" dirty="0" smtClean="0"/>
              <a:t>דיות, ניצול</a:t>
            </a:r>
            <a:r>
              <a:rPr lang="en-US" dirty="0" smtClean="0"/>
              <a:t/>
            </a:r>
            <a:br>
              <a:rPr lang="en-US" dirty="0" smtClean="0"/>
            </a:br>
            <a:r>
              <a:rPr lang="en-US" dirty="0" smtClean="0"/>
              <a:t/>
            </a:r>
            <a:br>
              <a:rPr lang="en-US" dirty="0" smtClean="0"/>
            </a:br>
            <a:r>
              <a:rPr lang="he-IL" dirty="0" smtClean="0"/>
              <a:t>הדדיות:  הפצה בתמורה להפרשת מזון</a:t>
            </a:r>
            <a:r>
              <a:rPr lang="en-US" dirty="0" smtClean="0"/>
              <a:t/>
            </a:r>
            <a:br>
              <a:rPr lang="en-US" dirty="0" smtClean="0"/>
            </a:br>
            <a:r>
              <a:rPr lang="he-IL" dirty="0" smtClean="0"/>
              <a:t>ניצול:     הפצה ללא תמורה</a:t>
            </a:r>
            <a:r>
              <a:rPr lang="en-US" dirty="0" smtClean="0"/>
              <a:t/>
            </a:r>
            <a:br>
              <a:rPr lang="en-US" dirty="0" smtClean="0"/>
            </a:br>
            <a:r>
              <a:rPr lang="he-IL" dirty="0" smtClean="0"/>
              <a:t>	     שימוש במטען עצמו כמקור מזון</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19A0A7DB-705F-45DF-893B-136D92B4CDAA}"/>
</file>

<file path=customXml/itemProps2.xml><?xml version="1.0" encoding="utf-8"?>
<ds:datastoreItem xmlns:ds="http://schemas.openxmlformats.org/officeDocument/2006/customXml" ds:itemID="{DE17DF5C-1731-4E72-847B-CAAE6C057E12}"/>
</file>

<file path=docProps/app.xml><?xml version="1.0" encoding="utf-8"?>
<Properties xmlns="http://schemas.openxmlformats.org/officeDocument/2006/extended-properties" xmlns:vt="http://schemas.openxmlformats.org/officeDocument/2006/docPropsVTypes">
  <Template>Oriel</Template>
  <TotalTime>157</TotalTime>
  <Words>435</Words>
  <Application>Microsoft Office PowerPoint</Application>
  <PresentationFormat>‫הצגה על המסך (4:3)</PresentationFormat>
  <Paragraphs>185</Paragraphs>
  <Slides>16</Slides>
  <Notes>10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חלון</vt:lpstr>
      <vt:lpstr>בחינת אפשרות של יחסים הדדיים  בין זני פניבצילוס סוציאליים  לבין אצות פוטוסינטתיות  וחיידקים מפרקי צלולוז</vt:lpstr>
      <vt:lpstr>עבודה בהנחיית:  פרופ' אשל בן יעקב, הפקולטה למדעים מדויקים, בית ספר לפיסיקה ואסטרונומיה, אוניברסיטת תל אביב.  ד"ר אלין פינקלשטיין, ביה"ס סאקלר לרפואה, אוניברסיטת תל אביב.   </vt:lpstr>
      <vt:lpstr>Paenibacillus Vortex</vt:lpstr>
      <vt:lpstr>Paenibacillus Vortex</vt:lpstr>
      <vt:lpstr>הפקת תועלת מהמטען</vt:lpstr>
      <vt:lpstr>Paenibacillus</vt:lpstr>
      <vt:lpstr>מינים נבדקים</vt:lpstr>
      <vt:lpstr>דלקים ממקור ביולוגי - יתרונות</vt:lpstr>
      <vt:lpstr>היבטים של שת"פ</vt:lpstr>
      <vt:lpstr>היפותזה</vt:lpstr>
      <vt:lpstr>מערך הזריעה</vt:lpstr>
      <vt:lpstr>מערך הזריעה</vt:lpstr>
      <vt:lpstr>תוצאות </vt:lpstr>
      <vt:lpstr>תוצאות</vt:lpstr>
      <vt:lpstr>דפוס התפשטות</vt:lpstr>
      <vt:lpstr>שקופית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אור רבינא</dc:title>
  <dc:creator>O.R.</dc:creator>
  <cp:keywords/>
  <dc:description/>
  <cp:lastModifiedBy>O.R.</cp:lastModifiedBy>
  <cp:revision>38</cp:revision>
  <dcterms:created xsi:type="dcterms:W3CDTF">2013-12-24T14:12:36Z</dcterms:created>
  <dcterms:modified xsi:type="dcterms:W3CDTF">2013-12-31T17:21:14Z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