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660" r:id="rId2"/>
    <p:sldId id="607" r:id="rId3"/>
    <p:sldId id="655" r:id="rId4"/>
    <p:sldId id="671" r:id="rId5"/>
    <p:sldId id="396" r:id="rId6"/>
    <p:sldId id="661" r:id="rId7"/>
    <p:sldId id="664" r:id="rId8"/>
    <p:sldId id="614" r:id="rId9"/>
    <p:sldId id="612" r:id="rId10"/>
    <p:sldId id="665" r:id="rId11"/>
    <p:sldId id="673" r:id="rId12"/>
    <p:sldId id="674" r:id="rId13"/>
    <p:sldId id="663" r:id="rId14"/>
    <p:sldId id="662" r:id="rId15"/>
    <p:sldId id="597" r:id="rId16"/>
    <p:sldId id="666" r:id="rId17"/>
    <p:sldId id="668" r:id="rId18"/>
    <p:sldId id="670" r:id="rId19"/>
    <p:sldId id="669" r:id="rId20"/>
    <p:sldId id="675" r:id="rId2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FFFFCC"/>
    <a:srgbClr val="FFFFE5"/>
    <a:srgbClr val="FF6600"/>
    <a:srgbClr val="0066CC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 autoAdjust="0"/>
    <p:restoredTop sz="94721" autoAdjust="0"/>
  </p:normalViewPr>
  <p:slideViewPr>
    <p:cSldViewPr>
      <p:cViewPr>
        <p:scale>
          <a:sx n="100" d="100"/>
          <a:sy n="100" d="100"/>
        </p:scale>
        <p:origin x="-426" y="588"/>
      </p:cViewPr>
      <p:guideLst>
        <p:guide orient="horz" pos="2024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Galit\&#1502;&#1488;&#1502;&#1512;%20-%20&#1495;&#1500;&#1493;&#1503;%20&#1512;&#1490;&#1497;&#1513;&#1493;&#1514;\&#1497;&#1489;&#1493;&#1500;%20&#1504;&#1505;&#1493;&#1497;%2024-%20&#1500;&#1502;&#1488;&#1502;&#1512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9250892818725596E-2"/>
          <c:y val="4.744666532068112E-2"/>
          <c:w val="0.8210154468396369"/>
          <c:h val="0.81374621441552231"/>
        </c:manualLayout>
      </c:layout>
      <c:scatterChart>
        <c:scatterStyle val="smoothMarker"/>
        <c:ser>
          <c:idx val="0"/>
          <c:order val="0"/>
          <c:tx>
            <c:strRef>
              <c:f>גלית!$J$4</c:f>
              <c:strCache>
                <c:ptCount val="1"/>
                <c:pt idx="0">
                  <c:v>בריאים</c:v>
                </c:pt>
              </c:strCache>
            </c:strRef>
          </c:tx>
          <c:spPr>
            <a:ln w="50800" cmpd="sng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גלית!$I$5:$I$37</c:f>
              <c:numCache>
                <c:formatCode>General</c:formatCode>
                <c:ptCount val="3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</c:numCache>
            </c:numRef>
          </c:xVal>
          <c:yVal>
            <c:numRef>
              <c:f>גלית!$J$5:$J$37</c:f>
              <c:numCache>
                <c:formatCode>General</c:formatCode>
                <c:ptCount val="33"/>
                <c:pt idx="0">
                  <c:v>1.1449636726196788E-2</c:v>
                </c:pt>
                <c:pt idx="1">
                  <c:v>1.6080010672763025E-2</c:v>
                </c:pt>
                <c:pt idx="2">
                  <c:v>2.2577932522415668E-2</c:v>
                </c:pt>
                <c:pt idx="3">
                  <c:v>3.1691750016780498E-2</c:v>
                </c:pt>
                <c:pt idx="4">
                  <c:v>4.4464958588927815E-2</c:v>
                </c:pt>
                <c:pt idx="5">
                  <c:v>6.2348050897852815E-2</c:v>
                </c:pt>
                <c:pt idx="6">
                  <c:v>8.7348364676309076E-2</c:v>
                </c:pt>
                <c:pt idx="7">
                  <c:v>0.12222657309907622</c:v>
                </c:pt>
                <c:pt idx="8">
                  <c:v>0.17074603445640718</c:v>
                </c:pt>
                <c:pt idx="9">
                  <c:v>0.23797310075597114</c:v>
                </c:pt>
                <c:pt idx="10">
                  <c:v>0.33060747053591238</c:v>
                </c:pt>
                <c:pt idx="11">
                  <c:v>0.4572840347241266</c:v>
                </c:pt>
                <c:pt idx="12">
                  <c:v>0.62872266284325784</c:v>
                </c:pt>
                <c:pt idx="13">
                  <c:v>0.8575069882834977</c:v>
                </c:pt>
                <c:pt idx="14">
                  <c:v>1.1571673296870182</c:v>
                </c:pt>
                <c:pt idx="15">
                  <c:v>1.5401986589920258</c:v>
                </c:pt>
                <c:pt idx="16">
                  <c:v>2.0148101070518365</c:v>
                </c:pt>
                <c:pt idx="17">
                  <c:v>2.5807550929327805</c:v>
                </c:pt>
                <c:pt idx="18">
                  <c:v>3.2255281603633992</c:v>
                </c:pt>
                <c:pt idx="19">
                  <c:v>3.9230345358331342</c:v>
                </c:pt>
                <c:pt idx="20">
                  <c:v>4.6365594291368613</c:v>
                </c:pt>
                <c:pt idx="21">
                  <c:v>5.3259221001056956</c:v>
                </c:pt>
                <c:pt idx="22">
                  <c:v>5.9561270984428134</c:v>
                </c:pt>
                <c:pt idx="23">
                  <c:v>6.5037985032730434</c:v>
                </c:pt>
                <c:pt idx="24">
                  <c:v>6.9591853335962615</c:v>
                </c:pt>
                <c:pt idx="25">
                  <c:v>7.3241373998618755</c:v>
                </c:pt>
                <c:pt idx="26">
                  <c:v>7.6080717788708965</c:v>
                </c:pt>
                <c:pt idx="27">
                  <c:v>7.8239217273098287</c:v>
                </c:pt>
                <c:pt idx="28">
                  <c:v>7.9851443850103534</c:v>
                </c:pt>
                <c:pt idx="29">
                  <c:v>8.1039853532022548</c:v>
                </c:pt>
                <c:pt idx="30">
                  <c:v>8.1907359130861241</c:v>
                </c:pt>
                <c:pt idx="31">
                  <c:v>8.2536117282293393</c:v>
                </c:pt>
                <c:pt idx="32">
                  <c:v>8.2989484093634189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גלית!$K$4</c:f>
              <c:strCache>
                <c:ptCount val="1"/>
                <c:pt idx="0">
                  <c:v>7/8</c:v>
                </c:pt>
              </c:strCache>
            </c:strRef>
          </c:tx>
          <c:spPr>
            <a:ln w="47625" cmpd="sng">
              <a:solidFill>
                <a:srgbClr val="A50021"/>
              </a:solidFill>
              <a:prstDash val="lgDashDot"/>
            </a:ln>
          </c:spPr>
          <c:marker>
            <c:symbol val="none"/>
          </c:marker>
          <c:xVal>
            <c:numRef>
              <c:f>גלית!$I$5:$I$37</c:f>
              <c:numCache>
                <c:formatCode>General</c:formatCode>
                <c:ptCount val="3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</c:numCache>
            </c:numRef>
          </c:xVal>
          <c:yVal>
            <c:numRef>
              <c:f>גלית!$K$5:$K$37</c:f>
              <c:numCache>
                <c:formatCode>General</c:formatCode>
                <c:ptCount val="33"/>
                <c:pt idx="0">
                  <c:v>1.0505638224321946E-4</c:v>
                </c:pt>
                <c:pt idx="1">
                  <c:v>1.9059134909698541E-4</c:v>
                </c:pt>
                <c:pt idx="2">
                  <c:v>3.4576250458684177E-4</c:v>
                </c:pt>
                <c:pt idx="3">
                  <c:v>6.2725143633950338E-4</c:v>
                </c:pt>
                <c:pt idx="4">
                  <c:v>1.1378514951454054E-3</c:v>
                </c:pt>
                <c:pt idx="5">
                  <c:v>2.0639230544758857E-3</c:v>
                </c:pt>
                <c:pt idx="6">
                  <c:v>3.7431405141887457E-3</c:v>
                </c:pt>
                <c:pt idx="7">
                  <c:v>6.7867272563691943E-3</c:v>
                </c:pt>
                <c:pt idx="8">
                  <c:v>1.2299011619761961E-2</c:v>
                </c:pt>
                <c:pt idx="9">
                  <c:v>2.2268548145487309E-2</c:v>
                </c:pt>
                <c:pt idx="10">
                  <c:v>4.0254321498692097E-2</c:v>
                </c:pt>
                <c:pt idx="11">
                  <c:v>7.2555638533914113E-2</c:v>
                </c:pt>
                <c:pt idx="12">
                  <c:v>0.13009859570052176</c:v>
                </c:pt>
                <c:pt idx="13">
                  <c:v>0.23114355166258738</c:v>
                </c:pt>
                <c:pt idx="14">
                  <c:v>0.40417380359603883</c:v>
                </c:pt>
                <c:pt idx="15">
                  <c:v>0.68809799633032076</c:v>
                </c:pt>
                <c:pt idx="16">
                  <c:v>1.1228928633512962</c:v>
                </c:pt>
                <c:pt idx="17">
                  <c:v>1.72300519371964</c:v>
                </c:pt>
                <c:pt idx="18">
                  <c:v>2.4425304988665202</c:v>
                </c:pt>
                <c:pt idx="19">
                  <c:v>3.1728674269874197</c:v>
                </c:pt>
                <c:pt idx="20">
                  <c:v>3.7989967370521893</c:v>
                </c:pt>
                <c:pt idx="21">
                  <c:v>4.2626623515849404</c:v>
                </c:pt>
                <c:pt idx="22">
                  <c:v>4.5701125013017689</c:v>
                </c:pt>
                <c:pt idx="23">
                  <c:v>4.7593255288747915</c:v>
                </c:pt>
                <c:pt idx="24">
                  <c:v>4.8704749764649256</c:v>
                </c:pt>
                <c:pt idx="25">
                  <c:v>4.9339893404083002</c:v>
                </c:pt>
                <c:pt idx="26">
                  <c:v>4.9697119935300504</c:v>
                </c:pt>
                <c:pt idx="27">
                  <c:v>4.9896244669328924</c:v>
                </c:pt>
                <c:pt idx="28">
                  <c:v>5.0006686581034998</c:v>
                </c:pt>
                <c:pt idx="29">
                  <c:v>5.0067771804579024</c:v>
                </c:pt>
                <c:pt idx="30">
                  <c:v>5.0101506028037885</c:v>
                </c:pt>
                <c:pt idx="31">
                  <c:v>5.0120119886313486</c:v>
                </c:pt>
                <c:pt idx="32">
                  <c:v>5.0130385821493624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גלית!$L$4</c:f>
              <c:strCache>
                <c:ptCount val="1"/>
                <c:pt idx="0">
                  <c:v>16/17</c:v>
                </c:pt>
              </c:strCache>
            </c:strRef>
          </c:tx>
          <c:spPr>
            <a:ln w="50800" cmpd="sng">
              <a:solidFill>
                <a:srgbClr val="FF6600"/>
              </a:solidFill>
              <a:prstDash val="sysDot"/>
            </a:ln>
          </c:spPr>
          <c:marker>
            <c:symbol val="none"/>
          </c:marker>
          <c:xVal>
            <c:numRef>
              <c:f>גלית!$I$5:$I$37</c:f>
              <c:numCache>
                <c:formatCode>General</c:formatCode>
                <c:ptCount val="3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</c:numCache>
            </c:numRef>
          </c:xVal>
          <c:yVal>
            <c:numRef>
              <c:f>גלית!$L$5:$L$37</c:f>
              <c:numCache>
                <c:formatCode>General</c:formatCode>
                <c:ptCount val="33"/>
                <c:pt idx="0">
                  <c:v>5.7819084176145147E-4</c:v>
                </c:pt>
                <c:pt idx="1">
                  <c:v>9.6874391657835758E-4</c:v>
                </c:pt>
                <c:pt idx="2">
                  <c:v>1.623040748903589E-3</c:v>
                </c:pt>
                <c:pt idx="3">
                  <c:v>2.7190725961160596E-3</c:v>
                </c:pt>
                <c:pt idx="4">
                  <c:v>4.5547391928479524E-3</c:v>
                </c:pt>
                <c:pt idx="5">
                  <c:v>7.6282466418524193E-3</c:v>
                </c:pt>
                <c:pt idx="6">
                  <c:v>1.2771723792530323E-2</c:v>
                </c:pt>
                <c:pt idx="7">
                  <c:v>2.1372046251942209E-2</c:v>
                </c:pt>
                <c:pt idx="8">
                  <c:v>3.5732334052119098E-2</c:v>
                </c:pt>
                <c:pt idx="9">
                  <c:v>5.9654158914772971E-2</c:v>
                </c:pt>
                <c:pt idx="10">
                  <c:v>9.934883174855319E-2</c:v>
                </c:pt>
                <c:pt idx="11">
                  <c:v>0.16479196236705193</c:v>
                </c:pt>
                <c:pt idx="12">
                  <c:v>0.27154476186826537</c:v>
                </c:pt>
                <c:pt idx="13">
                  <c:v>0.44269943173287707</c:v>
                </c:pt>
                <c:pt idx="14">
                  <c:v>0.70964726289198565</c:v>
                </c:pt>
                <c:pt idx="15">
                  <c:v>1.1086106177536033</c:v>
                </c:pt>
                <c:pt idx="16">
                  <c:v>1.6684049286306881</c:v>
                </c:pt>
                <c:pt idx="17">
                  <c:v>2.3880762045254711</c:v>
                </c:pt>
                <c:pt idx="18">
                  <c:v>3.2159869618576242</c:v>
                </c:pt>
                <c:pt idx="19">
                  <c:v>4.0549854683892219</c:v>
                </c:pt>
                <c:pt idx="20">
                  <c:v>4.8027674742776014</c:v>
                </c:pt>
                <c:pt idx="21">
                  <c:v>5.3967206176334335</c:v>
                </c:pt>
                <c:pt idx="22">
                  <c:v>5.8267771768605385</c:v>
                </c:pt>
                <c:pt idx="23">
                  <c:v>6.1177299379496866</c:v>
                </c:pt>
                <c:pt idx="24">
                  <c:v>6.305644348337327</c:v>
                </c:pt>
                <c:pt idx="25">
                  <c:v>6.4233971088570234</c:v>
                </c:pt>
                <c:pt idx="26">
                  <c:v>6.4957923973419334</c:v>
                </c:pt>
                <c:pt idx="27">
                  <c:v>6.5397815212032082</c:v>
                </c:pt>
                <c:pt idx="28">
                  <c:v>6.5663197383322505</c:v>
                </c:pt>
                <c:pt idx="29">
                  <c:v>6.5822609062769555</c:v>
                </c:pt>
                <c:pt idx="30">
                  <c:v>6.5918116995530429</c:v>
                </c:pt>
                <c:pt idx="31">
                  <c:v>6.5975249325201855</c:v>
                </c:pt>
                <c:pt idx="32">
                  <c:v>6.6009393720502345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גלית!$M$4</c:f>
              <c:strCache>
                <c:ptCount val="1"/>
                <c:pt idx="0">
                  <c:v>19/20</c:v>
                </c:pt>
              </c:strCache>
            </c:strRef>
          </c:tx>
          <c:spPr>
            <a:ln w="50800" cmpd="sng">
              <a:solidFill>
                <a:srgbClr val="7030A0"/>
              </a:solidFill>
              <a:prstDash val="sysDash"/>
            </a:ln>
          </c:spPr>
          <c:marker>
            <c:symbol val="none"/>
          </c:marker>
          <c:xVal>
            <c:numRef>
              <c:f>גלית!$I$5:$I$37</c:f>
              <c:numCache>
                <c:formatCode>General</c:formatCode>
                <c:ptCount val="3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</c:numCache>
            </c:numRef>
          </c:xVal>
          <c:yVal>
            <c:numRef>
              <c:f>גלית!$M$5:$M$37</c:f>
              <c:numCache>
                <c:formatCode>General</c:formatCode>
                <c:ptCount val="33"/>
                <c:pt idx="0">
                  <c:v>5.4700794188231191E-4</c:v>
                </c:pt>
                <c:pt idx="1">
                  <c:v>9.2045545898454463E-4</c:v>
                </c:pt>
                <c:pt idx="2">
                  <c:v>1.5488075891434262E-3</c:v>
                </c:pt>
                <c:pt idx="3">
                  <c:v>2.6059605480892862E-3</c:v>
                </c:pt>
                <c:pt idx="4">
                  <c:v>4.3842699714127043E-3</c:v>
                </c:pt>
                <c:pt idx="5">
                  <c:v>7.3749303322344952E-3</c:v>
                </c:pt>
                <c:pt idx="6">
                  <c:v>1.2402317451279106E-2</c:v>
                </c:pt>
                <c:pt idx="7">
                  <c:v>2.0847468165140555E-2</c:v>
                </c:pt>
                <c:pt idx="8">
                  <c:v>3.5016872593057288E-2</c:v>
                </c:pt>
                <c:pt idx="9">
                  <c:v>5.8742745224502513E-2</c:v>
                </c:pt>
                <c:pt idx="10">
                  <c:v>9.8336893085618035E-2</c:v>
                </c:pt>
                <c:pt idx="11">
                  <c:v>0.16404259825796144</c:v>
                </c:pt>
                <c:pt idx="12">
                  <c:v>0.2720712388729748</c:v>
                </c:pt>
                <c:pt idx="13">
                  <c:v>0.44699884431122588</c:v>
                </c:pt>
                <c:pt idx="14">
                  <c:v>0.72338356842894158</c:v>
                </c:pt>
                <c:pt idx="15">
                  <c:v>1.1435670083544498</c:v>
                </c:pt>
                <c:pt idx="16">
                  <c:v>1.7463717699231249</c:v>
                </c:pt>
                <c:pt idx="17">
                  <c:v>2.5429343052377402</c:v>
                </c:pt>
                <c:pt idx="18">
                  <c:v>3.4884996204311087</c:v>
                </c:pt>
                <c:pt idx="19">
                  <c:v>4.4779830249312154</c:v>
                </c:pt>
                <c:pt idx="20">
                  <c:v>5.3857784708225553</c:v>
                </c:pt>
                <c:pt idx="21">
                  <c:v>6.1234662029553855</c:v>
                </c:pt>
                <c:pt idx="22">
                  <c:v>6.6660438808354066</c:v>
                </c:pt>
                <c:pt idx="23">
                  <c:v>7.0365488017956412</c:v>
                </c:pt>
                <c:pt idx="24">
                  <c:v>7.2768974856659296</c:v>
                </c:pt>
                <c:pt idx="25">
                  <c:v>7.4276636735907324</c:v>
                </c:pt>
                <c:pt idx="26">
                  <c:v>7.5202527632831124</c:v>
                </c:pt>
                <c:pt idx="27">
                  <c:v>7.5763754887362529</c:v>
                </c:pt>
                <c:pt idx="28">
                  <c:v>7.6101250231632296</c:v>
                </c:pt>
                <c:pt idx="29">
                  <c:v>7.63032351423593</c:v>
                </c:pt>
                <c:pt idx="30">
                  <c:v>7.6423773506116826</c:v>
                </c:pt>
                <c:pt idx="31">
                  <c:v>7.649558407781651</c:v>
                </c:pt>
                <c:pt idx="32">
                  <c:v>7.6538321519354255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גלית!$N$4</c:f>
              <c:strCache>
                <c:ptCount val="1"/>
                <c:pt idx="0">
                  <c:v>29/30</c:v>
                </c:pt>
              </c:strCache>
            </c:strRef>
          </c:tx>
          <c:spPr>
            <a:ln w="50800" cmpd="sng">
              <a:solidFill>
                <a:srgbClr val="006600"/>
              </a:solidFill>
              <a:prstDash val="dash"/>
            </a:ln>
          </c:spPr>
          <c:marker>
            <c:symbol val="none"/>
          </c:marker>
          <c:xVal>
            <c:numRef>
              <c:f>גלית!$I$5:$I$37</c:f>
              <c:numCache>
                <c:formatCode>General</c:formatCode>
                <c:ptCount val="3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</c:numCache>
            </c:numRef>
          </c:xVal>
          <c:yVal>
            <c:numRef>
              <c:f>גלית!$N$5:$N$37</c:f>
              <c:numCache>
                <c:formatCode>General</c:formatCode>
                <c:ptCount val="33"/>
                <c:pt idx="0">
                  <c:v>1.8817561635110554E-3</c:v>
                </c:pt>
                <c:pt idx="1">
                  <c:v>2.9152115767728097E-3</c:v>
                </c:pt>
                <c:pt idx="2">
                  <c:v>4.5159335503637214E-3</c:v>
                </c:pt>
                <c:pt idx="3">
                  <c:v>6.9948704200564872E-3</c:v>
                </c:pt>
                <c:pt idx="4">
                  <c:v>1.0832822086026006E-2</c:v>
                </c:pt>
                <c:pt idx="5">
                  <c:v>1.6772387751131389E-2</c:v>
                </c:pt>
                <c:pt idx="6">
                  <c:v>2.5958529118682367E-2</c:v>
                </c:pt>
                <c:pt idx="7">
                  <c:v>4.0151836651855156E-2</c:v>
                </c:pt>
                <c:pt idx="8">
                  <c:v>6.204825415687272E-2</c:v>
                </c:pt>
                <c:pt idx="9">
                  <c:v>9.5749281450237173E-2</c:v>
                </c:pt>
                <c:pt idx="10">
                  <c:v>0.14743199027520176</c:v>
                </c:pt>
                <c:pt idx="11">
                  <c:v>0.22625357474720625</c:v>
                </c:pt>
                <c:pt idx="12">
                  <c:v>0.3454564389999264</c:v>
                </c:pt>
                <c:pt idx="13">
                  <c:v>0.52345131665322864</c:v>
                </c:pt>
                <c:pt idx="14">
                  <c:v>0.78425297964604856</c:v>
                </c:pt>
                <c:pt idx="15">
                  <c:v>1.1559802726035733</c:v>
                </c:pt>
                <c:pt idx="16">
                  <c:v>1.665486260711537</c:v>
                </c:pt>
                <c:pt idx="17">
                  <c:v>2.3276310768168402</c:v>
                </c:pt>
                <c:pt idx="18">
                  <c:v>3.1310496065134577</c:v>
                </c:pt>
                <c:pt idx="19">
                  <c:v>4.0285015398563315</c:v>
                </c:pt>
                <c:pt idx="20">
                  <c:v>4.9429195149919547</c:v>
                </c:pt>
                <c:pt idx="21">
                  <c:v>5.7913608372949374</c:v>
                </c:pt>
                <c:pt idx="22">
                  <c:v>6.5128864386386756</c:v>
                </c:pt>
                <c:pt idx="23">
                  <c:v>7.0823821296276304</c:v>
                </c:pt>
                <c:pt idx="24">
                  <c:v>7.5059908934429274</c:v>
                </c:pt>
                <c:pt idx="25">
                  <c:v>7.8073823924086714</c:v>
                </c:pt>
                <c:pt idx="26">
                  <c:v>8.0150992954425266</c:v>
                </c:pt>
                <c:pt idx="27">
                  <c:v>8.1551345828293655</c:v>
                </c:pt>
                <c:pt idx="28">
                  <c:v>8.2481435360489854</c:v>
                </c:pt>
                <c:pt idx="29">
                  <c:v>8.3093078969810268</c:v>
                </c:pt>
                <c:pt idx="30">
                  <c:v>8.3492683699362829</c:v>
                </c:pt>
                <c:pt idx="31">
                  <c:v>8.3752642336854048</c:v>
                </c:pt>
                <c:pt idx="32">
                  <c:v>8.3921285183318393</c:v>
                </c:pt>
              </c:numCache>
            </c:numRef>
          </c:yVal>
          <c:smooth val="1"/>
        </c:ser>
        <c:axId val="68020480"/>
        <c:axId val="68501504"/>
      </c:scatterChart>
      <c:valAx>
        <c:axId val="68020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100" b="1" i="0"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68501504"/>
        <c:crosses val="autoZero"/>
        <c:crossBetween val="midCat"/>
      </c:valAx>
      <c:valAx>
        <c:axId val="68501504"/>
        <c:scaling>
          <c:orientation val="minMax"/>
          <c:max val="10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100" b="1" i="0"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68020480"/>
        <c:crosses val="autoZero"/>
        <c:crossBetween val="midCat"/>
        <c:majorUnit val="2"/>
      </c:valAx>
      <c:spPr>
        <a:solidFill>
          <a:srgbClr val="FFFFCC"/>
        </a:solidFill>
        <a:ln>
          <a:solidFill>
            <a:schemeClr val="tx1"/>
          </a:solidFill>
        </a:ln>
      </c:spPr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103B58-6484-4C8F-9BB0-C175A997CE68}" type="datetimeFigureOut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0B93928-E748-4F49-8FC2-81233692D4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1F5C2-F922-4B50-8D97-0958D37AD976}" type="slidenum">
              <a:rPr lang="he-IL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7BF532-EE49-426E-B72E-9373ACBBBAA1}" type="slidenum">
              <a:rPr lang="he-IL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A4D9-3CF5-49BA-BB3F-D2A768B242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7B9F-DB52-4653-A641-5EC73617E14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A1D8-48B6-4414-9992-3A0D4F5EE2D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D666-2D79-4861-B245-04BE68D60D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AE0B-7126-490A-B469-16A98EBCB07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F828-8DE9-4C8C-94A4-7D74BFBD9A6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993F-A627-4B27-8830-DA5E949969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2480-90F2-48F6-A31A-BD7D9F36D2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E96E-FC9D-4FA1-B031-F63D10BA91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06EB-B361-4670-A2AD-F7D2F141E17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2A793-9174-4291-AD1F-0E70BF2DEF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6AE4-EC51-4C04-937D-793A121A0E4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75E30122-AADA-4D8D-A9A6-F415F7DFFF2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2722562"/>
          </a:xfrm>
        </p:spPr>
        <p:txBody>
          <a:bodyPr/>
          <a:lstStyle/>
          <a:p>
            <a:r>
              <a:rPr lang="he-IL" sz="2400" b="1" dirty="0" smtClean="0">
                <a:solidFill>
                  <a:srgbClr val="FFFF00"/>
                </a:solidFill>
              </a:rPr>
              <a:t>השפעת גיל צמח העגבנייה בזמן האילוח </a:t>
            </a:r>
            <a:r>
              <a:rPr lang="he-IL" sz="2400" b="1" dirty="0" smtClean="0">
                <a:solidFill>
                  <a:srgbClr val="FFFF00"/>
                </a:solidFill>
              </a:rPr>
              <a:t>בחיידק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i="1" dirty="0" smtClean="0">
                <a:solidFill>
                  <a:srgbClr val="FFFF00"/>
                </a:solidFill>
              </a:rPr>
              <a:t>Clavibacter michiganensis </a:t>
            </a:r>
            <a:r>
              <a:rPr lang="en-US" sz="2400" b="1" dirty="0" smtClean="0">
                <a:solidFill>
                  <a:srgbClr val="FFFF00"/>
                </a:solidFill>
              </a:rPr>
              <a:t>subsp. </a:t>
            </a:r>
            <a:r>
              <a:rPr lang="en-US" sz="2400" b="1" i="1" dirty="0" smtClean="0">
                <a:solidFill>
                  <a:srgbClr val="FFFF00"/>
                </a:solidFill>
              </a:rPr>
              <a:t>michiganensis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he-IL" sz="2400" b="1" dirty="0" smtClean="0">
                <a:solidFill>
                  <a:srgbClr val="FFFF00"/>
                </a:solidFill>
              </a:rPr>
              <a:t> </a:t>
            </a:r>
            <a:r>
              <a:rPr lang="he-IL" sz="2400" b="1" dirty="0" smtClean="0">
                <a:solidFill>
                  <a:srgbClr val="FFFF00"/>
                </a:solidFill>
              </a:rPr>
              <a:t/>
            </a:r>
            <a:br>
              <a:rPr lang="he-IL" sz="2400" b="1" dirty="0" smtClean="0">
                <a:solidFill>
                  <a:srgbClr val="FFFF00"/>
                </a:solidFill>
              </a:rPr>
            </a:br>
            <a:r>
              <a:rPr lang="he-IL" sz="2400" b="1" dirty="0" smtClean="0">
                <a:solidFill>
                  <a:srgbClr val="FFFF00"/>
                </a:solidFill>
              </a:rPr>
              <a:t>על </a:t>
            </a:r>
            <a:r>
              <a:rPr lang="he-IL" sz="2400" b="1" dirty="0" smtClean="0">
                <a:solidFill>
                  <a:srgbClr val="FFFF00"/>
                </a:solidFill>
              </a:rPr>
              <a:t>התבטאות גנים המעורבים במערכת ההגנה של הצמח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59039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שם המנחה:  </a:t>
            </a:r>
            <a:r>
              <a:rPr lang="he-IL" dirty="0" err="1"/>
              <a:t>פרופ</a:t>
            </a:r>
            <a:r>
              <a:rPr lang="he-IL" dirty="0"/>
              <a:t>' שולמית </a:t>
            </a:r>
            <a:r>
              <a:rPr lang="he-IL" dirty="0" smtClean="0"/>
              <a:t>מנוליס-ששון</a:t>
            </a:r>
            <a:endParaRPr lang="he-IL" dirty="0"/>
          </a:p>
          <a:p>
            <a:pPr>
              <a:lnSpc>
                <a:spcPct val="200000"/>
              </a:lnSpc>
            </a:pPr>
            <a:r>
              <a:rPr lang="he-IL" dirty="0"/>
              <a:t>שם המלווה: גלית שהרבני, דוקטורנטית</a:t>
            </a:r>
          </a:p>
          <a:p>
            <a:pPr>
              <a:lnSpc>
                <a:spcPct val="200000"/>
              </a:lnSpc>
            </a:pPr>
            <a:r>
              <a:rPr lang="he-IL" dirty="0"/>
              <a:t>שם הסטודנט: </a:t>
            </a:r>
            <a:r>
              <a:rPr lang="he-IL" dirty="0" err="1"/>
              <a:t>אוריאן</a:t>
            </a:r>
            <a:r>
              <a:rPr lang="he-IL" dirty="0"/>
              <a:t> </a:t>
            </a:r>
            <a:r>
              <a:rPr lang="he-IL" dirty="0" err="1"/>
              <a:t>שצברג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896" y="270892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he-IL" sz="2400" b="1" dirty="0" smtClean="0">
                <a:solidFill>
                  <a:srgbClr val="FFFF00"/>
                </a:solidFill>
              </a:rPr>
              <a:t>    </a:t>
            </a:r>
            <a:r>
              <a:rPr lang="he-IL" sz="2400" b="1" dirty="0" smtClean="0">
                <a:solidFill>
                  <a:srgbClr val="FFFF00"/>
                </a:solidFill>
              </a:rPr>
              <a:t>תסמיני מחלה ברמת </a:t>
            </a:r>
            <a:r>
              <a:rPr lang="he-IL" sz="2400" b="1" dirty="0" smtClean="0">
                <a:solidFill>
                  <a:srgbClr val="FFFF00"/>
                </a:solidFill>
              </a:rPr>
              <a:t>נגיעות גבוהה או תמותה </a:t>
            </a:r>
            <a:r>
              <a:rPr lang="he-IL" sz="2400" b="1" dirty="0" smtClean="0">
                <a:solidFill>
                  <a:srgbClr val="FFFF00"/>
                </a:solidFill>
              </a:rPr>
              <a:t>התפתחו </a:t>
            </a:r>
            <a:r>
              <a:rPr lang="he-IL" sz="2400" b="1" dirty="0" smtClean="0">
                <a:solidFill>
                  <a:srgbClr val="FFFF00"/>
                </a:solidFill>
              </a:rPr>
              <a:t>רק בצמחים </a:t>
            </a:r>
            <a:r>
              <a:rPr lang="he-IL" sz="2400" b="1" dirty="0" err="1" smtClean="0">
                <a:solidFill>
                  <a:srgbClr val="FFFF00"/>
                </a:solidFill>
              </a:rPr>
              <a:t>שאולחו</a:t>
            </a:r>
            <a:r>
              <a:rPr lang="he-IL" sz="2400" b="1" dirty="0" smtClean="0">
                <a:solidFill>
                  <a:srgbClr val="FFFF00"/>
                </a:solidFill>
              </a:rPr>
              <a:t> עד </a:t>
            </a:r>
            <a:r>
              <a:rPr lang="he-IL" sz="2400" b="1" dirty="0" smtClean="0">
                <a:solidFill>
                  <a:srgbClr val="FFFF00"/>
                </a:solidFill>
              </a:rPr>
              <a:t>לגיל של  </a:t>
            </a:r>
            <a:r>
              <a:rPr lang="en-US" sz="2400" b="1" dirty="0" smtClean="0">
                <a:solidFill>
                  <a:srgbClr val="FFFF00"/>
                </a:solidFill>
              </a:rPr>
              <a:t>/18</a:t>
            </a:r>
            <a:r>
              <a:rPr lang="he-IL" sz="2400" b="1" dirty="0" smtClean="0">
                <a:solidFill>
                  <a:srgbClr val="FFFF00"/>
                </a:solidFill>
              </a:rPr>
              <a:t>17 עלים. בצמחים </a:t>
            </a:r>
            <a:r>
              <a:rPr lang="he-IL" sz="2400" b="1" dirty="0" err="1" smtClean="0">
                <a:solidFill>
                  <a:srgbClr val="FFFF00"/>
                </a:solidFill>
              </a:rPr>
              <a:t>שאולחו</a:t>
            </a:r>
            <a:r>
              <a:rPr lang="he-IL" sz="2400" b="1" dirty="0" smtClean="0">
                <a:solidFill>
                  <a:srgbClr val="FFFF00"/>
                </a:solidFill>
              </a:rPr>
              <a:t> כשהיו עליהם  17/18 עלים או יותר לא התפתחו תסמיני מחלה חמורים והם לא מתו. על פי ממצאים אלו התקופה משתילה ועד גיל של 17/18 עלים הוגדרה בשם "</a:t>
            </a:r>
            <a:r>
              <a:rPr lang="he-IL" sz="2400" b="1" u="sng" dirty="0" smtClean="0">
                <a:solidFill>
                  <a:srgbClr val="FFFF00"/>
                </a:solidFill>
              </a:rPr>
              <a:t>חלון הפגיעות</a:t>
            </a:r>
            <a:r>
              <a:rPr lang="he-IL" sz="2400" b="1" dirty="0" smtClean="0">
                <a:solidFill>
                  <a:srgbClr val="FFFF00"/>
                </a:solidFill>
              </a:rPr>
              <a:t>". 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>
                <a:solidFill>
                  <a:srgbClr val="FFFF00"/>
                </a:solidFill>
              </a:rPr>
              <a:t>במחקר קודם נמצא כי גיל הצמח בזמן האילוח משפיע על עוצמת המחלה המתפתחת לאחר מכן ועל ביטוי גנים </a:t>
            </a:r>
            <a:r>
              <a:rPr lang="he-IL" sz="2400" dirty="0" err="1" smtClean="0">
                <a:solidFill>
                  <a:srgbClr val="FFFF00"/>
                </a:solidFill>
              </a:rPr>
              <a:t>לוירולנטיות</a:t>
            </a:r>
            <a:r>
              <a:rPr lang="he-IL" sz="2400" dirty="0" smtClean="0">
                <a:solidFill>
                  <a:srgbClr val="FFFF00"/>
                </a:solidFill>
              </a:rPr>
              <a:t> בחיידק.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4"/>
          <p:cNvSpPr>
            <a:spLocks noChangeAspect="1" noChangeArrowheads="1" noTextEdit="1"/>
          </p:cNvSpPr>
          <p:nvPr/>
        </p:nvSpPr>
        <p:spPr bwMode="auto">
          <a:xfrm>
            <a:off x="5191125" y="1454150"/>
            <a:ext cx="39528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299" name="TextBox 120"/>
          <p:cNvSpPr txBox="1">
            <a:spLocks noChangeArrowheads="1"/>
          </p:cNvSpPr>
          <p:nvPr/>
        </p:nvSpPr>
        <p:spPr bwMode="auto">
          <a:xfrm rot="-5400000">
            <a:off x="-890587" y="3303587"/>
            <a:ext cx="2305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>
                <a:solidFill>
                  <a:schemeClr val="bg1"/>
                </a:solidFill>
                <a:latin typeface="David" pitchFamily="2" charset="-79"/>
                <a:cs typeface="David" pitchFamily="2" charset="-79"/>
              </a:rPr>
              <a:t>שכיחות מחלה (%)</a:t>
            </a:r>
            <a:endParaRPr lang="en-US" sz="2400">
              <a:solidFill>
                <a:schemeClr val="bg1"/>
              </a:solidFill>
              <a:latin typeface="David" pitchFamily="2" charset="-79"/>
              <a:cs typeface="David" pitchFamily="2" charset="-79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00113" y="188913"/>
            <a:ext cx="7848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800" dirty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השפעת גיל הצמחים בזמן האילוח על הופעת סימפטומים ועוצמת הנגיעות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301" name="Rectangle 53"/>
          <p:cNvSpPr>
            <a:spLocks noChangeArrowheads="1"/>
          </p:cNvSpPr>
          <p:nvPr/>
        </p:nvSpPr>
        <p:spPr bwMode="auto">
          <a:xfrm>
            <a:off x="885825" y="2078038"/>
            <a:ext cx="3590925" cy="2862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Rectangle 55"/>
          <p:cNvSpPr>
            <a:spLocks noChangeArrowheads="1"/>
          </p:cNvSpPr>
          <p:nvPr/>
        </p:nvSpPr>
        <p:spPr bwMode="auto">
          <a:xfrm>
            <a:off x="874713" y="2084388"/>
            <a:ext cx="11112" cy="2838450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56"/>
          <p:cNvSpPr>
            <a:spLocks noEditPoints="1"/>
          </p:cNvSpPr>
          <p:nvPr/>
        </p:nvSpPr>
        <p:spPr bwMode="auto">
          <a:xfrm>
            <a:off x="835025" y="2078038"/>
            <a:ext cx="44450" cy="2851150"/>
          </a:xfrm>
          <a:custGeom>
            <a:avLst/>
            <a:gdLst>
              <a:gd name="T0" fmla="*/ 0 w 24"/>
              <a:gd name="T1" fmla="*/ 2147483647 h 1554"/>
              <a:gd name="T2" fmla="*/ 2147483647 w 24"/>
              <a:gd name="T3" fmla="*/ 2147483647 h 1554"/>
              <a:gd name="T4" fmla="*/ 2147483647 w 24"/>
              <a:gd name="T5" fmla="*/ 2147483647 h 1554"/>
              <a:gd name="T6" fmla="*/ 0 w 24"/>
              <a:gd name="T7" fmla="*/ 2147483647 h 1554"/>
              <a:gd name="T8" fmla="*/ 0 w 24"/>
              <a:gd name="T9" fmla="*/ 2147483647 h 1554"/>
              <a:gd name="T10" fmla="*/ 0 w 24"/>
              <a:gd name="T11" fmla="*/ 2147483647 h 1554"/>
              <a:gd name="T12" fmla="*/ 2147483647 w 24"/>
              <a:gd name="T13" fmla="*/ 2147483647 h 1554"/>
              <a:gd name="T14" fmla="*/ 2147483647 w 24"/>
              <a:gd name="T15" fmla="*/ 2147483647 h 1554"/>
              <a:gd name="T16" fmla="*/ 0 w 24"/>
              <a:gd name="T17" fmla="*/ 2147483647 h 1554"/>
              <a:gd name="T18" fmla="*/ 0 w 24"/>
              <a:gd name="T19" fmla="*/ 2147483647 h 1554"/>
              <a:gd name="T20" fmla="*/ 0 w 24"/>
              <a:gd name="T21" fmla="*/ 2147483647 h 1554"/>
              <a:gd name="T22" fmla="*/ 2147483647 w 24"/>
              <a:gd name="T23" fmla="*/ 2147483647 h 1554"/>
              <a:gd name="T24" fmla="*/ 2147483647 w 24"/>
              <a:gd name="T25" fmla="*/ 2147483647 h 1554"/>
              <a:gd name="T26" fmla="*/ 0 w 24"/>
              <a:gd name="T27" fmla="*/ 2147483647 h 1554"/>
              <a:gd name="T28" fmla="*/ 0 w 24"/>
              <a:gd name="T29" fmla="*/ 2147483647 h 1554"/>
              <a:gd name="T30" fmla="*/ 0 w 24"/>
              <a:gd name="T31" fmla="*/ 2147483647 h 1554"/>
              <a:gd name="T32" fmla="*/ 2147483647 w 24"/>
              <a:gd name="T33" fmla="*/ 2147483647 h 1554"/>
              <a:gd name="T34" fmla="*/ 2147483647 w 24"/>
              <a:gd name="T35" fmla="*/ 2147483647 h 1554"/>
              <a:gd name="T36" fmla="*/ 0 w 24"/>
              <a:gd name="T37" fmla="*/ 2147483647 h 1554"/>
              <a:gd name="T38" fmla="*/ 0 w 24"/>
              <a:gd name="T39" fmla="*/ 2147483647 h 1554"/>
              <a:gd name="T40" fmla="*/ 0 w 24"/>
              <a:gd name="T41" fmla="*/ 2147483647 h 1554"/>
              <a:gd name="T42" fmla="*/ 2147483647 w 24"/>
              <a:gd name="T43" fmla="*/ 2147483647 h 1554"/>
              <a:gd name="T44" fmla="*/ 2147483647 w 24"/>
              <a:gd name="T45" fmla="*/ 2147483647 h 1554"/>
              <a:gd name="T46" fmla="*/ 0 w 24"/>
              <a:gd name="T47" fmla="*/ 2147483647 h 1554"/>
              <a:gd name="T48" fmla="*/ 0 w 24"/>
              <a:gd name="T49" fmla="*/ 2147483647 h 1554"/>
              <a:gd name="T50" fmla="*/ 0 w 24"/>
              <a:gd name="T51" fmla="*/ 2147483647 h 1554"/>
              <a:gd name="T52" fmla="*/ 2147483647 w 24"/>
              <a:gd name="T53" fmla="*/ 2147483647 h 1554"/>
              <a:gd name="T54" fmla="*/ 2147483647 w 24"/>
              <a:gd name="T55" fmla="*/ 2147483647 h 1554"/>
              <a:gd name="T56" fmla="*/ 0 w 24"/>
              <a:gd name="T57" fmla="*/ 2147483647 h 1554"/>
              <a:gd name="T58" fmla="*/ 0 w 24"/>
              <a:gd name="T59" fmla="*/ 2147483647 h 1554"/>
              <a:gd name="T60" fmla="*/ 0 w 24"/>
              <a:gd name="T61" fmla="*/ 0 h 1554"/>
              <a:gd name="T62" fmla="*/ 2147483647 w 24"/>
              <a:gd name="T63" fmla="*/ 0 h 1554"/>
              <a:gd name="T64" fmla="*/ 2147483647 w 24"/>
              <a:gd name="T65" fmla="*/ 2147483647 h 1554"/>
              <a:gd name="T66" fmla="*/ 0 w 24"/>
              <a:gd name="T67" fmla="*/ 2147483647 h 1554"/>
              <a:gd name="T68" fmla="*/ 0 w 24"/>
              <a:gd name="T69" fmla="*/ 0 h 15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"/>
              <a:gd name="T106" fmla="*/ 0 h 1554"/>
              <a:gd name="T107" fmla="*/ 24 w 24"/>
              <a:gd name="T108" fmla="*/ 1554 h 15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" h="1554">
                <a:moveTo>
                  <a:pt x="0" y="1548"/>
                </a:moveTo>
                <a:lnTo>
                  <a:pt x="24" y="1548"/>
                </a:lnTo>
                <a:lnTo>
                  <a:pt x="24" y="1554"/>
                </a:lnTo>
                <a:lnTo>
                  <a:pt x="0" y="1554"/>
                </a:lnTo>
                <a:lnTo>
                  <a:pt x="0" y="1548"/>
                </a:lnTo>
                <a:close/>
                <a:moveTo>
                  <a:pt x="0" y="1290"/>
                </a:moveTo>
                <a:lnTo>
                  <a:pt x="24" y="1290"/>
                </a:lnTo>
                <a:lnTo>
                  <a:pt x="24" y="1296"/>
                </a:lnTo>
                <a:lnTo>
                  <a:pt x="0" y="1296"/>
                </a:lnTo>
                <a:lnTo>
                  <a:pt x="0" y="1290"/>
                </a:lnTo>
                <a:close/>
                <a:moveTo>
                  <a:pt x="0" y="1032"/>
                </a:moveTo>
                <a:lnTo>
                  <a:pt x="24" y="1032"/>
                </a:lnTo>
                <a:lnTo>
                  <a:pt x="24" y="1038"/>
                </a:lnTo>
                <a:lnTo>
                  <a:pt x="0" y="1038"/>
                </a:lnTo>
                <a:lnTo>
                  <a:pt x="0" y="1032"/>
                </a:lnTo>
                <a:close/>
                <a:moveTo>
                  <a:pt x="0" y="774"/>
                </a:moveTo>
                <a:lnTo>
                  <a:pt x="24" y="774"/>
                </a:lnTo>
                <a:lnTo>
                  <a:pt x="24" y="780"/>
                </a:lnTo>
                <a:lnTo>
                  <a:pt x="0" y="780"/>
                </a:lnTo>
                <a:lnTo>
                  <a:pt x="0" y="774"/>
                </a:lnTo>
                <a:close/>
                <a:moveTo>
                  <a:pt x="0" y="516"/>
                </a:moveTo>
                <a:lnTo>
                  <a:pt x="24" y="516"/>
                </a:lnTo>
                <a:lnTo>
                  <a:pt x="24" y="522"/>
                </a:lnTo>
                <a:lnTo>
                  <a:pt x="0" y="522"/>
                </a:lnTo>
                <a:lnTo>
                  <a:pt x="0" y="516"/>
                </a:lnTo>
                <a:close/>
                <a:moveTo>
                  <a:pt x="0" y="258"/>
                </a:moveTo>
                <a:lnTo>
                  <a:pt x="24" y="258"/>
                </a:lnTo>
                <a:lnTo>
                  <a:pt x="24" y="264"/>
                </a:lnTo>
                <a:lnTo>
                  <a:pt x="0" y="264"/>
                </a:lnTo>
                <a:lnTo>
                  <a:pt x="0" y="258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952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4" name="Freeform 58"/>
          <p:cNvSpPr>
            <a:spLocks noEditPoints="1"/>
          </p:cNvSpPr>
          <p:nvPr/>
        </p:nvSpPr>
        <p:spPr bwMode="auto">
          <a:xfrm>
            <a:off x="874713" y="4922838"/>
            <a:ext cx="3275012" cy="44450"/>
          </a:xfrm>
          <a:custGeom>
            <a:avLst/>
            <a:gdLst>
              <a:gd name="T0" fmla="*/ 2147483647 w 1746"/>
              <a:gd name="T1" fmla="*/ 0 h 24"/>
              <a:gd name="T2" fmla="*/ 2147483647 w 1746"/>
              <a:gd name="T3" fmla="*/ 2147483647 h 24"/>
              <a:gd name="T4" fmla="*/ 0 w 1746"/>
              <a:gd name="T5" fmla="*/ 2147483647 h 24"/>
              <a:gd name="T6" fmla="*/ 0 w 1746"/>
              <a:gd name="T7" fmla="*/ 0 h 24"/>
              <a:gd name="T8" fmla="*/ 2147483647 w 1746"/>
              <a:gd name="T9" fmla="*/ 0 h 24"/>
              <a:gd name="T10" fmla="*/ 2147483647 w 1746"/>
              <a:gd name="T11" fmla="*/ 0 h 24"/>
              <a:gd name="T12" fmla="*/ 2147483647 w 1746"/>
              <a:gd name="T13" fmla="*/ 2147483647 h 24"/>
              <a:gd name="T14" fmla="*/ 2147483647 w 1746"/>
              <a:gd name="T15" fmla="*/ 2147483647 h 24"/>
              <a:gd name="T16" fmla="*/ 2147483647 w 1746"/>
              <a:gd name="T17" fmla="*/ 0 h 24"/>
              <a:gd name="T18" fmla="*/ 2147483647 w 1746"/>
              <a:gd name="T19" fmla="*/ 0 h 24"/>
              <a:gd name="T20" fmla="*/ 2147483647 w 1746"/>
              <a:gd name="T21" fmla="*/ 0 h 24"/>
              <a:gd name="T22" fmla="*/ 2147483647 w 1746"/>
              <a:gd name="T23" fmla="*/ 2147483647 h 24"/>
              <a:gd name="T24" fmla="*/ 2147483647 w 1746"/>
              <a:gd name="T25" fmla="*/ 2147483647 h 24"/>
              <a:gd name="T26" fmla="*/ 2147483647 w 1746"/>
              <a:gd name="T27" fmla="*/ 0 h 24"/>
              <a:gd name="T28" fmla="*/ 2147483647 w 1746"/>
              <a:gd name="T29" fmla="*/ 0 h 24"/>
              <a:gd name="T30" fmla="*/ 2147483647 w 1746"/>
              <a:gd name="T31" fmla="*/ 0 h 24"/>
              <a:gd name="T32" fmla="*/ 2147483647 w 1746"/>
              <a:gd name="T33" fmla="*/ 2147483647 h 24"/>
              <a:gd name="T34" fmla="*/ 2147483647 w 1746"/>
              <a:gd name="T35" fmla="*/ 2147483647 h 24"/>
              <a:gd name="T36" fmla="*/ 2147483647 w 1746"/>
              <a:gd name="T37" fmla="*/ 0 h 24"/>
              <a:gd name="T38" fmla="*/ 2147483647 w 1746"/>
              <a:gd name="T39" fmla="*/ 0 h 24"/>
              <a:gd name="T40" fmla="*/ 2147483647 w 1746"/>
              <a:gd name="T41" fmla="*/ 0 h 24"/>
              <a:gd name="T42" fmla="*/ 2147483647 w 1746"/>
              <a:gd name="T43" fmla="*/ 2147483647 h 24"/>
              <a:gd name="T44" fmla="*/ 2147483647 w 1746"/>
              <a:gd name="T45" fmla="*/ 2147483647 h 24"/>
              <a:gd name="T46" fmla="*/ 2147483647 w 1746"/>
              <a:gd name="T47" fmla="*/ 0 h 24"/>
              <a:gd name="T48" fmla="*/ 2147483647 w 1746"/>
              <a:gd name="T49" fmla="*/ 0 h 24"/>
              <a:gd name="T50" fmla="*/ 2147483647 w 1746"/>
              <a:gd name="T51" fmla="*/ 0 h 24"/>
              <a:gd name="T52" fmla="*/ 2147483647 w 1746"/>
              <a:gd name="T53" fmla="*/ 2147483647 h 24"/>
              <a:gd name="T54" fmla="*/ 2147483647 w 1746"/>
              <a:gd name="T55" fmla="*/ 2147483647 h 24"/>
              <a:gd name="T56" fmla="*/ 2147483647 w 1746"/>
              <a:gd name="T57" fmla="*/ 0 h 24"/>
              <a:gd name="T58" fmla="*/ 2147483647 w 1746"/>
              <a:gd name="T59" fmla="*/ 0 h 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46"/>
              <a:gd name="T91" fmla="*/ 0 h 24"/>
              <a:gd name="T92" fmla="*/ 1746 w 1746"/>
              <a:gd name="T93" fmla="*/ 24 h 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46" h="24">
                <a:moveTo>
                  <a:pt x="6" y="0"/>
                </a:moveTo>
                <a:lnTo>
                  <a:pt x="6" y="24"/>
                </a:lnTo>
                <a:lnTo>
                  <a:pt x="0" y="24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354" y="0"/>
                </a:moveTo>
                <a:lnTo>
                  <a:pt x="354" y="24"/>
                </a:lnTo>
                <a:lnTo>
                  <a:pt x="348" y="24"/>
                </a:lnTo>
                <a:lnTo>
                  <a:pt x="348" y="0"/>
                </a:lnTo>
                <a:lnTo>
                  <a:pt x="354" y="0"/>
                </a:lnTo>
                <a:close/>
                <a:moveTo>
                  <a:pt x="702" y="0"/>
                </a:moveTo>
                <a:lnTo>
                  <a:pt x="702" y="24"/>
                </a:lnTo>
                <a:lnTo>
                  <a:pt x="696" y="24"/>
                </a:lnTo>
                <a:lnTo>
                  <a:pt x="696" y="0"/>
                </a:lnTo>
                <a:lnTo>
                  <a:pt x="702" y="0"/>
                </a:lnTo>
                <a:close/>
                <a:moveTo>
                  <a:pt x="1050" y="0"/>
                </a:moveTo>
                <a:lnTo>
                  <a:pt x="1050" y="24"/>
                </a:lnTo>
                <a:lnTo>
                  <a:pt x="1044" y="24"/>
                </a:lnTo>
                <a:lnTo>
                  <a:pt x="1044" y="0"/>
                </a:lnTo>
                <a:lnTo>
                  <a:pt x="1050" y="0"/>
                </a:lnTo>
                <a:close/>
                <a:moveTo>
                  <a:pt x="1398" y="0"/>
                </a:moveTo>
                <a:lnTo>
                  <a:pt x="1398" y="24"/>
                </a:lnTo>
                <a:lnTo>
                  <a:pt x="1392" y="24"/>
                </a:lnTo>
                <a:lnTo>
                  <a:pt x="1392" y="0"/>
                </a:lnTo>
                <a:lnTo>
                  <a:pt x="1398" y="0"/>
                </a:lnTo>
                <a:close/>
                <a:moveTo>
                  <a:pt x="1746" y="0"/>
                </a:moveTo>
                <a:lnTo>
                  <a:pt x="1746" y="24"/>
                </a:lnTo>
                <a:lnTo>
                  <a:pt x="1740" y="24"/>
                </a:lnTo>
                <a:lnTo>
                  <a:pt x="1740" y="0"/>
                </a:lnTo>
                <a:lnTo>
                  <a:pt x="1746" y="0"/>
                </a:lnTo>
                <a:close/>
              </a:path>
            </a:pathLst>
          </a:custGeom>
          <a:solidFill>
            <a:srgbClr val="868686"/>
          </a:solidFill>
          <a:ln w="952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5" name="Freeform 59"/>
          <p:cNvSpPr>
            <a:spLocks noEditPoints="1"/>
          </p:cNvSpPr>
          <p:nvPr/>
        </p:nvSpPr>
        <p:spPr bwMode="auto">
          <a:xfrm>
            <a:off x="1014413" y="2557463"/>
            <a:ext cx="68262" cy="1587"/>
          </a:xfrm>
          <a:custGeom>
            <a:avLst/>
            <a:gdLst>
              <a:gd name="T0" fmla="*/ 2147483647 w 36"/>
              <a:gd name="T1" fmla="*/ 0 h 1835"/>
              <a:gd name="T2" fmla="*/ 2147483647 w 36"/>
              <a:gd name="T3" fmla="*/ 0 h 1835"/>
              <a:gd name="T4" fmla="*/ 2147483647 w 36"/>
              <a:gd name="T5" fmla="*/ 0 h 1835"/>
              <a:gd name="T6" fmla="*/ 0 w 36"/>
              <a:gd name="T7" fmla="*/ 0 h 1835"/>
              <a:gd name="T8" fmla="*/ 2147483647 w 36"/>
              <a:gd name="T9" fmla="*/ 0 h 1835"/>
              <a:gd name="T10" fmla="*/ 0 w 36"/>
              <a:gd name="T11" fmla="*/ 0 h 1835"/>
              <a:gd name="T12" fmla="*/ 2147483647 w 36"/>
              <a:gd name="T13" fmla="*/ 0 h 18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835"/>
              <a:gd name="T23" fmla="*/ 36 w 36"/>
              <a:gd name="T24" fmla="*/ 1835 h 18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835">
                <a:moveTo>
                  <a:pt x="18" y="0"/>
                </a:moveTo>
                <a:lnTo>
                  <a:pt x="18" y="0"/>
                </a:lnTo>
                <a:moveTo>
                  <a:pt x="0" y="0"/>
                </a:moveTo>
                <a:lnTo>
                  <a:pt x="36" y="0"/>
                </a:lnTo>
                <a:moveTo>
                  <a:pt x="0" y="0"/>
                </a:moveTo>
                <a:lnTo>
                  <a:pt x="3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6" name="Freeform 60"/>
          <p:cNvSpPr>
            <a:spLocks noEditPoints="1"/>
          </p:cNvSpPr>
          <p:nvPr/>
        </p:nvSpPr>
        <p:spPr bwMode="auto">
          <a:xfrm>
            <a:off x="1509713" y="2557463"/>
            <a:ext cx="68262" cy="1587"/>
          </a:xfrm>
          <a:custGeom>
            <a:avLst/>
            <a:gdLst>
              <a:gd name="T0" fmla="*/ 2147483647 w 36"/>
              <a:gd name="T1" fmla="*/ 0 h 1835"/>
              <a:gd name="T2" fmla="*/ 2147483647 w 36"/>
              <a:gd name="T3" fmla="*/ 0 h 1835"/>
              <a:gd name="T4" fmla="*/ 2147483647 w 36"/>
              <a:gd name="T5" fmla="*/ 0 h 1835"/>
              <a:gd name="T6" fmla="*/ 0 w 36"/>
              <a:gd name="T7" fmla="*/ 0 h 1835"/>
              <a:gd name="T8" fmla="*/ 2147483647 w 36"/>
              <a:gd name="T9" fmla="*/ 0 h 1835"/>
              <a:gd name="T10" fmla="*/ 0 w 36"/>
              <a:gd name="T11" fmla="*/ 0 h 1835"/>
              <a:gd name="T12" fmla="*/ 2147483647 w 36"/>
              <a:gd name="T13" fmla="*/ 0 h 18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835"/>
              <a:gd name="T23" fmla="*/ 36 w 36"/>
              <a:gd name="T24" fmla="*/ 1835 h 18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835">
                <a:moveTo>
                  <a:pt x="18" y="0"/>
                </a:moveTo>
                <a:lnTo>
                  <a:pt x="18" y="0"/>
                </a:lnTo>
                <a:moveTo>
                  <a:pt x="0" y="0"/>
                </a:moveTo>
                <a:lnTo>
                  <a:pt x="36" y="0"/>
                </a:lnTo>
                <a:moveTo>
                  <a:pt x="0" y="0"/>
                </a:moveTo>
                <a:lnTo>
                  <a:pt x="3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7" name="Freeform 61"/>
          <p:cNvSpPr>
            <a:spLocks noEditPoints="1"/>
          </p:cNvSpPr>
          <p:nvPr/>
        </p:nvSpPr>
        <p:spPr bwMode="auto">
          <a:xfrm>
            <a:off x="2320925" y="2557463"/>
            <a:ext cx="68263" cy="1587"/>
          </a:xfrm>
          <a:custGeom>
            <a:avLst/>
            <a:gdLst>
              <a:gd name="T0" fmla="*/ 2147483647 w 36"/>
              <a:gd name="T1" fmla="*/ 0 h 1835"/>
              <a:gd name="T2" fmla="*/ 2147483647 w 36"/>
              <a:gd name="T3" fmla="*/ 0 h 1835"/>
              <a:gd name="T4" fmla="*/ 2147483647 w 36"/>
              <a:gd name="T5" fmla="*/ 0 h 1835"/>
              <a:gd name="T6" fmla="*/ 0 w 36"/>
              <a:gd name="T7" fmla="*/ 0 h 1835"/>
              <a:gd name="T8" fmla="*/ 2147483647 w 36"/>
              <a:gd name="T9" fmla="*/ 0 h 1835"/>
              <a:gd name="T10" fmla="*/ 0 w 36"/>
              <a:gd name="T11" fmla="*/ 0 h 1835"/>
              <a:gd name="T12" fmla="*/ 2147483647 w 36"/>
              <a:gd name="T13" fmla="*/ 0 h 18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835"/>
              <a:gd name="T23" fmla="*/ 36 w 36"/>
              <a:gd name="T24" fmla="*/ 1835 h 18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835">
                <a:moveTo>
                  <a:pt x="18" y="0"/>
                </a:moveTo>
                <a:lnTo>
                  <a:pt x="18" y="0"/>
                </a:lnTo>
                <a:moveTo>
                  <a:pt x="0" y="0"/>
                </a:moveTo>
                <a:lnTo>
                  <a:pt x="36" y="0"/>
                </a:lnTo>
                <a:moveTo>
                  <a:pt x="0" y="0"/>
                </a:moveTo>
                <a:lnTo>
                  <a:pt x="3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8" name="Freeform 62"/>
          <p:cNvSpPr>
            <a:spLocks noEditPoints="1"/>
          </p:cNvSpPr>
          <p:nvPr/>
        </p:nvSpPr>
        <p:spPr bwMode="auto">
          <a:xfrm>
            <a:off x="2973388" y="2557463"/>
            <a:ext cx="68262" cy="109537"/>
          </a:xfrm>
          <a:custGeom>
            <a:avLst/>
            <a:gdLst>
              <a:gd name="T0" fmla="*/ 2147483647 w 36"/>
              <a:gd name="T1" fmla="*/ 2147483647 h 60"/>
              <a:gd name="T2" fmla="*/ 2147483647 w 36"/>
              <a:gd name="T3" fmla="*/ 2147483647 h 60"/>
              <a:gd name="T4" fmla="*/ 2147483647 w 36"/>
              <a:gd name="T5" fmla="*/ 0 h 60"/>
              <a:gd name="T6" fmla="*/ 2147483647 w 36"/>
              <a:gd name="T7" fmla="*/ 2147483647 h 60"/>
              <a:gd name="T8" fmla="*/ 0 w 36"/>
              <a:gd name="T9" fmla="*/ 2147483647 h 60"/>
              <a:gd name="T10" fmla="*/ 2147483647 w 36"/>
              <a:gd name="T11" fmla="*/ 2147483647 h 60"/>
              <a:gd name="T12" fmla="*/ 0 w 36"/>
              <a:gd name="T13" fmla="*/ 2147483647 h 60"/>
              <a:gd name="T14" fmla="*/ 0 w 36"/>
              <a:gd name="T15" fmla="*/ 0 h 60"/>
              <a:gd name="T16" fmla="*/ 2147483647 w 36"/>
              <a:gd name="T17" fmla="*/ 0 h 60"/>
              <a:gd name="T18" fmla="*/ 0 w 36"/>
              <a:gd name="T19" fmla="*/ 0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60"/>
              <a:gd name="T32" fmla="*/ 36 w 36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60">
                <a:moveTo>
                  <a:pt x="18" y="60"/>
                </a:moveTo>
                <a:lnTo>
                  <a:pt x="18" y="30"/>
                </a:lnTo>
                <a:lnTo>
                  <a:pt x="18" y="0"/>
                </a:lnTo>
                <a:lnTo>
                  <a:pt x="18" y="60"/>
                </a:lnTo>
                <a:close/>
                <a:moveTo>
                  <a:pt x="0" y="60"/>
                </a:moveTo>
                <a:lnTo>
                  <a:pt x="36" y="60"/>
                </a:lnTo>
                <a:lnTo>
                  <a:pt x="0" y="6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9" name="Freeform 63"/>
          <p:cNvSpPr>
            <a:spLocks noEditPoints="1"/>
          </p:cNvSpPr>
          <p:nvPr/>
        </p:nvSpPr>
        <p:spPr bwMode="auto">
          <a:xfrm>
            <a:off x="2968625" y="2551113"/>
            <a:ext cx="66675" cy="122237"/>
          </a:xfrm>
          <a:custGeom>
            <a:avLst/>
            <a:gdLst>
              <a:gd name="T0" fmla="*/ 2147483647 w 36"/>
              <a:gd name="T1" fmla="*/ 2147483647 h 66"/>
              <a:gd name="T2" fmla="*/ 2147483647 w 36"/>
              <a:gd name="T3" fmla="*/ 2147483647 h 66"/>
              <a:gd name="T4" fmla="*/ 2147483647 w 36"/>
              <a:gd name="T5" fmla="*/ 2147483647 h 66"/>
              <a:gd name="T6" fmla="*/ 2147483647 w 36"/>
              <a:gd name="T7" fmla="*/ 2147483647 h 66"/>
              <a:gd name="T8" fmla="*/ 2147483647 w 36"/>
              <a:gd name="T9" fmla="*/ 2147483647 h 66"/>
              <a:gd name="T10" fmla="*/ 2147483647 w 36"/>
              <a:gd name="T11" fmla="*/ 2147483647 h 66"/>
              <a:gd name="T12" fmla="*/ 2147483647 w 36"/>
              <a:gd name="T13" fmla="*/ 2147483647 h 66"/>
              <a:gd name="T14" fmla="*/ 0 w 36"/>
              <a:gd name="T15" fmla="*/ 2147483647 h 66"/>
              <a:gd name="T16" fmla="*/ 2147483647 w 36"/>
              <a:gd name="T17" fmla="*/ 2147483647 h 66"/>
              <a:gd name="T18" fmla="*/ 2147483647 w 36"/>
              <a:gd name="T19" fmla="*/ 2147483647 h 66"/>
              <a:gd name="T20" fmla="*/ 0 w 36"/>
              <a:gd name="T21" fmla="*/ 2147483647 h 66"/>
              <a:gd name="T22" fmla="*/ 0 w 36"/>
              <a:gd name="T23" fmla="*/ 2147483647 h 66"/>
              <a:gd name="T24" fmla="*/ 0 w 36"/>
              <a:gd name="T25" fmla="*/ 0 h 66"/>
              <a:gd name="T26" fmla="*/ 2147483647 w 36"/>
              <a:gd name="T27" fmla="*/ 0 h 66"/>
              <a:gd name="T28" fmla="*/ 2147483647 w 36"/>
              <a:gd name="T29" fmla="*/ 2147483647 h 66"/>
              <a:gd name="T30" fmla="*/ 0 w 36"/>
              <a:gd name="T31" fmla="*/ 2147483647 h 66"/>
              <a:gd name="T32" fmla="*/ 0 w 36"/>
              <a:gd name="T33" fmla="*/ 0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66"/>
              <a:gd name="T53" fmla="*/ 36 w 36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66">
                <a:moveTo>
                  <a:pt x="15" y="63"/>
                </a:moveTo>
                <a:lnTo>
                  <a:pt x="15" y="33"/>
                </a:lnTo>
                <a:lnTo>
                  <a:pt x="15" y="3"/>
                </a:lnTo>
                <a:lnTo>
                  <a:pt x="21" y="3"/>
                </a:lnTo>
                <a:lnTo>
                  <a:pt x="21" y="33"/>
                </a:lnTo>
                <a:lnTo>
                  <a:pt x="21" y="63"/>
                </a:lnTo>
                <a:lnTo>
                  <a:pt x="15" y="63"/>
                </a:lnTo>
                <a:close/>
                <a:moveTo>
                  <a:pt x="0" y="60"/>
                </a:moveTo>
                <a:lnTo>
                  <a:pt x="36" y="60"/>
                </a:lnTo>
                <a:lnTo>
                  <a:pt x="36" y="66"/>
                </a:lnTo>
                <a:lnTo>
                  <a:pt x="0" y="66"/>
                </a:lnTo>
                <a:lnTo>
                  <a:pt x="0" y="6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0" name="Freeform 64"/>
          <p:cNvSpPr>
            <a:spLocks noEditPoints="1"/>
          </p:cNvSpPr>
          <p:nvPr/>
        </p:nvSpPr>
        <p:spPr bwMode="auto">
          <a:xfrm>
            <a:off x="3457575" y="2767013"/>
            <a:ext cx="68263" cy="296862"/>
          </a:xfrm>
          <a:custGeom>
            <a:avLst/>
            <a:gdLst>
              <a:gd name="T0" fmla="*/ 2147483647 w 36"/>
              <a:gd name="T1" fmla="*/ 2147483647 h 162"/>
              <a:gd name="T2" fmla="*/ 2147483647 w 36"/>
              <a:gd name="T3" fmla="*/ 2147483647 h 162"/>
              <a:gd name="T4" fmla="*/ 2147483647 w 36"/>
              <a:gd name="T5" fmla="*/ 0 h 162"/>
              <a:gd name="T6" fmla="*/ 2147483647 w 36"/>
              <a:gd name="T7" fmla="*/ 2147483647 h 162"/>
              <a:gd name="T8" fmla="*/ 0 w 36"/>
              <a:gd name="T9" fmla="*/ 2147483647 h 162"/>
              <a:gd name="T10" fmla="*/ 2147483647 w 36"/>
              <a:gd name="T11" fmla="*/ 2147483647 h 162"/>
              <a:gd name="T12" fmla="*/ 0 w 36"/>
              <a:gd name="T13" fmla="*/ 2147483647 h 162"/>
              <a:gd name="T14" fmla="*/ 0 w 36"/>
              <a:gd name="T15" fmla="*/ 0 h 162"/>
              <a:gd name="T16" fmla="*/ 2147483647 w 36"/>
              <a:gd name="T17" fmla="*/ 0 h 162"/>
              <a:gd name="T18" fmla="*/ 0 w 36"/>
              <a:gd name="T19" fmla="*/ 0 h 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162"/>
              <a:gd name="T32" fmla="*/ 36 w 36"/>
              <a:gd name="T33" fmla="*/ 162 h 1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162">
                <a:moveTo>
                  <a:pt x="18" y="162"/>
                </a:moveTo>
                <a:lnTo>
                  <a:pt x="18" y="81"/>
                </a:lnTo>
                <a:lnTo>
                  <a:pt x="18" y="0"/>
                </a:lnTo>
                <a:lnTo>
                  <a:pt x="18" y="162"/>
                </a:lnTo>
                <a:close/>
                <a:moveTo>
                  <a:pt x="0" y="162"/>
                </a:moveTo>
                <a:lnTo>
                  <a:pt x="36" y="162"/>
                </a:lnTo>
                <a:lnTo>
                  <a:pt x="0" y="162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1" name="Freeform 65"/>
          <p:cNvSpPr>
            <a:spLocks noEditPoints="1"/>
          </p:cNvSpPr>
          <p:nvPr/>
        </p:nvSpPr>
        <p:spPr bwMode="auto">
          <a:xfrm>
            <a:off x="3452813" y="2760663"/>
            <a:ext cx="66675" cy="307975"/>
          </a:xfrm>
          <a:custGeom>
            <a:avLst/>
            <a:gdLst>
              <a:gd name="T0" fmla="*/ 2147483647 w 36"/>
              <a:gd name="T1" fmla="*/ 2147483647 h 168"/>
              <a:gd name="T2" fmla="*/ 2147483647 w 36"/>
              <a:gd name="T3" fmla="*/ 2147483647 h 168"/>
              <a:gd name="T4" fmla="*/ 2147483647 w 36"/>
              <a:gd name="T5" fmla="*/ 2147483647 h 168"/>
              <a:gd name="T6" fmla="*/ 2147483647 w 36"/>
              <a:gd name="T7" fmla="*/ 2147483647 h 168"/>
              <a:gd name="T8" fmla="*/ 2147483647 w 36"/>
              <a:gd name="T9" fmla="*/ 2147483647 h 168"/>
              <a:gd name="T10" fmla="*/ 2147483647 w 36"/>
              <a:gd name="T11" fmla="*/ 2147483647 h 168"/>
              <a:gd name="T12" fmla="*/ 2147483647 w 36"/>
              <a:gd name="T13" fmla="*/ 2147483647 h 168"/>
              <a:gd name="T14" fmla="*/ 0 w 36"/>
              <a:gd name="T15" fmla="*/ 2147483647 h 168"/>
              <a:gd name="T16" fmla="*/ 2147483647 w 36"/>
              <a:gd name="T17" fmla="*/ 2147483647 h 168"/>
              <a:gd name="T18" fmla="*/ 2147483647 w 36"/>
              <a:gd name="T19" fmla="*/ 2147483647 h 168"/>
              <a:gd name="T20" fmla="*/ 0 w 36"/>
              <a:gd name="T21" fmla="*/ 2147483647 h 168"/>
              <a:gd name="T22" fmla="*/ 0 w 36"/>
              <a:gd name="T23" fmla="*/ 2147483647 h 168"/>
              <a:gd name="T24" fmla="*/ 0 w 36"/>
              <a:gd name="T25" fmla="*/ 0 h 168"/>
              <a:gd name="T26" fmla="*/ 2147483647 w 36"/>
              <a:gd name="T27" fmla="*/ 0 h 168"/>
              <a:gd name="T28" fmla="*/ 2147483647 w 36"/>
              <a:gd name="T29" fmla="*/ 2147483647 h 168"/>
              <a:gd name="T30" fmla="*/ 0 w 36"/>
              <a:gd name="T31" fmla="*/ 2147483647 h 168"/>
              <a:gd name="T32" fmla="*/ 0 w 36"/>
              <a:gd name="T33" fmla="*/ 0 h 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168"/>
              <a:gd name="T53" fmla="*/ 36 w 36"/>
              <a:gd name="T54" fmla="*/ 168 h 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168">
                <a:moveTo>
                  <a:pt x="15" y="165"/>
                </a:moveTo>
                <a:lnTo>
                  <a:pt x="15" y="84"/>
                </a:lnTo>
                <a:lnTo>
                  <a:pt x="15" y="3"/>
                </a:lnTo>
                <a:lnTo>
                  <a:pt x="21" y="3"/>
                </a:lnTo>
                <a:lnTo>
                  <a:pt x="21" y="84"/>
                </a:lnTo>
                <a:lnTo>
                  <a:pt x="21" y="165"/>
                </a:lnTo>
                <a:lnTo>
                  <a:pt x="15" y="165"/>
                </a:lnTo>
                <a:close/>
                <a:moveTo>
                  <a:pt x="0" y="162"/>
                </a:moveTo>
                <a:lnTo>
                  <a:pt x="36" y="162"/>
                </a:lnTo>
                <a:lnTo>
                  <a:pt x="36" y="168"/>
                </a:lnTo>
                <a:lnTo>
                  <a:pt x="0" y="168"/>
                </a:lnTo>
                <a:lnTo>
                  <a:pt x="0" y="162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2" name="Freeform 66"/>
          <p:cNvSpPr>
            <a:spLocks noEditPoints="1"/>
          </p:cNvSpPr>
          <p:nvPr/>
        </p:nvSpPr>
        <p:spPr bwMode="auto">
          <a:xfrm>
            <a:off x="1509713" y="2557463"/>
            <a:ext cx="68262" cy="1587"/>
          </a:xfrm>
          <a:custGeom>
            <a:avLst/>
            <a:gdLst>
              <a:gd name="T0" fmla="*/ 2147483647 w 36"/>
              <a:gd name="T1" fmla="*/ 0 h 1835"/>
              <a:gd name="T2" fmla="*/ 2147483647 w 36"/>
              <a:gd name="T3" fmla="*/ 0 h 1835"/>
              <a:gd name="T4" fmla="*/ 2147483647 w 36"/>
              <a:gd name="T5" fmla="*/ 0 h 1835"/>
              <a:gd name="T6" fmla="*/ 0 w 36"/>
              <a:gd name="T7" fmla="*/ 0 h 1835"/>
              <a:gd name="T8" fmla="*/ 2147483647 w 36"/>
              <a:gd name="T9" fmla="*/ 0 h 1835"/>
              <a:gd name="T10" fmla="*/ 0 w 36"/>
              <a:gd name="T11" fmla="*/ 0 h 1835"/>
              <a:gd name="T12" fmla="*/ 2147483647 w 36"/>
              <a:gd name="T13" fmla="*/ 0 h 18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835"/>
              <a:gd name="T23" fmla="*/ 36 w 36"/>
              <a:gd name="T24" fmla="*/ 1835 h 18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835">
                <a:moveTo>
                  <a:pt x="18" y="0"/>
                </a:moveTo>
                <a:lnTo>
                  <a:pt x="18" y="0"/>
                </a:lnTo>
                <a:moveTo>
                  <a:pt x="0" y="0"/>
                </a:moveTo>
                <a:lnTo>
                  <a:pt x="36" y="0"/>
                </a:lnTo>
                <a:moveTo>
                  <a:pt x="0" y="0"/>
                </a:moveTo>
                <a:lnTo>
                  <a:pt x="3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3" name="Freeform 67"/>
          <p:cNvSpPr>
            <a:spLocks noEditPoints="1"/>
          </p:cNvSpPr>
          <p:nvPr/>
        </p:nvSpPr>
        <p:spPr bwMode="auto">
          <a:xfrm>
            <a:off x="2973388" y="2557463"/>
            <a:ext cx="68262" cy="1587"/>
          </a:xfrm>
          <a:custGeom>
            <a:avLst/>
            <a:gdLst>
              <a:gd name="T0" fmla="*/ 2147483647 w 36"/>
              <a:gd name="T1" fmla="*/ 0 h 1835"/>
              <a:gd name="T2" fmla="*/ 2147483647 w 36"/>
              <a:gd name="T3" fmla="*/ 0 h 1835"/>
              <a:gd name="T4" fmla="*/ 2147483647 w 36"/>
              <a:gd name="T5" fmla="*/ 0 h 1835"/>
              <a:gd name="T6" fmla="*/ 0 w 36"/>
              <a:gd name="T7" fmla="*/ 0 h 1835"/>
              <a:gd name="T8" fmla="*/ 2147483647 w 36"/>
              <a:gd name="T9" fmla="*/ 0 h 1835"/>
              <a:gd name="T10" fmla="*/ 0 w 36"/>
              <a:gd name="T11" fmla="*/ 0 h 1835"/>
              <a:gd name="T12" fmla="*/ 2147483647 w 36"/>
              <a:gd name="T13" fmla="*/ 0 h 18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835"/>
              <a:gd name="T23" fmla="*/ 36 w 36"/>
              <a:gd name="T24" fmla="*/ 1835 h 18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835">
                <a:moveTo>
                  <a:pt x="18" y="0"/>
                </a:moveTo>
                <a:lnTo>
                  <a:pt x="18" y="0"/>
                </a:lnTo>
                <a:moveTo>
                  <a:pt x="0" y="0"/>
                </a:moveTo>
                <a:lnTo>
                  <a:pt x="36" y="0"/>
                </a:lnTo>
                <a:moveTo>
                  <a:pt x="0" y="0"/>
                </a:moveTo>
                <a:lnTo>
                  <a:pt x="3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4" name="Freeform 68"/>
          <p:cNvSpPr>
            <a:spLocks noEditPoints="1"/>
          </p:cNvSpPr>
          <p:nvPr/>
        </p:nvSpPr>
        <p:spPr bwMode="auto">
          <a:xfrm>
            <a:off x="3457575" y="2633663"/>
            <a:ext cx="68263" cy="111125"/>
          </a:xfrm>
          <a:custGeom>
            <a:avLst/>
            <a:gdLst>
              <a:gd name="T0" fmla="*/ 2147483647 w 36"/>
              <a:gd name="T1" fmla="*/ 2147483647 h 60"/>
              <a:gd name="T2" fmla="*/ 2147483647 w 36"/>
              <a:gd name="T3" fmla="*/ 2147483647 h 60"/>
              <a:gd name="T4" fmla="*/ 2147483647 w 36"/>
              <a:gd name="T5" fmla="*/ 0 h 60"/>
              <a:gd name="T6" fmla="*/ 2147483647 w 36"/>
              <a:gd name="T7" fmla="*/ 2147483647 h 60"/>
              <a:gd name="T8" fmla="*/ 0 w 36"/>
              <a:gd name="T9" fmla="*/ 2147483647 h 60"/>
              <a:gd name="T10" fmla="*/ 2147483647 w 36"/>
              <a:gd name="T11" fmla="*/ 2147483647 h 60"/>
              <a:gd name="T12" fmla="*/ 0 w 36"/>
              <a:gd name="T13" fmla="*/ 2147483647 h 60"/>
              <a:gd name="T14" fmla="*/ 0 w 36"/>
              <a:gd name="T15" fmla="*/ 0 h 60"/>
              <a:gd name="T16" fmla="*/ 2147483647 w 36"/>
              <a:gd name="T17" fmla="*/ 0 h 60"/>
              <a:gd name="T18" fmla="*/ 0 w 36"/>
              <a:gd name="T19" fmla="*/ 0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60"/>
              <a:gd name="T32" fmla="*/ 36 w 36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60">
                <a:moveTo>
                  <a:pt x="18" y="60"/>
                </a:moveTo>
                <a:lnTo>
                  <a:pt x="18" y="30"/>
                </a:lnTo>
                <a:lnTo>
                  <a:pt x="18" y="0"/>
                </a:lnTo>
                <a:lnTo>
                  <a:pt x="18" y="60"/>
                </a:lnTo>
                <a:close/>
                <a:moveTo>
                  <a:pt x="0" y="60"/>
                </a:moveTo>
                <a:lnTo>
                  <a:pt x="36" y="60"/>
                </a:lnTo>
                <a:lnTo>
                  <a:pt x="0" y="6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623" name="Freeform 71"/>
          <p:cNvSpPr>
            <a:spLocks/>
          </p:cNvSpPr>
          <p:nvPr/>
        </p:nvSpPr>
        <p:spPr bwMode="auto">
          <a:xfrm>
            <a:off x="1020763" y="2527300"/>
            <a:ext cx="2503487" cy="412750"/>
          </a:xfrm>
          <a:custGeom>
            <a:avLst/>
            <a:gdLst/>
            <a:ahLst/>
            <a:cxnLst>
              <a:cxn ang="0">
                <a:pos x="40" y="5"/>
              </a:cxn>
              <a:cxn ang="0">
                <a:pos x="124" y="5"/>
              </a:cxn>
              <a:cxn ang="0">
                <a:pos x="203" y="5"/>
              </a:cxn>
              <a:cxn ang="0">
                <a:pos x="359" y="5"/>
              </a:cxn>
              <a:cxn ang="0">
                <a:pos x="440" y="5"/>
              </a:cxn>
              <a:cxn ang="0">
                <a:pos x="529" y="5"/>
              </a:cxn>
              <a:cxn ang="0">
                <a:pos x="626" y="5"/>
              </a:cxn>
              <a:cxn ang="0">
                <a:pos x="735" y="5"/>
              </a:cxn>
              <a:cxn ang="0">
                <a:pos x="859" y="5"/>
              </a:cxn>
              <a:cxn ang="0">
                <a:pos x="997" y="3"/>
              </a:cxn>
              <a:cxn ang="0">
                <a:pos x="1145" y="2"/>
              </a:cxn>
              <a:cxn ang="0">
                <a:pos x="1299" y="1"/>
              </a:cxn>
              <a:cxn ang="0">
                <a:pos x="1455" y="0"/>
              </a:cxn>
              <a:cxn ang="0">
                <a:pos x="1608" y="0"/>
              </a:cxn>
              <a:cxn ang="0">
                <a:pos x="1756" y="2"/>
              </a:cxn>
              <a:cxn ang="0">
                <a:pos x="1893" y="5"/>
              </a:cxn>
              <a:cxn ang="0">
                <a:pos x="2146" y="9"/>
              </a:cxn>
              <a:cxn ang="0">
                <a:pos x="2385" y="12"/>
              </a:cxn>
              <a:cxn ang="0">
                <a:pos x="2501" y="19"/>
              </a:cxn>
              <a:cxn ang="0">
                <a:pos x="2612" y="30"/>
              </a:cxn>
              <a:cxn ang="0">
                <a:pos x="2722" y="48"/>
              </a:cxn>
              <a:cxn ang="0">
                <a:pos x="2829" y="76"/>
              </a:cxn>
              <a:cxn ang="0">
                <a:pos x="2931" y="114"/>
              </a:cxn>
              <a:cxn ang="0">
                <a:pos x="3027" y="163"/>
              </a:cxn>
              <a:cxn ang="0">
                <a:pos x="3117" y="218"/>
              </a:cxn>
              <a:cxn ang="0">
                <a:pos x="3204" y="280"/>
              </a:cxn>
              <a:cxn ang="0">
                <a:pos x="3369" y="406"/>
              </a:cxn>
              <a:cxn ang="0">
                <a:pos x="3536" y="524"/>
              </a:cxn>
              <a:cxn ang="0">
                <a:pos x="3545" y="580"/>
              </a:cxn>
              <a:cxn ang="0">
                <a:pos x="3489" y="589"/>
              </a:cxn>
              <a:cxn ang="0">
                <a:pos x="3320" y="469"/>
              </a:cxn>
              <a:cxn ang="0">
                <a:pos x="3157" y="345"/>
              </a:cxn>
              <a:cxn ang="0">
                <a:pos x="3074" y="286"/>
              </a:cxn>
              <a:cxn ang="0">
                <a:pos x="2990" y="234"/>
              </a:cxn>
              <a:cxn ang="0">
                <a:pos x="2902" y="189"/>
              </a:cxn>
              <a:cxn ang="0">
                <a:pos x="2808" y="153"/>
              </a:cxn>
              <a:cxn ang="0">
                <a:pos x="2709" y="127"/>
              </a:cxn>
              <a:cxn ang="0">
                <a:pos x="2604" y="109"/>
              </a:cxn>
              <a:cxn ang="0">
                <a:pos x="2496" y="98"/>
              </a:cxn>
              <a:cxn ang="0">
                <a:pos x="2384" y="92"/>
              </a:cxn>
              <a:cxn ang="0">
                <a:pos x="2145" y="89"/>
              </a:cxn>
              <a:cxn ang="0">
                <a:pos x="1892" y="85"/>
              </a:cxn>
              <a:cxn ang="0">
                <a:pos x="1755" y="82"/>
              </a:cxn>
              <a:cxn ang="0">
                <a:pos x="1608" y="80"/>
              </a:cxn>
              <a:cxn ang="0">
                <a:pos x="1456" y="80"/>
              </a:cxn>
              <a:cxn ang="0">
                <a:pos x="1300" y="81"/>
              </a:cxn>
              <a:cxn ang="0">
                <a:pos x="1146" y="82"/>
              </a:cxn>
              <a:cxn ang="0">
                <a:pos x="998" y="83"/>
              </a:cxn>
              <a:cxn ang="0">
                <a:pos x="859" y="85"/>
              </a:cxn>
              <a:cxn ang="0">
                <a:pos x="735" y="85"/>
              </a:cxn>
              <a:cxn ang="0">
                <a:pos x="626" y="85"/>
              </a:cxn>
              <a:cxn ang="0">
                <a:pos x="529" y="85"/>
              </a:cxn>
              <a:cxn ang="0">
                <a:pos x="440" y="85"/>
              </a:cxn>
              <a:cxn ang="0">
                <a:pos x="359" y="85"/>
              </a:cxn>
              <a:cxn ang="0">
                <a:pos x="203" y="85"/>
              </a:cxn>
              <a:cxn ang="0">
                <a:pos x="124" y="85"/>
              </a:cxn>
              <a:cxn ang="0">
                <a:pos x="40" y="85"/>
              </a:cxn>
              <a:cxn ang="0">
                <a:pos x="0" y="45"/>
              </a:cxn>
              <a:cxn ang="0">
                <a:pos x="40" y="5"/>
              </a:cxn>
            </a:cxnLst>
            <a:rect l="0" t="0" r="r" b="b"/>
            <a:pathLst>
              <a:path w="3558" h="602">
                <a:moveTo>
                  <a:pt x="40" y="5"/>
                </a:moveTo>
                <a:lnTo>
                  <a:pt x="124" y="5"/>
                </a:lnTo>
                <a:lnTo>
                  <a:pt x="203" y="5"/>
                </a:lnTo>
                <a:lnTo>
                  <a:pt x="359" y="5"/>
                </a:lnTo>
                <a:lnTo>
                  <a:pt x="440" y="5"/>
                </a:lnTo>
                <a:lnTo>
                  <a:pt x="529" y="5"/>
                </a:lnTo>
                <a:lnTo>
                  <a:pt x="626" y="5"/>
                </a:lnTo>
                <a:lnTo>
                  <a:pt x="735" y="5"/>
                </a:lnTo>
                <a:lnTo>
                  <a:pt x="859" y="5"/>
                </a:lnTo>
                <a:lnTo>
                  <a:pt x="997" y="3"/>
                </a:lnTo>
                <a:lnTo>
                  <a:pt x="1145" y="2"/>
                </a:lnTo>
                <a:lnTo>
                  <a:pt x="1299" y="1"/>
                </a:lnTo>
                <a:lnTo>
                  <a:pt x="1455" y="0"/>
                </a:lnTo>
                <a:lnTo>
                  <a:pt x="1608" y="0"/>
                </a:lnTo>
                <a:lnTo>
                  <a:pt x="1756" y="2"/>
                </a:lnTo>
                <a:lnTo>
                  <a:pt x="1893" y="5"/>
                </a:lnTo>
                <a:lnTo>
                  <a:pt x="2146" y="9"/>
                </a:lnTo>
                <a:lnTo>
                  <a:pt x="2385" y="12"/>
                </a:lnTo>
                <a:lnTo>
                  <a:pt x="2501" y="19"/>
                </a:lnTo>
                <a:lnTo>
                  <a:pt x="2612" y="30"/>
                </a:lnTo>
                <a:lnTo>
                  <a:pt x="2722" y="48"/>
                </a:lnTo>
                <a:lnTo>
                  <a:pt x="2829" y="76"/>
                </a:lnTo>
                <a:lnTo>
                  <a:pt x="2931" y="114"/>
                </a:lnTo>
                <a:lnTo>
                  <a:pt x="3027" y="163"/>
                </a:lnTo>
                <a:lnTo>
                  <a:pt x="3117" y="218"/>
                </a:lnTo>
                <a:lnTo>
                  <a:pt x="3204" y="280"/>
                </a:lnTo>
                <a:lnTo>
                  <a:pt x="3369" y="406"/>
                </a:lnTo>
                <a:lnTo>
                  <a:pt x="3536" y="524"/>
                </a:lnTo>
                <a:cubicBezTo>
                  <a:pt x="3554" y="537"/>
                  <a:pt x="3558" y="562"/>
                  <a:pt x="3545" y="580"/>
                </a:cubicBezTo>
                <a:cubicBezTo>
                  <a:pt x="3532" y="598"/>
                  <a:pt x="3507" y="602"/>
                  <a:pt x="3489" y="589"/>
                </a:cubicBezTo>
                <a:lnTo>
                  <a:pt x="3320" y="469"/>
                </a:lnTo>
                <a:lnTo>
                  <a:pt x="3157" y="345"/>
                </a:lnTo>
                <a:lnTo>
                  <a:pt x="3074" y="286"/>
                </a:lnTo>
                <a:lnTo>
                  <a:pt x="2990" y="234"/>
                </a:lnTo>
                <a:lnTo>
                  <a:pt x="2902" y="189"/>
                </a:lnTo>
                <a:lnTo>
                  <a:pt x="2808" y="153"/>
                </a:lnTo>
                <a:lnTo>
                  <a:pt x="2709" y="127"/>
                </a:lnTo>
                <a:lnTo>
                  <a:pt x="2604" y="109"/>
                </a:lnTo>
                <a:lnTo>
                  <a:pt x="2496" y="98"/>
                </a:lnTo>
                <a:lnTo>
                  <a:pt x="2384" y="92"/>
                </a:lnTo>
                <a:lnTo>
                  <a:pt x="2145" y="89"/>
                </a:lnTo>
                <a:lnTo>
                  <a:pt x="1892" y="85"/>
                </a:lnTo>
                <a:lnTo>
                  <a:pt x="1755" y="82"/>
                </a:lnTo>
                <a:lnTo>
                  <a:pt x="1608" y="80"/>
                </a:lnTo>
                <a:lnTo>
                  <a:pt x="1456" y="80"/>
                </a:lnTo>
                <a:lnTo>
                  <a:pt x="1300" y="81"/>
                </a:lnTo>
                <a:lnTo>
                  <a:pt x="1146" y="82"/>
                </a:lnTo>
                <a:lnTo>
                  <a:pt x="998" y="83"/>
                </a:lnTo>
                <a:lnTo>
                  <a:pt x="859" y="85"/>
                </a:lnTo>
                <a:lnTo>
                  <a:pt x="735" y="85"/>
                </a:lnTo>
                <a:lnTo>
                  <a:pt x="626" y="85"/>
                </a:lnTo>
                <a:lnTo>
                  <a:pt x="529" y="85"/>
                </a:lnTo>
                <a:lnTo>
                  <a:pt x="440" y="85"/>
                </a:lnTo>
                <a:lnTo>
                  <a:pt x="359" y="85"/>
                </a:lnTo>
                <a:lnTo>
                  <a:pt x="203" y="85"/>
                </a:lnTo>
                <a:lnTo>
                  <a:pt x="124" y="85"/>
                </a:lnTo>
                <a:lnTo>
                  <a:pt x="40" y="85"/>
                </a:lnTo>
                <a:cubicBezTo>
                  <a:pt x="18" y="85"/>
                  <a:pt x="0" y="68"/>
                  <a:pt x="0" y="45"/>
                </a:cubicBezTo>
                <a:cubicBezTo>
                  <a:pt x="0" y="23"/>
                  <a:pt x="18" y="5"/>
                  <a:pt x="40" y="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16" name="Freeform 73"/>
          <p:cNvSpPr>
            <a:spLocks noEditPoints="1"/>
          </p:cNvSpPr>
          <p:nvPr/>
        </p:nvSpPr>
        <p:spPr bwMode="auto">
          <a:xfrm>
            <a:off x="963613" y="2481263"/>
            <a:ext cx="157162" cy="155575"/>
          </a:xfrm>
          <a:custGeom>
            <a:avLst/>
            <a:gdLst>
              <a:gd name="T0" fmla="*/ 0 w 221"/>
              <a:gd name="T1" fmla="*/ 2147483647 h 224"/>
              <a:gd name="T2" fmla="*/ 2147483647 w 221"/>
              <a:gd name="T3" fmla="*/ 0 h 224"/>
              <a:gd name="T4" fmla="*/ 2147483647 w 221"/>
              <a:gd name="T5" fmla="*/ 0 h 224"/>
              <a:gd name="T6" fmla="*/ 2147483647 w 221"/>
              <a:gd name="T7" fmla="*/ 2147483647 h 224"/>
              <a:gd name="T8" fmla="*/ 2147483647 w 221"/>
              <a:gd name="T9" fmla="*/ 2147483647 h 224"/>
              <a:gd name="T10" fmla="*/ 2147483647 w 221"/>
              <a:gd name="T11" fmla="*/ 2147483647 h 224"/>
              <a:gd name="T12" fmla="*/ 2147483647 w 221"/>
              <a:gd name="T13" fmla="*/ 2147483647 h 224"/>
              <a:gd name="T14" fmla="*/ 0 w 221"/>
              <a:gd name="T15" fmla="*/ 2147483647 h 224"/>
              <a:gd name="T16" fmla="*/ 0 w 221"/>
              <a:gd name="T17" fmla="*/ 2147483647 h 224"/>
              <a:gd name="T18" fmla="*/ 2147483647 w 221"/>
              <a:gd name="T19" fmla="*/ 2147483647 h 224"/>
              <a:gd name="T20" fmla="*/ 2147483647 w 221"/>
              <a:gd name="T21" fmla="*/ 2147483647 h 224"/>
              <a:gd name="T22" fmla="*/ 2147483647 w 221"/>
              <a:gd name="T23" fmla="*/ 2147483647 h 224"/>
              <a:gd name="T24" fmla="*/ 2147483647 w 221"/>
              <a:gd name="T25" fmla="*/ 2147483647 h 224"/>
              <a:gd name="T26" fmla="*/ 2147483647 w 221"/>
              <a:gd name="T27" fmla="*/ 2147483647 h 224"/>
              <a:gd name="T28" fmla="*/ 2147483647 w 221"/>
              <a:gd name="T29" fmla="*/ 2147483647 h 224"/>
              <a:gd name="T30" fmla="*/ 2147483647 w 221"/>
              <a:gd name="T31" fmla="*/ 2147483647 h 224"/>
              <a:gd name="T32" fmla="*/ 2147483647 w 221"/>
              <a:gd name="T33" fmla="*/ 2147483647 h 224"/>
              <a:gd name="T34" fmla="*/ 2147483647 w 221"/>
              <a:gd name="T35" fmla="*/ 2147483647 h 2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1"/>
              <a:gd name="T55" fmla="*/ 0 h 224"/>
              <a:gd name="T56" fmla="*/ 221 w 221"/>
              <a:gd name="T57" fmla="*/ 224 h 2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1" h="224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99" y="0"/>
                </a:lnTo>
                <a:cubicBezTo>
                  <a:pt x="211" y="0"/>
                  <a:pt x="221" y="11"/>
                  <a:pt x="221" y="24"/>
                </a:cubicBezTo>
                <a:lnTo>
                  <a:pt x="221" y="200"/>
                </a:lnTo>
                <a:cubicBezTo>
                  <a:pt x="221" y="214"/>
                  <a:pt x="211" y="224"/>
                  <a:pt x="199" y="224"/>
                </a:cubicBezTo>
                <a:lnTo>
                  <a:pt x="24" y="224"/>
                </a:lnTo>
                <a:cubicBezTo>
                  <a:pt x="10" y="224"/>
                  <a:pt x="0" y="214"/>
                  <a:pt x="0" y="200"/>
                </a:cubicBezTo>
                <a:lnTo>
                  <a:pt x="0" y="24"/>
                </a:lnTo>
                <a:close/>
                <a:moveTo>
                  <a:pt x="46" y="200"/>
                </a:moveTo>
                <a:lnTo>
                  <a:pt x="24" y="176"/>
                </a:lnTo>
                <a:lnTo>
                  <a:pt x="199" y="176"/>
                </a:lnTo>
                <a:lnTo>
                  <a:pt x="175" y="200"/>
                </a:lnTo>
                <a:lnTo>
                  <a:pt x="175" y="24"/>
                </a:lnTo>
                <a:lnTo>
                  <a:pt x="199" y="48"/>
                </a:lnTo>
                <a:lnTo>
                  <a:pt x="24" y="48"/>
                </a:lnTo>
                <a:lnTo>
                  <a:pt x="46" y="24"/>
                </a:lnTo>
                <a:lnTo>
                  <a:pt x="46" y="200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7" name="Freeform 74"/>
          <p:cNvSpPr>
            <a:spLocks noEditPoints="1"/>
          </p:cNvSpPr>
          <p:nvPr/>
        </p:nvSpPr>
        <p:spPr bwMode="auto">
          <a:xfrm>
            <a:off x="1454150" y="2481263"/>
            <a:ext cx="155575" cy="155575"/>
          </a:xfrm>
          <a:custGeom>
            <a:avLst/>
            <a:gdLst>
              <a:gd name="T0" fmla="*/ 0 w 221"/>
              <a:gd name="T1" fmla="*/ 2147483647 h 224"/>
              <a:gd name="T2" fmla="*/ 2147483647 w 221"/>
              <a:gd name="T3" fmla="*/ 0 h 224"/>
              <a:gd name="T4" fmla="*/ 2147483647 w 221"/>
              <a:gd name="T5" fmla="*/ 0 h 224"/>
              <a:gd name="T6" fmla="*/ 2147483647 w 221"/>
              <a:gd name="T7" fmla="*/ 2147483647 h 224"/>
              <a:gd name="T8" fmla="*/ 2147483647 w 221"/>
              <a:gd name="T9" fmla="*/ 2147483647 h 224"/>
              <a:gd name="T10" fmla="*/ 2147483647 w 221"/>
              <a:gd name="T11" fmla="*/ 2147483647 h 224"/>
              <a:gd name="T12" fmla="*/ 2147483647 w 221"/>
              <a:gd name="T13" fmla="*/ 2147483647 h 224"/>
              <a:gd name="T14" fmla="*/ 0 w 221"/>
              <a:gd name="T15" fmla="*/ 2147483647 h 224"/>
              <a:gd name="T16" fmla="*/ 0 w 221"/>
              <a:gd name="T17" fmla="*/ 2147483647 h 224"/>
              <a:gd name="T18" fmla="*/ 2147483647 w 221"/>
              <a:gd name="T19" fmla="*/ 2147483647 h 224"/>
              <a:gd name="T20" fmla="*/ 2147483647 w 221"/>
              <a:gd name="T21" fmla="*/ 2147483647 h 224"/>
              <a:gd name="T22" fmla="*/ 2147483647 w 221"/>
              <a:gd name="T23" fmla="*/ 2147483647 h 224"/>
              <a:gd name="T24" fmla="*/ 2147483647 w 221"/>
              <a:gd name="T25" fmla="*/ 2147483647 h 224"/>
              <a:gd name="T26" fmla="*/ 2147483647 w 221"/>
              <a:gd name="T27" fmla="*/ 2147483647 h 224"/>
              <a:gd name="T28" fmla="*/ 2147483647 w 221"/>
              <a:gd name="T29" fmla="*/ 2147483647 h 224"/>
              <a:gd name="T30" fmla="*/ 2147483647 w 221"/>
              <a:gd name="T31" fmla="*/ 2147483647 h 224"/>
              <a:gd name="T32" fmla="*/ 2147483647 w 221"/>
              <a:gd name="T33" fmla="*/ 2147483647 h 224"/>
              <a:gd name="T34" fmla="*/ 2147483647 w 221"/>
              <a:gd name="T35" fmla="*/ 2147483647 h 2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1"/>
              <a:gd name="T55" fmla="*/ 0 h 224"/>
              <a:gd name="T56" fmla="*/ 221 w 221"/>
              <a:gd name="T57" fmla="*/ 224 h 2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1" h="224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99" y="0"/>
                </a:lnTo>
                <a:cubicBezTo>
                  <a:pt x="211" y="0"/>
                  <a:pt x="221" y="11"/>
                  <a:pt x="221" y="24"/>
                </a:cubicBezTo>
                <a:lnTo>
                  <a:pt x="221" y="200"/>
                </a:lnTo>
                <a:cubicBezTo>
                  <a:pt x="221" y="214"/>
                  <a:pt x="211" y="224"/>
                  <a:pt x="199" y="224"/>
                </a:cubicBezTo>
                <a:lnTo>
                  <a:pt x="24" y="224"/>
                </a:lnTo>
                <a:cubicBezTo>
                  <a:pt x="10" y="224"/>
                  <a:pt x="0" y="214"/>
                  <a:pt x="0" y="200"/>
                </a:cubicBezTo>
                <a:lnTo>
                  <a:pt x="0" y="24"/>
                </a:lnTo>
                <a:close/>
                <a:moveTo>
                  <a:pt x="46" y="200"/>
                </a:moveTo>
                <a:lnTo>
                  <a:pt x="24" y="176"/>
                </a:lnTo>
                <a:lnTo>
                  <a:pt x="199" y="176"/>
                </a:lnTo>
                <a:lnTo>
                  <a:pt x="175" y="200"/>
                </a:lnTo>
                <a:lnTo>
                  <a:pt x="175" y="24"/>
                </a:lnTo>
                <a:lnTo>
                  <a:pt x="199" y="48"/>
                </a:lnTo>
                <a:lnTo>
                  <a:pt x="24" y="48"/>
                </a:lnTo>
                <a:lnTo>
                  <a:pt x="46" y="24"/>
                </a:lnTo>
                <a:lnTo>
                  <a:pt x="46" y="200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8" name="Freeform 75"/>
          <p:cNvSpPr>
            <a:spLocks noEditPoints="1"/>
          </p:cNvSpPr>
          <p:nvPr/>
        </p:nvSpPr>
        <p:spPr bwMode="auto">
          <a:xfrm>
            <a:off x="2268538" y="2481263"/>
            <a:ext cx="155575" cy="155575"/>
          </a:xfrm>
          <a:custGeom>
            <a:avLst/>
            <a:gdLst>
              <a:gd name="T0" fmla="*/ 0 w 221"/>
              <a:gd name="T1" fmla="*/ 2147483647 h 224"/>
              <a:gd name="T2" fmla="*/ 2147483647 w 221"/>
              <a:gd name="T3" fmla="*/ 0 h 224"/>
              <a:gd name="T4" fmla="*/ 2147483647 w 221"/>
              <a:gd name="T5" fmla="*/ 0 h 224"/>
              <a:gd name="T6" fmla="*/ 2147483647 w 221"/>
              <a:gd name="T7" fmla="*/ 2147483647 h 224"/>
              <a:gd name="T8" fmla="*/ 2147483647 w 221"/>
              <a:gd name="T9" fmla="*/ 2147483647 h 224"/>
              <a:gd name="T10" fmla="*/ 2147483647 w 221"/>
              <a:gd name="T11" fmla="*/ 2147483647 h 224"/>
              <a:gd name="T12" fmla="*/ 2147483647 w 221"/>
              <a:gd name="T13" fmla="*/ 2147483647 h 224"/>
              <a:gd name="T14" fmla="*/ 0 w 221"/>
              <a:gd name="T15" fmla="*/ 2147483647 h 224"/>
              <a:gd name="T16" fmla="*/ 0 w 221"/>
              <a:gd name="T17" fmla="*/ 2147483647 h 224"/>
              <a:gd name="T18" fmla="*/ 2147483647 w 221"/>
              <a:gd name="T19" fmla="*/ 2147483647 h 224"/>
              <a:gd name="T20" fmla="*/ 2147483647 w 221"/>
              <a:gd name="T21" fmla="*/ 2147483647 h 224"/>
              <a:gd name="T22" fmla="*/ 2147483647 w 221"/>
              <a:gd name="T23" fmla="*/ 2147483647 h 224"/>
              <a:gd name="T24" fmla="*/ 2147483647 w 221"/>
              <a:gd name="T25" fmla="*/ 2147483647 h 224"/>
              <a:gd name="T26" fmla="*/ 2147483647 w 221"/>
              <a:gd name="T27" fmla="*/ 2147483647 h 224"/>
              <a:gd name="T28" fmla="*/ 2147483647 w 221"/>
              <a:gd name="T29" fmla="*/ 2147483647 h 224"/>
              <a:gd name="T30" fmla="*/ 2147483647 w 221"/>
              <a:gd name="T31" fmla="*/ 2147483647 h 224"/>
              <a:gd name="T32" fmla="*/ 2147483647 w 221"/>
              <a:gd name="T33" fmla="*/ 2147483647 h 224"/>
              <a:gd name="T34" fmla="*/ 2147483647 w 221"/>
              <a:gd name="T35" fmla="*/ 2147483647 h 2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1"/>
              <a:gd name="T55" fmla="*/ 0 h 224"/>
              <a:gd name="T56" fmla="*/ 221 w 221"/>
              <a:gd name="T57" fmla="*/ 224 h 2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1" h="224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99" y="0"/>
                </a:lnTo>
                <a:cubicBezTo>
                  <a:pt x="211" y="0"/>
                  <a:pt x="221" y="11"/>
                  <a:pt x="221" y="24"/>
                </a:cubicBezTo>
                <a:lnTo>
                  <a:pt x="221" y="200"/>
                </a:lnTo>
                <a:cubicBezTo>
                  <a:pt x="221" y="214"/>
                  <a:pt x="211" y="224"/>
                  <a:pt x="199" y="224"/>
                </a:cubicBezTo>
                <a:lnTo>
                  <a:pt x="24" y="224"/>
                </a:lnTo>
                <a:cubicBezTo>
                  <a:pt x="10" y="224"/>
                  <a:pt x="0" y="214"/>
                  <a:pt x="0" y="200"/>
                </a:cubicBezTo>
                <a:lnTo>
                  <a:pt x="0" y="24"/>
                </a:lnTo>
                <a:close/>
                <a:moveTo>
                  <a:pt x="46" y="200"/>
                </a:moveTo>
                <a:lnTo>
                  <a:pt x="24" y="176"/>
                </a:lnTo>
                <a:lnTo>
                  <a:pt x="199" y="176"/>
                </a:lnTo>
                <a:lnTo>
                  <a:pt x="175" y="200"/>
                </a:lnTo>
                <a:lnTo>
                  <a:pt x="175" y="24"/>
                </a:lnTo>
                <a:lnTo>
                  <a:pt x="199" y="48"/>
                </a:lnTo>
                <a:lnTo>
                  <a:pt x="24" y="48"/>
                </a:lnTo>
                <a:lnTo>
                  <a:pt x="46" y="24"/>
                </a:lnTo>
                <a:lnTo>
                  <a:pt x="46" y="200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19" name="Freeform 76"/>
          <p:cNvSpPr>
            <a:spLocks noEditPoints="1"/>
          </p:cNvSpPr>
          <p:nvPr/>
        </p:nvSpPr>
        <p:spPr bwMode="auto">
          <a:xfrm>
            <a:off x="2919413" y="2528888"/>
            <a:ext cx="155575" cy="155575"/>
          </a:xfrm>
          <a:custGeom>
            <a:avLst/>
            <a:gdLst>
              <a:gd name="T0" fmla="*/ 0 w 221"/>
              <a:gd name="T1" fmla="*/ 2147483647 h 224"/>
              <a:gd name="T2" fmla="*/ 2147483647 w 221"/>
              <a:gd name="T3" fmla="*/ 0 h 224"/>
              <a:gd name="T4" fmla="*/ 2147483647 w 221"/>
              <a:gd name="T5" fmla="*/ 0 h 224"/>
              <a:gd name="T6" fmla="*/ 2147483647 w 221"/>
              <a:gd name="T7" fmla="*/ 2147483647 h 224"/>
              <a:gd name="T8" fmla="*/ 2147483647 w 221"/>
              <a:gd name="T9" fmla="*/ 2147483647 h 224"/>
              <a:gd name="T10" fmla="*/ 2147483647 w 221"/>
              <a:gd name="T11" fmla="*/ 2147483647 h 224"/>
              <a:gd name="T12" fmla="*/ 2147483647 w 221"/>
              <a:gd name="T13" fmla="*/ 2147483647 h 224"/>
              <a:gd name="T14" fmla="*/ 0 w 221"/>
              <a:gd name="T15" fmla="*/ 2147483647 h 224"/>
              <a:gd name="T16" fmla="*/ 0 w 221"/>
              <a:gd name="T17" fmla="*/ 2147483647 h 224"/>
              <a:gd name="T18" fmla="*/ 2147483647 w 221"/>
              <a:gd name="T19" fmla="*/ 2147483647 h 224"/>
              <a:gd name="T20" fmla="*/ 2147483647 w 221"/>
              <a:gd name="T21" fmla="*/ 2147483647 h 224"/>
              <a:gd name="T22" fmla="*/ 2147483647 w 221"/>
              <a:gd name="T23" fmla="*/ 2147483647 h 224"/>
              <a:gd name="T24" fmla="*/ 2147483647 w 221"/>
              <a:gd name="T25" fmla="*/ 2147483647 h 224"/>
              <a:gd name="T26" fmla="*/ 2147483647 w 221"/>
              <a:gd name="T27" fmla="*/ 2147483647 h 224"/>
              <a:gd name="T28" fmla="*/ 2147483647 w 221"/>
              <a:gd name="T29" fmla="*/ 2147483647 h 224"/>
              <a:gd name="T30" fmla="*/ 2147483647 w 221"/>
              <a:gd name="T31" fmla="*/ 2147483647 h 224"/>
              <a:gd name="T32" fmla="*/ 2147483647 w 221"/>
              <a:gd name="T33" fmla="*/ 2147483647 h 224"/>
              <a:gd name="T34" fmla="*/ 2147483647 w 221"/>
              <a:gd name="T35" fmla="*/ 2147483647 h 2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1"/>
              <a:gd name="T55" fmla="*/ 0 h 224"/>
              <a:gd name="T56" fmla="*/ 221 w 221"/>
              <a:gd name="T57" fmla="*/ 224 h 2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1" h="224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99" y="0"/>
                </a:lnTo>
                <a:cubicBezTo>
                  <a:pt x="211" y="0"/>
                  <a:pt x="221" y="11"/>
                  <a:pt x="221" y="24"/>
                </a:cubicBezTo>
                <a:lnTo>
                  <a:pt x="221" y="200"/>
                </a:lnTo>
                <a:cubicBezTo>
                  <a:pt x="221" y="214"/>
                  <a:pt x="211" y="224"/>
                  <a:pt x="199" y="224"/>
                </a:cubicBezTo>
                <a:lnTo>
                  <a:pt x="24" y="224"/>
                </a:lnTo>
                <a:cubicBezTo>
                  <a:pt x="10" y="224"/>
                  <a:pt x="0" y="214"/>
                  <a:pt x="0" y="200"/>
                </a:cubicBezTo>
                <a:lnTo>
                  <a:pt x="0" y="24"/>
                </a:lnTo>
                <a:close/>
                <a:moveTo>
                  <a:pt x="46" y="200"/>
                </a:moveTo>
                <a:lnTo>
                  <a:pt x="24" y="176"/>
                </a:lnTo>
                <a:lnTo>
                  <a:pt x="199" y="176"/>
                </a:lnTo>
                <a:lnTo>
                  <a:pt x="175" y="200"/>
                </a:lnTo>
                <a:lnTo>
                  <a:pt x="175" y="24"/>
                </a:lnTo>
                <a:lnTo>
                  <a:pt x="199" y="48"/>
                </a:lnTo>
                <a:lnTo>
                  <a:pt x="24" y="48"/>
                </a:lnTo>
                <a:lnTo>
                  <a:pt x="46" y="24"/>
                </a:lnTo>
                <a:lnTo>
                  <a:pt x="46" y="200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20" name="Freeform 77"/>
          <p:cNvSpPr>
            <a:spLocks noEditPoints="1"/>
          </p:cNvSpPr>
          <p:nvPr/>
        </p:nvSpPr>
        <p:spPr bwMode="auto">
          <a:xfrm>
            <a:off x="3406775" y="2835275"/>
            <a:ext cx="155575" cy="155575"/>
          </a:xfrm>
          <a:custGeom>
            <a:avLst/>
            <a:gdLst>
              <a:gd name="T0" fmla="*/ 0 w 221"/>
              <a:gd name="T1" fmla="*/ 2147483647 h 224"/>
              <a:gd name="T2" fmla="*/ 2147483647 w 221"/>
              <a:gd name="T3" fmla="*/ 0 h 224"/>
              <a:gd name="T4" fmla="*/ 2147483647 w 221"/>
              <a:gd name="T5" fmla="*/ 0 h 224"/>
              <a:gd name="T6" fmla="*/ 2147483647 w 221"/>
              <a:gd name="T7" fmla="*/ 2147483647 h 224"/>
              <a:gd name="T8" fmla="*/ 2147483647 w 221"/>
              <a:gd name="T9" fmla="*/ 2147483647 h 224"/>
              <a:gd name="T10" fmla="*/ 2147483647 w 221"/>
              <a:gd name="T11" fmla="*/ 2147483647 h 224"/>
              <a:gd name="T12" fmla="*/ 2147483647 w 221"/>
              <a:gd name="T13" fmla="*/ 2147483647 h 224"/>
              <a:gd name="T14" fmla="*/ 0 w 221"/>
              <a:gd name="T15" fmla="*/ 2147483647 h 224"/>
              <a:gd name="T16" fmla="*/ 0 w 221"/>
              <a:gd name="T17" fmla="*/ 2147483647 h 224"/>
              <a:gd name="T18" fmla="*/ 2147483647 w 221"/>
              <a:gd name="T19" fmla="*/ 2147483647 h 224"/>
              <a:gd name="T20" fmla="*/ 2147483647 w 221"/>
              <a:gd name="T21" fmla="*/ 2147483647 h 224"/>
              <a:gd name="T22" fmla="*/ 2147483647 w 221"/>
              <a:gd name="T23" fmla="*/ 2147483647 h 224"/>
              <a:gd name="T24" fmla="*/ 2147483647 w 221"/>
              <a:gd name="T25" fmla="*/ 2147483647 h 224"/>
              <a:gd name="T26" fmla="*/ 2147483647 w 221"/>
              <a:gd name="T27" fmla="*/ 2147483647 h 224"/>
              <a:gd name="T28" fmla="*/ 2147483647 w 221"/>
              <a:gd name="T29" fmla="*/ 2147483647 h 224"/>
              <a:gd name="T30" fmla="*/ 2147483647 w 221"/>
              <a:gd name="T31" fmla="*/ 2147483647 h 224"/>
              <a:gd name="T32" fmla="*/ 2147483647 w 221"/>
              <a:gd name="T33" fmla="*/ 2147483647 h 224"/>
              <a:gd name="T34" fmla="*/ 2147483647 w 221"/>
              <a:gd name="T35" fmla="*/ 2147483647 h 2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1"/>
              <a:gd name="T55" fmla="*/ 0 h 224"/>
              <a:gd name="T56" fmla="*/ 221 w 221"/>
              <a:gd name="T57" fmla="*/ 224 h 2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1" h="224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99" y="0"/>
                </a:lnTo>
                <a:cubicBezTo>
                  <a:pt x="211" y="0"/>
                  <a:pt x="221" y="11"/>
                  <a:pt x="221" y="24"/>
                </a:cubicBezTo>
                <a:lnTo>
                  <a:pt x="221" y="200"/>
                </a:lnTo>
                <a:cubicBezTo>
                  <a:pt x="221" y="213"/>
                  <a:pt x="211" y="224"/>
                  <a:pt x="199" y="224"/>
                </a:cubicBezTo>
                <a:lnTo>
                  <a:pt x="24" y="224"/>
                </a:lnTo>
                <a:cubicBezTo>
                  <a:pt x="10" y="224"/>
                  <a:pt x="0" y="213"/>
                  <a:pt x="0" y="200"/>
                </a:cubicBezTo>
                <a:lnTo>
                  <a:pt x="0" y="24"/>
                </a:lnTo>
                <a:close/>
                <a:moveTo>
                  <a:pt x="46" y="200"/>
                </a:moveTo>
                <a:lnTo>
                  <a:pt x="24" y="176"/>
                </a:lnTo>
                <a:lnTo>
                  <a:pt x="199" y="176"/>
                </a:lnTo>
                <a:lnTo>
                  <a:pt x="175" y="200"/>
                </a:lnTo>
                <a:lnTo>
                  <a:pt x="175" y="24"/>
                </a:lnTo>
                <a:lnTo>
                  <a:pt x="199" y="48"/>
                </a:lnTo>
                <a:lnTo>
                  <a:pt x="24" y="48"/>
                </a:lnTo>
                <a:lnTo>
                  <a:pt x="46" y="24"/>
                </a:lnTo>
                <a:lnTo>
                  <a:pt x="46" y="200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21" name="Rectangle 81"/>
          <p:cNvSpPr>
            <a:spLocks noChangeArrowheads="1"/>
          </p:cNvSpPr>
          <p:nvPr/>
        </p:nvSpPr>
        <p:spPr bwMode="auto">
          <a:xfrm>
            <a:off x="677863" y="4856163"/>
            <a:ext cx="777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2" name="Rectangle 82"/>
          <p:cNvSpPr>
            <a:spLocks noChangeArrowheads="1"/>
          </p:cNvSpPr>
          <p:nvPr/>
        </p:nvSpPr>
        <p:spPr bwMode="auto">
          <a:xfrm>
            <a:off x="590550" y="43799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20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3" name="Rectangle 83"/>
          <p:cNvSpPr>
            <a:spLocks noChangeArrowheads="1"/>
          </p:cNvSpPr>
          <p:nvPr/>
        </p:nvSpPr>
        <p:spPr bwMode="auto">
          <a:xfrm>
            <a:off x="590550" y="3906838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40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4" name="Rectangle 84"/>
          <p:cNvSpPr>
            <a:spLocks noChangeArrowheads="1"/>
          </p:cNvSpPr>
          <p:nvPr/>
        </p:nvSpPr>
        <p:spPr bwMode="auto">
          <a:xfrm>
            <a:off x="590550" y="3432175"/>
            <a:ext cx="1571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60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5" name="Rectangle 85"/>
          <p:cNvSpPr>
            <a:spLocks noChangeArrowheads="1"/>
          </p:cNvSpPr>
          <p:nvPr/>
        </p:nvSpPr>
        <p:spPr bwMode="auto">
          <a:xfrm>
            <a:off x="590550" y="2959100"/>
            <a:ext cx="1571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80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6" name="Rectangle 86"/>
          <p:cNvSpPr>
            <a:spLocks noChangeArrowheads="1"/>
          </p:cNvSpPr>
          <p:nvPr/>
        </p:nvSpPr>
        <p:spPr bwMode="auto">
          <a:xfrm>
            <a:off x="515938" y="2484438"/>
            <a:ext cx="234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100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7" name="Rectangle 88"/>
          <p:cNvSpPr>
            <a:spLocks noChangeArrowheads="1"/>
          </p:cNvSpPr>
          <p:nvPr/>
        </p:nvSpPr>
        <p:spPr bwMode="auto">
          <a:xfrm>
            <a:off x="847725" y="5032375"/>
            <a:ext cx="79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4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8" name="Rectangle 89"/>
          <p:cNvSpPr>
            <a:spLocks noChangeArrowheads="1"/>
          </p:cNvSpPr>
          <p:nvPr/>
        </p:nvSpPr>
        <p:spPr bwMode="auto">
          <a:xfrm>
            <a:off x="1500188" y="5032375"/>
            <a:ext cx="79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8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29" name="Rectangle 90"/>
          <p:cNvSpPr>
            <a:spLocks noChangeArrowheads="1"/>
          </p:cNvSpPr>
          <p:nvPr/>
        </p:nvSpPr>
        <p:spPr bwMode="auto">
          <a:xfrm>
            <a:off x="2106613" y="5032375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12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30" name="Rectangle 91"/>
          <p:cNvSpPr>
            <a:spLocks noChangeArrowheads="1"/>
          </p:cNvSpPr>
          <p:nvPr/>
        </p:nvSpPr>
        <p:spPr bwMode="auto">
          <a:xfrm>
            <a:off x="2760663" y="5032375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16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31" name="Rectangle 92"/>
          <p:cNvSpPr>
            <a:spLocks noChangeArrowheads="1"/>
          </p:cNvSpPr>
          <p:nvPr/>
        </p:nvSpPr>
        <p:spPr bwMode="auto">
          <a:xfrm>
            <a:off x="3411538" y="5032375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20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32" name="Rectangle 93"/>
          <p:cNvSpPr>
            <a:spLocks noChangeArrowheads="1"/>
          </p:cNvSpPr>
          <p:nvPr/>
        </p:nvSpPr>
        <p:spPr bwMode="auto">
          <a:xfrm>
            <a:off x="4062413" y="5032375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30</a:t>
            </a:r>
            <a:endParaRPr lang="en-US" sz="1100" b="0">
              <a:solidFill>
                <a:schemeClr val="bg1"/>
              </a:solidFill>
            </a:endParaRPr>
          </a:p>
        </p:txBody>
      </p:sp>
      <p:grpSp>
        <p:nvGrpSpPr>
          <p:cNvPr id="55333" name="Group 113"/>
          <p:cNvGrpSpPr>
            <a:grpSpLocks/>
          </p:cNvGrpSpPr>
          <p:nvPr/>
        </p:nvGrpSpPr>
        <p:grpSpPr bwMode="auto">
          <a:xfrm>
            <a:off x="3695700" y="4851400"/>
            <a:ext cx="192088" cy="195263"/>
            <a:chOff x="3749421" y="5533318"/>
            <a:chExt cx="163004" cy="168514"/>
          </a:xfrm>
        </p:grpSpPr>
        <p:sp>
          <p:nvSpPr>
            <p:cNvPr id="55334" name="Line 73"/>
            <p:cNvSpPr>
              <a:spLocks noChangeShapeType="1"/>
            </p:cNvSpPr>
            <p:nvPr/>
          </p:nvSpPr>
          <p:spPr bwMode="auto">
            <a:xfrm flipH="1">
              <a:off x="3749421" y="5533318"/>
              <a:ext cx="124650" cy="131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5335" name="Line 74"/>
            <p:cNvSpPr>
              <a:spLocks noChangeShapeType="1"/>
            </p:cNvSpPr>
            <p:nvPr/>
          </p:nvSpPr>
          <p:spPr bwMode="auto">
            <a:xfrm flipH="1">
              <a:off x="3787775" y="5561404"/>
              <a:ext cx="124650" cy="140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5336" name="Rectangle 7"/>
          <p:cNvSpPr>
            <a:spLocks noChangeArrowheads="1"/>
          </p:cNvSpPr>
          <p:nvPr/>
        </p:nvSpPr>
        <p:spPr bwMode="auto">
          <a:xfrm>
            <a:off x="5230813" y="2116138"/>
            <a:ext cx="3722687" cy="2824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Rectangle 9"/>
          <p:cNvSpPr>
            <a:spLocks noChangeArrowheads="1"/>
          </p:cNvSpPr>
          <p:nvPr/>
        </p:nvSpPr>
        <p:spPr bwMode="auto">
          <a:xfrm>
            <a:off x="5230813" y="2120900"/>
            <a:ext cx="11112" cy="2814638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338" name="Freeform 10"/>
          <p:cNvSpPr>
            <a:spLocks noEditPoints="1"/>
          </p:cNvSpPr>
          <p:nvPr/>
        </p:nvSpPr>
        <p:spPr bwMode="auto">
          <a:xfrm>
            <a:off x="5191125" y="2116138"/>
            <a:ext cx="46038" cy="2824162"/>
          </a:xfrm>
          <a:custGeom>
            <a:avLst/>
            <a:gdLst>
              <a:gd name="T0" fmla="*/ 0 w 26"/>
              <a:gd name="T1" fmla="*/ 2147483647 h 1719"/>
              <a:gd name="T2" fmla="*/ 2147483647 w 26"/>
              <a:gd name="T3" fmla="*/ 2147483647 h 1719"/>
              <a:gd name="T4" fmla="*/ 2147483647 w 26"/>
              <a:gd name="T5" fmla="*/ 2147483647 h 1719"/>
              <a:gd name="T6" fmla="*/ 0 w 26"/>
              <a:gd name="T7" fmla="*/ 2147483647 h 1719"/>
              <a:gd name="T8" fmla="*/ 0 w 26"/>
              <a:gd name="T9" fmla="*/ 2147483647 h 1719"/>
              <a:gd name="T10" fmla="*/ 0 w 26"/>
              <a:gd name="T11" fmla="*/ 2147483647 h 1719"/>
              <a:gd name="T12" fmla="*/ 2147483647 w 26"/>
              <a:gd name="T13" fmla="*/ 2147483647 h 1719"/>
              <a:gd name="T14" fmla="*/ 2147483647 w 26"/>
              <a:gd name="T15" fmla="*/ 2147483647 h 1719"/>
              <a:gd name="T16" fmla="*/ 0 w 26"/>
              <a:gd name="T17" fmla="*/ 2147483647 h 1719"/>
              <a:gd name="T18" fmla="*/ 0 w 26"/>
              <a:gd name="T19" fmla="*/ 2147483647 h 1719"/>
              <a:gd name="T20" fmla="*/ 0 w 26"/>
              <a:gd name="T21" fmla="*/ 2147483647 h 1719"/>
              <a:gd name="T22" fmla="*/ 2147483647 w 26"/>
              <a:gd name="T23" fmla="*/ 2147483647 h 1719"/>
              <a:gd name="T24" fmla="*/ 2147483647 w 26"/>
              <a:gd name="T25" fmla="*/ 2147483647 h 1719"/>
              <a:gd name="T26" fmla="*/ 0 w 26"/>
              <a:gd name="T27" fmla="*/ 2147483647 h 1719"/>
              <a:gd name="T28" fmla="*/ 0 w 26"/>
              <a:gd name="T29" fmla="*/ 2147483647 h 1719"/>
              <a:gd name="T30" fmla="*/ 0 w 26"/>
              <a:gd name="T31" fmla="*/ 2147483647 h 1719"/>
              <a:gd name="T32" fmla="*/ 2147483647 w 26"/>
              <a:gd name="T33" fmla="*/ 2147483647 h 1719"/>
              <a:gd name="T34" fmla="*/ 2147483647 w 26"/>
              <a:gd name="T35" fmla="*/ 2147483647 h 1719"/>
              <a:gd name="T36" fmla="*/ 0 w 26"/>
              <a:gd name="T37" fmla="*/ 2147483647 h 1719"/>
              <a:gd name="T38" fmla="*/ 0 w 26"/>
              <a:gd name="T39" fmla="*/ 2147483647 h 1719"/>
              <a:gd name="T40" fmla="*/ 0 w 26"/>
              <a:gd name="T41" fmla="*/ 2147483647 h 1719"/>
              <a:gd name="T42" fmla="*/ 2147483647 w 26"/>
              <a:gd name="T43" fmla="*/ 2147483647 h 1719"/>
              <a:gd name="T44" fmla="*/ 2147483647 w 26"/>
              <a:gd name="T45" fmla="*/ 2147483647 h 1719"/>
              <a:gd name="T46" fmla="*/ 0 w 26"/>
              <a:gd name="T47" fmla="*/ 2147483647 h 1719"/>
              <a:gd name="T48" fmla="*/ 0 w 26"/>
              <a:gd name="T49" fmla="*/ 2147483647 h 1719"/>
              <a:gd name="T50" fmla="*/ 0 w 26"/>
              <a:gd name="T51" fmla="*/ 0 h 1719"/>
              <a:gd name="T52" fmla="*/ 2147483647 w 26"/>
              <a:gd name="T53" fmla="*/ 0 h 1719"/>
              <a:gd name="T54" fmla="*/ 2147483647 w 26"/>
              <a:gd name="T55" fmla="*/ 2147483647 h 1719"/>
              <a:gd name="T56" fmla="*/ 0 w 26"/>
              <a:gd name="T57" fmla="*/ 2147483647 h 1719"/>
              <a:gd name="T58" fmla="*/ 0 w 26"/>
              <a:gd name="T59" fmla="*/ 0 h 17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6"/>
              <a:gd name="T91" fmla="*/ 0 h 1719"/>
              <a:gd name="T92" fmla="*/ 26 w 26"/>
              <a:gd name="T93" fmla="*/ 1719 h 171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6" h="1719">
                <a:moveTo>
                  <a:pt x="0" y="1713"/>
                </a:moveTo>
                <a:lnTo>
                  <a:pt x="26" y="1713"/>
                </a:lnTo>
                <a:lnTo>
                  <a:pt x="26" y="1719"/>
                </a:lnTo>
                <a:lnTo>
                  <a:pt x="0" y="1719"/>
                </a:lnTo>
                <a:lnTo>
                  <a:pt x="0" y="1713"/>
                </a:lnTo>
                <a:close/>
                <a:moveTo>
                  <a:pt x="0" y="1366"/>
                </a:moveTo>
                <a:lnTo>
                  <a:pt x="26" y="1366"/>
                </a:lnTo>
                <a:lnTo>
                  <a:pt x="26" y="1373"/>
                </a:lnTo>
                <a:lnTo>
                  <a:pt x="0" y="1373"/>
                </a:lnTo>
                <a:lnTo>
                  <a:pt x="0" y="1366"/>
                </a:lnTo>
                <a:close/>
                <a:moveTo>
                  <a:pt x="0" y="1026"/>
                </a:moveTo>
                <a:lnTo>
                  <a:pt x="26" y="1026"/>
                </a:lnTo>
                <a:lnTo>
                  <a:pt x="26" y="1033"/>
                </a:lnTo>
                <a:lnTo>
                  <a:pt x="0" y="1033"/>
                </a:lnTo>
                <a:lnTo>
                  <a:pt x="0" y="1026"/>
                </a:lnTo>
                <a:close/>
                <a:moveTo>
                  <a:pt x="0" y="680"/>
                </a:moveTo>
                <a:lnTo>
                  <a:pt x="26" y="680"/>
                </a:lnTo>
                <a:lnTo>
                  <a:pt x="26" y="686"/>
                </a:lnTo>
                <a:lnTo>
                  <a:pt x="0" y="686"/>
                </a:lnTo>
                <a:lnTo>
                  <a:pt x="0" y="680"/>
                </a:lnTo>
                <a:close/>
                <a:moveTo>
                  <a:pt x="0" y="340"/>
                </a:moveTo>
                <a:lnTo>
                  <a:pt x="26" y="340"/>
                </a:lnTo>
                <a:lnTo>
                  <a:pt x="26" y="346"/>
                </a:lnTo>
                <a:lnTo>
                  <a:pt x="0" y="346"/>
                </a:lnTo>
                <a:lnTo>
                  <a:pt x="0" y="340"/>
                </a:lnTo>
                <a:close/>
                <a:moveTo>
                  <a:pt x="0" y="0"/>
                </a:moveTo>
                <a:lnTo>
                  <a:pt x="26" y="0"/>
                </a:lnTo>
                <a:lnTo>
                  <a:pt x="2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952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39" name="Rectangle 11"/>
          <p:cNvSpPr>
            <a:spLocks noChangeArrowheads="1"/>
          </p:cNvSpPr>
          <p:nvPr/>
        </p:nvSpPr>
        <p:spPr bwMode="auto">
          <a:xfrm>
            <a:off x="5237163" y="4930775"/>
            <a:ext cx="3709987" cy="9525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Freeform 12"/>
          <p:cNvSpPr>
            <a:spLocks noEditPoints="1"/>
          </p:cNvSpPr>
          <p:nvPr/>
        </p:nvSpPr>
        <p:spPr bwMode="auto">
          <a:xfrm>
            <a:off x="5230813" y="4935538"/>
            <a:ext cx="3379787" cy="42862"/>
          </a:xfrm>
          <a:custGeom>
            <a:avLst/>
            <a:gdLst>
              <a:gd name="T0" fmla="*/ 2147483647 w 1964"/>
              <a:gd name="T1" fmla="*/ 0 h 26"/>
              <a:gd name="T2" fmla="*/ 2147483647 w 1964"/>
              <a:gd name="T3" fmla="*/ 2147483647 h 26"/>
              <a:gd name="T4" fmla="*/ 0 w 1964"/>
              <a:gd name="T5" fmla="*/ 2147483647 h 26"/>
              <a:gd name="T6" fmla="*/ 0 w 1964"/>
              <a:gd name="T7" fmla="*/ 0 h 26"/>
              <a:gd name="T8" fmla="*/ 2147483647 w 1964"/>
              <a:gd name="T9" fmla="*/ 0 h 26"/>
              <a:gd name="T10" fmla="*/ 2147483647 w 1964"/>
              <a:gd name="T11" fmla="*/ 0 h 26"/>
              <a:gd name="T12" fmla="*/ 2147483647 w 1964"/>
              <a:gd name="T13" fmla="*/ 2147483647 h 26"/>
              <a:gd name="T14" fmla="*/ 2147483647 w 1964"/>
              <a:gd name="T15" fmla="*/ 2147483647 h 26"/>
              <a:gd name="T16" fmla="*/ 2147483647 w 1964"/>
              <a:gd name="T17" fmla="*/ 0 h 26"/>
              <a:gd name="T18" fmla="*/ 2147483647 w 1964"/>
              <a:gd name="T19" fmla="*/ 0 h 26"/>
              <a:gd name="T20" fmla="*/ 2147483647 w 1964"/>
              <a:gd name="T21" fmla="*/ 0 h 26"/>
              <a:gd name="T22" fmla="*/ 2147483647 w 1964"/>
              <a:gd name="T23" fmla="*/ 2147483647 h 26"/>
              <a:gd name="T24" fmla="*/ 2147483647 w 1964"/>
              <a:gd name="T25" fmla="*/ 2147483647 h 26"/>
              <a:gd name="T26" fmla="*/ 2147483647 w 1964"/>
              <a:gd name="T27" fmla="*/ 0 h 26"/>
              <a:gd name="T28" fmla="*/ 2147483647 w 1964"/>
              <a:gd name="T29" fmla="*/ 0 h 26"/>
              <a:gd name="T30" fmla="*/ 2147483647 w 1964"/>
              <a:gd name="T31" fmla="*/ 0 h 26"/>
              <a:gd name="T32" fmla="*/ 2147483647 w 1964"/>
              <a:gd name="T33" fmla="*/ 2147483647 h 26"/>
              <a:gd name="T34" fmla="*/ 2147483647 w 1964"/>
              <a:gd name="T35" fmla="*/ 2147483647 h 26"/>
              <a:gd name="T36" fmla="*/ 2147483647 w 1964"/>
              <a:gd name="T37" fmla="*/ 0 h 26"/>
              <a:gd name="T38" fmla="*/ 2147483647 w 1964"/>
              <a:gd name="T39" fmla="*/ 0 h 26"/>
              <a:gd name="T40" fmla="*/ 2147483647 w 1964"/>
              <a:gd name="T41" fmla="*/ 0 h 26"/>
              <a:gd name="T42" fmla="*/ 2147483647 w 1964"/>
              <a:gd name="T43" fmla="*/ 2147483647 h 26"/>
              <a:gd name="T44" fmla="*/ 2147483647 w 1964"/>
              <a:gd name="T45" fmla="*/ 2147483647 h 26"/>
              <a:gd name="T46" fmla="*/ 2147483647 w 1964"/>
              <a:gd name="T47" fmla="*/ 0 h 26"/>
              <a:gd name="T48" fmla="*/ 2147483647 w 1964"/>
              <a:gd name="T49" fmla="*/ 0 h 26"/>
              <a:gd name="T50" fmla="*/ 2147483647 w 1964"/>
              <a:gd name="T51" fmla="*/ 0 h 26"/>
              <a:gd name="T52" fmla="*/ 2147483647 w 1964"/>
              <a:gd name="T53" fmla="*/ 2147483647 h 26"/>
              <a:gd name="T54" fmla="*/ 2147483647 w 1964"/>
              <a:gd name="T55" fmla="*/ 2147483647 h 26"/>
              <a:gd name="T56" fmla="*/ 2147483647 w 1964"/>
              <a:gd name="T57" fmla="*/ 0 h 26"/>
              <a:gd name="T58" fmla="*/ 2147483647 w 1964"/>
              <a:gd name="T59" fmla="*/ 0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64"/>
              <a:gd name="T91" fmla="*/ 0 h 26"/>
              <a:gd name="T92" fmla="*/ 1964 w 196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64" h="26">
                <a:moveTo>
                  <a:pt x="6" y="0"/>
                </a:moveTo>
                <a:lnTo>
                  <a:pt x="6" y="2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398" y="0"/>
                </a:moveTo>
                <a:lnTo>
                  <a:pt x="398" y="26"/>
                </a:lnTo>
                <a:lnTo>
                  <a:pt x="391" y="26"/>
                </a:lnTo>
                <a:lnTo>
                  <a:pt x="391" y="0"/>
                </a:lnTo>
                <a:lnTo>
                  <a:pt x="398" y="0"/>
                </a:lnTo>
                <a:close/>
                <a:moveTo>
                  <a:pt x="789" y="0"/>
                </a:moveTo>
                <a:lnTo>
                  <a:pt x="789" y="26"/>
                </a:lnTo>
                <a:lnTo>
                  <a:pt x="783" y="26"/>
                </a:lnTo>
                <a:lnTo>
                  <a:pt x="783" y="0"/>
                </a:lnTo>
                <a:lnTo>
                  <a:pt x="789" y="0"/>
                </a:lnTo>
                <a:close/>
                <a:moveTo>
                  <a:pt x="1181" y="0"/>
                </a:moveTo>
                <a:lnTo>
                  <a:pt x="1181" y="26"/>
                </a:lnTo>
                <a:lnTo>
                  <a:pt x="1174" y="26"/>
                </a:lnTo>
                <a:lnTo>
                  <a:pt x="1174" y="0"/>
                </a:lnTo>
                <a:lnTo>
                  <a:pt x="1181" y="0"/>
                </a:lnTo>
                <a:close/>
                <a:moveTo>
                  <a:pt x="1572" y="0"/>
                </a:moveTo>
                <a:lnTo>
                  <a:pt x="1572" y="26"/>
                </a:lnTo>
                <a:lnTo>
                  <a:pt x="1566" y="26"/>
                </a:lnTo>
                <a:lnTo>
                  <a:pt x="1566" y="0"/>
                </a:lnTo>
                <a:lnTo>
                  <a:pt x="1572" y="0"/>
                </a:lnTo>
                <a:close/>
                <a:moveTo>
                  <a:pt x="1964" y="0"/>
                </a:moveTo>
                <a:lnTo>
                  <a:pt x="1964" y="26"/>
                </a:lnTo>
                <a:lnTo>
                  <a:pt x="1957" y="26"/>
                </a:lnTo>
                <a:lnTo>
                  <a:pt x="1957" y="0"/>
                </a:lnTo>
                <a:lnTo>
                  <a:pt x="1964" y="0"/>
                </a:lnTo>
                <a:close/>
              </a:path>
            </a:pathLst>
          </a:custGeom>
          <a:solidFill>
            <a:srgbClr val="868686"/>
          </a:solidFill>
          <a:ln w="952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1" name="Freeform 13"/>
          <p:cNvSpPr>
            <a:spLocks noEditPoints="1"/>
          </p:cNvSpPr>
          <p:nvPr/>
        </p:nvSpPr>
        <p:spPr bwMode="auto">
          <a:xfrm>
            <a:off x="5380038" y="2784475"/>
            <a:ext cx="66675" cy="706438"/>
          </a:xfrm>
          <a:custGeom>
            <a:avLst/>
            <a:gdLst>
              <a:gd name="T0" fmla="*/ 2147483647 w 39"/>
              <a:gd name="T1" fmla="*/ 2147483647 h 430"/>
              <a:gd name="T2" fmla="*/ 2147483647 w 39"/>
              <a:gd name="T3" fmla="*/ 2147483647 h 430"/>
              <a:gd name="T4" fmla="*/ 2147483647 w 39"/>
              <a:gd name="T5" fmla="*/ 0 h 430"/>
              <a:gd name="T6" fmla="*/ 2147483647 w 39"/>
              <a:gd name="T7" fmla="*/ 2147483647 h 430"/>
              <a:gd name="T8" fmla="*/ 0 w 39"/>
              <a:gd name="T9" fmla="*/ 2147483647 h 430"/>
              <a:gd name="T10" fmla="*/ 2147483647 w 39"/>
              <a:gd name="T11" fmla="*/ 2147483647 h 430"/>
              <a:gd name="T12" fmla="*/ 0 w 39"/>
              <a:gd name="T13" fmla="*/ 2147483647 h 430"/>
              <a:gd name="T14" fmla="*/ 0 w 39"/>
              <a:gd name="T15" fmla="*/ 0 h 430"/>
              <a:gd name="T16" fmla="*/ 2147483647 w 39"/>
              <a:gd name="T17" fmla="*/ 0 h 430"/>
              <a:gd name="T18" fmla="*/ 0 w 39"/>
              <a:gd name="T19" fmla="*/ 0 h 4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430"/>
              <a:gd name="T32" fmla="*/ 39 w 39"/>
              <a:gd name="T33" fmla="*/ 430 h 4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430">
                <a:moveTo>
                  <a:pt x="20" y="430"/>
                </a:moveTo>
                <a:lnTo>
                  <a:pt x="20" y="215"/>
                </a:lnTo>
                <a:lnTo>
                  <a:pt x="20" y="0"/>
                </a:lnTo>
                <a:lnTo>
                  <a:pt x="20" y="430"/>
                </a:lnTo>
                <a:close/>
                <a:moveTo>
                  <a:pt x="0" y="430"/>
                </a:moveTo>
                <a:lnTo>
                  <a:pt x="39" y="430"/>
                </a:lnTo>
                <a:lnTo>
                  <a:pt x="0" y="430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2" name="Freeform 14"/>
          <p:cNvSpPr>
            <a:spLocks noEditPoints="1"/>
          </p:cNvSpPr>
          <p:nvPr/>
        </p:nvSpPr>
        <p:spPr bwMode="auto">
          <a:xfrm>
            <a:off x="5375275" y="2779713"/>
            <a:ext cx="68263" cy="715962"/>
          </a:xfrm>
          <a:custGeom>
            <a:avLst/>
            <a:gdLst>
              <a:gd name="T0" fmla="*/ 2147483647 w 39"/>
              <a:gd name="T1" fmla="*/ 2147483647 h 436"/>
              <a:gd name="T2" fmla="*/ 2147483647 w 39"/>
              <a:gd name="T3" fmla="*/ 2147483647 h 436"/>
              <a:gd name="T4" fmla="*/ 2147483647 w 39"/>
              <a:gd name="T5" fmla="*/ 2147483647 h 436"/>
              <a:gd name="T6" fmla="*/ 2147483647 w 39"/>
              <a:gd name="T7" fmla="*/ 2147483647 h 436"/>
              <a:gd name="T8" fmla="*/ 2147483647 w 39"/>
              <a:gd name="T9" fmla="*/ 2147483647 h 436"/>
              <a:gd name="T10" fmla="*/ 2147483647 w 39"/>
              <a:gd name="T11" fmla="*/ 2147483647 h 436"/>
              <a:gd name="T12" fmla="*/ 2147483647 w 39"/>
              <a:gd name="T13" fmla="*/ 2147483647 h 436"/>
              <a:gd name="T14" fmla="*/ 0 w 39"/>
              <a:gd name="T15" fmla="*/ 2147483647 h 436"/>
              <a:gd name="T16" fmla="*/ 2147483647 w 39"/>
              <a:gd name="T17" fmla="*/ 2147483647 h 436"/>
              <a:gd name="T18" fmla="*/ 2147483647 w 39"/>
              <a:gd name="T19" fmla="*/ 2147483647 h 436"/>
              <a:gd name="T20" fmla="*/ 0 w 39"/>
              <a:gd name="T21" fmla="*/ 2147483647 h 436"/>
              <a:gd name="T22" fmla="*/ 0 w 39"/>
              <a:gd name="T23" fmla="*/ 2147483647 h 436"/>
              <a:gd name="T24" fmla="*/ 0 w 39"/>
              <a:gd name="T25" fmla="*/ 0 h 436"/>
              <a:gd name="T26" fmla="*/ 2147483647 w 39"/>
              <a:gd name="T27" fmla="*/ 0 h 436"/>
              <a:gd name="T28" fmla="*/ 2147483647 w 39"/>
              <a:gd name="T29" fmla="*/ 2147483647 h 436"/>
              <a:gd name="T30" fmla="*/ 0 w 39"/>
              <a:gd name="T31" fmla="*/ 2147483647 h 436"/>
              <a:gd name="T32" fmla="*/ 0 w 39"/>
              <a:gd name="T33" fmla="*/ 0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436"/>
              <a:gd name="T53" fmla="*/ 39 w 39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436">
                <a:moveTo>
                  <a:pt x="16" y="433"/>
                </a:moveTo>
                <a:lnTo>
                  <a:pt x="16" y="218"/>
                </a:lnTo>
                <a:lnTo>
                  <a:pt x="16" y="3"/>
                </a:lnTo>
                <a:lnTo>
                  <a:pt x="22" y="3"/>
                </a:lnTo>
                <a:lnTo>
                  <a:pt x="22" y="218"/>
                </a:lnTo>
                <a:lnTo>
                  <a:pt x="22" y="433"/>
                </a:lnTo>
                <a:lnTo>
                  <a:pt x="16" y="433"/>
                </a:lnTo>
                <a:close/>
                <a:moveTo>
                  <a:pt x="0" y="430"/>
                </a:moveTo>
                <a:lnTo>
                  <a:pt x="39" y="430"/>
                </a:lnTo>
                <a:lnTo>
                  <a:pt x="39" y="436"/>
                </a:lnTo>
                <a:lnTo>
                  <a:pt x="0" y="436"/>
                </a:lnTo>
                <a:lnTo>
                  <a:pt x="0" y="430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39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3" name="Freeform 15"/>
          <p:cNvSpPr>
            <a:spLocks noEditPoints="1"/>
          </p:cNvSpPr>
          <p:nvPr/>
        </p:nvSpPr>
        <p:spPr bwMode="auto">
          <a:xfrm>
            <a:off x="5876925" y="2868613"/>
            <a:ext cx="66675" cy="631825"/>
          </a:xfrm>
          <a:custGeom>
            <a:avLst/>
            <a:gdLst>
              <a:gd name="T0" fmla="*/ 2147483647 w 39"/>
              <a:gd name="T1" fmla="*/ 2147483647 h 385"/>
              <a:gd name="T2" fmla="*/ 2147483647 w 39"/>
              <a:gd name="T3" fmla="*/ 2147483647 h 385"/>
              <a:gd name="T4" fmla="*/ 2147483647 w 39"/>
              <a:gd name="T5" fmla="*/ 0 h 385"/>
              <a:gd name="T6" fmla="*/ 2147483647 w 39"/>
              <a:gd name="T7" fmla="*/ 2147483647 h 385"/>
              <a:gd name="T8" fmla="*/ 0 w 39"/>
              <a:gd name="T9" fmla="*/ 2147483647 h 385"/>
              <a:gd name="T10" fmla="*/ 2147483647 w 39"/>
              <a:gd name="T11" fmla="*/ 2147483647 h 385"/>
              <a:gd name="T12" fmla="*/ 0 w 39"/>
              <a:gd name="T13" fmla="*/ 2147483647 h 385"/>
              <a:gd name="T14" fmla="*/ 0 w 39"/>
              <a:gd name="T15" fmla="*/ 0 h 385"/>
              <a:gd name="T16" fmla="*/ 2147483647 w 39"/>
              <a:gd name="T17" fmla="*/ 0 h 385"/>
              <a:gd name="T18" fmla="*/ 0 w 39"/>
              <a:gd name="T19" fmla="*/ 0 h 3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385"/>
              <a:gd name="T32" fmla="*/ 39 w 39"/>
              <a:gd name="T33" fmla="*/ 385 h 3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385">
                <a:moveTo>
                  <a:pt x="19" y="385"/>
                </a:moveTo>
                <a:lnTo>
                  <a:pt x="19" y="193"/>
                </a:lnTo>
                <a:lnTo>
                  <a:pt x="19" y="0"/>
                </a:lnTo>
                <a:lnTo>
                  <a:pt x="19" y="385"/>
                </a:lnTo>
                <a:close/>
                <a:moveTo>
                  <a:pt x="0" y="385"/>
                </a:moveTo>
                <a:lnTo>
                  <a:pt x="39" y="385"/>
                </a:lnTo>
                <a:lnTo>
                  <a:pt x="0" y="385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4" name="Freeform 16"/>
          <p:cNvSpPr>
            <a:spLocks noEditPoints="1"/>
          </p:cNvSpPr>
          <p:nvPr/>
        </p:nvSpPr>
        <p:spPr bwMode="auto">
          <a:xfrm>
            <a:off x="5872163" y="2863850"/>
            <a:ext cx="66675" cy="644525"/>
          </a:xfrm>
          <a:custGeom>
            <a:avLst/>
            <a:gdLst>
              <a:gd name="T0" fmla="*/ 2147483647 w 39"/>
              <a:gd name="T1" fmla="*/ 2147483647 h 392"/>
              <a:gd name="T2" fmla="*/ 2147483647 w 39"/>
              <a:gd name="T3" fmla="*/ 2147483647 h 392"/>
              <a:gd name="T4" fmla="*/ 2147483647 w 39"/>
              <a:gd name="T5" fmla="*/ 2147483647 h 392"/>
              <a:gd name="T6" fmla="*/ 2147483647 w 39"/>
              <a:gd name="T7" fmla="*/ 2147483647 h 392"/>
              <a:gd name="T8" fmla="*/ 2147483647 w 39"/>
              <a:gd name="T9" fmla="*/ 2147483647 h 392"/>
              <a:gd name="T10" fmla="*/ 2147483647 w 39"/>
              <a:gd name="T11" fmla="*/ 2147483647 h 392"/>
              <a:gd name="T12" fmla="*/ 2147483647 w 39"/>
              <a:gd name="T13" fmla="*/ 2147483647 h 392"/>
              <a:gd name="T14" fmla="*/ 0 w 39"/>
              <a:gd name="T15" fmla="*/ 2147483647 h 392"/>
              <a:gd name="T16" fmla="*/ 2147483647 w 39"/>
              <a:gd name="T17" fmla="*/ 2147483647 h 392"/>
              <a:gd name="T18" fmla="*/ 2147483647 w 39"/>
              <a:gd name="T19" fmla="*/ 2147483647 h 392"/>
              <a:gd name="T20" fmla="*/ 0 w 39"/>
              <a:gd name="T21" fmla="*/ 2147483647 h 392"/>
              <a:gd name="T22" fmla="*/ 0 w 39"/>
              <a:gd name="T23" fmla="*/ 2147483647 h 392"/>
              <a:gd name="T24" fmla="*/ 0 w 39"/>
              <a:gd name="T25" fmla="*/ 0 h 392"/>
              <a:gd name="T26" fmla="*/ 2147483647 w 39"/>
              <a:gd name="T27" fmla="*/ 0 h 392"/>
              <a:gd name="T28" fmla="*/ 2147483647 w 39"/>
              <a:gd name="T29" fmla="*/ 2147483647 h 392"/>
              <a:gd name="T30" fmla="*/ 0 w 39"/>
              <a:gd name="T31" fmla="*/ 2147483647 h 392"/>
              <a:gd name="T32" fmla="*/ 0 w 39"/>
              <a:gd name="T33" fmla="*/ 0 h 3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392"/>
              <a:gd name="T53" fmla="*/ 39 w 39"/>
              <a:gd name="T54" fmla="*/ 392 h 3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392">
                <a:moveTo>
                  <a:pt x="16" y="388"/>
                </a:moveTo>
                <a:lnTo>
                  <a:pt x="16" y="196"/>
                </a:lnTo>
                <a:lnTo>
                  <a:pt x="16" y="3"/>
                </a:lnTo>
                <a:lnTo>
                  <a:pt x="22" y="3"/>
                </a:lnTo>
                <a:lnTo>
                  <a:pt x="22" y="196"/>
                </a:lnTo>
                <a:lnTo>
                  <a:pt x="22" y="388"/>
                </a:lnTo>
                <a:lnTo>
                  <a:pt x="16" y="388"/>
                </a:lnTo>
                <a:close/>
                <a:moveTo>
                  <a:pt x="0" y="385"/>
                </a:moveTo>
                <a:lnTo>
                  <a:pt x="39" y="385"/>
                </a:lnTo>
                <a:lnTo>
                  <a:pt x="39" y="392"/>
                </a:lnTo>
                <a:lnTo>
                  <a:pt x="0" y="392"/>
                </a:lnTo>
                <a:lnTo>
                  <a:pt x="0" y="385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39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5" name="Freeform 17"/>
          <p:cNvSpPr>
            <a:spLocks noEditPoints="1"/>
          </p:cNvSpPr>
          <p:nvPr/>
        </p:nvSpPr>
        <p:spPr bwMode="auto">
          <a:xfrm>
            <a:off x="6727825" y="2605088"/>
            <a:ext cx="66675" cy="463550"/>
          </a:xfrm>
          <a:custGeom>
            <a:avLst/>
            <a:gdLst>
              <a:gd name="T0" fmla="*/ 2147483647 w 38"/>
              <a:gd name="T1" fmla="*/ 2147483647 h 282"/>
              <a:gd name="T2" fmla="*/ 2147483647 w 38"/>
              <a:gd name="T3" fmla="*/ 2147483647 h 282"/>
              <a:gd name="T4" fmla="*/ 2147483647 w 38"/>
              <a:gd name="T5" fmla="*/ 0 h 282"/>
              <a:gd name="T6" fmla="*/ 2147483647 w 38"/>
              <a:gd name="T7" fmla="*/ 2147483647 h 282"/>
              <a:gd name="T8" fmla="*/ 0 w 38"/>
              <a:gd name="T9" fmla="*/ 2147483647 h 282"/>
              <a:gd name="T10" fmla="*/ 2147483647 w 38"/>
              <a:gd name="T11" fmla="*/ 2147483647 h 282"/>
              <a:gd name="T12" fmla="*/ 0 w 38"/>
              <a:gd name="T13" fmla="*/ 2147483647 h 282"/>
              <a:gd name="T14" fmla="*/ 0 w 38"/>
              <a:gd name="T15" fmla="*/ 0 h 282"/>
              <a:gd name="T16" fmla="*/ 2147483647 w 38"/>
              <a:gd name="T17" fmla="*/ 0 h 282"/>
              <a:gd name="T18" fmla="*/ 0 w 38"/>
              <a:gd name="T19" fmla="*/ 0 h 2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282"/>
              <a:gd name="T32" fmla="*/ 38 w 38"/>
              <a:gd name="T33" fmla="*/ 282 h 2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282">
                <a:moveTo>
                  <a:pt x="19" y="282"/>
                </a:moveTo>
                <a:lnTo>
                  <a:pt x="19" y="141"/>
                </a:lnTo>
                <a:lnTo>
                  <a:pt x="19" y="0"/>
                </a:lnTo>
                <a:lnTo>
                  <a:pt x="19" y="282"/>
                </a:lnTo>
                <a:close/>
                <a:moveTo>
                  <a:pt x="0" y="282"/>
                </a:moveTo>
                <a:lnTo>
                  <a:pt x="38" y="282"/>
                </a:lnTo>
                <a:lnTo>
                  <a:pt x="0" y="282"/>
                </a:lnTo>
                <a:close/>
                <a:moveTo>
                  <a:pt x="0" y="0"/>
                </a:moveTo>
                <a:lnTo>
                  <a:pt x="3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6" name="Freeform 18"/>
          <p:cNvSpPr>
            <a:spLocks noEditPoints="1"/>
          </p:cNvSpPr>
          <p:nvPr/>
        </p:nvSpPr>
        <p:spPr bwMode="auto">
          <a:xfrm>
            <a:off x="6723063" y="2600325"/>
            <a:ext cx="65087" cy="473075"/>
          </a:xfrm>
          <a:custGeom>
            <a:avLst/>
            <a:gdLst>
              <a:gd name="T0" fmla="*/ 2147483647 w 38"/>
              <a:gd name="T1" fmla="*/ 2147483647 h 288"/>
              <a:gd name="T2" fmla="*/ 2147483647 w 38"/>
              <a:gd name="T3" fmla="*/ 2147483647 h 288"/>
              <a:gd name="T4" fmla="*/ 2147483647 w 38"/>
              <a:gd name="T5" fmla="*/ 2147483647 h 288"/>
              <a:gd name="T6" fmla="*/ 2147483647 w 38"/>
              <a:gd name="T7" fmla="*/ 2147483647 h 288"/>
              <a:gd name="T8" fmla="*/ 2147483647 w 38"/>
              <a:gd name="T9" fmla="*/ 2147483647 h 288"/>
              <a:gd name="T10" fmla="*/ 2147483647 w 38"/>
              <a:gd name="T11" fmla="*/ 2147483647 h 288"/>
              <a:gd name="T12" fmla="*/ 2147483647 w 38"/>
              <a:gd name="T13" fmla="*/ 2147483647 h 288"/>
              <a:gd name="T14" fmla="*/ 0 w 38"/>
              <a:gd name="T15" fmla="*/ 2147483647 h 288"/>
              <a:gd name="T16" fmla="*/ 2147483647 w 38"/>
              <a:gd name="T17" fmla="*/ 2147483647 h 288"/>
              <a:gd name="T18" fmla="*/ 2147483647 w 38"/>
              <a:gd name="T19" fmla="*/ 2147483647 h 288"/>
              <a:gd name="T20" fmla="*/ 0 w 38"/>
              <a:gd name="T21" fmla="*/ 2147483647 h 288"/>
              <a:gd name="T22" fmla="*/ 0 w 38"/>
              <a:gd name="T23" fmla="*/ 2147483647 h 288"/>
              <a:gd name="T24" fmla="*/ 0 w 38"/>
              <a:gd name="T25" fmla="*/ 0 h 288"/>
              <a:gd name="T26" fmla="*/ 2147483647 w 38"/>
              <a:gd name="T27" fmla="*/ 0 h 288"/>
              <a:gd name="T28" fmla="*/ 2147483647 w 38"/>
              <a:gd name="T29" fmla="*/ 2147483647 h 288"/>
              <a:gd name="T30" fmla="*/ 0 w 38"/>
              <a:gd name="T31" fmla="*/ 2147483647 h 288"/>
              <a:gd name="T32" fmla="*/ 0 w 38"/>
              <a:gd name="T33" fmla="*/ 0 h 2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288"/>
              <a:gd name="T53" fmla="*/ 38 w 38"/>
              <a:gd name="T54" fmla="*/ 288 h 2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288">
                <a:moveTo>
                  <a:pt x="16" y="285"/>
                </a:moveTo>
                <a:lnTo>
                  <a:pt x="16" y="144"/>
                </a:lnTo>
                <a:lnTo>
                  <a:pt x="16" y="3"/>
                </a:lnTo>
                <a:lnTo>
                  <a:pt x="22" y="3"/>
                </a:lnTo>
                <a:lnTo>
                  <a:pt x="22" y="144"/>
                </a:lnTo>
                <a:lnTo>
                  <a:pt x="22" y="285"/>
                </a:lnTo>
                <a:lnTo>
                  <a:pt x="16" y="285"/>
                </a:lnTo>
                <a:close/>
                <a:moveTo>
                  <a:pt x="0" y="282"/>
                </a:moveTo>
                <a:lnTo>
                  <a:pt x="38" y="282"/>
                </a:lnTo>
                <a:lnTo>
                  <a:pt x="38" y="288"/>
                </a:lnTo>
                <a:lnTo>
                  <a:pt x="0" y="288"/>
                </a:lnTo>
                <a:lnTo>
                  <a:pt x="0" y="282"/>
                </a:lnTo>
                <a:close/>
                <a:moveTo>
                  <a:pt x="0" y="0"/>
                </a:moveTo>
                <a:lnTo>
                  <a:pt x="38" y="0"/>
                </a:lnTo>
                <a:lnTo>
                  <a:pt x="3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7" name="Freeform 19"/>
          <p:cNvSpPr>
            <a:spLocks noEditPoints="1"/>
          </p:cNvSpPr>
          <p:nvPr/>
        </p:nvSpPr>
        <p:spPr bwMode="auto">
          <a:xfrm>
            <a:off x="7400925" y="3649663"/>
            <a:ext cx="65088" cy="885825"/>
          </a:xfrm>
          <a:custGeom>
            <a:avLst/>
            <a:gdLst>
              <a:gd name="T0" fmla="*/ 2147483647 w 38"/>
              <a:gd name="T1" fmla="*/ 2147483647 h 539"/>
              <a:gd name="T2" fmla="*/ 2147483647 w 38"/>
              <a:gd name="T3" fmla="*/ 2147483647 h 539"/>
              <a:gd name="T4" fmla="*/ 2147483647 w 38"/>
              <a:gd name="T5" fmla="*/ 0 h 539"/>
              <a:gd name="T6" fmla="*/ 2147483647 w 38"/>
              <a:gd name="T7" fmla="*/ 2147483647 h 539"/>
              <a:gd name="T8" fmla="*/ 0 w 38"/>
              <a:gd name="T9" fmla="*/ 2147483647 h 539"/>
              <a:gd name="T10" fmla="*/ 2147483647 w 38"/>
              <a:gd name="T11" fmla="*/ 2147483647 h 539"/>
              <a:gd name="T12" fmla="*/ 0 w 38"/>
              <a:gd name="T13" fmla="*/ 2147483647 h 539"/>
              <a:gd name="T14" fmla="*/ 0 w 38"/>
              <a:gd name="T15" fmla="*/ 0 h 539"/>
              <a:gd name="T16" fmla="*/ 2147483647 w 38"/>
              <a:gd name="T17" fmla="*/ 0 h 539"/>
              <a:gd name="T18" fmla="*/ 0 w 38"/>
              <a:gd name="T19" fmla="*/ 0 h 5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539"/>
              <a:gd name="T32" fmla="*/ 38 w 38"/>
              <a:gd name="T33" fmla="*/ 539 h 5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539">
                <a:moveTo>
                  <a:pt x="19" y="539"/>
                </a:moveTo>
                <a:lnTo>
                  <a:pt x="19" y="270"/>
                </a:lnTo>
                <a:lnTo>
                  <a:pt x="19" y="0"/>
                </a:lnTo>
                <a:lnTo>
                  <a:pt x="19" y="539"/>
                </a:lnTo>
                <a:close/>
                <a:moveTo>
                  <a:pt x="0" y="539"/>
                </a:moveTo>
                <a:lnTo>
                  <a:pt x="38" y="539"/>
                </a:lnTo>
                <a:lnTo>
                  <a:pt x="0" y="539"/>
                </a:lnTo>
                <a:close/>
                <a:moveTo>
                  <a:pt x="0" y="0"/>
                </a:moveTo>
                <a:lnTo>
                  <a:pt x="3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8" name="Freeform 20"/>
          <p:cNvSpPr>
            <a:spLocks noEditPoints="1"/>
          </p:cNvSpPr>
          <p:nvPr/>
        </p:nvSpPr>
        <p:spPr bwMode="auto">
          <a:xfrm>
            <a:off x="7396163" y="3644900"/>
            <a:ext cx="66675" cy="895350"/>
          </a:xfrm>
          <a:custGeom>
            <a:avLst/>
            <a:gdLst>
              <a:gd name="T0" fmla="*/ 2147483647 w 39"/>
              <a:gd name="T1" fmla="*/ 2147483647 h 545"/>
              <a:gd name="T2" fmla="*/ 2147483647 w 39"/>
              <a:gd name="T3" fmla="*/ 2147483647 h 545"/>
              <a:gd name="T4" fmla="*/ 2147483647 w 39"/>
              <a:gd name="T5" fmla="*/ 2147483647 h 545"/>
              <a:gd name="T6" fmla="*/ 2147483647 w 39"/>
              <a:gd name="T7" fmla="*/ 2147483647 h 545"/>
              <a:gd name="T8" fmla="*/ 2147483647 w 39"/>
              <a:gd name="T9" fmla="*/ 2147483647 h 545"/>
              <a:gd name="T10" fmla="*/ 2147483647 w 39"/>
              <a:gd name="T11" fmla="*/ 2147483647 h 545"/>
              <a:gd name="T12" fmla="*/ 2147483647 w 39"/>
              <a:gd name="T13" fmla="*/ 2147483647 h 545"/>
              <a:gd name="T14" fmla="*/ 0 w 39"/>
              <a:gd name="T15" fmla="*/ 2147483647 h 545"/>
              <a:gd name="T16" fmla="*/ 2147483647 w 39"/>
              <a:gd name="T17" fmla="*/ 2147483647 h 545"/>
              <a:gd name="T18" fmla="*/ 2147483647 w 39"/>
              <a:gd name="T19" fmla="*/ 2147483647 h 545"/>
              <a:gd name="T20" fmla="*/ 0 w 39"/>
              <a:gd name="T21" fmla="*/ 2147483647 h 545"/>
              <a:gd name="T22" fmla="*/ 0 w 39"/>
              <a:gd name="T23" fmla="*/ 2147483647 h 545"/>
              <a:gd name="T24" fmla="*/ 0 w 39"/>
              <a:gd name="T25" fmla="*/ 0 h 545"/>
              <a:gd name="T26" fmla="*/ 2147483647 w 39"/>
              <a:gd name="T27" fmla="*/ 0 h 545"/>
              <a:gd name="T28" fmla="*/ 2147483647 w 39"/>
              <a:gd name="T29" fmla="*/ 2147483647 h 545"/>
              <a:gd name="T30" fmla="*/ 0 w 39"/>
              <a:gd name="T31" fmla="*/ 2147483647 h 545"/>
              <a:gd name="T32" fmla="*/ 0 w 39"/>
              <a:gd name="T33" fmla="*/ 0 h 5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545"/>
              <a:gd name="T53" fmla="*/ 39 w 39"/>
              <a:gd name="T54" fmla="*/ 545 h 5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545">
                <a:moveTo>
                  <a:pt x="16" y="542"/>
                </a:moveTo>
                <a:lnTo>
                  <a:pt x="16" y="273"/>
                </a:lnTo>
                <a:lnTo>
                  <a:pt x="16" y="3"/>
                </a:lnTo>
                <a:lnTo>
                  <a:pt x="22" y="3"/>
                </a:lnTo>
                <a:lnTo>
                  <a:pt x="22" y="273"/>
                </a:lnTo>
                <a:lnTo>
                  <a:pt x="22" y="542"/>
                </a:lnTo>
                <a:lnTo>
                  <a:pt x="16" y="542"/>
                </a:lnTo>
                <a:close/>
                <a:moveTo>
                  <a:pt x="0" y="539"/>
                </a:moveTo>
                <a:lnTo>
                  <a:pt x="39" y="539"/>
                </a:lnTo>
                <a:lnTo>
                  <a:pt x="39" y="545"/>
                </a:lnTo>
                <a:lnTo>
                  <a:pt x="0" y="545"/>
                </a:lnTo>
                <a:lnTo>
                  <a:pt x="0" y="539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39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49" name="Freeform 21"/>
          <p:cNvSpPr>
            <a:spLocks noEditPoints="1"/>
          </p:cNvSpPr>
          <p:nvPr/>
        </p:nvSpPr>
        <p:spPr bwMode="auto">
          <a:xfrm>
            <a:off x="5876925" y="2584450"/>
            <a:ext cx="66675" cy="674688"/>
          </a:xfrm>
          <a:custGeom>
            <a:avLst/>
            <a:gdLst>
              <a:gd name="T0" fmla="*/ 2147483647 w 39"/>
              <a:gd name="T1" fmla="*/ 2147483647 h 411"/>
              <a:gd name="T2" fmla="*/ 2147483647 w 39"/>
              <a:gd name="T3" fmla="*/ 2147483647 h 411"/>
              <a:gd name="T4" fmla="*/ 2147483647 w 39"/>
              <a:gd name="T5" fmla="*/ 0 h 411"/>
              <a:gd name="T6" fmla="*/ 2147483647 w 39"/>
              <a:gd name="T7" fmla="*/ 2147483647 h 411"/>
              <a:gd name="T8" fmla="*/ 0 w 39"/>
              <a:gd name="T9" fmla="*/ 2147483647 h 411"/>
              <a:gd name="T10" fmla="*/ 2147483647 w 39"/>
              <a:gd name="T11" fmla="*/ 2147483647 h 411"/>
              <a:gd name="T12" fmla="*/ 0 w 39"/>
              <a:gd name="T13" fmla="*/ 2147483647 h 411"/>
              <a:gd name="T14" fmla="*/ 0 w 39"/>
              <a:gd name="T15" fmla="*/ 0 h 411"/>
              <a:gd name="T16" fmla="*/ 2147483647 w 39"/>
              <a:gd name="T17" fmla="*/ 0 h 411"/>
              <a:gd name="T18" fmla="*/ 0 w 39"/>
              <a:gd name="T19" fmla="*/ 0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411"/>
              <a:gd name="T32" fmla="*/ 39 w 39"/>
              <a:gd name="T33" fmla="*/ 411 h 4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411">
                <a:moveTo>
                  <a:pt x="19" y="411"/>
                </a:moveTo>
                <a:lnTo>
                  <a:pt x="19" y="205"/>
                </a:lnTo>
                <a:lnTo>
                  <a:pt x="19" y="0"/>
                </a:lnTo>
                <a:lnTo>
                  <a:pt x="19" y="411"/>
                </a:lnTo>
                <a:close/>
                <a:moveTo>
                  <a:pt x="0" y="411"/>
                </a:moveTo>
                <a:lnTo>
                  <a:pt x="39" y="411"/>
                </a:lnTo>
                <a:lnTo>
                  <a:pt x="0" y="411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0" name="Freeform 23"/>
          <p:cNvSpPr>
            <a:spLocks noEditPoints="1"/>
          </p:cNvSpPr>
          <p:nvPr/>
        </p:nvSpPr>
        <p:spPr bwMode="auto">
          <a:xfrm>
            <a:off x="7400925" y="3481388"/>
            <a:ext cx="65088" cy="811212"/>
          </a:xfrm>
          <a:custGeom>
            <a:avLst/>
            <a:gdLst>
              <a:gd name="T0" fmla="*/ 2147483647 w 38"/>
              <a:gd name="T1" fmla="*/ 2147483647 h 494"/>
              <a:gd name="T2" fmla="*/ 2147483647 w 38"/>
              <a:gd name="T3" fmla="*/ 2147483647 h 494"/>
              <a:gd name="T4" fmla="*/ 2147483647 w 38"/>
              <a:gd name="T5" fmla="*/ 0 h 494"/>
              <a:gd name="T6" fmla="*/ 2147483647 w 38"/>
              <a:gd name="T7" fmla="*/ 2147483647 h 494"/>
              <a:gd name="T8" fmla="*/ 0 w 38"/>
              <a:gd name="T9" fmla="*/ 2147483647 h 494"/>
              <a:gd name="T10" fmla="*/ 2147483647 w 38"/>
              <a:gd name="T11" fmla="*/ 2147483647 h 494"/>
              <a:gd name="T12" fmla="*/ 0 w 38"/>
              <a:gd name="T13" fmla="*/ 2147483647 h 494"/>
              <a:gd name="T14" fmla="*/ 0 w 38"/>
              <a:gd name="T15" fmla="*/ 0 h 494"/>
              <a:gd name="T16" fmla="*/ 2147483647 w 38"/>
              <a:gd name="T17" fmla="*/ 0 h 494"/>
              <a:gd name="T18" fmla="*/ 0 w 38"/>
              <a:gd name="T19" fmla="*/ 0 h 4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494"/>
              <a:gd name="T32" fmla="*/ 38 w 38"/>
              <a:gd name="T33" fmla="*/ 494 h 4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494">
                <a:moveTo>
                  <a:pt x="19" y="494"/>
                </a:moveTo>
                <a:lnTo>
                  <a:pt x="19" y="247"/>
                </a:lnTo>
                <a:lnTo>
                  <a:pt x="19" y="0"/>
                </a:lnTo>
                <a:lnTo>
                  <a:pt x="19" y="494"/>
                </a:lnTo>
                <a:close/>
                <a:moveTo>
                  <a:pt x="0" y="494"/>
                </a:moveTo>
                <a:lnTo>
                  <a:pt x="38" y="494"/>
                </a:lnTo>
                <a:lnTo>
                  <a:pt x="0" y="494"/>
                </a:lnTo>
                <a:close/>
                <a:moveTo>
                  <a:pt x="0" y="0"/>
                </a:moveTo>
                <a:lnTo>
                  <a:pt x="3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1" name="Freeform 25"/>
          <p:cNvSpPr>
            <a:spLocks noEditPoints="1"/>
          </p:cNvSpPr>
          <p:nvPr/>
        </p:nvSpPr>
        <p:spPr bwMode="auto">
          <a:xfrm>
            <a:off x="7899400" y="4892675"/>
            <a:ext cx="66675" cy="1588"/>
          </a:xfrm>
          <a:custGeom>
            <a:avLst/>
            <a:gdLst>
              <a:gd name="T0" fmla="*/ 2147483647 w 39"/>
              <a:gd name="T1" fmla="*/ 0 h 1644"/>
              <a:gd name="T2" fmla="*/ 2147483647 w 39"/>
              <a:gd name="T3" fmla="*/ 0 h 1644"/>
              <a:gd name="T4" fmla="*/ 2147483647 w 39"/>
              <a:gd name="T5" fmla="*/ 0 h 1644"/>
              <a:gd name="T6" fmla="*/ 0 w 39"/>
              <a:gd name="T7" fmla="*/ 0 h 1644"/>
              <a:gd name="T8" fmla="*/ 2147483647 w 39"/>
              <a:gd name="T9" fmla="*/ 0 h 1644"/>
              <a:gd name="T10" fmla="*/ 0 w 39"/>
              <a:gd name="T11" fmla="*/ 0 h 1644"/>
              <a:gd name="T12" fmla="*/ 2147483647 w 39"/>
              <a:gd name="T13" fmla="*/ 0 h 16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1644"/>
              <a:gd name="T23" fmla="*/ 39 w 39"/>
              <a:gd name="T24" fmla="*/ 1644 h 16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1644">
                <a:moveTo>
                  <a:pt x="19" y="0"/>
                </a:moveTo>
                <a:lnTo>
                  <a:pt x="19" y="0"/>
                </a:lnTo>
                <a:moveTo>
                  <a:pt x="0" y="0"/>
                </a:moveTo>
                <a:lnTo>
                  <a:pt x="39" y="0"/>
                </a:lnTo>
                <a:moveTo>
                  <a:pt x="0" y="0"/>
                </a:moveTo>
                <a:lnTo>
                  <a:pt x="39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2" name="Freeform 26"/>
          <p:cNvSpPr>
            <a:spLocks/>
          </p:cNvSpPr>
          <p:nvPr/>
        </p:nvSpPr>
        <p:spPr bwMode="auto">
          <a:xfrm>
            <a:off x="5386388" y="2992438"/>
            <a:ext cx="2903537" cy="1993900"/>
          </a:xfrm>
          <a:custGeom>
            <a:avLst/>
            <a:gdLst>
              <a:gd name="T0" fmla="*/ 2147483647 w 4208"/>
              <a:gd name="T1" fmla="*/ 2147483647 h 3027"/>
              <a:gd name="T2" fmla="*/ 2147483647 w 4208"/>
              <a:gd name="T3" fmla="*/ 2147483647 h 3027"/>
              <a:gd name="T4" fmla="*/ 2147483647 w 4208"/>
              <a:gd name="T5" fmla="*/ 2147483647 h 3027"/>
              <a:gd name="T6" fmla="*/ 2147483647 w 4208"/>
              <a:gd name="T7" fmla="*/ 2147483647 h 3027"/>
              <a:gd name="T8" fmla="*/ 2147483647 w 4208"/>
              <a:gd name="T9" fmla="*/ 2147483647 h 3027"/>
              <a:gd name="T10" fmla="*/ 2147483647 w 4208"/>
              <a:gd name="T11" fmla="*/ 2147483647 h 3027"/>
              <a:gd name="T12" fmla="*/ 2147483647 w 4208"/>
              <a:gd name="T13" fmla="*/ 2147483647 h 3027"/>
              <a:gd name="T14" fmla="*/ 2147483647 w 4208"/>
              <a:gd name="T15" fmla="*/ 2147483647 h 3027"/>
              <a:gd name="T16" fmla="*/ 2147483647 w 4208"/>
              <a:gd name="T17" fmla="*/ 2147483647 h 3027"/>
              <a:gd name="T18" fmla="*/ 2147483647 w 4208"/>
              <a:gd name="T19" fmla="*/ 2147483647 h 3027"/>
              <a:gd name="T20" fmla="*/ 2147483647 w 4208"/>
              <a:gd name="T21" fmla="*/ 2147483647 h 3027"/>
              <a:gd name="T22" fmla="*/ 2147483647 w 4208"/>
              <a:gd name="T23" fmla="*/ 2147483647 h 3027"/>
              <a:gd name="T24" fmla="*/ 2147483647 w 4208"/>
              <a:gd name="T25" fmla="*/ 2147483647 h 3027"/>
              <a:gd name="T26" fmla="*/ 2147483647 w 4208"/>
              <a:gd name="T27" fmla="*/ 2147483647 h 3027"/>
              <a:gd name="T28" fmla="*/ 2147483647 w 4208"/>
              <a:gd name="T29" fmla="*/ 2147483647 h 3027"/>
              <a:gd name="T30" fmla="*/ 2147483647 w 4208"/>
              <a:gd name="T31" fmla="*/ 2147483647 h 3027"/>
              <a:gd name="T32" fmla="*/ 2147483647 w 4208"/>
              <a:gd name="T33" fmla="*/ 2147483647 h 3027"/>
              <a:gd name="T34" fmla="*/ 2147483647 w 4208"/>
              <a:gd name="T35" fmla="*/ 2147483647 h 3027"/>
              <a:gd name="T36" fmla="*/ 2147483647 w 4208"/>
              <a:gd name="T37" fmla="*/ 2147483647 h 3027"/>
              <a:gd name="T38" fmla="*/ 2147483647 w 4208"/>
              <a:gd name="T39" fmla="*/ 2147483647 h 3027"/>
              <a:gd name="T40" fmla="*/ 2147483647 w 4208"/>
              <a:gd name="T41" fmla="*/ 2147483647 h 3027"/>
              <a:gd name="T42" fmla="*/ 2147483647 w 4208"/>
              <a:gd name="T43" fmla="*/ 2147483647 h 3027"/>
              <a:gd name="T44" fmla="*/ 2147483647 w 4208"/>
              <a:gd name="T45" fmla="*/ 2147483647 h 3027"/>
              <a:gd name="T46" fmla="*/ 2147483647 w 4208"/>
              <a:gd name="T47" fmla="*/ 2147483647 h 3027"/>
              <a:gd name="T48" fmla="*/ 2147483647 w 4208"/>
              <a:gd name="T49" fmla="*/ 2147483647 h 3027"/>
              <a:gd name="T50" fmla="*/ 2147483647 w 4208"/>
              <a:gd name="T51" fmla="*/ 2147483647 h 3027"/>
              <a:gd name="T52" fmla="*/ 2147483647 w 4208"/>
              <a:gd name="T53" fmla="*/ 2147483647 h 3027"/>
              <a:gd name="T54" fmla="*/ 2147483647 w 4208"/>
              <a:gd name="T55" fmla="*/ 2147483647 h 3027"/>
              <a:gd name="T56" fmla="*/ 2147483647 w 4208"/>
              <a:gd name="T57" fmla="*/ 2147483647 h 3027"/>
              <a:gd name="T58" fmla="*/ 2147483647 w 4208"/>
              <a:gd name="T59" fmla="*/ 2147483647 h 3027"/>
              <a:gd name="T60" fmla="*/ 2147483647 w 4208"/>
              <a:gd name="T61" fmla="*/ 2147483647 h 3027"/>
              <a:gd name="T62" fmla="*/ 2147483647 w 4208"/>
              <a:gd name="T63" fmla="*/ 2147483647 h 3027"/>
              <a:gd name="T64" fmla="*/ 2147483647 w 4208"/>
              <a:gd name="T65" fmla="*/ 2147483647 h 3027"/>
              <a:gd name="T66" fmla="*/ 2147483647 w 4208"/>
              <a:gd name="T67" fmla="*/ 2147483647 h 3027"/>
              <a:gd name="T68" fmla="*/ 2147483647 w 4208"/>
              <a:gd name="T69" fmla="*/ 2147483647 h 3027"/>
              <a:gd name="T70" fmla="*/ 2147483647 w 4208"/>
              <a:gd name="T71" fmla="*/ 2147483647 h 3027"/>
              <a:gd name="T72" fmla="*/ 2147483647 w 4208"/>
              <a:gd name="T73" fmla="*/ 2147483647 h 3027"/>
              <a:gd name="T74" fmla="*/ 2147483647 w 4208"/>
              <a:gd name="T75" fmla="*/ 2147483647 h 3027"/>
              <a:gd name="T76" fmla="*/ 2147483647 w 4208"/>
              <a:gd name="T77" fmla="*/ 2147483647 h 3027"/>
              <a:gd name="T78" fmla="*/ 2147483647 w 4208"/>
              <a:gd name="T79" fmla="*/ 2147483647 h 3027"/>
              <a:gd name="T80" fmla="*/ 2147483647 w 4208"/>
              <a:gd name="T81" fmla="*/ 2147483647 h 3027"/>
              <a:gd name="T82" fmla="*/ 2147483647 w 4208"/>
              <a:gd name="T83" fmla="*/ 2147483647 h 3027"/>
              <a:gd name="T84" fmla="*/ 2147483647 w 4208"/>
              <a:gd name="T85" fmla="*/ 2147483647 h 3027"/>
              <a:gd name="T86" fmla="*/ 0 w 4208"/>
              <a:gd name="T87" fmla="*/ 2147483647 h 302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08"/>
              <a:gd name="T133" fmla="*/ 0 h 3027"/>
              <a:gd name="T134" fmla="*/ 4208 w 4208"/>
              <a:gd name="T135" fmla="*/ 3027 h 302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08" h="3027">
                <a:moveTo>
                  <a:pt x="32" y="49"/>
                </a:moveTo>
                <a:lnTo>
                  <a:pt x="276" y="49"/>
                </a:lnTo>
                <a:lnTo>
                  <a:pt x="520" y="49"/>
                </a:lnTo>
                <a:lnTo>
                  <a:pt x="764" y="49"/>
                </a:lnTo>
                <a:lnTo>
                  <a:pt x="1008" y="49"/>
                </a:lnTo>
                <a:lnTo>
                  <a:pt x="1251" y="49"/>
                </a:lnTo>
                <a:lnTo>
                  <a:pt x="1495" y="49"/>
                </a:lnTo>
                <a:lnTo>
                  <a:pt x="1739" y="49"/>
                </a:lnTo>
                <a:lnTo>
                  <a:pt x="1983" y="49"/>
                </a:lnTo>
                <a:lnTo>
                  <a:pt x="2226" y="49"/>
                </a:lnTo>
                <a:lnTo>
                  <a:pt x="2470" y="49"/>
                </a:lnTo>
                <a:lnTo>
                  <a:pt x="2464" y="50"/>
                </a:lnTo>
                <a:lnTo>
                  <a:pt x="2482" y="46"/>
                </a:lnTo>
                <a:lnTo>
                  <a:pt x="2476" y="48"/>
                </a:lnTo>
                <a:lnTo>
                  <a:pt x="2505" y="36"/>
                </a:lnTo>
                <a:lnTo>
                  <a:pt x="2541" y="22"/>
                </a:lnTo>
                <a:lnTo>
                  <a:pt x="2583" y="9"/>
                </a:lnTo>
                <a:lnTo>
                  <a:pt x="2627" y="1"/>
                </a:lnTo>
                <a:cubicBezTo>
                  <a:pt x="2629" y="1"/>
                  <a:pt x="2632" y="0"/>
                  <a:pt x="2634" y="1"/>
                </a:cubicBezTo>
                <a:lnTo>
                  <a:pt x="2669" y="3"/>
                </a:lnTo>
                <a:cubicBezTo>
                  <a:pt x="2674" y="3"/>
                  <a:pt x="2679" y="4"/>
                  <a:pt x="2684" y="7"/>
                </a:cubicBezTo>
                <a:lnTo>
                  <a:pt x="2713" y="24"/>
                </a:lnTo>
                <a:cubicBezTo>
                  <a:pt x="2718" y="27"/>
                  <a:pt x="2722" y="31"/>
                  <a:pt x="2725" y="36"/>
                </a:cubicBezTo>
                <a:lnTo>
                  <a:pt x="2743" y="70"/>
                </a:lnTo>
                <a:cubicBezTo>
                  <a:pt x="2744" y="73"/>
                  <a:pt x="2745" y="76"/>
                  <a:pt x="2746" y="79"/>
                </a:cubicBezTo>
                <a:lnTo>
                  <a:pt x="2761" y="149"/>
                </a:lnTo>
                <a:lnTo>
                  <a:pt x="2776" y="236"/>
                </a:lnTo>
                <a:lnTo>
                  <a:pt x="2792" y="339"/>
                </a:lnTo>
                <a:lnTo>
                  <a:pt x="2807" y="452"/>
                </a:lnTo>
                <a:lnTo>
                  <a:pt x="2822" y="578"/>
                </a:lnTo>
                <a:lnTo>
                  <a:pt x="2837" y="710"/>
                </a:lnTo>
                <a:lnTo>
                  <a:pt x="2852" y="849"/>
                </a:lnTo>
                <a:lnTo>
                  <a:pt x="2868" y="991"/>
                </a:lnTo>
                <a:lnTo>
                  <a:pt x="2898" y="1279"/>
                </a:lnTo>
                <a:lnTo>
                  <a:pt x="2913" y="1421"/>
                </a:lnTo>
                <a:lnTo>
                  <a:pt x="2929" y="1558"/>
                </a:lnTo>
                <a:lnTo>
                  <a:pt x="2944" y="1688"/>
                </a:lnTo>
                <a:lnTo>
                  <a:pt x="2959" y="1809"/>
                </a:lnTo>
                <a:lnTo>
                  <a:pt x="2975" y="1917"/>
                </a:lnTo>
                <a:lnTo>
                  <a:pt x="2990" y="2014"/>
                </a:lnTo>
                <a:lnTo>
                  <a:pt x="3020" y="2182"/>
                </a:lnTo>
                <a:lnTo>
                  <a:pt x="3050" y="2335"/>
                </a:lnTo>
                <a:lnTo>
                  <a:pt x="3081" y="2472"/>
                </a:lnTo>
                <a:lnTo>
                  <a:pt x="3111" y="2595"/>
                </a:lnTo>
                <a:lnTo>
                  <a:pt x="3141" y="2702"/>
                </a:lnTo>
                <a:lnTo>
                  <a:pt x="3172" y="2793"/>
                </a:lnTo>
                <a:lnTo>
                  <a:pt x="3201" y="2871"/>
                </a:lnTo>
                <a:lnTo>
                  <a:pt x="3230" y="2933"/>
                </a:lnTo>
                <a:lnTo>
                  <a:pt x="3226" y="2926"/>
                </a:lnTo>
                <a:lnTo>
                  <a:pt x="3251" y="2957"/>
                </a:lnTo>
                <a:lnTo>
                  <a:pt x="3241" y="2949"/>
                </a:lnTo>
                <a:lnTo>
                  <a:pt x="3270" y="2964"/>
                </a:lnTo>
                <a:lnTo>
                  <a:pt x="3257" y="2961"/>
                </a:lnTo>
                <a:lnTo>
                  <a:pt x="3290" y="2963"/>
                </a:lnTo>
                <a:lnTo>
                  <a:pt x="3282" y="2963"/>
                </a:lnTo>
                <a:lnTo>
                  <a:pt x="3317" y="2956"/>
                </a:lnTo>
                <a:lnTo>
                  <a:pt x="3312" y="2957"/>
                </a:lnTo>
                <a:lnTo>
                  <a:pt x="3380" y="2932"/>
                </a:lnTo>
                <a:lnTo>
                  <a:pt x="3409" y="2922"/>
                </a:lnTo>
                <a:cubicBezTo>
                  <a:pt x="3411" y="2921"/>
                  <a:pt x="3413" y="2920"/>
                  <a:pt x="3415" y="2920"/>
                </a:cubicBezTo>
                <a:lnTo>
                  <a:pt x="3440" y="2916"/>
                </a:lnTo>
                <a:cubicBezTo>
                  <a:pt x="3442" y="2916"/>
                  <a:pt x="3444" y="2915"/>
                  <a:pt x="3445" y="2915"/>
                </a:cubicBezTo>
                <a:lnTo>
                  <a:pt x="3689" y="2915"/>
                </a:lnTo>
                <a:lnTo>
                  <a:pt x="3933" y="2915"/>
                </a:lnTo>
                <a:lnTo>
                  <a:pt x="4176" y="2915"/>
                </a:lnTo>
                <a:cubicBezTo>
                  <a:pt x="4194" y="2915"/>
                  <a:pt x="4208" y="2930"/>
                  <a:pt x="4208" y="2947"/>
                </a:cubicBezTo>
                <a:cubicBezTo>
                  <a:pt x="4208" y="2965"/>
                  <a:pt x="4194" y="2979"/>
                  <a:pt x="4176" y="2979"/>
                </a:cubicBezTo>
                <a:lnTo>
                  <a:pt x="3933" y="2979"/>
                </a:lnTo>
                <a:lnTo>
                  <a:pt x="3689" y="2979"/>
                </a:lnTo>
                <a:lnTo>
                  <a:pt x="3445" y="2979"/>
                </a:lnTo>
                <a:lnTo>
                  <a:pt x="3451" y="2979"/>
                </a:lnTo>
                <a:lnTo>
                  <a:pt x="3426" y="2983"/>
                </a:lnTo>
                <a:lnTo>
                  <a:pt x="3432" y="2981"/>
                </a:lnTo>
                <a:lnTo>
                  <a:pt x="3403" y="2993"/>
                </a:lnTo>
                <a:lnTo>
                  <a:pt x="3335" y="3018"/>
                </a:lnTo>
                <a:cubicBezTo>
                  <a:pt x="3333" y="3018"/>
                  <a:pt x="3331" y="3019"/>
                  <a:pt x="3330" y="3019"/>
                </a:cubicBezTo>
                <a:lnTo>
                  <a:pt x="3295" y="3026"/>
                </a:lnTo>
                <a:cubicBezTo>
                  <a:pt x="3292" y="3026"/>
                  <a:pt x="3289" y="3027"/>
                  <a:pt x="3287" y="3026"/>
                </a:cubicBezTo>
                <a:lnTo>
                  <a:pt x="3254" y="3024"/>
                </a:lnTo>
                <a:cubicBezTo>
                  <a:pt x="3249" y="3024"/>
                  <a:pt x="3245" y="3023"/>
                  <a:pt x="3241" y="3021"/>
                </a:cubicBezTo>
                <a:lnTo>
                  <a:pt x="3212" y="3006"/>
                </a:lnTo>
                <a:cubicBezTo>
                  <a:pt x="3208" y="3004"/>
                  <a:pt x="3204" y="3001"/>
                  <a:pt x="3202" y="2998"/>
                </a:cubicBezTo>
                <a:lnTo>
                  <a:pt x="3177" y="2967"/>
                </a:lnTo>
                <a:cubicBezTo>
                  <a:pt x="3175" y="2965"/>
                  <a:pt x="3174" y="2962"/>
                  <a:pt x="3172" y="2960"/>
                </a:cubicBezTo>
                <a:lnTo>
                  <a:pt x="3142" y="2894"/>
                </a:lnTo>
                <a:lnTo>
                  <a:pt x="3111" y="2814"/>
                </a:lnTo>
                <a:lnTo>
                  <a:pt x="3080" y="2719"/>
                </a:lnTo>
                <a:lnTo>
                  <a:pt x="3049" y="2610"/>
                </a:lnTo>
                <a:lnTo>
                  <a:pt x="3018" y="2486"/>
                </a:lnTo>
                <a:lnTo>
                  <a:pt x="2987" y="2348"/>
                </a:lnTo>
                <a:lnTo>
                  <a:pt x="2957" y="2193"/>
                </a:lnTo>
                <a:lnTo>
                  <a:pt x="2927" y="2023"/>
                </a:lnTo>
                <a:lnTo>
                  <a:pt x="2912" y="1926"/>
                </a:lnTo>
                <a:lnTo>
                  <a:pt x="2896" y="1816"/>
                </a:lnTo>
                <a:lnTo>
                  <a:pt x="2881" y="1695"/>
                </a:lnTo>
                <a:lnTo>
                  <a:pt x="2866" y="1565"/>
                </a:lnTo>
                <a:lnTo>
                  <a:pt x="2850" y="1428"/>
                </a:lnTo>
                <a:lnTo>
                  <a:pt x="2835" y="1286"/>
                </a:lnTo>
                <a:lnTo>
                  <a:pt x="2805" y="998"/>
                </a:lnTo>
                <a:lnTo>
                  <a:pt x="2789" y="856"/>
                </a:lnTo>
                <a:lnTo>
                  <a:pt x="2774" y="717"/>
                </a:lnTo>
                <a:lnTo>
                  <a:pt x="2759" y="585"/>
                </a:lnTo>
                <a:lnTo>
                  <a:pt x="2744" y="461"/>
                </a:lnTo>
                <a:lnTo>
                  <a:pt x="2729" y="348"/>
                </a:lnTo>
                <a:lnTo>
                  <a:pt x="2713" y="247"/>
                </a:lnTo>
                <a:lnTo>
                  <a:pt x="2698" y="162"/>
                </a:lnTo>
                <a:lnTo>
                  <a:pt x="2683" y="92"/>
                </a:lnTo>
                <a:lnTo>
                  <a:pt x="2686" y="100"/>
                </a:lnTo>
                <a:lnTo>
                  <a:pt x="2668" y="66"/>
                </a:lnTo>
                <a:lnTo>
                  <a:pt x="2680" y="79"/>
                </a:lnTo>
                <a:lnTo>
                  <a:pt x="2651" y="62"/>
                </a:lnTo>
                <a:lnTo>
                  <a:pt x="2666" y="66"/>
                </a:lnTo>
                <a:lnTo>
                  <a:pt x="2631" y="64"/>
                </a:lnTo>
                <a:lnTo>
                  <a:pt x="2638" y="64"/>
                </a:lnTo>
                <a:lnTo>
                  <a:pt x="2602" y="70"/>
                </a:lnTo>
                <a:lnTo>
                  <a:pt x="2564" y="81"/>
                </a:lnTo>
                <a:lnTo>
                  <a:pt x="2530" y="95"/>
                </a:lnTo>
                <a:lnTo>
                  <a:pt x="2501" y="107"/>
                </a:lnTo>
                <a:cubicBezTo>
                  <a:pt x="2499" y="108"/>
                  <a:pt x="2497" y="108"/>
                  <a:pt x="2495" y="109"/>
                </a:cubicBezTo>
                <a:lnTo>
                  <a:pt x="2477" y="113"/>
                </a:lnTo>
                <a:cubicBezTo>
                  <a:pt x="2475" y="113"/>
                  <a:pt x="2473" y="113"/>
                  <a:pt x="2470" y="113"/>
                </a:cubicBezTo>
                <a:lnTo>
                  <a:pt x="2226" y="113"/>
                </a:lnTo>
                <a:lnTo>
                  <a:pt x="1983" y="113"/>
                </a:lnTo>
                <a:lnTo>
                  <a:pt x="1739" y="113"/>
                </a:lnTo>
                <a:lnTo>
                  <a:pt x="1495" y="113"/>
                </a:lnTo>
                <a:lnTo>
                  <a:pt x="1251" y="113"/>
                </a:lnTo>
                <a:lnTo>
                  <a:pt x="1008" y="113"/>
                </a:lnTo>
                <a:lnTo>
                  <a:pt x="764" y="113"/>
                </a:lnTo>
                <a:lnTo>
                  <a:pt x="520" y="113"/>
                </a:lnTo>
                <a:lnTo>
                  <a:pt x="276" y="113"/>
                </a:lnTo>
                <a:lnTo>
                  <a:pt x="32" y="113"/>
                </a:lnTo>
                <a:cubicBezTo>
                  <a:pt x="15" y="113"/>
                  <a:pt x="0" y="99"/>
                  <a:pt x="0" y="81"/>
                </a:cubicBezTo>
                <a:cubicBezTo>
                  <a:pt x="0" y="64"/>
                  <a:pt x="15" y="49"/>
                  <a:pt x="32" y="49"/>
                </a:cubicBezTo>
                <a:close/>
              </a:path>
            </a:pathLst>
          </a:custGeom>
          <a:solidFill>
            <a:srgbClr val="953735"/>
          </a:solidFill>
          <a:ln w="9525" cap="flat">
            <a:solidFill>
              <a:srgbClr val="953735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3" name="Freeform 27"/>
          <p:cNvSpPr>
            <a:spLocks noEditPoints="1"/>
          </p:cNvSpPr>
          <p:nvPr/>
        </p:nvSpPr>
        <p:spPr bwMode="auto">
          <a:xfrm>
            <a:off x="5345113" y="3078163"/>
            <a:ext cx="130175" cy="127000"/>
          </a:xfrm>
          <a:custGeom>
            <a:avLst/>
            <a:gdLst>
              <a:gd name="T0" fmla="*/ 0 w 191"/>
              <a:gd name="T1" fmla="*/ 2147483647 h 192"/>
              <a:gd name="T2" fmla="*/ 2147483647 w 191"/>
              <a:gd name="T3" fmla="*/ 0 h 192"/>
              <a:gd name="T4" fmla="*/ 2147483647 w 191"/>
              <a:gd name="T5" fmla="*/ 0 h 192"/>
              <a:gd name="T6" fmla="*/ 2147483647 w 191"/>
              <a:gd name="T7" fmla="*/ 2147483647 h 192"/>
              <a:gd name="T8" fmla="*/ 2147483647 w 191"/>
              <a:gd name="T9" fmla="*/ 2147483647 h 192"/>
              <a:gd name="T10" fmla="*/ 2147483647 w 191"/>
              <a:gd name="T11" fmla="*/ 2147483647 h 192"/>
              <a:gd name="T12" fmla="*/ 2147483647 w 191"/>
              <a:gd name="T13" fmla="*/ 2147483647 h 192"/>
              <a:gd name="T14" fmla="*/ 0 w 191"/>
              <a:gd name="T15" fmla="*/ 2147483647 h 192"/>
              <a:gd name="T16" fmla="*/ 0 w 191"/>
              <a:gd name="T17" fmla="*/ 2147483647 h 192"/>
              <a:gd name="T18" fmla="*/ 2147483647 w 191"/>
              <a:gd name="T19" fmla="*/ 2147483647 h 192"/>
              <a:gd name="T20" fmla="*/ 2147483647 w 191"/>
              <a:gd name="T21" fmla="*/ 2147483647 h 192"/>
              <a:gd name="T22" fmla="*/ 2147483647 w 191"/>
              <a:gd name="T23" fmla="*/ 2147483647 h 192"/>
              <a:gd name="T24" fmla="*/ 2147483647 w 191"/>
              <a:gd name="T25" fmla="*/ 2147483647 h 192"/>
              <a:gd name="T26" fmla="*/ 2147483647 w 191"/>
              <a:gd name="T27" fmla="*/ 2147483647 h 192"/>
              <a:gd name="T28" fmla="*/ 2147483647 w 191"/>
              <a:gd name="T29" fmla="*/ 2147483647 h 192"/>
              <a:gd name="T30" fmla="*/ 2147483647 w 191"/>
              <a:gd name="T31" fmla="*/ 2147483647 h 192"/>
              <a:gd name="T32" fmla="*/ 2147483647 w 191"/>
              <a:gd name="T33" fmla="*/ 2147483647 h 192"/>
              <a:gd name="T34" fmla="*/ 2147483647 w 191"/>
              <a:gd name="T35" fmla="*/ 2147483647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192"/>
              <a:gd name="T56" fmla="*/ 191 w 191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192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68" y="0"/>
                </a:lnTo>
                <a:cubicBezTo>
                  <a:pt x="180" y="0"/>
                  <a:pt x="191" y="11"/>
                  <a:pt x="191" y="24"/>
                </a:cubicBezTo>
                <a:lnTo>
                  <a:pt x="191" y="168"/>
                </a:lnTo>
                <a:cubicBezTo>
                  <a:pt x="191" y="181"/>
                  <a:pt x="180" y="192"/>
                  <a:pt x="168" y="192"/>
                </a:cubicBezTo>
                <a:lnTo>
                  <a:pt x="24" y="192"/>
                </a:lnTo>
                <a:cubicBezTo>
                  <a:pt x="10" y="192"/>
                  <a:pt x="0" y="181"/>
                  <a:pt x="0" y="168"/>
                </a:cubicBezTo>
                <a:lnTo>
                  <a:pt x="0" y="24"/>
                </a:lnTo>
                <a:close/>
                <a:moveTo>
                  <a:pt x="46" y="168"/>
                </a:moveTo>
                <a:lnTo>
                  <a:pt x="24" y="144"/>
                </a:lnTo>
                <a:lnTo>
                  <a:pt x="168" y="144"/>
                </a:lnTo>
                <a:lnTo>
                  <a:pt x="144" y="168"/>
                </a:lnTo>
                <a:lnTo>
                  <a:pt x="144" y="24"/>
                </a:lnTo>
                <a:lnTo>
                  <a:pt x="168" y="48"/>
                </a:lnTo>
                <a:lnTo>
                  <a:pt x="24" y="48"/>
                </a:lnTo>
                <a:lnTo>
                  <a:pt x="46" y="24"/>
                </a:lnTo>
                <a:lnTo>
                  <a:pt x="46" y="168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4" name="Freeform 28"/>
          <p:cNvSpPr>
            <a:spLocks noEditPoints="1"/>
          </p:cNvSpPr>
          <p:nvPr/>
        </p:nvSpPr>
        <p:spPr bwMode="auto">
          <a:xfrm>
            <a:off x="5846763" y="3124200"/>
            <a:ext cx="131762" cy="127000"/>
          </a:xfrm>
          <a:custGeom>
            <a:avLst/>
            <a:gdLst>
              <a:gd name="T0" fmla="*/ 0 w 191"/>
              <a:gd name="T1" fmla="*/ 2147483647 h 192"/>
              <a:gd name="T2" fmla="*/ 2147483647 w 191"/>
              <a:gd name="T3" fmla="*/ 0 h 192"/>
              <a:gd name="T4" fmla="*/ 2147483647 w 191"/>
              <a:gd name="T5" fmla="*/ 0 h 192"/>
              <a:gd name="T6" fmla="*/ 2147483647 w 191"/>
              <a:gd name="T7" fmla="*/ 2147483647 h 192"/>
              <a:gd name="T8" fmla="*/ 2147483647 w 191"/>
              <a:gd name="T9" fmla="*/ 2147483647 h 192"/>
              <a:gd name="T10" fmla="*/ 2147483647 w 191"/>
              <a:gd name="T11" fmla="*/ 2147483647 h 192"/>
              <a:gd name="T12" fmla="*/ 2147483647 w 191"/>
              <a:gd name="T13" fmla="*/ 2147483647 h 192"/>
              <a:gd name="T14" fmla="*/ 0 w 191"/>
              <a:gd name="T15" fmla="*/ 2147483647 h 192"/>
              <a:gd name="T16" fmla="*/ 0 w 191"/>
              <a:gd name="T17" fmla="*/ 2147483647 h 192"/>
              <a:gd name="T18" fmla="*/ 2147483647 w 191"/>
              <a:gd name="T19" fmla="*/ 2147483647 h 192"/>
              <a:gd name="T20" fmla="*/ 2147483647 w 191"/>
              <a:gd name="T21" fmla="*/ 2147483647 h 192"/>
              <a:gd name="T22" fmla="*/ 2147483647 w 191"/>
              <a:gd name="T23" fmla="*/ 2147483647 h 192"/>
              <a:gd name="T24" fmla="*/ 2147483647 w 191"/>
              <a:gd name="T25" fmla="*/ 2147483647 h 192"/>
              <a:gd name="T26" fmla="*/ 2147483647 w 191"/>
              <a:gd name="T27" fmla="*/ 2147483647 h 192"/>
              <a:gd name="T28" fmla="*/ 2147483647 w 191"/>
              <a:gd name="T29" fmla="*/ 2147483647 h 192"/>
              <a:gd name="T30" fmla="*/ 2147483647 w 191"/>
              <a:gd name="T31" fmla="*/ 2147483647 h 192"/>
              <a:gd name="T32" fmla="*/ 2147483647 w 191"/>
              <a:gd name="T33" fmla="*/ 2147483647 h 192"/>
              <a:gd name="T34" fmla="*/ 2147483647 w 191"/>
              <a:gd name="T35" fmla="*/ 2147483647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192"/>
              <a:gd name="T56" fmla="*/ 191 w 191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19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69" y="0"/>
                </a:lnTo>
                <a:cubicBezTo>
                  <a:pt x="181" y="0"/>
                  <a:pt x="191" y="11"/>
                  <a:pt x="191" y="24"/>
                </a:cubicBezTo>
                <a:lnTo>
                  <a:pt x="191" y="168"/>
                </a:lnTo>
                <a:cubicBezTo>
                  <a:pt x="191" y="182"/>
                  <a:pt x="181" y="192"/>
                  <a:pt x="169" y="192"/>
                </a:cubicBezTo>
                <a:lnTo>
                  <a:pt x="24" y="192"/>
                </a:lnTo>
                <a:cubicBezTo>
                  <a:pt x="11" y="192"/>
                  <a:pt x="0" y="182"/>
                  <a:pt x="0" y="168"/>
                </a:cubicBezTo>
                <a:lnTo>
                  <a:pt x="0" y="24"/>
                </a:lnTo>
                <a:close/>
                <a:moveTo>
                  <a:pt x="47" y="168"/>
                </a:moveTo>
                <a:lnTo>
                  <a:pt x="24" y="144"/>
                </a:lnTo>
                <a:lnTo>
                  <a:pt x="169" y="144"/>
                </a:lnTo>
                <a:lnTo>
                  <a:pt x="145" y="168"/>
                </a:lnTo>
                <a:lnTo>
                  <a:pt x="145" y="24"/>
                </a:lnTo>
                <a:lnTo>
                  <a:pt x="169" y="48"/>
                </a:lnTo>
                <a:lnTo>
                  <a:pt x="24" y="48"/>
                </a:lnTo>
                <a:lnTo>
                  <a:pt x="47" y="24"/>
                </a:lnTo>
                <a:lnTo>
                  <a:pt x="47" y="168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5" name="Freeform 29"/>
          <p:cNvSpPr>
            <a:spLocks noEditPoints="1"/>
          </p:cNvSpPr>
          <p:nvPr/>
        </p:nvSpPr>
        <p:spPr bwMode="auto">
          <a:xfrm>
            <a:off x="6688138" y="2778125"/>
            <a:ext cx="133350" cy="127000"/>
          </a:xfrm>
          <a:custGeom>
            <a:avLst/>
            <a:gdLst>
              <a:gd name="T0" fmla="*/ 0 w 191"/>
              <a:gd name="T1" fmla="*/ 2147483647 h 192"/>
              <a:gd name="T2" fmla="*/ 2147483647 w 191"/>
              <a:gd name="T3" fmla="*/ 0 h 192"/>
              <a:gd name="T4" fmla="*/ 2147483647 w 191"/>
              <a:gd name="T5" fmla="*/ 0 h 192"/>
              <a:gd name="T6" fmla="*/ 2147483647 w 191"/>
              <a:gd name="T7" fmla="*/ 2147483647 h 192"/>
              <a:gd name="T8" fmla="*/ 2147483647 w 191"/>
              <a:gd name="T9" fmla="*/ 2147483647 h 192"/>
              <a:gd name="T10" fmla="*/ 2147483647 w 191"/>
              <a:gd name="T11" fmla="*/ 2147483647 h 192"/>
              <a:gd name="T12" fmla="*/ 2147483647 w 191"/>
              <a:gd name="T13" fmla="*/ 2147483647 h 192"/>
              <a:gd name="T14" fmla="*/ 0 w 191"/>
              <a:gd name="T15" fmla="*/ 2147483647 h 192"/>
              <a:gd name="T16" fmla="*/ 0 w 191"/>
              <a:gd name="T17" fmla="*/ 2147483647 h 192"/>
              <a:gd name="T18" fmla="*/ 2147483647 w 191"/>
              <a:gd name="T19" fmla="*/ 2147483647 h 192"/>
              <a:gd name="T20" fmla="*/ 2147483647 w 191"/>
              <a:gd name="T21" fmla="*/ 2147483647 h 192"/>
              <a:gd name="T22" fmla="*/ 2147483647 w 191"/>
              <a:gd name="T23" fmla="*/ 2147483647 h 192"/>
              <a:gd name="T24" fmla="*/ 2147483647 w 191"/>
              <a:gd name="T25" fmla="*/ 2147483647 h 192"/>
              <a:gd name="T26" fmla="*/ 2147483647 w 191"/>
              <a:gd name="T27" fmla="*/ 2147483647 h 192"/>
              <a:gd name="T28" fmla="*/ 2147483647 w 191"/>
              <a:gd name="T29" fmla="*/ 2147483647 h 192"/>
              <a:gd name="T30" fmla="*/ 2147483647 w 191"/>
              <a:gd name="T31" fmla="*/ 2147483647 h 192"/>
              <a:gd name="T32" fmla="*/ 2147483647 w 191"/>
              <a:gd name="T33" fmla="*/ 2147483647 h 192"/>
              <a:gd name="T34" fmla="*/ 2147483647 w 191"/>
              <a:gd name="T35" fmla="*/ 2147483647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192"/>
              <a:gd name="T56" fmla="*/ 191 w 191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19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69" y="0"/>
                </a:lnTo>
                <a:cubicBezTo>
                  <a:pt x="181" y="0"/>
                  <a:pt x="191" y="11"/>
                  <a:pt x="191" y="24"/>
                </a:cubicBezTo>
                <a:lnTo>
                  <a:pt x="191" y="168"/>
                </a:lnTo>
                <a:cubicBezTo>
                  <a:pt x="191" y="181"/>
                  <a:pt x="181" y="192"/>
                  <a:pt x="169" y="192"/>
                </a:cubicBezTo>
                <a:lnTo>
                  <a:pt x="24" y="192"/>
                </a:lnTo>
                <a:cubicBezTo>
                  <a:pt x="11" y="192"/>
                  <a:pt x="0" y="181"/>
                  <a:pt x="0" y="168"/>
                </a:cubicBezTo>
                <a:lnTo>
                  <a:pt x="0" y="24"/>
                </a:lnTo>
                <a:close/>
                <a:moveTo>
                  <a:pt x="47" y="168"/>
                </a:moveTo>
                <a:lnTo>
                  <a:pt x="24" y="144"/>
                </a:lnTo>
                <a:lnTo>
                  <a:pt x="169" y="144"/>
                </a:lnTo>
                <a:lnTo>
                  <a:pt x="145" y="168"/>
                </a:lnTo>
                <a:lnTo>
                  <a:pt x="145" y="24"/>
                </a:lnTo>
                <a:lnTo>
                  <a:pt x="169" y="48"/>
                </a:lnTo>
                <a:lnTo>
                  <a:pt x="24" y="48"/>
                </a:lnTo>
                <a:lnTo>
                  <a:pt x="47" y="24"/>
                </a:lnTo>
                <a:lnTo>
                  <a:pt x="47" y="168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6" name="Freeform 30"/>
          <p:cNvSpPr>
            <a:spLocks noEditPoints="1"/>
          </p:cNvSpPr>
          <p:nvPr/>
        </p:nvSpPr>
        <p:spPr bwMode="auto">
          <a:xfrm>
            <a:off x="7361238" y="4033838"/>
            <a:ext cx="133350" cy="127000"/>
          </a:xfrm>
          <a:custGeom>
            <a:avLst/>
            <a:gdLst>
              <a:gd name="T0" fmla="*/ 0 w 191"/>
              <a:gd name="T1" fmla="*/ 2147483647 h 192"/>
              <a:gd name="T2" fmla="*/ 2147483647 w 191"/>
              <a:gd name="T3" fmla="*/ 0 h 192"/>
              <a:gd name="T4" fmla="*/ 2147483647 w 191"/>
              <a:gd name="T5" fmla="*/ 0 h 192"/>
              <a:gd name="T6" fmla="*/ 2147483647 w 191"/>
              <a:gd name="T7" fmla="*/ 2147483647 h 192"/>
              <a:gd name="T8" fmla="*/ 2147483647 w 191"/>
              <a:gd name="T9" fmla="*/ 2147483647 h 192"/>
              <a:gd name="T10" fmla="*/ 2147483647 w 191"/>
              <a:gd name="T11" fmla="*/ 2147483647 h 192"/>
              <a:gd name="T12" fmla="*/ 2147483647 w 191"/>
              <a:gd name="T13" fmla="*/ 2147483647 h 192"/>
              <a:gd name="T14" fmla="*/ 0 w 191"/>
              <a:gd name="T15" fmla="*/ 2147483647 h 192"/>
              <a:gd name="T16" fmla="*/ 0 w 191"/>
              <a:gd name="T17" fmla="*/ 2147483647 h 192"/>
              <a:gd name="T18" fmla="*/ 2147483647 w 191"/>
              <a:gd name="T19" fmla="*/ 2147483647 h 192"/>
              <a:gd name="T20" fmla="*/ 2147483647 w 191"/>
              <a:gd name="T21" fmla="*/ 2147483647 h 192"/>
              <a:gd name="T22" fmla="*/ 2147483647 w 191"/>
              <a:gd name="T23" fmla="*/ 2147483647 h 192"/>
              <a:gd name="T24" fmla="*/ 2147483647 w 191"/>
              <a:gd name="T25" fmla="*/ 2147483647 h 192"/>
              <a:gd name="T26" fmla="*/ 2147483647 w 191"/>
              <a:gd name="T27" fmla="*/ 2147483647 h 192"/>
              <a:gd name="T28" fmla="*/ 2147483647 w 191"/>
              <a:gd name="T29" fmla="*/ 2147483647 h 192"/>
              <a:gd name="T30" fmla="*/ 2147483647 w 191"/>
              <a:gd name="T31" fmla="*/ 2147483647 h 192"/>
              <a:gd name="T32" fmla="*/ 2147483647 w 191"/>
              <a:gd name="T33" fmla="*/ 2147483647 h 192"/>
              <a:gd name="T34" fmla="*/ 2147483647 w 191"/>
              <a:gd name="T35" fmla="*/ 2147483647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192"/>
              <a:gd name="T56" fmla="*/ 191 w 191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19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69" y="0"/>
                </a:lnTo>
                <a:cubicBezTo>
                  <a:pt x="181" y="0"/>
                  <a:pt x="191" y="11"/>
                  <a:pt x="191" y="24"/>
                </a:cubicBezTo>
                <a:lnTo>
                  <a:pt x="191" y="168"/>
                </a:lnTo>
                <a:cubicBezTo>
                  <a:pt x="191" y="181"/>
                  <a:pt x="181" y="192"/>
                  <a:pt x="169" y="192"/>
                </a:cubicBezTo>
                <a:lnTo>
                  <a:pt x="24" y="192"/>
                </a:lnTo>
                <a:cubicBezTo>
                  <a:pt x="11" y="192"/>
                  <a:pt x="0" y="181"/>
                  <a:pt x="0" y="168"/>
                </a:cubicBezTo>
                <a:lnTo>
                  <a:pt x="0" y="24"/>
                </a:lnTo>
                <a:close/>
                <a:moveTo>
                  <a:pt x="47" y="168"/>
                </a:moveTo>
                <a:lnTo>
                  <a:pt x="24" y="144"/>
                </a:lnTo>
                <a:lnTo>
                  <a:pt x="169" y="144"/>
                </a:lnTo>
                <a:lnTo>
                  <a:pt x="145" y="168"/>
                </a:lnTo>
                <a:lnTo>
                  <a:pt x="145" y="24"/>
                </a:lnTo>
                <a:lnTo>
                  <a:pt x="169" y="48"/>
                </a:lnTo>
                <a:lnTo>
                  <a:pt x="24" y="48"/>
                </a:lnTo>
                <a:lnTo>
                  <a:pt x="47" y="24"/>
                </a:lnTo>
                <a:lnTo>
                  <a:pt x="47" y="168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7" name="Freeform 31"/>
          <p:cNvSpPr>
            <a:spLocks noEditPoints="1"/>
          </p:cNvSpPr>
          <p:nvPr/>
        </p:nvSpPr>
        <p:spPr bwMode="auto">
          <a:xfrm>
            <a:off x="7870825" y="4878388"/>
            <a:ext cx="133350" cy="127000"/>
          </a:xfrm>
          <a:custGeom>
            <a:avLst/>
            <a:gdLst>
              <a:gd name="T0" fmla="*/ 0 w 191"/>
              <a:gd name="T1" fmla="*/ 2147483647 h 192"/>
              <a:gd name="T2" fmla="*/ 2147483647 w 191"/>
              <a:gd name="T3" fmla="*/ 0 h 192"/>
              <a:gd name="T4" fmla="*/ 2147483647 w 191"/>
              <a:gd name="T5" fmla="*/ 0 h 192"/>
              <a:gd name="T6" fmla="*/ 2147483647 w 191"/>
              <a:gd name="T7" fmla="*/ 2147483647 h 192"/>
              <a:gd name="T8" fmla="*/ 2147483647 w 191"/>
              <a:gd name="T9" fmla="*/ 2147483647 h 192"/>
              <a:gd name="T10" fmla="*/ 2147483647 w 191"/>
              <a:gd name="T11" fmla="*/ 2147483647 h 192"/>
              <a:gd name="T12" fmla="*/ 2147483647 w 191"/>
              <a:gd name="T13" fmla="*/ 2147483647 h 192"/>
              <a:gd name="T14" fmla="*/ 0 w 191"/>
              <a:gd name="T15" fmla="*/ 2147483647 h 192"/>
              <a:gd name="T16" fmla="*/ 0 w 191"/>
              <a:gd name="T17" fmla="*/ 2147483647 h 192"/>
              <a:gd name="T18" fmla="*/ 2147483647 w 191"/>
              <a:gd name="T19" fmla="*/ 2147483647 h 192"/>
              <a:gd name="T20" fmla="*/ 2147483647 w 191"/>
              <a:gd name="T21" fmla="*/ 2147483647 h 192"/>
              <a:gd name="T22" fmla="*/ 2147483647 w 191"/>
              <a:gd name="T23" fmla="*/ 2147483647 h 192"/>
              <a:gd name="T24" fmla="*/ 2147483647 w 191"/>
              <a:gd name="T25" fmla="*/ 2147483647 h 192"/>
              <a:gd name="T26" fmla="*/ 2147483647 w 191"/>
              <a:gd name="T27" fmla="*/ 2147483647 h 192"/>
              <a:gd name="T28" fmla="*/ 2147483647 w 191"/>
              <a:gd name="T29" fmla="*/ 2147483647 h 192"/>
              <a:gd name="T30" fmla="*/ 2147483647 w 191"/>
              <a:gd name="T31" fmla="*/ 2147483647 h 192"/>
              <a:gd name="T32" fmla="*/ 2147483647 w 191"/>
              <a:gd name="T33" fmla="*/ 2147483647 h 192"/>
              <a:gd name="T34" fmla="*/ 2147483647 w 191"/>
              <a:gd name="T35" fmla="*/ 2147483647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1"/>
              <a:gd name="T55" fmla="*/ 0 h 192"/>
              <a:gd name="T56" fmla="*/ 191 w 191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1" h="192">
                <a:moveTo>
                  <a:pt x="0" y="24"/>
                </a:moveTo>
                <a:cubicBezTo>
                  <a:pt x="0" y="11"/>
                  <a:pt x="10" y="0"/>
                  <a:pt x="24" y="0"/>
                </a:cubicBezTo>
                <a:lnTo>
                  <a:pt x="168" y="0"/>
                </a:lnTo>
                <a:cubicBezTo>
                  <a:pt x="180" y="0"/>
                  <a:pt x="191" y="11"/>
                  <a:pt x="191" y="24"/>
                </a:cubicBezTo>
                <a:lnTo>
                  <a:pt x="191" y="168"/>
                </a:lnTo>
                <a:cubicBezTo>
                  <a:pt x="191" y="181"/>
                  <a:pt x="180" y="192"/>
                  <a:pt x="168" y="192"/>
                </a:cubicBezTo>
                <a:lnTo>
                  <a:pt x="24" y="192"/>
                </a:lnTo>
                <a:cubicBezTo>
                  <a:pt x="10" y="192"/>
                  <a:pt x="0" y="181"/>
                  <a:pt x="0" y="168"/>
                </a:cubicBezTo>
                <a:lnTo>
                  <a:pt x="0" y="24"/>
                </a:lnTo>
                <a:close/>
                <a:moveTo>
                  <a:pt x="46" y="168"/>
                </a:moveTo>
                <a:lnTo>
                  <a:pt x="24" y="144"/>
                </a:lnTo>
                <a:lnTo>
                  <a:pt x="168" y="144"/>
                </a:lnTo>
                <a:lnTo>
                  <a:pt x="144" y="168"/>
                </a:lnTo>
                <a:lnTo>
                  <a:pt x="144" y="24"/>
                </a:lnTo>
                <a:lnTo>
                  <a:pt x="168" y="48"/>
                </a:lnTo>
                <a:lnTo>
                  <a:pt x="24" y="48"/>
                </a:lnTo>
                <a:lnTo>
                  <a:pt x="46" y="24"/>
                </a:lnTo>
                <a:lnTo>
                  <a:pt x="46" y="168"/>
                </a:lnTo>
                <a:close/>
              </a:path>
            </a:pathLst>
          </a:custGeom>
          <a:solidFill>
            <a:srgbClr val="632523"/>
          </a:solidFill>
          <a:ln w="0" cap="flat">
            <a:solidFill>
              <a:srgbClr val="6325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58" name="Rectangle 35"/>
          <p:cNvSpPr>
            <a:spLocks noChangeArrowheads="1"/>
          </p:cNvSpPr>
          <p:nvPr/>
        </p:nvSpPr>
        <p:spPr bwMode="auto">
          <a:xfrm>
            <a:off x="5035550" y="4862513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59" name="Rectangle 36"/>
          <p:cNvSpPr>
            <a:spLocks noChangeArrowheads="1"/>
          </p:cNvSpPr>
          <p:nvPr/>
        </p:nvSpPr>
        <p:spPr bwMode="auto">
          <a:xfrm>
            <a:off x="4951413" y="4300538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20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60" name="Rectangle 37"/>
          <p:cNvSpPr>
            <a:spLocks noChangeArrowheads="1"/>
          </p:cNvSpPr>
          <p:nvPr/>
        </p:nvSpPr>
        <p:spPr bwMode="auto">
          <a:xfrm>
            <a:off x="4951413" y="3738563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40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61" name="Rectangle 38"/>
          <p:cNvSpPr>
            <a:spLocks noChangeArrowheads="1"/>
          </p:cNvSpPr>
          <p:nvPr/>
        </p:nvSpPr>
        <p:spPr bwMode="auto">
          <a:xfrm>
            <a:off x="4951413" y="3173413"/>
            <a:ext cx="1571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60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62" name="Rectangle 39"/>
          <p:cNvSpPr>
            <a:spLocks noChangeArrowheads="1"/>
          </p:cNvSpPr>
          <p:nvPr/>
        </p:nvSpPr>
        <p:spPr bwMode="auto">
          <a:xfrm>
            <a:off x="4951413" y="2611438"/>
            <a:ext cx="1571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80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63" name="Rectangle 40"/>
          <p:cNvSpPr>
            <a:spLocks noChangeArrowheads="1"/>
          </p:cNvSpPr>
          <p:nvPr/>
        </p:nvSpPr>
        <p:spPr bwMode="auto">
          <a:xfrm>
            <a:off x="4876800" y="2047875"/>
            <a:ext cx="2349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100</a:t>
            </a:r>
            <a:endParaRPr lang="en-US" sz="1100" b="0">
              <a:solidFill>
                <a:schemeClr val="bg1"/>
              </a:solidFill>
            </a:endParaRPr>
          </a:p>
        </p:txBody>
      </p:sp>
      <p:sp>
        <p:nvSpPr>
          <p:cNvPr id="55364" name="Rectangle 41"/>
          <p:cNvSpPr>
            <a:spLocks noChangeArrowheads="1"/>
          </p:cNvSpPr>
          <p:nvPr/>
        </p:nvSpPr>
        <p:spPr bwMode="auto">
          <a:xfrm>
            <a:off x="5203825" y="5032375"/>
            <a:ext cx="777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4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5365" name="Rectangle 42"/>
          <p:cNvSpPr>
            <a:spLocks noChangeArrowheads="1"/>
          </p:cNvSpPr>
          <p:nvPr/>
        </p:nvSpPr>
        <p:spPr bwMode="auto">
          <a:xfrm>
            <a:off x="5876925" y="5032375"/>
            <a:ext cx="777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8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5366" name="Rectangle 43"/>
          <p:cNvSpPr>
            <a:spLocks noChangeArrowheads="1"/>
          </p:cNvSpPr>
          <p:nvPr/>
        </p:nvSpPr>
        <p:spPr bwMode="auto">
          <a:xfrm>
            <a:off x="6507163" y="5032375"/>
            <a:ext cx="1571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12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5367" name="Rectangle 44"/>
          <p:cNvSpPr>
            <a:spLocks noChangeArrowheads="1"/>
          </p:cNvSpPr>
          <p:nvPr/>
        </p:nvSpPr>
        <p:spPr bwMode="auto">
          <a:xfrm>
            <a:off x="7180263" y="5032375"/>
            <a:ext cx="1571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16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5368" name="Rectangle 45"/>
          <p:cNvSpPr>
            <a:spLocks noChangeArrowheads="1"/>
          </p:cNvSpPr>
          <p:nvPr/>
        </p:nvSpPr>
        <p:spPr bwMode="auto">
          <a:xfrm>
            <a:off x="7854950" y="5032375"/>
            <a:ext cx="1571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20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5369" name="Rectangle 46"/>
          <p:cNvSpPr>
            <a:spLocks noChangeArrowheads="1"/>
          </p:cNvSpPr>
          <p:nvPr/>
        </p:nvSpPr>
        <p:spPr bwMode="auto">
          <a:xfrm>
            <a:off x="8528050" y="5032375"/>
            <a:ext cx="1571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1100">
                <a:solidFill>
                  <a:schemeClr val="bg1"/>
                </a:solidFill>
              </a:rPr>
              <a:t>30</a:t>
            </a:r>
            <a:endParaRPr lang="en-US" b="0">
              <a:solidFill>
                <a:schemeClr val="bg1"/>
              </a:solidFill>
            </a:endParaRPr>
          </a:p>
        </p:txBody>
      </p:sp>
      <p:grpSp>
        <p:nvGrpSpPr>
          <p:cNvPr id="55370" name="Group 105"/>
          <p:cNvGrpSpPr>
            <a:grpSpLocks/>
          </p:cNvGrpSpPr>
          <p:nvPr/>
        </p:nvGrpSpPr>
        <p:grpSpPr bwMode="auto">
          <a:xfrm>
            <a:off x="6064250" y="2200275"/>
            <a:ext cx="2493963" cy="754063"/>
            <a:chOff x="2387264" y="4880907"/>
            <a:chExt cx="2332050" cy="728965"/>
          </a:xfrm>
        </p:grpSpPr>
        <p:sp>
          <p:nvSpPr>
            <p:cNvPr id="55371" name="TextBox 55"/>
            <p:cNvSpPr txBox="1">
              <a:spLocks noChangeArrowheads="1"/>
            </p:cNvSpPr>
            <p:nvPr/>
          </p:nvSpPr>
          <p:spPr bwMode="auto">
            <a:xfrm>
              <a:off x="2387264" y="4880907"/>
              <a:ext cx="2332050" cy="26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Y=66.9/(1+2.718^(-(x-16.9)/-0.136)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55372" name="TextBox 56"/>
            <p:cNvSpPr txBox="1">
              <a:spLocks noChangeArrowheads="1"/>
            </p:cNvSpPr>
            <p:nvPr/>
          </p:nvSpPr>
          <p:spPr bwMode="auto">
            <a:xfrm>
              <a:off x="3888211" y="5163857"/>
              <a:ext cx="739086" cy="44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200" baseline="300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=0.976</a:t>
              </a:r>
            </a:p>
            <a:p>
              <a:r>
                <a:rPr lang="en-US" sz="12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=0.0237</a:t>
              </a:r>
            </a:p>
          </p:txBody>
        </p:sp>
      </p:grpSp>
      <p:grpSp>
        <p:nvGrpSpPr>
          <p:cNvPr id="55373" name="Group 114"/>
          <p:cNvGrpSpPr>
            <a:grpSpLocks/>
          </p:cNvGrpSpPr>
          <p:nvPr/>
        </p:nvGrpSpPr>
        <p:grpSpPr bwMode="auto">
          <a:xfrm>
            <a:off x="8274050" y="4845050"/>
            <a:ext cx="176213" cy="174625"/>
            <a:chOff x="3749421" y="5533318"/>
            <a:chExt cx="163004" cy="168514"/>
          </a:xfrm>
        </p:grpSpPr>
        <p:sp>
          <p:nvSpPr>
            <p:cNvPr id="55374" name="Line 73"/>
            <p:cNvSpPr>
              <a:spLocks noChangeShapeType="1"/>
            </p:cNvSpPr>
            <p:nvPr/>
          </p:nvSpPr>
          <p:spPr bwMode="auto">
            <a:xfrm flipH="1">
              <a:off x="3749421" y="5533318"/>
              <a:ext cx="124650" cy="131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5375" name="Line 74"/>
            <p:cNvSpPr>
              <a:spLocks noChangeShapeType="1"/>
            </p:cNvSpPr>
            <p:nvPr/>
          </p:nvSpPr>
          <p:spPr bwMode="auto">
            <a:xfrm flipH="1">
              <a:off x="3787775" y="5561404"/>
              <a:ext cx="124650" cy="140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5376" name="TextBox 119"/>
          <p:cNvSpPr txBox="1">
            <a:spLocks noChangeArrowheads="1"/>
          </p:cNvSpPr>
          <p:nvPr/>
        </p:nvSpPr>
        <p:spPr bwMode="auto">
          <a:xfrm>
            <a:off x="3276600" y="5410200"/>
            <a:ext cx="296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David" pitchFamily="2" charset="-79"/>
                <a:cs typeface="David" pitchFamily="2" charset="-79"/>
              </a:rPr>
              <a:t> </a:t>
            </a:r>
            <a:r>
              <a:rPr lang="he-IL" sz="2400">
                <a:solidFill>
                  <a:schemeClr val="bg1"/>
                </a:solidFill>
                <a:latin typeface="David" pitchFamily="2" charset="-79"/>
                <a:cs typeface="David" pitchFamily="2" charset="-79"/>
              </a:rPr>
              <a:t>גיל הצמח (מספר עלים) </a:t>
            </a:r>
            <a:endParaRPr lang="en-US" sz="2400">
              <a:solidFill>
                <a:schemeClr val="bg1"/>
              </a:solidFill>
              <a:latin typeface="David" pitchFamily="2" charset="-79"/>
              <a:cs typeface="David" pitchFamily="2" charset="-79"/>
            </a:endParaRPr>
          </a:p>
        </p:txBody>
      </p:sp>
      <p:sp>
        <p:nvSpPr>
          <p:cNvPr id="55377" name="TextBox 95"/>
          <p:cNvSpPr txBox="1">
            <a:spLocks noChangeArrowheads="1"/>
          </p:cNvSpPr>
          <p:nvPr/>
        </p:nvSpPr>
        <p:spPr bwMode="auto">
          <a:xfrm>
            <a:off x="5651500" y="1649413"/>
            <a:ext cx="2786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>
                <a:solidFill>
                  <a:srgbClr val="FFC000"/>
                </a:solidFill>
                <a:latin typeface="David" pitchFamily="2" charset="-79"/>
                <a:cs typeface="David" pitchFamily="2" charset="-79"/>
              </a:rPr>
              <a:t>נגיעות קשה ומוות</a:t>
            </a:r>
            <a:endParaRPr lang="en-US" sz="2800">
              <a:solidFill>
                <a:srgbClr val="FFC000"/>
              </a:solidFill>
              <a:latin typeface="David" pitchFamily="2" charset="-79"/>
              <a:cs typeface="David" pitchFamily="2" charset="-79"/>
            </a:endParaRPr>
          </a:p>
        </p:txBody>
      </p:sp>
      <p:sp>
        <p:nvSpPr>
          <p:cNvPr id="55378" name="TextBox 96"/>
          <p:cNvSpPr txBox="1">
            <a:spLocks noChangeArrowheads="1"/>
          </p:cNvSpPr>
          <p:nvPr/>
        </p:nvSpPr>
        <p:spPr bwMode="auto">
          <a:xfrm>
            <a:off x="1258888" y="1638300"/>
            <a:ext cx="2671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>
                <a:solidFill>
                  <a:srgbClr val="FFC000"/>
                </a:solidFill>
                <a:latin typeface="David" pitchFamily="2" charset="-79"/>
                <a:cs typeface="David" pitchFamily="2" charset="-79"/>
              </a:rPr>
              <a:t>כלל הסימפטומים</a:t>
            </a:r>
            <a:endParaRPr lang="en-US" sz="2800">
              <a:solidFill>
                <a:srgbClr val="FFC000"/>
              </a:solidFill>
              <a:latin typeface="David" pitchFamily="2" charset="-79"/>
              <a:cs typeface="David" pitchFamily="2" charset="-79"/>
            </a:endParaRPr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1468438" y="2495550"/>
            <a:ext cx="2782887" cy="1662113"/>
            <a:chOff x="1454623" y="2495265"/>
            <a:chExt cx="2783008" cy="1662444"/>
          </a:xfrm>
        </p:grpSpPr>
        <p:grpSp>
          <p:nvGrpSpPr>
            <p:cNvPr id="55380" name="Group 101"/>
            <p:cNvGrpSpPr>
              <a:grpSpLocks/>
            </p:cNvGrpSpPr>
            <p:nvPr/>
          </p:nvGrpSpPr>
          <p:grpSpPr bwMode="auto">
            <a:xfrm>
              <a:off x="4102290" y="3844218"/>
              <a:ext cx="135341" cy="313491"/>
              <a:chOff x="3030940" y="3973872"/>
              <a:chExt cx="135341" cy="31349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031338" y="4060305"/>
                <a:ext cx="134943" cy="130201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382" name="Freeform 120"/>
              <p:cNvSpPr>
                <a:spLocks noEditPoints="1"/>
              </p:cNvSpPr>
              <p:nvPr/>
            </p:nvSpPr>
            <p:spPr bwMode="auto">
              <a:xfrm>
                <a:off x="3064429" y="3973872"/>
                <a:ext cx="74072" cy="313491"/>
              </a:xfrm>
              <a:custGeom>
                <a:avLst/>
                <a:gdLst>
                  <a:gd name="T0" fmla="*/ 2147483647 w 36"/>
                  <a:gd name="T1" fmla="*/ 2147483647 h 144"/>
                  <a:gd name="T2" fmla="*/ 2147483647 w 36"/>
                  <a:gd name="T3" fmla="*/ 2147483647 h 144"/>
                  <a:gd name="T4" fmla="*/ 2147483647 w 36"/>
                  <a:gd name="T5" fmla="*/ 2147483647 h 144"/>
                  <a:gd name="T6" fmla="*/ 2147483647 w 36"/>
                  <a:gd name="T7" fmla="*/ 2147483647 h 144"/>
                  <a:gd name="T8" fmla="*/ 2147483647 w 36"/>
                  <a:gd name="T9" fmla="*/ 2147483647 h 144"/>
                  <a:gd name="T10" fmla="*/ 2147483647 w 36"/>
                  <a:gd name="T11" fmla="*/ 2147483647 h 144"/>
                  <a:gd name="T12" fmla="*/ 2147483647 w 36"/>
                  <a:gd name="T13" fmla="*/ 2147483647 h 144"/>
                  <a:gd name="T14" fmla="*/ 0 w 36"/>
                  <a:gd name="T15" fmla="*/ 2147483647 h 144"/>
                  <a:gd name="T16" fmla="*/ 2147483647 w 36"/>
                  <a:gd name="T17" fmla="*/ 2147483647 h 144"/>
                  <a:gd name="T18" fmla="*/ 2147483647 w 36"/>
                  <a:gd name="T19" fmla="*/ 2147483647 h 144"/>
                  <a:gd name="T20" fmla="*/ 0 w 36"/>
                  <a:gd name="T21" fmla="*/ 2147483647 h 144"/>
                  <a:gd name="T22" fmla="*/ 0 w 36"/>
                  <a:gd name="T23" fmla="*/ 2147483647 h 144"/>
                  <a:gd name="T24" fmla="*/ 0 w 36"/>
                  <a:gd name="T25" fmla="*/ 0 h 144"/>
                  <a:gd name="T26" fmla="*/ 2147483647 w 36"/>
                  <a:gd name="T27" fmla="*/ 0 h 144"/>
                  <a:gd name="T28" fmla="*/ 2147483647 w 36"/>
                  <a:gd name="T29" fmla="*/ 2147483647 h 144"/>
                  <a:gd name="T30" fmla="*/ 0 w 36"/>
                  <a:gd name="T31" fmla="*/ 2147483647 h 144"/>
                  <a:gd name="T32" fmla="*/ 0 w 36"/>
                  <a:gd name="T33" fmla="*/ 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44"/>
                  <a:gd name="T53" fmla="*/ 36 w 36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44">
                    <a:moveTo>
                      <a:pt x="15" y="141"/>
                    </a:moveTo>
                    <a:lnTo>
                      <a:pt x="15" y="7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0" y="72"/>
                    </a:lnTo>
                    <a:lnTo>
                      <a:pt x="20" y="141"/>
                    </a:lnTo>
                    <a:lnTo>
                      <a:pt x="15" y="141"/>
                    </a:lnTo>
                    <a:close/>
                    <a:moveTo>
                      <a:pt x="0" y="138"/>
                    </a:moveTo>
                    <a:lnTo>
                      <a:pt x="36" y="138"/>
                    </a:lnTo>
                    <a:lnTo>
                      <a:pt x="36" y="144"/>
                    </a:lnTo>
                    <a:lnTo>
                      <a:pt x="0" y="144"/>
                    </a:lnTo>
                    <a:lnTo>
                      <a:pt x="0" y="138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3421621" y="2622290"/>
              <a:ext cx="136531" cy="13020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926299" y="2495265"/>
              <a:ext cx="134944" cy="13020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454623" y="2496853"/>
              <a:ext cx="134943" cy="13020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5837238" y="2627313"/>
            <a:ext cx="2827337" cy="2338387"/>
            <a:chOff x="5837830" y="2640769"/>
            <a:chExt cx="2826226" cy="2338390"/>
          </a:xfrm>
        </p:grpSpPr>
        <p:grpSp>
          <p:nvGrpSpPr>
            <p:cNvPr id="55387" name="Group 126"/>
            <p:cNvGrpSpPr>
              <a:grpSpLocks/>
            </p:cNvGrpSpPr>
            <p:nvPr/>
          </p:nvGrpSpPr>
          <p:grpSpPr bwMode="auto">
            <a:xfrm>
              <a:off x="7366381" y="3502196"/>
              <a:ext cx="135341" cy="823245"/>
              <a:chOff x="8157951" y="3249712"/>
              <a:chExt cx="135341" cy="823245"/>
            </a:xfrm>
          </p:grpSpPr>
          <p:sp>
            <p:nvSpPr>
              <p:cNvPr id="55388" name="Freeform 24"/>
              <p:cNvSpPr>
                <a:spLocks noEditPoints="1"/>
              </p:cNvSpPr>
              <p:nvPr/>
            </p:nvSpPr>
            <p:spPr bwMode="auto">
              <a:xfrm>
                <a:off x="8187698" y="3249712"/>
                <a:ext cx="67114" cy="823245"/>
              </a:xfrm>
              <a:custGeom>
                <a:avLst/>
                <a:gdLst>
                  <a:gd name="T0" fmla="*/ 2147483647 w 39"/>
                  <a:gd name="T1" fmla="*/ 2147483647 h 501"/>
                  <a:gd name="T2" fmla="*/ 2147483647 w 39"/>
                  <a:gd name="T3" fmla="*/ 2147483647 h 501"/>
                  <a:gd name="T4" fmla="*/ 2147483647 w 39"/>
                  <a:gd name="T5" fmla="*/ 2147483647 h 501"/>
                  <a:gd name="T6" fmla="*/ 2147483647 w 39"/>
                  <a:gd name="T7" fmla="*/ 2147483647 h 501"/>
                  <a:gd name="T8" fmla="*/ 2147483647 w 39"/>
                  <a:gd name="T9" fmla="*/ 2147483647 h 501"/>
                  <a:gd name="T10" fmla="*/ 2147483647 w 39"/>
                  <a:gd name="T11" fmla="*/ 2147483647 h 501"/>
                  <a:gd name="T12" fmla="*/ 2147483647 w 39"/>
                  <a:gd name="T13" fmla="*/ 2147483647 h 501"/>
                  <a:gd name="T14" fmla="*/ 0 w 39"/>
                  <a:gd name="T15" fmla="*/ 2147483647 h 501"/>
                  <a:gd name="T16" fmla="*/ 2147483647 w 39"/>
                  <a:gd name="T17" fmla="*/ 2147483647 h 501"/>
                  <a:gd name="T18" fmla="*/ 2147483647 w 39"/>
                  <a:gd name="T19" fmla="*/ 2147483647 h 501"/>
                  <a:gd name="T20" fmla="*/ 0 w 39"/>
                  <a:gd name="T21" fmla="*/ 2147483647 h 501"/>
                  <a:gd name="T22" fmla="*/ 0 w 39"/>
                  <a:gd name="T23" fmla="*/ 2147483647 h 501"/>
                  <a:gd name="T24" fmla="*/ 0 w 39"/>
                  <a:gd name="T25" fmla="*/ 0 h 501"/>
                  <a:gd name="T26" fmla="*/ 2147483647 w 39"/>
                  <a:gd name="T27" fmla="*/ 0 h 501"/>
                  <a:gd name="T28" fmla="*/ 2147483647 w 39"/>
                  <a:gd name="T29" fmla="*/ 2147483647 h 501"/>
                  <a:gd name="T30" fmla="*/ 0 w 39"/>
                  <a:gd name="T31" fmla="*/ 2147483647 h 501"/>
                  <a:gd name="T32" fmla="*/ 0 w 39"/>
                  <a:gd name="T33" fmla="*/ 0 h 5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501"/>
                  <a:gd name="T53" fmla="*/ 39 w 39"/>
                  <a:gd name="T54" fmla="*/ 501 h 5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501">
                    <a:moveTo>
                      <a:pt x="16" y="498"/>
                    </a:moveTo>
                    <a:lnTo>
                      <a:pt x="16" y="251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2" y="251"/>
                    </a:lnTo>
                    <a:lnTo>
                      <a:pt x="22" y="498"/>
                    </a:lnTo>
                    <a:lnTo>
                      <a:pt x="16" y="498"/>
                    </a:lnTo>
                    <a:close/>
                    <a:moveTo>
                      <a:pt x="0" y="494"/>
                    </a:moveTo>
                    <a:lnTo>
                      <a:pt x="39" y="494"/>
                    </a:lnTo>
                    <a:lnTo>
                      <a:pt x="39" y="501"/>
                    </a:lnTo>
                    <a:lnTo>
                      <a:pt x="0" y="501"/>
                    </a:lnTo>
                    <a:lnTo>
                      <a:pt x="0" y="494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8157561" y="3591611"/>
                <a:ext cx="136472" cy="1301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8529172" y="4848984"/>
              <a:ext cx="134884" cy="13017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875379" y="4837872"/>
              <a:ext cx="136471" cy="13017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5392" name="Group 127"/>
            <p:cNvGrpSpPr>
              <a:grpSpLocks/>
            </p:cNvGrpSpPr>
            <p:nvPr/>
          </p:nvGrpSpPr>
          <p:grpSpPr bwMode="auto">
            <a:xfrm>
              <a:off x="5837830" y="2640769"/>
              <a:ext cx="135341" cy="685216"/>
              <a:chOff x="6117609" y="2490644"/>
              <a:chExt cx="135341" cy="685216"/>
            </a:xfrm>
          </p:grpSpPr>
          <p:sp>
            <p:nvSpPr>
              <p:cNvPr id="55393" name="Freeform 22"/>
              <p:cNvSpPr>
                <a:spLocks noEditPoints="1"/>
              </p:cNvSpPr>
              <p:nvPr/>
            </p:nvSpPr>
            <p:spPr bwMode="auto">
              <a:xfrm>
                <a:off x="6151232" y="2490644"/>
                <a:ext cx="67114" cy="685216"/>
              </a:xfrm>
              <a:custGeom>
                <a:avLst/>
                <a:gdLst>
                  <a:gd name="T0" fmla="*/ 2147483647 w 39"/>
                  <a:gd name="T1" fmla="*/ 2147483647 h 417"/>
                  <a:gd name="T2" fmla="*/ 2147483647 w 39"/>
                  <a:gd name="T3" fmla="*/ 2147483647 h 417"/>
                  <a:gd name="T4" fmla="*/ 2147483647 w 39"/>
                  <a:gd name="T5" fmla="*/ 2147483647 h 417"/>
                  <a:gd name="T6" fmla="*/ 2147483647 w 39"/>
                  <a:gd name="T7" fmla="*/ 2147483647 h 417"/>
                  <a:gd name="T8" fmla="*/ 2147483647 w 39"/>
                  <a:gd name="T9" fmla="*/ 2147483647 h 417"/>
                  <a:gd name="T10" fmla="*/ 2147483647 w 39"/>
                  <a:gd name="T11" fmla="*/ 2147483647 h 417"/>
                  <a:gd name="T12" fmla="*/ 2147483647 w 39"/>
                  <a:gd name="T13" fmla="*/ 2147483647 h 417"/>
                  <a:gd name="T14" fmla="*/ 0 w 39"/>
                  <a:gd name="T15" fmla="*/ 2147483647 h 417"/>
                  <a:gd name="T16" fmla="*/ 2147483647 w 39"/>
                  <a:gd name="T17" fmla="*/ 2147483647 h 417"/>
                  <a:gd name="T18" fmla="*/ 2147483647 w 39"/>
                  <a:gd name="T19" fmla="*/ 2147483647 h 417"/>
                  <a:gd name="T20" fmla="*/ 0 w 39"/>
                  <a:gd name="T21" fmla="*/ 2147483647 h 417"/>
                  <a:gd name="T22" fmla="*/ 0 w 39"/>
                  <a:gd name="T23" fmla="*/ 2147483647 h 417"/>
                  <a:gd name="T24" fmla="*/ 0 w 39"/>
                  <a:gd name="T25" fmla="*/ 0 h 417"/>
                  <a:gd name="T26" fmla="*/ 2147483647 w 39"/>
                  <a:gd name="T27" fmla="*/ 0 h 417"/>
                  <a:gd name="T28" fmla="*/ 2147483647 w 39"/>
                  <a:gd name="T29" fmla="*/ 2147483647 h 417"/>
                  <a:gd name="T30" fmla="*/ 0 w 39"/>
                  <a:gd name="T31" fmla="*/ 2147483647 h 417"/>
                  <a:gd name="T32" fmla="*/ 0 w 39"/>
                  <a:gd name="T33" fmla="*/ 0 h 4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17"/>
                  <a:gd name="T53" fmla="*/ 39 w 39"/>
                  <a:gd name="T54" fmla="*/ 417 h 4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17">
                    <a:moveTo>
                      <a:pt x="16" y="414"/>
                    </a:moveTo>
                    <a:lnTo>
                      <a:pt x="16" y="208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22" y="208"/>
                    </a:lnTo>
                    <a:lnTo>
                      <a:pt x="22" y="414"/>
                    </a:lnTo>
                    <a:lnTo>
                      <a:pt x="16" y="414"/>
                    </a:lnTo>
                    <a:close/>
                    <a:moveTo>
                      <a:pt x="0" y="411"/>
                    </a:moveTo>
                    <a:lnTo>
                      <a:pt x="39" y="411"/>
                    </a:lnTo>
                    <a:lnTo>
                      <a:pt x="39" y="417"/>
                    </a:lnTo>
                    <a:lnTo>
                      <a:pt x="0" y="417"/>
                    </a:lnTo>
                    <a:lnTo>
                      <a:pt x="0" y="411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117609" y="2731944"/>
                <a:ext cx="134884" cy="1301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427538" y="4005263"/>
            <a:ext cx="3024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>
                <a:solidFill>
                  <a:srgbClr val="00B050"/>
                </a:solidFill>
                <a:latin typeface="David" pitchFamily="2" charset="-79"/>
                <a:cs typeface="David" pitchFamily="2" charset="-79"/>
              </a:rPr>
              <a:t>"חלון הפגיעות"</a:t>
            </a:r>
            <a:endParaRPr 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88913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avid" pitchFamily="2" charset="-79"/>
              </a:rPr>
              <a:t>השפעת גיל הצמח בזמן האילוח על היבול המצטבר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David" pitchFamily="2" charset="-79"/>
            </a:endParaRPr>
          </a:p>
        </p:txBody>
      </p:sp>
      <p:sp>
        <p:nvSpPr>
          <p:cNvPr id="56323" name="TextBox 47"/>
          <p:cNvSpPr txBox="1">
            <a:spLocks noChangeArrowheads="1"/>
          </p:cNvSpPr>
          <p:nvPr/>
        </p:nvSpPr>
        <p:spPr bwMode="auto">
          <a:xfrm>
            <a:off x="6519863" y="2652713"/>
            <a:ext cx="230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>
                <a:solidFill>
                  <a:schemeClr val="bg1"/>
                </a:solidFill>
                <a:latin typeface="David" pitchFamily="2" charset="-79"/>
                <a:cs typeface="David" pitchFamily="2" charset="-79"/>
              </a:rPr>
              <a:t>אילוח בתוך </a:t>
            </a:r>
          </a:p>
          <a:p>
            <a:pPr algn="ctr"/>
            <a:r>
              <a:rPr lang="he-IL" sz="2400">
                <a:solidFill>
                  <a:schemeClr val="bg1"/>
                </a:solidFill>
                <a:latin typeface="David" pitchFamily="2" charset="-79"/>
                <a:cs typeface="David" pitchFamily="2" charset="-79"/>
              </a:rPr>
              <a:t>"חלון הפגיעות"</a:t>
            </a:r>
            <a:endParaRPr lang="en-US" sz="2400">
              <a:solidFill>
                <a:schemeClr val="bg1"/>
              </a:solidFill>
              <a:latin typeface="David" pitchFamily="2" charset="-79"/>
              <a:cs typeface="David" pitchFamily="2" charset="-79"/>
            </a:endParaRPr>
          </a:p>
        </p:txBody>
      </p:sp>
      <p:grpSp>
        <p:nvGrpSpPr>
          <p:cNvPr id="56324" name="קבוצה 49"/>
          <p:cNvGrpSpPr>
            <a:grpSpLocks/>
          </p:cNvGrpSpPr>
          <p:nvPr/>
        </p:nvGrpSpPr>
        <p:grpSpPr bwMode="auto">
          <a:xfrm>
            <a:off x="971550" y="1020763"/>
            <a:ext cx="7735888" cy="5335587"/>
            <a:chOff x="971600" y="1020726"/>
            <a:chExt cx="7736464" cy="5336336"/>
          </a:xfrm>
        </p:grpSpPr>
        <p:sp>
          <p:nvSpPr>
            <p:cNvPr id="56325" name="TextBox 48"/>
            <p:cNvSpPr txBox="1">
              <a:spLocks noChangeArrowheads="1"/>
            </p:cNvSpPr>
            <p:nvPr/>
          </p:nvSpPr>
          <p:spPr bwMode="auto">
            <a:xfrm>
              <a:off x="6456532" y="1663026"/>
              <a:ext cx="22515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e-IL" sz="2400">
                  <a:solidFill>
                    <a:schemeClr val="bg1"/>
                  </a:solidFill>
                  <a:latin typeface="David" pitchFamily="2" charset="-79"/>
                  <a:cs typeface="David" pitchFamily="2" charset="-79"/>
                </a:rPr>
                <a:t>אילוח מעבר </a:t>
              </a:r>
            </a:p>
            <a:p>
              <a:pPr algn="ctr"/>
              <a:r>
                <a:rPr lang="he-IL" sz="2400">
                  <a:solidFill>
                    <a:schemeClr val="bg1"/>
                  </a:solidFill>
                  <a:latin typeface="David" pitchFamily="2" charset="-79"/>
                  <a:cs typeface="David" pitchFamily="2" charset="-79"/>
                </a:rPr>
                <a:t>ל"חלון הפגיעות"</a:t>
              </a:r>
              <a:endParaRPr lang="en-US" sz="2400">
                <a:solidFill>
                  <a:schemeClr val="bg1"/>
                </a:solidFill>
                <a:latin typeface="David" pitchFamily="2" charset="-79"/>
                <a:cs typeface="David" pitchFamily="2" charset="-79"/>
              </a:endParaRPr>
            </a:p>
          </p:txBody>
        </p:sp>
        <p:grpSp>
          <p:nvGrpSpPr>
            <p:cNvPr id="56326" name="Group 50"/>
            <p:cNvGrpSpPr>
              <a:grpSpLocks/>
            </p:cNvGrpSpPr>
            <p:nvPr/>
          </p:nvGrpSpPr>
          <p:grpSpPr bwMode="auto">
            <a:xfrm>
              <a:off x="971600" y="1020726"/>
              <a:ext cx="6018957" cy="5336336"/>
              <a:chOff x="971600" y="1282775"/>
              <a:chExt cx="6018957" cy="4874519"/>
            </a:xfrm>
          </p:grpSpPr>
          <p:graphicFrame>
            <p:nvGraphicFramePr>
              <p:cNvPr id="8" name="Chart 7"/>
              <p:cNvGraphicFramePr/>
              <p:nvPr/>
            </p:nvGraphicFramePr>
            <p:xfrm>
              <a:off x="1365199" y="1282775"/>
              <a:ext cx="5625358" cy="48141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56328" name="Group 49"/>
              <p:cNvGrpSpPr>
                <a:grpSpLocks/>
              </p:cNvGrpSpPr>
              <p:nvPr/>
            </p:nvGrpSpPr>
            <p:grpSpPr bwMode="auto">
              <a:xfrm>
                <a:off x="971600" y="1931214"/>
                <a:ext cx="5556444" cy="4226080"/>
                <a:chOff x="971600" y="1931214"/>
                <a:chExt cx="5556444" cy="4226080"/>
              </a:xfrm>
            </p:grpSpPr>
            <p:sp>
              <p:nvSpPr>
                <p:cNvPr id="5632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2827188" y="5735582"/>
                  <a:ext cx="2459328" cy="421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/>
                  <a:r>
                    <a:rPr lang="he-IL" sz="2400">
                      <a:solidFill>
                        <a:schemeClr val="bg1"/>
                      </a:solidFill>
                      <a:latin typeface="David" pitchFamily="2" charset="-79"/>
                      <a:cs typeface="David" pitchFamily="2" charset="-79"/>
                    </a:rPr>
                    <a:t>זמן (ימים משתילה)</a:t>
                  </a:r>
                  <a:endParaRPr lang="en-US" sz="2400">
                    <a:solidFill>
                      <a:schemeClr val="bg1"/>
                    </a:solidFill>
                    <a:latin typeface="David" pitchFamily="2" charset="-79"/>
                    <a:cs typeface="David" pitchFamily="2" charset="-79"/>
                  </a:endParaRPr>
                </a:p>
              </p:txBody>
            </p:sp>
            <p:grpSp>
              <p:nvGrpSpPr>
                <p:cNvPr id="56330" name="Group 14"/>
                <p:cNvGrpSpPr>
                  <a:grpSpLocks/>
                </p:cNvGrpSpPr>
                <p:nvPr/>
              </p:nvGrpSpPr>
              <p:grpSpPr bwMode="auto">
                <a:xfrm>
                  <a:off x="5479326" y="1969776"/>
                  <a:ext cx="435500" cy="1644408"/>
                  <a:chOff x="5111725" y="3748981"/>
                  <a:chExt cx="350812" cy="1279197"/>
                </a:xfrm>
              </p:grpSpPr>
              <p:sp>
                <p:nvSpPr>
                  <p:cNvPr id="56331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2910" y="3842013"/>
                    <a:ext cx="269627" cy="204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 rtl="0"/>
                    <a:r>
                      <a:rPr lang="en-US" sz="1000"/>
                      <a:t>a</a:t>
                    </a:r>
                  </a:p>
                </p:txBody>
              </p:sp>
              <p:sp>
                <p:nvSpPr>
                  <p:cNvPr id="56332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2910" y="3748981"/>
                    <a:ext cx="255199" cy="204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rtl="0"/>
                    <a:r>
                      <a:rPr lang="en-US" sz="1000"/>
                      <a:t>a</a:t>
                    </a:r>
                  </a:p>
                </p:txBody>
              </p:sp>
              <p:sp>
                <p:nvSpPr>
                  <p:cNvPr id="56333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4905" y="4311829"/>
                    <a:ext cx="325731" cy="204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rtl="0"/>
                    <a:r>
                      <a:rPr lang="en-US" sz="1000"/>
                      <a:t>ab</a:t>
                    </a:r>
                  </a:p>
                </p:txBody>
              </p:sp>
              <p:sp>
                <p:nvSpPr>
                  <p:cNvPr id="56334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2910" y="3994413"/>
                    <a:ext cx="269627" cy="204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 rtl="0"/>
                    <a:r>
                      <a:rPr lang="en-US" sz="1000"/>
                      <a:t>a</a:t>
                    </a:r>
                  </a:p>
                </p:txBody>
              </p:sp>
              <p:sp>
                <p:nvSpPr>
                  <p:cNvPr id="56335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1725" y="4823906"/>
                    <a:ext cx="255199" cy="204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rtl="0"/>
                    <a:r>
                      <a:rPr lang="en-US" sz="1000"/>
                      <a:t>b</a:t>
                    </a:r>
                  </a:p>
                </p:txBody>
              </p:sp>
            </p:grpSp>
            <p:grpSp>
              <p:nvGrpSpPr>
                <p:cNvPr id="56336" name="Group 46"/>
                <p:cNvGrpSpPr>
                  <a:grpSpLocks/>
                </p:cNvGrpSpPr>
                <p:nvPr/>
              </p:nvGrpSpPr>
              <p:grpSpPr bwMode="auto">
                <a:xfrm>
                  <a:off x="1833513" y="3669678"/>
                  <a:ext cx="901697" cy="605404"/>
                  <a:chOff x="1198395" y="2702197"/>
                  <a:chExt cx="705165" cy="407675"/>
                </a:xfrm>
              </p:grpSpPr>
              <p:cxnSp>
                <p:nvCxnSpPr>
                  <p:cNvPr id="29" name="Straight Arrow Connector 28"/>
                  <p:cNvCxnSpPr/>
                  <p:nvPr/>
                </p:nvCxnSpPr>
                <p:spPr bwMode="auto">
                  <a:xfrm>
                    <a:off x="1198523" y="2702413"/>
                    <a:ext cx="0" cy="385770"/>
                  </a:xfrm>
                  <a:prstGeom prst="straightConnector1">
                    <a:avLst/>
                  </a:prstGeom>
                  <a:ln w="28575">
                    <a:solidFill>
                      <a:srgbClr val="A50021"/>
                    </a:solidFill>
                    <a:prstDash val="dash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 bwMode="auto">
                  <a:xfrm>
                    <a:off x="1615696" y="2702413"/>
                    <a:ext cx="0" cy="399443"/>
                  </a:xfrm>
                  <a:prstGeom prst="straightConnector1">
                    <a:avLst/>
                  </a:prstGeom>
                  <a:ln w="28575">
                    <a:solidFill>
                      <a:srgbClr val="FF6600"/>
                    </a:solidFill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 bwMode="auto">
                  <a:xfrm>
                    <a:off x="1900018" y="2703389"/>
                    <a:ext cx="3725" cy="399444"/>
                  </a:xfrm>
                  <a:prstGeom prst="straightConnector1">
                    <a:avLst/>
                  </a:prstGeom>
                  <a:ln w="28575">
                    <a:solidFill>
                      <a:srgbClr val="006600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 bwMode="auto">
                  <a:xfrm flipH="1">
                    <a:off x="1758477" y="2703389"/>
                    <a:ext cx="7450" cy="406280"/>
                  </a:xfrm>
                  <a:prstGeom prst="straightConnector1">
                    <a:avLst/>
                  </a:prstGeom>
                  <a:ln w="28575">
                    <a:solidFill>
                      <a:srgbClr val="7030A0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341" name="Group 48"/>
                <p:cNvGrpSpPr>
                  <a:grpSpLocks/>
                </p:cNvGrpSpPr>
                <p:nvPr/>
              </p:nvGrpSpPr>
              <p:grpSpPr bwMode="auto">
                <a:xfrm>
                  <a:off x="4099928" y="4329410"/>
                  <a:ext cx="1095725" cy="1008182"/>
                  <a:chOff x="4427572" y="897055"/>
                  <a:chExt cx="725508" cy="648124"/>
                </a:xfrm>
              </p:grpSpPr>
              <p:sp>
                <p:nvSpPr>
                  <p:cNvPr id="11" name="Freeform 34"/>
                  <p:cNvSpPr>
                    <a:spLocks/>
                  </p:cNvSpPr>
                  <p:nvPr/>
                </p:nvSpPr>
                <p:spPr bwMode="auto">
                  <a:xfrm>
                    <a:off x="4807631" y="944916"/>
                    <a:ext cx="342692" cy="2890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552" y="0"/>
                      </a:cxn>
                      <a:cxn ang="0">
                        <a:pos x="576" y="24"/>
                      </a:cxn>
                      <a:cxn ang="0">
                        <a:pos x="552" y="48"/>
                      </a:cxn>
                      <a:cxn ang="0">
                        <a:pos x="24" y="48"/>
                      </a:cxn>
                      <a:cxn ang="0">
                        <a:pos x="0" y="24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576" h="48">
                        <a:moveTo>
                          <a:pt x="24" y="0"/>
                        </a:moveTo>
                        <a:lnTo>
                          <a:pt x="552" y="0"/>
                        </a:lnTo>
                        <a:cubicBezTo>
                          <a:pt x="566" y="0"/>
                          <a:pt x="576" y="11"/>
                          <a:pt x="576" y="24"/>
                        </a:cubicBezTo>
                        <a:cubicBezTo>
                          <a:pt x="576" y="38"/>
                          <a:pt x="566" y="48"/>
                          <a:pt x="552" y="48"/>
                        </a:cubicBezTo>
                        <a:lnTo>
                          <a:pt x="24" y="48"/>
                        </a:lnTo>
                        <a:cubicBezTo>
                          <a:pt x="11" y="48"/>
                          <a:pt x="0" y="38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solidFill>
                      <a:schemeClr val="accent2">
                        <a:lumMod val="50000"/>
                      </a:scheme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/>
                  </a:p>
                </p:txBody>
              </p:sp>
              <p:sp>
                <p:nvSpPr>
                  <p:cNvPr id="5634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427572" y="897055"/>
                    <a:ext cx="370318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Healthy</a:t>
                    </a:r>
                    <a:endParaRPr lang="en-US" sz="1000" b="0"/>
                  </a:p>
                </p:txBody>
              </p:sp>
              <p:sp>
                <p:nvSpPr>
                  <p:cNvPr id="56344" name="Freeform 36"/>
                  <p:cNvSpPr>
                    <a:spLocks noEditPoints="1"/>
                  </p:cNvSpPr>
                  <p:nvPr/>
                </p:nvSpPr>
                <p:spPr bwMode="auto">
                  <a:xfrm>
                    <a:off x="4830804" y="1078882"/>
                    <a:ext cx="228600" cy="28575"/>
                  </a:xfrm>
                  <a:custGeom>
                    <a:avLst/>
                    <a:gdLst>
                      <a:gd name="T0" fmla="*/ 2147483647 w 385"/>
                      <a:gd name="T1" fmla="*/ 0 h 48"/>
                      <a:gd name="T2" fmla="*/ 2147483647 w 385"/>
                      <a:gd name="T3" fmla="*/ 0 h 48"/>
                      <a:gd name="T4" fmla="*/ 2147483647 w 385"/>
                      <a:gd name="T5" fmla="*/ 2147483647 h 48"/>
                      <a:gd name="T6" fmla="*/ 2147483647 w 385"/>
                      <a:gd name="T7" fmla="*/ 2147483647 h 48"/>
                      <a:gd name="T8" fmla="*/ 2147483647 w 385"/>
                      <a:gd name="T9" fmla="*/ 2147483647 h 48"/>
                      <a:gd name="T10" fmla="*/ 0 w 385"/>
                      <a:gd name="T11" fmla="*/ 2147483647 h 48"/>
                      <a:gd name="T12" fmla="*/ 2147483647 w 385"/>
                      <a:gd name="T13" fmla="*/ 0 h 48"/>
                      <a:gd name="T14" fmla="*/ 2147483647 w 385"/>
                      <a:gd name="T15" fmla="*/ 0 h 48"/>
                      <a:gd name="T16" fmla="*/ 2147483647 w 385"/>
                      <a:gd name="T17" fmla="*/ 0 h 48"/>
                      <a:gd name="T18" fmla="*/ 2147483647 w 385"/>
                      <a:gd name="T19" fmla="*/ 2147483647 h 48"/>
                      <a:gd name="T20" fmla="*/ 2147483647 w 385"/>
                      <a:gd name="T21" fmla="*/ 2147483647 h 48"/>
                      <a:gd name="T22" fmla="*/ 2147483647 w 385"/>
                      <a:gd name="T23" fmla="*/ 2147483647 h 48"/>
                      <a:gd name="T24" fmla="*/ 2147483647 w 385"/>
                      <a:gd name="T25" fmla="*/ 2147483647 h 48"/>
                      <a:gd name="T26" fmla="*/ 2147483647 w 385"/>
                      <a:gd name="T27" fmla="*/ 0 h 4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85"/>
                      <a:gd name="T43" fmla="*/ 0 h 48"/>
                      <a:gd name="T44" fmla="*/ 385 w 385"/>
                      <a:gd name="T45" fmla="*/ 48 h 4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85" h="48">
                        <a:moveTo>
                          <a:pt x="24" y="0"/>
                        </a:moveTo>
                        <a:lnTo>
                          <a:pt x="168" y="0"/>
                        </a:lnTo>
                        <a:cubicBezTo>
                          <a:pt x="182" y="0"/>
                          <a:pt x="192" y="11"/>
                          <a:pt x="192" y="24"/>
                        </a:cubicBezTo>
                        <a:cubicBezTo>
                          <a:pt x="192" y="38"/>
                          <a:pt x="182" y="48"/>
                          <a:pt x="168" y="48"/>
                        </a:cubicBezTo>
                        <a:lnTo>
                          <a:pt x="24" y="48"/>
                        </a:lnTo>
                        <a:cubicBezTo>
                          <a:pt x="11" y="48"/>
                          <a:pt x="0" y="38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lose/>
                        <a:moveTo>
                          <a:pt x="360" y="0"/>
                        </a:moveTo>
                        <a:lnTo>
                          <a:pt x="361" y="0"/>
                        </a:lnTo>
                        <a:cubicBezTo>
                          <a:pt x="374" y="0"/>
                          <a:pt x="385" y="11"/>
                          <a:pt x="385" y="24"/>
                        </a:cubicBezTo>
                        <a:cubicBezTo>
                          <a:pt x="385" y="38"/>
                          <a:pt x="374" y="48"/>
                          <a:pt x="361" y="48"/>
                        </a:cubicBezTo>
                        <a:lnTo>
                          <a:pt x="360" y="48"/>
                        </a:lnTo>
                        <a:cubicBezTo>
                          <a:pt x="347" y="48"/>
                          <a:pt x="336" y="38"/>
                          <a:pt x="336" y="24"/>
                        </a:cubicBezTo>
                        <a:cubicBezTo>
                          <a:pt x="336" y="11"/>
                          <a:pt x="347" y="0"/>
                          <a:pt x="360" y="0"/>
                        </a:cubicBezTo>
                        <a:close/>
                      </a:path>
                    </a:pathLst>
                  </a:custGeom>
                  <a:solidFill>
                    <a:srgbClr val="A50021"/>
                  </a:solidFill>
                  <a:ln w="9525" cap="flat">
                    <a:solidFill>
                      <a:srgbClr val="A50021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5634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590052" y="1026494"/>
                    <a:ext cx="5772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7</a:t>
                    </a:r>
                    <a:endParaRPr lang="en-US" sz="1000" b="0"/>
                  </a:p>
                </p:txBody>
              </p:sp>
              <p:sp>
                <p:nvSpPr>
                  <p:cNvPr id="5634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56727" y="1026494"/>
                    <a:ext cx="2886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/</a:t>
                    </a:r>
                    <a:endParaRPr lang="en-US" sz="1000" b="0"/>
                  </a:p>
                </p:txBody>
              </p:sp>
              <p:sp>
                <p:nvSpPr>
                  <p:cNvPr id="5634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704352" y="1026494"/>
                    <a:ext cx="5772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8</a:t>
                    </a:r>
                    <a:endParaRPr lang="en-US" sz="1000" b="0"/>
                  </a:p>
                </p:txBody>
              </p:sp>
              <p:sp>
                <p:nvSpPr>
                  <p:cNvPr id="56348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4830804" y="1196168"/>
                    <a:ext cx="314325" cy="28575"/>
                  </a:xfrm>
                  <a:custGeom>
                    <a:avLst/>
                    <a:gdLst>
                      <a:gd name="T0" fmla="*/ 2147483647 w 529"/>
                      <a:gd name="T1" fmla="*/ 0 h 48"/>
                      <a:gd name="T2" fmla="*/ 2147483647 w 529"/>
                      <a:gd name="T3" fmla="*/ 0 h 48"/>
                      <a:gd name="T4" fmla="*/ 2147483647 w 529"/>
                      <a:gd name="T5" fmla="*/ 2147483647 h 48"/>
                      <a:gd name="T6" fmla="*/ 2147483647 w 529"/>
                      <a:gd name="T7" fmla="*/ 2147483647 h 48"/>
                      <a:gd name="T8" fmla="*/ 2147483647 w 529"/>
                      <a:gd name="T9" fmla="*/ 2147483647 h 48"/>
                      <a:gd name="T10" fmla="*/ 0 w 529"/>
                      <a:gd name="T11" fmla="*/ 2147483647 h 48"/>
                      <a:gd name="T12" fmla="*/ 2147483647 w 529"/>
                      <a:gd name="T13" fmla="*/ 0 h 48"/>
                      <a:gd name="T14" fmla="*/ 2147483647 w 529"/>
                      <a:gd name="T15" fmla="*/ 0 h 48"/>
                      <a:gd name="T16" fmla="*/ 2147483647 w 529"/>
                      <a:gd name="T17" fmla="*/ 0 h 48"/>
                      <a:gd name="T18" fmla="*/ 2147483647 w 529"/>
                      <a:gd name="T19" fmla="*/ 2147483647 h 48"/>
                      <a:gd name="T20" fmla="*/ 2147483647 w 529"/>
                      <a:gd name="T21" fmla="*/ 2147483647 h 48"/>
                      <a:gd name="T22" fmla="*/ 2147483647 w 529"/>
                      <a:gd name="T23" fmla="*/ 2147483647 h 48"/>
                      <a:gd name="T24" fmla="*/ 2147483647 w 529"/>
                      <a:gd name="T25" fmla="*/ 2147483647 h 48"/>
                      <a:gd name="T26" fmla="*/ 2147483647 w 529"/>
                      <a:gd name="T27" fmla="*/ 0 h 48"/>
                      <a:gd name="T28" fmla="*/ 2147483647 w 529"/>
                      <a:gd name="T29" fmla="*/ 0 h 48"/>
                      <a:gd name="T30" fmla="*/ 2147483647 w 529"/>
                      <a:gd name="T31" fmla="*/ 0 h 48"/>
                      <a:gd name="T32" fmla="*/ 2147483647 w 529"/>
                      <a:gd name="T33" fmla="*/ 2147483647 h 48"/>
                      <a:gd name="T34" fmla="*/ 2147483647 w 529"/>
                      <a:gd name="T35" fmla="*/ 2147483647 h 48"/>
                      <a:gd name="T36" fmla="*/ 2147483647 w 529"/>
                      <a:gd name="T37" fmla="*/ 2147483647 h 48"/>
                      <a:gd name="T38" fmla="*/ 2147483647 w 529"/>
                      <a:gd name="T39" fmla="*/ 2147483647 h 48"/>
                      <a:gd name="T40" fmla="*/ 2147483647 w 529"/>
                      <a:gd name="T41" fmla="*/ 0 h 48"/>
                      <a:gd name="T42" fmla="*/ 2147483647 w 529"/>
                      <a:gd name="T43" fmla="*/ 0 h 48"/>
                      <a:gd name="T44" fmla="*/ 2147483647 w 529"/>
                      <a:gd name="T45" fmla="*/ 0 h 48"/>
                      <a:gd name="T46" fmla="*/ 2147483647 w 529"/>
                      <a:gd name="T47" fmla="*/ 2147483647 h 48"/>
                      <a:gd name="T48" fmla="*/ 2147483647 w 529"/>
                      <a:gd name="T49" fmla="*/ 2147483647 h 48"/>
                      <a:gd name="T50" fmla="*/ 2147483647 w 529"/>
                      <a:gd name="T51" fmla="*/ 2147483647 h 48"/>
                      <a:gd name="T52" fmla="*/ 2147483647 w 529"/>
                      <a:gd name="T53" fmla="*/ 2147483647 h 48"/>
                      <a:gd name="T54" fmla="*/ 2147483647 w 529"/>
                      <a:gd name="T55" fmla="*/ 0 h 48"/>
                      <a:gd name="T56" fmla="*/ 2147483647 w 529"/>
                      <a:gd name="T57" fmla="*/ 0 h 48"/>
                      <a:gd name="T58" fmla="*/ 2147483647 w 529"/>
                      <a:gd name="T59" fmla="*/ 0 h 48"/>
                      <a:gd name="T60" fmla="*/ 2147483647 w 529"/>
                      <a:gd name="T61" fmla="*/ 2147483647 h 48"/>
                      <a:gd name="T62" fmla="*/ 2147483647 w 529"/>
                      <a:gd name="T63" fmla="*/ 2147483647 h 48"/>
                      <a:gd name="T64" fmla="*/ 2147483647 w 529"/>
                      <a:gd name="T65" fmla="*/ 2147483647 h 48"/>
                      <a:gd name="T66" fmla="*/ 2147483647 w 529"/>
                      <a:gd name="T67" fmla="*/ 2147483647 h 48"/>
                      <a:gd name="T68" fmla="*/ 2147483647 w 529"/>
                      <a:gd name="T69" fmla="*/ 0 h 48"/>
                      <a:gd name="T70" fmla="*/ 2147483647 w 529"/>
                      <a:gd name="T71" fmla="*/ 0 h 48"/>
                      <a:gd name="T72" fmla="*/ 2147483647 w 529"/>
                      <a:gd name="T73" fmla="*/ 0 h 48"/>
                      <a:gd name="T74" fmla="*/ 2147483647 w 529"/>
                      <a:gd name="T75" fmla="*/ 2147483647 h 48"/>
                      <a:gd name="T76" fmla="*/ 2147483647 w 529"/>
                      <a:gd name="T77" fmla="*/ 2147483647 h 48"/>
                      <a:gd name="T78" fmla="*/ 2147483647 w 529"/>
                      <a:gd name="T79" fmla="*/ 2147483647 h 48"/>
                      <a:gd name="T80" fmla="*/ 2147483647 w 529"/>
                      <a:gd name="T81" fmla="*/ 2147483647 h 48"/>
                      <a:gd name="T82" fmla="*/ 2147483647 w 529"/>
                      <a:gd name="T83" fmla="*/ 0 h 4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9"/>
                      <a:gd name="T127" fmla="*/ 0 h 48"/>
                      <a:gd name="T128" fmla="*/ 529 w 529"/>
                      <a:gd name="T129" fmla="*/ 48 h 4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9" h="48">
                        <a:moveTo>
                          <a:pt x="24" y="0"/>
                        </a:moveTo>
                        <a:lnTo>
                          <a:pt x="25" y="0"/>
                        </a:lnTo>
                        <a:cubicBezTo>
                          <a:pt x="38" y="0"/>
                          <a:pt x="49" y="11"/>
                          <a:pt x="49" y="24"/>
                        </a:cubicBezTo>
                        <a:cubicBezTo>
                          <a:pt x="49" y="38"/>
                          <a:pt x="38" y="48"/>
                          <a:pt x="25" y="48"/>
                        </a:cubicBezTo>
                        <a:lnTo>
                          <a:pt x="24" y="48"/>
                        </a:lnTo>
                        <a:cubicBezTo>
                          <a:pt x="11" y="48"/>
                          <a:pt x="0" y="38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lose/>
                        <a:moveTo>
                          <a:pt x="121" y="0"/>
                        </a:moveTo>
                        <a:lnTo>
                          <a:pt x="121" y="0"/>
                        </a:lnTo>
                        <a:cubicBezTo>
                          <a:pt x="134" y="0"/>
                          <a:pt x="145" y="11"/>
                          <a:pt x="145" y="24"/>
                        </a:cubicBezTo>
                        <a:cubicBezTo>
                          <a:pt x="145" y="38"/>
                          <a:pt x="134" y="48"/>
                          <a:pt x="121" y="48"/>
                        </a:cubicBezTo>
                        <a:cubicBezTo>
                          <a:pt x="107" y="48"/>
                          <a:pt x="97" y="38"/>
                          <a:pt x="97" y="24"/>
                        </a:cubicBezTo>
                        <a:cubicBezTo>
                          <a:pt x="97" y="11"/>
                          <a:pt x="107" y="0"/>
                          <a:pt x="121" y="0"/>
                        </a:cubicBezTo>
                        <a:close/>
                        <a:moveTo>
                          <a:pt x="217" y="0"/>
                        </a:moveTo>
                        <a:lnTo>
                          <a:pt x="217" y="0"/>
                        </a:lnTo>
                        <a:cubicBezTo>
                          <a:pt x="230" y="0"/>
                          <a:pt x="241" y="11"/>
                          <a:pt x="241" y="24"/>
                        </a:cubicBezTo>
                        <a:cubicBezTo>
                          <a:pt x="241" y="38"/>
                          <a:pt x="230" y="48"/>
                          <a:pt x="217" y="48"/>
                        </a:cubicBezTo>
                        <a:cubicBezTo>
                          <a:pt x="203" y="48"/>
                          <a:pt x="193" y="38"/>
                          <a:pt x="193" y="24"/>
                        </a:cubicBezTo>
                        <a:cubicBezTo>
                          <a:pt x="193" y="11"/>
                          <a:pt x="203" y="0"/>
                          <a:pt x="217" y="0"/>
                        </a:cubicBezTo>
                        <a:close/>
                        <a:moveTo>
                          <a:pt x="313" y="0"/>
                        </a:moveTo>
                        <a:lnTo>
                          <a:pt x="313" y="0"/>
                        </a:lnTo>
                        <a:cubicBezTo>
                          <a:pt x="326" y="0"/>
                          <a:pt x="337" y="11"/>
                          <a:pt x="337" y="24"/>
                        </a:cubicBezTo>
                        <a:cubicBezTo>
                          <a:pt x="337" y="38"/>
                          <a:pt x="326" y="48"/>
                          <a:pt x="313" y="48"/>
                        </a:cubicBezTo>
                        <a:cubicBezTo>
                          <a:pt x="299" y="48"/>
                          <a:pt x="289" y="38"/>
                          <a:pt x="289" y="24"/>
                        </a:cubicBezTo>
                        <a:cubicBezTo>
                          <a:pt x="289" y="11"/>
                          <a:pt x="299" y="0"/>
                          <a:pt x="313" y="0"/>
                        </a:cubicBezTo>
                        <a:close/>
                        <a:moveTo>
                          <a:pt x="409" y="0"/>
                        </a:moveTo>
                        <a:lnTo>
                          <a:pt x="409" y="0"/>
                        </a:lnTo>
                        <a:cubicBezTo>
                          <a:pt x="422" y="0"/>
                          <a:pt x="433" y="11"/>
                          <a:pt x="433" y="24"/>
                        </a:cubicBezTo>
                        <a:cubicBezTo>
                          <a:pt x="433" y="38"/>
                          <a:pt x="422" y="48"/>
                          <a:pt x="409" y="48"/>
                        </a:cubicBezTo>
                        <a:cubicBezTo>
                          <a:pt x="395" y="48"/>
                          <a:pt x="385" y="38"/>
                          <a:pt x="385" y="24"/>
                        </a:cubicBezTo>
                        <a:cubicBezTo>
                          <a:pt x="385" y="11"/>
                          <a:pt x="395" y="0"/>
                          <a:pt x="409" y="0"/>
                        </a:cubicBezTo>
                        <a:close/>
                        <a:moveTo>
                          <a:pt x="505" y="0"/>
                        </a:moveTo>
                        <a:lnTo>
                          <a:pt x="505" y="0"/>
                        </a:lnTo>
                        <a:cubicBezTo>
                          <a:pt x="518" y="0"/>
                          <a:pt x="529" y="11"/>
                          <a:pt x="529" y="24"/>
                        </a:cubicBezTo>
                        <a:cubicBezTo>
                          <a:pt x="529" y="38"/>
                          <a:pt x="518" y="48"/>
                          <a:pt x="505" y="48"/>
                        </a:cubicBezTo>
                        <a:cubicBezTo>
                          <a:pt x="491" y="48"/>
                          <a:pt x="481" y="38"/>
                          <a:pt x="481" y="24"/>
                        </a:cubicBezTo>
                        <a:cubicBezTo>
                          <a:pt x="481" y="11"/>
                          <a:pt x="491" y="0"/>
                          <a:pt x="505" y="0"/>
                        </a:cubicBez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ap="flat">
                    <a:solidFill>
                      <a:srgbClr val="FF66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563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504447" y="1145367"/>
                    <a:ext cx="11544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16</a:t>
                    </a:r>
                    <a:endParaRPr lang="en-US" sz="1000" b="0"/>
                  </a:p>
                </p:txBody>
              </p:sp>
              <p:sp>
                <p:nvSpPr>
                  <p:cNvPr id="5635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624334" y="1145367"/>
                    <a:ext cx="2886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/</a:t>
                    </a:r>
                    <a:endParaRPr lang="en-US" sz="1000" b="0"/>
                  </a:p>
                </p:txBody>
              </p:sp>
              <p:sp>
                <p:nvSpPr>
                  <p:cNvPr id="5635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651762" y="1145368"/>
                    <a:ext cx="11544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17</a:t>
                    </a:r>
                    <a:endParaRPr lang="en-US" sz="1000" b="0"/>
                  </a:p>
                </p:txBody>
              </p:sp>
              <p:sp>
                <p:nvSpPr>
                  <p:cNvPr id="56352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4838755" y="1322979"/>
                    <a:ext cx="314325" cy="28575"/>
                  </a:xfrm>
                  <a:custGeom>
                    <a:avLst/>
                    <a:gdLst>
                      <a:gd name="T0" fmla="*/ 2147483647 w 528"/>
                      <a:gd name="T1" fmla="*/ 0 h 48"/>
                      <a:gd name="T2" fmla="*/ 2147483647 w 528"/>
                      <a:gd name="T3" fmla="*/ 0 h 48"/>
                      <a:gd name="T4" fmla="*/ 2147483647 w 528"/>
                      <a:gd name="T5" fmla="*/ 2147483647 h 48"/>
                      <a:gd name="T6" fmla="*/ 2147483647 w 528"/>
                      <a:gd name="T7" fmla="*/ 2147483647 h 48"/>
                      <a:gd name="T8" fmla="*/ 2147483647 w 528"/>
                      <a:gd name="T9" fmla="*/ 2147483647 h 48"/>
                      <a:gd name="T10" fmla="*/ 0 w 528"/>
                      <a:gd name="T11" fmla="*/ 2147483647 h 48"/>
                      <a:gd name="T12" fmla="*/ 2147483647 w 528"/>
                      <a:gd name="T13" fmla="*/ 0 h 48"/>
                      <a:gd name="T14" fmla="*/ 2147483647 w 528"/>
                      <a:gd name="T15" fmla="*/ 0 h 48"/>
                      <a:gd name="T16" fmla="*/ 2147483647 w 528"/>
                      <a:gd name="T17" fmla="*/ 0 h 48"/>
                      <a:gd name="T18" fmla="*/ 2147483647 w 528"/>
                      <a:gd name="T19" fmla="*/ 2147483647 h 48"/>
                      <a:gd name="T20" fmla="*/ 2147483647 w 528"/>
                      <a:gd name="T21" fmla="*/ 2147483647 h 48"/>
                      <a:gd name="T22" fmla="*/ 2147483647 w 528"/>
                      <a:gd name="T23" fmla="*/ 2147483647 h 48"/>
                      <a:gd name="T24" fmla="*/ 2147483647 w 528"/>
                      <a:gd name="T25" fmla="*/ 2147483647 h 48"/>
                      <a:gd name="T26" fmla="*/ 2147483647 w 528"/>
                      <a:gd name="T27" fmla="*/ 0 h 48"/>
                      <a:gd name="T28" fmla="*/ 2147483647 w 528"/>
                      <a:gd name="T29" fmla="*/ 0 h 48"/>
                      <a:gd name="T30" fmla="*/ 2147483647 w 528"/>
                      <a:gd name="T31" fmla="*/ 0 h 48"/>
                      <a:gd name="T32" fmla="*/ 2147483647 w 528"/>
                      <a:gd name="T33" fmla="*/ 2147483647 h 48"/>
                      <a:gd name="T34" fmla="*/ 2147483647 w 528"/>
                      <a:gd name="T35" fmla="*/ 2147483647 h 48"/>
                      <a:gd name="T36" fmla="*/ 2147483647 w 528"/>
                      <a:gd name="T37" fmla="*/ 2147483647 h 48"/>
                      <a:gd name="T38" fmla="*/ 2147483647 w 528"/>
                      <a:gd name="T39" fmla="*/ 2147483647 h 48"/>
                      <a:gd name="T40" fmla="*/ 2147483647 w 528"/>
                      <a:gd name="T41" fmla="*/ 0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28"/>
                      <a:gd name="T64" fmla="*/ 0 h 48"/>
                      <a:gd name="T65" fmla="*/ 528 w 52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28" h="48">
                        <a:moveTo>
                          <a:pt x="24" y="0"/>
                        </a:moveTo>
                        <a:lnTo>
                          <a:pt x="120" y="0"/>
                        </a:lnTo>
                        <a:cubicBezTo>
                          <a:pt x="134" y="0"/>
                          <a:pt x="144" y="11"/>
                          <a:pt x="144" y="24"/>
                        </a:cubicBezTo>
                        <a:cubicBezTo>
                          <a:pt x="144" y="38"/>
                          <a:pt x="134" y="48"/>
                          <a:pt x="120" y="48"/>
                        </a:cubicBezTo>
                        <a:lnTo>
                          <a:pt x="24" y="48"/>
                        </a:lnTo>
                        <a:cubicBezTo>
                          <a:pt x="11" y="48"/>
                          <a:pt x="0" y="38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lose/>
                        <a:moveTo>
                          <a:pt x="216" y="0"/>
                        </a:moveTo>
                        <a:lnTo>
                          <a:pt x="312" y="0"/>
                        </a:lnTo>
                        <a:cubicBezTo>
                          <a:pt x="326" y="0"/>
                          <a:pt x="336" y="11"/>
                          <a:pt x="336" y="24"/>
                        </a:cubicBezTo>
                        <a:cubicBezTo>
                          <a:pt x="336" y="38"/>
                          <a:pt x="326" y="48"/>
                          <a:pt x="312" y="48"/>
                        </a:cubicBezTo>
                        <a:lnTo>
                          <a:pt x="216" y="48"/>
                        </a:lnTo>
                        <a:cubicBezTo>
                          <a:pt x="203" y="48"/>
                          <a:pt x="192" y="38"/>
                          <a:pt x="192" y="24"/>
                        </a:cubicBezTo>
                        <a:cubicBezTo>
                          <a:pt x="192" y="11"/>
                          <a:pt x="203" y="0"/>
                          <a:pt x="216" y="0"/>
                        </a:cubicBezTo>
                        <a:close/>
                        <a:moveTo>
                          <a:pt x="408" y="0"/>
                        </a:moveTo>
                        <a:lnTo>
                          <a:pt x="504" y="0"/>
                        </a:lnTo>
                        <a:cubicBezTo>
                          <a:pt x="518" y="0"/>
                          <a:pt x="528" y="11"/>
                          <a:pt x="528" y="24"/>
                        </a:cubicBezTo>
                        <a:cubicBezTo>
                          <a:pt x="528" y="38"/>
                          <a:pt x="518" y="48"/>
                          <a:pt x="504" y="48"/>
                        </a:cubicBezTo>
                        <a:lnTo>
                          <a:pt x="408" y="48"/>
                        </a:lnTo>
                        <a:cubicBezTo>
                          <a:pt x="395" y="48"/>
                          <a:pt x="384" y="38"/>
                          <a:pt x="384" y="24"/>
                        </a:cubicBezTo>
                        <a:cubicBezTo>
                          <a:pt x="384" y="11"/>
                          <a:pt x="395" y="0"/>
                          <a:pt x="408" y="0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9525" cap="flat">
                    <a:solidFill>
                      <a:srgbClr val="7030A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5635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513617" y="1270603"/>
                    <a:ext cx="11544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19</a:t>
                    </a:r>
                    <a:endParaRPr lang="en-US" sz="1000" b="0"/>
                  </a:p>
                </p:txBody>
              </p:sp>
              <p:sp>
                <p:nvSpPr>
                  <p:cNvPr id="5635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626772" y="1270603"/>
                    <a:ext cx="2886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/</a:t>
                    </a:r>
                    <a:endParaRPr lang="en-US" sz="1000" b="0"/>
                  </a:p>
                </p:txBody>
              </p:sp>
              <p:sp>
                <p:nvSpPr>
                  <p:cNvPr id="5635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660933" y="1270603"/>
                    <a:ext cx="11544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20</a:t>
                    </a:r>
                    <a:endParaRPr lang="en-US" sz="1000" b="0"/>
                  </a:p>
                </p:txBody>
              </p:sp>
              <p:sp>
                <p:nvSpPr>
                  <p:cNvPr id="56356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4830804" y="1456167"/>
                    <a:ext cx="314325" cy="28575"/>
                  </a:xfrm>
                  <a:custGeom>
                    <a:avLst/>
                    <a:gdLst>
                      <a:gd name="T0" fmla="*/ 2147483647 w 528"/>
                      <a:gd name="T1" fmla="*/ 0 h 48"/>
                      <a:gd name="T2" fmla="*/ 2147483647 w 528"/>
                      <a:gd name="T3" fmla="*/ 0 h 48"/>
                      <a:gd name="T4" fmla="*/ 2147483647 w 528"/>
                      <a:gd name="T5" fmla="*/ 2147483647 h 48"/>
                      <a:gd name="T6" fmla="*/ 2147483647 w 528"/>
                      <a:gd name="T7" fmla="*/ 2147483647 h 48"/>
                      <a:gd name="T8" fmla="*/ 2147483647 w 528"/>
                      <a:gd name="T9" fmla="*/ 2147483647 h 48"/>
                      <a:gd name="T10" fmla="*/ 0 w 528"/>
                      <a:gd name="T11" fmla="*/ 2147483647 h 48"/>
                      <a:gd name="T12" fmla="*/ 2147483647 w 528"/>
                      <a:gd name="T13" fmla="*/ 0 h 48"/>
                      <a:gd name="T14" fmla="*/ 2147483647 w 528"/>
                      <a:gd name="T15" fmla="*/ 0 h 48"/>
                      <a:gd name="T16" fmla="*/ 2147483647 w 528"/>
                      <a:gd name="T17" fmla="*/ 0 h 48"/>
                      <a:gd name="T18" fmla="*/ 2147483647 w 528"/>
                      <a:gd name="T19" fmla="*/ 2147483647 h 48"/>
                      <a:gd name="T20" fmla="*/ 2147483647 w 528"/>
                      <a:gd name="T21" fmla="*/ 2147483647 h 48"/>
                      <a:gd name="T22" fmla="*/ 2147483647 w 528"/>
                      <a:gd name="T23" fmla="*/ 2147483647 h 48"/>
                      <a:gd name="T24" fmla="*/ 2147483647 w 528"/>
                      <a:gd name="T25" fmla="*/ 2147483647 h 48"/>
                      <a:gd name="T26" fmla="*/ 2147483647 w 528"/>
                      <a:gd name="T27" fmla="*/ 0 h 4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28"/>
                      <a:gd name="T43" fmla="*/ 0 h 48"/>
                      <a:gd name="T44" fmla="*/ 528 w 528"/>
                      <a:gd name="T45" fmla="*/ 48 h 4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28" h="48">
                        <a:moveTo>
                          <a:pt x="24" y="0"/>
                        </a:moveTo>
                        <a:lnTo>
                          <a:pt x="168" y="0"/>
                        </a:lnTo>
                        <a:cubicBezTo>
                          <a:pt x="182" y="0"/>
                          <a:pt x="192" y="11"/>
                          <a:pt x="192" y="24"/>
                        </a:cubicBezTo>
                        <a:cubicBezTo>
                          <a:pt x="192" y="38"/>
                          <a:pt x="182" y="48"/>
                          <a:pt x="168" y="48"/>
                        </a:cubicBezTo>
                        <a:lnTo>
                          <a:pt x="24" y="48"/>
                        </a:lnTo>
                        <a:cubicBezTo>
                          <a:pt x="11" y="48"/>
                          <a:pt x="0" y="38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lose/>
                        <a:moveTo>
                          <a:pt x="360" y="0"/>
                        </a:moveTo>
                        <a:lnTo>
                          <a:pt x="504" y="0"/>
                        </a:lnTo>
                        <a:cubicBezTo>
                          <a:pt x="518" y="0"/>
                          <a:pt x="528" y="11"/>
                          <a:pt x="528" y="24"/>
                        </a:cubicBezTo>
                        <a:cubicBezTo>
                          <a:pt x="528" y="38"/>
                          <a:pt x="518" y="48"/>
                          <a:pt x="504" y="48"/>
                        </a:cubicBezTo>
                        <a:lnTo>
                          <a:pt x="360" y="48"/>
                        </a:lnTo>
                        <a:cubicBezTo>
                          <a:pt x="347" y="48"/>
                          <a:pt x="336" y="38"/>
                          <a:pt x="336" y="24"/>
                        </a:cubicBezTo>
                        <a:cubicBezTo>
                          <a:pt x="336" y="11"/>
                          <a:pt x="347" y="0"/>
                          <a:pt x="360" y="0"/>
                        </a:cubicBezTo>
                        <a:close/>
                      </a:path>
                    </a:pathLst>
                  </a:custGeom>
                  <a:solidFill>
                    <a:srgbClr val="006600"/>
                  </a:solidFill>
                  <a:ln w="9525" cap="flat">
                    <a:solidFill>
                      <a:srgbClr val="0066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5635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521568" y="1413329"/>
                    <a:ext cx="11544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29</a:t>
                    </a:r>
                    <a:endParaRPr lang="en-US" sz="1000" b="0"/>
                  </a:p>
                </p:txBody>
              </p:sp>
              <p:sp>
                <p:nvSpPr>
                  <p:cNvPr id="5635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627991" y="1413329"/>
                    <a:ext cx="2886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/</a:t>
                    </a:r>
                    <a:endParaRPr lang="en-US" sz="1000" b="0"/>
                  </a:p>
                </p:txBody>
              </p:sp>
              <p:sp>
                <p:nvSpPr>
                  <p:cNvPr id="5635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668884" y="1413329"/>
                    <a:ext cx="115440" cy="131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rtl="0"/>
                    <a:r>
                      <a:rPr lang="en-US" sz="1000" b="0">
                        <a:solidFill>
                          <a:srgbClr val="000000"/>
                        </a:solidFill>
                      </a:rPr>
                      <a:t>30</a:t>
                    </a:r>
                    <a:endParaRPr lang="en-US" sz="1000" b="0"/>
                  </a:p>
                </p:txBody>
              </p:sp>
            </p:grpSp>
            <p:sp>
              <p:nvSpPr>
                <p:cNvPr id="56360" name="TextBox 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86276" y="3224983"/>
                  <a:ext cx="257741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he-IL" sz="2400">
                      <a:solidFill>
                        <a:schemeClr val="bg1"/>
                      </a:solidFill>
                      <a:latin typeface="David" pitchFamily="2" charset="-79"/>
                      <a:cs typeface="David" pitchFamily="2" charset="-79"/>
                    </a:rPr>
                    <a:t>יבול מצטבר (ק"ג/צמח)</a:t>
                  </a:r>
                  <a:endParaRPr lang="en-US" sz="2400">
                    <a:solidFill>
                      <a:schemeClr val="bg1"/>
                    </a:solidFill>
                    <a:latin typeface="David" pitchFamily="2" charset="-79"/>
                    <a:cs typeface="David" pitchFamily="2" charset="-79"/>
                  </a:endParaRPr>
                </a:p>
              </p:txBody>
            </p:sp>
            <p:sp>
              <p:nvSpPr>
                <p:cNvPr id="46" name="Right Brace 45"/>
                <p:cNvSpPr/>
                <p:nvPr/>
              </p:nvSpPr>
              <p:spPr>
                <a:xfrm>
                  <a:off x="5877341" y="2660577"/>
                  <a:ext cx="650923" cy="1005070"/>
                </a:xfrm>
                <a:prstGeom prst="rightBrac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ight Brace 46"/>
                <p:cNvSpPr/>
                <p:nvPr/>
              </p:nvSpPr>
              <p:spPr>
                <a:xfrm>
                  <a:off x="5877341" y="1931067"/>
                  <a:ext cx="650923" cy="552572"/>
                </a:xfrm>
                <a:prstGeom prst="rightBrac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633637" y="3200096"/>
                  <a:ext cx="1714628" cy="3379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he-IL" dirty="0">
                      <a:solidFill>
                        <a:srgbClr val="C00000"/>
                      </a:solidFill>
                      <a:cs typeface="+mj-cs"/>
                    </a:rPr>
                    <a:t>מועדי ההדבקה</a:t>
                  </a:r>
                  <a:endParaRPr lang="en-US" dirty="0">
                    <a:solidFill>
                      <a:srgbClr val="C00000"/>
                    </a:solidFill>
                    <a:cs typeface="+mj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22325"/>
            <a:ext cx="8229600" cy="47815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he-IL" sz="2000" b="1" dirty="0" smtClean="0">
                <a:solidFill>
                  <a:srgbClr val="FFFF00"/>
                </a:solidFill>
              </a:rPr>
              <a:t>      צמחים מסתמכים, כחלק ממערכת ההגנה שלהם כנגד פתוגנים, על זיהוי </a:t>
            </a:r>
            <a:r>
              <a:rPr lang="en-US" sz="2000" b="1" dirty="0" smtClean="0">
                <a:solidFill>
                  <a:srgbClr val="FFFF00"/>
                </a:solidFill>
              </a:rPr>
              <a:t>PAMPS</a:t>
            </a:r>
            <a:r>
              <a:rPr lang="he-IL" sz="2000" b="1" dirty="0" smtClean="0">
                <a:solidFill>
                  <a:srgbClr val="FFFF00"/>
                </a:solidFill>
              </a:rPr>
              <a:t> (</a:t>
            </a:r>
            <a:r>
              <a:rPr lang="en-US" sz="2000" b="1" dirty="0" smtClean="0">
                <a:solidFill>
                  <a:srgbClr val="FFFF00"/>
                </a:solidFill>
              </a:rPr>
              <a:t>Pathogen associated molecular patterns</a:t>
            </a:r>
            <a:r>
              <a:rPr lang="he-IL" sz="2000" b="1" dirty="0" smtClean="0">
                <a:solidFill>
                  <a:srgbClr val="FFFF00"/>
                </a:solidFill>
              </a:rPr>
              <a:t>) באמצעות </a:t>
            </a:r>
            <a:r>
              <a:rPr lang="he-IL" sz="2000" b="1" dirty="0" err="1" smtClean="0">
                <a:solidFill>
                  <a:srgbClr val="FFFF00"/>
                </a:solidFill>
              </a:rPr>
              <a:t>רצפטורי</a:t>
            </a:r>
            <a:r>
              <a:rPr lang="he-IL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PRR</a:t>
            </a:r>
            <a:r>
              <a:rPr lang="he-IL" sz="2000" b="1" dirty="0" smtClean="0">
                <a:solidFill>
                  <a:srgbClr val="FFFF00"/>
                </a:solidFill>
              </a:rPr>
              <a:t> (</a:t>
            </a:r>
            <a:r>
              <a:rPr lang="en-US" sz="2000" b="1" dirty="0" smtClean="0">
                <a:solidFill>
                  <a:srgbClr val="FFFF00"/>
                </a:solidFill>
              </a:rPr>
              <a:t>Pattern recognition receptors</a:t>
            </a:r>
            <a:r>
              <a:rPr lang="he-IL" sz="2000" b="1" dirty="0" smtClean="0">
                <a:solidFill>
                  <a:srgbClr val="FFFF00"/>
                </a:solidFill>
              </a:rPr>
              <a:t>). זיהוי ה-  </a:t>
            </a:r>
            <a:r>
              <a:rPr lang="en-US" sz="2000" b="1" dirty="0" smtClean="0">
                <a:solidFill>
                  <a:srgbClr val="FFFF00"/>
                </a:solidFill>
              </a:rPr>
              <a:t>PAMPS</a:t>
            </a:r>
            <a:r>
              <a:rPr lang="he-IL" sz="2000" b="1" dirty="0" smtClean="0">
                <a:solidFill>
                  <a:srgbClr val="FFFF00"/>
                </a:solidFill>
              </a:rPr>
              <a:t> ע"י </a:t>
            </a:r>
            <a:r>
              <a:rPr lang="en-US" sz="2000" b="1" dirty="0" smtClean="0">
                <a:solidFill>
                  <a:srgbClr val="FFFF00"/>
                </a:solidFill>
              </a:rPr>
              <a:t>PRR</a:t>
            </a:r>
            <a:r>
              <a:rPr lang="he-IL" sz="2000" b="1" dirty="0" smtClean="0">
                <a:solidFill>
                  <a:srgbClr val="FFFF00"/>
                </a:solidFill>
              </a:rPr>
              <a:t> גורם לשרשרת אירועים המובילה להגברת מערכת ההגנה </a:t>
            </a:r>
            <a:r>
              <a:rPr lang="he-IL" sz="2000" b="1" dirty="0" err="1" smtClean="0">
                <a:solidFill>
                  <a:srgbClr val="FFFF00"/>
                </a:solidFill>
              </a:rPr>
              <a:t>הבאזלית</a:t>
            </a:r>
            <a:r>
              <a:rPr lang="he-IL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(basal </a:t>
            </a:r>
            <a:r>
              <a:rPr lang="en-US" sz="2000" b="1" dirty="0" err="1" smtClean="0">
                <a:solidFill>
                  <a:srgbClr val="FFFF00"/>
                </a:solidFill>
              </a:rPr>
              <a:t>defence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he-IL" sz="2000" b="1" dirty="0" smtClean="0">
                <a:solidFill>
                  <a:srgbClr val="FFFF00"/>
                </a:solidFill>
              </a:rPr>
              <a:t>שמטרתה להילחם בפתוגנים הפולשים. מערכת זו כוללת בין השאר אינדוקציה של גנים הקשורים להגנה, התעבות דפנות תאים והגברה בייצור אתילן </a:t>
            </a:r>
            <a:r>
              <a:rPr lang="he-IL" sz="2000" b="1" dirty="0" err="1" smtClean="0">
                <a:solidFill>
                  <a:srgbClr val="FFFF00"/>
                </a:solidFill>
              </a:rPr>
              <a:t>ואלקליזציה</a:t>
            </a:r>
            <a:r>
              <a:rPr lang="he-IL" sz="2000" b="1" dirty="0" smtClean="0">
                <a:solidFill>
                  <a:srgbClr val="FFFF00"/>
                </a:solidFill>
              </a:rPr>
              <a:t> חוץ תאית. 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dirty="0" smtClean="0">
                <a:solidFill>
                  <a:srgbClr val="FF0000"/>
                </a:solidFill>
              </a:rPr>
              <a:t>מטרת המחקר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44662"/>
            <a:ext cx="8229600" cy="1468438"/>
          </a:xfrm>
        </p:spPr>
        <p:txBody>
          <a:bodyPr/>
          <a:lstStyle/>
          <a:p>
            <a:pPr>
              <a:buFontTx/>
              <a:buNone/>
            </a:pPr>
            <a:r>
              <a:rPr lang="he-IL" sz="2800" b="1" dirty="0" smtClean="0">
                <a:solidFill>
                  <a:srgbClr val="FFFF00"/>
                </a:solidFill>
              </a:rPr>
              <a:t>לבחון את השפעת גיל הצמח בזמן האילוח על ביטוי גנים המעורבים במערכת ההגנה של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he-IL" sz="2800" b="1" dirty="0" smtClean="0">
                <a:solidFill>
                  <a:srgbClr val="FFFF00"/>
                </a:solidFill>
              </a:rPr>
              <a:t>צמח </a:t>
            </a:r>
            <a:r>
              <a:rPr lang="he-IL" sz="2800" b="1" dirty="0" err="1" smtClean="0">
                <a:solidFill>
                  <a:srgbClr val="FFFF00"/>
                </a:solidFill>
              </a:rPr>
              <a:t>העגבניה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7216775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132138" y="260350"/>
            <a:ext cx="576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400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David" pitchFamily="2" charset="-79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54868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000" dirty="0">
                <a:solidFill>
                  <a:srgbClr val="FF0000"/>
                </a:solidFill>
              </a:rPr>
              <a:t>היפותזת המחקר</a:t>
            </a:r>
          </a:p>
          <a:p>
            <a:pPr>
              <a:spcBef>
                <a:spcPct val="50000"/>
              </a:spcBef>
            </a:pP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47443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>
                <a:solidFill>
                  <a:srgbClr val="FFFF00"/>
                </a:solidFill>
              </a:rPr>
              <a:t>בצמחים </a:t>
            </a:r>
            <a:r>
              <a:rPr lang="he-IL" sz="2800" dirty="0" smtClean="0">
                <a:solidFill>
                  <a:srgbClr val="FFFF00"/>
                </a:solidFill>
              </a:rPr>
              <a:t>צעירים, כאלו הנמצאים בתוך "חלון הפגיעות", התבטאות הגנים להגנה נמוכה מזו שבצמחים מבוגרים, המצויים מחוץ ל"חלון הפגיעות"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שיטות וחומרים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693737"/>
            <a:ext cx="8229600" cy="2519363"/>
          </a:xfrm>
        </p:spPr>
        <p:txBody>
          <a:bodyPr/>
          <a:lstStyle/>
          <a:p>
            <a:r>
              <a:rPr lang="he-IL" sz="2000" b="1" dirty="0" smtClean="0"/>
              <a:t>צמחי עגבנייה הודבקו ע"י חיתוך הפטוטרות של שני העלים הראשונים הקרובים לגבעול במספריים שנטבלו קודם לכן בתרחיף החיידקים.  כל הניסויים כללו ביקורת שבה המספריים נטבלו במים במקום בתרחיף החיידקים.</a:t>
            </a:r>
          </a:p>
          <a:p>
            <a:pPr>
              <a:buFontTx/>
              <a:buNone/>
            </a:pPr>
            <a:endParaRPr lang="he-IL" sz="2000" b="1" dirty="0" smtClean="0"/>
          </a:p>
          <a:p>
            <a:r>
              <a:rPr lang="he-IL" sz="2000" b="1" dirty="0" smtClean="0"/>
              <a:t>שתילי צמחי עגבנייה מזן </a:t>
            </a:r>
            <a:r>
              <a:rPr lang="en-US" sz="2000" b="1" dirty="0" smtClean="0"/>
              <a:t> 1125</a:t>
            </a:r>
            <a:r>
              <a:rPr lang="he-IL" sz="2000" b="1" dirty="0" smtClean="0"/>
              <a:t>בגיל 3-4 עלים הועברו לעציצים וגודלו בתאי  גידול בטמפרטורה של  </a:t>
            </a:r>
            <a:r>
              <a:rPr lang="en-US" sz="2000" b="1" dirty="0" smtClean="0"/>
              <a:t>C</a:t>
            </a:r>
            <a:r>
              <a:rPr lang="he-IL" sz="2000" b="1" dirty="0" smtClean="0"/>
              <a:t> °</a:t>
            </a:r>
            <a:r>
              <a:rPr lang="en-US" sz="2000" b="1" dirty="0" smtClean="0"/>
              <a:t>28</a:t>
            </a:r>
            <a:r>
              <a:rPr lang="he-IL" sz="2000" b="1" dirty="0" smtClean="0"/>
              <a:t> ונחשפו לתאורה למשך 12 שעות ליממה</a:t>
            </a:r>
            <a:endParaRPr lang="en-US" sz="2000" b="1" dirty="0" smtClean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187450" y="3284538"/>
            <a:ext cx="7632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2000"/>
              <a:t>ההשפעה של גיל הצמח בזמן ההדבקה על ביטוי הגנים המעורבים במערכת ההגנה של הצמח נקבעה בצמחים בגיל של  7-8 עלים (בתך חלון הפגיעות) ו 19-20 עלים (מחוץ לחלון הפגיעות). בזמנים שונים (0,24,48,96,168  שעות לאחר האילוח) נאספו רקמות מאזור ההדבקה, משני צמחים עבור כל נקודת זמן</a:t>
            </a:r>
            <a:r>
              <a:rPr lang="en-US" sz="2000"/>
              <a:t> </a:t>
            </a:r>
            <a:endParaRPr lang="he-IL" sz="200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he-IL" sz="2000"/>
              <a:t>רמת התבטאות של גנים אלו נבדקה בשיטת </a:t>
            </a:r>
            <a:r>
              <a:rPr lang="en-US" sz="2000"/>
              <a:t>Quantitative Real-Time PCR</a:t>
            </a:r>
            <a:r>
              <a:rPr lang="he-IL" sz="2000"/>
              <a:t>. סה"כ נבדקו 11 גנים. </a:t>
            </a: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תוצאות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412776"/>
            <a:ext cx="6984776" cy="315912"/>
          </a:xfrm>
        </p:spPr>
        <p:txBody>
          <a:bodyPr/>
          <a:lstStyle/>
          <a:p>
            <a:pPr>
              <a:buFontTx/>
              <a:buNone/>
            </a:pPr>
            <a:r>
              <a:rPr lang="he-IL" sz="2000" b="1" dirty="0" smtClean="0">
                <a:solidFill>
                  <a:srgbClr val="FFFF00"/>
                </a:solidFill>
              </a:rPr>
              <a:t>ביטוי הגנים שנבדקו בעבודה זו בצמחי </a:t>
            </a:r>
            <a:r>
              <a:rPr lang="he-IL" sz="2000" b="1" dirty="0" err="1" smtClean="0">
                <a:solidFill>
                  <a:srgbClr val="FFFF00"/>
                </a:solidFill>
              </a:rPr>
              <a:t>עגבניה</a:t>
            </a:r>
            <a:r>
              <a:rPr lang="he-IL" sz="2000" b="1" dirty="0" smtClean="0">
                <a:solidFill>
                  <a:srgbClr val="FFFF00"/>
                </a:solidFill>
              </a:rPr>
              <a:t> </a:t>
            </a:r>
            <a:r>
              <a:rPr lang="he-IL" sz="2000" b="1" dirty="0" err="1" smtClean="0">
                <a:solidFill>
                  <a:srgbClr val="FFFF00"/>
                </a:solidFill>
              </a:rPr>
              <a:t>שאולחו</a:t>
            </a:r>
            <a:r>
              <a:rPr lang="he-IL" sz="2000" b="1" dirty="0" smtClean="0">
                <a:solidFill>
                  <a:srgbClr val="FFFF00"/>
                </a:solidFill>
              </a:rPr>
              <a:t> ב-</a:t>
            </a:r>
            <a:r>
              <a:rPr lang="en-US" sz="2000" b="1" i="1" dirty="0" smtClean="0">
                <a:solidFill>
                  <a:srgbClr val="FFFF00"/>
                </a:solidFill>
              </a:rPr>
              <a:t>Cmm</a:t>
            </a:r>
            <a:endParaRPr lang="he-IL" sz="20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8339" name="Group 211"/>
          <p:cNvGraphicFramePr>
            <a:graphicFrameLocks noGrp="1"/>
          </p:cNvGraphicFramePr>
          <p:nvPr>
            <p:ph sz="half" idx="2"/>
          </p:nvPr>
        </p:nvGraphicFramePr>
        <p:xfrm>
          <a:off x="2195736" y="2132856"/>
          <a:ext cx="5191125" cy="3870960"/>
        </p:xfrm>
        <a:graphic>
          <a:graphicData uri="http://schemas.openxmlformats.org/drawingml/2006/table">
            <a:tbl>
              <a:tblPr rtl="1"/>
              <a:tblGrid>
                <a:gridCol w="1679575"/>
                <a:gridCol w="2130425"/>
                <a:gridCol w="1381125"/>
              </a:tblGrid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פעילות מולקולארית או תהליך ביולוגי שבו מעורב הגן</a:t>
                      </a:r>
                      <a:endParaRPr kumimoji="0" lang="he-I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יחס בביטוי הגן בין צמחים שאולחו ב-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Cmm</a:t>
                      </a: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 לבין צמחים שאולחו במים בשיטת הפרוטאומיקה*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ביטוי גנים בצמחים שאולחו ב- 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Cmm</a:t>
                      </a: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 בשיטת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2" charset="-79"/>
                        </a:rPr>
                        <a:t>ה-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2" charset="-79"/>
                        </a:rPr>
                        <a:t>qRT-PCR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עיכוב טריפסין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15.6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פעילות סבטילאז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6.03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פעילות סבטיליזין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11.14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תגובת הגנה כנגד חיידקים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5.02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פעילות פפטידאז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4.94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קישור קטיונים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10.77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קשירת יוני ברזל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6.18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-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קשירת הם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אין ביטוי בצמחים שאולחו במים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מסלול איתות בתיווך אוקסין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7.76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פעילות בהמרת אותות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אין ביטוי בצמחים שאולחו במים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קישור חלבונים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15.6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פרוטאין פוספאטאז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8.91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2" charset="-79"/>
                        </a:rPr>
                        <a:t>+</a:t>
                      </a:r>
                      <a:endParaRPr kumimoji="0" lang="he-I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334" name="Text Box 206"/>
          <p:cNvSpPr txBox="1">
            <a:spLocks noChangeArrowheads="1"/>
          </p:cNvSpPr>
          <p:nvPr/>
        </p:nvSpPr>
        <p:spPr bwMode="auto">
          <a:xfrm>
            <a:off x="2771800" y="6165304"/>
            <a:ext cx="45354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200" i="1" dirty="0"/>
              <a:t>+ מציין ביטוי של הגן, - מציין חוסר ביטוי</a:t>
            </a:r>
            <a:r>
              <a:rPr lang="en-US" sz="1200" i="1" dirty="0"/>
              <a:t> </a:t>
            </a:r>
            <a:endParaRPr lang="he-IL" sz="1200" i="1" dirty="0" smtClean="0"/>
          </a:p>
          <a:p>
            <a:pPr>
              <a:spcBef>
                <a:spcPct val="50000"/>
              </a:spcBef>
            </a:pPr>
            <a:r>
              <a:rPr lang="he-IL" sz="1200" dirty="0" smtClean="0"/>
              <a:t>*  התוצאות נלקחו מ- </a:t>
            </a:r>
            <a:r>
              <a:rPr lang="en-US" sz="1200" dirty="0" err="1" smtClean="0"/>
              <a:t>Savidor</a:t>
            </a:r>
            <a:r>
              <a:rPr lang="en-US" sz="1200" dirty="0" smtClean="0"/>
              <a:t> </a:t>
            </a:r>
            <a:r>
              <a:rPr lang="en-US" sz="1200" i="1" dirty="0" smtClean="0"/>
              <a:t>et. al</a:t>
            </a:r>
            <a:r>
              <a:rPr lang="en-US" sz="1200" dirty="0" smtClean="0"/>
              <a:t>.</a:t>
            </a:r>
            <a:r>
              <a:rPr lang="he-IL" sz="1200" dirty="0" smtClean="0"/>
              <a:t> (2012)</a:t>
            </a:r>
            <a:endParaRPr lang="en-US" sz="12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r>
              <a:rPr lang="he-IL" sz="3200" smtClean="0">
                <a:solidFill>
                  <a:srgbClr val="FF6600"/>
                </a:solidFill>
              </a:rPr>
              <a:t>תוצאות-המשך</a:t>
            </a:r>
            <a:endParaRPr lang="en-US" sz="3200" smtClean="0">
              <a:solidFill>
                <a:srgbClr val="FF66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268538" y="476250"/>
          <a:ext cx="4333875" cy="4897438"/>
        </p:xfrm>
        <a:graphic>
          <a:graphicData uri="http://schemas.openxmlformats.org/presentationml/2006/ole">
            <p:oleObj spid="_x0000_s51204" r:id="rId3" imgW="3427449" imgH="4570638" progId="PowerPoint.Slide.12">
              <p:embed/>
            </p:oleObj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55172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200" dirty="0"/>
              <a:t>השפעת גיל  הצמח בזמן האילוח ב- </a:t>
            </a:r>
            <a:r>
              <a:rPr lang="en-US" sz="1200" i="1" dirty="0"/>
              <a:t>Clavibacter michiganensis </a:t>
            </a:r>
            <a:r>
              <a:rPr lang="en-US" sz="1200" dirty="0"/>
              <a:t>subsp. </a:t>
            </a:r>
            <a:r>
              <a:rPr lang="en-US" sz="1200" i="1" dirty="0"/>
              <a:t>michiganensis</a:t>
            </a:r>
            <a:r>
              <a:rPr lang="he-IL" sz="1200" dirty="0"/>
              <a:t> על ביטוי הגנים המעורבים במערכת ההגנה של הצמח בצמחים בגיל של 7-8 עלים (בתך חלון הפגיעות) ו- 19-20 עלים (מחוץ לחלון הפגיעות). בזמנים שונים (0,24,48,96,168  שעות) לאחר האילוח נאספו רקמות מאזור ההדבקה</a:t>
            </a:r>
            <a:r>
              <a:rPr lang="he-IL" sz="1200" dirty="0" smtClean="0"/>
              <a:t>. </a:t>
            </a:r>
            <a:r>
              <a:rPr lang="he-IL" sz="1200" dirty="0"/>
              <a:t>(א) הגן המעורב בפעילות פרוטאין  </a:t>
            </a:r>
            <a:r>
              <a:rPr lang="he-IL" sz="1200" dirty="0" err="1"/>
              <a:t>פוספאטז</a:t>
            </a:r>
            <a:r>
              <a:rPr lang="he-IL" sz="1200" dirty="0"/>
              <a:t>, (ב) הגן המעורב בדיכוי </a:t>
            </a:r>
            <a:r>
              <a:rPr lang="he-IL" sz="1200" dirty="0" err="1"/>
              <a:t>טריפסין</a:t>
            </a:r>
            <a:r>
              <a:rPr lang="he-IL" sz="1200" dirty="0"/>
              <a:t>, (ג) הגן המעורב בקישור קטיונים, (ד) הגן המעורב בפעילות </a:t>
            </a:r>
            <a:r>
              <a:rPr lang="he-IL" sz="1200" dirty="0" err="1"/>
              <a:t>סבטיליזין</a:t>
            </a:r>
            <a:r>
              <a:rPr lang="he-IL" sz="1200" dirty="0"/>
              <a:t> , (ה) הגן המעורב בתגובת ההגנה של הצמח.    ביטוי הגנים נורמל כנגד הגן  </a:t>
            </a:r>
            <a:r>
              <a:rPr lang="en-US" sz="1200" dirty="0"/>
              <a:t>GAPDH</a:t>
            </a:r>
            <a:r>
              <a:rPr lang="he-IL" sz="1200" dirty="0"/>
              <a:t> (</a:t>
            </a:r>
            <a:r>
              <a:rPr lang="en-US" sz="1200" dirty="0"/>
              <a:t>housekeeping gene</a:t>
            </a:r>
            <a:r>
              <a:rPr lang="he-IL" sz="1200" dirty="0"/>
              <a:t>) והתוצאות הן יחסיות לאלו שהתקבלו בזמן אפס. התוצאות מייצגות מגמה אשר הופיעה בשני ניסויים שונים.</a:t>
            </a:r>
            <a:r>
              <a:rPr lang="en-US" sz="1200" dirty="0"/>
              <a:t>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987675" y="4652963"/>
            <a:ext cx="3319463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latin typeface="Times New Roman" pitchFamily="18" charset="0"/>
              </a:rPr>
              <a:t>Time post inoculation (hours)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6600"/>
                </a:solidFill>
              </a:rPr>
              <a:t>תוצאות-המשך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0180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e-IL" sz="1800" b="1" dirty="0" smtClean="0"/>
              <a:t>     הגנים שנבדקו במחקר זה  נבחרו מתוך אנליזה </a:t>
            </a:r>
            <a:r>
              <a:rPr lang="he-IL" sz="1800" b="1" dirty="0" err="1" smtClean="0"/>
              <a:t>פרוטאומטית</a:t>
            </a:r>
            <a:r>
              <a:rPr lang="he-IL" sz="1800" b="1" dirty="0" smtClean="0"/>
              <a:t> שנעשתה עם </a:t>
            </a:r>
            <a:r>
              <a:rPr lang="he-IL" sz="1800" b="1" dirty="0" smtClean="0"/>
              <a:t>ובלי אילוח ב-</a:t>
            </a:r>
            <a:r>
              <a:rPr lang="en-US" sz="1800" b="1" i="1" dirty="0" smtClean="0"/>
              <a:t>Cmm</a:t>
            </a:r>
            <a:r>
              <a:rPr lang="en-US" sz="1800" b="1" dirty="0" smtClean="0"/>
              <a:t> </a:t>
            </a:r>
            <a:r>
              <a:rPr lang="he-IL" sz="1800" b="1" dirty="0" smtClean="0"/>
              <a:t> עבור חלבונים מופרשים </a:t>
            </a:r>
            <a:r>
              <a:rPr lang="he-IL" sz="1800" b="1" dirty="0" smtClean="0"/>
              <a:t>מהצמח. מתוצאות </a:t>
            </a:r>
            <a:r>
              <a:rPr lang="he-IL" sz="1800" b="1" dirty="0" smtClean="0"/>
              <a:t>המחקר עולה כי ביטוי הגנים המעורבים בפעילות </a:t>
            </a:r>
            <a:r>
              <a:rPr lang="he-IL" sz="1800" b="1" dirty="0" err="1" smtClean="0"/>
              <a:t>סבטילאז</a:t>
            </a:r>
            <a:r>
              <a:rPr lang="he-IL" sz="1800" b="1" dirty="0" smtClean="0"/>
              <a:t>, </a:t>
            </a:r>
            <a:r>
              <a:rPr lang="he-IL" sz="1800" b="1" dirty="0" err="1" smtClean="0"/>
              <a:t>פפטידאז</a:t>
            </a:r>
            <a:r>
              <a:rPr lang="he-IL" sz="1800" b="1" dirty="0" smtClean="0"/>
              <a:t>, מסלול איתות בתיווך </a:t>
            </a:r>
            <a:r>
              <a:rPr lang="he-IL" sz="1800" b="1" dirty="0" err="1" smtClean="0"/>
              <a:t>אוקסין</a:t>
            </a:r>
            <a:r>
              <a:rPr lang="he-IL" sz="1800" b="1" dirty="0" smtClean="0"/>
              <a:t>, המרת אותות ובקישור חלבונים היה נמוך. לגן המעורב בקשירת יוני ברזל לא נמדד ביטוי. לעומת זאת, בגנים המעורבים בקישור קטיונים, בפרוטאין </a:t>
            </a:r>
            <a:r>
              <a:rPr lang="he-IL" sz="1800" b="1" dirty="0" err="1" smtClean="0"/>
              <a:t>פוספאטאזות</a:t>
            </a:r>
            <a:r>
              <a:rPr lang="he-IL" sz="1800" b="1" dirty="0" smtClean="0"/>
              <a:t>, בתגובת הגנה כנגד חיידקים, בפעילות </a:t>
            </a:r>
            <a:r>
              <a:rPr lang="he-IL" sz="1800" b="1" dirty="0" err="1" smtClean="0"/>
              <a:t>סבטיליזין</a:t>
            </a:r>
            <a:r>
              <a:rPr lang="he-IL" sz="1800" b="1" dirty="0" smtClean="0"/>
              <a:t> ובעיכוב </a:t>
            </a:r>
            <a:r>
              <a:rPr lang="he-IL" sz="1800" b="1" dirty="0" err="1" smtClean="0"/>
              <a:t>טריפסין</a:t>
            </a:r>
            <a:r>
              <a:rPr lang="he-IL" sz="1800" b="1" dirty="0" smtClean="0"/>
              <a:t>  הייתה עלייה מהירה בביטוי הגנים עד 168 שעות מזמן האילוח ולאחר מכן חלה ירידה.  בנוסף,  עולה מהמחקר כי מספר גנים התבטאו בצמחים בעלי  19/20 עלים (נמצאים מחוץ ל"חלון הפגיעות") בצורה מהירה ו/או גבוהה יותר מאשר בצמחים בעלי 7/8  עלים (הנמצאים בתוך חלון הפגיעות).</a:t>
            </a:r>
            <a:r>
              <a:rPr lang="en-US" sz="1800" b="1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035175" cy="195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8680"/>
            <a:ext cx="212407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79388" y="3068638"/>
            <a:ext cx="82851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מחלת הכיב הבקטריאלי והנבילה הנגרמת ע"י החיידק</a:t>
            </a:r>
            <a:r>
              <a:rPr lang="en-US" i="1" dirty="0"/>
              <a:t>Clavibacter michiganensis</a:t>
            </a:r>
            <a:r>
              <a:rPr lang="en-US" dirty="0"/>
              <a:t> subsp. </a:t>
            </a:r>
            <a:r>
              <a:rPr lang="en-US" i="1" dirty="0"/>
              <a:t>michiganensis</a:t>
            </a:r>
            <a:r>
              <a:rPr lang="en-US" dirty="0"/>
              <a:t> (</a:t>
            </a:r>
            <a:r>
              <a:rPr lang="en-US" i="1" dirty="0"/>
              <a:t>Cmm</a:t>
            </a:r>
            <a:r>
              <a:rPr lang="en-US" dirty="0"/>
              <a:t>) </a:t>
            </a:r>
            <a:r>
              <a:rPr lang="he-IL" dirty="0"/>
              <a:t> גורמת </a:t>
            </a:r>
            <a:r>
              <a:rPr lang="he-IL" dirty="0" smtClean="0"/>
              <a:t>לנזקים כלכליים ניכרים ליבול </a:t>
            </a:r>
            <a:r>
              <a:rPr lang="he-IL" dirty="0"/>
              <a:t>צמחי העגבנייה.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סיכום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/>
              <a:t>בעקבות </a:t>
            </a:r>
            <a:r>
              <a:rPr lang="he-IL" sz="2400" dirty="0" smtClean="0"/>
              <a:t>אילוח </a:t>
            </a:r>
            <a:r>
              <a:rPr lang="he-IL" sz="2400" dirty="0" smtClean="0"/>
              <a:t>צמח </a:t>
            </a:r>
            <a:r>
              <a:rPr lang="he-IL" sz="2400" dirty="0" err="1" smtClean="0"/>
              <a:t>העגבניה</a:t>
            </a:r>
            <a:r>
              <a:rPr lang="he-IL" sz="2400" dirty="0" smtClean="0"/>
              <a:t> ב- </a:t>
            </a:r>
            <a:r>
              <a:rPr lang="en-US" sz="2400" i="1" dirty="0" smtClean="0"/>
              <a:t>Cmm</a:t>
            </a:r>
            <a:r>
              <a:rPr lang="he-IL" sz="2400" dirty="0" smtClean="0"/>
              <a:t> נמדדה עליה בביטוי של מספר </a:t>
            </a:r>
            <a:r>
              <a:rPr lang="he-IL" sz="2400" dirty="0" smtClean="0"/>
              <a:t>גנים </a:t>
            </a:r>
            <a:r>
              <a:rPr lang="he-IL" sz="2400" dirty="0" smtClean="0"/>
              <a:t>הקשורים למערכת </a:t>
            </a:r>
            <a:r>
              <a:rPr lang="he-IL" sz="2400" smtClean="0"/>
              <a:t>ההגנה בצמחים </a:t>
            </a:r>
            <a:r>
              <a:rPr lang="he-IL" sz="2400" dirty="0" smtClean="0"/>
              <a:t>מבוגרים שהם מחוץ </a:t>
            </a:r>
            <a:r>
              <a:rPr lang="he-IL" sz="2400" dirty="0" smtClean="0"/>
              <a:t>ל"חלון הפגיעות" </a:t>
            </a:r>
            <a:r>
              <a:rPr lang="he-IL" sz="2400" dirty="0" smtClean="0"/>
              <a:t>לעומת צמחים צעירים </a:t>
            </a:r>
            <a:r>
              <a:rPr lang="he-IL" sz="2400" smtClean="0"/>
              <a:t>בתוך "חלון הפגיעות". </a:t>
            </a:r>
            <a:r>
              <a:rPr lang="he-IL" sz="2400" dirty="0" smtClean="0"/>
              <a:t>דפוס </a:t>
            </a:r>
            <a:r>
              <a:rPr lang="he-IL" sz="2400" dirty="0" smtClean="0"/>
              <a:t>התבטאות זה תואם לדפוס ביטוי הגנים </a:t>
            </a:r>
            <a:r>
              <a:rPr lang="he-IL" sz="2400" dirty="0" err="1" smtClean="0"/>
              <a:t>לוירולנטיות</a:t>
            </a:r>
            <a:r>
              <a:rPr lang="he-IL" sz="2400" dirty="0" smtClean="0"/>
              <a:t> של </a:t>
            </a:r>
            <a:r>
              <a:rPr lang="en-US" sz="2400" i="1" dirty="0" smtClean="0"/>
              <a:t>Cmm</a:t>
            </a:r>
            <a:r>
              <a:rPr lang="he-IL" sz="2400" i="1" dirty="0" smtClean="0"/>
              <a:t>,</a:t>
            </a:r>
            <a:r>
              <a:rPr lang="he-IL" sz="2400" dirty="0" smtClean="0"/>
              <a:t> דבר המצביע על כך שהחיידק כנראה "חש" את הצמח ומפעיל את הגנים </a:t>
            </a:r>
            <a:r>
              <a:rPr lang="he-IL" sz="2400" dirty="0" err="1" smtClean="0"/>
              <a:t>לוירולנטיות</a:t>
            </a:r>
            <a:r>
              <a:rPr lang="he-IL" sz="2400" dirty="0" smtClean="0"/>
              <a:t> </a:t>
            </a:r>
            <a:r>
              <a:rPr lang="he-IL" sz="2400" dirty="0" smtClean="0"/>
              <a:t>בצמח </a:t>
            </a:r>
            <a:r>
              <a:rPr lang="he-IL" sz="2400" dirty="0" smtClean="0"/>
              <a:t>הצעיר שבו מערכת ההגנה חלשה יותר מזו של הצמח הבוגר.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81518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0962" name="Picture 8" descr="Picture 0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23764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DSCN3981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49275"/>
            <a:ext cx="2374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DSCN4009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549275"/>
            <a:ext cx="2376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DSCN36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133600"/>
            <a:ext cx="2374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DSCN36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133600"/>
            <a:ext cx="23764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DSCN32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133600"/>
            <a:ext cx="2376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 descr="DSCN75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716338"/>
            <a:ext cx="23764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4" descr="בית יוסף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716338"/>
            <a:ext cx="2374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5302250"/>
            <a:ext cx="23764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2" descr="DSCN754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3717925"/>
            <a:ext cx="2376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5300663"/>
            <a:ext cx="23764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71775" y="-100013"/>
            <a:ext cx="3236913" cy="708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תסמיני המחלה 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pic>
        <p:nvPicPr>
          <p:cNvPr id="16" name="Picture 2" descr="DSCN8632"/>
          <p:cNvPicPr>
            <a:picLocks noChangeAspect="1" noChangeArrowheads="1"/>
          </p:cNvPicPr>
          <p:nvPr/>
        </p:nvPicPr>
        <p:blipFill>
          <a:blip r:embed="rId13" cstate="print"/>
          <a:srcRect l="11880"/>
          <a:stretch>
            <a:fillRect/>
          </a:stretch>
        </p:blipFill>
        <p:spPr bwMode="auto">
          <a:xfrm>
            <a:off x="3276600" y="5300663"/>
            <a:ext cx="2374900" cy="14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SCN7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064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>
                <a:solidFill>
                  <a:srgbClr val="FFFF00"/>
                </a:solidFill>
              </a:rPr>
              <a:t>כתמים וכמישה של העלים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SCN3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התמוטטות צמחים בבתי הגידול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2656"/>
            <a:ext cx="8964612" cy="1584177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sz="2400" b="1" dirty="0" smtClean="0">
                <a:solidFill>
                  <a:srgbClr val="FFFF00"/>
                </a:solidFill>
              </a:rPr>
              <a:t>המקורות להדבקה מגוונים וכוללים בין השאר זרעים, צמחים מודבקים, קרקע וציוד חקלאי נגועים.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8434" name="Picture 2" descr="DSCN7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7113"/>
            <a:ext cx="450056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SCN8632"/>
          <p:cNvPicPr>
            <a:picLocks noChangeAspect="1" noChangeArrowheads="1"/>
          </p:cNvPicPr>
          <p:nvPr/>
        </p:nvPicPr>
        <p:blipFill>
          <a:blip r:embed="rId3" cstate="print"/>
          <a:srcRect l="11880"/>
          <a:stretch>
            <a:fillRect/>
          </a:stretch>
        </p:blipFill>
        <p:spPr bwMode="auto">
          <a:xfrm>
            <a:off x="4500563" y="3573463"/>
            <a:ext cx="4643437" cy="328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84168" y="32131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כיב המתפתח בגבעול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2131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כתמי עלים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he-IL" sz="2400" b="1" dirty="0" smtClean="0">
                <a:solidFill>
                  <a:srgbClr val="FFFF00"/>
                </a:solidFill>
              </a:rPr>
              <a:t>     הפתוגניות של החיידק </a:t>
            </a:r>
            <a:r>
              <a:rPr lang="en-US" sz="2400" b="1" dirty="0" smtClean="0">
                <a:solidFill>
                  <a:srgbClr val="FFFF00"/>
                </a:solidFill>
              </a:rPr>
              <a:t>Cmm382</a:t>
            </a:r>
            <a:r>
              <a:rPr lang="he-IL" sz="2400" b="1" dirty="0" smtClean="0">
                <a:solidFill>
                  <a:srgbClr val="FFFF00"/>
                </a:solidFill>
              </a:rPr>
              <a:t>, קשורה לנוכחות הפלסמידים </a:t>
            </a:r>
            <a:r>
              <a:rPr lang="en-US" sz="2400" b="1" dirty="0" smtClean="0">
                <a:solidFill>
                  <a:srgbClr val="FFFF00"/>
                </a:solidFill>
              </a:rPr>
              <a:t>pCM2, pCM1 </a:t>
            </a:r>
            <a:r>
              <a:rPr lang="he-IL" sz="2400" b="1" dirty="0" smtClean="0">
                <a:solidFill>
                  <a:srgbClr val="FFFF00"/>
                </a:solidFill>
              </a:rPr>
              <a:t> </a:t>
            </a:r>
            <a:r>
              <a:rPr lang="he-IL" sz="2400" b="1" dirty="0" smtClean="0">
                <a:solidFill>
                  <a:srgbClr val="FFFF00"/>
                </a:solidFill>
              </a:rPr>
              <a:t>הנושאים את הגנים 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celA</a:t>
            </a:r>
            <a:r>
              <a:rPr lang="he-IL" sz="2400" b="1" dirty="0" smtClean="0">
                <a:solidFill>
                  <a:srgbClr val="FFFF00"/>
                </a:solidFill>
              </a:rPr>
              <a:t> (מקודד </a:t>
            </a:r>
            <a:r>
              <a:rPr lang="he-IL" sz="2400" b="1" dirty="0" err="1" smtClean="0">
                <a:solidFill>
                  <a:srgbClr val="FFFF00"/>
                </a:solidFill>
              </a:rPr>
              <a:t>לצלולאז</a:t>
            </a:r>
            <a:r>
              <a:rPr lang="he-IL" sz="2400" b="1" dirty="0" smtClean="0">
                <a:solidFill>
                  <a:srgbClr val="FFFF00"/>
                </a:solidFill>
              </a:rPr>
              <a:t>) ו-</a:t>
            </a:r>
            <a:r>
              <a:rPr lang="en-US" sz="2400" b="1" i="1" dirty="0" smtClean="0">
                <a:solidFill>
                  <a:srgbClr val="FFFF00"/>
                </a:solidFill>
              </a:rPr>
              <a:t>pat-1</a:t>
            </a:r>
            <a:r>
              <a:rPr lang="he-IL" sz="2400" b="1" dirty="0" smtClean="0">
                <a:solidFill>
                  <a:srgbClr val="FFFF00"/>
                </a:solidFill>
              </a:rPr>
              <a:t> (מקודד </a:t>
            </a:r>
            <a:r>
              <a:rPr lang="he-IL" sz="2400" b="1" dirty="0" err="1" smtClean="0">
                <a:solidFill>
                  <a:srgbClr val="FFFF00"/>
                </a:solidFill>
              </a:rPr>
              <a:t>לסרין</a:t>
            </a:r>
            <a:r>
              <a:rPr lang="he-IL" sz="2400" b="1" dirty="0" smtClean="0">
                <a:solidFill>
                  <a:srgbClr val="FFFF00"/>
                </a:solidFill>
              </a:rPr>
              <a:t> </a:t>
            </a:r>
            <a:r>
              <a:rPr lang="he-IL" sz="2400" b="1" dirty="0" err="1" smtClean="0">
                <a:solidFill>
                  <a:srgbClr val="FFFF00"/>
                </a:solidFill>
              </a:rPr>
              <a:t>פרוטאז</a:t>
            </a:r>
            <a:r>
              <a:rPr lang="he-IL" sz="2400" b="1" dirty="0" smtClean="0">
                <a:solidFill>
                  <a:srgbClr val="FFFF00"/>
                </a:solidFill>
              </a:rPr>
              <a:t>), בהתאמה, וכן אזור כרומוזומלי המכונה אי-פתוגניות </a:t>
            </a:r>
            <a:r>
              <a:rPr lang="en-US" sz="2400" b="1" dirty="0" err="1" smtClean="0">
                <a:solidFill>
                  <a:srgbClr val="FFFF00"/>
                </a:solidFill>
              </a:rPr>
              <a:t>chp</a:t>
            </a:r>
            <a:r>
              <a:rPr lang="en-US" sz="2400" b="1" dirty="0" smtClean="0">
                <a:solidFill>
                  <a:srgbClr val="FFFF00"/>
                </a:solidFill>
              </a:rPr>
              <a:t>/</a:t>
            </a:r>
            <a:r>
              <a:rPr lang="en-US" sz="2400" b="1" dirty="0" err="1" smtClean="0">
                <a:solidFill>
                  <a:srgbClr val="FFFF00"/>
                </a:solidFill>
              </a:rPr>
              <a:t>tomA</a:t>
            </a:r>
            <a:r>
              <a:rPr lang="en-US" sz="2400" b="1" dirty="0" smtClean="0">
                <a:solidFill>
                  <a:srgbClr val="FFFF00"/>
                </a:solidFill>
              </a:rPr>
              <a:t> PAI </a:t>
            </a:r>
            <a:r>
              <a:rPr lang="he-IL" sz="2400" b="1" dirty="0" smtClean="0">
                <a:solidFill>
                  <a:srgbClr val="FFFF00"/>
                </a:solidFill>
              </a:rPr>
              <a:t> שעליו נישאים מספר גנים הדרושים לפתוגניות. 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025" y="4763"/>
            <a:ext cx="54737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D:\Paper\Vortrag_Seqproj\Grafik4_Seqproj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47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5029200" y="838200"/>
            <a:ext cx="762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867400" y="620713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400">
                <a:latin typeface="Times New Roman" pitchFamily="18" charset="0"/>
                <a:cs typeface="Times New Roman" pitchFamily="18" charset="0"/>
              </a:rPr>
              <a:t>Pathogenicity island (PAI)</a:t>
            </a:r>
            <a:endParaRPr lang="he-IL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8"/>
          <p:cNvSpPr txBox="1">
            <a:spLocks noChangeArrowheads="1"/>
          </p:cNvSpPr>
          <p:nvPr/>
        </p:nvSpPr>
        <p:spPr bwMode="auto">
          <a:xfrm>
            <a:off x="4144963" y="498475"/>
            <a:ext cx="425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e-IL"/>
              <a:t> </a:t>
            </a:r>
            <a:endParaRPr lang="en-US"/>
          </a:p>
        </p:txBody>
      </p:sp>
      <p:sp>
        <p:nvSpPr>
          <p:cNvPr id="80899" name="TextBox 9"/>
          <p:cNvSpPr txBox="1">
            <a:spLocks noChangeArrowheads="1"/>
          </p:cNvSpPr>
          <p:nvPr/>
        </p:nvSpPr>
        <p:spPr bwMode="auto">
          <a:xfrm>
            <a:off x="1187624" y="188640"/>
            <a:ext cx="7089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2" charset="-79"/>
              </a:rPr>
              <a:t>גנים </a:t>
            </a:r>
            <a:r>
              <a:rPr lang="he-IL" sz="28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2" charset="-79"/>
              </a:rPr>
              <a:t>לוירולנטיות</a:t>
            </a:r>
            <a:r>
              <a:rPr lang="he-IL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2" charset="-79"/>
              </a:rPr>
              <a:t> הנישאים על הפלסמידים של  </a:t>
            </a: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2" charset="-79"/>
              </a:rPr>
              <a:t>Cmm382 </a:t>
            </a:r>
            <a:endParaRPr lang="en-US" sz="2800" i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David" pitchFamily="2" charset="-79"/>
            </a:endParaRPr>
          </a:p>
        </p:txBody>
      </p:sp>
      <p:pic>
        <p:nvPicPr>
          <p:cNvPr id="82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1152525"/>
            <a:ext cx="4259262" cy="388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02" name="TextBox 16"/>
          <p:cNvSpPr txBox="1">
            <a:spLocks noChangeArrowheads="1"/>
          </p:cNvSpPr>
          <p:nvPr/>
        </p:nvSpPr>
        <p:spPr bwMode="auto">
          <a:xfrm>
            <a:off x="2116138" y="3016250"/>
            <a:ext cx="7937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/>
                </a:solidFill>
              </a:rPr>
              <a:t>27.4 kb</a:t>
            </a: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 rot="-3618517">
            <a:off x="380207" y="1510506"/>
            <a:ext cx="11001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</a:rPr>
              <a:t>celA</a:t>
            </a:r>
          </a:p>
        </p:txBody>
      </p:sp>
      <p:grpSp>
        <p:nvGrpSpPr>
          <p:cNvPr id="22534" name="Group 16"/>
          <p:cNvGrpSpPr>
            <a:grpSpLocks/>
          </p:cNvGrpSpPr>
          <p:nvPr/>
        </p:nvGrpSpPr>
        <p:grpSpPr bwMode="auto">
          <a:xfrm>
            <a:off x="4972050" y="1143000"/>
            <a:ext cx="3968750" cy="3887788"/>
            <a:chOff x="3125" y="882"/>
            <a:chExt cx="2500" cy="2470"/>
          </a:xfrm>
        </p:grpSpPr>
        <p:grpSp>
          <p:nvGrpSpPr>
            <p:cNvPr id="22537" name="Group 21"/>
            <p:cNvGrpSpPr>
              <a:grpSpLocks/>
            </p:cNvGrpSpPr>
            <p:nvPr/>
          </p:nvGrpSpPr>
          <p:grpSpPr bwMode="auto">
            <a:xfrm>
              <a:off x="3125" y="882"/>
              <a:ext cx="2500" cy="2470"/>
              <a:chOff x="4686218" y="2108406"/>
              <a:chExt cx="4184650" cy="4060825"/>
            </a:xfrm>
          </p:grpSpPr>
          <p:grpSp>
            <p:nvGrpSpPr>
              <p:cNvPr id="22539" name="Group 19"/>
              <p:cNvGrpSpPr>
                <a:grpSpLocks/>
              </p:cNvGrpSpPr>
              <p:nvPr/>
            </p:nvGrpSpPr>
            <p:grpSpPr bwMode="auto">
              <a:xfrm>
                <a:off x="4686218" y="2108406"/>
                <a:ext cx="4184650" cy="4060825"/>
                <a:chOff x="4686218" y="2108406"/>
                <a:chExt cx="4184650" cy="4060825"/>
              </a:xfrm>
            </p:grpSpPr>
            <p:pic>
              <p:nvPicPr>
                <p:cNvPr id="820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686218" y="2108406"/>
                  <a:ext cx="4184650" cy="40608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8091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422011" y="4000363"/>
                  <a:ext cx="855342" cy="29017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200">
                      <a:solidFill>
                        <a:schemeClr val="accent6"/>
                      </a:solidFill>
                    </a:rPr>
                    <a:t>70 kb</a:t>
                  </a:r>
                </a:p>
              </p:txBody>
            </p:sp>
          </p:grpSp>
          <p:sp>
            <p:nvSpPr>
              <p:cNvPr id="22540" name="TextBox 20"/>
              <p:cNvSpPr txBox="1">
                <a:spLocks noChangeArrowheads="1"/>
              </p:cNvSpPr>
              <p:nvPr/>
            </p:nvSpPr>
            <p:spPr bwMode="auto">
              <a:xfrm rot="-2118962">
                <a:off x="7498303" y="5277988"/>
                <a:ext cx="1032771" cy="417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i="1">
                    <a:solidFill>
                      <a:srgbClr val="FF0000"/>
                    </a:solidFill>
                  </a:rPr>
                  <a:t>pat-1</a:t>
                </a:r>
              </a:p>
            </p:txBody>
          </p:sp>
        </p:grpSp>
        <p:sp>
          <p:nvSpPr>
            <p:cNvPr id="22538" name="Line 14"/>
            <p:cNvSpPr>
              <a:spLocks noChangeShapeType="1"/>
            </p:cNvSpPr>
            <p:nvPr/>
          </p:nvSpPr>
          <p:spPr bwMode="auto">
            <a:xfrm flipH="1" flipV="1">
              <a:off x="4751" y="2894"/>
              <a:ext cx="108" cy="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80905" name="TextBox 17"/>
          <p:cNvSpPr txBox="1">
            <a:spLocks noChangeArrowheads="1"/>
          </p:cNvSpPr>
          <p:nvPr/>
        </p:nvSpPr>
        <p:spPr bwMode="auto">
          <a:xfrm>
            <a:off x="2071688" y="2700338"/>
            <a:ext cx="9572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pCM1</a:t>
            </a:r>
          </a:p>
        </p:txBody>
      </p:sp>
      <p:sp>
        <p:nvSpPr>
          <p:cNvPr id="80906" name="TextBox 18"/>
          <p:cNvSpPr txBox="1">
            <a:spLocks noChangeArrowheads="1"/>
          </p:cNvSpPr>
          <p:nvPr/>
        </p:nvSpPr>
        <p:spPr bwMode="auto">
          <a:xfrm>
            <a:off x="6496050" y="2595563"/>
            <a:ext cx="9572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pCM2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0ED63A03-2FF7-4CAA-812F-E91EA7E71D25}"/>
</file>

<file path=customXml/itemProps2.xml><?xml version="1.0" encoding="utf-8"?>
<ds:datastoreItem xmlns:ds="http://schemas.openxmlformats.org/officeDocument/2006/customXml" ds:itemID="{B31B1593-7285-47B1-9EB4-94362948AEED}"/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1019</Words>
  <Application>Microsoft Office PowerPoint</Application>
  <PresentationFormat>On-screen Show (4:3)</PresentationFormat>
  <Paragraphs>146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Microsoft Office PowerPoint Slide</vt:lpstr>
      <vt:lpstr>השפעת גיל צמח העגבנייה בזמן האילוח בחיידק Clavibacter michiganensis subsp. michiganensis    על התבטאות גנים המעורבים במערכת ההגנה של הצמח</vt:lpstr>
      <vt:lpstr>Slide 2</vt:lpstr>
      <vt:lpstr>Slide 3</vt:lpstr>
      <vt:lpstr>Slide 4</vt:lpstr>
      <vt:lpstr>Slide 5</vt:lpstr>
      <vt:lpstr>המקורות להדבקה מגוונים וכוללים בין השאר זרעים, צמחים מודבקים, קרקע וציוד חקלאי נגועים. </vt:lpstr>
      <vt:lpstr>Slide 7</vt:lpstr>
      <vt:lpstr>Slide 8</vt:lpstr>
      <vt:lpstr>Slide 9</vt:lpstr>
      <vt:lpstr>Slide 10</vt:lpstr>
      <vt:lpstr>Slide 11</vt:lpstr>
      <vt:lpstr>Slide 12</vt:lpstr>
      <vt:lpstr>Slide 13</vt:lpstr>
      <vt:lpstr>מטרת המחקר</vt:lpstr>
      <vt:lpstr>Slide 15</vt:lpstr>
      <vt:lpstr>שיטות וחומרים</vt:lpstr>
      <vt:lpstr>תוצאות</vt:lpstr>
      <vt:lpstr>תוצאות-המשך</vt:lpstr>
      <vt:lpstr>תוצאות-המשך</vt:lpstr>
      <vt:lpstr>סיכום</vt:lpstr>
    </vt:vector>
  </TitlesOfParts>
  <Company>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מחקר - אוריאן שצברג</dc:title>
  <dc:creator>Yoav</dc:creator>
  <cp:keywords/>
  <dc:description/>
  <cp:lastModifiedBy>shulam</cp:lastModifiedBy>
  <cp:revision>274</cp:revision>
  <dcterms:created xsi:type="dcterms:W3CDTF">2009-05-13T18:54:35Z</dcterms:created>
  <dcterms:modified xsi:type="dcterms:W3CDTF">2013-07-17T12:09:30Z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