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jpeg" ContentType="image/jpeg"/>
  <Default Extension="emf" ContentType="image/x-emf"/>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7" r:id="rId2"/>
    <p:sldId id="258" r:id="rId3"/>
    <p:sldId id="264" r:id="rId4"/>
    <p:sldId id="265" r:id="rId5"/>
    <p:sldId id="260" r:id="rId6"/>
    <p:sldId id="289" r:id="rId7"/>
    <p:sldId id="261" r:id="rId8"/>
    <p:sldId id="282" r:id="rId9"/>
    <p:sldId id="267" r:id="rId10"/>
    <p:sldId id="271" r:id="rId11"/>
    <p:sldId id="272" r:id="rId12"/>
    <p:sldId id="273" r:id="rId13"/>
    <p:sldId id="262" r:id="rId14"/>
    <p:sldId id="276" r:id="rId15"/>
    <p:sldId id="278" r:id="rId16"/>
    <p:sldId id="279" r:id="rId17"/>
    <p:sldId id="283" r:id="rId18"/>
    <p:sldId id="284" r:id="rId19"/>
    <p:sldId id="285" r:id="rId20"/>
    <p:sldId id="286" r:id="rId21"/>
    <p:sldId id="287" r:id="rId22"/>
    <p:sldId id="288" r:id="rId2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lip Ventorp" initials="FV-Serve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74"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50F7C-01D3-4E95-B50E-81B15693F32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2D20CFDF-5D95-40E6-9C34-F5C5E06249EA}">
      <dgm:prSet phldrT="[Text]"/>
      <dgm:spPr>
        <a:solidFill>
          <a:srgbClr val="93A299"/>
        </a:solidFill>
      </dgm:spPr>
      <dgm:t>
        <a:bodyPr/>
        <a:lstStyle/>
        <a:p>
          <a:r>
            <a:rPr lang="en-US" dirty="0" smtClean="0"/>
            <a:t>Total n=60</a:t>
          </a:r>
        </a:p>
        <a:p>
          <a:r>
            <a:rPr lang="en-US" dirty="0" smtClean="0"/>
            <a:t>Males </a:t>
          </a:r>
          <a:endParaRPr lang="en-US" dirty="0"/>
        </a:p>
      </dgm:t>
    </dgm:pt>
    <dgm:pt modelId="{447F02B8-17BA-4AE0-BF89-654547FD535B}" type="parTrans" cxnId="{2A4A85D9-6F9A-4747-B772-A1764795EE5B}">
      <dgm:prSet/>
      <dgm:spPr/>
      <dgm:t>
        <a:bodyPr/>
        <a:lstStyle/>
        <a:p>
          <a:endParaRPr lang="en-US"/>
        </a:p>
      </dgm:t>
    </dgm:pt>
    <dgm:pt modelId="{07F56AE4-B32F-49F5-8A59-43B49C01532B}" type="sibTrans" cxnId="{2A4A85D9-6F9A-4747-B772-A1764795EE5B}">
      <dgm:prSet/>
      <dgm:spPr/>
      <dgm:t>
        <a:bodyPr/>
        <a:lstStyle/>
        <a:p>
          <a:endParaRPr lang="en-US"/>
        </a:p>
      </dgm:t>
    </dgm:pt>
    <dgm:pt modelId="{78C98420-C0EB-4C31-A146-250144423FE4}">
      <dgm:prSet phldrT="[Text]"/>
      <dgm:spPr>
        <a:solidFill>
          <a:srgbClr val="93A299"/>
        </a:solidFill>
      </dgm:spPr>
      <dgm:t>
        <a:bodyPr/>
        <a:lstStyle/>
        <a:p>
          <a:r>
            <a:rPr lang="en-US" dirty="0" smtClean="0"/>
            <a:t>Wild-type n=24</a:t>
          </a:r>
          <a:endParaRPr lang="en-US" dirty="0"/>
        </a:p>
      </dgm:t>
    </dgm:pt>
    <dgm:pt modelId="{4344092D-4959-4277-89C6-3CBA3E0DFC4A}" type="parTrans" cxnId="{8E11211C-5B4D-4994-82B7-CFD7D2E2AEFC}">
      <dgm:prSet/>
      <dgm:spPr>
        <a:ln>
          <a:solidFill>
            <a:schemeClr val="tx1">
              <a:lumMod val="50000"/>
              <a:lumOff val="50000"/>
            </a:schemeClr>
          </a:solidFill>
        </a:ln>
      </dgm:spPr>
      <dgm:t>
        <a:bodyPr/>
        <a:lstStyle/>
        <a:p>
          <a:endParaRPr lang="en-US"/>
        </a:p>
      </dgm:t>
    </dgm:pt>
    <dgm:pt modelId="{FEF72282-18F4-4A2C-A0D7-9B06E412977A}" type="sibTrans" cxnId="{8E11211C-5B4D-4994-82B7-CFD7D2E2AEFC}">
      <dgm:prSet/>
      <dgm:spPr/>
      <dgm:t>
        <a:bodyPr/>
        <a:lstStyle/>
        <a:p>
          <a:endParaRPr lang="en-US"/>
        </a:p>
      </dgm:t>
    </dgm:pt>
    <dgm:pt modelId="{8E43175D-A0DC-41AF-A7A3-46CEDF62A62D}">
      <dgm:prSet phldrT="[Text]"/>
      <dgm:spPr>
        <a:solidFill>
          <a:srgbClr val="93A299"/>
        </a:solidFill>
      </dgm:spPr>
      <dgm:t>
        <a:bodyPr/>
        <a:lstStyle/>
        <a:p>
          <a:r>
            <a:rPr lang="en-US" dirty="0" smtClean="0"/>
            <a:t>CD44 KO n=36</a:t>
          </a:r>
          <a:endParaRPr lang="en-US" dirty="0"/>
        </a:p>
      </dgm:t>
    </dgm:pt>
    <dgm:pt modelId="{9CB93C0B-59AC-4524-9430-95D7C667AA24}" type="parTrans" cxnId="{A03F61F2-B345-4FBC-AE04-D4AD45F34E2E}">
      <dgm:prSet/>
      <dgm:spPr>
        <a:ln>
          <a:solidFill>
            <a:schemeClr val="tx1">
              <a:lumMod val="50000"/>
              <a:lumOff val="50000"/>
            </a:schemeClr>
          </a:solidFill>
        </a:ln>
      </dgm:spPr>
      <dgm:t>
        <a:bodyPr/>
        <a:lstStyle/>
        <a:p>
          <a:endParaRPr lang="en-US"/>
        </a:p>
      </dgm:t>
    </dgm:pt>
    <dgm:pt modelId="{E4339690-626B-4588-9447-E38C4A72A655}" type="sibTrans" cxnId="{A03F61F2-B345-4FBC-AE04-D4AD45F34E2E}">
      <dgm:prSet/>
      <dgm:spPr/>
      <dgm:t>
        <a:bodyPr/>
        <a:lstStyle/>
        <a:p>
          <a:endParaRPr lang="en-US"/>
        </a:p>
      </dgm:t>
    </dgm:pt>
    <dgm:pt modelId="{69AC750E-7BC9-4609-BEBC-BB6CA2BC9152}">
      <dgm:prSet/>
      <dgm:spPr>
        <a:solidFill>
          <a:srgbClr val="93A299"/>
        </a:solidFill>
      </dgm:spPr>
      <dgm:t>
        <a:bodyPr/>
        <a:lstStyle/>
        <a:p>
          <a:r>
            <a:rPr lang="en-US" dirty="0" smtClean="0"/>
            <a:t>CMS n=13</a:t>
          </a:r>
          <a:endParaRPr lang="en-US" dirty="0"/>
        </a:p>
      </dgm:t>
    </dgm:pt>
    <dgm:pt modelId="{6C5148D9-D2F3-4504-9B32-9A718478A882}" type="parTrans" cxnId="{7F858C39-2E49-45DC-BA52-F014982238D6}">
      <dgm:prSet/>
      <dgm:spPr>
        <a:ln>
          <a:solidFill>
            <a:schemeClr val="tx1">
              <a:lumMod val="50000"/>
              <a:lumOff val="50000"/>
            </a:schemeClr>
          </a:solidFill>
        </a:ln>
      </dgm:spPr>
      <dgm:t>
        <a:bodyPr/>
        <a:lstStyle/>
        <a:p>
          <a:endParaRPr lang="en-US"/>
        </a:p>
      </dgm:t>
    </dgm:pt>
    <dgm:pt modelId="{8D7E0938-DE26-41CD-83C3-C9AAA259E8E4}" type="sibTrans" cxnId="{7F858C39-2E49-45DC-BA52-F014982238D6}">
      <dgm:prSet/>
      <dgm:spPr/>
      <dgm:t>
        <a:bodyPr/>
        <a:lstStyle/>
        <a:p>
          <a:endParaRPr lang="en-US"/>
        </a:p>
      </dgm:t>
    </dgm:pt>
    <dgm:pt modelId="{04D062AF-B254-413B-911A-BD92EA8ABB3D}">
      <dgm:prSet/>
      <dgm:spPr>
        <a:solidFill>
          <a:srgbClr val="93A299"/>
        </a:solidFill>
      </dgm:spPr>
      <dgm:t>
        <a:bodyPr/>
        <a:lstStyle/>
        <a:p>
          <a:r>
            <a:rPr lang="en-US" dirty="0" smtClean="0"/>
            <a:t>Control n=11</a:t>
          </a:r>
          <a:endParaRPr lang="en-US" dirty="0"/>
        </a:p>
      </dgm:t>
    </dgm:pt>
    <dgm:pt modelId="{39000481-45B8-4FC0-8FB1-3E62A2A05E42}" type="parTrans" cxnId="{42C91B51-D853-47A2-8B47-4F8EA2EF7FC3}">
      <dgm:prSet/>
      <dgm:spPr>
        <a:ln>
          <a:solidFill>
            <a:schemeClr val="tx1">
              <a:lumMod val="50000"/>
              <a:lumOff val="50000"/>
            </a:schemeClr>
          </a:solidFill>
        </a:ln>
      </dgm:spPr>
      <dgm:t>
        <a:bodyPr/>
        <a:lstStyle/>
        <a:p>
          <a:endParaRPr lang="en-US"/>
        </a:p>
      </dgm:t>
    </dgm:pt>
    <dgm:pt modelId="{10827510-99FC-4D07-83CE-BF95D97A0244}" type="sibTrans" cxnId="{42C91B51-D853-47A2-8B47-4F8EA2EF7FC3}">
      <dgm:prSet/>
      <dgm:spPr/>
      <dgm:t>
        <a:bodyPr/>
        <a:lstStyle/>
        <a:p>
          <a:endParaRPr lang="en-US"/>
        </a:p>
      </dgm:t>
    </dgm:pt>
    <dgm:pt modelId="{12B5012F-0C1A-4C67-B797-9ABCF46F5471}">
      <dgm:prSet/>
      <dgm:spPr>
        <a:solidFill>
          <a:srgbClr val="93A299"/>
        </a:solidFill>
      </dgm:spPr>
      <dgm:t>
        <a:bodyPr/>
        <a:lstStyle/>
        <a:p>
          <a:r>
            <a:rPr lang="en-US" dirty="0" smtClean="0"/>
            <a:t>CMS n=19</a:t>
          </a:r>
          <a:endParaRPr lang="en-US" dirty="0"/>
        </a:p>
      </dgm:t>
    </dgm:pt>
    <dgm:pt modelId="{4B155C9B-25CB-487E-B125-C6641A6BE90B}" type="parTrans" cxnId="{FAFF1249-A250-486A-80F6-A12B639E02AF}">
      <dgm:prSet/>
      <dgm:spPr>
        <a:ln>
          <a:solidFill>
            <a:schemeClr val="tx1">
              <a:lumMod val="50000"/>
              <a:lumOff val="50000"/>
            </a:schemeClr>
          </a:solidFill>
        </a:ln>
      </dgm:spPr>
      <dgm:t>
        <a:bodyPr/>
        <a:lstStyle/>
        <a:p>
          <a:endParaRPr lang="en-US"/>
        </a:p>
      </dgm:t>
    </dgm:pt>
    <dgm:pt modelId="{DD045D82-AE01-40E1-9D0A-6ADE8C7EF96D}" type="sibTrans" cxnId="{FAFF1249-A250-486A-80F6-A12B639E02AF}">
      <dgm:prSet/>
      <dgm:spPr/>
      <dgm:t>
        <a:bodyPr/>
        <a:lstStyle/>
        <a:p>
          <a:endParaRPr lang="en-US"/>
        </a:p>
      </dgm:t>
    </dgm:pt>
    <dgm:pt modelId="{7ACF4B7F-44EC-40CC-BF66-C1AEAF9FD108}">
      <dgm:prSet/>
      <dgm:spPr>
        <a:solidFill>
          <a:srgbClr val="93A299"/>
        </a:solidFill>
      </dgm:spPr>
      <dgm:t>
        <a:bodyPr/>
        <a:lstStyle/>
        <a:p>
          <a:r>
            <a:rPr lang="en-US" dirty="0" smtClean="0"/>
            <a:t>Control n=17</a:t>
          </a:r>
          <a:endParaRPr lang="en-US" dirty="0"/>
        </a:p>
      </dgm:t>
    </dgm:pt>
    <dgm:pt modelId="{C564F2AC-1509-4003-9137-1C2F83B66FC7}" type="parTrans" cxnId="{7FB6F471-1326-4201-8F08-36AA807CFC26}">
      <dgm:prSet/>
      <dgm:spPr>
        <a:ln>
          <a:solidFill>
            <a:schemeClr val="tx1">
              <a:lumMod val="50000"/>
              <a:lumOff val="50000"/>
            </a:schemeClr>
          </a:solidFill>
        </a:ln>
      </dgm:spPr>
      <dgm:t>
        <a:bodyPr/>
        <a:lstStyle/>
        <a:p>
          <a:endParaRPr lang="en-US"/>
        </a:p>
      </dgm:t>
    </dgm:pt>
    <dgm:pt modelId="{44FFF65E-4D32-40D0-9897-896075A6004E}" type="sibTrans" cxnId="{7FB6F471-1326-4201-8F08-36AA807CFC26}">
      <dgm:prSet/>
      <dgm:spPr/>
      <dgm:t>
        <a:bodyPr/>
        <a:lstStyle/>
        <a:p>
          <a:endParaRPr lang="en-US"/>
        </a:p>
      </dgm:t>
    </dgm:pt>
    <dgm:pt modelId="{87E3C244-0683-4770-B99C-8CAD069C7D6D}" type="pres">
      <dgm:prSet presAssocID="{7C450F7C-01D3-4E95-B50E-81B15693F328}" presName="hierChild1" presStyleCnt="0">
        <dgm:presLayoutVars>
          <dgm:orgChart val="1"/>
          <dgm:chPref val="1"/>
          <dgm:dir/>
          <dgm:animOne val="branch"/>
          <dgm:animLvl val="lvl"/>
          <dgm:resizeHandles/>
        </dgm:presLayoutVars>
      </dgm:prSet>
      <dgm:spPr/>
      <dgm:t>
        <a:bodyPr/>
        <a:lstStyle/>
        <a:p>
          <a:endParaRPr lang="en-US"/>
        </a:p>
      </dgm:t>
    </dgm:pt>
    <dgm:pt modelId="{A33D4C99-A6A3-47C2-BF46-EBA0118038F8}" type="pres">
      <dgm:prSet presAssocID="{2D20CFDF-5D95-40E6-9C34-F5C5E06249EA}" presName="hierRoot1" presStyleCnt="0">
        <dgm:presLayoutVars>
          <dgm:hierBranch val="init"/>
        </dgm:presLayoutVars>
      </dgm:prSet>
      <dgm:spPr/>
    </dgm:pt>
    <dgm:pt modelId="{00229401-4A31-469E-B123-7F53AD5B359C}" type="pres">
      <dgm:prSet presAssocID="{2D20CFDF-5D95-40E6-9C34-F5C5E06249EA}" presName="rootComposite1" presStyleCnt="0"/>
      <dgm:spPr/>
    </dgm:pt>
    <dgm:pt modelId="{1A2B93F2-F1A6-47F5-827D-08F0CE208C67}" type="pres">
      <dgm:prSet presAssocID="{2D20CFDF-5D95-40E6-9C34-F5C5E06249EA}" presName="rootText1" presStyleLbl="node0" presStyleIdx="0" presStyleCnt="1">
        <dgm:presLayoutVars>
          <dgm:chPref val="3"/>
        </dgm:presLayoutVars>
      </dgm:prSet>
      <dgm:spPr/>
      <dgm:t>
        <a:bodyPr/>
        <a:lstStyle/>
        <a:p>
          <a:endParaRPr lang="en-US"/>
        </a:p>
      </dgm:t>
    </dgm:pt>
    <dgm:pt modelId="{09C593B7-48CD-4D43-81F2-F6F10319479B}" type="pres">
      <dgm:prSet presAssocID="{2D20CFDF-5D95-40E6-9C34-F5C5E06249EA}" presName="rootConnector1" presStyleLbl="node1" presStyleIdx="0" presStyleCnt="0"/>
      <dgm:spPr/>
      <dgm:t>
        <a:bodyPr/>
        <a:lstStyle/>
        <a:p>
          <a:endParaRPr lang="en-US"/>
        </a:p>
      </dgm:t>
    </dgm:pt>
    <dgm:pt modelId="{BD4A8AC7-245D-40EF-88E4-D5F3E4A77468}" type="pres">
      <dgm:prSet presAssocID="{2D20CFDF-5D95-40E6-9C34-F5C5E06249EA}" presName="hierChild2" presStyleCnt="0"/>
      <dgm:spPr/>
    </dgm:pt>
    <dgm:pt modelId="{7E855152-0854-466D-B4C2-E66C3C862711}" type="pres">
      <dgm:prSet presAssocID="{4344092D-4959-4277-89C6-3CBA3E0DFC4A}" presName="Name37" presStyleLbl="parChTrans1D2" presStyleIdx="0" presStyleCnt="2"/>
      <dgm:spPr/>
      <dgm:t>
        <a:bodyPr/>
        <a:lstStyle/>
        <a:p>
          <a:endParaRPr lang="en-US"/>
        </a:p>
      </dgm:t>
    </dgm:pt>
    <dgm:pt modelId="{49DF1B91-35FC-491D-865B-2E815FEDC4C1}" type="pres">
      <dgm:prSet presAssocID="{78C98420-C0EB-4C31-A146-250144423FE4}" presName="hierRoot2" presStyleCnt="0">
        <dgm:presLayoutVars>
          <dgm:hierBranch val="init"/>
        </dgm:presLayoutVars>
      </dgm:prSet>
      <dgm:spPr/>
    </dgm:pt>
    <dgm:pt modelId="{30FB2EEB-350A-4C73-B7E4-044E90213240}" type="pres">
      <dgm:prSet presAssocID="{78C98420-C0EB-4C31-A146-250144423FE4}" presName="rootComposite" presStyleCnt="0"/>
      <dgm:spPr/>
    </dgm:pt>
    <dgm:pt modelId="{FBE3EFC8-AA51-4531-8255-D6D4A817DF54}" type="pres">
      <dgm:prSet presAssocID="{78C98420-C0EB-4C31-A146-250144423FE4}" presName="rootText" presStyleLbl="node2" presStyleIdx="0" presStyleCnt="2" custLinFactNeighborX="-8755" custLinFactNeighborY="-4516">
        <dgm:presLayoutVars>
          <dgm:chPref val="3"/>
        </dgm:presLayoutVars>
      </dgm:prSet>
      <dgm:spPr/>
      <dgm:t>
        <a:bodyPr/>
        <a:lstStyle/>
        <a:p>
          <a:endParaRPr lang="en-US"/>
        </a:p>
      </dgm:t>
    </dgm:pt>
    <dgm:pt modelId="{780F0E07-8A2C-4458-B5B6-1357FEED995D}" type="pres">
      <dgm:prSet presAssocID="{78C98420-C0EB-4C31-A146-250144423FE4}" presName="rootConnector" presStyleLbl="node2" presStyleIdx="0" presStyleCnt="2"/>
      <dgm:spPr/>
      <dgm:t>
        <a:bodyPr/>
        <a:lstStyle/>
        <a:p>
          <a:endParaRPr lang="en-US"/>
        </a:p>
      </dgm:t>
    </dgm:pt>
    <dgm:pt modelId="{57AB206E-0F22-40B5-AA54-99F7330FE284}" type="pres">
      <dgm:prSet presAssocID="{78C98420-C0EB-4C31-A146-250144423FE4}" presName="hierChild4" presStyleCnt="0"/>
      <dgm:spPr/>
    </dgm:pt>
    <dgm:pt modelId="{526F1B39-CABB-400A-AF34-A42DF3C633BA}" type="pres">
      <dgm:prSet presAssocID="{6C5148D9-D2F3-4504-9B32-9A718478A882}" presName="Name37" presStyleLbl="parChTrans1D3" presStyleIdx="0" presStyleCnt="4"/>
      <dgm:spPr/>
      <dgm:t>
        <a:bodyPr/>
        <a:lstStyle/>
        <a:p>
          <a:endParaRPr lang="en-US"/>
        </a:p>
      </dgm:t>
    </dgm:pt>
    <dgm:pt modelId="{3A7767EC-91FE-45A1-8929-14928EE7CF57}" type="pres">
      <dgm:prSet presAssocID="{69AC750E-7BC9-4609-BEBC-BB6CA2BC9152}" presName="hierRoot2" presStyleCnt="0">
        <dgm:presLayoutVars>
          <dgm:hierBranch val="init"/>
        </dgm:presLayoutVars>
      </dgm:prSet>
      <dgm:spPr/>
    </dgm:pt>
    <dgm:pt modelId="{692225BF-7CA9-45BE-A469-0EA0C0FBE512}" type="pres">
      <dgm:prSet presAssocID="{69AC750E-7BC9-4609-BEBC-BB6CA2BC9152}" presName="rootComposite" presStyleCnt="0"/>
      <dgm:spPr/>
    </dgm:pt>
    <dgm:pt modelId="{A832525D-9231-4356-A3D4-F1A2C7E86B8D}" type="pres">
      <dgm:prSet presAssocID="{69AC750E-7BC9-4609-BEBC-BB6CA2BC9152}" presName="rootText" presStyleLbl="node3" presStyleIdx="0" presStyleCnt="4" custLinFactNeighborX="-163" custLinFactNeighborY="-1403">
        <dgm:presLayoutVars>
          <dgm:chPref val="3"/>
        </dgm:presLayoutVars>
      </dgm:prSet>
      <dgm:spPr/>
      <dgm:t>
        <a:bodyPr/>
        <a:lstStyle/>
        <a:p>
          <a:endParaRPr lang="en-US"/>
        </a:p>
      </dgm:t>
    </dgm:pt>
    <dgm:pt modelId="{988BAFC9-DBE6-4AEB-9F08-A7B00C5CD4D0}" type="pres">
      <dgm:prSet presAssocID="{69AC750E-7BC9-4609-BEBC-BB6CA2BC9152}" presName="rootConnector" presStyleLbl="node3" presStyleIdx="0" presStyleCnt="4"/>
      <dgm:spPr/>
      <dgm:t>
        <a:bodyPr/>
        <a:lstStyle/>
        <a:p>
          <a:endParaRPr lang="en-US"/>
        </a:p>
      </dgm:t>
    </dgm:pt>
    <dgm:pt modelId="{460F242F-D9D9-490D-94DF-DB5AF6392822}" type="pres">
      <dgm:prSet presAssocID="{69AC750E-7BC9-4609-BEBC-BB6CA2BC9152}" presName="hierChild4" presStyleCnt="0"/>
      <dgm:spPr/>
    </dgm:pt>
    <dgm:pt modelId="{3FA607F6-B32A-4B47-9A4F-A569D291F57D}" type="pres">
      <dgm:prSet presAssocID="{69AC750E-7BC9-4609-BEBC-BB6CA2BC9152}" presName="hierChild5" presStyleCnt="0"/>
      <dgm:spPr/>
    </dgm:pt>
    <dgm:pt modelId="{CDD2AADF-D4D5-46BD-B932-E2A59C7276DA}" type="pres">
      <dgm:prSet presAssocID="{39000481-45B8-4FC0-8FB1-3E62A2A05E42}" presName="Name37" presStyleLbl="parChTrans1D3" presStyleIdx="1" presStyleCnt="4"/>
      <dgm:spPr/>
      <dgm:t>
        <a:bodyPr/>
        <a:lstStyle/>
        <a:p>
          <a:endParaRPr lang="en-US"/>
        </a:p>
      </dgm:t>
    </dgm:pt>
    <dgm:pt modelId="{30194E4B-3EA5-437E-99AF-E176E28C5703}" type="pres">
      <dgm:prSet presAssocID="{04D062AF-B254-413B-911A-BD92EA8ABB3D}" presName="hierRoot2" presStyleCnt="0">
        <dgm:presLayoutVars>
          <dgm:hierBranch val="init"/>
        </dgm:presLayoutVars>
      </dgm:prSet>
      <dgm:spPr/>
    </dgm:pt>
    <dgm:pt modelId="{5E4F73D1-89C4-4B7B-B5F6-3A6BF3E8ECD3}" type="pres">
      <dgm:prSet presAssocID="{04D062AF-B254-413B-911A-BD92EA8ABB3D}" presName="rootComposite" presStyleCnt="0"/>
      <dgm:spPr/>
    </dgm:pt>
    <dgm:pt modelId="{14506A9E-0B1C-443F-9BE6-00D38D737F2F}" type="pres">
      <dgm:prSet presAssocID="{04D062AF-B254-413B-911A-BD92EA8ABB3D}" presName="rootText" presStyleLbl="node3" presStyleIdx="1" presStyleCnt="4">
        <dgm:presLayoutVars>
          <dgm:chPref val="3"/>
        </dgm:presLayoutVars>
      </dgm:prSet>
      <dgm:spPr/>
      <dgm:t>
        <a:bodyPr/>
        <a:lstStyle/>
        <a:p>
          <a:endParaRPr lang="en-US"/>
        </a:p>
      </dgm:t>
    </dgm:pt>
    <dgm:pt modelId="{3E7FD8EA-CF26-4D7D-A484-9CAB2F6AFADB}" type="pres">
      <dgm:prSet presAssocID="{04D062AF-B254-413B-911A-BD92EA8ABB3D}" presName="rootConnector" presStyleLbl="node3" presStyleIdx="1" presStyleCnt="4"/>
      <dgm:spPr/>
      <dgm:t>
        <a:bodyPr/>
        <a:lstStyle/>
        <a:p>
          <a:endParaRPr lang="en-US"/>
        </a:p>
      </dgm:t>
    </dgm:pt>
    <dgm:pt modelId="{01DF6FDB-A7B2-484F-BCAD-9B6E0FB6111E}" type="pres">
      <dgm:prSet presAssocID="{04D062AF-B254-413B-911A-BD92EA8ABB3D}" presName="hierChild4" presStyleCnt="0"/>
      <dgm:spPr/>
    </dgm:pt>
    <dgm:pt modelId="{1089D720-DC4E-4292-974A-8A1989AC91A7}" type="pres">
      <dgm:prSet presAssocID="{04D062AF-B254-413B-911A-BD92EA8ABB3D}" presName="hierChild5" presStyleCnt="0"/>
      <dgm:spPr/>
    </dgm:pt>
    <dgm:pt modelId="{D7A77412-B600-43AF-B586-C495F65784D4}" type="pres">
      <dgm:prSet presAssocID="{78C98420-C0EB-4C31-A146-250144423FE4}" presName="hierChild5" presStyleCnt="0"/>
      <dgm:spPr/>
    </dgm:pt>
    <dgm:pt modelId="{F5900145-B658-464A-AAD8-E7433FCE6AAD}" type="pres">
      <dgm:prSet presAssocID="{9CB93C0B-59AC-4524-9430-95D7C667AA24}" presName="Name37" presStyleLbl="parChTrans1D2" presStyleIdx="1" presStyleCnt="2"/>
      <dgm:spPr/>
      <dgm:t>
        <a:bodyPr/>
        <a:lstStyle/>
        <a:p>
          <a:endParaRPr lang="en-US"/>
        </a:p>
      </dgm:t>
    </dgm:pt>
    <dgm:pt modelId="{ACD633D5-DE17-439C-BA20-4B4C5C35B890}" type="pres">
      <dgm:prSet presAssocID="{8E43175D-A0DC-41AF-A7A3-46CEDF62A62D}" presName="hierRoot2" presStyleCnt="0">
        <dgm:presLayoutVars>
          <dgm:hierBranch val="init"/>
        </dgm:presLayoutVars>
      </dgm:prSet>
      <dgm:spPr/>
    </dgm:pt>
    <dgm:pt modelId="{4093A731-FFB9-45AF-89D5-A992A4ED94C4}" type="pres">
      <dgm:prSet presAssocID="{8E43175D-A0DC-41AF-A7A3-46CEDF62A62D}" presName="rootComposite" presStyleCnt="0"/>
      <dgm:spPr/>
    </dgm:pt>
    <dgm:pt modelId="{6A879D46-8955-4892-82D7-CCFCF2E1B68B}" type="pres">
      <dgm:prSet presAssocID="{8E43175D-A0DC-41AF-A7A3-46CEDF62A62D}" presName="rootText" presStyleLbl="node2" presStyleIdx="1" presStyleCnt="2">
        <dgm:presLayoutVars>
          <dgm:chPref val="3"/>
        </dgm:presLayoutVars>
      </dgm:prSet>
      <dgm:spPr/>
      <dgm:t>
        <a:bodyPr/>
        <a:lstStyle/>
        <a:p>
          <a:endParaRPr lang="en-US"/>
        </a:p>
      </dgm:t>
    </dgm:pt>
    <dgm:pt modelId="{E40CC346-9EBA-4AEC-B48D-B6D3599DBCD5}" type="pres">
      <dgm:prSet presAssocID="{8E43175D-A0DC-41AF-A7A3-46CEDF62A62D}" presName="rootConnector" presStyleLbl="node2" presStyleIdx="1" presStyleCnt="2"/>
      <dgm:spPr/>
      <dgm:t>
        <a:bodyPr/>
        <a:lstStyle/>
        <a:p>
          <a:endParaRPr lang="en-US"/>
        </a:p>
      </dgm:t>
    </dgm:pt>
    <dgm:pt modelId="{DA333222-E664-4EE5-91A5-E72667374C25}" type="pres">
      <dgm:prSet presAssocID="{8E43175D-A0DC-41AF-A7A3-46CEDF62A62D}" presName="hierChild4" presStyleCnt="0"/>
      <dgm:spPr/>
    </dgm:pt>
    <dgm:pt modelId="{0F179669-AE3D-4A07-A8FD-9846510D8F35}" type="pres">
      <dgm:prSet presAssocID="{4B155C9B-25CB-487E-B125-C6641A6BE90B}" presName="Name37" presStyleLbl="parChTrans1D3" presStyleIdx="2" presStyleCnt="4"/>
      <dgm:spPr/>
      <dgm:t>
        <a:bodyPr/>
        <a:lstStyle/>
        <a:p>
          <a:endParaRPr lang="en-US"/>
        </a:p>
      </dgm:t>
    </dgm:pt>
    <dgm:pt modelId="{D47764BC-A173-4852-B2D9-9E2EE3976C23}" type="pres">
      <dgm:prSet presAssocID="{12B5012F-0C1A-4C67-B797-9ABCF46F5471}" presName="hierRoot2" presStyleCnt="0">
        <dgm:presLayoutVars>
          <dgm:hierBranch val="init"/>
        </dgm:presLayoutVars>
      </dgm:prSet>
      <dgm:spPr/>
    </dgm:pt>
    <dgm:pt modelId="{7B804A15-18AA-467D-9A6B-04F478EAAC49}" type="pres">
      <dgm:prSet presAssocID="{12B5012F-0C1A-4C67-B797-9ABCF46F5471}" presName="rootComposite" presStyleCnt="0"/>
      <dgm:spPr/>
    </dgm:pt>
    <dgm:pt modelId="{83DE6987-80C6-420D-9677-1DA9F0A901C3}" type="pres">
      <dgm:prSet presAssocID="{12B5012F-0C1A-4C67-B797-9ABCF46F5471}" presName="rootText" presStyleLbl="node3" presStyleIdx="2" presStyleCnt="4">
        <dgm:presLayoutVars>
          <dgm:chPref val="3"/>
        </dgm:presLayoutVars>
      </dgm:prSet>
      <dgm:spPr/>
      <dgm:t>
        <a:bodyPr/>
        <a:lstStyle/>
        <a:p>
          <a:endParaRPr lang="en-US"/>
        </a:p>
      </dgm:t>
    </dgm:pt>
    <dgm:pt modelId="{757B2A3C-721C-4B61-8DB6-48443CC4C807}" type="pres">
      <dgm:prSet presAssocID="{12B5012F-0C1A-4C67-B797-9ABCF46F5471}" presName="rootConnector" presStyleLbl="node3" presStyleIdx="2" presStyleCnt="4"/>
      <dgm:spPr/>
      <dgm:t>
        <a:bodyPr/>
        <a:lstStyle/>
        <a:p>
          <a:endParaRPr lang="en-US"/>
        </a:p>
      </dgm:t>
    </dgm:pt>
    <dgm:pt modelId="{F420C074-A4F5-467C-8EBC-86801D86EB79}" type="pres">
      <dgm:prSet presAssocID="{12B5012F-0C1A-4C67-B797-9ABCF46F5471}" presName="hierChild4" presStyleCnt="0"/>
      <dgm:spPr/>
    </dgm:pt>
    <dgm:pt modelId="{CB692A52-AEC0-4599-81B8-3E7F66FFFB29}" type="pres">
      <dgm:prSet presAssocID="{12B5012F-0C1A-4C67-B797-9ABCF46F5471}" presName="hierChild5" presStyleCnt="0"/>
      <dgm:spPr/>
    </dgm:pt>
    <dgm:pt modelId="{5B3A8636-F8F5-43A3-8C7B-D41EB925FE52}" type="pres">
      <dgm:prSet presAssocID="{C564F2AC-1509-4003-9137-1C2F83B66FC7}" presName="Name37" presStyleLbl="parChTrans1D3" presStyleIdx="3" presStyleCnt="4"/>
      <dgm:spPr/>
      <dgm:t>
        <a:bodyPr/>
        <a:lstStyle/>
        <a:p>
          <a:endParaRPr lang="en-US"/>
        </a:p>
      </dgm:t>
    </dgm:pt>
    <dgm:pt modelId="{588DF438-803E-4933-8755-0A84761F2A22}" type="pres">
      <dgm:prSet presAssocID="{7ACF4B7F-44EC-40CC-BF66-C1AEAF9FD108}" presName="hierRoot2" presStyleCnt="0">
        <dgm:presLayoutVars>
          <dgm:hierBranch val="init"/>
        </dgm:presLayoutVars>
      </dgm:prSet>
      <dgm:spPr/>
    </dgm:pt>
    <dgm:pt modelId="{557A72FE-2665-4805-B295-B30F94364B0A}" type="pres">
      <dgm:prSet presAssocID="{7ACF4B7F-44EC-40CC-BF66-C1AEAF9FD108}" presName="rootComposite" presStyleCnt="0"/>
      <dgm:spPr/>
    </dgm:pt>
    <dgm:pt modelId="{9629412A-B873-4583-9C78-7348BB9E2662}" type="pres">
      <dgm:prSet presAssocID="{7ACF4B7F-44EC-40CC-BF66-C1AEAF9FD108}" presName="rootText" presStyleLbl="node3" presStyleIdx="3" presStyleCnt="4">
        <dgm:presLayoutVars>
          <dgm:chPref val="3"/>
        </dgm:presLayoutVars>
      </dgm:prSet>
      <dgm:spPr/>
      <dgm:t>
        <a:bodyPr/>
        <a:lstStyle/>
        <a:p>
          <a:endParaRPr lang="en-US"/>
        </a:p>
      </dgm:t>
    </dgm:pt>
    <dgm:pt modelId="{D29A18FC-D27B-40C8-B51F-6FA945FA4870}" type="pres">
      <dgm:prSet presAssocID="{7ACF4B7F-44EC-40CC-BF66-C1AEAF9FD108}" presName="rootConnector" presStyleLbl="node3" presStyleIdx="3" presStyleCnt="4"/>
      <dgm:spPr/>
      <dgm:t>
        <a:bodyPr/>
        <a:lstStyle/>
        <a:p>
          <a:endParaRPr lang="en-US"/>
        </a:p>
      </dgm:t>
    </dgm:pt>
    <dgm:pt modelId="{36694CE0-8DAB-43BB-B69E-E3C3FE5DCB02}" type="pres">
      <dgm:prSet presAssocID="{7ACF4B7F-44EC-40CC-BF66-C1AEAF9FD108}" presName="hierChild4" presStyleCnt="0"/>
      <dgm:spPr/>
    </dgm:pt>
    <dgm:pt modelId="{B3328DBF-AEF4-4CE9-8F21-A8AB2C1B91FB}" type="pres">
      <dgm:prSet presAssocID="{7ACF4B7F-44EC-40CC-BF66-C1AEAF9FD108}" presName="hierChild5" presStyleCnt="0"/>
      <dgm:spPr/>
    </dgm:pt>
    <dgm:pt modelId="{301582DA-4465-4CFF-B947-0274A3888DD0}" type="pres">
      <dgm:prSet presAssocID="{8E43175D-A0DC-41AF-A7A3-46CEDF62A62D}" presName="hierChild5" presStyleCnt="0"/>
      <dgm:spPr/>
    </dgm:pt>
    <dgm:pt modelId="{9B51A820-A467-460C-A1DC-880FA1F3639D}" type="pres">
      <dgm:prSet presAssocID="{2D20CFDF-5D95-40E6-9C34-F5C5E06249EA}" presName="hierChild3" presStyleCnt="0"/>
      <dgm:spPr/>
    </dgm:pt>
  </dgm:ptLst>
  <dgm:cxnLst>
    <dgm:cxn modelId="{D4EC9763-8659-4A9F-972B-96C2EB3AB204}" type="presOf" srcId="{78C98420-C0EB-4C31-A146-250144423FE4}" destId="{FBE3EFC8-AA51-4531-8255-D6D4A817DF54}" srcOrd="0" destOrd="0" presId="urn:microsoft.com/office/officeart/2005/8/layout/orgChart1"/>
    <dgm:cxn modelId="{B9D05037-8169-40DC-82DE-7D4F62CE41D6}" type="presOf" srcId="{9CB93C0B-59AC-4524-9430-95D7C667AA24}" destId="{F5900145-B658-464A-AAD8-E7433FCE6AAD}" srcOrd="0" destOrd="0" presId="urn:microsoft.com/office/officeart/2005/8/layout/orgChart1"/>
    <dgm:cxn modelId="{F620731A-9227-4802-B6C6-C059DE7BD04C}" type="presOf" srcId="{04D062AF-B254-413B-911A-BD92EA8ABB3D}" destId="{3E7FD8EA-CF26-4D7D-A484-9CAB2F6AFADB}" srcOrd="1" destOrd="0" presId="urn:microsoft.com/office/officeart/2005/8/layout/orgChart1"/>
    <dgm:cxn modelId="{E873AE38-9358-4197-A826-B931B745DA20}" type="presOf" srcId="{8E43175D-A0DC-41AF-A7A3-46CEDF62A62D}" destId="{6A879D46-8955-4892-82D7-CCFCF2E1B68B}" srcOrd="0" destOrd="0" presId="urn:microsoft.com/office/officeart/2005/8/layout/orgChart1"/>
    <dgm:cxn modelId="{42C91B51-D853-47A2-8B47-4F8EA2EF7FC3}" srcId="{78C98420-C0EB-4C31-A146-250144423FE4}" destId="{04D062AF-B254-413B-911A-BD92EA8ABB3D}" srcOrd="1" destOrd="0" parTransId="{39000481-45B8-4FC0-8FB1-3E62A2A05E42}" sibTransId="{10827510-99FC-4D07-83CE-BF95D97A0244}"/>
    <dgm:cxn modelId="{8846F7F9-B0E8-445B-97A0-CCB490651C8B}" type="presOf" srcId="{7ACF4B7F-44EC-40CC-BF66-C1AEAF9FD108}" destId="{D29A18FC-D27B-40C8-B51F-6FA945FA4870}" srcOrd="1" destOrd="0" presId="urn:microsoft.com/office/officeart/2005/8/layout/orgChart1"/>
    <dgm:cxn modelId="{5551995E-C234-44EF-9E63-AB0644C44A50}" type="presOf" srcId="{C564F2AC-1509-4003-9137-1C2F83B66FC7}" destId="{5B3A8636-F8F5-43A3-8C7B-D41EB925FE52}" srcOrd="0" destOrd="0" presId="urn:microsoft.com/office/officeart/2005/8/layout/orgChart1"/>
    <dgm:cxn modelId="{04A12FD0-1515-4A53-9FBA-B6F8BDF41940}" type="presOf" srcId="{8E43175D-A0DC-41AF-A7A3-46CEDF62A62D}" destId="{E40CC346-9EBA-4AEC-B48D-B6D3599DBCD5}" srcOrd="1" destOrd="0" presId="urn:microsoft.com/office/officeart/2005/8/layout/orgChart1"/>
    <dgm:cxn modelId="{77651A07-4853-4F20-9F6E-9707526C9008}" type="presOf" srcId="{12B5012F-0C1A-4C67-B797-9ABCF46F5471}" destId="{83DE6987-80C6-420D-9677-1DA9F0A901C3}" srcOrd="0" destOrd="0" presId="urn:microsoft.com/office/officeart/2005/8/layout/orgChart1"/>
    <dgm:cxn modelId="{4B1C36B2-621C-491D-B0E0-DB0036B024FA}" type="presOf" srcId="{69AC750E-7BC9-4609-BEBC-BB6CA2BC9152}" destId="{988BAFC9-DBE6-4AEB-9F08-A7B00C5CD4D0}" srcOrd="1" destOrd="0" presId="urn:microsoft.com/office/officeart/2005/8/layout/orgChart1"/>
    <dgm:cxn modelId="{635B98B8-0371-4E8F-B13E-4D14CAA19242}" type="presOf" srcId="{69AC750E-7BC9-4609-BEBC-BB6CA2BC9152}" destId="{A832525D-9231-4356-A3D4-F1A2C7E86B8D}" srcOrd="0" destOrd="0" presId="urn:microsoft.com/office/officeart/2005/8/layout/orgChart1"/>
    <dgm:cxn modelId="{841DA07A-D206-4AD7-B648-7FECC6250806}" type="presOf" srcId="{12B5012F-0C1A-4C67-B797-9ABCF46F5471}" destId="{757B2A3C-721C-4B61-8DB6-48443CC4C807}" srcOrd="1" destOrd="0" presId="urn:microsoft.com/office/officeart/2005/8/layout/orgChart1"/>
    <dgm:cxn modelId="{5ECD267A-2471-49A5-92B8-874150E83BA3}" type="presOf" srcId="{78C98420-C0EB-4C31-A146-250144423FE4}" destId="{780F0E07-8A2C-4458-B5B6-1357FEED995D}" srcOrd="1" destOrd="0" presId="urn:microsoft.com/office/officeart/2005/8/layout/orgChart1"/>
    <dgm:cxn modelId="{7F858C39-2E49-45DC-BA52-F014982238D6}" srcId="{78C98420-C0EB-4C31-A146-250144423FE4}" destId="{69AC750E-7BC9-4609-BEBC-BB6CA2BC9152}" srcOrd="0" destOrd="0" parTransId="{6C5148D9-D2F3-4504-9B32-9A718478A882}" sibTransId="{8D7E0938-DE26-41CD-83C3-C9AAA259E8E4}"/>
    <dgm:cxn modelId="{2A4A85D9-6F9A-4747-B772-A1764795EE5B}" srcId="{7C450F7C-01D3-4E95-B50E-81B15693F328}" destId="{2D20CFDF-5D95-40E6-9C34-F5C5E06249EA}" srcOrd="0" destOrd="0" parTransId="{447F02B8-17BA-4AE0-BF89-654547FD535B}" sibTransId="{07F56AE4-B32F-49F5-8A59-43B49C01532B}"/>
    <dgm:cxn modelId="{FAFF1249-A250-486A-80F6-A12B639E02AF}" srcId="{8E43175D-A0DC-41AF-A7A3-46CEDF62A62D}" destId="{12B5012F-0C1A-4C67-B797-9ABCF46F5471}" srcOrd="0" destOrd="0" parTransId="{4B155C9B-25CB-487E-B125-C6641A6BE90B}" sibTransId="{DD045D82-AE01-40E1-9D0A-6ADE8C7EF96D}"/>
    <dgm:cxn modelId="{7FB6F471-1326-4201-8F08-36AA807CFC26}" srcId="{8E43175D-A0DC-41AF-A7A3-46CEDF62A62D}" destId="{7ACF4B7F-44EC-40CC-BF66-C1AEAF9FD108}" srcOrd="1" destOrd="0" parTransId="{C564F2AC-1509-4003-9137-1C2F83B66FC7}" sibTransId="{44FFF65E-4D32-40D0-9897-896075A6004E}"/>
    <dgm:cxn modelId="{6E5AB9D8-6EAD-4E38-86CC-4FAA8FBE3C47}" type="presOf" srcId="{6C5148D9-D2F3-4504-9B32-9A718478A882}" destId="{526F1B39-CABB-400A-AF34-A42DF3C633BA}" srcOrd="0" destOrd="0" presId="urn:microsoft.com/office/officeart/2005/8/layout/orgChart1"/>
    <dgm:cxn modelId="{37BF70F4-58ED-4869-806D-7CEB36B46E81}" type="presOf" srcId="{4344092D-4959-4277-89C6-3CBA3E0DFC4A}" destId="{7E855152-0854-466D-B4C2-E66C3C862711}" srcOrd="0" destOrd="0" presId="urn:microsoft.com/office/officeart/2005/8/layout/orgChart1"/>
    <dgm:cxn modelId="{09BBC8AB-34BC-4DF4-AE36-A70439686BF0}" type="presOf" srcId="{7ACF4B7F-44EC-40CC-BF66-C1AEAF9FD108}" destId="{9629412A-B873-4583-9C78-7348BB9E2662}" srcOrd="0" destOrd="0" presId="urn:microsoft.com/office/officeart/2005/8/layout/orgChart1"/>
    <dgm:cxn modelId="{C6C9692B-8EAA-41AB-BABF-44EACA6DCA98}" type="presOf" srcId="{7C450F7C-01D3-4E95-B50E-81B15693F328}" destId="{87E3C244-0683-4770-B99C-8CAD069C7D6D}" srcOrd="0" destOrd="0" presId="urn:microsoft.com/office/officeart/2005/8/layout/orgChart1"/>
    <dgm:cxn modelId="{B01AA138-89E6-4E38-B120-7E5B5E291490}" type="presOf" srcId="{2D20CFDF-5D95-40E6-9C34-F5C5E06249EA}" destId="{1A2B93F2-F1A6-47F5-827D-08F0CE208C67}" srcOrd="0" destOrd="0" presId="urn:microsoft.com/office/officeart/2005/8/layout/orgChart1"/>
    <dgm:cxn modelId="{A03F61F2-B345-4FBC-AE04-D4AD45F34E2E}" srcId="{2D20CFDF-5D95-40E6-9C34-F5C5E06249EA}" destId="{8E43175D-A0DC-41AF-A7A3-46CEDF62A62D}" srcOrd="1" destOrd="0" parTransId="{9CB93C0B-59AC-4524-9430-95D7C667AA24}" sibTransId="{E4339690-626B-4588-9447-E38C4A72A655}"/>
    <dgm:cxn modelId="{92764A2A-6974-4673-8BEA-0E16D6674929}" type="presOf" srcId="{04D062AF-B254-413B-911A-BD92EA8ABB3D}" destId="{14506A9E-0B1C-443F-9BE6-00D38D737F2F}" srcOrd="0" destOrd="0" presId="urn:microsoft.com/office/officeart/2005/8/layout/orgChart1"/>
    <dgm:cxn modelId="{E5D8D5E1-E34B-4D84-88B8-46AE94281A8C}" type="presOf" srcId="{4B155C9B-25CB-487E-B125-C6641A6BE90B}" destId="{0F179669-AE3D-4A07-A8FD-9846510D8F35}" srcOrd="0" destOrd="0" presId="urn:microsoft.com/office/officeart/2005/8/layout/orgChart1"/>
    <dgm:cxn modelId="{8E11211C-5B4D-4994-82B7-CFD7D2E2AEFC}" srcId="{2D20CFDF-5D95-40E6-9C34-F5C5E06249EA}" destId="{78C98420-C0EB-4C31-A146-250144423FE4}" srcOrd="0" destOrd="0" parTransId="{4344092D-4959-4277-89C6-3CBA3E0DFC4A}" sibTransId="{FEF72282-18F4-4A2C-A0D7-9B06E412977A}"/>
    <dgm:cxn modelId="{B3170C2A-1A6C-4D62-847C-6D653468603C}" type="presOf" srcId="{39000481-45B8-4FC0-8FB1-3E62A2A05E42}" destId="{CDD2AADF-D4D5-46BD-B932-E2A59C7276DA}" srcOrd="0" destOrd="0" presId="urn:microsoft.com/office/officeart/2005/8/layout/orgChart1"/>
    <dgm:cxn modelId="{88BADA6B-FCBB-4668-A5B5-9F76CC72229B}" type="presOf" srcId="{2D20CFDF-5D95-40E6-9C34-F5C5E06249EA}" destId="{09C593B7-48CD-4D43-81F2-F6F10319479B}" srcOrd="1" destOrd="0" presId="urn:microsoft.com/office/officeart/2005/8/layout/orgChart1"/>
    <dgm:cxn modelId="{78FB5850-AD9E-460D-A5CE-87F19334BB50}" type="presParOf" srcId="{87E3C244-0683-4770-B99C-8CAD069C7D6D}" destId="{A33D4C99-A6A3-47C2-BF46-EBA0118038F8}" srcOrd="0" destOrd="0" presId="urn:microsoft.com/office/officeart/2005/8/layout/orgChart1"/>
    <dgm:cxn modelId="{83BCA526-0B21-46B0-8765-AFB7C7B01457}" type="presParOf" srcId="{A33D4C99-A6A3-47C2-BF46-EBA0118038F8}" destId="{00229401-4A31-469E-B123-7F53AD5B359C}" srcOrd="0" destOrd="0" presId="urn:microsoft.com/office/officeart/2005/8/layout/orgChart1"/>
    <dgm:cxn modelId="{85C013FD-EC2A-42B5-B23C-31A89671282B}" type="presParOf" srcId="{00229401-4A31-469E-B123-7F53AD5B359C}" destId="{1A2B93F2-F1A6-47F5-827D-08F0CE208C67}" srcOrd="0" destOrd="0" presId="urn:microsoft.com/office/officeart/2005/8/layout/orgChart1"/>
    <dgm:cxn modelId="{C52B91C5-AA38-49FE-8DD7-5C93A3705FEE}" type="presParOf" srcId="{00229401-4A31-469E-B123-7F53AD5B359C}" destId="{09C593B7-48CD-4D43-81F2-F6F10319479B}" srcOrd="1" destOrd="0" presId="urn:microsoft.com/office/officeart/2005/8/layout/orgChart1"/>
    <dgm:cxn modelId="{68FAE360-95EE-4569-B29D-8216760A5CA2}" type="presParOf" srcId="{A33D4C99-A6A3-47C2-BF46-EBA0118038F8}" destId="{BD4A8AC7-245D-40EF-88E4-D5F3E4A77468}" srcOrd="1" destOrd="0" presId="urn:microsoft.com/office/officeart/2005/8/layout/orgChart1"/>
    <dgm:cxn modelId="{F692A43C-D228-4DA8-B896-5D93D8904FD7}" type="presParOf" srcId="{BD4A8AC7-245D-40EF-88E4-D5F3E4A77468}" destId="{7E855152-0854-466D-B4C2-E66C3C862711}" srcOrd="0" destOrd="0" presId="urn:microsoft.com/office/officeart/2005/8/layout/orgChart1"/>
    <dgm:cxn modelId="{6B6A39D6-2C34-4C3E-BADE-127C0515BC0C}" type="presParOf" srcId="{BD4A8AC7-245D-40EF-88E4-D5F3E4A77468}" destId="{49DF1B91-35FC-491D-865B-2E815FEDC4C1}" srcOrd="1" destOrd="0" presId="urn:microsoft.com/office/officeart/2005/8/layout/orgChart1"/>
    <dgm:cxn modelId="{EF77F14E-8FA8-48F3-BAFE-C71EC7C77CBE}" type="presParOf" srcId="{49DF1B91-35FC-491D-865B-2E815FEDC4C1}" destId="{30FB2EEB-350A-4C73-B7E4-044E90213240}" srcOrd="0" destOrd="0" presId="urn:microsoft.com/office/officeart/2005/8/layout/orgChart1"/>
    <dgm:cxn modelId="{F542C7B3-9DE7-4BE0-AEDF-0398D0F65CE7}" type="presParOf" srcId="{30FB2EEB-350A-4C73-B7E4-044E90213240}" destId="{FBE3EFC8-AA51-4531-8255-D6D4A817DF54}" srcOrd="0" destOrd="0" presId="urn:microsoft.com/office/officeart/2005/8/layout/orgChart1"/>
    <dgm:cxn modelId="{E30EEBDB-77A0-4D48-A984-6AE6813BA387}" type="presParOf" srcId="{30FB2EEB-350A-4C73-B7E4-044E90213240}" destId="{780F0E07-8A2C-4458-B5B6-1357FEED995D}" srcOrd="1" destOrd="0" presId="urn:microsoft.com/office/officeart/2005/8/layout/orgChart1"/>
    <dgm:cxn modelId="{C98A22AB-5F48-41EF-AFC0-065891F1F84A}" type="presParOf" srcId="{49DF1B91-35FC-491D-865B-2E815FEDC4C1}" destId="{57AB206E-0F22-40B5-AA54-99F7330FE284}" srcOrd="1" destOrd="0" presId="urn:microsoft.com/office/officeart/2005/8/layout/orgChart1"/>
    <dgm:cxn modelId="{592BA913-C892-40AB-88F7-639AA68AB572}" type="presParOf" srcId="{57AB206E-0F22-40B5-AA54-99F7330FE284}" destId="{526F1B39-CABB-400A-AF34-A42DF3C633BA}" srcOrd="0" destOrd="0" presId="urn:microsoft.com/office/officeart/2005/8/layout/orgChart1"/>
    <dgm:cxn modelId="{20F3A158-78F9-4967-BE75-676709965DE0}" type="presParOf" srcId="{57AB206E-0F22-40B5-AA54-99F7330FE284}" destId="{3A7767EC-91FE-45A1-8929-14928EE7CF57}" srcOrd="1" destOrd="0" presId="urn:microsoft.com/office/officeart/2005/8/layout/orgChart1"/>
    <dgm:cxn modelId="{A7676716-1271-467D-89AF-61FDF7A9D6AC}" type="presParOf" srcId="{3A7767EC-91FE-45A1-8929-14928EE7CF57}" destId="{692225BF-7CA9-45BE-A469-0EA0C0FBE512}" srcOrd="0" destOrd="0" presId="urn:microsoft.com/office/officeart/2005/8/layout/orgChart1"/>
    <dgm:cxn modelId="{13A7FEAD-894E-48AC-9D9D-42908C2CAFE3}" type="presParOf" srcId="{692225BF-7CA9-45BE-A469-0EA0C0FBE512}" destId="{A832525D-9231-4356-A3D4-F1A2C7E86B8D}" srcOrd="0" destOrd="0" presId="urn:microsoft.com/office/officeart/2005/8/layout/orgChart1"/>
    <dgm:cxn modelId="{A7BDE102-0374-47E2-A537-3F7ADD8F11A0}" type="presParOf" srcId="{692225BF-7CA9-45BE-A469-0EA0C0FBE512}" destId="{988BAFC9-DBE6-4AEB-9F08-A7B00C5CD4D0}" srcOrd="1" destOrd="0" presId="urn:microsoft.com/office/officeart/2005/8/layout/orgChart1"/>
    <dgm:cxn modelId="{7043FD31-A3CD-43CE-8F18-9E5AE1D94E0A}" type="presParOf" srcId="{3A7767EC-91FE-45A1-8929-14928EE7CF57}" destId="{460F242F-D9D9-490D-94DF-DB5AF6392822}" srcOrd="1" destOrd="0" presId="urn:microsoft.com/office/officeart/2005/8/layout/orgChart1"/>
    <dgm:cxn modelId="{18957A56-8FDF-4B85-98A7-A3E85884AFDA}" type="presParOf" srcId="{3A7767EC-91FE-45A1-8929-14928EE7CF57}" destId="{3FA607F6-B32A-4B47-9A4F-A569D291F57D}" srcOrd="2" destOrd="0" presId="urn:microsoft.com/office/officeart/2005/8/layout/orgChart1"/>
    <dgm:cxn modelId="{8DE4DA12-22B8-40E6-9B8D-EFF6CBE9AF50}" type="presParOf" srcId="{57AB206E-0F22-40B5-AA54-99F7330FE284}" destId="{CDD2AADF-D4D5-46BD-B932-E2A59C7276DA}" srcOrd="2" destOrd="0" presId="urn:microsoft.com/office/officeart/2005/8/layout/orgChart1"/>
    <dgm:cxn modelId="{0865C558-DAF8-4BF1-80B8-CC92B0BD0185}" type="presParOf" srcId="{57AB206E-0F22-40B5-AA54-99F7330FE284}" destId="{30194E4B-3EA5-437E-99AF-E176E28C5703}" srcOrd="3" destOrd="0" presId="urn:microsoft.com/office/officeart/2005/8/layout/orgChart1"/>
    <dgm:cxn modelId="{CBF86D40-E3C0-4B7C-A166-32776E43B60C}" type="presParOf" srcId="{30194E4B-3EA5-437E-99AF-E176E28C5703}" destId="{5E4F73D1-89C4-4B7B-B5F6-3A6BF3E8ECD3}" srcOrd="0" destOrd="0" presId="urn:microsoft.com/office/officeart/2005/8/layout/orgChart1"/>
    <dgm:cxn modelId="{E36AA3BE-01AE-4FCE-BC74-1ADC633837C1}" type="presParOf" srcId="{5E4F73D1-89C4-4B7B-B5F6-3A6BF3E8ECD3}" destId="{14506A9E-0B1C-443F-9BE6-00D38D737F2F}" srcOrd="0" destOrd="0" presId="urn:microsoft.com/office/officeart/2005/8/layout/orgChart1"/>
    <dgm:cxn modelId="{9F9738AB-3486-40AD-A583-FA5B50B0C87F}" type="presParOf" srcId="{5E4F73D1-89C4-4B7B-B5F6-3A6BF3E8ECD3}" destId="{3E7FD8EA-CF26-4D7D-A484-9CAB2F6AFADB}" srcOrd="1" destOrd="0" presId="urn:microsoft.com/office/officeart/2005/8/layout/orgChart1"/>
    <dgm:cxn modelId="{688AD5ED-5F0B-4121-8761-B0C897BFEC7D}" type="presParOf" srcId="{30194E4B-3EA5-437E-99AF-E176E28C5703}" destId="{01DF6FDB-A7B2-484F-BCAD-9B6E0FB6111E}" srcOrd="1" destOrd="0" presId="urn:microsoft.com/office/officeart/2005/8/layout/orgChart1"/>
    <dgm:cxn modelId="{79B89BD8-95F7-4A7B-878F-3B2BE5AE6017}" type="presParOf" srcId="{30194E4B-3EA5-437E-99AF-E176E28C5703}" destId="{1089D720-DC4E-4292-974A-8A1989AC91A7}" srcOrd="2" destOrd="0" presId="urn:microsoft.com/office/officeart/2005/8/layout/orgChart1"/>
    <dgm:cxn modelId="{FEF20E9A-D25D-46CB-B92A-CB822BD26AB9}" type="presParOf" srcId="{49DF1B91-35FC-491D-865B-2E815FEDC4C1}" destId="{D7A77412-B600-43AF-B586-C495F65784D4}" srcOrd="2" destOrd="0" presId="urn:microsoft.com/office/officeart/2005/8/layout/orgChart1"/>
    <dgm:cxn modelId="{5478E201-DD10-4C42-81E3-42472447FC1E}" type="presParOf" srcId="{BD4A8AC7-245D-40EF-88E4-D5F3E4A77468}" destId="{F5900145-B658-464A-AAD8-E7433FCE6AAD}" srcOrd="2" destOrd="0" presId="urn:microsoft.com/office/officeart/2005/8/layout/orgChart1"/>
    <dgm:cxn modelId="{D8E9F58E-05D1-46B5-8B9A-FC6C223778F8}" type="presParOf" srcId="{BD4A8AC7-245D-40EF-88E4-D5F3E4A77468}" destId="{ACD633D5-DE17-439C-BA20-4B4C5C35B890}" srcOrd="3" destOrd="0" presId="urn:microsoft.com/office/officeart/2005/8/layout/orgChart1"/>
    <dgm:cxn modelId="{400F5826-9DAE-4D5E-92ED-FE75D371979D}" type="presParOf" srcId="{ACD633D5-DE17-439C-BA20-4B4C5C35B890}" destId="{4093A731-FFB9-45AF-89D5-A992A4ED94C4}" srcOrd="0" destOrd="0" presId="urn:microsoft.com/office/officeart/2005/8/layout/orgChart1"/>
    <dgm:cxn modelId="{E0AF1A41-4F20-4010-B252-F69610894D37}" type="presParOf" srcId="{4093A731-FFB9-45AF-89D5-A992A4ED94C4}" destId="{6A879D46-8955-4892-82D7-CCFCF2E1B68B}" srcOrd="0" destOrd="0" presId="urn:microsoft.com/office/officeart/2005/8/layout/orgChart1"/>
    <dgm:cxn modelId="{1B653B3D-EDE2-49CE-8DB8-982F6F8DABAF}" type="presParOf" srcId="{4093A731-FFB9-45AF-89D5-A992A4ED94C4}" destId="{E40CC346-9EBA-4AEC-B48D-B6D3599DBCD5}" srcOrd="1" destOrd="0" presId="urn:microsoft.com/office/officeart/2005/8/layout/orgChart1"/>
    <dgm:cxn modelId="{46CE216F-38A0-4CA2-AD45-1CD014C2C4BF}" type="presParOf" srcId="{ACD633D5-DE17-439C-BA20-4B4C5C35B890}" destId="{DA333222-E664-4EE5-91A5-E72667374C25}" srcOrd="1" destOrd="0" presId="urn:microsoft.com/office/officeart/2005/8/layout/orgChart1"/>
    <dgm:cxn modelId="{C6EA0867-0CB3-48B3-A607-FA0903247B83}" type="presParOf" srcId="{DA333222-E664-4EE5-91A5-E72667374C25}" destId="{0F179669-AE3D-4A07-A8FD-9846510D8F35}" srcOrd="0" destOrd="0" presId="urn:microsoft.com/office/officeart/2005/8/layout/orgChart1"/>
    <dgm:cxn modelId="{C194387E-83D8-42C2-B37D-2F5F9F4545DD}" type="presParOf" srcId="{DA333222-E664-4EE5-91A5-E72667374C25}" destId="{D47764BC-A173-4852-B2D9-9E2EE3976C23}" srcOrd="1" destOrd="0" presId="urn:microsoft.com/office/officeart/2005/8/layout/orgChart1"/>
    <dgm:cxn modelId="{8BD9D5C2-B511-4378-B12B-E04CE0514A1E}" type="presParOf" srcId="{D47764BC-A173-4852-B2D9-9E2EE3976C23}" destId="{7B804A15-18AA-467D-9A6B-04F478EAAC49}" srcOrd="0" destOrd="0" presId="urn:microsoft.com/office/officeart/2005/8/layout/orgChart1"/>
    <dgm:cxn modelId="{3DB91AC9-C7BA-42AA-A451-5597CE29F75F}" type="presParOf" srcId="{7B804A15-18AA-467D-9A6B-04F478EAAC49}" destId="{83DE6987-80C6-420D-9677-1DA9F0A901C3}" srcOrd="0" destOrd="0" presId="urn:microsoft.com/office/officeart/2005/8/layout/orgChart1"/>
    <dgm:cxn modelId="{D5311793-D01D-4C57-8E04-1863033CB007}" type="presParOf" srcId="{7B804A15-18AA-467D-9A6B-04F478EAAC49}" destId="{757B2A3C-721C-4B61-8DB6-48443CC4C807}" srcOrd="1" destOrd="0" presId="urn:microsoft.com/office/officeart/2005/8/layout/orgChart1"/>
    <dgm:cxn modelId="{E98B2747-E987-4FB4-8FE0-BEA7D2619E99}" type="presParOf" srcId="{D47764BC-A173-4852-B2D9-9E2EE3976C23}" destId="{F420C074-A4F5-467C-8EBC-86801D86EB79}" srcOrd="1" destOrd="0" presId="urn:microsoft.com/office/officeart/2005/8/layout/orgChart1"/>
    <dgm:cxn modelId="{578CDC8A-B8E6-47D2-BD06-35F506BF1EDF}" type="presParOf" srcId="{D47764BC-A173-4852-B2D9-9E2EE3976C23}" destId="{CB692A52-AEC0-4599-81B8-3E7F66FFFB29}" srcOrd="2" destOrd="0" presId="urn:microsoft.com/office/officeart/2005/8/layout/orgChart1"/>
    <dgm:cxn modelId="{DE07EDA5-DFF5-45EE-B203-067C4050DAF6}" type="presParOf" srcId="{DA333222-E664-4EE5-91A5-E72667374C25}" destId="{5B3A8636-F8F5-43A3-8C7B-D41EB925FE52}" srcOrd="2" destOrd="0" presId="urn:microsoft.com/office/officeart/2005/8/layout/orgChart1"/>
    <dgm:cxn modelId="{E1DAA1FA-53D8-47A7-8321-D3D5BEA7A743}" type="presParOf" srcId="{DA333222-E664-4EE5-91A5-E72667374C25}" destId="{588DF438-803E-4933-8755-0A84761F2A22}" srcOrd="3" destOrd="0" presId="urn:microsoft.com/office/officeart/2005/8/layout/orgChart1"/>
    <dgm:cxn modelId="{7DD1E30F-20E2-4A73-907F-BDC9B00FE079}" type="presParOf" srcId="{588DF438-803E-4933-8755-0A84761F2A22}" destId="{557A72FE-2665-4805-B295-B30F94364B0A}" srcOrd="0" destOrd="0" presId="urn:microsoft.com/office/officeart/2005/8/layout/orgChart1"/>
    <dgm:cxn modelId="{9E0A8031-DCC9-4B2B-939B-57FC69BDFA00}" type="presParOf" srcId="{557A72FE-2665-4805-B295-B30F94364B0A}" destId="{9629412A-B873-4583-9C78-7348BB9E2662}" srcOrd="0" destOrd="0" presId="urn:microsoft.com/office/officeart/2005/8/layout/orgChart1"/>
    <dgm:cxn modelId="{725B1012-0247-4693-AE61-3FFDC9E522DF}" type="presParOf" srcId="{557A72FE-2665-4805-B295-B30F94364B0A}" destId="{D29A18FC-D27B-40C8-B51F-6FA945FA4870}" srcOrd="1" destOrd="0" presId="urn:microsoft.com/office/officeart/2005/8/layout/orgChart1"/>
    <dgm:cxn modelId="{757063F1-F174-47CE-9834-63F1A92896B1}" type="presParOf" srcId="{588DF438-803E-4933-8755-0A84761F2A22}" destId="{36694CE0-8DAB-43BB-B69E-E3C3FE5DCB02}" srcOrd="1" destOrd="0" presId="urn:microsoft.com/office/officeart/2005/8/layout/orgChart1"/>
    <dgm:cxn modelId="{E16A72F7-8030-4303-8926-3942F5B91683}" type="presParOf" srcId="{588DF438-803E-4933-8755-0A84761F2A22}" destId="{B3328DBF-AEF4-4CE9-8F21-A8AB2C1B91FB}" srcOrd="2" destOrd="0" presId="urn:microsoft.com/office/officeart/2005/8/layout/orgChart1"/>
    <dgm:cxn modelId="{67F5DEFE-ABEF-4314-ABB9-C9F8DF86C597}" type="presParOf" srcId="{ACD633D5-DE17-439C-BA20-4B4C5C35B890}" destId="{301582DA-4465-4CFF-B947-0274A3888DD0}" srcOrd="2" destOrd="0" presId="urn:microsoft.com/office/officeart/2005/8/layout/orgChart1"/>
    <dgm:cxn modelId="{C0FAA552-155D-4521-927E-7F9BBFC6B9CB}" type="presParOf" srcId="{A33D4C99-A6A3-47C2-BF46-EBA0118038F8}" destId="{9B51A820-A467-460C-A1DC-880FA1F3639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A8636-F8F5-43A3-8C7B-D41EB925FE52}">
      <dsp:nvSpPr>
        <dsp:cNvPr id="0" name=""/>
        <dsp:cNvSpPr/>
      </dsp:nvSpPr>
      <dsp:spPr>
        <a:xfrm>
          <a:off x="4299272" y="1590189"/>
          <a:ext cx="196987" cy="1536503"/>
        </a:xfrm>
        <a:custGeom>
          <a:avLst/>
          <a:gdLst/>
          <a:ahLst/>
          <a:cxnLst/>
          <a:rect l="0" t="0" r="0" b="0"/>
          <a:pathLst>
            <a:path>
              <a:moveTo>
                <a:pt x="0" y="0"/>
              </a:moveTo>
              <a:lnTo>
                <a:pt x="0" y="1536503"/>
              </a:lnTo>
              <a:lnTo>
                <a:pt x="196987" y="1536503"/>
              </a:lnTo>
            </a:path>
          </a:pathLst>
        </a:custGeom>
        <a:noFill/>
        <a:ln w="254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0F179669-AE3D-4A07-A8FD-9846510D8F35}">
      <dsp:nvSpPr>
        <dsp:cNvPr id="0" name=""/>
        <dsp:cNvSpPr/>
      </dsp:nvSpPr>
      <dsp:spPr>
        <a:xfrm>
          <a:off x="4299272" y="1590189"/>
          <a:ext cx="196987" cy="604095"/>
        </a:xfrm>
        <a:custGeom>
          <a:avLst/>
          <a:gdLst/>
          <a:ahLst/>
          <a:cxnLst/>
          <a:rect l="0" t="0" r="0" b="0"/>
          <a:pathLst>
            <a:path>
              <a:moveTo>
                <a:pt x="0" y="0"/>
              </a:moveTo>
              <a:lnTo>
                <a:pt x="0" y="604095"/>
              </a:lnTo>
              <a:lnTo>
                <a:pt x="196987" y="604095"/>
              </a:lnTo>
            </a:path>
          </a:pathLst>
        </a:custGeom>
        <a:noFill/>
        <a:ln w="254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F5900145-B658-464A-AAD8-E7433FCE6AAD}">
      <dsp:nvSpPr>
        <dsp:cNvPr id="0" name=""/>
        <dsp:cNvSpPr/>
      </dsp:nvSpPr>
      <dsp:spPr>
        <a:xfrm>
          <a:off x="4030055" y="657780"/>
          <a:ext cx="794516" cy="275782"/>
        </a:xfrm>
        <a:custGeom>
          <a:avLst/>
          <a:gdLst/>
          <a:ahLst/>
          <a:cxnLst/>
          <a:rect l="0" t="0" r="0" b="0"/>
          <a:pathLst>
            <a:path>
              <a:moveTo>
                <a:pt x="0" y="0"/>
              </a:moveTo>
              <a:lnTo>
                <a:pt x="0" y="137891"/>
              </a:lnTo>
              <a:lnTo>
                <a:pt x="794516" y="137891"/>
              </a:lnTo>
              <a:lnTo>
                <a:pt x="794516" y="275782"/>
              </a:lnTo>
            </a:path>
          </a:pathLst>
        </a:custGeom>
        <a:noFill/>
        <a:ln w="254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CDD2AADF-D4D5-46BD-B932-E2A59C7276DA}">
      <dsp:nvSpPr>
        <dsp:cNvPr id="0" name=""/>
        <dsp:cNvSpPr/>
      </dsp:nvSpPr>
      <dsp:spPr>
        <a:xfrm>
          <a:off x="2595263" y="1560535"/>
          <a:ext cx="311962" cy="1566157"/>
        </a:xfrm>
        <a:custGeom>
          <a:avLst/>
          <a:gdLst/>
          <a:ahLst/>
          <a:cxnLst/>
          <a:rect l="0" t="0" r="0" b="0"/>
          <a:pathLst>
            <a:path>
              <a:moveTo>
                <a:pt x="0" y="0"/>
              </a:moveTo>
              <a:lnTo>
                <a:pt x="0" y="1566157"/>
              </a:lnTo>
              <a:lnTo>
                <a:pt x="311962" y="1566157"/>
              </a:lnTo>
            </a:path>
          </a:pathLst>
        </a:custGeom>
        <a:noFill/>
        <a:ln w="254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526F1B39-CABB-400A-AF34-A42DF3C633BA}">
      <dsp:nvSpPr>
        <dsp:cNvPr id="0" name=""/>
        <dsp:cNvSpPr/>
      </dsp:nvSpPr>
      <dsp:spPr>
        <a:xfrm>
          <a:off x="2595263" y="1560535"/>
          <a:ext cx="309822" cy="624536"/>
        </a:xfrm>
        <a:custGeom>
          <a:avLst/>
          <a:gdLst/>
          <a:ahLst/>
          <a:cxnLst/>
          <a:rect l="0" t="0" r="0" b="0"/>
          <a:pathLst>
            <a:path>
              <a:moveTo>
                <a:pt x="0" y="0"/>
              </a:moveTo>
              <a:lnTo>
                <a:pt x="0" y="624536"/>
              </a:lnTo>
              <a:lnTo>
                <a:pt x="309822" y="624536"/>
              </a:lnTo>
            </a:path>
          </a:pathLst>
        </a:custGeom>
        <a:noFill/>
        <a:ln w="254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7E855152-0854-466D-B4C2-E66C3C862711}">
      <dsp:nvSpPr>
        <dsp:cNvPr id="0" name=""/>
        <dsp:cNvSpPr/>
      </dsp:nvSpPr>
      <dsp:spPr>
        <a:xfrm>
          <a:off x="3120563" y="657780"/>
          <a:ext cx="909492" cy="246129"/>
        </a:xfrm>
        <a:custGeom>
          <a:avLst/>
          <a:gdLst/>
          <a:ahLst/>
          <a:cxnLst/>
          <a:rect l="0" t="0" r="0" b="0"/>
          <a:pathLst>
            <a:path>
              <a:moveTo>
                <a:pt x="909492" y="0"/>
              </a:moveTo>
              <a:lnTo>
                <a:pt x="909492" y="108238"/>
              </a:lnTo>
              <a:lnTo>
                <a:pt x="0" y="108238"/>
              </a:lnTo>
              <a:lnTo>
                <a:pt x="0" y="246129"/>
              </a:lnTo>
            </a:path>
          </a:pathLst>
        </a:custGeom>
        <a:noFill/>
        <a:ln w="25400" cap="flat" cmpd="sng" algn="ctr">
          <a:solidFill>
            <a:schemeClr val="tx1">
              <a:lumMod val="50000"/>
              <a:lumOff val="50000"/>
            </a:schemeClr>
          </a:solidFill>
          <a:prstDash val="solid"/>
        </a:ln>
        <a:effectLst/>
      </dsp:spPr>
      <dsp:style>
        <a:lnRef idx="2">
          <a:scrgbClr r="0" g="0" b="0"/>
        </a:lnRef>
        <a:fillRef idx="0">
          <a:scrgbClr r="0" g="0" b="0"/>
        </a:fillRef>
        <a:effectRef idx="0">
          <a:scrgbClr r="0" g="0" b="0"/>
        </a:effectRef>
        <a:fontRef idx="minor"/>
      </dsp:style>
    </dsp:sp>
    <dsp:sp modelId="{1A2B93F2-F1A6-47F5-827D-08F0CE208C67}">
      <dsp:nvSpPr>
        <dsp:cNvPr id="0" name=""/>
        <dsp:cNvSpPr/>
      </dsp:nvSpPr>
      <dsp:spPr>
        <a:xfrm>
          <a:off x="3373430" y="1155"/>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Total n=60</a:t>
          </a:r>
        </a:p>
        <a:p>
          <a:pPr lvl="0" algn="ctr" defTabSz="800100">
            <a:lnSpc>
              <a:spcPct val="90000"/>
            </a:lnSpc>
            <a:spcBef>
              <a:spcPct val="0"/>
            </a:spcBef>
            <a:spcAft>
              <a:spcPct val="35000"/>
            </a:spcAft>
          </a:pPr>
          <a:r>
            <a:rPr lang="en-US" sz="1800" kern="1200" dirty="0" smtClean="0"/>
            <a:t>Males </a:t>
          </a:r>
          <a:endParaRPr lang="en-US" sz="1800" kern="1200" dirty="0"/>
        </a:p>
      </dsp:txBody>
      <dsp:txXfrm>
        <a:off x="3373430" y="1155"/>
        <a:ext cx="1313251" cy="656625"/>
      </dsp:txXfrm>
    </dsp:sp>
    <dsp:sp modelId="{FBE3EFC8-AA51-4531-8255-D6D4A817DF54}">
      <dsp:nvSpPr>
        <dsp:cNvPr id="0" name=""/>
        <dsp:cNvSpPr/>
      </dsp:nvSpPr>
      <dsp:spPr>
        <a:xfrm>
          <a:off x="2463937" y="903910"/>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Wild-type n=24</a:t>
          </a:r>
          <a:endParaRPr lang="en-US" sz="1800" kern="1200" dirty="0"/>
        </a:p>
      </dsp:txBody>
      <dsp:txXfrm>
        <a:off x="2463937" y="903910"/>
        <a:ext cx="1313251" cy="656625"/>
      </dsp:txXfrm>
    </dsp:sp>
    <dsp:sp modelId="{A832525D-9231-4356-A3D4-F1A2C7E86B8D}">
      <dsp:nvSpPr>
        <dsp:cNvPr id="0" name=""/>
        <dsp:cNvSpPr/>
      </dsp:nvSpPr>
      <dsp:spPr>
        <a:xfrm>
          <a:off x="2905085" y="1856759"/>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CMS n=13</a:t>
          </a:r>
          <a:endParaRPr lang="en-US" sz="1800" kern="1200" dirty="0"/>
        </a:p>
      </dsp:txBody>
      <dsp:txXfrm>
        <a:off x="2905085" y="1856759"/>
        <a:ext cx="1313251" cy="656625"/>
      </dsp:txXfrm>
    </dsp:sp>
    <dsp:sp modelId="{14506A9E-0B1C-443F-9BE6-00D38D737F2F}">
      <dsp:nvSpPr>
        <dsp:cNvPr id="0" name=""/>
        <dsp:cNvSpPr/>
      </dsp:nvSpPr>
      <dsp:spPr>
        <a:xfrm>
          <a:off x="2907225" y="2798380"/>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Control n=11</a:t>
          </a:r>
          <a:endParaRPr lang="en-US" sz="1800" kern="1200" dirty="0"/>
        </a:p>
      </dsp:txBody>
      <dsp:txXfrm>
        <a:off x="2907225" y="2798380"/>
        <a:ext cx="1313251" cy="656625"/>
      </dsp:txXfrm>
    </dsp:sp>
    <dsp:sp modelId="{6A879D46-8955-4892-82D7-CCFCF2E1B68B}">
      <dsp:nvSpPr>
        <dsp:cNvPr id="0" name=""/>
        <dsp:cNvSpPr/>
      </dsp:nvSpPr>
      <dsp:spPr>
        <a:xfrm>
          <a:off x="4167946" y="933563"/>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CD44 KO n=36</a:t>
          </a:r>
          <a:endParaRPr lang="en-US" sz="1800" kern="1200" dirty="0"/>
        </a:p>
      </dsp:txBody>
      <dsp:txXfrm>
        <a:off x="4167946" y="933563"/>
        <a:ext cx="1313251" cy="656625"/>
      </dsp:txXfrm>
    </dsp:sp>
    <dsp:sp modelId="{83DE6987-80C6-420D-9677-1DA9F0A901C3}">
      <dsp:nvSpPr>
        <dsp:cNvPr id="0" name=""/>
        <dsp:cNvSpPr/>
      </dsp:nvSpPr>
      <dsp:spPr>
        <a:xfrm>
          <a:off x="4496259" y="1865971"/>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CMS n=19</a:t>
          </a:r>
          <a:endParaRPr lang="en-US" sz="1800" kern="1200" dirty="0"/>
        </a:p>
      </dsp:txBody>
      <dsp:txXfrm>
        <a:off x="4496259" y="1865971"/>
        <a:ext cx="1313251" cy="656625"/>
      </dsp:txXfrm>
    </dsp:sp>
    <dsp:sp modelId="{9629412A-B873-4583-9C78-7348BB9E2662}">
      <dsp:nvSpPr>
        <dsp:cNvPr id="0" name=""/>
        <dsp:cNvSpPr/>
      </dsp:nvSpPr>
      <dsp:spPr>
        <a:xfrm>
          <a:off x="4496259" y="2798380"/>
          <a:ext cx="1313251" cy="656625"/>
        </a:xfrm>
        <a:prstGeom prst="rect">
          <a:avLst/>
        </a:prstGeom>
        <a:solidFill>
          <a:srgbClr val="93A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Control n=17</a:t>
          </a:r>
          <a:endParaRPr lang="en-US" sz="1800" kern="1200" dirty="0"/>
        </a:p>
      </dsp:txBody>
      <dsp:txXfrm>
        <a:off x="4496259" y="2798380"/>
        <a:ext cx="1313251" cy="6566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5A910D9-2DC0-4DEB-8B1A-6546EDC58AB0}" type="datetimeFigureOut">
              <a:rPr lang="he-IL" smtClean="0"/>
              <a:t>י"ט/סיון/תשע"ג</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A75CA70-0950-4137-A7E4-03F21579A9C2}" type="slidenum">
              <a:rPr lang="he-IL" smtClean="0"/>
              <a:t>‹#›</a:t>
            </a:fld>
            <a:endParaRPr lang="he-IL"/>
          </a:p>
        </p:txBody>
      </p:sp>
    </p:spTree>
    <p:extLst>
      <p:ext uri="{BB962C8B-B14F-4D97-AF65-F5344CB8AC3E}">
        <p14:creationId xmlns:p14="http://schemas.microsoft.com/office/powerpoint/2010/main" val="14283386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B002018-DC9A-43F5-ADB7-A2979B169220}"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EA5DD45-71AB-49A9-9C0A-D76AC8BDA0BC}" type="slidenum">
              <a:rPr lang="en-US"/>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2150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19E57C4-87AF-422C-9AF3-94D5FE1790C5}" type="slidenum">
              <a:rPr lang="en-US"/>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D58BC82-0CB1-4E26-9E8C-2ED0CCA2740C}" type="slidenum">
              <a:rPr lang="en-US"/>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D58BC82-0CB1-4E26-9E8C-2ED0CCA2740C}" type="slidenum">
              <a:rPr lang="en-US"/>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7240C50-5497-4DD6-9028-8C2A4AD80F63}" type="slidenum">
              <a:rPr lang="en-US"/>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7240C50-5497-4DD6-9028-8C2A4AD80F63}" type="slidenum">
              <a:rPr lang="en-US"/>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EA5DD45-71AB-49A9-9C0A-D76AC8BDA0BC}" type="slidenum">
              <a:rPr lang="en-US"/>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EA5DD45-71AB-49A9-9C0A-D76AC8BDA0BC}" type="slidenum">
              <a:rPr lang="en-US"/>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EA5DD45-71AB-49A9-9C0A-D76AC8BDA0BC}" type="slidenum">
              <a:rPr lang="en-US"/>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EA5DD45-71AB-49A9-9C0A-D76AC8BDA0BC}" type="slidenum">
              <a:rPr lang="en-US"/>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563211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373224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63708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119951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2497256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537764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417846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038339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492290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58332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8C934C-77A3-4BE8-B8B3-3DA272EF67E9}" type="datetimeFigureOut">
              <a:rPr lang="he-IL" smtClean="0"/>
              <a:t>י"ט/סיון/תשע"ג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D29DC9E-54AB-49C2-966E-24BD30590348}" type="slidenum">
              <a:rPr lang="he-IL" smtClean="0"/>
              <a:t>‹#›</a:t>
            </a:fld>
            <a:endParaRPr lang="he-IL"/>
          </a:p>
        </p:txBody>
      </p:sp>
    </p:spTree>
    <p:extLst>
      <p:ext uri="{BB962C8B-B14F-4D97-AF65-F5344CB8AC3E}">
        <p14:creationId xmlns:p14="http://schemas.microsoft.com/office/powerpoint/2010/main" val="1014994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8C934C-77A3-4BE8-B8B3-3DA272EF67E9}" type="datetimeFigureOut">
              <a:rPr lang="he-IL" smtClean="0"/>
              <a:t>י"ט/סיון/תשע"ג</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29DC9E-54AB-49C2-966E-24BD30590348}" type="slidenum">
              <a:rPr lang="he-IL" smtClean="0"/>
              <a:t>‹#›</a:t>
            </a:fld>
            <a:endParaRPr lang="he-IL"/>
          </a:p>
        </p:txBody>
      </p:sp>
    </p:spTree>
    <p:extLst>
      <p:ext uri="{BB962C8B-B14F-4D97-AF65-F5344CB8AC3E}">
        <p14:creationId xmlns:p14="http://schemas.microsoft.com/office/powerpoint/2010/main" val="2049769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0"/>
            <a:ext cx="2678112"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12"/>
          <p:cNvSpPr>
            <a:spLocks noChangeArrowheads="1"/>
          </p:cNvSpPr>
          <p:nvPr/>
        </p:nvSpPr>
        <p:spPr bwMode="auto">
          <a:xfrm>
            <a:off x="0" y="2016125"/>
            <a:ext cx="9144000" cy="17732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3076" name="Title 1"/>
          <p:cNvSpPr>
            <a:spLocks noGrp="1"/>
          </p:cNvSpPr>
          <p:nvPr>
            <p:ph type="ctrTitle"/>
          </p:nvPr>
        </p:nvSpPr>
        <p:spPr>
          <a:xfrm>
            <a:off x="52711" y="2299617"/>
            <a:ext cx="9142089" cy="1470025"/>
          </a:xfrm>
        </p:spPr>
        <p:txBody>
          <a:bodyPr>
            <a:noAutofit/>
          </a:bodyPr>
          <a:lstStyle/>
          <a:p>
            <a:pPr eaLnBrk="1" hangingPunct="1"/>
            <a:r>
              <a:rPr lang="en-US" sz="4000" b="1" dirty="0" smtClean="0">
                <a:solidFill>
                  <a:schemeClr val="bg1"/>
                </a:solidFill>
              </a:rPr>
              <a:t>The role of CD44 in response to </a:t>
            </a:r>
            <a:r>
              <a:rPr lang="en-US" sz="4000" b="1" dirty="0" smtClean="0">
                <a:solidFill>
                  <a:schemeClr val="bg1"/>
                </a:solidFill>
              </a:rPr>
              <a:t>stress</a:t>
            </a:r>
            <a:endParaRPr lang="en-US" sz="4000" dirty="0" smtClean="0">
              <a:solidFill>
                <a:schemeClr val="bg1"/>
              </a:solidFill>
            </a:endParaRPr>
          </a:p>
        </p:txBody>
      </p:sp>
      <p:sp>
        <p:nvSpPr>
          <p:cNvPr id="3" name="Subtitle 2"/>
          <p:cNvSpPr>
            <a:spLocks noGrp="1"/>
          </p:cNvSpPr>
          <p:nvPr>
            <p:ph type="subTitle" idx="1"/>
          </p:nvPr>
        </p:nvSpPr>
        <p:spPr>
          <a:xfrm>
            <a:off x="827087" y="3789363"/>
            <a:ext cx="7489825" cy="1511300"/>
          </a:xfrm>
        </p:spPr>
        <p:txBody>
          <a:bodyPr rtlCol="0">
            <a:normAutofit/>
          </a:bodyPr>
          <a:lstStyle/>
          <a:p>
            <a:pPr eaLnBrk="1" fontAlgn="auto" hangingPunct="1">
              <a:spcAft>
                <a:spcPts val="0"/>
              </a:spcAft>
              <a:defRPr/>
            </a:pPr>
            <a:r>
              <a:rPr lang="en-US" sz="2700" dirty="0" smtClean="0">
                <a:solidFill>
                  <a:schemeClr val="tx2">
                    <a:lumMod val="50000"/>
                  </a:schemeClr>
                </a:solidFill>
              </a:rPr>
              <a:t>Life Science Research Project</a:t>
            </a:r>
          </a:p>
        </p:txBody>
      </p:sp>
      <p:sp>
        <p:nvSpPr>
          <p:cNvPr id="12" name="Subtitle 2"/>
          <p:cNvSpPr txBox="1">
            <a:spLocks/>
          </p:cNvSpPr>
          <p:nvPr/>
        </p:nvSpPr>
        <p:spPr>
          <a:xfrm>
            <a:off x="827087" y="5085184"/>
            <a:ext cx="7489825" cy="1772816"/>
          </a:xfrm>
          <a:prstGeom prst="rect">
            <a:avLst/>
          </a:prstGeom>
        </p:spPr>
        <p:txBody>
          <a:bodyPr vert="horz" lIns="91440" tIns="45720" rIns="91440" bIns="45720" rtlCol="0">
            <a:normAutofit/>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endParaRPr lang="en-US" sz="1400" dirty="0" smtClean="0">
              <a:solidFill>
                <a:schemeClr val="tx2">
                  <a:lumMod val="50000"/>
                </a:schemeClr>
              </a:solidFill>
            </a:endParaRPr>
          </a:p>
          <a:p>
            <a:pPr rtl="0">
              <a:defRPr/>
            </a:pPr>
            <a:r>
              <a:rPr lang="en-US" sz="1400" u="sng" dirty="0" smtClean="0">
                <a:solidFill>
                  <a:schemeClr val="tx2">
                    <a:lumMod val="50000"/>
                  </a:schemeClr>
                </a:solidFill>
              </a:rPr>
              <a:t>Laboratory</a:t>
            </a:r>
            <a:r>
              <a:rPr lang="en-US" sz="1400" dirty="0" smtClean="0">
                <a:solidFill>
                  <a:schemeClr val="tx2">
                    <a:lumMod val="50000"/>
                  </a:schemeClr>
                </a:solidFill>
              </a:rPr>
              <a:t>: The Neuroscience Lab, </a:t>
            </a:r>
            <a:r>
              <a:rPr lang="en-US" sz="1400" dirty="0" err="1" smtClean="0">
                <a:solidFill>
                  <a:schemeClr val="tx2">
                    <a:lumMod val="50000"/>
                  </a:schemeClr>
                </a:solidFill>
              </a:rPr>
              <a:t>Felsenstein</a:t>
            </a:r>
            <a:r>
              <a:rPr lang="en-US" sz="1400" dirty="0" smtClean="0">
                <a:solidFill>
                  <a:schemeClr val="tx2">
                    <a:lumMod val="50000"/>
                  </a:schemeClr>
                </a:solidFill>
              </a:rPr>
              <a:t> Medical Research Center, Tel-Aviv University, Israel</a:t>
            </a:r>
          </a:p>
          <a:p>
            <a:pPr rtl="0"/>
            <a:r>
              <a:rPr lang="en-US" sz="1400" u="sng" dirty="0">
                <a:solidFill>
                  <a:schemeClr val="tx2">
                    <a:lumMod val="50000"/>
                  </a:schemeClr>
                </a:solidFill>
              </a:rPr>
              <a:t>Head of lab</a:t>
            </a:r>
            <a:r>
              <a:rPr lang="en-US" sz="1400" dirty="0">
                <a:solidFill>
                  <a:schemeClr val="tx2">
                    <a:lumMod val="50000"/>
                  </a:schemeClr>
                </a:solidFill>
              </a:rPr>
              <a:t>: Professor Daniel </a:t>
            </a:r>
            <a:r>
              <a:rPr lang="en-US" sz="1400" dirty="0" err="1">
                <a:solidFill>
                  <a:schemeClr val="tx2">
                    <a:lumMod val="50000"/>
                  </a:schemeClr>
                </a:solidFill>
              </a:rPr>
              <a:t>Offen</a:t>
            </a:r>
            <a:r>
              <a:rPr lang="en-US" sz="1400" dirty="0">
                <a:solidFill>
                  <a:schemeClr val="tx2">
                    <a:lumMod val="50000"/>
                  </a:schemeClr>
                </a:solidFill>
              </a:rPr>
              <a:t>, PhD </a:t>
            </a:r>
            <a:r>
              <a:rPr lang="en-US" sz="1400" dirty="0" smtClean="0">
                <a:solidFill>
                  <a:schemeClr val="tx2">
                    <a:lumMod val="50000"/>
                  </a:schemeClr>
                </a:solidFill>
              </a:rPr>
              <a:t> </a:t>
            </a:r>
          </a:p>
          <a:p>
            <a:pPr rtl="0"/>
            <a:r>
              <a:rPr lang="en-US" sz="1400" u="sng" dirty="0" smtClean="0">
                <a:solidFill>
                  <a:schemeClr val="tx2">
                    <a:lumMod val="50000"/>
                  </a:schemeClr>
                </a:solidFill>
              </a:rPr>
              <a:t>Investigator </a:t>
            </a:r>
            <a:r>
              <a:rPr lang="en-US" sz="1400" u="sng" dirty="0">
                <a:solidFill>
                  <a:schemeClr val="tx2">
                    <a:lumMod val="50000"/>
                  </a:schemeClr>
                </a:solidFill>
              </a:rPr>
              <a:t>leading the research</a:t>
            </a:r>
            <a:r>
              <a:rPr lang="en-US" sz="1400" dirty="0">
                <a:solidFill>
                  <a:schemeClr val="tx2">
                    <a:lumMod val="50000"/>
                  </a:schemeClr>
                </a:solidFill>
              </a:rPr>
              <a:t>: Ran </a:t>
            </a:r>
            <a:r>
              <a:rPr lang="en-US" sz="1400" dirty="0" err="1">
                <a:solidFill>
                  <a:schemeClr val="tx2">
                    <a:lumMod val="50000"/>
                  </a:schemeClr>
                </a:solidFill>
              </a:rPr>
              <a:t>Barzilay</a:t>
            </a:r>
            <a:r>
              <a:rPr lang="en-US" sz="1400" dirty="0">
                <a:solidFill>
                  <a:schemeClr val="tx2">
                    <a:lumMod val="50000"/>
                  </a:schemeClr>
                </a:solidFill>
              </a:rPr>
              <a:t>, MD PhD </a:t>
            </a:r>
          </a:p>
          <a:p>
            <a:pPr rtl="0">
              <a:defRPr/>
            </a:pPr>
            <a:r>
              <a:rPr lang="en-US" sz="1400" u="sng" dirty="0">
                <a:solidFill>
                  <a:srgbClr val="002060"/>
                </a:solidFill>
              </a:rPr>
              <a:t>Open University assigned instructor </a:t>
            </a:r>
            <a:r>
              <a:rPr lang="en-US" sz="1400" dirty="0" smtClean="0">
                <a:solidFill>
                  <a:schemeClr val="tx2">
                    <a:lumMod val="50000"/>
                  </a:schemeClr>
                </a:solidFill>
              </a:rPr>
              <a:t>: Professor </a:t>
            </a:r>
            <a:r>
              <a:rPr lang="en-US" sz="1400" dirty="0" err="1" smtClean="0">
                <a:solidFill>
                  <a:schemeClr val="tx2">
                    <a:lumMod val="50000"/>
                  </a:schemeClr>
                </a:solidFill>
              </a:rPr>
              <a:t>Anat</a:t>
            </a:r>
            <a:r>
              <a:rPr lang="en-US" sz="1400" dirty="0" smtClean="0">
                <a:solidFill>
                  <a:schemeClr val="tx2">
                    <a:lumMod val="50000"/>
                  </a:schemeClr>
                </a:solidFill>
              </a:rPr>
              <a:t> </a:t>
            </a:r>
            <a:r>
              <a:rPr lang="en-US" sz="1400" dirty="0" err="1" smtClean="0">
                <a:solidFill>
                  <a:schemeClr val="tx2">
                    <a:lumMod val="50000"/>
                  </a:schemeClr>
                </a:solidFill>
              </a:rPr>
              <a:t>Barnea</a:t>
            </a:r>
            <a:r>
              <a:rPr lang="en-US" sz="1400" dirty="0" smtClean="0">
                <a:solidFill>
                  <a:schemeClr val="tx2">
                    <a:lumMod val="50000"/>
                  </a:schemeClr>
                </a:solidFill>
              </a:rPr>
              <a:t>, PhD</a:t>
            </a:r>
            <a:endParaRPr lang="en-US" sz="1400" dirty="0">
              <a:solidFill>
                <a:schemeClr val="tx2">
                  <a:lumMod val="50000"/>
                </a:schemeClr>
              </a:solidFill>
            </a:endParaRPr>
          </a:p>
        </p:txBody>
      </p:sp>
      <p:sp>
        <p:nvSpPr>
          <p:cNvPr id="4" name="TextBox 3"/>
          <p:cNvSpPr txBox="1"/>
          <p:nvPr/>
        </p:nvSpPr>
        <p:spPr>
          <a:xfrm>
            <a:off x="2276711" y="4293096"/>
            <a:ext cx="5112568" cy="923330"/>
          </a:xfrm>
          <a:prstGeom prst="rect">
            <a:avLst/>
          </a:prstGeom>
          <a:noFill/>
        </p:spPr>
        <p:txBody>
          <a:bodyPr wrap="square" rtlCol="1">
            <a:spAutoFit/>
          </a:bodyPr>
          <a:lstStyle/>
          <a:p>
            <a:pPr algn="ctr" rtl="0">
              <a:defRPr/>
            </a:pPr>
            <a:r>
              <a:rPr lang="en-US" dirty="0">
                <a:solidFill>
                  <a:schemeClr val="tx2">
                    <a:lumMod val="50000"/>
                  </a:schemeClr>
                </a:solidFill>
              </a:rPr>
              <a:t>Rea </a:t>
            </a:r>
            <a:r>
              <a:rPr lang="en-US" dirty="0" smtClean="0">
                <a:solidFill>
                  <a:schemeClr val="tx2">
                    <a:lumMod val="50000"/>
                  </a:schemeClr>
                </a:solidFill>
              </a:rPr>
              <a:t>Globus</a:t>
            </a:r>
            <a:endParaRPr lang="en-US" dirty="0">
              <a:solidFill>
                <a:schemeClr val="tx2">
                  <a:lumMod val="50000"/>
                </a:schemeClr>
              </a:solidFill>
            </a:endParaRPr>
          </a:p>
          <a:p>
            <a:pPr algn="ctr" rtl="0">
              <a:defRPr/>
            </a:pPr>
            <a:r>
              <a:rPr lang="en-US" dirty="0">
                <a:solidFill>
                  <a:schemeClr val="tx2">
                    <a:lumMod val="50000"/>
                  </a:schemeClr>
                </a:solidFill>
              </a:rPr>
              <a:t>B.Sc. student, The Open University of Israel</a:t>
            </a:r>
          </a:p>
          <a:p>
            <a:pPr algn="ctr" rtl="0"/>
            <a:endParaRPr lang="he-IL" dirty="0"/>
          </a:p>
        </p:txBody>
      </p:sp>
    </p:spTree>
    <p:extLst>
      <p:ext uri="{BB962C8B-B14F-4D97-AF65-F5344CB8AC3E}">
        <p14:creationId xmlns:p14="http://schemas.microsoft.com/office/powerpoint/2010/main" val="3758481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2291" name="Title 1"/>
          <p:cNvSpPr>
            <a:spLocks noGrp="1"/>
          </p:cNvSpPr>
          <p:nvPr>
            <p:ph type="title"/>
          </p:nvPr>
        </p:nvSpPr>
        <p:spPr>
          <a:xfrm>
            <a:off x="457200" y="9525"/>
            <a:ext cx="8229600" cy="1143000"/>
          </a:xfrm>
        </p:spPr>
        <p:txBody>
          <a:bodyPr/>
          <a:lstStyle/>
          <a:p>
            <a:pPr algn="l"/>
            <a:r>
              <a:rPr lang="en-US" dirty="0">
                <a:solidFill>
                  <a:schemeClr val="bg1"/>
                </a:solidFill>
              </a:rPr>
              <a:t>Behavioral Tests</a:t>
            </a:r>
          </a:p>
        </p:txBody>
      </p:sp>
      <p:sp>
        <p:nvSpPr>
          <p:cNvPr id="10" name="Content Placeholder 2"/>
          <p:cNvSpPr txBox="1">
            <a:spLocks/>
          </p:cNvSpPr>
          <p:nvPr/>
        </p:nvSpPr>
        <p:spPr>
          <a:xfrm>
            <a:off x="16776" y="1217679"/>
            <a:ext cx="9127224" cy="3832281"/>
          </a:xfrm>
          <a:custGeom>
            <a:avLst/>
            <a:gdLst>
              <a:gd name="connsiteX0" fmla="*/ 0 w 9127224"/>
              <a:gd name="connsiteY0" fmla="*/ 0 h 3832281"/>
              <a:gd name="connsiteX1" fmla="*/ 9127224 w 9127224"/>
              <a:gd name="connsiteY1" fmla="*/ 0 h 3832281"/>
              <a:gd name="connsiteX2" fmla="*/ 9127224 w 9127224"/>
              <a:gd name="connsiteY2" fmla="*/ 3832281 h 3832281"/>
              <a:gd name="connsiteX3" fmla="*/ 0 w 9127224"/>
              <a:gd name="connsiteY3" fmla="*/ 3832281 h 3832281"/>
              <a:gd name="connsiteX4" fmla="*/ 0 w 9127224"/>
              <a:gd name="connsiteY4" fmla="*/ 0 h 3832281"/>
              <a:gd name="connsiteX0" fmla="*/ 0 w 9127224"/>
              <a:gd name="connsiteY0" fmla="*/ 0 h 3832281"/>
              <a:gd name="connsiteX1" fmla="*/ 9127224 w 9127224"/>
              <a:gd name="connsiteY1" fmla="*/ 0 h 3832281"/>
              <a:gd name="connsiteX2" fmla="*/ 6814913 w 9127224"/>
              <a:gd name="connsiteY2" fmla="*/ 2876701 h 3832281"/>
              <a:gd name="connsiteX3" fmla="*/ 9127224 w 9127224"/>
              <a:gd name="connsiteY3" fmla="*/ 3832281 h 3832281"/>
              <a:gd name="connsiteX4" fmla="*/ 0 w 9127224"/>
              <a:gd name="connsiteY4" fmla="*/ 3832281 h 3832281"/>
              <a:gd name="connsiteX5" fmla="*/ 0 w 9127224"/>
              <a:gd name="connsiteY5" fmla="*/ 0 h 383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27224" h="3832281">
                <a:moveTo>
                  <a:pt x="0" y="0"/>
                </a:moveTo>
                <a:lnTo>
                  <a:pt x="9127224" y="0"/>
                </a:lnTo>
                <a:cubicBezTo>
                  <a:pt x="9125278" y="908859"/>
                  <a:pt x="6816859" y="1967842"/>
                  <a:pt x="6814913" y="2876701"/>
                </a:cubicBezTo>
                <a:lnTo>
                  <a:pt x="9127224" y="3832281"/>
                </a:lnTo>
                <a:lnTo>
                  <a:pt x="0" y="3832281"/>
                </a:lnTo>
                <a:lnTo>
                  <a:pt x="0" y="0"/>
                </a:lnTo>
                <a:close/>
              </a:path>
            </a:pathLst>
          </a:custGeom>
        </p:spPr>
        <p:txBody>
          <a:bodyPr vert="horz" lIns="91440" tIns="45720" rIns="91440" bIns="45720" rtlCol="0">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defRPr/>
            </a:pPr>
            <a:endParaRPr lang="en-US" sz="2800" dirty="0" smtClean="0">
              <a:solidFill>
                <a:srgbClr val="002060"/>
              </a:solidFill>
            </a:endParaRPr>
          </a:p>
          <a:p>
            <a:pPr algn="l" rtl="0">
              <a:defRPr/>
            </a:pPr>
            <a:r>
              <a:rPr lang="en-US" sz="2800" dirty="0" smtClean="0">
                <a:solidFill>
                  <a:srgbClr val="002060"/>
                </a:solidFill>
              </a:rPr>
              <a:t>All </a:t>
            </a:r>
            <a:r>
              <a:rPr lang="en-US" sz="2800" dirty="0">
                <a:solidFill>
                  <a:srgbClr val="002060"/>
                </a:solidFill>
              </a:rPr>
              <a:t>behavioral tests were conducted using the </a:t>
            </a:r>
            <a:r>
              <a:rPr lang="en-US" sz="2800" dirty="0" err="1">
                <a:solidFill>
                  <a:srgbClr val="002060"/>
                </a:solidFill>
              </a:rPr>
              <a:t>Noldus</a:t>
            </a:r>
            <a:r>
              <a:rPr lang="en-US" sz="2800" dirty="0">
                <a:solidFill>
                  <a:srgbClr val="002060"/>
                </a:solidFill>
              </a:rPr>
              <a:t> XT </a:t>
            </a:r>
            <a:r>
              <a:rPr lang="en-US" sz="2800" dirty="0" err="1">
                <a:solidFill>
                  <a:srgbClr val="002060"/>
                </a:solidFill>
              </a:rPr>
              <a:t>EthoVision</a:t>
            </a:r>
            <a:r>
              <a:rPr lang="en-US" sz="2800" dirty="0">
                <a:solidFill>
                  <a:srgbClr val="002060"/>
                </a:solidFill>
              </a:rPr>
              <a:t> platform which allows automated measurement and </a:t>
            </a:r>
            <a:r>
              <a:rPr lang="en-US" sz="2800" dirty="0" smtClean="0">
                <a:solidFill>
                  <a:srgbClr val="002060"/>
                </a:solidFill>
              </a:rPr>
              <a:t>analysis</a:t>
            </a:r>
            <a:endParaRPr lang="en-US" sz="2800" dirty="0">
              <a:solidFill>
                <a:srgbClr val="002060"/>
              </a:solidFill>
            </a:endParaRPr>
          </a:p>
          <a:p>
            <a:pPr marL="0" indent="0" algn="l" rtl="0">
              <a:buNone/>
              <a:defRPr/>
            </a:pPr>
            <a:endParaRPr lang="en-US" sz="2800" dirty="0" smtClean="0">
              <a:solidFill>
                <a:srgbClr val="002060"/>
              </a:solidFill>
            </a:endParaRPr>
          </a:p>
          <a:p>
            <a:pPr algn="l" rtl="0">
              <a:defRPr/>
            </a:pPr>
            <a:r>
              <a:rPr lang="en-US" sz="2800" dirty="0" smtClean="0">
                <a:solidFill>
                  <a:srgbClr val="002060"/>
                </a:solidFill>
              </a:rPr>
              <a:t>Tests </a:t>
            </a:r>
            <a:r>
              <a:rPr lang="en-US" sz="2800" dirty="0">
                <a:solidFill>
                  <a:srgbClr val="002060"/>
                </a:solidFill>
              </a:rPr>
              <a:t>were conducted at the following order </a:t>
            </a:r>
            <a:r>
              <a:rPr lang="en-US" sz="2800" dirty="0" smtClean="0">
                <a:solidFill>
                  <a:srgbClr val="002060"/>
                </a:solidFill>
              </a:rPr>
              <a:t>: </a:t>
            </a:r>
            <a:r>
              <a:rPr lang="en-US" sz="2800" dirty="0">
                <a:solidFill>
                  <a:srgbClr val="002060"/>
                </a:solidFill>
              </a:rPr>
              <a:t>Forced Swim Test (FST), Open Field (OF), Novel object Recognition Test (NORT), Elevated Plus Maze (EPM), social preference </a:t>
            </a:r>
            <a:r>
              <a:rPr lang="en-US" sz="2800" dirty="0" smtClean="0">
                <a:solidFill>
                  <a:srgbClr val="002060"/>
                </a:solidFill>
              </a:rPr>
              <a:t>test(data not shown)</a:t>
            </a:r>
            <a:endParaRPr lang="en-US" sz="2800" dirty="0">
              <a:solidFill>
                <a:srgbClr val="002060"/>
              </a:solidFill>
            </a:endParaRPr>
          </a:p>
          <a:p>
            <a:pPr algn="l" rtl="0">
              <a:defRPr/>
            </a:pPr>
            <a:endParaRPr lang="en-US" sz="2800" dirty="0">
              <a:solidFill>
                <a:srgbClr val="002060"/>
              </a:solidFill>
            </a:endParaRPr>
          </a:p>
        </p:txBody>
      </p:sp>
    </p:spTree>
    <p:extLst>
      <p:ext uri="{BB962C8B-B14F-4D97-AF65-F5344CB8AC3E}">
        <p14:creationId xmlns:p14="http://schemas.microsoft.com/office/powerpoint/2010/main" val="2943632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2291" name="Title 1"/>
          <p:cNvSpPr>
            <a:spLocks noGrp="1"/>
          </p:cNvSpPr>
          <p:nvPr>
            <p:ph type="title"/>
          </p:nvPr>
        </p:nvSpPr>
        <p:spPr>
          <a:xfrm>
            <a:off x="457200" y="9525"/>
            <a:ext cx="8229600" cy="1143000"/>
          </a:xfrm>
        </p:spPr>
        <p:txBody>
          <a:bodyPr/>
          <a:lstStyle/>
          <a:p>
            <a:pPr algn="l"/>
            <a:r>
              <a:rPr lang="en-US" dirty="0" smtClean="0">
                <a:solidFill>
                  <a:schemeClr val="bg1"/>
                </a:solidFill>
              </a:rPr>
              <a:t>Behavioral Tests – FST &amp; OF</a:t>
            </a:r>
            <a:endParaRPr lang="en-US" dirty="0">
              <a:solidFill>
                <a:schemeClr val="bg1"/>
              </a:solidFill>
            </a:endParaRPr>
          </a:p>
        </p:txBody>
      </p:sp>
      <p:pic>
        <p:nvPicPr>
          <p:cNvPr id="6" name="Bildobjekt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340768"/>
            <a:ext cx="2606700" cy="2293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p:cNvSpPr txBox="1">
            <a:spLocks/>
          </p:cNvSpPr>
          <p:nvPr/>
        </p:nvSpPr>
        <p:spPr>
          <a:xfrm>
            <a:off x="16776" y="1412776"/>
            <a:ext cx="6234634" cy="3832281"/>
          </a:xfrm>
          <a:custGeom>
            <a:avLst/>
            <a:gdLst>
              <a:gd name="connsiteX0" fmla="*/ 0 w 9127224"/>
              <a:gd name="connsiteY0" fmla="*/ 0 h 3832281"/>
              <a:gd name="connsiteX1" fmla="*/ 9127224 w 9127224"/>
              <a:gd name="connsiteY1" fmla="*/ 0 h 3832281"/>
              <a:gd name="connsiteX2" fmla="*/ 9127224 w 9127224"/>
              <a:gd name="connsiteY2" fmla="*/ 3832281 h 3832281"/>
              <a:gd name="connsiteX3" fmla="*/ 0 w 9127224"/>
              <a:gd name="connsiteY3" fmla="*/ 3832281 h 3832281"/>
              <a:gd name="connsiteX4" fmla="*/ 0 w 9127224"/>
              <a:gd name="connsiteY4" fmla="*/ 0 h 3832281"/>
              <a:gd name="connsiteX0" fmla="*/ 0 w 9127224"/>
              <a:gd name="connsiteY0" fmla="*/ 0 h 3832281"/>
              <a:gd name="connsiteX1" fmla="*/ 9127224 w 9127224"/>
              <a:gd name="connsiteY1" fmla="*/ 0 h 3832281"/>
              <a:gd name="connsiteX2" fmla="*/ 6814913 w 9127224"/>
              <a:gd name="connsiteY2" fmla="*/ 2876701 h 3832281"/>
              <a:gd name="connsiteX3" fmla="*/ 9127224 w 9127224"/>
              <a:gd name="connsiteY3" fmla="*/ 3832281 h 3832281"/>
              <a:gd name="connsiteX4" fmla="*/ 0 w 9127224"/>
              <a:gd name="connsiteY4" fmla="*/ 3832281 h 3832281"/>
              <a:gd name="connsiteX5" fmla="*/ 0 w 9127224"/>
              <a:gd name="connsiteY5" fmla="*/ 0 h 3832281"/>
              <a:gd name="connsiteX0" fmla="*/ 0 w 9161353"/>
              <a:gd name="connsiteY0" fmla="*/ 0 h 3832281"/>
              <a:gd name="connsiteX1" fmla="*/ 9127224 w 9161353"/>
              <a:gd name="connsiteY1" fmla="*/ 0 h 3832281"/>
              <a:gd name="connsiteX2" fmla="*/ 9161281 w 9161353"/>
              <a:gd name="connsiteY2" fmla="*/ 2876701 h 3832281"/>
              <a:gd name="connsiteX3" fmla="*/ 9127224 w 9161353"/>
              <a:gd name="connsiteY3" fmla="*/ 3832281 h 3832281"/>
              <a:gd name="connsiteX4" fmla="*/ 0 w 9161353"/>
              <a:gd name="connsiteY4" fmla="*/ 3832281 h 3832281"/>
              <a:gd name="connsiteX5" fmla="*/ 0 w 9161353"/>
              <a:gd name="connsiteY5" fmla="*/ 0 h 383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1353" h="3832281">
                <a:moveTo>
                  <a:pt x="0" y="0"/>
                </a:moveTo>
                <a:lnTo>
                  <a:pt x="9127224" y="0"/>
                </a:lnTo>
                <a:cubicBezTo>
                  <a:pt x="9125278" y="908859"/>
                  <a:pt x="9163227" y="1967842"/>
                  <a:pt x="9161281" y="2876701"/>
                </a:cubicBezTo>
                <a:lnTo>
                  <a:pt x="9127224" y="3832281"/>
                </a:lnTo>
                <a:lnTo>
                  <a:pt x="0" y="3832281"/>
                </a:lnTo>
                <a:lnTo>
                  <a:pt x="0" y="0"/>
                </a:lnTo>
                <a:close/>
              </a:path>
            </a:pathLst>
          </a:custGeom>
        </p:spPr>
        <p:txBody>
          <a:bodyPr vert="horz" lIns="91440" tIns="45720" rIns="91440" bIns="45720" rtlCol="0">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defRPr/>
            </a:pPr>
            <a:r>
              <a:rPr lang="en-US" sz="2400" dirty="0" smtClean="0">
                <a:solidFill>
                  <a:srgbClr val="002060"/>
                </a:solidFill>
              </a:rPr>
              <a:t>FST- </a:t>
            </a:r>
            <a:r>
              <a:rPr lang="en-US" sz="2400" dirty="0" smtClean="0">
                <a:solidFill>
                  <a:srgbClr val="002060"/>
                </a:solidFill>
              </a:rPr>
              <a:t>mice are subjected to an acute, short-duration (minutes) stress and the time during which they respond actively versus passively, is measured to assess </a:t>
            </a:r>
            <a:r>
              <a:rPr lang="en-US" sz="2400" dirty="0" err="1" smtClean="0">
                <a:solidFill>
                  <a:srgbClr val="002060"/>
                </a:solidFill>
              </a:rPr>
              <a:t>locomotor</a:t>
            </a:r>
            <a:r>
              <a:rPr lang="en-US" sz="2400" dirty="0" smtClean="0">
                <a:solidFill>
                  <a:srgbClr val="002060"/>
                </a:solidFill>
              </a:rPr>
              <a:t> and depression like activity</a:t>
            </a:r>
            <a:endParaRPr lang="en-US" sz="2400" dirty="0">
              <a:solidFill>
                <a:srgbClr val="002060"/>
              </a:solidFill>
            </a:endParaRPr>
          </a:p>
        </p:txBody>
      </p:sp>
      <p:sp>
        <p:nvSpPr>
          <p:cNvPr id="8" name="Content Placeholder 2"/>
          <p:cNvSpPr txBox="1">
            <a:spLocks/>
          </p:cNvSpPr>
          <p:nvPr/>
        </p:nvSpPr>
        <p:spPr>
          <a:xfrm>
            <a:off x="169176" y="4221088"/>
            <a:ext cx="6234634" cy="2464129"/>
          </a:xfrm>
          <a:custGeom>
            <a:avLst/>
            <a:gdLst>
              <a:gd name="connsiteX0" fmla="*/ 0 w 9127224"/>
              <a:gd name="connsiteY0" fmla="*/ 0 h 3832281"/>
              <a:gd name="connsiteX1" fmla="*/ 9127224 w 9127224"/>
              <a:gd name="connsiteY1" fmla="*/ 0 h 3832281"/>
              <a:gd name="connsiteX2" fmla="*/ 9127224 w 9127224"/>
              <a:gd name="connsiteY2" fmla="*/ 3832281 h 3832281"/>
              <a:gd name="connsiteX3" fmla="*/ 0 w 9127224"/>
              <a:gd name="connsiteY3" fmla="*/ 3832281 h 3832281"/>
              <a:gd name="connsiteX4" fmla="*/ 0 w 9127224"/>
              <a:gd name="connsiteY4" fmla="*/ 0 h 3832281"/>
              <a:gd name="connsiteX0" fmla="*/ 0 w 9127224"/>
              <a:gd name="connsiteY0" fmla="*/ 0 h 3832281"/>
              <a:gd name="connsiteX1" fmla="*/ 9127224 w 9127224"/>
              <a:gd name="connsiteY1" fmla="*/ 0 h 3832281"/>
              <a:gd name="connsiteX2" fmla="*/ 6814913 w 9127224"/>
              <a:gd name="connsiteY2" fmla="*/ 2876701 h 3832281"/>
              <a:gd name="connsiteX3" fmla="*/ 9127224 w 9127224"/>
              <a:gd name="connsiteY3" fmla="*/ 3832281 h 3832281"/>
              <a:gd name="connsiteX4" fmla="*/ 0 w 9127224"/>
              <a:gd name="connsiteY4" fmla="*/ 3832281 h 3832281"/>
              <a:gd name="connsiteX5" fmla="*/ 0 w 9127224"/>
              <a:gd name="connsiteY5" fmla="*/ 0 h 3832281"/>
              <a:gd name="connsiteX0" fmla="*/ 0 w 9161353"/>
              <a:gd name="connsiteY0" fmla="*/ 0 h 3832281"/>
              <a:gd name="connsiteX1" fmla="*/ 9127224 w 9161353"/>
              <a:gd name="connsiteY1" fmla="*/ 0 h 3832281"/>
              <a:gd name="connsiteX2" fmla="*/ 9161281 w 9161353"/>
              <a:gd name="connsiteY2" fmla="*/ 2876701 h 3832281"/>
              <a:gd name="connsiteX3" fmla="*/ 9127224 w 9161353"/>
              <a:gd name="connsiteY3" fmla="*/ 3832281 h 3832281"/>
              <a:gd name="connsiteX4" fmla="*/ 0 w 9161353"/>
              <a:gd name="connsiteY4" fmla="*/ 3832281 h 3832281"/>
              <a:gd name="connsiteX5" fmla="*/ 0 w 9161353"/>
              <a:gd name="connsiteY5" fmla="*/ 0 h 383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1353" h="3832281">
                <a:moveTo>
                  <a:pt x="0" y="0"/>
                </a:moveTo>
                <a:lnTo>
                  <a:pt x="9127224" y="0"/>
                </a:lnTo>
                <a:cubicBezTo>
                  <a:pt x="9125278" y="908859"/>
                  <a:pt x="9163227" y="1967842"/>
                  <a:pt x="9161281" y="2876701"/>
                </a:cubicBezTo>
                <a:lnTo>
                  <a:pt x="9127224" y="3832281"/>
                </a:lnTo>
                <a:lnTo>
                  <a:pt x="0" y="3832281"/>
                </a:lnTo>
                <a:lnTo>
                  <a:pt x="0" y="0"/>
                </a:lnTo>
                <a:close/>
              </a:path>
            </a:pathLst>
          </a:custGeom>
        </p:spPr>
        <p:txBody>
          <a:bodyPr vert="horz" lIns="91440" tIns="45720" rIns="91440" bIns="45720" rtlCol="0">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defRPr/>
            </a:pPr>
            <a:r>
              <a:rPr lang="en-US" sz="2400" dirty="0" smtClean="0">
                <a:solidFill>
                  <a:srgbClr val="002060"/>
                </a:solidFill>
              </a:rPr>
              <a:t>OF – the mice were put in an arena for 60 minutes in order to asses variations in mobility </a:t>
            </a:r>
            <a:endParaRPr lang="en-US" sz="2400" dirty="0">
              <a:solidFill>
                <a:srgbClr val="002060"/>
              </a:solidFill>
            </a:endParaRPr>
          </a:p>
        </p:txBody>
      </p:sp>
      <p:pic>
        <p:nvPicPr>
          <p:cNvPr id="3074" name="Picture 2" descr="C:\Users\Globus\Desktop\OpenFiel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8346" y="3984624"/>
            <a:ext cx="2446376" cy="2108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580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2291" name="Title 1"/>
          <p:cNvSpPr>
            <a:spLocks noGrp="1"/>
          </p:cNvSpPr>
          <p:nvPr>
            <p:ph type="title"/>
          </p:nvPr>
        </p:nvSpPr>
        <p:spPr>
          <a:xfrm>
            <a:off x="457200" y="9525"/>
            <a:ext cx="8229600" cy="1143000"/>
          </a:xfrm>
        </p:spPr>
        <p:txBody>
          <a:bodyPr/>
          <a:lstStyle/>
          <a:p>
            <a:pPr algn="l"/>
            <a:r>
              <a:rPr lang="en-US" dirty="0" smtClean="0">
                <a:solidFill>
                  <a:schemeClr val="bg1"/>
                </a:solidFill>
              </a:rPr>
              <a:t>Behavioral Tests – NORT &amp; EPM</a:t>
            </a:r>
            <a:endParaRPr lang="en-US" dirty="0">
              <a:solidFill>
                <a:schemeClr val="bg1"/>
              </a:solidFill>
            </a:endParaRPr>
          </a:p>
        </p:txBody>
      </p:sp>
      <p:sp>
        <p:nvSpPr>
          <p:cNvPr id="7" name="Content Placeholder 2"/>
          <p:cNvSpPr txBox="1">
            <a:spLocks/>
          </p:cNvSpPr>
          <p:nvPr/>
        </p:nvSpPr>
        <p:spPr>
          <a:xfrm>
            <a:off x="16776" y="1412776"/>
            <a:ext cx="6234634" cy="3832281"/>
          </a:xfrm>
          <a:custGeom>
            <a:avLst/>
            <a:gdLst>
              <a:gd name="connsiteX0" fmla="*/ 0 w 9127224"/>
              <a:gd name="connsiteY0" fmla="*/ 0 h 3832281"/>
              <a:gd name="connsiteX1" fmla="*/ 9127224 w 9127224"/>
              <a:gd name="connsiteY1" fmla="*/ 0 h 3832281"/>
              <a:gd name="connsiteX2" fmla="*/ 9127224 w 9127224"/>
              <a:gd name="connsiteY2" fmla="*/ 3832281 h 3832281"/>
              <a:gd name="connsiteX3" fmla="*/ 0 w 9127224"/>
              <a:gd name="connsiteY3" fmla="*/ 3832281 h 3832281"/>
              <a:gd name="connsiteX4" fmla="*/ 0 w 9127224"/>
              <a:gd name="connsiteY4" fmla="*/ 0 h 3832281"/>
              <a:gd name="connsiteX0" fmla="*/ 0 w 9127224"/>
              <a:gd name="connsiteY0" fmla="*/ 0 h 3832281"/>
              <a:gd name="connsiteX1" fmla="*/ 9127224 w 9127224"/>
              <a:gd name="connsiteY1" fmla="*/ 0 h 3832281"/>
              <a:gd name="connsiteX2" fmla="*/ 6814913 w 9127224"/>
              <a:gd name="connsiteY2" fmla="*/ 2876701 h 3832281"/>
              <a:gd name="connsiteX3" fmla="*/ 9127224 w 9127224"/>
              <a:gd name="connsiteY3" fmla="*/ 3832281 h 3832281"/>
              <a:gd name="connsiteX4" fmla="*/ 0 w 9127224"/>
              <a:gd name="connsiteY4" fmla="*/ 3832281 h 3832281"/>
              <a:gd name="connsiteX5" fmla="*/ 0 w 9127224"/>
              <a:gd name="connsiteY5" fmla="*/ 0 h 3832281"/>
              <a:gd name="connsiteX0" fmla="*/ 0 w 9161353"/>
              <a:gd name="connsiteY0" fmla="*/ 0 h 3832281"/>
              <a:gd name="connsiteX1" fmla="*/ 9127224 w 9161353"/>
              <a:gd name="connsiteY1" fmla="*/ 0 h 3832281"/>
              <a:gd name="connsiteX2" fmla="*/ 9161281 w 9161353"/>
              <a:gd name="connsiteY2" fmla="*/ 2876701 h 3832281"/>
              <a:gd name="connsiteX3" fmla="*/ 9127224 w 9161353"/>
              <a:gd name="connsiteY3" fmla="*/ 3832281 h 3832281"/>
              <a:gd name="connsiteX4" fmla="*/ 0 w 9161353"/>
              <a:gd name="connsiteY4" fmla="*/ 3832281 h 3832281"/>
              <a:gd name="connsiteX5" fmla="*/ 0 w 9161353"/>
              <a:gd name="connsiteY5" fmla="*/ 0 h 383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1353" h="3832281">
                <a:moveTo>
                  <a:pt x="0" y="0"/>
                </a:moveTo>
                <a:lnTo>
                  <a:pt x="9127224" y="0"/>
                </a:lnTo>
                <a:cubicBezTo>
                  <a:pt x="9125278" y="908859"/>
                  <a:pt x="9163227" y="1967842"/>
                  <a:pt x="9161281" y="2876701"/>
                </a:cubicBezTo>
                <a:lnTo>
                  <a:pt x="9127224" y="3832281"/>
                </a:lnTo>
                <a:lnTo>
                  <a:pt x="0" y="3832281"/>
                </a:lnTo>
                <a:lnTo>
                  <a:pt x="0" y="0"/>
                </a:lnTo>
                <a:close/>
              </a:path>
            </a:pathLst>
          </a:custGeom>
        </p:spPr>
        <p:txBody>
          <a:bodyPr vert="horz" lIns="91440" tIns="45720" rIns="91440" bIns="45720" rtlCol="0">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defRPr/>
            </a:pPr>
            <a:r>
              <a:rPr lang="en-US" sz="2400" dirty="0" smtClean="0">
                <a:solidFill>
                  <a:srgbClr val="002060"/>
                </a:solidFill>
              </a:rPr>
              <a:t>NORT- </a:t>
            </a:r>
            <a:r>
              <a:rPr lang="en-US" sz="2400" dirty="0">
                <a:solidFill>
                  <a:srgbClr val="002060"/>
                </a:solidFill>
              </a:rPr>
              <a:t>tests the ability of mice to recognize a novel object in an otherwise familiar environment to assess object memory. If the exploration of the novel and the familiar object is equal, this can be interpreted as a memory deficit</a:t>
            </a:r>
          </a:p>
        </p:txBody>
      </p:sp>
      <p:sp>
        <p:nvSpPr>
          <p:cNvPr id="8" name="Content Placeholder 2"/>
          <p:cNvSpPr txBox="1">
            <a:spLocks/>
          </p:cNvSpPr>
          <p:nvPr/>
        </p:nvSpPr>
        <p:spPr>
          <a:xfrm>
            <a:off x="169176" y="4221088"/>
            <a:ext cx="6234634" cy="2464129"/>
          </a:xfrm>
          <a:custGeom>
            <a:avLst/>
            <a:gdLst>
              <a:gd name="connsiteX0" fmla="*/ 0 w 9127224"/>
              <a:gd name="connsiteY0" fmla="*/ 0 h 3832281"/>
              <a:gd name="connsiteX1" fmla="*/ 9127224 w 9127224"/>
              <a:gd name="connsiteY1" fmla="*/ 0 h 3832281"/>
              <a:gd name="connsiteX2" fmla="*/ 9127224 w 9127224"/>
              <a:gd name="connsiteY2" fmla="*/ 3832281 h 3832281"/>
              <a:gd name="connsiteX3" fmla="*/ 0 w 9127224"/>
              <a:gd name="connsiteY3" fmla="*/ 3832281 h 3832281"/>
              <a:gd name="connsiteX4" fmla="*/ 0 w 9127224"/>
              <a:gd name="connsiteY4" fmla="*/ 0 h 3832281"/>
              <a:gd name="connsiteX0" fmla="*/ 0 w 9127224"/>
              <a:gd name="connsiteY0" fmla="*/ 0 h 3832281"/>
              <a:gd name="connsiteX1" fmla="*/ 9127224 w 9127224"/>
              <a:gd name="connsiteY1" fmla="*/ 0 h 3832281"/>
              <a:gd name="connsiteX2" fmla="*/ 6814913 w 9127224"/>
              <a:gd name="connsiteY2" fmla="*/ 2876701 h 3832281"/>
              <a:gd name="connsiteX3" fmla="*/ 9127224 w 9127224"/>
              <a:gd name="connsiteY3" fmla="*/ 3832281 h 3832281"/>
              <a:gd name="connsiteX4" fmla="*/ 0 w 9127224"/>
              <a:gd name="connsiteY4" fmla="*/ 3832281 h 3832281"/>
              <a:gd name="connsiteX5" fmla="*/ 0 w 9127224"/>
              <a:gd name="connsiteY5" fmla="*/ 0 h 3832281"/>
              <a:gd name="connsiteX0" fmla="*/ 0 w 9161353"/>
              <a:gd name="connsiteY0" fmla="*/ 0 h 3832281"/>
              <a:gd name="connsiteX1" fmla="*/ 9127224 w 9161353"/>
              <a:gd name="connsiteY1" fmla="*/ 0 h 3832281"/>
              <a:gd name="connsiteX2" fmla="*/ 9161281 w 9161353"/>
              <a:gd name="connsiteY2" fmla="*/ 2876701 h 3832281"/>
              <a:gd name="connsiteX3" fmla="*/ 9127224 w 9161353"/>
              <a:gd name="connsiteY3" fmla="*/ 3832281 h 3832281"/>
              <a:gd name="connsiteX4" fmla="*/ 0 w 9161353"/>
              <a:gd name="connsiteY4" fmla="*/ 3832281 h 3832281"/>
              <a:gd name="connsiteX5" fmla="*/ 0 w 9161353"/>
              <a:gd name="connsiteY5" fmla="*/ 0 h 383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1353" h="3832281">
                <a:moveTo>
                  <a:pt x="0" y="0"/>
                </a:moveTo>
                <a:lnTo>
                  <a:pt x="9127224" y="0"/>
                </a:lnTo>
                <a:cubicBezTo>
                  <a:pt x="9125278" y="908859"/>
                  <a:pt x="9163227" y="1967842"/>
                  <a:pt x="9161281" y="2876701"/>
                </a:cubicBezTo>
                <a:lnTo>
                  <a:pt x="9127224" y="3832281"/>
                </a:lnTo>
                <a:lnTo>
                  <a:pt x="0" y="3832281"/>
                </a:lnTo>
                <a:lnTo>
                  <a:pt x="0" y="0"/>
                </a:lnTo>
                <a:close/>
              </a:path>
            </a:pathLst>
          </a:custGeom>
        </p:spPr>
        <p:txBody>
          <a:bodyPr vert="horz" lIns="91440" tIns="45720" rIns="91440" bIns="45720" rtlCol="0">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defRPr/>
            </a:pPr>
            <a:r>
              <a:rPr lang="en-US" sz="2400" dirty="0" smtClean="0">
                <a:solidFill>
                  <a:srgbClr val="002060"/>
                </a:solidFill>
              </a:rPr>
              <a:t>EPM </a:t>
            </a:r>
            <a:r>
              <a:rPr lang="en-US" sz="2400" dirty="0">
                <a:solidFill>
                  <a:srgbClr val="002060"/>
                </a:solidFill>
              </a:rPr>
              <a:t>– exploits </a:t>
            </a:r>
            <a:r>
              <a:rPr lang="en-US" sz="2400" dirty="0" smtClean="0">
                <a:solidFill>
                  <a:srgbClr val="002060"/>
                </a:solidFill>
              </a:rPr>
              <a:t>the balance </a:t>
            </a:r>
            <a:r>
              <a:rPr lang="en-US" sz="2400" dirty="0">
                <a:solidFill>
                  <a:srgbClr val="002060"/>
                </a:solidFill>
              </a:rPr>
              <a:t>between the preference of mice </a:t>
            </a:r>
            <a:r>
              <a:rPr lang="en-US" sz="2400" dirty="0" smtClean="0">
                <a:solidFill>
                  <a:srgbClr val="002060"/>
                </a:solidFill>
              </a:rPr>
              <a:t>for avoiding </a:t>
            </a:r>
            <a:r>
              <a:rPr lang="en-US" sz="2400" dirty="0">
                <a:solidFill>
                  <a:srgbClr val="002060"/>
                </a:solidFill>
              </a:rPr>
              <a:t>open exposure to predators (</a:t>
            </a:r>
            <a:r>
              <a:rPr lang="en-US" sz="2400" dirty="0" smtClean="0">
                <a:solidFill>
                  <a:srgbClr val="002060"/>
                </a:solidFill>
              </a:rPr>
              <a:t>the open </a:t>
            </a:r>
            <a:r>
              <a:rPr lang="en-US" sz="2400" dirty="0">
                <a:solidFill>
                  <a:srgbClr val="002060"/>
                </a:solidFill>
              </a:rPr>
              <a:t>arms of </a:t>
            </a:r>
            <a:r>
              <a:rPr lang="en-US" sz="2400" dirty="0" smtClean="0">
                <a:solidFill>
                  <a:srgbClr val="002060"/>
                </a:solidFill>
              </a:rPr>
              <a:t>the) </a:t>
            </a:r>
            <a:r>
              <a:rPr lang="en-US" sz="2400" dirty="0">
                <a:solidFill>
                  <a:srgbClr val="002060"/>
                </a:solidFill>
              </a:rPr>
              <a:t>versus </a:t>
            </a:r>
            <a:r>
              <a:rPr lang="en-US" sz="2400" dirty="0" smtClean="0">
                <a:solidFill>
                  <a:srgbClr val="002060"/>
                </a:solidFill>
              </a:rPr>
              <a:t>exploration for </a:t>
            </a:r>
            <a:r>
              <a:rPr lang="en-US" sz="2400" dirty="0">
                <a:solidFill>
                  <a:srgbClr val="002060"/>
                </a:solidFill>
              </a:rPr>
              <a:t>possible rewards and curiosity </a:t>
            </a:r>
            <a:r>
              <a:rPr lang="en-US" sz="2400" dirty="0" smtClean="0">
                <a:solidFill>
                  <a:srgbClr val="002060"/>
                </a:solidFill>
              </a:rPr>
              <a:t>which motivates </a:t>
            </a:r>
            <a:r>
              <a:rPr lang="en-US" sz="2400" dirty="0">
                <a:solidFill>
                  <a:srgbClr val="002060"/>
                </a:solidFill>
              </a:rPr>
              <a:t>them to explore the </a:t>
            </a:r>
            <a:r>
              <a:rPr lang="en-US" sz="2400" dirty="0" smtClean="0">
                <a:solidFill>
                  <a:srgbClr val="002060"/>
                </a:solidFill>
              </a:rPr>
              <a:t>compartment</a:t>
            </a:r>
            <a:endParaRPr lang="en-US" sz="2400" dirty="0">
              <a:solidFill>
                <a:srgbClr val="002060"/>
              </a:solidFill>
            </a:endParaRP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0805" y="1487119"/>
            <a:ext cx="3000794" cy="1838582"/>
          </a:xfrm>
          <a:prstGeom prst="rect">
            <a:avLst/>
          </a:prstGeom>
        </p:spPr>
      </p:pic>
      <p:pic>
        <p:nvPicPr>
          <p:cNvPr id="4098" name="Picture 2" descr="C:\Users\Globus\Desktop\Elevated Plus Maz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1410" y="3328916"/>
            <a:ext cx="2871440" cy="3100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896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0" y="4032250"/>
            <a:ext cx="9144000" cy="1484313"/>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4" name="Title 3"/>
          <p:cNvSpPr>
            <a:spLocks noGrp="1"/>
          </p:cNvSpPr>
          <p:nvPr>
            <p:ph type="title"/>
          </p:nvPr>
        </p:nvSpPr>
        <p:spPr>
          <a:xfrm>
            <a:off x="685800" y="4292600"/>
            <a:ext cx="7772400" cy="1362075"/>
          </a:xfrm>
        </p:spPr>
        <p:txBody>
          <a:bodyPr rtlCol="0">
            <a:normAutofit/>
          </a:bodyPr>
          <a:lstStyle/>
          <a:p>
            <a:pPr eaLnBrk="1" fontAlgn="auto" hangingPunct="1">
              <a:spcAft>
                <a:spcPts val="0"/>
              </a:spcAft>
              <a:defRPr/>
            </a:pPr>
            <a:r>
              <a:rPr lang="en-US" sz="6600" dirty="0" smtClean="0">
                <a:solidFill>
                  <a:schemeClr val="bg1"/>
                </a:solidFill>
              </a:rPr>
              <a:t>RESULTS</a:t>
            </a:r>
            <a:endParaRPr lang="en-US" dirty="0" smtClean="0">
              <a:solidFill>
                <a:schemeClr val="bg1"/>
              </a:solidFill>
            </a:endParaRPr>
          </a:p>
        </p:txBody>
      </p:sp>
    </p:spTree>
    <p:extLst>
      <p:ext uri="{BB962C8B-B14F-4D97-AF65-F5344CB8AC3E}">
        <p14:creationId xmlns:p14="http://schemas.microsoft.com/office/powerpoint/2010/main" val="512544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1198563"/>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18435" name="Title 1"/>
          <p:cNvSpPr>
            <a:spLocks noGrp="1"/>
          </p:cNvSpPr>
          <p:nvPr>
            <p:ph type="title"/>
          </p:nvPr>
        </p:nvSpPr>
        <p:spPr>
          <a:xfrm>
            <a:off x="250825" y="55563"/>
            <a:ext cx="8497888" cy="1143000"/>
          </a:xfrm>
        </p:spPr>
        <p:txBody>
          <a:bodyPr>
            <a:normAutofit fontScale="90000"/>
          </a:bodyPr>
          <a:lstStyle/>
          <a:p>
            <a:pPr algn="l" eaLnBrk="1" hangingPunct="1"/>
            <a:r>
              <a:rPr lang="en-US" sz="3600" smtClean="0">
                <a:solidFill>
                  <a:schemeClr val="bg1"/>
                </a:solidFill>
              </a:rPr>
              <a:t>Depressive/desperate- like behavior as observed in the forced swim test</a:t>
            </a:r>
          </a:p>
        </p:txBody>
      </p:sp>
      <p:pic>
        <p:nvPicPr>
          <p:cNvPr id="18437" name="Picture 2" descr="Figure 1"/>
          <p:cNvPicPr>
            <a:picLocks noChangeAspect="1" noChangeArrowheads="1"/>
          </p:cNvPicPr>
          <p:nvPr/>
        </p:nvPicPr>
        <p:blipFill>
          <a:blip r:embed="rId2" cstate="print">
            <a:extLst>
              <a:ext uri="{28A0092B-C50C-407E-A947-70E740481C1C}">
                <a14:useLocalDpi xmlns:a14="http://schemas.microsoft.com/office/drawing/2010/main" val="0"/>
              </a:ext>
            </a:extLst>
          </a:blip>
          <a:srcRect l="52428" t="2" r="-2" b="55101"/>
          <a:stretch>
            <a:fillRect/>
          </a:stretch>
        </p:blipFill>
        <p:spPr bwMode="auto">
          <a:xfrm>
            <a:off x="2016125" y="1198563"/>
            <a:ext cx="511175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75556" y="4581128"/>
            <a:ext cx="7992888" cy="1908215"/>
          </a:xfrm>
          <a:prstGeom prst="rect">
            <a:avLst/>
          </a:prstGeom>
          <a:noFill/>
        </p:spPr>
        <p:txBody>
          <a:bodyPr wrap="square" rtlCol="1">
            <a:spAutoFit/>
          </a:bodyPr>
          <a:lstStyle/>
          <a:p>
            <a:pPr marL="285750" indent="-285750" algn="l" rtl="0">
              <a:buFont typeface="Arial" pitchFamily="34" charset="0"/>
              <a:buChar char="•"/>
            </a:pPr>
            <a:r>
              <a:rPr lang="en-US" sz="2000" dirty="0" smtClean="0">
                <a:solidFill>
                  <a:srgbClr val="002060"/>
                </a:solidFill>
              </a:rPr>
              <a:t>Results </a:t>
            </a:r>
            <a:r>
              <a:rPr lang="en-US" sz="2000" dirty="0">
                <a:solidFill>
                  <a:srgbClr val="002060"/>
                </a:solidFill>
              </a:rPr>
              <a:t>represent the time in which the animal spent floating </a:t>
            </a:r>
            <a:r>
              <a:rPr lang="en-US" sz="2000" dirty="0" smtClean="0">
                <a:solidFill>
                  <a:srgbClr val="002060"/>
                </a:solidFill>
              </a:rPr>
              <a:t>,as </a:t>
            </a:r>
            <a:r>
              <a:rPr lang="en-US" sz="2000" dirty="0">
                <a:solidFill>
                  <a:srgbClr val="002060"/>
                </a:solidFill>
              </a:rPr>
              <a:t>opposed to climbing </a:t>
            </a:r>
            <a:r>
              <a:rPr lang="en-US" sz="2000" dirty="0" smtClean="0">
                <a:solidFill>
                  <a:srgbClr val="002060"/>
                </a:solidFill>
              </a:rPr>
              <a:t>behavior, </a:t>
            </a:r>
            <a:r>
              <a:rPr lang="en-US" sz="2000" dirty="0">
                <a:solidFill>
                  <a:srgbClr val="002060"/>
                </a:solidFill>
              </a:rPr>
              <a:t>over the last 5 minutes of the </a:t>
            </a:r>
            <a:r>
              <a:rPr lang="en-US" sz="2000" dirty="0">
                <a:solidFill>
                  <a:srgbClr val="002060"/>
                </a:solidFill>
              </a:rPr>
              <a:t>test</a:t>
            </a:r>
          </a:p>
          <a:p>
            <a:pPr algn="l" rtl="0"/>
            <a:endParaRPr lang="en-US" sz="2000" dirty="0">
              <a:solidFill>
                <a:srgbClr val="002060"/>
              </a:solidFill>
            </a:endParaRPr>
          </a:p>
          <a:p>
            <a:pPr marL="285750" indent="-285750" algn="l" rtl="0">
              <a:buFont typeface="Arial" pitchFamily="34" charset="0"/>
              <a:buChar char="•"/>
            </a:pPr>
            <a:r>
              <a:rPr lang="en-US" sz="2000" dirty="0">
                <a:solidFill>
                  <a:srgbClr val="002060"/>
                </a:solidFill>
              </a:rPr>
              <a:t>Exposure </a:t>
            </a:r>
            <a:r>
              <a:rPr lang="en-US" sz="2000" dirty="0">
                <a:solidFill>
                  <a:srgbClr val="002060"/>
                </a:solidFill>
              </a:rPr>
              <a:t>to CMS did not significantly affect the behavior in the forced swim test in both the WT+CMS group compared to WT</a:t>
            </a:r>
          </a:p>
          <a:p>
            <a:pPr marL="285750" indent="-285750" algn="l" rtl="0">
              <a:buFont typeface="Arial" pitchFamily="34" charset="0"/>
              <a:buChar char="•"/>
            </a:pPr>
            <a:endParaRPr lang="he-IL" dirty="0"/>
          </a:p>
        </p:txBody>
      </p:sp>
      <p:sp>
        <p:nvSpPr>
          <p:cNvPr id="3" name="TextBox 2"/>
          <p:cNvSpPr txBox="1"/>
          <p:nvPr/>
        </p:nvSpPr>
        <p:spPr>
          <a:xfrm>
            <a:off x="0" y="6550223"/>
            <a:ext cx="6876256" cy="307777"/>
          </a:xfrm>
          <a:prstGeom prst="rect">
            <a:avLst/>
          </a:prstGeom>
          <a:noFill/>
        </p:spPr>
        <p:txBody>
          <a:bodyPr wrap="square" rtlCol="1">
            <a:spAutoFit/>
          </a:bodyPr>
          <a:lstStyle/>
          <a:p>
            <a:pPr algn="l" rtl="0"/>
            <a:r>
              <a:rPr lang="en-US" sz="1400" dirty="0"/>
              <a:t>Bars represent the mean</a:t>
            </a:r>
            <a:r>
              <a:rPr lang="en-US" sz="1400" dirty="0" smtClean="0"/>
              <a:t>+ - </a:t>
            </a:r>
            <a:r>
              <a:rPr lang="en-US" sz="1400" dirty="0"/>
              <a:t>SEM. *p&lt;0.05, **p&lt;0.01, ***p&lt;0.001</a:t>
            </a:r>
            <a:endParaRPr lang="he-IL" sz="1400" dirty="0"/>
          </a:p>
        </p:txBody>
      </p:sp>
    </p:spTree>
    <p:extLst>
      <p:ext uri="{BB962C8B-B14F-4D97-AF65-F5344CB8AC3E}">
        <p14:creationId xmlns:p14="http://schemas.microsoft.com/office/powerpoint/2010/main" val="2963071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fontScale="90000"/>
          </a:bodyPr>
          <a:lstStyle/>
          <a:p>
            <a:pPr algn="l" eaLnBrk="1" hangingPunct="1"/>
            <a:r>
              <a:rPr lang="en-US" smtClean="0">
                <a:solidFill>
                  <a:schemeClr val="bg1"/>
                </a:solidFill>
              </a:rPr>
              <a:t>Anxiety- like behavior as observed in the elevated plus maze</a:t>
            </a:r>
          </a:p>
        </p:txBody>
      </p:sp>
      <p:pic>
        <p:nvPicPr>
          <p:cNvPr id="20485" name="Picture 2" descr="Figure 1"/>
          <p:cNvPicPr>
            <a:picLocks noChangeAspect="1" noChangeArrowheads="1"/>
          </p:cNvPicPr>
          <p:nvPr/>
        </p:nvPicPr>
        <p:blipFill>
          <a:blip r:embed="rId3" cstate="print">
            <a:extLst>
              <a:ext uri="{28A0092B-C50C-407E-A947-70E740481C1C}">
                <a14:useLocalDpi xmlns:a14="http://schemas.microsoft.com/office/drawing/2010/main" val="0"/>
              </a:ext>
            </a:extLst>
          </a:blip>
          <a:srcRect l="4164" t="50902" r="50587" b="5685"/>
          <a:stretch>
            <a:fillRect/>
          </a:stretch>
        </p:blipFill>
        <p:spPr bwMode="auto">
          <a:xfrm>
            <a:off x="2224881" y="1340768"/>
            <a:ext cx="4694238"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6550223"/>
            <a:ext cx="6876256" cy="307777"/>
          </a:xfrm>
          <a:prstGeom prst="rect">
            <a:avLst/>
          </a:prstGeom>
          <a:noFill/>
        </p:spPr>
        <p:txBody>
          <a:bodyPr wrap="square" rtlCol="1">
            <a:spAutoFit/>
          </a:bodyPr>
          <a:lstStyle/>
          <a:p>
            <a:pPr algn="l" rtl="0"/>
            <a:r>
              <a:rPr lang="en-US" sz="1400" dirty="0"/>
              <a:t>Bars represent the mean</a:t>
            </a:r>
            <a:r>
              <a:rPr lang="en-US" sz="1400" dirty="0" smtClean="0"/>
              <a:t>+ - </a:t>
            </a:r>
            <a:r>
              <a:rPr lang="en-US" sz="1400" dirty="0"/>
              <a:t>SEM. *p&lt;0.05, **p&lt;0.01, ***p&lt;0.001</a:t>
            </a:r>
            <a:endParaRPr lang="he-IL" sz="1400" dirty="0"/>
          </a:p>
        </p:txBody>
      </p:sp>
      <p:sp>
        <p:nvSpPr>
          <p:cNvPr id="6" name="TextBox 5"/>
          <p:cNvSpPr txBox="1"/>
          <p:nvPr/>
        </p:nvSpPr>
        <p:spPr>
          <a:xfrm>
            <a:off x="575556" y="4437112"/>
            <a:ext cx="7992888" cy="2031325"/>
          </a:xfrm>
          <a:prstGeom prst="rect">
            <a:avLst/>
          </a:prstGeom>
          <a:noFill/>
        </p:spPr>
        <p:txBody>
          <a:bodyPr wrap="square" rtlCol="1">
            <a:spAutoFit/>
          </a:bodyPr>
          <a:lstStyle/>
          <a:p>
            <a:pPr marL="285750" indent="-285750" algn="l" rtl="0">
              <a:buFont typeface="Arial" pitchFamily="34" charset="0"/>
              <a:buChar char="•"/>
            </a:pPr>
            <a:r>
              <a:rPr lang="en-US" dirty="0">
                <a:solidFill>
                  <a:srgbClr val="002060"/>
                </a:solidFill>
              </a:rPr>
              <a:t>significant strong effect on anxiety levels in the CD44KO </a:t>
            </a:r>
            <a:r>
              <a:rPr lang="en-US" dirty="0">
                <a:solidFill>
                  <a:srgbClr val="002060"/>
                </a:solidFill>
              </a:rPr>
              <a:t> </a:t>
            </a:r>
            <a:r>
              <a:rPr lang="en-US" dirty="0" smtClean="0">
                <a:solidFill>
                  <a:srgbClr val="002060"/>
                </a:solidFill>
              </a:rPr>
              <a:t>mice</a:t>
            </a:r>
          </a:p>
          <a:p>
            <a:pPr marL="285750" indent="-285750" algn="l" rtl="0">
              <a:buFont typeface="Arial" pitchFamily="34" charset="0"/>
              <a:buChar char="•"/>
            </a:pPr>
            <a:endParaRPr lang="en-US" dirty="0">
              <a:solidFill>
                <a:srgbClr val="002060"/>
              </a:solidFill>
            </a:endParaRPr>
          </a:p>
          <a:p>
            <a:pPr marL="285750" indent="-285750" algn="l" rtl="0">
              <a:buFont typeface="Arial" pitchFamily="34" charset="0"/>
              <a:buChar char="•"/>
            </a:pPr>
            <a:r>
              <a:rPr lang="en-US" dirty="0">
                <a:solidFill>
                  <a:srgbClr val="002060"/>
                </a:solidFill>
              </a:rPr>
              <a:t>CD44KO mice which underwent CMS spent significantly less time in the open arms compared to all other experimental </a:t>
            </a:r>
            <a:r>
              <a:rPr lang="en-US" dirty="0" smtClean="0">
                <a:solidFill>
                  <a:srgbClr val="002060"/>
                </a:solidFill>
              </a:rPr>
              <a:t>groups</a:t>
            </a:r>
            <a:endParaRPr lang="en-US" dirty="0">
              <a:solidFill>
                <a:srgbClr val="002060"/>
              </a:solidFill>
            </a:endParaRPr>
          </a:p>
          <a:p>
            <a:pPr marL="285750" indent="-285750" algn="l" rtl="0">
              <a:buFont typeface="Arial" pitchFamily="34" charset="0"/>
              <a:buChar char="•"/>
            </a:pPr>
            <a:endParaRPr lang="en-US" dirty="0" smtClean="0">
              <a:solidFill>
                <a:srgbClr val="002060"/>
              </a:solidFill>
            </a:endParaRPr>
          </a:p>
          <a:p>
            <a:pPr marL="285750" indent="-285750" algn="l" rtl="0">
              <a:buFont typeface="Arial" pitchFamily="34" charset="0"/>
              <a:buChar char="•"/>
            </a:pPr>
            <a:r>
              <a:rPr lang="en-US" dirty="0" smtClean="0">
                <a:solidFill>
                  <a:srgbClr val="002060"/>
                </a:solidFill>
              </a:rPr>
              <a:t>CD44KO+CMS </a:t>
            </a:r>
            <a:r>
              <a:rPr lang="en-US" dirty="0">
                <a:solidFill>
                  <a:srgbClr val="002060"/>
                </a:solidFill>
              </a:rPr>
              <a:t>mice spent about 70 % less time in the open arms compared to the mice which did not </a:t>
            </a:r>
            <a:r>
              <a:rPr lang="en-US" dirty="0" smtClean="0">
                <a:solidFill>
                  <a:srgbClr val="002060"/>
                </a:solidFill>
              </a:rPr>
              <a:t>undergo CMS</a:t>
            </a:r>
            <a:endParaRPr lang="he-IL" sz="1600" dirty="0"/>
          </a:p>
        </p:txBody>
      </p:sp>
    </p:spTree>
    <p:extLst>
      <p:ext uri="{BB962C8B-B14F-4D97-AF65-F5344CB8AC3E}">
        <p14:creationId xmlns:p14="http://schemas.microsoft.com/office/powerpoint/2010/main" val="4017320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fontScale="90000"/>
          </a:bodyPr>
          <a:lstStyle/>
          <a:p>
            <a:pPr algn="l" eaLnBrk="1" hangingPunct="1"/>
            <a:r>
              <a:rPr lang="en-US" dirty="0" smtClean="0">
                <a:solidFill>
                  <a:schemeClr val="bg1"/>
                </a:solidFill>
              </a:rPr>
              <a:t>Distance moved in the open field test </a:t>
            </a:r>
          </a:p>
        </p:txBody>
      </p:sp>
      <p:pic>
        <p:nvPicPr>
          <p:cNvPr id="2" name="Picture 1" descr="Screen Clipping"/>
          <p:cNvPicPr>
            <a:picLocks noChangeAspect="1"/>
          </p:cNvPicPr>
          <p:nvPr/>
        </p:nvPicPr>
        <p:blipFill rotWithShape="1">
          <a:blip r:embed="rId3">
            <a:extLst>
              <a:ext uri="{28A0092B-C50C-407E-A947-70E740481C1C}">
                <a14:useLocalDpi xmlns:a14="http://schemas.microsoft.com/office/drawing/2010/main" val="0"/>
              </a:ext>
            </a:extLst>
          </a:blip>
          <a:srcRect t="9267"/>
          <a:stretch/>
        </p:blipFill>
        <p:spPr>
          <a:xfrm>
            <a:off x="2268134" y="1484784"/>
            <a:ext cx="4607727" cy="3007474"/>
          </a:xfrm>
          <a:prstGeom prst="rect">
            <a:avLst/>
          </a:prstGeom>
        </p:spPr>
      </p:pic>
      <p:sp>
        <p:nvSpPr>
          <p:cNvPr id="5" name="TextBox 4"/>
          <p:cNvSpPr txBox="1"/>
          <p:nvPr/>
        </p:nvSpPr>
        <p:spPr>
          <a:xfrm>
            <a:off x="0" y="6550223"/>
            <a:ext cx="6876256" cy="307777"/>
          </a:xfrm>
          <a:prstGeom prst="rect">
            <a:avLst/>
          </a:prstGeom>
          <a:noFill/>
        </p:spPr>
        <p:txBody>
          <a:bodyPr wrap="square" rtlCol="1">
            <a:spAutoFit/>
          </a:bodyPr>
          <a:lstStyle/>
          <a:p>
            <a:pPr algn="l" rtl="0"/>
            <a:r>
              <a:rPr lang="en-US" sz="1400" dirty="0"/>
              <a:t>Bars represent the mean</a:t>
            </a:r>
            <a:r>
              <a:rPr lang="en-US" sz="1400" dirty="0" smtClean="0"/>
              <a:t>+ - </a:t>
            </a:r>
            <a:r>
              <a:rPr lang="en-US" sz="1400" dirty="0"/>
              <a:t>SEM. *p&lt;0.05, **p&lt;0.01, ***p&lt;0.001</a:t>
            </a:r>
            <a:endParaRPr lang="he-IL" sz="1400" dirty="0"/>
          </a:p>
        </p:txBody>
      </p:sp>
      <p:sp>
        <p:nvSpPr>
          <p:cNvPr id="6" name="TextBox 5"/>
          <p:cNvSpPr txBox="1"/>
          <p:nvPr/>
        </p:nvSpPr>
        <p:spPr>
          <a:xfrm>
            <a:off x="575556" y="4581128"/>
            <a:ext cx="7992888" cy="1631216"/>
          </a:xfrm>
          <a:prstGeom prst="rect">
            <a:avLst/>
          </a:prstGeom>
          <a:noFill/>
        </p:spPr>
        <p:txBody>
          <a:bodyPr wrap="square" rtlCol="1">
            <a:spAutoFit/>
          </a:bodyPr>
          <a:lstStyle/>
          <a:p>
            <a:pPr marL="285750" indent="-285750" algn="l" rtl="0">
              <a:buFont typeface="Arial" pitchFamily="34" charset="0"/>
              <a:buChar char="•"/>
            </a:pPr>
            <a:r>
              <a:rPr lang="en-US" sz="2000" dirty="0">
                <a:solidFill>
                  <a:srgbClr val="002060"/>
                </a:solidFill>
              </a:rPr>
              <a:t>As a measure of motor </a:t>
            </a:r>
            <a:r>
              <a:rPr lang="en-US" sz="2000" dirty="0" smtClean="0">
                <a:solidFill>
                  <a:srgbClr val="002060"/>
                </a:solidFill>
              </a:rPr>
              <a:t>behavior </a:t>
            </a:r>
            <a:r>
              <a:rPr lang="en-US" sz="2000" dirty="0">
                <a:solidFill>
                  <a:srgbClr val="002060"/>
                </a:solidFill>
              </a:rPr>
              <a:t>mice were put in the open field arena for 60 minutes and their total distance moved was recorded </a:t>
            </a:r>
            <a:endParaRPr lang="en-US" sz="2000" dirty="0" smtClean="0">
              <a:solidFill>
                <a:srgbClr val="002060"/>
              </a:solidFill>
            </a:endParaRPr>
          </a:p>
          <a:p>
            <a:pPr marL="285750" indent="-285750" algn="l" rtl="0">
              <a:buFont typeface="Arial" pitchFamily="34" charset="0"/>
              <a:buChar char="•"/>
            </a:pPr>
            <a:endParaRPr lang="en-US" sz="2000" dirty="0">
              <a:solidFill>
                <a:srgbClr val="002060"/>
              </a:solidFill>
            </a:endParaRPr>
          </a:p>
          <a:p>
            <a:pPr marL="285750" indent="-285750" algn="l" rtl="0">
              <a:buFont typeface="Arial" pitchFamily="34" charset="0"/>
              <a:buChar char="•"/>
            </a:pPr>
            <a:r>
              <a:rPr lang="en-US" sz="2000" dirty="0" smtClean="0">
                <a:solidFill>
                  <a:srgbClr val="002060"/>
                </a:solidFill>
              </a:rPr>
              <a:t>No differences were revealed </a:t>
            </a:r>
            <a:r>
              <a:rPr lang="en-US" sz="2000" dirty="0">
                <a:solidFill>
                  <a:srgbClr val="002060"/>
                </a:solidFill>
              </a:rPr>
              <a:t>between the four experimental groups WT, KO, WT+CMS and KO+CMS</a:t>
            </a:r>
            <a:endParaRPr lang="he-IL" sz="2000" dirty="0">
              <a:solidFill>
                <a:srgbClr val="002060"/>
              </a:solidFill>
            </a:endParaRPr>
          </a:p>
        </p:txBody>
      </p:sp>
    </p:spTree>
    <p:extLst>
      <p:ext uri="{BB962C8B-B14F-4D97-AF65-F5344CB8AC3E}">
        <p14:creationId xmlns:p14="http://schemas.microsoft.com/office/powerpoint/2010/main" val="1784053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0" y="4032250"/>
            <a:ext cx="9144000" cy="1484313"/>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4" name="Title 3"/>
          <p:cNvSpPr>
            <a:spLocks noGrp="1"/>
          </p:cNvSpPr>
          <p:nvPr>
            <p:ph type="title"/>
          </p:nvPr>
        </p:nvSpPr>
        <p:spPr>
          <a:xfrm>
            <a:off x="685800" y="4292600"/>
            <a:ext cx="7772400" cy="1362075"/>
          </a:xfrm>
        </p:spPr>
        <p:txBody>
          <a:bodyPr rtlCol="0">
            <a:normAutofit/>
          </a:bodyPr>
          <a:lstStyle/>
          <a:p>
            <a:pPr algn="l" rtl="0" eaLnBrk="1" fontAlgn="auto" hangingPunct="1">
              <a:spcAft>
                <a:spcPts val="0"/>
              </a:spcAft>
              <a:defRPr/>
            </a:pPr>
            <a:r>
              <a:rPr lang="en-US" sz="6600" dirty="0" smtClean="0">
                <a:solidFill>
                  <a:schemeClr val="bg1"/>
                </a:solidFill>
              </a:rPr>
              <a:t>discussion</a:t>
            </a:r>
            <a:endParaRPr lang="en-US" dirty="0" smtClean="0">
              <a:solidFill>
                <a:schemeClr val="bg1"/>
              </a:solidFill>
            </a:endParaRPr>
          </a:p>
        </p:txBody>
      </p:sp>
    </p:spTree>
    <p:extLst>
      <p:ext uri="{BB962C8B-B14F-4D97-AF65-F5344CB8AC3E}">
        <p14:creationId xmlns:p14="http://schemas.microsoft.com/office/powerpoint/2010/main" val="1644144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a:bodyPr>
          <a:lstStyle/>
          <a:p>
            <a:pPr algn="l"/>
            <a:r>
              <a:rPr lang="en-US" dirty="0" smtClean="0">
                <a:solidFill>
                  <a:schemeClr val="bg1"/>
                </a:solidFill>
              </a:rPr>
              <a:t>Discussion</a:t>
            </a:r>
          </a:p>
        </p:txBody>
      </p:sp>
      <p:sp>
        <p:nvSpPr>
          <p:cNvPr id="4" name="TextBox 3"/>
          <p:cNvSpPr txBox="1"/>
          <p:nvPr/>
        </p:nvSpPr>
        <p:spPr>
          <a:xfrm>
            <a:off x="395536" y="1556792"/>
            <a:ext cx="7848872" cy="5632311"/>
          </a:xfrm>
          <a:prstGeom prst="rect">
            <a:avLst/>
          </a:prstGeom>
          <a:noFill/>
        </p:spPr>
        <p:txBody>
          <a:bodyPr wrap="square" rtlCol="1">
            <a:spAutoFit/>
          </a:bodyPr>
          <a:lstStyle/>
          <a:p>
            <a:pPr marL="285750" indent="-285750" algn="l" rtl="0">
              <a:buFont typeface="Arial" pitchFamily="34" charset="0"/>
              <a:buChar char="•"/>
            </a:pPr>
            <a:r>
              <a:rPr lang="en-US" sz="2400" dirty="0">
                <a:solidFill>
                  <a:srgbClr val="002060"/>
                </a:solidFill>
              </a:rPr>
              <a:t>Interestingly in the forced swim test, we found that the CMS was not relevant</a:t>
            </a:r>
          </a:p>
          <a:p>
            <a:pPr marL="285750" indent="-285750" algn="l" rtl="0">
              <a:buFont typeface="Arial" pitchFamily="34" charset="0"/>
              <a:buChar char="•"/>
            </a:pPr>
            <a:endParaRPr lang="en-US" sz="2400" dirty="0">
              <a:solidFill>
                <a:srgbClr val="002060"/>
              </a:solidFill>
            </a:endParaRPr>
          </a:p>
          <a:p>
            <a:pPr marL="285750" indent="-285750" algn="l" rtl="0">
              <a:buFont typeface="Arial" pitchFamily="34" charset="0"/>
              <a:buChar char="•"/>
            </a:pPr>
            <a:r>
              <a:rPr lang="en-US" sz="2400" dirty="0">
                <a:solidFill>
                  <a:srgbClr val="002060"/>
                </a:solidFill>
              </a:rPr>
              <a:t>The fact that  CD44KO mice showed increased floating time(despair-like behavior) in the forced swim test  compared to WT independent to CMS, may suggest that CD44KO mice have impaired capacity to cope with the acute stress of the forced swim test. </a:t>
            </a:r>
          </a:p>
          <a:p>
            <a:pPr marL="285750" indent="-285750" algn="l" rtl="0">
              <a:buFont typeface="Arial" pitchFamily="34" charset="0"/>
              <a:buChar char="•"/>
            </a:pPr>
            <a:endParaRPr lang="en-US" sz="2400" dirty="0">
              <a:solidFill>
                <a:srgbClr val="002060"/>
              </a:solidFill>
            </a:endParaRPr>
          </a:p>
          <a:p>
            <a:pPr marL="285750" indent="-285750" algn="l" rtl="0">
              <a:buFont typeface="Arial" pitchFamily="34" charset="0"/>
              <a:buChar char="•"/>
            </a:pPr>
            <a:r>
              <a:rPr lang="en-US" sz="2400" dirty="0">
                <a:solidFill>
                  <a:srgbClr val="002060"/>
                </a:solidFill>
              </a:rPr>
              <a:t>In contrast, CD44KO and WT mice which were previously exposed to CMS were “primed” to cope with such acute stressor, resulting in adequate behavior in the forced swim test </a:t>
            </a:r>
          </a:p>
          <a:p>
            <a:pPr marL="285750" indent="-285750" algn="l" rtl="0">
              <a:buFont typeface="Arial" pitchFamily="34" charset="0"/>
              <a:buChar char="•"/>
            </a:pPr>
            <a:endParaRPr lang="en-US" sz="2400" dirty="0">
              <a:solidFill>
                <a:srgbClr val="002060"/>
              </a:solidFill>
            </a:endParaRPr>
          </a:p>
          <a:p>
            <a:pPr algn="l" rtl="0"/>
            <a:endParaRPr lang="he-IL" sz="2400" dirty="0">
              <a:solidFill>
                <a:srgbClr val="002060"/>
              </a:solidFill>
            </a:endParaRPr>
          </a:p>
        </p:txBody>
      </p:sp>
    </p:spTree>
    <p:extLst>
      <p:ext uri="{BB962C8B-B14F-4D97-AF65-F5344CB8AC3E}">
        <p14:creationId xmlns:p14="http://schemas.microsoft.com/office/powerpoint/2010/main" val="287416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a:bodyPr>
          <a:lstStyle/>
          <a:p>
            <a:pPr algn="l"/>
            <a:r>
              <a:rPr lang="en-US" dirty="0">
                <a:solidFill>
                  <a:schemeClr val="bg1"/>
                </a:solidFill>
              </a:rPr>
              <a:t>Discussion</a:t>
            </a:r>
            <a:endParaRPr lang="en-US" dirty="0" smtClean="0">
              <a:solidFill>
                <a:schemeClr val="bg1"/>
              </a:solidFill>
            </a:endParaRPr>
          </a:p>
        </p:txBody>
      </p:sp>
      <p:sp>
        <p:nvSpPr>
          <p:cNvPr id="4" name="TextBox 3"/>
          <p:cNvSpPr txBox="1"/>
          <p:nvPr/>
        </p:nvSpPr>
        <p:spPr>
          <a:xfrm>
            <a:off x="395536" y="1556792"/>
            <a:ext cx="7848872" cy="4401205"/>
          </a:xfrm>
          <a:prstGeom prst="rect">
            <a:avLst/>
          </a:prstGeom>
          <a:noFill/>
        </p:spPr>
        <p:txBody>
          <a:bodyPr wrap="square" rtlCol="1">
            <a:spAutoFit/>
          </a:bodyPr>
          <a:lstStyle/>
          <a:p>
            <a:pPr marL="285750" indent="-285750" algn="l" rtl="0">
              <a:buFont typeface="Arial" pitchFamily="34" charset="0"/>
              <a:buChar char="•"/>
            </a:pPr>
            <a:r>
              <a:rPr lang="en-US" sz="2400" dirty="0">
                <a:solidFill>
                  <a:srgbClr val="002060"/>
                </a:solidFill>
              </a:rPr>
              <a:t>Decreased time spent in the open arm of the elevated plus maze (anxious-like behavior) more than 2 weeks after the end of the imposed stress.</a:t>
            </a:r>
          </a:p>
          <a:p>
            <a:pPr marL="285750" indent="-285750" algn="l" rtl="0">
              <a:buFont typeface="Arial" pitchFamily="34" charset="0"/>
              <a:buChar char="•"/>
            </a:pPr>
            <a:endParaRPr lang="en-US" sz="2400" dirty="0">
              <a:solidFill>
                <a:srgbClr val="002060"/>
              </a:solidFill>
            </a:endParaRPr>
          </a:p>
          <a:p>
            <a:pPr marL="285750" indent="-285750" algn="l" rtl="0">
              <a:buFont typeface="Arial" pitchFamily="34" charset="0"/>
              <a:buChar char="•"/>
            </a:pPr>
            <a:r>
              <a:rPr lang="en-US" sz="2400" dirty="0">
                <a:solidFill>
                  <a:srgbClr val="002060"/>
                </a:solidFill>
              </a:rPr>
              <a:t>Since this test imposes relatively minor acute stress on the test mouse, it allows the mouse to display “natural” response, namely increased anxious response in both the WT and the CD44KO groups who underwent CMS, but to a larger extent in the CD44KO+CMS experimental group, indicating the higher vulnerability of CD44KO mice to stress.</a:t>
            </a:r>
          </a:p>
          <a:p>
            <a:pPr algn="l" rtl="0"/>
            <a:endParaRPr lang="en-US" sz="1600" dirty="0"/>
          </a:p>
        </p:txBody>
      </p:sp>
    </p:spTree>
    <p:extLst>
      <p:ext uri="{BB962C8B-B14F-4D97-AF65-F5344CB8AC3E}">
        <p14:creationId xmlns:p14="http://schemas.microsoft.com/office/powerpoint/2010/main" val="3213668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5123" name="Title 1"/>
          <p:cNvSpPr>
            <a:spLocks noGrp="1"/>
          </p:cNvSpPr>
          <p:nvPr>
            <p:ph type="title"/>
          </p:nvPr>
        </p:nvSpPr>
        <p:spPr>
          <a:xfrm>
            <a:off x="250825" y="53975"/>
            <a:ext cx="8229600" cy="1143000"/>
          </a:xfrm>
        </p:spPr>
        <p:txBody>
          <a:bodyPr/>
          <a:lstStyle/>
          <a:p>
            <a:pPr algn="l"/>
            <a:r>
              <a:rPr lang="en-US" dirty="0" smtClean="0">
                <a:solidFill>
                  <a:schemeClr val="bg1"/>
                </a:solidFill>
              </a:rPr>
              <a:t>CD44 molecule</a:t>
            </a:r>
          </a:p>
        </p:txBody>
      </p:sp>
      <p:sp>
        <p:nvSpPr>
          <p:cNvPr id="3" name="Content Placeholder 2"/>
          <p:cNvSpPr>
            <a:spLocks noGrp="1"/>
          </p:cNvSpPr>
          <p:nvPr>
            <p:ph idx="1"/>
          </p:nvPr>
        </p:nvSpPr>
        <p:spPr>
          <a:xfrm>
            <a:off x="395288" y="1844675"/>
            <a:ext cx="8229600" cy="4525963"/>
          </a:xfrm>
        </p:spPr>
        <p:txBody>
          <a:bodyPr rtlCol="0">
            <a:normAutofit/>
          </a:bodyPr>
          <a:lstStyle/>
          <a:p>
            <a:pPr algn="l" rtl="0" eaLnBrk="1" fontAlgn="auto" hangingPunct="1">
              <a:spcAft>
                <a:spcPts val="0"/>
              </a:spcAft>
              <a:defRPr/>
            </a:pPr>
            <a:r>
              <a:rPr lang="en-US" dirty="0">
                <a:solidFill>
                  <a:srgbClr val="002060"/>
                </a:solidFill>
              </a:rPr>
              <a:t>C</a:t>
            </a:r>
            <a:r>
              <a:rPr lang="en-US" dirty="0" smtClean="0">
                <a:solidFill>
                  <a:srgbClr val="002060"/>
                </a:solidFill>
              </a:rPr>
              <a:t>ell adhesion </a:t>
            </a:r>
          </a:p>
          <a:p>
            <a:pPr algn="l" rtl="0" eaLnBrk="1" fontAlgn="auto" hangingPunct="1">
              <a:spcAft>
                <a:spcPts val="0"/>
              </a:spcAft>
              <a:defRPr/>
            </a:pPr>
            <a:r>
              <a:rPr lang="en-US" dirty="0">
                <a:solidFill>
                  <a:srgbClr val="002060"/>
                </a:solidFill>
              </a:rPr>
              <a:t>C</a:t>
            </a:r>
            <a:r>
              <a:rPr lang="en-US" dirty="0" smtClean="0">
                <a:solidFill>
                  <a:srgbClr val="002060"/>
                </a:solidFill>
              </a:rPr>
              <a:t>ell migration</a:t>
            </a:r>
          </a:p>
          <a:p>
            <a:pPr algn="l" rtl="0" eaLnBrk="1" fontAlgn="auto" hangingPunct="1">
              <a:spcAft>
                <a:spcPts val="0"/>
              </a:spcAft>
              <a:defRPr/>
            </a:pPr>
            <a:r>
              <a:rPr lang="en-US" dirty="0" smtClean="0">
                <a:solidFill>
                  <a:srgbClr val="002060"/>
                </a:solidFill>
              </a:rPr>
              <a:t>CD44 plays a role in various inflammatory processes:</a:t>
            </a:r>
          </a:p>
          <a:p>
            <a:pPr lvl="1" algn="l" rtl="0" eaLnBrk="1" fontAlgn="auto" hangingPunct="1">
              <a:spcAft>
                <a:spcPts val="0"/>
              </a:spcAft>
              <a:buFont typeface="Arial" pitchFamily="34" charset="0"/>
              <a:buChar char="•"/>
              <a:defRPr/>
            </a:pPr>
            <a:r>
              <a:rPr lang="en-US" dirty="0" smtClean="0">
                <a:solidFill>
                  <a:srgbClr val="002060"/>
                </a:solidFill>
              </a:rPr>
              <a:t>Receptor for </a:t>
            </a:r>
            <a:r>
              <a:rPr lang="en-US" u="sng" dirty="0" smtClean="0">
                <a:solidFill>
                  <a:srgbClr val="002060"/>
                </a:solidFill>
              </a:rPr>
              <a:t>hyaluronic acid</a:t>
            </a:r>
            <a:r>
              <a:rPr lang="en-US" dirty="0" smtClean="0">
                <a:solidFill>
                  <a:srgbClr val="002060"/>
                </a:solidFill>
              </a:rPr>
              <a:t> but also osteopontin, collagens, and matrix </a:t>
            </a:r>
            <a:r>
              <a:rPr lang="en-US" dirty="0" err="1" smtClean="0">
                <a:solidFill>
                  <a:srgbClr val="002060"/>
                </a:solidFill>
              </a:rPr>
              <a:t>metalloproteinases</a:t>
            </a:r>
            <a:endParaRPr lang="en-US" dirty="0" smtClean="0">
              <a:solidFill>
                <a:srgbClr val="002060"/>
              </a:solidFill>
            </a:endParaRPr>
          </a:p>
          <a:p>
            <a:pPr marL="342900" lvl="1" indent="-342900" algn="l" rtl="0" eaLnBrk="1" fontAlgn="auto" hangingPunct="1">
              <a:spcAft>
                <a:spcPts val="0"/>
              </a:spcAft>
              <a:buFont typeface="Arial" pitchFamily="34" charset="0"/>
              <a:buChar char="•"/>
              <a:defRPr/>
            </a:pPr>
            <a:r>
              <a:rPr lang="en-US" sz="3200" dirty="0" smtClean="0">
                <a:solidFill>
                  <a:srgbClr val="002060"/>
                </a:solidFill>
              </a:rPr>
              <a:t>In the brain, CD44 is expressed in astrocytes, microglia and neuronal stem cells</a:t>
            </a:r>
          </a:p>
          <a:p>
            <a:pPr algn="l" rtl="0" eaLnBrk="1" fontAlgn="auto" hangingPunct="1">
              <a:spcAft>
                <a:spcPts val="0"/>
              </a:spcAft>
              <a:defRPr/>
            </a:pPr>
            <a:endParaRPr lang="en-US" dirty="0" smtClean="0">
              <a:solidFill>
                <a:schemeClr val="accent1">
                  <a:lumMod val="50000"/>
                </a:schemeClr>
              </a:solidFill>
            </a:endParaRPr>
          </a:p>
        </p:txBody>
      </p:sp>
      <p:pic>
        <p:nvPicPr>
          <p:cNvPr id="5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1268760"/>
            <a:ext cx="3419475"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58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fontScale="90000"/>
          </a:bodyPr>
          <a:lstStyle/>
          <a:p>
            <a:pPr algn="l"/>
            <a:r>
              <a:rPr lang="en-US" dirty="0">
                <a:solidFill>
                  <a:schemeClr val="bg1"/>
                </a:solidFill>
              </a:rPr>
              <a:t>CD44KO mice are </a:t>
            </a:r>
            <a:r>
              <a:rPr lang="en-US" dirty="0" smtClean="0">
                <a:solidFill>
                  <a:schemeClr val="bg1"/>
                </a:solidFill>
              </a:rPr>
              <a:t>more </a:t>
            </a:r>
            <a:r>
              <a:rPr lang="en-US" dirty="0">
                <a:solidFill>
                  <a:schemeClr val="bg1"/>
                </a:solidFill>
              </a:rPr>
              <a:t>susceptible to stress</a:t>
            </a:r>
            <a:endParaRPr lang="en-US" dirty="0" smtClean="0">
              <a:solidFill>
                <a:schemeClr val="bg1"/>
              </a:solidFill>
            </a:endParaRPr>
          </a:p>
        </p:txBody>
      </p:sp>
      <p:sp>
        <p:nvSpPr>
          <p:cNvPr id="4" name="TextBox 3"/>
          <p:cNvSpPr txBox="1"/>
          <p:nvPr/>
        </p:nvSpPr>
        <p:spPr>
          <a:xfrm>
            <a:off x="647564" y="2204864"/>
            <a:ext cx="7848872" cy="2923877"/>
          </a:xfrm>
          <a:prstGeom prst="rect">
            <a:avLst/>
          </a:prstGeom>
          <a:noFill/>
        </p:spPr>
        <p:txBody>
          <a:bodyPr wrap="square" rtlCol="1">
            <a:spAutoFit/>
          </a:bodyPr>
          <a:lstStyle/>
          <a:p>
            <a:pPr algn="ctr" rtl="0"/>
            <a:r>
              <a:rPr lang="en-US" sz="2800" dirty="0">
                <a:solidFill>
                  <a:srgbClr val="002060"/>
                </a:solidFill>
              </a:rPr>
              <a:t> Taken together, the extensive behavioral data indicate that </a:t>
            </a:r>
            <a:r>
              <a:rPr lang="en-US" sz="2800" b="1" dirty="0">
                <a:solidFill>
                  <a:srgbClr val="002060"/>
                </a:solidFill>
              </a:rPr>
              <a:t>lack of CD44 protein results in increased susceptibility to stress</a:t>
            </a:r>
            <a:r>
              <a:rPr lang="en-US" sz="2800" dirty="0">
                <a:solidFill>
                  <a:srgbClr val="002060"/>
                </a:solidFill>
              </a:rPr>
              <a:t> both in the short (impaired coping in the forced swim test) and  in the long term (increased anxiety in the EPM more than two weeks after CMS</a:t>
            </a:r>
            <a:r>
              <a:rPr lang="en-US" sz="2800" dirty="0" smtClean="0">
                <a:solidFill>
                  <a:srgbClr val="002060"/>
                </a:solidFill>
              </a:rPr>
              <a:t>)</a:t>
            </a:r>
            <a:endParaRPr lang="en-US" sz="2800" dirty="0">
              <a:solidFill>
                <a:srgbClr val="002060"/>
              </a:solidFill>
            </a:endParaRPr>
          </a:p>
          <a:p>
            <a:pPr algn="ctr" rtl="0"/>
            <a:endParaRPr lang="en-US" sz="1600" dirty="0"/>
          </a:p>
        </p:txBody>
      </p:sp>
    </p:spTree>
    <p:extLst>
      <p:ext uri="{BB962C8B-B14F-4D97-AF65-F5344CB8AC3E}">
        <p14:creationId xmlns:p14="http://schemas.microsoft.com/office/powerpoint/2010/main" val="8969819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a:bodyPr>
          <a:lstStyle/>
          <a:p>
            <a:pPr algn="l"/>
            <a:r>
              <a:rPr lang="en-US" dirty="0" smtClean="0">
                <a:solidFill>
                  <a:schemeClr val="bg1"/>
                </a:solidFill>
              </a:rPr>
              <a:t>Summary</a:t>
            </a:r>
          </a:p>
        </p:txBody>
      </p:sp>
      <p:sp>
        <p:nvSpPr>
          <p:cNvPr id="3" name="TextBox 2"/>
          <p:cNvSpPr txBox="1"/>
          <p:nvPr/>
        </p:nvSpPr>
        <p:spPr>
          <a:xfrm>
            <a:off x="827584" y="1700808"/>
            <a:ext cx="8064896" cy="5632311"/>
          </a:xfrm>
          <a:prstGeom prst="rect">
            <a:avLst/>
          </a:prstGeom>
          <a:noFill/>
        </p:spPr>
        <p:txBody>
          <a:bodyPr wrap="square" rtlCol="1">
            <a:spAutoFit/>
          </a:bodyPr>
          <a:lstStyle/>
          <a:p>
            <a:pPr marL="285750" lvl="0" indent="-285750" algn="l" rtl="0">
              <a:buFont typeface="Arial" pitchFamily="34" charset="0"/>
              <a:buChar char="•"/>
            </a:pPr>
            <a:r>
              <a:rPr lang="en-US" sz="2400" dirty="0">
                <a:solidFill>
                  <a:srgbClr val="002060"/>
                </a:solidFill>
              </a:rPr>
              <a:t>Adhesion molecules were previously linked to the response to mental stress in mice and </a:t>
            </a:r>
            <a:r>
              <a:rPr lang="en-US" sz="2400" dirty="0" smtClean="0">
                <a:solidFill>
                  <a:srgbClr val="002060"/>
                </a:solidFill>
              </a:rPr>
              <a:t>humans, we chose to focus on CD44</a:t>
            </a:r>
          </a:p>
          <a:p>
            <a:pPr marL="285750" lvl="0" indent="-285750" algn="l" rtl="0">
              <a:buFont typeface="Arial" pitchFamily="34" charset="0"/>
              <a:buChar char="•"/>
            </a:pPr>
            <a:endParaRPr lang="sv-SE" sz="2400" dirty="0">
              <a:solidFill>
                <a:srgbClr val="002060"/>
              </a:solidFill>
            </a:endParaRPr>
          </a:p>
          <a:p>
            <a:pPr marL="285750" lvl="0" indent="-285750" algn="l" rtl="0">
              <a:buFont typeface="Arial" pitchFamily="34" charset="0"/>
              <a:buChar char="•"/>
            </a:pPr>
            <a:r>
              <a:rPr lang="sv-SE" sz="2400" dirty="0">
                <a:solidFill>
                  <a:srgbClr val="002060"/>
                </a:solidFill>
              </a:rPr>
              <a:t>CD44 is involved in orchestrating stress response in mice as observed in various behavioral </a:t>
            </a:r>
            <a:r>
              <a:rPr lang="sv-SE" sz="2400" dirty="0" smtClean="0">
                <a:solidFill>
                  <a:srgbClr val="002060"/>
                </a:solidFill>
              </a:rPr>
              <a:t>endophenotypes</a:t>
            </a:r>
          </a:p>
          <a:p>
            <a:pPr marL="285750" lvl="0" indent="-285750" algn="l" rtl="0">
              <a:buFont typeface="Arial" pitchFamily="34" charset="0"/>
              <a:buChar char="•"/>
            </a:pPr>
            <a:endParaRPr lang="sv-SE" sz="2400" dirty="0">
              <a:solidFill>
                <a:srgbClr val="002060"/>
              </a:solidFill>
            </a:endParaRPr>
          </a:p>
          <a:p>
            <a:pPr marL="285750" lvl="0" indent="-285750" algn="l" rtl="0">
              <a:buFont typeface="Arial" pitchFamily="34" charset="0"/>
              <a:buChar char="•"/>
            </a:pPr>
            <a:r>
              <a:rPr lang="en-US" sz="2400" dirty="0">
                <a:solidFill>
                  <a:srgbClr val="002060"/>
                </a:solidFill>
              </a:rPr>
              <a:t>CD44 signaling may be considered as a possible biomarker for “mental stressful states”</a:t>
            </a:r>
          </a:p>
          <a:p>
            <a:pPr marL="285750" lvl="0" indent="-285750" algn="l" rtl="0">
              <a:buFont typeface="Arial" pitchFamily="34" charset="0"/>
              <a:buChar char="•"/>
            </a:pPr>
            <a:endParaRPr lang="en-US" sz="2400" dirty="0">
              <a:solidFill>
                <a:srgbClr val="002060"/>
              </a:solidFill>
            </a:endParaRPr>
          </a:p>
          <a:p>
            <a:pPr marL="285750" lvl="0" indent="-285750" algn="l" rtl="0">
              <a:buFont typeface="Arial" pitchFamily="34" charset="0"/>
              <a:buChar char="•"/>
            </a:pPr>
            <a:r>
              <a:rPr lang="en-US" sz="2400" dirty="0">
                <a:solidFill>
                  <a:srgbClr val="002060"/>
                </a:solidFill>
              </a:rPr>
              <a:t>CD44 signaling pathway might be considered as a target for intervention in psychopathologies involving compromised response to </a:t>
            </a:r>
            <a:r>
              <a:rPr lang="en-US" sz="2400" dirty="0" smtClean="0">
                <a:solidFill>
                  <a:srgbClr val="002060"/>
                </a:solidFill>
              </a:rPr>
              <a:t>stress</a:t>
            </a:r>
            <a:endParaRPr lang="sv-SE" sz="2400" dirty="0">
              <a:solidFill>
                <a:srgbClr val="002060"/>
              </a:solidFill>
            </a:endParaRPr>
          </a:p>
          <a:p>
            <a:pPr marL="285750" indent="-285750" algn="l" rtl="0">
              <a:buFont typeface="Arial" pitchFamily="34" charset="0"/>
              <a:buChar char="•"/>
            </a:pPr>
            <a:endParaRPr lang="en-US" sz="2400" dirty="0">
              <a:solidFill>
                <a:srgbClr val="002060"/>
              </a:solidFill>
            </a:endParaRPr>
          </a:p>
          <a:p>
            <a:pPr marL="285750" indent="-285750" algn="l" rtl="0">
              <a:buFont typeface="Arial" pitchFamily="34" charset="0"/>
              <a:buChar char="•"/>
            </a:pPr>
            <a:endParaRPr lang="he-IL" sz="2400" dirty="0">
              <a:solidFill>
                <a:srgbClr val="002060"/>
              </a:solidFill>
            </a:endParaRPr>
          </a:p>
        </p:txBody>
      </p:sp>
    </p:spTree>
    <p:extLst>
      <p:ext uri="{BB962C8B-B14F-4D97-AF65-F5344CB8AC3E}">
        <p14:creationId xmlns:p14="http://schemas.microsoft.com/office/powerpoint/2010/main" val="3450829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0" y="0"/>
            <a:ext cx="9144000" cy="1341438"/>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a:solidFill>
                <a:schemeClr val="bg1"/>
              </a:solidFill>
            </a:endParaRPr>
          </a:p>
        </p:txBody>
      </p:sp>
      <p:sp>
        <p:nvSpPr>
          <p:cNvPr id="20483" name="Title 3"/>
          <p:cNvSpPr>
            <a:spLocks noGrp="1"/>
          </p:cNvSpPr>
          <p:nvPr>
            <p:ph type="title"/>
          </p:nvPr>
        </p:nvSpPr>
        <p:spPr>
          <a:xfrm>
            <a:off x="179388" y="125413"/>
            <a:ext cx="8229600" cy="1143000"/>
          </a:xfrm>
        </p:spPr>
        <p:txBody>
          <a:bodyPr>
            <a:normAutofit/>
          </a:bodyPr>
          <a:lstStyle/>
          <a:p>
            <a:r>
              <a:rPr lang="en-US" dirty="0" smtClean="0">
                <a:solidFill>
                  <a:schemeClr val="bg1"/>
                </a:solidFill>
              </a:rPr>
              <a:t>THANKS</a:t>
            </a:r>
          </a:p>
        </p:txBody>
      </p:sp>
      <p:sp>
        <p:nvSpPr>
          <p:cNvPr id="3" name="TextBox 2"/>
          <p:cNvSpPr txBox="1"/>
          <p:nvPr/>
        </p:nvSpPr>
        <p:spPr>
          <a:xfrm>
            <a:off x="827584" y="1700808"/>
            <a:ext cx="8064896" cy="2677656"/>
          </a:xfrm>
          <a:prstGeom prst="rect">
            <a:avLst/>
          </a:prstGeom>
          <a:noFill/>
        </p:spPr>
        <p:txBody>
          <a:bodyPr wrap="square" rtlCol="1">
            <a:spAutoFit/>
          </a:bodyPr>
          <a:lstStyle/>
          <a:p>
            <a:pPr marL="285750" lvl="0" indent="-285750" algn="l" rtl="0">
              <a:buFont typeface="Arial" pitchFamily="34" charset="0"/>
              <a:buChar char="•"/>
            </a:pPr>
            <a:r>
              <a:rPr lang="en-US" sz="2400" dirty="0" smtClean="0">
                <a:solidFill>
                  <a:srgbClr val="002060"/>
                </a:solidFill>
              </a:rPr>
              <a:t>Professor </a:t>
            </a:r>
            <a:r>
              <a:rPr lang="en-US" sz="2400" b="1" dirty="0" err="1" smtClean="0">
                <a:solidFill>
                  <a:srgbClr val="002060"/>
                </a:solidFill>
              </a:rPr>
              <a:t>Dani</a:t>
            </a:r>
            <a:r>
              <a:rPr lang="en-US" sz="2400" b="1" dirty="0" smtClean="0">
                <a:solidFill>
                  <a:srgbClr val="002060"/>
                </a:solidFill>
              </a:rPr>
              <a:t> </a:t>
            </a:r>
            <a:r>
              <a:rPr lang="en-US" sz="2400" b="1" dirty="0" err="1" smtClean="0">
                <a:solidFill>
                  <a:srgbClr val="002060"/>
                </a:solidFill>
              </a:rPr>
              <a:t>Offen</a:t>
            </a:r>
            <a:r>
              <a:rPr lang="en-US" sz="2400" dirty="0" smtClean="0">
                <a:solidFill>
                  <a:srgbClr val="002060"/>
                </a:solidFill>
              </a:rPr>
              <a:t>, PhD – Head, the Neuroscience Lab</a:t>
            </a:r>
          </a:p>
          <a:p>
            <a:pPr lvl="0" algn="l" rtl="0"/>
            <a:endParaRPr lang="en-US" sz="2400" dirty="0" smtClean="0">
              <a:solidFill>
                <a:srgbClr val="002060"/>
              </a:solidFill>
            </a:endParaRPr>
          </a:p>
          <a:p>
            <a:pPr marL="285750" lvl="0" indent="-285750" algn="l" rtl="0">
              <a:buFont typeface="Arial" pitchFamily="34" charset="0"/>
              <a:buChar char="•"/>
            </a:pPr>
            <a:r>
              <a:rPr lang="en-US" sz="2400" b="1" dirty="0" smtClean="0">
                <a:solidFill>
                  <a:srgbClr val="002060"/>
                </a:solidFill>
              </a:rPr>
              <a:t>Ran </a:t>
            </a:r>
            <a:r>
              <a:rPr lang="en-US" sz="2400" b="1" dirty="0" err="1" smtClean="0">
                <a:solidFill>
                  <a:srgbClr val="002060"/>
                </a:solidFill>
              </a:rPr>
              <a:t>Barzily</a:t>
            </a:r>
            <a:r>
              <a:rPr lang="en-US" sz="2400" b="1" dirty="0" smtClean="0">
                <a:solidFill>
                  <a:srgbClr val="002060"/>
                </a:solidFill>
              </a:rPr>
              <a:t> </a:t>
            </a:r>
            <a:r>
              <a:rPr lang="en-US" sz="2400" dirty="0" smtClean="0">
                <a:solidFill>
                  <a:srgbClr val="002060"/>
                </a:solidFill>
              </a:rPr>
              <a:t>MD PhD – Investigator leading the project</a:t>
            </a:r>
          </a:p>
          <a:p>
            <a:pPr marL="285750" lvl="0" indent="-285750" algn="l" rtl="0">
              <a:buFont typeface="Arial" pitchFamily="34" charset="0"/>
              <a:buChar char="•"/>
            </a:pPr>
            <a:endParaRPr lang="en-US" sz="2400" dirty="0">
              <a:solidFill>
                <a:srgbClr val="002060"/>
              </a:solidFill>
            </a:endParaRPr>
          </a:p>
          <a:p>
            <a:pPr marL="285750" lvl="0" indent="-285750" algn="l" rtl="0">
              <a:buFont typeface="Arial" pitchFamily="34" charset="0"/>
              <a:buChar char="•"/>
            </a:pPr>
            <a:r>
              <a:rPr lang="en-US" sz="2400" dirty="0" smtClean="0">
                <a:solidFill>
                  <a:srgbClr val="002060"/>
                </a:solidFill>
              </a:rPr>
              <a:t>Professor </a:t>
            </a:r>
            <a:r>
              <a:rPr lang="en-US" sz="2400" b="1" dirty="0" err="1" smtClean="0">
                <a:solidFill>
                  <a:srgbClr val="002060"/>
                </a:solidFill>
              </a:rPr>
              <a:t>Anat</a:t>
            </a:r>
            <a:r>
              <a:rPr lang="en-US" sz="2400" b="1" dirty="0" smtClean="0">
                <a:solidFill>
                  <a:srgbClr val="002060"/>
                </a:solidFill>
              </a:rPr>
              <a:t> </a:t>
            </a:r>
            <a:r>
              <a:rPr lang="en-US" sz="2400" b="1" dirty="0" err="1" smtClean="0">
                <a:solidFill>
                  <a:srgbClr val="002060"/>
                </a:solidFill>
              </a:rPr>
              <a:t>Barnea</a:t>
            </a:r>
            <a:r>
              <a:rPr lang="en-US" sz="2400" b="1" dirty="0" smtClean="0">
                <a:solidFill>
                  <a:srgbClr val="002060"/>
                </a:solidFill>
              </a:rPr>
              <a:t> </a:t>
            </a:r>
            <a:r>
              <a:rPr lang="en-US" sz="2400" dirty="0" smtClean="0">
                <a:solidFill>
                  <a:srgbClr val="002060"/>
                </a:solidFill>
              </a:rPr>
              <a:t>– Open University assigned instructor</a:t>
            </a:r>
            <a:endParaRPr lang="sv-SE" sz="2400" dirty="0">
              <a:solidFill>
                <a:srgbClr val="002060"/>
              </a:solidFill>
            </a:endParaRPr>
          </a:p>
          <a:p>
            <a:pPr marL="285750" indent="-285750" algn="l" rtl="0">
              <a:buFont typeface="Arial" pitchFamily="34" charset="0"/>
              <a:buChar char="•"/>
            </a:pPr>
            <a:endParaRPr lang="en-US" sz="2400" dirty="0">
              <a:solidFill>
                <a:srgbClr val="002060"/>
              </a:solidFill>
            </a:endParaRPr>
          </a:p>
          <a:p>
            <a:pPr marL="285750" indent="-285750" algn="l" rtl="0">
              <a:buFont typeface="Arial" pitchFamily="34" charset="0"/>
              <a:buChar char="•"/>
            </a:pPr>
            <a:endParaRPr lang="he-IL" sz="2400" dirty="0">
              <a:solidFill>
                <a:srgbClr val="002060"/>
              </a:solidFill>
            </a:endParaRPr>
          </a:p>
        </p:txBody>
      </p:sp>
    </p:spTree>
    <p:extLst>
      <p:ext uri="{BB962C8B-B14F-4D97-AF65-F5344CB8AC3E}">
        <p14:creationId xmlns:p14="http://schemas.microsoft.com/office/powerpoint/2010/main" val="2004293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2"/>
          <p:cNvSpPr>
            <a:spLocks noChangeArrowheads="1"/>
          </p:cNvSpPr>
          <p:nvPr/>
        </p:nvSpPr>
        <p:spPr bwMode="auto">
          <a:xfrm>
            <a:off x="0" y="0"/>
            <a:ext cx="9144000" cy="1363012"/>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8195" name="Title 1"/>
          <p:cNvSpPr>
            <a:spLocks noGrp="1"/>
          </p:cNvSpPr>
          <p:nvPr>
            <p:ph type="title"/>
          </p:nvPr>
        </p:nvSpPr>
        <p:spPr>
          <a:xfrm>
            <a:off x="0" y="-1"/>
            <a:ext cx="8229600" cy="1196975"/>
          </a:xfrm>
        </p:spPr>
        <p:txBody>
          <a:bodyPr/>
          <a:lstStyle/>
          <a:p>
            <a:pPr algn="l" eaLnBrk="1" hangingPunct="1"/>
            <a:r>
              <a:rPr lang="en-US" dirty="0" smtClean="0">
                <a:solidFill>
                  <a:schemeClr val="bg1"/>
                </a:solidFill>
              </a:rPr>
              <a:t>CD44 and depression</a:t>
            </a:r>
          </a:p>
        </p:txBody>
      </p:sp>
      <p:pic>
        <p:nvPicPr>
          <p:cNvPr id="1026" name="Picture 2" descr="C:\Users\Globus\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0" y="1424120"/>
            <a:ext cx="6114305" cy="544522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220072" y="70350"/>
            <a:ext cx="3920283" cy="1292662"/>
          </a:xfrm>
          <a:prstGeom prst="rect">
            <a:avLst/>
          </a:prstGeom>
          <a:noFill/>
        </p:spPr>
        <p:txBody>
          <a:bodyPr wrap="square" rtlCol="1">
            <a:spAutoFit/>
          </a:bodyPr>
          <a:lstStyle/>
          <a:p>
            <a:pPr algn="l" rtl="0"/>
            <a:r>
              <a:rPr lang="en-US" sz="1200" dirty="0">
                <a:solidFill>
                  <a:schemeClr val="bg1"/>
                </a:solidFill>
              </a:rPr>
              <a:t>Galfalvy, H. </a:t>
            </a:r>
            <a:r>
              <a:rPr lang="en-US" sz="1200" i="1" dirty="0">
                <a:solidFill>
                  <a:schemeClr val="bg1"/>
                </a:solidFill>
              </a:rPr>
              <a:t>et al.</a:t>
            </a:r>
            <a:r>
              <a:rPr lang="en-US" sz="1200" dirty="0">
                <a:solidFill>
                  <a:schemeClr val="bg1"/>
                </a:solidFill>
              </a:rPr>
              <a:t> </a:t>
            </a:r>
            <a:r>
              <a:rPr lang="en-US" sz="1400" b="1" dirty="0">
                <a:solidFill>
                  <a:schemeClr val="bg1"/>
                </a:solidFill>
              </a:rPr>
              <a:t>A pilot genome wide association and gene expression array study of suicide with and without major depression.</a:t>
            </a:r>
            <a:r>
              <a:rPr lang="en-US" sz="1200" dirty="0">
                <a:solidFill>
                  <a:schemeClr val="bg1"/>
                </a:solidFill>
              </a:rPr>
              <a:t> </a:t>
            </a:r>
            <a:r>
              <a:rPr lang="en-US" sz="1200" i="1" dirty="0">
                <a:solidFill>
                  <a:schemeClr val="bg1"/>
                </a:solidFill>
              </a:rPr>
              <a:t>The world journal of biological psychiatry : the official journal of the World Federation of Societies of Biological Psychiatry</a:t>
            </a:r>
            <a:r>
              <a:rPr lang="en-US" sz="1200" dirty="0">
                <a:solidFill>
                  <a:schemeClr val="bg1"/>
                </a:solidFill>
              </a:rPr>
              <a:t> 1–9 (2011).doi:10.3109/15622975.2011.597875</a:t>
            </a:r>
          </a:p>
        </p:txBody>
      </p:sp>
    </p:spTree>
    <p:extLst>
      <p:ext uri="{BB962C8B-B14F-4D97-AF65-F5344CB8AC3E}">
        <p14:creationId xmlns:p14="http://schemas.microsoft.com/office/powerpoint/2010/main" val="1676145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2"/>
          <p:cNvSpPr>
            <a:spLocks noChangeArrowheads="1"/>
          </p:cNvSpPr>
          <p:nvPr/>
        </p:nvSpPr>
        <p:spPr bwMode="auto">
          <a:xfrm>
            <a:off x="0" y="0"/>
            <a:ext cx="9144000" cy="1363012"/>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8195" name="Title 1"/>
          <p:cNvSpPr>
            <a:spLocks noGrp="1"/>
          </p:cNvSpPr>
          <p:nvPr>
            <p:ph type="title"/>
          </p:nvPr>
        </p:nvSpPr>
        <p:spPr>
          <a:xfrm>
            <a:off x="0" y="-1"/>
            <a:ext cx="8229600" cy="1196975"/>
          </a:xfrm>
        </p:spPr>
        <p:txBody>
          <a:bodyPr/>
          <a:lstStyle/>
          <a:p>
            <a:pPr algn="l" eaLnBrk="1" hangingPunct="1"/>
            <a:r>
              <a:rPr lang="en-US" smtClean="0">
                <a:solidFill>
                  <a:schemeClr val="bg1"/>
                </a:solidFill>
              </a:rPr>
              <a:t>CD44 </a:t>
            </a:r>
            <a:r>
              <a:rPr lang="en-US" dirty="0" smtClean="0">
                <a:solidFill>
                  <a:schemeClr val="bg1"/>
                </a:solidFill>
              </a:rPr>
              <a:t>and depression</a:t>
            </a:r>
          </a:p>
        </p:txBody>
      </p:sp>
      <p:sp>
        <p:nvSpPr>
          <p:cNvPr id="5" name="TextBox 4"/>
          <p:cNvSpPr txBox="1"/>
          <p:nvPr/>
        </p:nvSpPr>
        <p:spPr>
          <a:xfrm>
            <a:off x="5220072" y="70350"/>
            <a:ext cx="3920283" cy="1292662"/>
          </a:xfrm>
          <a:prstGeom prst="rect">
            <a:avLst/>
          </a:prstGeom>
          <a:noFill/>
        </p:spPr>
        <p:txBody>
          <a:bodyPr wrap="square" rtlCol="1">
            <a:spAutoFit/>
          </a:bodyPr>
          <a:lstStyle/>
          <a:p>
            <a:pPr algn="l" rtl="0"/>
            <a:r>
              <a:rPr lang="en-US" sz="1200" dirty="0">
                <a:solidFill>
                  <a:schemeClr val="bg1"/>
                </a:solidFill>
              </a:rPr>
              <a:t>Galfalvy, H. </a:t>
            </a:r>
            <a:r>
              <a:rPr lang="en-US" sz="1200" i="1" dirty="0">
                <a:solidFill>
                  <a:schemeClr val="bg1"/>
                </a:solidFill>
              </a:rPr>
              <a:t>et al.</a:t>
            </a:r>
            <a:r>
              <a:rPr lang="en-US" sz="1200" dirty="0">
                <a:solidFill>
                  <a:schemeClr val="bg1"/>
                </a:solidFill>
              </a:rPr>
              <a:t> </a:t>
            </a:r>
            <a:r>
              <a:rPr lang="en-US" sz="1400" b="1" dirty="0">
                <a:solidFill>
                  <a:schemeClr val="bg1"/>
                </a:solidFill>
              </a:rPr>
              <a:t>A pilot genome wide association and gene expression array study of suicide with and without major depression.</a:t>
            </a:r>
            <a:r>
              <a:rPr lang="en-US" sz="1200" dirty="0">
                <a:solidFill>
                  <a:schemeClr val="bg1"/>
                </a:solidFill>
              </a:rPr>
              <a:t> </a:t>
            </a:r>
            <a:r>
              <a:rPr lang="en-US" sz="1200" i="1" dirty="0">
                <a:solidFill>
                  <a:schemeClr val="bg1"/>
                </a:solidFill>
              </a:rPr>
              <a:t>The world journal of biological psychiatry : the official journal of the World Federation of Societies of Biological Psychiatry</a:t>
            </a:r>
            <a:r>
              <a:rPr lang="en-US" sz="1200" dirty="0">
                <a:solidFill>
                  <a:schemeClr val="bg1"/>
                </a:solidFill>
              </a:rPr>
              <a:t> 1–9 (2011).doi:10.3109/15622975.2011.597875</a:t>
            </a:r>
          </a:p>
        </p:txBody>
      </p:sp>
      <p:sp>
        <p:nvSpPr>
          <p:cNvPr id="6" name="Content Placeholder 2"/>
          <p:cNvSpPr>
            <a:spLocks noGrp="1"/>
          </p:cNvSpPr>
          <p:nvPr>
            <p:ph idx="1"/>
          </p:nvPr>
        </p:nvSpPr>
        <p:spPr>
          <a:xfrm>
            <a:off x="457200" y="1628800"/>
            <a:ext cx="8229600" cy="4525963"/>
          </a:xfrm>
        </p:spPr>
        <p:txBody>
          <a:bodyPr rtlCol="0">
            <a:normAutofit fontScale="92500"/>
          </a:bodyPr>
          <a:lstStyle/>
          <a:p>
            <a:pPr algn="l" rtl="0" eaLnBrk="1" fontAlgn="auto" hangingPunct="1">
              <a:spcAft>
                <a:spcPts val="0"/>
              </a:spcAft>
              <a:defRPr/>
            </a:pPr>
            <a:r>
              <a:rPr lang="en-US" dirty="0" smtClean="0">
                <a:solidFill>
                  <a:srgbClr val="002060"/>
                </a:solidFill>
              </a:rPr>
              <a:t>CD44 play a key role in inflammatory processes</a:t>
            </a:r>
          </a:p>
          <a:p>
            <a:pPr marL="0" indent="0" algn="l" rtl="0" eaLnBrk="1" fontAlgn="auto" hangingPunct="1">
              <a:spcAft>
                <a:spcPts val="0"/>
              </a:spcAft>
              <a:buNone/>
              <a:defRPr/>
            </a:pPr>
            <a:endParaRPr lang="en-US" dirty="0" smtClean="0">
              <a:solidFill>
                <a:srgbClr val="002060"/>
              </a:solidFill>
            </a:endParaRPr>
          </a:p>
          <a:p>
            <a:pPr algn="l" rtl="0" eaLnBrk="1" fontAlgn="auto" hangingPunct="1">
              <a:spcAft>
                <a:spcPts val="0"/>
              </a:spcAft>
              <a:defRPr/>
            </a:pPr>
            <a:r>
              <a:rPr lang="en-US" dirty="0" smtClean="0">
                <a:solidFill>
                  <a:srgbClr val="002060"/>
                </a:solidFill>
              </a:rPr>
              <a:t>Under conditions of physiological and cell-culture stress, expressions of CD44 cell surface molecule is inhibited</a:t>
            </a:r>
            <a:br>
              <a:rPr lang="en-US" dirty="0" smtClean="0">
                <a:solidFill>
                  <a:srgbClr val="002060"/>
                </a:solidFill>
              </a:rPr>
            </a:br>
            <a:endParaRPr lang="en-US" dirty="0" smtClean="0">
              <a:solidFill>
                <a:srgbClr val="002060"/>
              </a:solidFill>
            </a:endParaRPr>
          </a:p>
          <a:p>
            <a:pPr algn="l" rtl="0"/>
            <a:r>
              <a:rPr lang="en-US" dirty="0">
                <a:solidFill>
                  <a:srgbClr val="002060"/>
                </a:solidFill>
              </a:rPr>
              <a:t>Disordered </a:t>
            </a:r>
            <a:r>
              <a:rPr lang="en-US" dirty="0" err="1" smtClean="0">
                <a:solidFill>
                  <a:srgbClr val="002060"/>
                </a:solidFill>
              </a:rPr>
              <a:t>neuro</a:t>
            </a:r>
            <a:r>
              <a:rPr lang="en-US" dirty="0" smtClean="0">
                <a:solidFill>
                  <a:srgbClr val="002060"/>
                </a:solidFill>
              </a:rPr>
              <a:t>-immune </a:t>
            </a:r>
            <a:r>
              <a:rPr lang="en-US" dirty="0">
                <a:solidFill>
                  <a:srgbClr val="002060"/>
                </a:solidFill>
              </a:rPr>
              <a:t>function may be present in suicide and have its pathogenesis related to these genes</a:t>
            </a:r>
          </a:p>
        </p:txBody>
      </p:sp>
    </p:spTree>
    <p:extLst>
      <p:ext uri="{BB962C8B-B14F-4D97-AF65-F5344CB8AC3E}">
        <p14:creationId xmlns:p14="http://schemas.microsoft.com/office/powerpoint/2010/main" val="645740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0243" name="Title 1"/>
          <p:cNvSpPr>
            <a:spLocks noGrp="1"/>
          </p:cNvSpPr>
          <p:nvPr>
            <p:ph type="title"/>
          </p:nvPr>
        </p:nvSpPr>
        <p:spPr>
          <a:xfrm>
            <a:off x="395288" y="115888"/>
            <a:ext cx="8229600" cy="1143000"/>
          </a:xfrm>
        </p:spPr>
        <p:txBody>
          <a:bodyPr/>
          <a:lstStyle/>
          <a:p>
            <a:pPr algn="l" eaLnBrk="1" hangingPunct="1"/>
            <a:r>
              <a:rPr lang="en-US" dirty="0" smtClean="0">
                <a:solidFill>
                  <a:schemeClr val="bg1"/>
                </a:solidFill>
              </a:rPr>
              <a:t>Hypothesis</a:t>
            </a:r>
          </a:p>
        </p:txBody>
      </p:sp>
      <p:sp>
        <p:nvSpPr>
          <p:cNvPr id="33795" name="Content Placeholder 2"/>
          <p:cNvSpPr>
            <a:spLocks noGrp="1"/>
          </p:cNvSpPr>
          <p:nvPr>
            <p:ph idx="1"/>
          </p:nvPr>
        </p:nvSpPr>
        <p:spPr/>
        <p:txBody>
          <a:bodyPr rtlCol="0">
            <a:normAutofit/>
          </a:bodyPr>
          <a:lstStyle/>
          <a:p>
            <a:pPr algn="l" rtl="0" eaLnBrk="1" fontAlgn="auto" hangingPunct="1">
              <a:spcAft>
                <a:spcPts val="0"/>
              </a:spcAft>
              <a:defRPr/>
            </a:pPr>
            <a:r>
              <a:rPr lang="en-US" sz="3000" dirty="0" smtClean="0">
                <a:solidFill>
                  <a:srgbClr val="002060"/>
                </a:solidFill>
              </a:rPr>
              <a:t>Cell adhesion and cell migration are important to sustain the functional state of CNS</a:t>
            </a:r>
            <a:br>
              <a:rPr lang="en-US" sz="3000" dirty="0" smtClean="0">
                <a:solidFill>
                  <a:srgbClr val="002060"/>
                </a:solidFill>
              </a:rPr>
            </a:br>
            <a:endParaRPr lang="en-US" sz="3000" dirty="0" smtClean="0">
              <a:solidFill>
                <a:srgbClr val="002060"/>
              </a:solidFill>
            </a:endParaRPr>
          </a:p>
          <a:p>
            <a:pPr algn="l" rtl="0">
              <a:defRPr/>
            </a:pPr>
            <a:r>
              <a:rPr lang="en-US" sz="3000" dirty="0">
                <a:solidFill>
                  <a:srgbClr val="002060"/>
                </a:solidFill>
              </a:rPr>
              <a:t>Recent studies identified deregulation of CD44 in the cerebrospinal fluid of depressed patients and as a possible candidate gene for suicidal behavior</a:t>
            </a:r>
          </a:p>
          <a:p>
            <a:pPr algn="l" rtl="0" eaLnBrk="1" fontAlgn="auto" hangingPunct="1">
              <a:spcAft>
                <a:spcPts val="0"/>
              </a:spcAft>
              <a:defRPr/>
            </a:pPr>
            <a:endParaRPr lang="en-US" sz="3000" dirty="0" smtClean="0">
              <a:solidFill>
                <a:srgbClr val="002060"/>
              </a:solidFill>
            </a:endParaRPr>
          </a:p>
        </p:txBody>
      </p:sp>
    </p:spTree>
    <p:extLst>
      <p:ext uri="{BB962C8B-B14F-4D97-AF65-F5344CB8AC3E}">
        <p14:creationId xmlns:p14="http://schemas.microsoft.com/office/powerpoint/2010/main" val="3131245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0243" name="Title 1"/>
          <p:cNvSpPr>
            <a:spLocks noGrp="1"/>
          </p:cNvSpPr>
          <p:nvPr>
            <p:ph type="title"/>
          </p:nvPr>
        </p:nvSpPr>
        <p:spPr>
          <a:xfrm>
            <a:off x="395288" y="115888"/>
            <a:ext cx="8229600" cy="1143000"/>
          </a:xfrm>
        </p:spPr>
        <p:txBody>
          <a:bodyPr/>
          <a:lstStyle/>
          <a:p>
            <a:pPr algn="l" eaLnBrk="1" hangingPunct="1"/>
            <a:r>
              <a:rPr lang="en-US" dirty="0" smtClean="0">
                <a:solidFill>
                  <a:schemeClr val="bg1"/>
                </a:solidFill>
              </a:rPr>
              <a:t>Hypothesis</a:t>
            </a:r>
          </a:p>
        </p:txBody>
      </p:sp>
      <p:sp>
        <p:nvSpPr>
          <p:cNvPr id="33795" name="Content Placeholder 2"/>
          <p:cNvSpPr>
            <a:spLocks noGrp="1"/>
          </p:cNvSpPr>
          <p:nvPr>
            <p:ph idx="1"/>
          </p:nvPr>
        </p:nvSpPr>
        <p:spPr/>
        <p:txBody>
          <a:bodyPr rtlCol="0">
            <a:normAutofit/>
          </a:bodyPr>
          <a:lstStyle/>
          <a:p>
            <a:pPr algn="l" rtl="0">
              <a:defRPr/>
            </a:pPr>
            <a:r>
              <a:rPr lang="en-US" sz="3000" dirty="0">
                <a:solidFill>
                  <a:srgbClr val="002060"/>
                </a:solidFill>
              </a:rPr>
              <a:t>CD44 knockout mice (CD44KO) under chronic stress will show less resilience</a:t>
            </a:r>
            <a:br>
              <a:rPr lang="en-US" sz="3000" dirty="0">
                <a:solidFill>
                  <a:srgbClr val="002060"/>
                </a:solidFill>
              </a:rPr>
            </a:br>
            <a:endParaRPr lang="en-US" sz="3000" dirty="0">
              <a:solidFill>
                <a:srgbClr val="002060"/>
              </a:solidFill>
            </a:endParaRPr>
          </a:p>
          <a:p>
            <a:pPr algn="l" rtl="0">
              <a:defRPr/>
            </a:pPr>
            <a:r>
              <a:rPr lang="en-US" sz="3000" dirty="0">
                <a:solidFill>
                  <a:srgbClr val="002060"/>
                </a:solidFill>
              </a:rPr>
              <a:t>CD44KO will display a different behavioral phenotype in terms of depressive-like and anxiety-like  behavior (under challenge)</a:t>
            </a:r>
          </a:p>
        </p:txBody>
      </p:sp>
    </p:spTree>
    <p:extLst>
      <p:ext uri="{BB962C8B-B14F-4D97-AF65-F5344CB8AC3E}">
        <p14:creationId xmlns:p14="http://schemas.microsoft.com/office/powerpoint/2010/main" val="166628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2291" name="Title 1"/>
          <p:cNvSpPr>
            <a:spLocks noGrp="1"/>
          </p:cNvSpPr>
          <p:nvPr>
            <p:ph type="title"/>
          </p:nvPr>
        </p:nvSpPr>
        <p:spPr>
          <a:xfrm>
            <a:off x="457200" y="9525"/>
            <a:ext cx="8229600" cy="1143000"/>
          </a:xfrm>
        </p:spPr>
        <p:txBody>
          <a:bodyPr/>
          <a:lstStyle/>
          <a:p>
            <a:pPr algn="l" eaLnBrk="1" hangingPunct="1"/>
            <a:r>
              <a:rPr lang="en-US" dirty="0" smtClean="0">
                <a:solidFill>
                  <a:schemeClr val="bg1"/>
                </a:solidFill>
              </a:rPr>
              <a:t>Experimental Design</a:t>
            </a:r>
          </a:p>
        </p:txBody>
      </p:sp>
      <p:graphicFrame>
        <p:nvGraphicFramePr>
          <p:cNvPr id="7" name="Diagram 6"/>
          <p:cNvGraphicFramePr/>
          <p:nvPr>
            <p:extLst>
              <p:ext uri="{D42A27DB-BD31-4B8C-83A1-F6EECF244321}">
                <p14:modId xmlns:p14="http://schemas.microsoft.com/office/powerpoint/2010/main" val="1530488830"/>
              </p:ext>
            </p:extLst>
          </p:nvPr>
        </p:nvGraphicFramePr>
        <p:xfrm>
          <a:off x="539552" y="1340768"/>
          <a:ext cx="8388424" cy="34561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50" name="Picture 2" descr="C:\Users\Globus\Desktop\A.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2061" y="5085184"/>
            <a:ext cx="7799877" cy="136815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36066" y="5057961"/>
            <a:ext cx="4143122" cy="338554"/>
          </a:xfrm>
          <a:prstGeom prst="rect">
            <a:avLst/>
          </a:prstGeom>
          <a:noFill/>
        </p:spPr>
        <p:txBody>
          <a:bodyPr wrap="none" rtlCol="1">
            <a:spAutoFit/>
          </a:bodyPr>
          <a:lstStyle/>
          <a:p>
            <a:r>
              <a:rPr lang="en-US" sz="1600" dirty="0">
                <a:solidFill>
                  <a:srgbClr val="002060"/>
                </a:solidFill>
              </a:rPr>
              <a:t>General   illustration of the experimental desig</a:t>
            </a:r>
            <a:r>
              <a:rPr lang="en-US" sz="1600" dirty="0"/>
              <a:t>n</a:t>
            </a:r>
            <a:endParaRPr lang="he-IL" sz="1600" dirty="0"/>
          </a:p>
        </p:txBody>
      </p:sp>
    </p:spTree>
    <p:extLst>
      <p:ext uri="{BB962C8B-B14F-4D97-AF65-F5344CB8AC3E}">
        <p14:creationId xmlns:p14="http://schemas.microsoft.com/office/powerpoint/2010/main" val="1975083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0" y="4032250"/>
            <a:ext cx="9144000" cy="1484313"/>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4" name="Title 3"/>
          <p:cNvSpPr>
            <a:spLocks noGrp="1"/>
          </p:cNvSpPr>
          <p:nvPr>
            <p:ph type="title"/>
          </p:nvPr>
        </p:nvSpPr>
        <p:spPr>
          <a:xfrm>
            <a:off x="685800" y="4292600"/>
            <a:ext cx="7772400" cy="1362075"/>
          </a:xfrm>
        </p:spPr>
        <p:txBody>
          <a:bodyPr rtlCol="0">
            <a:normAutofit/>
          </a:bodyPr>
          <a:lstStyle/>
          <a:p>
            <a:pPr eaLnBrk="1" fontAlgn="auto" hangingPunct="1">
              <a:spcAft>
                <a:spcPts val="0"/>
              </a:spcAft>
              <a:defRPr/>
            </a:pPr>
            <a:r>
              <a:rPr lang="en-US" sz="6600" dirty="0" err="1" smtClean="0">
                <a:solidFill>
                  <a:schemeClr val="bg1"/>
                </a:solidFill>
              </a:rPr>
              <a:t>MEthods</a:t>
            </a:r>
            <a:endParaRPr lang="en-US" dirty="0" smtClean="0">
              <a:solidFill>
                <a:schemeClr val="bg1"/>
              </a:solidFill>
            </a:endParaRPr>
          </a:p>
        </p:txBody>
      </p:sp>
      <p:pic>
        <p:nvPicPr>
          <p:cNvPr id="1026" name="Picture 2" descr="C:\Users\Globus\Desktop\mouse-maz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1" y="1770641"/>
            <a:ext cx="2843809" cy="2234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144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0" y="0"/>
            <a:ext cx="9144000" cy="1196975"/>
          </a:xfrm>
          <a:prstGeom prst="rect">
            <a:avLst/>
          </a:prstGeom>
          <a:solidFill>
            <a:srgbClr val="002060"/>
          </a:solidFill>
          <a:ln w="9525">
            <a:solidFill>
              <a:schemeClr val="tx1"/>
            </a:solidFill>
            <a:miter lim="800000"/>
            <a:headEnd/>
            <a:tailEnd/>
          </a:ln>
        </p:spPr>
        <p:style>
          <a:lnRef idx="0">
            <a:scrgbClr r="0" g="0" b="0"/>
          </a:lnRef>
          <a:fillRef idx="1001">
            <a:schemeClr val="dk2"/>
          </a:fillRef>
          <a:effectRef idx="0">
            <a:scrgbClr r="0" g="0" b="0"/>
          </a:effectRef>
          <a:fontRef idx="major"/>
        </p:style>
        <p:txBody>
          <a:bodyPr wrap="none" anchor="ctr"/>
          <a:lstStyle/>
          <a:p>
            <a:pPr eaLnBrk="1" hangingPunct="1">
              <a:defRPr/>
            </a:pPr>
            <a:r>
              <a:rPr lang="he-IL" sz="4800">
                <a:solidFill>
                  <a:schemeClr val="tx2"/>
                </a:solidFill>
              </a:rPr>
              <a:t/>
            </a:r>
            <a:br>
              <a:rPr lang="he-IL" sz="4800">
                <a:solidFill>
                  <a:schemeClr val="tx2"/>
                </a:solidFill>
              </a:rPr>
            </a:br>
            <a:endParaRPr lang="en-US" sz="3600" dirty="0">
              <a:solidFill>
                <a:schemeClr val="bg1"/>
              </a:solidFill>
            </a:endParaRPr>
          </a:p>
        </p:txBody>
      </p:sp>
      <p:sp>
        <p:nvSpPr>
          <p:cNvPr id="12291" name="Title 1"/>
          <p:cNvSpPr>
            <a:spLocks noGrp="1"/>
          </p:cNvSpPr>
          <p:nvPr>
            <p:ph type="title"/>
          </p:nvPr>
        </p:nvSpPr>
        <p:spPr>
          <a:xfrm>
            <a:off x="457200" y="9525"/>
            <a:ext cx="8229600" cy="1143000"/>
          </a:xfrm>
        </p:spPr>
        <p:txBody>
          <a:bodyPr/>
          <a:lstStyle/>
          <a:p>
            <a:pPr algn="l" eaLnBrk="1" hangingPunct="1"/>
            <a:r>
              <a:rPr lang="en-US" dirty="0" smtClean="0">
                <a:solidFill>
                  <a:schemeClr val="bg1"/>
                </a:solidFill>
              </a:rPr>
              <a:t>CMS</a:t>
            </a:r>
          </a:p>
        </p:txBody>
      </p:sp>
      <p:sp>
        <p:nvSpPr>
          <p:cNvPr id="8" name="Content Placeholder 2"/>
          <p:cNvSpPr>
            <a:spLocks noGrp="1"/>
          </p:cNvSpPr>
          <p:nvPr>
            <p:ph idx="1"/>
          </p:nvPr>
        </p:nvSpPr>
        <p:spPr>
          <a:xfrm>
            <a:off x="457200" y="1340768"/>
            <a:ext cx="8229600" cy="1540768"/>
          </a:xfrm>
        </p:spPr>
        <p:txBody>
          <a:bodyPr rtlCol="0">
            <a:normAutofit lnSpcReduction="10000"/>
          </a:bodyPr>
          <a:lstStyle/>
          <a:p>
            <a:pPr marL="0" indent="0" algn="ctr" rtl="0">
              <a:buNone/>
            </a:pPr>
            <a:r>
              <a:rPr lang="en-US" dirty="0" smtClean="0">
                <a:solidFill>
                  <a:srgbClr val="002060"/>
                </a:solidFill>
              </a:rPr>
              <a:t>subjecting </a:t>
            </a:r>
            <a:r>
              <a:rPr lang="en-US" dirty="0">
                <a:solidFill>
                  <a:srgbClr val="002060"/>
                </a:solidFill>
              </a:rPr>
              <a:t>'normal' mice to a series of repeated physical stresses over a period of weeks or longer</a:t>
            </a:r>
          </a:p>
          <a:p>
            <a:pPr algn="l" rtl="0" eaLnBrk="1" fontAlgn="auto" hangingPunct="1">
              <a:spcAft>
                <a:spcPts val="0"/>
              </a:spcAft>
              <a:defRPr/>
            </a:pPr>
            <a:endParaRPr lang="en-US" dirty="0">
              <a:solidFill>
                <a:srgbClr val="002060"/>
              </a:solidFill>
            </a:endParaRPr>
          </a:p>
        </p:txBody>
      </p:sp>
      <p:sp>
        <p:nvSpPr>
          <p:cNvPr id="10" name="Content Placeholder 2"/>
          <p:cNvSpPr txBox="1">
            <a:spLocks/>
          </p:cNvSpPr>
          <p:nvPr/>
        </p:nvSpPr>
        <p:spPr>
          <a:xfrm>
            <a:off x="-4287" y="2780928"/>
            <a:ext cx="9127224" cy="3832281"/>
          </a:xfrm>
          <a:custGeom>
            <a:avLst/>
            <a:gdLst>
              <a:gd name="connsiteX0" fmla="*/ 0 w 9127224"/>
              <a:gd name="connsiteY0" fmla="*/ 0 h 3832281"/>
              <a:gd name="connsiteX1" fmla="*/ 9127224 w 9127224"/>
              <a:gd name="connsiteY1" fmla="*/ 0 h 3832281"/>
              <a:gd name="connsiteX2" fmla="*/ 9127224 w 9127224"/>
              <a:gd name="connsiteY2" fmla="*/ 3832281 h 3832281"/>
              <a:gd name="connsiteX3" fmla="*/ 0 w 9127224"/>
              <a:gd name="connsiteY3" fmla="*/ 3832281 h 3832281"/>
              <a:gd name="connsiteX4" fmla="*/ 0 w 9127224"/>
              <a:gd name="connsiteY4" fmla="*/ 0 h 3832281"/>
              <a:gd name="connsiteX0" fmla="*/ 0 w 9127224"/>
              <a:gd name="connsiteY0" fmla="*/ 0 h 3832281"/>
              <a:gd name="connsiteX1" fmla="*/ 9127224 w 9127224"/>
              <a:gd name="connsiteY1" fmla="*/ 0 h 3832281"/>
              <a:gd name="connsiteX2" fmla="*/ 6814913 w 9127224"/>
              <a:gd name="connsiteY2" fmla="*/ 2876701 h 3832281"/>
              <a:gd name="connsiteX3" fmla="*/ 9127224 w 9127224"/>
              <a:gd name="connsiteY3" fmla="*/ 3832281 h 3832281"/>
              <a:gd name="connsiteX4" fmla="*/ 0 w 9127224"/>
              <a:gd name="connsiteY4" fmla="*/ 3832281 h 3832281"/>
              <a:gd name="connsiteX5" fmla="*/ 0 w 9127224"/>
              <a:gd name="connsiteY5" fmla="*/ 0 h 383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27224" h="3832281">
                <a:moveTo>
                  <a:pt x="0" y="0"/>
                </a:moveTo>
                <a:lnTo>
                  <a:pt x="9127224" y="0"/>
                </a:lnTo>
                <a:cubicBezTo>
                  <a:pt x="9125278" y="908859"/>
                  <a:pt x="6816859" y="1967842"/>
                  <a:pt x="6814913" y="2876701"/>
                </a:cubicBezTo>
                <a:lnTo>
                  <a:pt x="9127224" y="3832281"/>
                </a:lnTo>
                <a:lnTo>
                  <a:pt x="0" y="3832281"/>
                </a:lnTo>
                <a:lnTo>
                  <a:pt x="0" y="0"/>
                </a:lnTo>
                <a:close/>
              </a:path>
            </a:pathLst>
          </a:cu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defRPr/>
            </a:pPr>
            <a:r>
              <a:rPr lang="en-US" sz="2400" dirty="0" smtClean="0">
                <a:solidFill>
                  <a:srgbClr val="002060"/>
                </a:solidFill>
              </a:rPr>
              <a:t>There are </a:t>
            </a:r>
            <a:r>
              <a:rPr lang="en-US" sz="2400" dirty="0">
                <a:solidFill>
                  <a:srgbClr val="002060"/>
                </a:solidFill>
              </a:rPr>
              <a:t>different kinds of stressors such as: cage tilting, </a:t>
            </a:r>
            <a:r>
              <a:rPr lang="en-US" sz="2400" dirty="0" smtClean="0">
                <a:solidFill>
                  <a:srgbClr val="002060"/>
                </a:solidFill>
              </a:rPr>
              <a:t>white noise, </a:t>
            </a:r>
            <a:r>
              <a:rPr lang="en-US" sz="2400" dirty="0">
                <a:solidFill>
                  <a:srgbClr val="002060"/>
                </a:solidFill>
              </a:rPr>
              <a:t>placement in a empty </a:t>
            </a:r>
            <a:r>
              <a:rPr lang="en-US" sz="2400" dirty="0" smtClean="0">
                <a:solidFill>
                  <a:srgbClr val="002060"/>
                </a:solidFill>
              </a:rPr>
              <a:t>cage and </a:t>
            </a:r>
            <a:r>
              <a:rPr lang="en-US" sz="2400" dirty="0" err="1" smtClean="0">
                <a:solidFill>
                  <a:srgbClr val="002060"/>
                </a:solidFill>
              </a:rPr>
              <a:t>etc</a:t>
            </a:r>
            <a:endParaRPr lang="en-US" sz="2400" dirty="0">
              <a:solidFill>
                <a:srgbClr val="002060"/>
              </a:solidFill>
            </a:endParaRPr>
          </a:p>
          <a:p>
            <a:pPr algn="l" rtl="0">
              <a:defRPr/>
            </a:pPr>
            <a:r>
              <a:rPr lang="en-US" sz="2400" dirty="0" smtClean="0">
                <a:solidFill>
                  <a:srgbClr val="002060"/>
                </a:solidFill>
              </a:rPr>
              <a:t>Some </a:t>
            </a:r>
            <a:r>
              <a:rPr lang="en-US" sz="2400" dirty="0">
                <a:solidFill>
                  <a:srgbClr val="002060"/>
                </a:solidFill>
              </a:rPr>
              <a:t>stressors are used only at a specific week &amp; time period (other than repeatedly) due to mice's tendency to 'expect' the stressors and therefore they are less </a:t>
            </a:r>
            <a:r>
              <a:rPr lang="en-US" sz="2400" dirty="0" smtClean="0">
                <a:solidFill>
                  <a:srgbClr val="002060"/>
                </a:solidFill>
              </a:rPr>
              <a:t>effective</a:t>
            </a:r>
            <a:endParaRPr lang="en-US" sz="2400" dirty="0">
              <a:solidFill>
                <a:srgbClr val="002060"/>
              </a:solidFill>
            </a:endParaRPr>
          </a:p>
        </p:txBody>
      </p:sp>
      <p:pic>
        <p:nvPicPr>
          <p:cNvPr id="9" name="Picture 4"/>
          <p:cNvPicPr>
            <a:picLocks noChangeAspect="1"/>
          </p:cNvPicPr>
          <p:nvPr/>
        </p:nvPicPr>
        <p:blipFill>
          <a:blip r:embed="rId3">
            <a:extLst>
              <a:ext uri="{28A0092B-C50C-407E-A947-70E740481C1C}">
                <a14:useLocalDpi xmlns:a14="http://schemas.microsoft.com/office/drawing/2010/main" val="0"/>
              </a:ext>
            </a:extLst>
          </a:blip>
          <a:srcRect b="4889"/>
          <a:stretch>
            <a:fillRect/>
          </a:stretch>
        </p:blipFill>
        <p:spPr bwMode="auto">
          <a:xfrm>
            <a:off x="5050955" y="4487701"/>
            <a:ext cx="4067944" cy="234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5760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Props1.xml><?xml version="1.0" encoding="utf-8"?>
<ds:datastoreItem xmlns:ds="http://schemas.openxmlformats.org/officeDocument/2006/customXml" ds:itemID="{6E8288A4-3F82-41F1-A92D-FB0E5C408D03}"/>
</file>

<file path=customXml/itemProps2.xml><?xml version="1.0" encoding="utf-8"?>
<ds:datastoreItem xmlns:ds="http://schemas.openxmlformats.org/officeDocument/2006/customXml" ds:itemID="{250BCEDD-B9AC-4CBE-89E9-849B8041FAC6}"/>
</file>

<file path=docProps/app.xml><?xml version="1.0" encoding="utf-8"?>
<Properties xmlns="http://schemas.openxmlformats.org/officeDocument/2006/extended-properties" xmlns:vt="http://schemas.openxmlformats.org/officeDocument/2006/docPropsVTypes">
  <TotalTime>342</TotalTime>
  <Words>1100</Words>
  <Application>Microsoft Office PowerPoint</Application>
  <PresentationFormat>On-screen Show (4:3)</PresentationFormat>
  <Paragraphs>139</Paragraphs>
  <Slides>22</Slides>
  <Notes>17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The role of CD44 in response to stress</vt:lpstr>
      <vt:lpstr>CD44 molecule</vt:lpstr>
      <vt:lpstr>CD44 and depression</vt:lpstr>
      <vt:lpstr>CD44 and depression</vt:lpstr>
      <vt:lpstr>Hypothesis</vt:lpstr>
      <vt:lpstr>Hypothesis</vt:lpstr>
      <vt:lpstr>Experimental Design</vt:lpstr>
      <vt:lpstr>MEthods</vt:lpstr>
      <vt:lpstr>CMS</vt:lpstr>
      <vt:lpstr>Behavioral Tests</vt:lpstr>
      <vt:lpstr>Behavioral Tests – FST &amp; OF</vt:lpstr>
      <vt:lpstr>Behavioral Tests – NORT &amp; EPM</vt:lpstr>
      <vt:lpstr>RESULTS</vt:lpstr>
      <vt:lpstr>Depressive/desperate- like behavior as observed in the forced swim test</vt:lpstr>
      <vt:lpstr>Anxiety- like behavior as observed in the elevated plus maze</vt:lpstr>
      <vt:lpstr>Distance moved in the open field test </vt:lpstr>
      <vt:lpstr>discussion</vt:lpstr>
      <vt:lpstr>Discussion</vt:lpstr>
      <vt:lpstr>Discussion</vt:lpstr>
      <vt:lpstr>CD44KO mice are more susceptible to stress</vt:lpstr>
      <vt:lpstr>Summary</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CD44 in response to stress and  suicidal behavior</dc:title>
  <dc:creator>Globus</dc:creator>
  <cp:keywords/>
  <dc:description/>
  <cp:lastModifiedBy>Globus</cp:lastModifiedBy>
  <cp:revision>35</cp:revision>
  <dcterms:created xsi:type="dcterms:W3CDTF">2013-05-27T21:58:30Z</dcterms:created>
  <dcterms:modified xsi:type="dcterms:W3CDTF">2013-05-28T13:19:20Z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-583574197</vt:i4>
  </property>
  <property fmtid="{D5CDD505-2E9C-101B-9397-08002B2CF9AE}" pid="3" name="_NewReviewCycle">
    <vt:lpwstr/>
  </property>
  <property fmtid="{D5CDD505-2E9C-101B-9397-08002B2CF9AE}" pid="4" name="_EmailSubject">
    <vt:lpwstr>רע גלובוס - פרויקט במדעי החיים</vt:lpwstr>
  </property>
  <property fmtid="{D5CDD505-2E9C-101B-9397-08002B2CF9AE}" pid="5" name="_AuthorEmail">
    <vt:lpwstr>anatba@openu.ac.il</vt:lpwstr>
  </property>
  <property fmtid="{D5CDD505-2E9C-101B-9397-08002B2CF9AE}" pid="6" name="_AuthorEmailDisplayName">
    <vt:lpwstr>Anat Barnea</vt:lpwstr>
  </property>
  <property fmtid="{D5CDD505-2E9C-101B-9397-08002B2CF9AE}" pid="7" name="_PreviousAdHocReviewCycleID">
    <vt:i4>283013555</vt:i4>
  </property>
  <property fmtid="{D5CDD505-2E9C-101B-9397-08002B2CF9AE}" pid="8" name="ContentTypeId">
    <vt:lpwstr>0x010100D6F61E74F7254FFAACE179AD514BF94B00E5BAFAE9EC481B44A887128AEA8B460D</vt:lpwstr>
  </property>
</Properties>
</file>