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charts/chart2.xml" ContentType="application/vnd.openxmlformats-officedocument.drawingml.chart+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90" r:id="rId17"/>
    <p:sldId id="273" r:id="rId18"/>
    <p:sldId id="272" r:id="rId19"/>
    <p:sldId id="287" r:id="rId20"/>
    <p:sldId id="275" r:id="rId21"/>
    <p:sldId id="274" r:id="rId22"/>
    <p:sldId id="288" r:id="rId23"/>
    <p:sldId id="276" r:id="rId24"/>
    <p:sldId id="277" r:id="rId25"/>
    <p:sldId id="278" r:id="rId26"/>
    <p:sldId id="279" r:id="rId27"/>
    <p:sldId id="280" r:id="rId28"/>
    <p:sldId id="281" r:id="rId29"/>
    <p:sldId id="282" r:id="rId30"/>
    <p:sldId id="283" r:id="rId31"/>
    <p:sldId id="284" r:id="rId32"/>
    <p:sldId id="285" r:id="rId3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1511;&#1493;&#1493;&#1488;&#1511;\Local%20Settings\Temp\uri%2021.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y%20Documents\&#1492;&#1512;%20&#1502;&#1497;&#1512;&#1493;&#1503;\&#1504;&#1505;&#1497;&#1493;&#1504;&#1493;&#1514;%20&#1489;&#1505;&#1496;&#1497;&#1497;&#1514;%20&#1514;&#1511;&#15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e-IL"/>
  <c:style val="9"/>
  <c:chart>
    <c:autoTitleDeleted val="1"/>
    <c:plotArea>
      <c:layout>
        <c:manualLayout>
          <c:layoutTarget val="inner"/>
          <c:xMode val="edge"/>
          <c:yMode val="edge"/>
          <c:x val="0.28032174103237273"/>
          <c:y val="6.3316653871623066E-2"/>
          <c:w val="0.7170122484689414"/>
          <c:h val="0.79755498927194235"/>
        </c:manualLayout>
      </c:layout>
      <c:barChart>
        <c:barDir val="col"/>
        <c:grouping val="clustered"/>
        <c:ser>
          <c:idx val="0"/>
          <c:order val="0"/>
          <c:tx>
            <c:v>grazing</c:v>
          </c:tx>
          <c:errBars>
            <c:errBarType val="both"/>
            <c:errValType val="cust"/>
            <c:plus>
              <c:numRef>
                <c:f>(Sheet1!$G$5,Sheet1!$G$7)</c:f>
                <c:numCache>
                  <c:formatCode>General</c:formatCode>
                  <c:ptCount val="2"/>
                  <c:pt idx="0">
                    <c:v>0.92706080000000002</c:v>
                  </c:pt>
                  <c:pt idx="1">
                    <c:v>1.3015014999999936</c:v>
                  </c:pt>
                </c:numCache>
              </c:numRef>
            </c:plus>
            <c:minus>
              <c:numRef>
                <c:f>(Sheet1!$G$5,Sheet1!$G$7)</c:f>
                <c:numCache>
                  <c:formatCode>General</c:formatCode>
                  <c:ptCount val="2"/>
                  <c:pt idx="0">
                    <c:v>0.92706080000000002</c:v>
                  </c:pt>
                  <c:pt idx="1">
                    <c:v>1.3015014999999936</c:v>
                  </c:pt>
                </c:numCache>
              </c:numRef>
            </c:minus>
          </c:errBars>
          <c:cat>
            <c:numRef>
              <c:f>(Sheet1!$B$4,Sheet1!$B$6)</c:f>
              <c:numCache>
                <c:formatCode>General</c:formatCode>
                <c:ptCount val="2"/>
                <c:pt idx="0">
                  <c:v>2007</c:v>
                </c:pt>
                <c:pt idx="1">
                  <c:v>2011</c:v>
                </c:pt>
              </c:numCache>
            </c:numRef>
          </c:cat>
          <c:val>
            <c:numRef>
              <c:f>(Sheet1!$F$5,Sheet1!$F$7)</c:f>
              <c:numCache>
                <c:formatCode>General</c:formatCode>
                <c:ptCount val="2"/>
                <c:pt idx="0">
                  <c:v>7.8249999999999762</c:v>
                </c:pt>
                <c:pt idx="1">
                  <c:v>10.662500000000026</c:v>
                </c:pt>
              </c:numCache>
            </c:numRef>
          </c:val>
        </c:ser>
        <c:ser>
          <c:idx val="1"/>
          <c:order val="1"/>
          <c:tx>
            <c:v>no grazing</c:v>
          </c:tx>
          <c:errBars>
            <c:errBarType val="both"/>
            <c:errValType val="cust"/>
            <c:plus>
              <c:numRef>
                <c:f>(Sheet1!$G$4,Sheet1!$G$6)</c:f>
                <c:numCache>
                  <c:formatCode>General</c:formatCode>
                  <c:ptCount val="2"/>
                  <c:pt idx="0">
                    <c:v>0.4695454</c:v>
                  </c:pt>
                  <c:pt idx="1">
                    <c:v>0.12140670000000046</c:v>
                  </c:pt>
                </c:numCache>
              </c:numRef>
            </c:plus>
            <c:minus>
              <c:numRef>
                <c:f>(Sheet1!$G$4,Sheet1!$G$6)</c:f>
                <c:numCache>
                  <c:formatCode>General</c:formatCode>
                  <c:ptCount val="2"/>
                  <c:pt idx="0">
                    <c:v>0.4695454</c:v>
                  </c:pt>
                  <c:pt idx="1">
                    <c:v>0.12140670000000046</c:v>
                  </c:pt>
                </c:numCache>
              </c:numRef>
            </c:minus>
          </c:errBars>
          <c:cat>
            <c:numRef>
              <c:f>(Sheet1!$B$4,Sheet1!$B$6)</c:f>
              <c:numCache>
                <c:formatCode>General</c:formatCode>
                <c:ptCount val="2"/>
                <c:pt idx="0">
                  <c:v>2007</c:v>
                </c:pt>
                <c:pt idx="1">
                  <c:v>2011</c:v>
                </c:pt>
              </c:numCache>
            </c:numRef>
          </c:cat>
          <c:val>
            <c:numRef>
              <c:f>(Sheet1!$F$4,Sheet1!$F$6)</c:f>
              <c:numCache>
                <c:formatCode>General</c:formatCode>
                <c:ptCount val="2"/>
                <c:pt idx="0">
                  <c:v>9.3575000000000248</c:v>
                </c:pt>
                <c:pt idx="1">
                  <c:v>9.2375000000000025</c:v>
                </c:pt>
              </c:numCache>
            </c:numRef>
          </c:val>
        </c:ser>
        <c:axId val="97576832"/>
        <c:axId val="97916032"/>
      </c:barChart>
      <c:catAx>
        <c:axId val="97576832"/>
        <c:scaling>
          <c:orientation val="minMax"/>
        </c:scaling>
        <c:axPos val="b"/>
        <c:title>
          <c:tx>
            <c:rich>
              <a:bodyPr/>
              <a:lstStyle/>
              <a:p>
                <a:pPr>
                  <a:defRPr sz="1200"/>
                </a:pPr>
                <a:r>
                  <a:rPr lang="he-IL" sz="1200"/>
                  <a:t>שנה</a:t>
                </a:r>
              </a:p>
            </c:rich>
          </c:tx>
          <c:layout/>
        </c:title>
        <c:numFmt formatCode="General" sourceLinked="1"/>
        <c:tickLblPos val="nextTo"/>
        <c:crossAx val="97916032"/>
        <c:crosses val="autoZero"/>
        <c:auto val="1"/>
        <c:lblAlgn val="ctr"/>
        <c:lblOffset val="100"/>
      </c:catAx>
      <c:valAx>
        <c:axId val="97916032"/>
        <c:scaling>
          <c:orientation val="minMax"/>
        </c:scaling>
        <c:axPos val="l"/>
        <c:title>
          <c:tx>
            <c:rich>
              <a:bodyPr rot="0" vert="horz"/>
              <a:lstStyle/>
              <a:p>
                <a:pPr>
                  <a:defRPr sz="1400"/>
                </a:pPr>
                <a:r>
                  <a:rPr lang="he-IL" sz="1400"/>
                  <a:t>ממוצע מינים לקוודרט</a:t>
                </a:r>
              </a:p>
            </c:rich>
          </c:tx>
          <c:layout>
            <c:manualLayout>
              <c:xMode val="edge"/>
              <c:yMode val="edge"/>
              <c:x val="3.7156848449499368E-2"/>
              <c:y val="7.2483358790162447E-2"/>
            </c:manualLayout>
          </c:layout>
        </c:title>
        <c:numFmt formatCode="General" sourceLinked="1"/>
        <c:tickLblPos val="nextTo"/>
        <c:crossAx val="97576832"/>
        <c:crosses val="autoZero"/>
        <c:crossBetween val="between"/>
      </c:valAx>
    </c:plotArea>
    <c:legend>
      <c:legendPos val="r"/>
      <c:layout>
        <c:manualLayout>
          <c:xMode val="edge"/>
          <c:yMode val="edge"/>
          <c:x val="2.977753877227592E-2"/>
          <c:y val="0.62275735980116542"/>
          <c:w val="0.14250175180709304"/>
          <c:h val="0.26763540654575552"/>
        </c:manualLayout>
      </c:layout>
      <c:txPr>
        <a:bodyPr/>
        <a:lstStyle/>
        <a:p>
          <a:pPr>
            <a:defRPr sz="1200"/>
          </a:pPr>
          <a:endParaRPr lang="he-IL"/>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e-IL"/>
  <c:style val="1"/>
  <c:chart>
    <c:plotArea>
      <c:layout>
        <c:manualLayout>
          <c:layoutTarget val="inner"/>
          <c:xMode val="edge"/>
          <c:yMode val="edge"/>
          <c:x val="0.2748584935914567"/>
          <c:y val="9.5646231870523749E-2"/>
          <c:w val="0.69010225872303599"/>
          <c:h val="0.80260702275675311"/>
        </c:manualLayout>
      </c:layout>
      <c:barChart>
        <c:barDir val="col"/>
        <c:grouping val="clustered"/>
        <c:ser>
          <c:idx val="0"/>
          <c:order val="0"/>
          <c:tx>
            <c:v>no grazing</c:v>
          </c:tx>
          <c:errBars>
            <c:errBarType val="both"/>
            <c:errValType val="cust"/>
            <c:plus>
              <c:numLit>
                <c:formatCode>General</c:formatCode>
                <c:ptCount val="1"/>
                <c:pt idx="0">
                  <c:v>0.20900000000000021</c:v>
                </c:pt>
              </c:numLit>
            </c:plus>
            <c:minus>
              <c:numLit>
                <c:formatCode>General</c:formatCode>
                <c:ptCount val="1"/>
                <c:pt idx="0">
                  <c:v>0.20900000000000021</c:v>
                </c:pt>
              </c:numLit>
            </c:minus>
          </c:errBars>
          <c:cat>
            <c:numRef>
              <c:f>(Sheet1!$B$8,Sheet1!$B$10)</c:f>
              <c:numCache>
                <c:formatCode>General</c:formatCode>
                <c:ptCount val="2"/>
                <c:pt idx="0">
                  <c:v>2007</c:v>
                </c:pt>
                <c:pt idx="1">
                  <c:v>2011</c:v>
                </c:pt>
              </c:numCache>
            </c:numRef>
          </c:cat>
          <c:val>
            <c:numRef>
              <c:f>(Sheet1!$F$8,Sheet1!$F$10)</c:f>
              <c:numCache>
                <c:formatCode>General</c:formatCode>
                <c:ptCount val="2"/>
                <c:pt idx="0">
                  <c:v>4.2750000000000004</c:v>
                </c:pt>
                <c:pt idx="1">
                  <c:v>1.2524999999999953</c:v>
                </c:pt>
              </c:numCache>
            </c:numRef>
          </c:val>
        </c:ser>
        <c:ser>
          <c:idx val="1"/>
          <c:order val="1"/>
          <c:tx>
            <c:v>grazing</c:v>
          </c:tx>
          <c:errBars>
            <c:errBarType val="both"/>
            <c:errValType val="cust"/>
            <c:plus>
              <c:numLit>
                <c:formatCode>General</c:formatCode>
                <c:ptCount val="1"/>
                <c:pt idx="0">
                  <c:v>0.16200000000000001</c:v>
                </c:pt>
              </c:numLit>
            </c:plus>
            <c:minus>
              <c:numLit>
                <c:formatCode>General</c:formatCode>
                <c:ptCount val="1"/>
                <c:pt idx="0">
                  <c:v>0.16200000000000001</c:v>
                </c:pt>
              </c:numLit>
            </c:minus>
          </c:errBars>
          <c:cat>
            <c:numRef>
              <c:f>(Sheet1!$B$8,Sheet1!$B$10)</c:f>
              <c:numCache>
                <c:formatCode>General</c:formatCode>
                <c:ptCount val="2"/>
                <c:pt idx="0">
                  <c:v>2007</c:v>
                </c:pt>
                <c:pt idx="1">
                  <c:v>2011</c:v>
                </c:pt>
              </c:numCache>
            </c:numRef>
          </c:cat>
          <c:val>
            <c:numRef>
              <c:f>(Sheet1!$F$9,Sheet1!$F$11)</c:f>
              <c:numCache>
                <c:formatCode>General</c:formatCode>
                <c:ptCount val="2"/>
                <c:pt idx="0">
                  <c:v>2.7250000000000001</c:v>
                </c:pt>
                <c:pt idx="1">
                  <c:v>1.0425</c:v>
                </c:pt>
              </c:numCache>
            </c:numRef>
          </c:val>
        </c:ser>
        <c:axId val="100935552"/>
        <c:axId val="100937728"/>
      </c:barChart>
      <c:catAx>
        <c:axId val="100935552"/>
        <c:scaling>
          <c:orientation val="minMax"/>
        </c:scaling>
        <c:axPos val="b"/>
        <c:title>
          <c:tx>
            <c:rich>
              <a:bodyPr/>
              <a:lstStyle/>
              <a:p>
                <a:pPr>
                  <a:defRPr sz="1100"/>
                </a:pPr>
                <a:r>
                  <a:rPr lang="he-IL" sz="1100"/>
                  <a:t>שנה</a:t>
                </a:r>
              </a:p>
            </c:rich>
          </c:tx>
          <c:layout/>
        </c:title>
        <c:numFmt formatCode="General" sourceLinked="1"/>
        <c:tickLblPos val="nextTo"/>
        <c:crossAx val="100937728"/>
        <c:crosses val="autoZero"/>
        <c:auto val="1"/>
        <c:lblAlgn val="ctr"/>
        <c:lblOffset val="100"/>
      </c:catAx>
      <c:valAx>
        <c:axId val="100937728"/>
        <c:scaling>
          <c:orientation val="minMax"/>
        </c:scaling>
        <c:axPos val="l"/>
        <c:title>
          <c:tx>
            <c:rich>
              <a:bodyPr rot="0" vert="horz"/>
              <a:lstStyle/>
              <a:p>
                <a:pPr>
                  <a:defRPr sz="1100"/>
                </a:pPr>
                <a:r>
                  <a:rPr lang="he-IL" sz="1100"/>
                  <a:t>ממוצע מינים </a:t>
                </a:r>
              </a:p>
              <a:p>
                <a:pPr>
                  <a:defRPr sz="1100"/>
                </a:pPr>
                <a:r>
                  <a:rPr lang="he-IL" sz="1100"/>
                  <a:t>לקוודרט</a:t>
                </a:r>
              </a:p>
            </c:rich>
          </c:tx>
          <c:layout>
            <c:manualLayout>
              <c:xMode val="edge"/>
              <c:yMode val="edge"/>
              <c:x val="8.3685206366853032E-2"/>
              <c:y val="0.14960095397501563"/>
            </c:manualLayout>
          </c:layout>
        </c:title>
        <c:numFmt formatCode="General" sourceLinked="1"/>
        <c:tickLblPos val="nextTo"/>
        <c:crossAx val="100935552"/>
        <c:crosses val="autoZero"/>
        <c:crossBetween val="between"/>
      </c:valAx>
    </c:plotArea>
    <c:legend>
      <c:legendPos val="l"/>
      <c:layout>
        <c:manualLayout>
          <c:xMode val="edge"/>
          <c:yMode val="edge"/>
          <c:x val="1.9822118912236945E-2"/>
          <c:y val="0.76160411413442652"/>
          <c:w val="0.14088298102522223"/>
          <c:h val="0.14546337857640468"/>
        </c:manualLayout>
      </c:layout>
    </c:legend>
    <c:plotVisOnly val="1"/>
    <c:dispBlanksAs val="gap"/>
  </c:chart>
  <c:spPr>
    <a:ln w="0"/>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2D9B75F-FD35-4F06-B94A-8C078D67AF12}" type="datetimeFigureOut">
              <a:rPr lang="he-IL" smtClean="0"/>
              <a:t>י'/שבט/תשע"ב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5E22861-D1E7-4E91-B955-5DA3910FE8A1}" type="slidenum">
              <a:rPr lang="he-IL" smtClean="0"/>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29F8C-56B9-4AC9-89F8-3C4A97325AD7}" type="slidenum">
              <a:rPr lang="he-IL"/>
              <a:pPr/>
              <a:t>2</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25B01-4123-437C-9CB8-BC990CD2056A}" type="slidenum">
              <a:rPr lang="he-IL"/>
              <a:pPr/>
              <a:t>3</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79D2F-8F31-4400-9EA8-EDE6E968D34E}" type="slidenum">
              <a:rPr lang="he-IL"/>
              <a:pPr/>
              <a:t>4</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5F89A-AA71-4B96-96C4-2156009F30CD}" type="slidenum">
              <a:rPr lang="he-IL"/>
              <a:pPr/>
              <a:t>5</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864E5-A499-431E-BFEC-B36454189CFB}" type="slidenum">
              <a:rPr lang="he-IL"/>
              <a:pPr/>
              <a:t>6</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BE255-DB0C-4353-A2CB-9C901CEA09F5}" type="slidenum">
              <a:rPr lang="he-IL"/>
              <a:pPr/>
              <a:t>7</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896C1-7DD6-446C-9FB5-0B34506C9D6D}" type="slidenum">
              <a:rPr lang="he-IL"/>
              <a:pPr/>
              <a:t>10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50976-6D20-45A4-8075-1D75AFC173A6}" type="slidenum">
              <a:rPr lang="he-IL"/>
              <a:pPr/>
              <a:t>16</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789EF9-7EEB-40C8-95CF-37E2C2FECF8D}" type="slidenum">
              <a:rPr lang="he-IL"/>
              <a:pPr/>
              <a:t>19</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7F37672B-6BC0-48C8-AE10-CC17F2281C95}" type="datetimeFigureOut">
              <a:rPr lang="he-IL" smtClean="0"/>
              <a:t>י'/שבט/תשע"ב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E995472-1DE4-4640-82D6-CD28F4D99C8D}"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F37672B-6BC0-48C8-AE10-CC17F2281C95}" type="datetimeFigureOut">
              <a:rPr lang="he-IL" smtClean="0"/>
              <a:t>י'/שבט/תשע"ב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E995472-1DE4-4640-82D6-CD28F4D99C8D}"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F37672B-6BC0-48C8-AE10-CC17F2281C95}" type="datetimeFigureOut">
              <a:rPr lang="he-IL" smtClean="0"/>
              <a:t>י'/שבט/תשע"ב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E995472-1DE4-4640-82D6-CD28F4D99C8D}" type="slidenum">
              <a:rPr lang="he-IL" smtClean="0"/>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כותרת וטבל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p>
            <a:r>
              <a:rPr lang="he-IL" smtClean="0"/>
              <a:t>לחץ כדי לערוך סגנון כותרת של תבנית בסיס</a:t>
            </a:r>
            <a:endParaRPr lang="he-IL"/>
          </a:p>
        </p:txBody>
      </p:sp>
      <p:sp>
        <p:nvSpPr>
          <p:cNvPr id="3" name="מציין מיקום של טבלה 2"/>
          <p:cNvSpPr>
            <a:spLocks noGrp="1"/>
          </p:cNvSpPr>
          <p:nvPr>
            <p:ph type="tbl" idx="1"/>
          </p:nvPr>
        </p:nvSpPr>
        <p:spPr>
          <a:xfrm>
            <a:off x="457200" y="1600200"/>
            <a:ext cx="8229600" cy="4525963"/>
          </a:xfrm>
        </p:spPr>
        <p:txBody>
          <a:bodyPr/>
          <a:lstStyle/>
          <a:p>
            <a:endParaRPr lang="he-IL"/>
          </a:p>
        </p:txBody>
      </p:sp>
      <p:sp>
        <p:nvSpPr>
          <p:cNvPr id="4" name="מציין מיקום של תאריך 3"/>
          <p:cNvSpPr>
            <a:spLocks noGrp="1"/>
          </p:cNvSpPr>
          <p:nvPr>
            <p:ph type="dt" sz="half" idx="10"/>
          </p:nvPr>
        </p:nvSpPr>
        <p:spPr>
          <a:xfrm>
            <a:off x="6553200" y="6245225"/>
            <a:ext cx="2133600" cy="476250"/>
          </a:xfrm>
        </p:spPr>
        <p:txBody>
          <a:bodyPr/>
          <a:lstStyle>
            <a:lvl1pPr>
              <a:defRPr/>
            </a:lvl1pPr>
          </a:lstStyle>
          <a:p>
            <a:endParaRPr lang="en-US"/>
          </a:p>
        </p:txBody>
      </p:sp>
      <p:sp>
        <p:nvSpPr>
          <p:cNvPr id="5" name="מציין מיקום של כותרת תחתונה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מציין מיקום של מספר שקופית 5"/>
          <p:cNvSpPr>
            <a:spLocks noGrp="1"/>
          </p:cNvSpPr>
          <p:nvPr>
            <p:ph type="sldNum" sz="quarter" idx="12"/>
          </p:nvPr>
        </p:nvSpPr>
        <p:spPr>
          <a:xfrm>
            <a:off x="457200" y="6245225"/>
            <a:ext cx="2133600" cy="476250"/>
          </a:xfrm>
        </p:spPr>
        <p:txBody>
          <a:bodyPr/>
          <a:lstStyle>
            <a:lvl1pPr>
              <a:defRPr/>
            </a:lvl1pPr>
          </a:lstStyle>
          <a:p>
            <a:fld id="{3F82E303-838F-4B88-A3F9-3E2A81912CB2}" type="slidenum">
              <a:rPr lang="he-IL"/>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F37672B-6BC0-48C8-AE10-CC17F2281C95}" type="datetimeFigureOut">
              <a:rPr lang="he-IL" smtClean="0"/>
              <a:t>י'/שבט/תשע"ב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E995472-1DE4-4640-82D6-CD28F4D99C8D}"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F37672B-6BC0-48C8-AE10-CC17F2281C95}" type="datetimeFigureOut">
              <a:rPr lang="he-IL" smtClean="0"/>
              <a:t>י'/שבט/תשע"ב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E995472-1DE4-4640-82D6-CD28F4D99C8D}"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7F37672B-6BC0-48C8-AE10-CC17F2281C95}" type="datetimeFigureOut">
              <a:rPr lang="he-IL" smtClean="0"/>
              <a:t>י'/שבט/תשע"ב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E995472-1DE4-4640-82D6-CD28F4D99C8D}"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7F37672B-6BC0-48C8-AE10-CC17F2281C95}" type="datetimeFigureOut">
              <a:rPr lang="he-IL" smtClean="0"/>
              <a:t>י'/שבט/תשע"ב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E995472-1DE4-4640-82D6-CD28F4D99C8D}"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7F37672B-6BC0-48C8-AE10-CC17F2281C95}" type="datetimeFigureOut">
              <a:rPr lang="he-IL" smtClean="0"/>
              <a:t>י'/שבט/תשע"ב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E995472-1DE4-4640-82D6-CD28F4D99C8D}"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F37672B-6BC0-48C8-AE10-CC17F2281C95}" type="datetimeFigureOut">
              <a:rPr lang="he-IL" smtClean="0"/>
              <a:t>י'/שבט/תשע"ב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E995472-1DE4-4640-82D6-CD28F4D99C8D}"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F37672B-6BC0-48C8-AE10-CC17F2281C95}" type="datetimeFigureOut">
              <a:rPr lang="he-IL" smtClean="0"/>
              <a:t>י'/שבט/תשע"ב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E995472-1DE4-4640-82D6-CD28F4D99C8D}"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F37672B-6BC0-48C8-AE10-CC17F2281C95}" type="datetimeFigureOut">
              <a:rPr lang="he-IL" smtClean="0"/>
              <a:t>י'/שבט/תשע"ב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E995472-1DE4-4640-82D6-CD28F4D99C8D}"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F37672B-6BC0-48C8-AE10-CC17F2281C95}" type="datetimeFigureOut">
              <a:rPr lang="he-IL" smtClean="0"/>
              <a:t>י'/שבט/תשע"ב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E995472-1DE4-4640-82D6-CD28F4D99C8D}"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fontScale="90000"/>
          </a:bodyPr>
          <a:lstStyle/>
          <a:p>
            <a:r>
              <a:rPr lang="he-IL" b="1" dirty="0"/>
              <a:t>השפעה ארוכת טווח של רעייה והסרת החופה של מינים מעוצים מעצבי נוף על עושר המינים של צמחים עשבוניים מינים.</a:t>
            </a:r>
            <a:r>
              <a:rPr lang="en-US" b="1" dirty="0"/>
              <a:t/>
            </a:r>
            <a:br>
              <a:rPr lang="en-US" b="1" dirty="0"/>
            </a:br>
            <a:endParaRPr lang="he-IL" dirty="0"/>
          </a:p>
        </p:txBody>
      </p:sp>
      <p:sp>
        <p:nvSpPr>
          <p:cNvPr id="3" name="כותרת משנה 2"/>
          <p:cNvSpPr>
            <a:spLocks noGrp="1"/>
          </p:cNvSpPr>
          <p:nvPr>
            <p:ph type="subTitle" idx="1"/>
          </p:nvPr>
        </p:nvSpPr>
        <p:spPr/>
        <p:txBody>
          <a:bodyPr>
            <a:normAutofit fontScale="70000" lnSpcReduction="20000"/>
          </a:bodyPr>
          <a:lstStyle/>
          <a:p>
            <a:r>
              <a:rPr lang="he-IL" dirty="0"/>
              <a:t>מגיש: אורי ערד </a:t>
            </a:r>
            <a:endParaRPr lang="en-US" dirty="0"/>
          </a:p>
          <a:p>
            <a:endParaRPr lang="he-IL" dirty="0" smtClean="0"/>
          </a:p>
          <a:p>
            <a:r>
              <a:rPr lang="he-IL" dirty="0" smtClean="0"/>
              <a:t>מנחים</a:t>
            </a:r>
            <a:r>
              <a:rPr lang="he-IL" dirty="0"/>
              <a:t>: </a:t>
            </a:r>
            <a:endParaRPr lang="he-IL" dirty="0" smtClean="0"/>
          </a:p>
          <a:p>
            <a:r>
              <a:rPr lang="he-IL" dirty="0" err="1" smtClean="0"/>
              <a:t>פרופ</a:t>
            </a:r>
            <a:r>
              <a:rPr lang="he-IL" dirty="0"/>
              <a:t>' גידי נאמן, אוניברסיטת חיפה- אורנים, </a:t>
            </a:r>
            <a:endParaRPr lang="he-IL" dirty="0" smtClean="0"/>
          </a:p>
          <a:p>
            <a:r>
              <a:rPr lang="he-IL" dirty="0" smtClean="0"/>
              <a:t>הראל </a:t>
            </a:r>
            <a:r>
              <a:rPr lang="he-IL" dirty="0" err="1"/>
              <a:t>אגרא</a:t>
            </a:r>
            <a:r>
              <a:rPr lang="he-IL" dirty="0"/>
              <a:t>, אוניברסיטת חיפה </a:t>
            </a:r>
            <a:endParaRPr lang="he-IL" dirty="0" smtClean="0"/>
          </a:p>
          <a:p>
            <a:endParaRPr lang="en-US" dirty="0" smtClean="0"/>
          </a:p>
          <a:p>
            <a:endParaRPr lang="he-I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5"/>
          <p:cNvGrpSpPr>
            <a:grpSpLocks/>
          </p:cNvGrpSpPr>
          <p:nvPr/>
        </p:nvGrpSpPr>
        <p:grpSpPr bwMode="auto">
          <a:xfrm>
            <a:off x="539750" y="692150"/>
            <a:ext cx="6048375" cy="5689600"/>
            <a:chOff x="204" y="572"/>
            <a:chExt cx="3720" cy="3109"/>
          </a:xfrm>
        </p:grpSpPr>
        <p:grpSp>
          <p:nvGrpSpPr>
            <p:cNvPr id="3" name="Group 246"/>
            <p:cNvGrpSpPr>
              <a:grpSpLocks noChangeAspect="1"/>
            </p:cNvGrpSpPr>
            <p:nvPr/>
          </p:nvGrpSpPr>
          <p:grpSpPr bwMode="auto">
            <a:xfrm>
              <a:off x="204" y="981"/>
              <a:ext cx="3720" cy="2700"/>
              <a:chOff x="2964" y="7530"/>
              <a:chExt cx="12263" cy="9102"/>
            </a:xfrm>
          </p:grpSpPr>
          <p:sp>
            <p:nvSpPr>
              <p:cNvPr id="14583" name="AutoShape 247"/>
              <p:cNvSpPr>
                <a:spLocks noChangeAspect="1" noChangeArrowheads="1"/>
              </p:cNvSpPr>
              <p:nvPr/>
            </p:nvSpPr>
            <p:spPr bwMode="auto">
              <a:xfrm>
                <a:off x="2964" y="7530"/>
                <a:ext cx="12263" cy="9102"/>
              </a:xfrm>
              <a:prstGeom prst="rect">
                <a:avLst/>
              </a:prstGeom>
              <a:noFill/>
              <a:ln w="9525">
                <a:noFill/>
                <a:miter lim="800000"/>
                <a:headEnd/>
                <a:tailEnd/>
              </a:ln>
            </p:spPr>
            <p:txBody>
              <a:bodyPr/>
              <a:lstStyle/>
              <a:p>
                <a:endParaRPr lang="he-IL"/>
              </a:p>
            </p:txBody>
          </p:sp>
          <p:grpSp>
            <p:nvGrpSpPr>
              <p:cNvPr id="4" name="Group 248"/>
              <p:cNvGrpSpPr>
                <a:grpSpLocks/>
              </p:cNvGrpSpPr>
              <p:nvPr/>
            </p:nvGrpSpPr>
            <p:grpSpPr bwMode="auto">
              <a:xfrm>
                <a:off x="3203" y="14861"/>
                <a:ext cx="2603" cy="1020"/>
                <a:chOff x="503" y="2869"/>
                <a:chExt cx="1709" cy="861"/>
              </a:xfrm>
            </p:grpSpPr>
            <p:grpSp>
              <p:nvGrpSpPr>
                <p:cNvPr id="5" name="Group 249"/>
                <p:cNvGrpSpPr>
                  <a:grpSpLocks/>
                </p:cNvGrpSpPr>
                <p:nvPr/>
              </p:nvGrpSpPr>
              <p:grpSpPr bwMode="auto">
                <a:xfrm>
                  <a:off x="503" y="2870"/>
                  <a:ext cx="841" cy="860"/>
                  <a:chOff x="503" y="2870"/>
                  <a:chExt cx="841" cy="860"/>
                </a:xfrm>
              </p:grpSpPr>
              <p:sp>
                <p:nvSpPr>
                  <p:cNvPr id="14586" name="Rectangle 250"/>
                  <p:cNvSpPr>
                    <a:spLocks noChangeArrowheads="1"/>
                  </p:cNvSpPr>
                  <p:nvPr/>
                </p:nvSpPr>
                <p:spPr bwMode="auto">
                  <a:xfrm>
                    <a:off x="503" y="3310"/>
                    <a:ext cx="841" cy="420"/>
                  </a:xfrm>
                  <a:prstGeom prst="rect">
                    <a:avLst/>
                  </a:prstGeom>
                  <a:noFill/>
                  <a:ln w="9525">
                    <a:solidFill>
                      <a:srgbClr val="000000"/>
                    </a:solidFill>
                    <a:miter lim="800000"/>
                    <a:headEnd/>
                    <a:tailEnd/>
                  </a:ln>
                </p:spPr>
                <p:txBody>
                  <a:bodyPr anchor="ctr"/>
                  <a:lstStyle/>
                  <a:p>
                    <a:endParaRPr lang="he-IL"/>
                  </a:p>
                </p:txBody>
              </p:sp>
              <p:sp>
                <p:nvSpPr>
                  <p:cNvPr id="14587" name="Rectangle 251"/>
                  <p:cNvSpPr>
                    <a:spLocks noChangeArrowheads="1"/>
                  </p:cNvSpPr>
                  <p:nvPr/>
                </p:nvSpPr>
                <p:spPr bwMode="auto">
                  <a:xfrm>
                    <a:off x="503" y="2870"/>
                    <a:ext cx="841" cy="420"/>
                  </a:xfrm>
                  <a:prstGeom prst="rect">
                    <a:avLst/>
                  </a:prstGeom>
                  <a:noFill/>
                  <a:ln w="9525">
                    <a:solidFill>
                      <a:srgbClr val="000000"/>
                    </a:solidFill>
                    <a:miter lim="800000"/>
                    <a:headEnd/>
                    <a:tailEnd/>
                  </a:ln>
                </p:spPr>
                <p:txBody>
                  <a:bodyPr anchor="ctr"/>
                  <a:lstStyle/>
                  <a:p>
                    <a:endParaRPr lang="he-IL"/>
                  </a:p>
                </p:txBody>
              </p:sp>
            </p:grpSp>
            <p:grpSp>
              <p:nvGrpSpPr>
                <p:cNvPr id="6" name="Group 252"/>
                <p:cNvGrpSpPr>
                  <a:grpSpLocks/>
                </p:cNvGrpSpPr>
                <p:nvPr/>
              </p:nvGrpSpPr>
              <p:grpSpPr bwMode="auto">
                <a:xfrm>
                  <a:off x="1371" y="2869"/>
                  <a:ext cx="841" cy="860"/>
                  <a:chOff x="503" y="2870"/>
                  <a:chExt cx="841" cy="860"/>
                </a:xfrm>
              </p:grpSpPr>
              <p:sp>
                <p:nvSpPr>
                  <p:cNvPr id="14589" name="Rectangle 253"/>
                  <p:cNvSpPr>
                    <a:spLocks noChangeArrowheads="1"/>
                  </p:cNvSpPr>
                  <p:nvPr/>
                </p:nvSpPr>
                <p:spPr bwMode="auto">
                  <a:xfrm>
                    <a:off x="503" y="3310"/>
                    <a:ext cx="841" cy="420"/>
                  </a:xfrm>
                  <a:prstGeom prst="rect">
                    <a:avLst/>
                  </a:prstGeom>
                  <a:noFill/>
                  <a:ln w="9525">
                    <a:solidFill>
                      <a:srgbClr val="000000"/>
                    </a:solidFill>
                    <a:miter lim="800000"/>
                    <a:headEnd/>
                    <a:tailEnd/>
                  </a:ln>
                </p:spPr>
                <p:txBody>
                  <a:bodyPr anchor="ctr"/>
                  <a:lstStyle/>
                  <a:p>
                    <a:endParaRPr lang="he-IL"/>
                  </a:p>
                </p:txBody>
              </p:sp>
              <p:sp>
                <p:nvSpPr>
                  <p:cNvPr id="14590" name="Rectangle 254"/>
                  <p:cNvSpPr>
                    <a:spLocks noChangeArrowheads="1"/>
                  </p:cNvSpPr>
                  <p:nvPr/>
                </p:nvSpPr>
                <p:spPr bwMode="auto">
                  <a:xfrm>
                    <a:off x="503" y="2870"/>
                    <a:ext cx="841" cy="420"/>
                  </a:xfrm>
                  <a:prstGeom prst="rect">
                    <a:avLst/>
                  </a:prstGeom>
                  <a:noFill/>
                  <a:ln w="9525">
                    <a:solidFill>
                      <a:srgbClr val="000000"/>
                    </a:solidFill>
                    <a:miter lim="800000"/>
                    <a:headEnd/>
                    <a:tailEnd/>
                  </a:ln>
                </p:spPr>
                <p:txBody>
                  <a:bodyPr anchor="ctr"/>
                  <a:lstStyle/>
                  <a:p>
                    <a:endParaRPr lang="he-IL"/>
                  </a:p>
                </p:txBody>
              </p:sp>
            </p:grpSp>
          </p:grpSp>
          <p:grpSp>
            <p:nvGrpSpPr>
              <p:cNvPr id="7" name="Group 255"/>
              <p:cNvGrpSpPr>
                <a:grpSpLocks/>
              </p:cNvGrpSpPr>
              <p:nvPr/>
            </p:nvGrpSpPr>
            <p:grpSpPr bwMode="auto">
              <a:xfrm rot="-710640">
                <a:off x="6190" y="14779"/>
                <a:ext cx="5300" cy="1105"/>
                <a:chOff x="1947" y="3094"/>
                <a:chExt cx="2750" cy="625"/>
              </a:xfrm>
            </p:grpSpPr>
            <p:grpSp>
              <p:nvGrpSpPr>
                <p:cNvPr id="8" name="Group 256"/>
                <p:cNvGrpSpPr>
                  <a:grpSpLocks/>
                </p:cNvGrpSpPr>
                <p:nvPr/>
              </p:nvGrpSpPr>
              <p:grpSpPr bwMode="auto">
                <a:xfrm>
                  <a:off x="1947" y="3096"/>
                  <a:ext cx="1334" cy="623"/>
                  <a:chOff x="503" y="2869"/>
                  <a:chExt cx="1709" cy="861"/>
                </a:xfrm>
              </p:grpSpPr>
              <p:grpSp>
                <p:nvGrpSpPr>
                  <p:cNvPr id="9" name="Group 257"/>
                  <p:cNvGrpSpPr>
                    <a:grpSpLocks/>
                  </p:cNvGrpSpPr>
                  <p:nvPr/>
                </p:nvGrpSpPr>
                <p:grpSpPr bwMode="auto">
                  <a:xfrm>
                    <a:off x="503" y="2870"/>
                    <a:ext cx="841" cy="860"/>
                    <a:chOff x="503" y="2870"/>
                    <a:chExt cx="841" cy="860"/>
                  </a:xfrm>
                </p:grpSpPr>
                <p:sp>
                  <p:nvSpPr>
                    <p:cNvPr id="14594" name="Rectangle 258"/>
                    <p:cNvSpPr>
                      <a:spLocks noChangeArrowheads="1"/>
                    </p:cNvSpPr>
                    <p:nvPr/>
                  </p:nvSpPr>
                  <p:spPr bwMode="auto">
                    <a:xfrm>
                      <a:off x="503" y="3310"/>
                      <a:ext cx="841" cy="420"/>
                    </a:xfrm>
                    <a:prstGeom prst="rect">
                      <a:avLst/>
                    </a:prstGeom>
                    <a:noFill/>
                    <a:ln w="9525">
                      <a:solidFill>
                        <a:srgbClr val="000000"/>
                      </a:solidFill>
                      <a:miter lim="800000"/>
                      <a:headEnd/>
                      <a:tailEnd/>
                    </a:ln>
                  </p:spPr>
                  <p:txBody>
                    <a:bodyPr anchor="ctr"/>
                    <a:lstStyle/>
                    <a:p>
                      <a:endParaRPr lang="he-IL"/>
                    </a:p>
                  </p:txBody>
                </p:sp>
                <p:sp>
                  <p:nvSpPr>
                    <p:cNvPr id="14595" name="Rectangle 259"/>
                    <p:cNvSpPr>
                      <a:spLocks noChangeArrowheads="1"/>
                    </p:cNvSpPr>
                    <p:nvPr/>
                  </p:nvSpPr>
                  <p:spPr bwMode="auto">
                    <a:xfrm>
                      <a:off x="503" y="2870"/>
                      <a:ext cx="841" cy="420"/>
                    </a:xfrm>
                    <a:prstGeom prst="rect">
                      <a:avLst/>
                    </a:prstGeom>
                    <a:noFill/>
                    <a:ln w="9525">
                      <a:solidFill>
                        <a:srgbClr val="000000"/>
                      </a:solidFill>
                      <a:miter lim="800000"/>
                      <a:headEnd/>
                      <a:tailEnd/>
                    </a:ln>
                  </p:spPr>
                  <p:txBody>
                    <a:bodyPr anchor="ctr"/>
                    <a:lstStyle/>
                    <a:p>
                      <a:endParaRPr lang="he-IL"/>
                    </a:p>
                  </p:txBody>
                </p:sp>
              </p:grpSp>
              <p:grpSp>
                <p:nvGrpSpPr>
                  <p:cNvPr id="10" name="Group 260"/>
                  <p:cNvGrpSpPr>
                    <a:grpSpLocks/>
                  </p:cNvGrpSpPr>
                  <p:nvPr/>
                </p:nvGrpSpPr>
                <p:grpSpPr bwMode="auto">
                  <a:xfrm>
                    <a:off x="1371" y="2869"/>
                    <a:ext cx="841" cy="860"/>
                    <a:chOff x="503" y="2870"/>
                    <a:chExt cx="841" cy="860"/>
                  </a:xfrm>
                </p:grpSpPr>
                <p:sp>
                  <p:nvSpPr>
                    <p:cNvPr id="14597" name="Rectangle 261"/>
                    <p:cNvSpPr>
                      <a:spLocks noChangeArrowheads="1"/>
                    </p:cNvSpPr>
                    <p:nvPr/>
                  </p:nvSpPr>
                  <p:spPr bwMode="auto">
                    <a:xfrm>
                      <a:off x="503" y="3310"/>
                      <a:ext cx="841" cy="420"/>
                    </a:xfrm>
                    <a:prstGeom prst="rect">
                      <a:avLst/>
                    </a:prstGeom>
                    <a:noFill/>
                    <a:ln w="9525">
                      <a:solidFill>
                        <a:srgbClr val="000000"/>
                      </a:solidFill>
                      <a:miter lim="800000"/>
                      <a:headEnd/>
                      <a:tailEnd/>
                    </a:ln>
                  </p:spPr>
                  <p:txBody>
                    <a:bodyPr anchor="ctr"/>
                    <a:lstStyle/>
                    <a:p>
                      <a:endParaRPr lang="he-IL"/>
                    </a:p>
                  </p:txBody>
                </p:sp>
                <p:sp>
                  <p:nvSpPr>
                    <p:cNvPr id="14598" name="Rectangle 262"/>
                    <p:cNvSpPr>
                      <a:spLocks noChangeArrowheads="1"/>
                    </p:cNvSpPr>
                    <p:nvPr/>
                  </p:nvSpPr>
                  <p:spPr bwMode="auto">
                    <a:xfrm>
                      <a:off x="503" y="2870"/>
                      <a:ext cx="841" cy="420"/>
                    </a:xfrm>
                    <a:prstGeom prst="rect">
                      <a:avLst/>
                    </a:prstGeom>
                    <a:noFill/>
                    <a:ln w="9525">
                      <a:solidFill>
                        <a:srgbClr val="000000"/>
                      </a:solidFill>
                      <a:miter lim="800000"/>
                      <a:headEnd/>
                      <a:tailEnd/>
                    </a:ln>
                  </p:spPr>
                  <p:txBody>
                    <a:bodyPr anchor="ctr"/>
                    <a:lstStyle/>
                    <a:p>
                      <a:endParaRPr lang="he-IL"/>
                    </a:p>
                  </p:txBody>
                </p:sp>
              </p:grpSp>
            </p:grpSp>
            <p:grpSp>
              <p:nvGrpSpPr>
                <p:cNvPr id="11" name="Group 263"/>
                <p:cNvGrpSpPr>
                  <a:grpSpLocks/>
                </p:cNvGrpSpPr>
                <p:nvPr/>
              </p:nvGrpSpPr>
              <p:grpSpPr bwMode="auto">
                <a:xfrm>
                  <a:off x="3363" y="3094"/>
                  <a:ext cx="1334" cy="623"/>
                  <a:chOff x="503" y="2869"/>
                  <a:chExt cx="1709" cy="861"/>
                </a:xfrm>
              </p:grpSpPr>
              <p:grpSp>
                <p:nvGrpSpPr>
                  <p:cNvPr id="12" name="Group 264"/>
                  <p:cNvGrpSpPr>
                    <a:grpSpLocks/>
                  </p:cNvGrpSpPr>
                  <p:nvPr/>
                </p:nvGrpSpPr>
                <p:grpSpPr bwMode="auto">
                  <a:xfrm>
                    <a:off x="503" y="2870"/>
                    <a:ext cx="841" cy="860"/>
                    <a:chOff x="503" y="2870"/>
                    <a:chExt cx="841" cy="860"/>
                  </a:xfrm>
                </p:grpSpPr>
                <p:sp>
                  <p:nvSpPr>
                    <p:cNvPr id="14601" name="Rectangle 265"/>
                    <p:cNvSpPr>
                      <a:spLocks noChangeArrowheads="1"/>
                    </p:cNvSpPr>
                    <p:nvPr/>
                  </p:nvSpPr>
                  <p:spPr bwMode="auto">
                    <a:xfrm>
                      <a:off x="503" y="3310"/>
                      <a:ext cx="841" cy="420"/>
                    </a:xfrm>
                    <a:prstGeom prst="rect">
                      <a:avLst/>
                    </a:prstGeom>
                    <a:noFill/>
                    <a:ln w="9525">
                      <a:solidFill>
                        <a:srgbClr val="000000"/>
                      </a:solidFill>
                      <a:miter lim="800000"/>
                      <a:headEnd/>
                      <a:tailEnd/>
                    </a:ln>
                  </p:spPr>
                  <p:txBody>
                    <a:bodyPr anchor="ctr"/>
                    <a:lstStyle/>
                    <a:p>
                      <a:endParaRPr lang="he-IL"/>
                    </a:p>
                  </p:txBody>
                </p:sp>
                <p:sp>
                  <p:nvSpPr>
                    <p:cNvPr id="14602" name="Rectangle 266"/>
                    <p:cNvSpPr>
                      <a:spLocks noChangeArrowheads="1"/>
                    </p:cNvSpPr>
                    <p:nvPr/>
                  </p:nvSpPr>
                  <p:spPr bwMode="auto">
                    <a:xfrm>
                      <a:off x="503" y="2870"/>
                      <a:ext cx="841" cy="420"/>
                    </a:xfrm>
                    <a:prstGeom prst="rect">
                      <a:avLst/>
                    </a:prstGeom>
                    <a:noFill/>
                    <a:ln w="9525">
                      <a:solidFill>
                        <a:srgbClr val="000000"/>
                      </a:solidFill>
                      <a:miter lim="800000"/>
                      <a:headEnd/>
                      <a:tailEnd/>
                    </a:ln>
                  </p:spPr>
                  <p:txBody>
                    <a:bodyPr anchor="ctr"/>
                    <a:lstStyle/>
                    <a:p>
                      <a:endParaRPr lang="he-IL"/>
                    </a:p>
                  </p:txBody>
                </p:sp>
              </p:grpSp>
              <p:grpSp>
                <p:nvGrpSpPr>
                  <p:cNvPr id="13" name="Group 267"/>
                  <p:cNvGrpSpPr>
                    <a:grpSpLocks/>
                  </p:cNvGrpSpPr>
                  <p:nvPr/>
                </p:nvGrpSpPr>
                <p:grpSpPr bwMode="auto">
                  <a:xfrm>
                    <a:off x="1371" y="2869"/>
                    <a:ext cx="841" cy="860"/>
                    <a:chOff x="503" y="2870"/>
                    <a:chExt cx="841" cy="860"/>
                  </a:xfrm>
                </p:grpSpPr>
                <p:sp>
                  <p:nvSpPr>
                    <p:cNvPr id="14604" name="Rectangle 268"/>
                    <p:cNvSpPr>
                      <a:spLocks noChangeArrowheads="1"/>
                    </p:cNvSpPr>
                    <p:nvPr/>
                  </p:nvSpPr>
                  <p:spPr bwMode="auto">
                    <a:xfrm>
                      <a:off x="503" y="3310"/>
                      <a:ext cx="841" cy="420"/>
                    </a:xfrm>
                    <a:prstGeom prst="rect">
                      <a:avLst/>
                    </a:prstGeom>
                    <a:noFill/>
                    <a:ln w="9525">
                      <a:solidFill>
                        <a:srgbClr val="000000"/>
                      </a:solidFill>
                      <a:miter lim="800000"/>
                      <a:headEnd/>
                      <a:tailEnd/>
                    </a:ln>
                  </p:spPr>
                  <p:txBody>
                    <a:bodyPr anchor="ctr"/>
                    <a:lstStyle/>
                    <a:p>
                      <a:endParaRPr lang="he-IL"/>
                    </a:p>
                  </p:txBody>
                </p:sp>
                <p:sp>
                  <p:nvSpPr>
                    <p:cNvPr id="14605" name="Rectangle 269"/>
                    <p:cNvSpPr>
                      <a:spLocks noChangeArrowheads="1"/>
                    </p:cNvSpPr>
                    <p:nvPr/>
                  </p:nvSpPr>
                  <p:spPr bwMode="auto">
                    <a:xfrm>
                      <a:off x="503" y="2870"/>
                      <a:ext cx="841" cy="420"/>
                    </a:xfrm>
                    <a:prstGeom prst="rect">
                      <a:avLst/>
                    </a:prstGeom>
                    <a:noFill/>
                    <a:ln w="9525">
                      <a:solidFill>
                        <a:srgbClr val="000000"/>
                      </a:solidFill>
                      <a:miter lim="800000"/>
                      <a:headEnd/>
                      <a:tailEnd/>
                    </a:ln>
                  </p:spPr>
                  <p:txBody>
                    <a:bodyPr anchor="ctr"/>
                    <a:lstStyle/>
                    <a:p>
                      <a:endParaRPr lang="he-IL"/>
                    </a:p>
                  </p:txBody>
                </p:sp>
              </p:grpSp>
            </p:grpSp>
          </p:grpSp>
          <p:grpSp>
            <p:nvGrpSpPr>
              <p:cNvPr id="14" name="Group 270"/>
              <p:cNvGrpSpPr>
                <a:grpSpLocks/>
              </p:cNvGrpSpPr>
              <p:nvPr/>
            </p:nvGrpSpPr>
            <p:grpSpPr bwMode="auto">
              <a:xfrm rot="-3931603">
                <a:off x="10877" y="12595"/>
                <a:ext cx="5418" cy="1080"/>
                <a:chOff x="1947" y="3094"/>
                <a:chExt cx="2750" cy="625"/>
              </a:xfrm>
            </p:grpSpPr>
            <p:grpSp>
              <p:nvGrpSpPr>
                <p:cNvPr id="15" name="Group 271"/>
                <p:cNvGrpSpPr>
                  <a:grpSpLocks/>
                </p:cNvGrpSpPr>
                <p:nvPr/>
              </p:nvGrpSpPr>
              <p:grpSpPr bwMode="auto">
                <a:xfrm>
                  <a:off x="1947" y="3096"/>
                  <a:ext cx="1334" cy="623"/>
                  <a:chOff x="503" y="2869"/>
                  <a:chExt cx="1709" cy="861"/>
                </a:xfrm>
              </p:grpSpPr>
              <p:grpSp>
                <p:nvGrpSpPr>
                  <p:cNvPr id="16" name="Group 272"/>
                  <p:cNvGrpSpPr>
                    <a:grpSpLocks/>
                  </p:cNvGrpSpPr>
                  <p:nvPr/>
                </p:nvGrpSpPr>
                <p:grpSpPr bwMode="auto">
                  <a:xfrm>
                    <a:off x="503" y="2870"/>
                    <a:ext cx="841" cy="860"/>
                    <a:chOff x="503" y="2870"/>
                    <a:chExt cx="841" cy="860"/>
                  </a:xfrm>
                </p:grpSpPr>
                <p:sp>
                  <p:nvSpPr>
                    <p:cNvPr id="14609" name="Rectangle 273"/>
                    <p:cNvSpPr>
                      <a:spLocks noChangeArrowheads="1"/>
                    </p:cNvSpPr>
                    <p:nvPr/>
                  </p:nvSpPr>
                  <p:spPr bwMode="auto">
                    <a:xfrm>
                      <a:off x="503" y="3310"/>
                      <a:ext cx="841" cy="420"/>
                    </a:xfrm>
                    <a:prstGeom prst="rect">
                      <a:avLst/>
                    </a:prstGeom>
                    <a:noFill/>
                    <a:ln w="9525">
                      <a:solidFill>
                        <a:srgbClr val="000000"/>
                      </a:solidFill>
                      <a:miter lim="800000"/>
                      <a:headEnd/>
                      <a:tailEnd/>
                    </a:ln>
                  </p:spPr>
                  <p:txBody>
                    <a:bodyPr anchor="ctr"/>
                    <a:lstStyle/>
                    <a:p>
                      <a:endParaRPr lang="he-IL"/>
                    </a:p>
                  </p:txBody>
                </p:sp>
                <p:sp>
                  <p:nvSpPr>
                    <p:cNvPr id="14610" name="Rectangle 274"/>
                    <p:cNvSpPr>
                      <a:spLocks noChangeArrowheads="1"/>
                    </p:cNvSpPr>
                    <p:nvPr/>
                  </p:nvSpPr>
                  <p:spPr bwMode="auto">
                    <a:xfrm>
                      <a:off x="503" y="2870"/>
                      <a:ext cx="841" cy="420"/>
                    </a:xfrm>
                    <a:prstGeom prst="rect">
                      <a:avLst/>
                    </a:prstGeom>
                    <a:noFill/>
                    <a:ln w="9525">
                      <a:solidFill>
                        <a:srgbClr val="000000"/>
                      </a:solidFill>
                      <a:miter lim="800000"/>
                      <a:headEnd/>
                      <a:tailEnd/>
                    </a:ln>
                  </p:spPr>
                  <p:txBody>
                    <a:bodyPr anchor="ctr"/>
                    <a:lstStyle/>
                    <a:p>
                      <a:endParaRPr lang="he-IL"/>
                    </a:p>
                  </p:txBody>
                </p:sp>
              </p:grpSp>
              <p:grpSp>
                <p:nvGrpSpPr>
                  <p:cNvPr id="17" name="Group 275"/>
                  <p:cNvGrpSpPr>
                    <a:grpSpLocks/>
                  </p:cNvGrpSpPr>
                  <p:nvPr/>
                </p:nvGrpSpPr>
                <p:grpSpPr bwMode="auto">
                  <a:xfrm>
                    <a:off x="1371" y="2869"/>
                    <a:ext cx="841" cy="860"/>
                    <a:chOff x="503" y="2870"/>
                    <a:chExt cx="841" cy="860"/>
                  </a:xfrm>
                </p:grpSpPr>
                <p:sp>
                  <p:nvSpPr>
                    <p:cNvPr id="14612" name="Rectangle 276"/>
                    <p:cNvSpPr>
                      <a:spLocks noChangeArrowheads="1"/>
                    </p:cNvSpPr>
                    <p:nvPr/>
                  </p:nvSpPr>
                  <p:spPr bwMode="auto">
                    <a:xfrm>
                      <a:off x="503" y="3310"/>
                      <a:ext cx="841" cy="420"/>
                    </a:xfrm>
                    <a:prstGeom prst="rect">
                      <a:avLst/>
                    </a:prstGeom>
                    <a:noFill/>
                    <a:ln w="9525">
                      <a:solidFill>
                        <a:srgbClr val="000000"/>
                      </a:solidFill>
                      <a:miter lim="800000"/>
                      <a:headEnd/>
                      <a:tailEnd/>
                    </a:ln>
                  </p:spPr>
                  <p:txBody>
                    <a:bodyPr anchor="ctr"/>
                    <a:lstStyle/>
                    <a:p>
                      <a:endParaRPr lang="he-IL"/>
                    </a:p>
                  </p:txBody>
                </p:sp>
                <p:sp>
                  <p:nvSpPr>
                    <p:cNvPr id="14613" name="Rectangle 277"/>
                    <p:cNvSpPr>
                      <a:spLocks noChangeArrowheads="1"/>
                    </p:cNvSpPr>
                    <p:nvPr/>
                  </p:nvSpPr>
                  <p:spPr bwMode="auto">
                    <a:xfrm>
                      <a:off x="503" y="2870"/>
                      <a:ext cx="841" cy="420"/>
                    </a:xfrm>
                    <a:prstGeom prst="rect">
                      <a:avLst/>
                    </a:prstGeom>
                    <a:noFill/>
                    <a:ln w="9525">
                      <a:solidFill>
                        <a:srgbClr val="000000"/>
                      </a:solidFill>
                      <a:miter lim="800000"/>
                      <a:headEnd/>
                      <a:tailEnd/>
                    </a:ln>
                  </p:spPr>
                  <p:txBody>
                    <a:bodyPr anchor="ctr"/>
                    <a:lstStyle/>
                    <a:p>
                      <a:endParaRPr lang="he-IL"/>
                    </a:p>
                  </p:txBody>
                </p:sp>
              </p:grpSp>
            </p:grpSp>
            <p:grpSp>
              <p:nvGrpSpPr>
                <p:cNvPr id="18" name="Group 278"/>
                <p:cNvGrpSpPr>
                  <a:grpSpLocks/>
                </p:cNvGrpSpPr>
                <p:nvPr/>
              </p:nvGrpSpPr>
              <p:grpSpPr bwMode="auto">
                <a:xfrm>
                  <a:off x="3363" y="3094"/>
                  <a:ext cx="1334" cy="623"/>
                  <a:chOff x="503" y="2869"/>
                  <a:chExt cx="1709" cy="861"/>
                </a:xfrm>
              </p:grpSpPr>
              <p:grpSp>
                <p:nvGrpSpPr>
                  <p:cNvPr id="19" name="Group 279"/>
                  <p:cNvGrpSpPr>
                    <a:grpSpLocks/>
                  </p:cNvGrpSpPr>
                  <p:nvPr/>
                </p:nvGrpSpPr>
                <p:grpSpPr bwMode="auto">
                  <a:xfrm>
                    <a:off x="503" y="2870"/>
                    <a:ext cx="841" cy="860"/>
                    <a:chOff x="503" y="2870"/>
                    <a:chExt cx="841" cy="860"/>
                  </a:xfrm>
                </p:grpSpPr>
                <p:sp>
                  <p:nvSpPr>
                    <p:cNvPr id="14616" name="Rectangle 280"/>
                    <p:cNvSpPr>
                      <a:spLocks noChangeArrowheads="1"/>
                    </p:cNvSpPr>
                    <p:nvPr/>
                  </p:nvSpPr>
                  <p:spPr bwMode="auto">
                    <a:xfrm>
                      <a:off x="503" y="3310"/>
                      <a:ext cx="841" cy="420"/>
                    </a:xfrm>
                    <a:prstGeom prst="rect">
                      <a:avLst/>
                    </a:prstGeom>
                    <a:noFill/>
                    <a:ln w="9525">
                      <a:solidFill>
                        <a:srgbClr val="000000"/>
                      </a:solidFill>
                      <a:miter lim="800000"/>
                      <a:headEnd/>
                      <a:tailEnd/>
                    </a:ln>
                  </p:spPr>
                  <p:txBody>
                    <a:bodyPr anchor="ctr"/>
                    <a:lstStyle/>
                    <a:p>
                      <a:endParaRPr lang="he-IL"/>
                    </a:p>
                  </p:txBody>
                </p:sp>
                <p:sp>
                  <p:nvSpPr>
                    <p:cNvPr id="14617" name="Rectangle 281"/>
                    <p:cNvSpPr>
                      <a:spLocks noChangeArrowheads="1"/>
                    </p:cNvSpPr>
                    <p:nvPr/>
                  </p:nvSpPr>
                  <p:spPr bwMode="auto">
                    <a:xfrm>
                      <a:off x="503" y="2870"/>
                      <a:ext cx="841" cy="420"/>
                    </a:xfrm>
                    <a:prstGeom prst="rect">
                      <a:avLst/>
                    </a:prstGeom>
                    <a:noFill/>
                    <a:ln w="9525">
                      <a:solidFill>
                        <a:srgbClr val="000000"/>
                      </a:solidFill>
                      <a:miter lim="800000"/>
                      <a:headEnd/>
                      <a:tailEnd/>
                    </a:ln>
                  </p:spPr>
                  <p:txBody>
                    <a:bodyPr anchor="ctr"/>
                    <a:lstStyle/>
                    <a:p>
                      <a:endParaRPr lang="he-IL"/>
                    </a:p>
                  </p:txBody>
                </p:sp>
              </p:grpSp>
              <p:grpSp>
                <p:nvGrpSpPr>
                  <p:cNvPr id="20" name="Group 282"/>
                  <p:cNvGrpSpPr>
                    <a:grpSpLocks/>
                  </p:cNvGrpSpPr>
                  <p:nvPr/>
                </p:nvGrpSpPr>
                <p:grpSpPr bwMode="auto">
                  <a:xfrm>
                    <a:off x="1371" y="2869"/>
                    <a:ext cx="841" cy="860"/>
                    <a:chOff x="503" y="2870"/>
                    <a:chExt cx="841" cy="860"/>
                  </a:xfrm>
                </p:grpSpPr>
                <p:sp>
                  <p:nvSpPr>
                    <p:cNvPr id="14619" name="Rectangle 283"/>
                    <p:cNvSpPr>
                      <a:spLocks noChangeArrowheads="1"/>
                    </p:cNvSpPr>
                    <p:nvPr/>
                  </p:nvSpPr>
                  <p:spPr bwMode="auto">
                    <a:xfrm>
                      <a:off x="503" y="3310"/>
                      <a:ext cx="841" cy="420"/>
                    </a:xfrm>
                    <a:prstGeom prst="rect">
                      <a:avLst/>
                    </a:prstGeom>
                    <a:noFill/>
                    <a:ln w="9525">
                      <a:solidFill>
                        <a:srgbClr val="000000"/>
                      </a:solidFill>
                      <a:miter lim="800000"/>
                      <a:headEnd/>
                      <a:tailEnd/>
                    </a:ln>
                  </p:spPr>
                  <p:txBody>
                    <a:bodyPr anchor="ctr"/>
                    <a:lstStyle/>
                    <a:p>
                      <a:endParaRPr lang="he-IL"/>
                    </a:p>
                  </p:txBody>
                </p:sp>
                <p:sp>
                  <p:nvSpPr>
                    <p:cNvPr id="14620" name="Rectangle 284"/>
                    <p:cNvSpPr>
                      <a:spLocks noChangeArrowheads="1"/>
                    </p:cNvSpPr>
                    <p:nvPr/>
                  </p:nvSpPr>
                  <p:spPr bwMode="auto">
                    <a:xfrm>
                      <a:off x="503" y="2870"/>
                      <a:ext cx="841" cy="420"/>
                    </a:xfrm>
                    <a:prstGeom prst="rect">
                      <a:avLst/>
                    </a:prstGeom>
                    <a:noFill/>
                    <a:ln w="9525">
                      <a:solidFill>
                        <a:srgbClr val="000000"/>
                      </a:solidFill>
                      <a:miter lim="800000"/>
                      <a:headEnd/>
                      <a:tailEnd/>
                    </a:ln>
                  </p:spPr>
                  <p:txBody>
                    <a:bodyPr anchor="ctr"/>
                    <a:lstStyle/>
                    <a:p>
                      <a:endParaRPr lang="he-IL"/>
                    </a:p>
                  </p:txBody>
                </p:sp>
              </p:grpSp>
            </p:grpSp>
          </p:grpSp>
          <p:sp>
            <p:nvSpPr>
              <p:cNvPr id="14621" name="Rectangle 285"/>
              <p:cNvSpPr>
                <a:spLocks noChangeArrowheads="1"/>
              </p:cNvSpPr>
              <p:nvPr/>
            </p:nvSpPr>
            <p:spPr bwMode="auto">
              <a:xfrm>
                <a:off x="3620" y="14924"/>
                <a:ext cx="544" cy="366"/>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C4</a:t>
                </a:r>
                <a:endParaRPr lang="en-US" sz="1600">
                  <a:latin typeface="Franklin Gothic Heavy" pitchFamily="34" charset="0"/>
                </a:endParaRPr>
              </a:p>
            </p:txBody>
          </p:sp>
          <p:sp>
            <p:nvSpPr>
              <p:cNvPr id="14622" name="Rectangle 286"/>
              <p:cNvSpPr>
                <a:spLocks noChangeArrowheads="1"/>
              </p:cNvSpPr>
              <p:nvPr/>
            </p:nvSpPr>
            <p:spPr bwMode="auto">
              <a:xfrm>
                <a:off x="3599" y="15431"/>
                <a:ext cx="545" cy="365"/>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C3</a:t>
                </a:r>
                <a:endParaRPr lang="en-US" sz="1600">
                  <a:latin typeface="Franklin Gothic Heavy" pitchFamily="34" charset="0"/>
                </a:endParaRPr>
              </a:p>
            </p:txBody>
          </p:sp>
          <p:sp>
            <p:nvSpPr>
              <p:cNvPr id="14623" name="Rectangle 287"/>
              <p:cNvSpPr>
                <a:spLocks noChangeArrowheads="1"/>
              </p:cNvSpPr>
              <p:nvPr/>
            </p:nvSpPr>
            <p:spPr bwMode="auto">
              <a:xfrm>
                <a:off x="4886" y="14918"/>
                <a:ext cx="545" cy="366"/>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C1</a:t>
                </a:r>
                <a:endParaRPr lang="en-US" sz="1600">
                  <a:latin typeface="Franklin Gothic Heavy" pitchFamily="34" charset="0"/>
                </a:endParaRPr>
              </a:p>
            </p:txBody>
          </p:sp>
          <p:sp>
            <p:nvSpPr>
              <p:cNvPr id="14624" name="Rectangle 288"/>
              <p:cNvSpPr>
                <a:spLocks noChangeArrowheads="1"/>
              </p:cNvSpPr>
              <p:nvPr/>
            </p:nvSpPr>
            <p:spPr bwMode="auto">
              <a:xfrm>
                <a:off x="4864" y="15423"/>
                <a:ext cx="545" cy="367"/>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C2</a:t>
                </a:r>
                <a:endParaRPr lang="en-US" sz="1600">
                  <a:latin typeface="Franklin Gothic Heavy" pitchFamily="34" charset="0"/>
                </a:endParaRPr>
              </a:p>
            </p:txBody>
          </p:sp>
          <p:sp>
            <p:nvSpPr>
              <p:cNvPr id="14625" name="Rectangle 289"/>
              <p:cNvSpPr>
                <a:spLocks noChangeArrowheads="1"/>
              </p:cNvSpPr>
              <p:nvPr/>
            </p:nvSpPr>
            <p:spPr bwMode="auto">
              <a:xfrm>
                <a:off x="6655" y="15324"/>
                <a:ext cx="545" cy="366"/>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B3</a:t>
                </a:r>
                <a:endParaRPr lang="en-US" sz="1600">
                  <a:latin typeface="Franklin Gothic Heavy" pitchFamily="34" charset="0"/>
                </a:endParaRPr>
              </a:p>
            </p:txBody>
          </p:sp>
          <p:sp>
            <p:nvSpPr>
              <p:cNvPr id="14626" name="Rectangle 290"/>
              <p:cNvSpPr>
                <a:spLocks noChangeArrowheads="1"/>
              </p:cNvSpPr>
              <p:nvPr/>
            </p:nvSpPr>
            <p:spPr bwMode="auto">
              <a:xfrm>
                <a:off x="6730" y="15870"/>
                <a:ext cx="545" cy="367"/>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B4</a:t>
                </a:r>
                <a:endParaRPr lang="en-US" sz="1600">
                  <a:latin typeface="Franklin Gothic Heavy" pitchFamily="34" charset="0"/>
                </a:endParaRPr>
              </a:p>
            </p:txBody>
          </p:sp>
          <p:sp>
            <p:nvSpPr>
              <p:cNvPr id="14627" name="Rectangle 291"/>
              <p:cNvSpPr>
                <a:spLocks noChangeArrowheads="1"/>
              </p:cNvSpPr>
              <p:nvPr/>
            </p:nvSpPr>
            <p:spPr bwMode="auto">
              <a:xfrm>
                <a:off x="7786" y="15078"/>
                <a:ext cx="545" cy="366"/>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B1</a:t>
                </a:r>
                <a:endParaRPr lang="en-US" sz="1600">
                  <a:latin typeface="Franklin Gothic Heavy" pitchFamily="34" charset="0"/>
                </a:endParaRPr>
              </a:p>
            </p:txBody>
          </p:sp>
          <p:sp>
            <p:nvSpPr>
              <p:cNvPr id="14628" name="Rectangle 292"/>
              <p:cNvSpPr>
                <a:spLocks noChangeArrowheads="1"/>
              </p:cNvSpPr>
              <p:nvPr/>
            </p:nvSpPr>
            <p:spPr bwMode="auto">
              <a:xfrm>
                <a:off x="7945" y="15586"/>
                <a:ext cx="545" cy="365"/>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B2</a:t>
                </a:r>
                <a:endParaRPr lang="en-US" sz="1600">
                  <a:latin typeface="Franklin Gothic Heavy" pitchFamily="34" charset="0"/>
                </a:endParaRPr>
              </a:p>
            </p:txBody>
          </p:sp>
          <p:sp>
            <p:nvSpPr>
              <p:cNvPr id="14629" name="Rectangle 293"/>
              <p:cNvSpPr>
                <a:spLocks noChangeArrowheads="1"/>
              </p:cNvSpPr>
              <p:nvPr/>
            </p:nvSpPr>
            <p:spPr bwMode="auto">
              <a:xfrm>
                <a:off x="10511" y="15022"/>
                <a:ext cx="558" cy="366"/>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A1</a:t>
                </a:r>
                <a:endParaRPr lang="en-US" sz="1600">
                  <a:latin typeface="Franklin Gothic Heavy" pitchFamily="34" charset="0"/>
                </a:endParaRPr>
              </a:p>
            </p:txBody>
          </p:sp>
          <p:sp>
            <p:nvSpPr>
              <p:cNvPr id="14630" name="Rectangle 294"/>
              <p:cNvSpPr>
                <a:spLocks noChangeArrowheads="1"/>
              </p:cNvSpPr>
              <p:nvPr/>
            </p:nvSpPr>
            <p:spPr bwMode="auto">
              <a:xfrm>
                <a:off x="9358" y="15263"/>
                <a:ext cx="558" cy="367"/>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A2</a:t>
                </a:r>
                <a:endParaRPr lang="en-US" sz="1600">
                  <a:latin typeface="Franklin Gothic Heavy" pitchFamily="34" charset="0"/>
                </a:endParaRPr>
              </a:p>
            </p:txBody>
          </p:sp>
          <p:sp>
            <p:nvSpPr>
              <p:cNvPr id="14631" name="Rectangle 295"/>
              <p:cNvSpPr>
                <a:spLocks noChangeArrowheads="1"/>
              </p:cNvSpPr>
              <p:nvPr/>
            </p:nvSpPr>
            <p:spPr bwMode="auto">
              <a:xfrm>
                <a:off x="9218" y="14733"/>
                <a:ext cx="558" cy="369"/>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A4</a:t>
                </a:r>
                <a:endParaRPr lang="en-US" sz="1600">
                  <a:latin typeface="Franklin Gothic Heavy" pitchFamily="34" charset="0"/>
                </a:endParaRPr>
              </a:p>
            </p:txBody>
          </p:sp>
          <p:sp>
            <p:nvSpPr>
              <p:cNvPr id="14632" name="Rectangle 296"/>
              <p:cNvSpPr>
                <a:spLocks noChangeArrowheads="1"/>
              </p:cNvSpPr>
              <p:nvPr/>
            </p:nvSpPr>
            <p:spPr bwMode="auto">
              <a:xfrm>
                <a:off x="10429" y="14389"/>
                <a:ext cx="558" cy="367"/>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A3</a:t>
                </a:r>
                <a:endParaRPr lang="en-US" sz="1600">
                  <a:latin typeface="Franklin Gothic Heavy" pitchFamily="34" charset="0"/>
                </a:endParaRPr>
              </a:p>
            </p:txBody>
          </p:sp>
          <p:sp>
            <p:nvSpPr>
              <p:cNvPr id="14633" name="Rectangle 297"/>
              <p:cNvSpPr>
                <a:spLocks noChangeArrowheads="1"/>
              </p:cNvSpPr>
              <p:nvPr/>
            </p:nvSpPr>
            <p:spPr bwMode="auto">
              <a:xfrm>
                <a:off x="13907" y="10957"/>
                <a:ext cx="558" cy="367"/>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D4</a:t>
                </a:r>
                <a:endParaRPr lang="en-US" sz="1600">
                  <a:latin typeface="Franklin Gothic Heavy" pitchFamily="34" charset="0"/>
                </a:endParaRPr>
              </a:p>
            </p:txBody>
          </p:sp>
          <p:sp>
            <p:nvSpPr>
              <p:cNvPr id="14634" name="Rectangle 298"/>
              <p:cNvSpPr>
                <a:spLocks noChangeArrowheads="1"/>
              </p:cNvSpPr>
              <p:nvPr/>
            </p:nvSpPr>
            <p:spPr bwMode="auto">
              <a:xfrm>
                <a:off x="13392" y="12174"/>
                <a:ext cx="558" cy="367"/>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D2</a:t>
                </a:r>
                <a:endParaRPr lang="en-US" sz="1600">
                  <a:latin typeface="Franklin Gothic Heavy" pitchFamily="34" charset="0"/>
                </a:endParaRPr>
              </a:p>
            </p:txBody>
          </p:sp>
          <p:sp>
            <p:nvSpPr>
              <p:cNvPr id="14635" name="Rectangle 299"/>
              <p:cNvSpPr>
                <a:spLocks noChangeArrowheads="1"/>
              </p:cNvSpPr>
              <p:nvPr/>
            </p:nvSpPr>
            <p:spPr bwMode="auto">
              <a:xfrm>
                <a:off x="13886" y="12273"/>
                <a:ext cx="559" cy="369"/>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D1</a:t>
                </a:r>
                <a:endParaRPr lang="en-US" sz="1600">
                  <a:latin typeface="Franklin Gothic Heavy" pitchFamily="34" charset="0"/>
                </a:endParaRPr>
              </a:p>
            </p:txBody>
          </p:sp>
          <p:sp>
            <p:nvSpPr>
              <p:cNvPr id="14636" name="Rectangle 300"/>
              <p:cNvSpPr>
                <a:spLocks noChangeArrowheads="1"/>
              </p:cNvSpPr>
              <p:nvPr/>
            </p:nvSpPr>
            <p:spPr bwMode="auto">
              <a:xfrm>
                <a:off x="14381" y="11274"/>
                <a:ext cx="558" cy="367"/>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D3</a:t>
                </a:r>
                <a:endParaRPr lang="en-US" sz="1600">
                  <a:latin typeface="Franklin Gothic Heavy" pitchFamily="34" charset="0"/>
                </a:endParaRPr>
              </a:p>
            </p:txBody>
          </p:sp>
          <p:sp>
            <p:nvSpPr>
              <p:cNvPr id="14637" name="Rectangle 301"/>
              <p:cNvSpPr>
                <a:spLocks noChangeArrowheads="1"/>
              </p:cNvSpPr>
              <p:nvPr/>
            </p:nvSpPr>
            <p:spPr bwMode="auto">
              <a:xfrm>
                <a:off x="12298" y="14672"/>
                <a:ext cx="530" cy="366"/>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E2</a:t>
                </a:r>
                <a:endParaRPr lang="en-US" sz="1600">
                  <a:latin typeface="Franklin Gothic Heavy" pitchFamily="34" charset="0"/>
                </a:endParaRPr>
              </a:p>
            </p:txBody>
          </p:sp>
          <p:sp>
            <p:nvSpPr>
              <p:cNvPr id="14638" name="Rectangle 302"/>
              <p:cNvSpPr>
                <a:spLocks noChangeArrowheads="1"/>
              </p:cNvSpPr>
              <p:nvPr/>
            </p:nvSpPr>
            <p:spPr bwMode="auto">
              <a:xfrm>
                <a:off x="12794" y="13432"/>
                <a:ext cx="530" cy="366"/>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E4</a:t>
                </a:r>
                <a:endParaRPr lang="en-US" sz="1600">
                  <a:latin typeface="Franklin Gothic Heavy" pitchFamily="34" charset="0"/>
                </a:endParaRPr>
              </a:p>
            </p:txBody>
          </p:sp>
          <p:sp>
            <p:nvSpPr>
              <p:cNvPr id="14639" name="Rectangle 303"/>
              <p:cNvSpPr>
                <a:spLocks noChangeArrowheads="1"/>
              </p:cNvSpPr>
              <p:nvPr/>
            </p:nvSpPr>
            <p:spPr bwMode="auto">
              <a:xfrm>
                <a:off x="13349" y="13651"/>
                <a:ext cx="530" cy="369"/>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E3</a:t>
                </a:r>
                <a:endParaRPr lang="en-US" sz="1600">
                  <a:latin typeface="Franklin Gothic Heavy" pitchFamily="34" charset="0"/>
                </a:endParaRPr>
              </a:p>
            </p:txBody>
          </p:sp>
          <p:sp>
            <p:nvSpPr>
              <p:cNvPr id="14640" name="Rectangle 304"/>
              <p:cNvSpPr>
                <a:spLocks noChangeArrowheads="1"/>
              </p:cNvSpPr>
              <p:nvPr/>
            </p:nvSpPr>
            <p:spPr bwMode="auto">
              <a:xfrm>
                <a:off x="12770" y="14830"/>
                <a:ext cx="530" cy="367"/>
              </a:xfrm>
              <a:prstGeom prst="rect">
                <a:avLst/>
              </a:prstGeom>
              <a:noFill/>
              <a:ln w="9525">
                <a:noFill/>
                <a:miter lim="800000"/>
                <a:headEnd/>
                <a:tailEnd/>
              </a:ln>
            </p:spPr>
            <p:txBody>
              <a:bodyPr wrap="none" lIns="53950" tIns="26975" rIns="53950" bIns="26975" anchor="ctr"/>
              <a:lstStyle/>
              <a:p>
                <a:r>
                  <a:rPr lang="en-US" sz="1600">
                    <a:solidFill>
                      <a:srgbClr val="000000"/>
                    </a:solidFill>
                    <a:latin typeface="Franklin Gothic Heavy" pitchFamily="34" charset="0"/>
                  </a:rPr>
                  <a:t>E1</a:t>
                </a:r>
                <a:endParaRPr lang="en-US" sz="1600">
                  <a:latin typeface="Franklin Gothic Heavy" pitchFamily="34" charset="0"/>
                </a:endParaRPr>
              </a:p>
            </p:txBody>
          </p:sp>
          <p:sp>
            <p:nvSpPr>
              <p:cNvPr id="14641" name="Rectangle 305"/>
              <p:cNvSpPr>
                <a:spLocks noChangeArrowheads="1"/>
              </p:cNvSpPr>
              <p:nvPr/>
            </p:nvSpPr>
            <p:spPr bwMode="auto">
              <a:xfrm>
                <a:off x="2964" y="13990"/>
                <a:ext cx="8765" cy="2642"/>
              </a:xfrm>
              <a:prstGeom prst="rect">
                <a:avLst/>
              </a:prstGeom>
              <a:noFill/>
              <a:ln w="25400">
                <a:solidFill>
                  <a:srgbClr val="000000"/>
                </a:solidFill>
                <a:miter lim="800000"/>
                <a:headEnd/>
                <a:tailEnd/>
              </a:ln>
            </p:spPr>
            <p:txBody>
              <a:bodyPr wrap="none" anchor="ctr"/>
              <a:lstStyle/>
              <a:p>
                <a:endParaRPr lang="he-IL"/>
              </a:p>
            </p:txBody>
          </p:sp>
          <p:sp>
            <p:nvSpPr>
              <p:cNvPr id="14642" name="Rectangle 306"/>
              <p:cNvSpPr>
                <a:spLocks noChangeArrowheads="1"/>
              </p:cNvSpPr>
              <p:nvPr/>
            </p:nvSpPr>
            <p:spPr bwMode="auto">
              <a:xfrm>
                <a:off x="11849" y="10190"/>
                <a:ext cx="3378" cy="6400"/>
              </a:xfrm>
              <a:prstGeom prst="rect">
                <a:avLst/>
              </a:prstGeom>
              <a:noFill/>
              <a:ln w="25400">
                <a:solidFill>
                  <a:srgbClr val="000000"/>
                </a:solidFill>
                <a:miter lim="800000"/>
                <a:headEnd/>
                <a:tailEnd/>
              </a:ln>
            </p:spPr>
            <p:txBody>
              <a:bodyPr wrap="none" anchor="ctr"/>
              <a:lstStyle/>
              <a:p>
                <a:endParaRPr lang="he-IL"/>
              </a:p>
            </p:txBody>
          </p:sp>
          <p:pic>
            <p:nvPicPr>
              <p:cNvPr id="14643" name="Picture 307"/>
              <p:cNvPicPr>
                <a:picLocks noChangeAspect="1" noChangeArrowheads="1"/>
              </p:cNvPicPr>
              <p:nvPr/>
            </p:nvPicPr>
            <p:blipFill>
              <a:blip r:embed="rId3" cstate="print"/>
              <a:srcRect l="6499" t="8675" r="37045" b="39963"/>
              <a:stretch>
                <a:fillRect/>
              </a:stretch>
            </p:blipFill>
            <p:spPr bwMode="auto">
              <a:xfrm>
                <a:off x="3205" y="7530"/>
                <a:ext cx="8198" cy="6284"/>
              </a:xfrm>
              <a:prstGeom prst="rect">
                <a:avLst/>
              </a:prstGeom>
              <a:noFill/>
              <a:ln w="9525">
                <a:noFill/>
                <a:miter lim="800000"/>
                <a:headEnd/>
                <a:tailEnd/>
              </a:ln>
            </p:spPr>
          </p:pic>
          <p:sp>
            <p:nvSpPr>
              <p:cNvPr id="14644" name="Oval 308"/>
              <p:cNvSpPr>
                <a:spLocks noChangeArrowheads="1"/>
              </p:cNvSpPr>
              <p:nvPr/>
            </p:nvSpPr>
            <p:spPr bwMode="auto">
              <a:xfrm rot="1446852">
                <a:off x="4880" y="10979"/>
                <a:ext cx="965" cy="509"/>
              </a:xfrm>
              <a:prstGeom prst="ellipse">
                <a:avLst/>
              </a:prstGeom>
              <a:noFill/>
              <a:ln w="38100">
                <a:solidFill>
                  <a:srgbClr val="000000"/>
                </a:solidFill>
                <a:round/>
                <a:headEnd/>
                <a:tailEnd/>
              </a:ln>
            </p:spPr>
            <p:txBody>
              <a:bodyPr wrap="none" anchor="ctr"/>
              <a:lstStyle/>
              <a:p>
                <a:endParaRPr lang="he-IL"/>
              </a:p>
            </p:txBody>
          </p:sp>
          <p:sp>
            <p:nvSpPr>
              <p:cNvPr id="14645" name="Oval 309"/>
              <p:cNvSpPr>
                <a:spLocks noChangeArrowheads="1"/>
              </p:cNvSpPr>
              <p:nvPr/>
            </p:nvSpPr>
            <p:spPr bwMode="auto">
              <a:xfrm rot="-2771921">
                <a:off x="7887" y="10335"/>
                <a:ext cx="987" cy="497"/>
              </a:xfrm>
              <a:prstGeom prst="ellipse">
                <a:avLst/>
              </a:prstGeom>
              <a:noFill/>
              <a:ln w="38100">
                <a:solidFill>
                  <a:srgbClr val="000000"/>
                </a:solidFill>
                <a:round/>
                <a:headEnd/>
                <a:tailEnd/>
              </a:ln>
            </p:spPr>
            <p:txBody>
              <a:bodyPr wrap="none" anchor="ctr"/>
              <a:lstStyle/>
              <a:p>
                <a:endParaRPr lang="he-IL"/>
              </a:p>
            </p:txBody>
          </p:sp>
          <p:sp>
            <p:nvSpPr>
              <p:cNvPr id="14646" name="AutoShape 310"/>
              <p:cNvSpPr>
                <a:spLocks noChangeArrowheads="1"/>
              </p:cNvSpPr>
              <p:nvPr/>
            </p:nvSpPr>
            <p:spPr bwMode="auto">
              <a:xfrm rot="-1371626">
                <a:off x="6136" y="11601"/>
                <a:ext cx="193" cy="2764"/>
              </a:xfrm>
              <a:prstGeom prst="upArrow">
                <a:avLst>
                  <a:gd name="adj1" fmla="val 50000"/>
                  <a:gd name="adj2" fmla="val 358031"/>
                </a:avLst>
              </a:prstGeom>
              <a:solidFill>
                <a:srgbClr val="000000"/>
              </a:solidFill>
              <a:ln w="9525">
                <a:solidFill>
                  <a:srgbClr val="000000"/>
                </a:solidFill>
                <a:miter lim="800000"/>
                <a:headEnd/>
                <a:tailEnd/>
              </a:ln>
            </p:spPr>
            <p:txBody>
              <a:bodyPr vert="eaVert" wrap="none" anchor="ctr"/>
              <a:lstStyle/>
              <a:p>
                <a:endParaRPr lang="he-IL"/>
              </a:p>
            </p:txBody>
          </p:sp>
          <p:sp>
            <p:nvSpPr>
              <p:cNvPr id="14647" name="AutoShape 311"/>
              <p:cNvSpPr>
                <a:spLocks noChangeArrowheads="1"/>
              </p:cNvSpPr>
              <p:nvPr/>
            </p:nvSpPr>
            <p:spPr bwMode="auto">
              <a:xfrm rot="18132169">
                <a:off x="10378" y="9816"/>
                <a:ext cx="192" cy="3930"/>
              </a:xfrm>
              <a:prstGeom prst="upArrow">
                <a:avLst>
                  <a:gd name="adj1" fmla="val 50000"/>
                  <a:gd name="adj2" fmla="val 511719"/>
                </a:avLst>
              </a:prstGeom>
              <a:solidFill>
                <a:srgbClr val="000000"/>
              </a:solidFill>
              <a:ln w="9525">
                <a:solidFill>
                  <a:srgbClr val="000000"/>
                </a:solidFill>
                <a:miter lim="800000"/>
                <a:headEnd/>
                <a:tailEnd/>
              </a:ln>
            </p:spPr>
            <p:txBody>
              <a:bodyPr vert="eaVert" wrap="none" anchor="ctr"/>
              <a:lstStyle/>
              <a:p>
                <a:endParaRPr lang="he-IL"/>
              </a:p>
            </p:txBody>
          </p:sp>
          <p:sp>
            <p:nvSpPr>
              <p:cNvPr id="14648" name="Rectangle 312"/>
              <p:cNvSpPr>
                <a:spLocks noChangeArrowheads="1"/>
              </p:cNvSpPr>
              <p:nvPr/>
            </p:nvSpPr>
            <p:spPr bwMode="auto">
              <a:xfrm>
                <a:off x="12107" y="10781"/>
                <a:ext cx="1097" cy="671"/>
              </a:xfrm>
              <a:prstGeom prst="rect">
                <a:avLst/>
              </a:prstGeom>
              <a:noFill/>
              <a:ln w="9525">
                <a:noFill/>
                <a:miter lim="800000"/>
                <a:headEnd/>
                <a:tailEnd/>
              </a:ln>
            </p:spPr>
            <p:txBody>
              <a:bodyPr wrap="none" lIns="53950" tIns="26975" rIns="53950" bIns="26975" anchor="ctr"/>
              <a:lstStyle/>
              <a:p>
                <a:r>
                  <a:rPr lang="he-IL" sz="1600">
                    <a:solidFill>
                      <a:srgbClr val="000000"/>
                    </a:solidFill>
                    <a:latin typeface="Franklin Gothic Heavy" pitchFamily="34" charset="0"/>
                  </a:rPr>
                  <a:t>צבעון</a:t>
                </a:r>
                <a:endParaRPr lang="en-US" sz="1600">
                  <a:latin typeface="Franklin Gothic Heavy" pitchFamily="34" charset="0"/>
                </a:endParaRPr>
              </a:p>
            </p:txBody>
          </p:sp>
          <p:sp>
            <p:nvSpPr>
              <p:cNvPr id="14649" name="Rectangle 313"/>
              <p:cNvSpPr>
                <a:spLocks noChangeArrowheads="1"/>
              </p:cNvSpPr>
              <p:nvPr/>
            </p:nvSpPr>
            <p:spPr bwMode="auto">
              <a:xfrm>
                <a:off x="6938" y="14072"/>
                <a:ext cx="1670" cy="670"/>
              </a:xfrm>
              <a:prstGeom prst="rect">
                <a:avLst/>
              </a:prstGeom>
              <a:noFill/>
              <a:ln w="9525">
                <a:noFill/>
                <a:miter lim="800000"/>
                <a:headEnd/>
                <a:tailEnd/>
              </a:ln>
            </p:spPr>
            <p:txBody>
              <a:bodyPr wrap="none" lIns="53950" tIns="26975" rIns="53950" bIns="26975" anchor="ctr"/>
              <a:lstStyle/>
              <a:p>
                <a:r>
                  <a:rPr lang="he-IL" sz="1600">
                    <a:solidFill>
                      <a:srgbClr val="000000"/>
                    </a:solidFill>
                    <a:latin typeface="Franklin Gothic Heavy" pitchFamily="34" charset="0"/>
                  </a:rPr>
                  <a:t>הר צבעון</a:t>
                </a:r>
                <a:endParaRPr lang="en-US" sz="1600">
                  <a:latin typeface="Franklin Gothic Heavy" pitchFamily="34" charset="0"/>
                </a:endParaRPr>
              </a:p>
            </p:txBody>
          </p:sp>
        </p:grpSp>
        <p:sp>
          <p:nvSpPr>
            <p:cNvPr id="14650" name="Text Box 314"/>
            <p:cNvSpPr txBox="1">
              <a:spLocks noChangeArrowheads="1"/>
            </p:cNvSpPr>
            <p:nvPr/>
          </p:nvSpPr>
          <p:spPr bwMode="auto">
            <a:xfrm>
              <a:off x="340" y="572"/>
              <a:ext cx="498" cy="250"/>
            </a:xfrm>
            <a:prstGeom prst="rect">
              <a:avLst/>
            </a:prstGeom>
            <a:noFill/>
            <a:ln w="9525">
              <a:noFill/>
              <a:miter lim="800000"/>
              <a:headEnd/>
              <a:tailEnd/>
            </a:ln>
            <a:effectLst/>
          </p:spPr>
          <p:txBody>
            <a:bodyPr>
              <a:spAutoFit/>
            </a:bodyPr>
            <a:lstStyle/>
            <a:p>
              <a:pPr algn="r">
                <a:spcBef>
                  <a:spcPct val="50000"/>
                </a:spcBef>
              </a:pPr>
              <a:r>
                <a:rPr lang="he-IL" sz="2400" b="1">
                  <a:latin typeface="Franklin Gothic Heavy" pitchFamily="34" charset="0"/>
                </a:rPr>
                <a:t>1</a:t>
              </a:r>
              <a:r>
                <a:rPr lang="he-IL" b="1">
                  <a:latin typeface="Franklin Gothic Heavy" pitchFamily="34" charset="0"/>
                </a:rPr>
                <a:t> ק"מ</a:t>
              </a:r>
              <a:endParaRPr lang="en-US" b="1">
                <a:latin typeface="Franklin Gothic Heavy" pitchFamily="34" charset="0"/>
              </a:endParaRPr>
            </a:p>
          </p:txBody>
        </p:sp>
        <p:sp>
          <p:nvSpPr>
            <p:cNvPr id="14651" name="AutoShape 315"/>
            <p:cNvSpPr>
              <a:spLocks/>
            </p:cNvSpPr>
            <p:nvPr/>
          </p:nvSpPr>
          <p:spPr bwMode="auto">
            <a:xfrm rot="16200000">
              <a:off x="522" y="572"/>
              <a:ext cx="136" cy="589"/>
            </a:xfrm>
            <a:prstGeom prst="rightBrace">
              <a:avLst>
                <a:gd name="adj1" fmla="val 36091"/>
                <a:gd name="adj2" fmla="val 51968"/>
              </a:avLst>
            </a:prstGeom>
            <a:noFill/>
            <a:ln w="31750">
              <a:solidFill>
                <a:schemeClr val="tx1"/>
              </a:solidFill>
              <a:round/>
              <a:headEnd/>
              <a:tailEnd/>
            </a:ln>
            <a:effectLst/>
          </p:spPr>
          <p:txBody>
            <a:bodyPr wrap="none" anchor="ctr"/>
            <a:lstStyle/>
            <a:p>
              <a:endParaRPr lang="he-IL"/>
            </a:p>
          </p:txBody>
        </p:sp>
      </p:grpSp>
      <p:sp>
        <p:nvSpPr>
          <p:cNvPr id="14555" name="Rectangle 219"/>
          <p:cNvSpPr>
            <a:spLocks noGrp="1" noChangeArrowheads="1"/>
          </p:cNvSpPr>
          <p:nvPr>
            <p:ph type="title"/>
          </p:nvPr>
        </p:nvSpPr>
        <p:spPr>
          <a:xfrm>
            <a:off x="395288" y="0"/>
            <a:ext cx="8229600" cy="1143000"/>
          </a:xfrm>
          <a:noFill/>
          <a:ln/>
        </p:spPr>
        <p:txBody>
          <a:bodyPr/>
          <a:lstStyle/>
          <a:p>
            <a:r>
              <a:rPr lang="he-IL" sz="4800" b="1"/>
              <a:t>מערך הניסוי</a:t>
            </a:r>
            <a:endParaRPr lang="en-US" sz="4800" b="1"/>
          </a:p>
        </p:txBody>
      </p:sp>
      <p:graphicFrame>
        <p:nvGraphicFramePr>
          <p:cNvPr id="14579" name="Group 243"/>
          <p:cNvGraphicFramePr>
            <a:graphicFrameLocks noGrp="1"/>
          </p:cNvGraphicFramePr>
          <p:nvPr>
            <p:ph idx="4294967295"/>
          </p:nvPr>
        </p:nvGraphicFramePr>
        <p:xfrm>
          <a:off x="1908175" y="3716338"/>
          <a:ext cx="2160588" cy="2797177"/>
        </p:xfrm>
        <a:graphic>
          <a:graphicData uri="http://schemas.openxmlformats.org/drawingml/2006/table">
            <a:tbl>
              <a:tblPr rtl="1"/>
              <a:tblGrid>
                <a:gridCol w="568325"/>
                <a:gridCol w="728663"/>
                <a:gridCol w="863600"/>
              </a:tblGrid>
              <a:tr h="5603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Arial" pitchFamily="34" charset="0"/>
                        </a:rPr>
                        <a:t>#</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Arial" pitchFamily="34" charset="0"/>
                        </a:rPr>
                        <a:t>רעיה</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Arial" pitchFamily="34" charset="0"/>
                        </a:rPr>
                        <a:t>כריתה</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Arial" pitchFamily="34" charset="0"/>
                        </a:rPr>
                        <a:t>1</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smtClean="0">
                          <a:ln>
                            <a:noFill/>
                          </a:ln>
                          <a:solidFill>
                            <a:schemeClr val="tx1"/>
                          </a:solidFill>
                          <a:effectLst/>
                          <a:latin typeface="Arial" pitchFamily="34" charset="0"/>
                          <a:cs typeface="Arial" pitchFamily="34" charset="0"/>
                        </a:rPr>
                        <a:t>-</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smtClean="0">
                          <a:ln>
                            <a:noFill/>
                          </a:ln>
                          <a:solidFill>
                            <a:schemeClr val="tx1"/>
                          </a:solidFill>
                          <a:effectLst/>
                          <a:latin typeface="Arial" pitchFamily="34" charset="0"/>
                          <a:cs typeface="Arial" pitchFamily="34" charset="0"/>
                        </a:rPr>
                        <a:t>-</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Arial" pitchFamily="34" charset="0"/>
                        </a:rPr>
                        <a:t>2</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smtClean="0">
                          <a:ln>
                            <a:noFill/>
                          </a:ln>
                          <a:solidFill>
                            <a:schemeClr val="tx1"/>
                          </a:solidFill>
                          <a:effectLst/>
                          <a:latin typeface="Arial" pitchFamily="34" charset="0"/>
                          <a:cs typeface="Arial" pitchFamily="34" charset="0"/>
                        </a:rPr>
                        <a:t>-</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smtClean="0">
                          <a:ln>
                            <a:noFill/>
                          </a:ln>
                          <a:solidFill>
                            <a:schemeClr val="tx1"/>
                          </a:solidFill>
                          <a:effectLst/>
                          <a:latin typeface="Arial" pitchFamily="34" charset="0"/>
                          <a:cs typeface="Arial" pitchFamily="34" charset="0"/>
                        </a:rPr>
                        <a:t>+</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Arial" pitchFamily="34" charset="0"/>
                        </a:rPr>
                        <a:t>3</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smtClean="0">
                          <a:ln>
                            <a:noFill/>
                          </a:ln>
                          <a:solidFill>
                            <a:schemeClr val="tx1"/>
                          </a:solidFill>
                          <a:effectLst/>
                          <a:latin typeface="Arial" pitchFamily="34" charset="0"/>
                          <a:cs typeface="Arial" pitchFamily="34" charset="0"/>
                        </a:rPr>
                        <a:t>+</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smtClean="0">
                          <a:ln>
                            <a:noFill/>
                          </a:ln>
                          <a:solidFill>
                            <a:schemeClr val="tx1"/>
                          </a:solidFill>
                          <a:effectLst/>
                          <a:latin typeface="Arial" pitchFamily="34" charset="0"/>
                          <a:cs typeface="Arial" pitchFamily="34" charset="0"/>
                        </a:rPr>
                        <a:t>-</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1" i="0" u="none" strike="noStrike" cap="none" normalizeH="0" baseline="0" smtClean="0">
                          <a:ln>
                            <a:noFill/>
                          </a:ln>
                          <a:solidFill>
                            <a:schemeClr val="tx1"/>
                          </a:solidFill>
                          <a:effectLst/>
                          <a:latin typeface="Arial" pitchFamily="34" charset="0"/>
                          <a:cs typeface="Arial" pitchFamily="34" charset="0"/>
                        </a:rPr>
                        <a:t>4</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smtClean="0">
                          <a:ln>
                            <a:noFill/>
                          </a:ln>
                          <a:solidFill>
                            <a:schemeClr val="tx1"/>
                          </a:solidFill>
                          <a:effectLst/>
                          <a:latin typeface="Arial" pitchFamily="34" charset="0"/>
                          <a:cs typeface="Arial" pitchFamily="34" charset="0"/>
                        </a:rPr>
                        <a:t>+</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1" i="0" u="none" strike="noStrike" cap="none" normalizeH="0" baseline="0" smtClean="0">
                          <a:ln>
                            <a:noFill/>
                          </a:ln>
                          <a:solidFill>
                            <a:schemeClr val="tx1"/>
                          </a:solidFill>
                          <a:effectLst/>
                          <a:latin typeface="Arial" pitchFamily="34" charset="0"/>
                          <a:cs typeface="Arial" pitchFamily="34" charset="0"/>
                        </a:rPr>
                        <a:t>+</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556" name="Text Box 220"/>
          <p:cNvSpPr txBox="1">
            <a:spLocks noChangeArrowheads="1"/>
          </p:cNvSpPr>
          <p:nvPr/>
        </p:nvSpPr>
        <p:spPr bwMode="auto">
          <a:xfrm>
            <a:off x="6443663" y="1125538"/>
            <a:ext cx="2160587" cy="4791075"/>
          </a:xfrm>
          <a:prstGeom prst="rect">
            <a:avLst/>
          </a:prstGeom>
          <a:noFill/>
          <a:ln w="9525">
            <a:noFill/>
            <a:miter lim="800000"/>
            <a:headEnd/>
            <a:tailEnd/>
          </a:ln>
          <a:effectLst/>
        </p:spPr>
        <p:txBody>
          <a:bodyPr>
            <a:spAutoFit/>
          </a:bodyPr>
          <a:lstStyle/>
          <a:p>
            <a:pPr algn="r">
              <a:spcBef>
                <a:spcPct val="50000"/>
              </a:spcBef>
              <a:buFontTx/>
              <a:buChar char="•"/>
            </a:pPr>
            <a:r>
              <a:rPr lang="he-IL" sz="2800" b="1"/>
              <a:t> סומנו 5 בלוקים של 4 דונם</a:t>
            </a:r>
          </a:p>
          <a:p>
            <a:pPr algn="r">
              <a:spcBef>
                <a:spcPct val="50000"/>
              </a:spcBef>
              <a:buFontTx/>
              <a:buChar char="•"/>
            </a:pPr>
            <a:r>
              <a:rPr lang="he-IL" sz="2800" b="1"/>
              <a:t> כל בלוק חולק שרירותית ל- 4 חלקות</a:t>
            </a:r>
          </a:p>
          <a:p>
            <a:pPr algn="r">
              <a:spcBef>
                <a:spcPct val="50000"/>
              </a:spcBef>
              <a:buFontTx/>
              <a:buChar char="•"/>
            </a:pPr>
            <a:r>
              <a:rPr lang="he-IL" sz="2800" b="1"/>
              <a:t> כל חלקה קבלה טיפול שונה</a:t>
            </a:r>
            <a:endParaRPr lang="en-US" sz="2800" b="1"/>
          </a:p>
        </p:txBody>
      </p:sp>
      <p:graphicFrame>
        <p:nvGraphicFramePr>
          <p:cNvPr id="14568" name="Group 232"/>
          <p:cNvGraphicFramePr>
            <a:graphicFrameLocks noGrp="1"/>
          </p:cNvGraphicFramePr>
          <p:nvPr>
            <p:ph idx="1"/>
          </p:nvPr>
        </p:nvGraphicFramePr>
        <p:xfrm>
          <a:off x="1979613" y="2060575"/>
          <a:ext cx="2098675" cy="969963"/>
        </p:xfrm>
        <a:graphic>
          <a:graphicData uri="http://schemas.openxmlformats.org/drawingml/2006/table">
            <a:tbl>
              <a:tblPr rtl="1"/>
              <a:tblGrid>
                <a:gridCol w="1049338"/>
                <a:gridCol w="1049337"/>
              </a:tblGrid>
              <a:tr h="4857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smtClean="0">
                          <a:ln>
                            <a:noFill/>
                          </a:ln>
                          <a:solidFill>
                            <a:schemeClr val="tx1"/>
                          </a:solidFill>
                          <a:effectLst/>
                          <a:latin typeface="Arial" pitchFamily="34" charset="0"/>
                          <a:cs typeface="Arial" pitchFamily="34" charset="0"/>
                        </a:rPr>
                        <a:t>1</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smtClean="0">
                          <a:ln>
                            <a:noFill/>
                          </a:ln>
                          <a:solidFill>
                            <a:schemeClr val="tx1"/>
                          </a:solidFill>
                          <a:effectLst/>
                          <a:latin typeface="Arial" pitchFamily="34" charset="0"/>
                          <a:cs typeface="Arial" pitchFamily="34" charset="0"/>
                        </a:rPr>
                        <a:t>3</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smtClean="0">
                          <a:ln>
                            <a:noFill/>
                          </a:ln>
                          <a:solidFill>
                            <a:schemeClr val="tx1"/>
                          </a:solidFill>
                          <a:effectLst/>
                          <a:latin typeface="Arial" pitchFamily="34" charset="0"/>
                          <a:cs typeface="Arial" pitchFamily="34" charset="0"/>
                        </a:rPr>
                        <a:t>4</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400" b="0" i="0" u="none" strike="noStrike" cap="none" normalizeH="0" baseline="0" smtClean="0">
                          <a:ln>
                            <a:noFill/>
                          </a:ln>
                          <a:solidFill>
                            <a:schemeClr val="tx1"/>
                          </a:solidFill>
                          <a:effectLst/>
                          <a:latin typeface="Arial" pitchFamily="34" charset="0"/>
                          <a:cs typeface="Arial" pitchFamily="34" charset="0"/>
                        </a:rPr>
                        <a:t>2</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1" name="Group 244"/>
          <p:cNvGrpSpPr>
            <a:grpSpLocks/>
          </p:cNvGrpSpPr>
          <p:nvPr/>
        </p:nvGrpSpPr>
        <p:grpSpPr bwMode="auto">
          <a:xfrm>
            <a:off x="539750" y="1196975"/>
            <a:ext cx="3527425" cy="1800225"/>
            <a:chOff x="340" y="754"/>
            <a:chExt cx="2222" cy="1134"/>
          </a:xfrm>
        </p:grpSpPr>
        <p:sp>
          <p:nvSpPr>
            <p:cNvPr id="14570" name="AutoShape 234"/>
            <p:cNvSpPr>
              <a:spLocks/>
            </p:cNvSpPr>
            <p:nvPr/>
          </p:nvSpPr>
          <p:spPr bwMode="auto">
            <a:xfrm>
              <a:off x="1020" y="1298"/>
              <a:ext cx="136" cy="590"/>
            </a:xfrm>
            <a:prstGeom prst="leftBrace">
              <a:avLst>
                <a:gd name="adj1" fmla="val 36152"/>
                <a:gd name="adj2" fmla="val 50000"/>
              </a:avLst>
            </a:prstGeom>
            <a:noFill/>
            <a:ln w="9525">
              <a:solidFill>
                <a:schemeClr val="tx1"/>
              </a:solidFill>
              <a:round/>
              <a:headEnd/>
              <a:tailEnd/>
            </a:ln>
            <a:effectLst/>
          </p:spPr>
          <p:txBody>
            <a:bodyPr wrap="none" anchor="ctr"/>
            <a:lstStyle/>
            <a:p>
              <a:endParaRPr lang="he-IL"/>
            </a:p>
          </p:txBody>
        </p:sp>
        <p:sp>
          <p:nvSpPr>
            <p:cNvPr id="14571" name="Text Box 235"/>
            <p:cNvSpPr txBox="1">
              <a:spLocks noChangeArrowheads="1"/>
            </p:cNvSpPr>
            <p:nvPr/>
          </p:nvSpPr>
          <p:spPr bwMode="auto">
            <a:xfrm>
              <a:off x="340" y="1434"/>
              <a:ext cx="635" cy="288"/>
            </a:xfrm>
            <a:prstGeom prst="rect">
              <a:avLst/>
            </a:prstGeom>
            <a:noFill/>
            <a:ln w="9525">
              <a:noFill/>
              <a:miter lim="800000"/>
              <a:headEnd/>
              <a:tailEnd/>
            </a:ln>
            <a:effectLst/>
          </p:spPr>
          <p:txBody>
            <a:bodyPr>
              <a:spAutoFit/>
            </a:bodyPr>
            <a:lstStyle/>
            <a:p>
              <a:pPr algn="r">
                <a:spcBef>
                  <a:spcPct val="50000"/>
                </a:spcBef>
              </a:pPr>
              <a:r>
                <a:rPr lang="he-IL" sz="2400"/>
                <a:t>50 מ'</a:t>
              </a:r>
              <a:endParaRPr lang="en-US" sz="2400"/>
            </a:p>
          </p:txBody>
        </p:sp>
        <p:sp>
          <p:nvSpPr>
            <p:cNvPr id="14572" name="AutoShape 236"/>
            <p:cNvSpPr>
              <a:spLocks/>
            </p:cNvSpPr>
            <p:nvPr/>
          </p:nvSpPr>
          <p:spPr bwMode="auto">
            <a:xfrm rot="16200000">
              <a:off x="1814" y="459"/>
              <a:ext cx="181" cy="1315"/>
            </a:xfrm>
            <a:prstGeom prst="rightBrace">
              <a:avLst>
                <a:gd name="adj1" fmla="val 60543"/>
                <a:gd name="adj2" fmla="val 50000"/>
              </a:avLst>
            </a:prstGeom>
            <a:noFill/>
            <a:ln w="9525">
              <a:solidFill>
                <a:schemeClr val="tx1"/>
              </a:solidFill>
              <a:round/>
              <a:headEnd/>
              <a:tailEnd/>
            </a:ln>
            <a:effectLst/>
          </p:spPr>
          <p:txBody>
            <a:bodyPr wrap="none" anchor="ctr"/>
            <a:lstStyle/>
            <a:p>
              <a:endParaRPr lang="he-IL"/>
            </a:p>
          </p:txBody>
        </p:sp>
        <p:sp>
          <p:nvSpPr>
            <p:cNvPr id="14573" name="Text Box 237"/>
            <p:cNvSpPr txBox="1">
              <a:spLocks noChangeArrowheads="1"/>
            </p:cNvSpPr>
            <p:nvPr/>
          </p:nvSpPr>
          <p:spPr bwMode="auto">
            <a:xfrm>
              <a:off x="1429" y="754"/>
              <a:ext cx="726" cy="288"/>
            </a:xfrm>
            <a:prstGeom prst="rect">
              <a:avLst/>
            </a:prstGeom>
            <a:noFill/>
            <a:ln w="9525">
              <a:noFill/>
              <a:miter lim="800000"/>
              <a:headEnd/>
              <a:tailEnd/>
            </a:ln>
            <a:effectLst/>
          </p:spPr>
          <p:txBody>
            <a:bodyPr>
              <a:spAutoFit/>
            </a:bodyPr>
            <a:lstStyle/>
            <a:p>
              <a:pPr algn="r">
                <a:spcBef>
                  <a:spcPct val="50000"/>
                </a:spcBef>
              </a:pPr>
              <a:r>
                <a:rPr lang="he-IL" sz="2400"/>
                <a:t>80 מ'</a:t>
              </a:r>
              <a:endParaRPr lang="en-US" sz="2400"/>
            </a:p>
          </p:txBody>
        </p:sp>
      </p:grpSp>
      <p:sp>
        <p:nvSpPr>
          <p:cNvPr id="14652" name="Text Box 316"/>
          <p:cNvSpPr txBox="1">
            <a:spLocks noChangeArrowheads="1"/>
          </p:cNvSpPr>
          <p:nvPr/>
        </p:nvSpPr>
        <p:spPr bwMode="auto">
          <a:xfrm>
            <a:off x="8224838" y="1216025"/>
            <a:ext cx="184150" cy="366713"/>
          </a:xfrm>
          <a:prstGeom prst="rect">
            <a:avLst/>
          </a:prstGeom>
          <a:noFill/>
          <a:ln w="9525">
            <a:noFill/>
            <a:miter lim="800000"/>
            <a:headEnd/>
            <a:tailEnd/>
          </a:ln>
          <a:effectLst/>
        </p:spPr>
        <p:txBody>
          <a:bodyPr wrap="none">
            <a:spAutoFit/>
          </a:bodyPr>
          <a:lstStyle/>
          <a:p>
            <a:pPr algn="r"/>
            <a:endParaRPr lang="en-US"/>
          </a:p>
        </p:txBody>
      </p:sp>
      <p:sp>
        <p:nvSpPr>
          <p:cNvPr id="14653" name="Rectangle 317"/>
          <p:cNvSpPr>
            <a:spLocks noChangeArrowheads="1"/>
          </p:cNvSpPr>
          <p:nvPr/>
        </p:nvSpPr>
        <p:spPr bwMode="auto">
          <a:xfrm>
            <a:off x="611188" y="1412875"/>
            <a:ext cx="4105275" cy="3455988"/>
          </a:xfrm>
          <a:prstGeom prst="rect">
            <a:avLst/>
          </a:prstGeom>
          <a:noFill/>
          <a:ln w="19050">
            <a:solidFill>
              <a:schemeClr val="tx1"/>
            </a:solidFill>
            <a:miter lim="800000"/>
            <a:headEnd/>
            <a:tailEnd/>
          </a:ln>
          <a:effectLst/>
        </p:spPr>
        <p:txBody>
          <a:bodyPr wrap="none" anchor="ctr"/>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556">
                                            <p:txEl>
                                              <p:pRg st="0" end="0"/>
                                            </p:txEl>
                                          </p:spTgt>
                                        </p:tgtEl>
                                        <p:attrNameLst>
                                          <p:attrName>style.visibility</p:attrName>
                                        </p:attrNameLst>
                                      </p:cBhvr>
                                      <p:to>
                                        <p:strVal val="visible"/>
                                      </p:to>
                                    </p:set>
                                    <p:animEffect transition="in" filter="slide(fromBottom)">
                                      <p:cBhvr>
                                        <p:cTn id="7" dur="500"/>
                                        <p:tgtEl>
                                          <p:spTgt spid="14556">
                                            <p:txEl>
                                              <p:pRg st="0" end="0"/>
                                            </p:txEl>
                                          </p:spTgt>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4556">
                                            <p:txEl>
                                              <p:pRg st="1" end="1"/>
                                            </p:txEl>
                                          </p:spTgt>
                                        </p:tgtEl>
                                        <p:attrNameLst>
                                          <p:attrName>style.visibility</p:attrName>
                                        </p:attrNameLst>
                                      </p:cBhvr>
                                      <p:to>
                                        <p:strVal val="visible"/>
                                      </p:to>
                                    </p:set>
                                    <p:animEffect transition="in" filter="slide(fromBottom)">
                                      <p:cBhvr>
                                        <p:cTn id="11" dur="1000"/>
                                        <p:tgtEl>
                                          <p:spTgt spid="14556">
                                            <p:txEl>
                                              <p:pRg st="1" end="1"/>
                                            </p:txEl>
                                          </p:spTgt>
                                        </p:tgtEl>
                                      </p:cBhvr>
                                    </p:animEffect>
                                  </p:childTnLst>
                                </p:cTn>
                              </p:par>
                            </p:childTnLst>
                          </p:cTn>
                        </p:par>
                        <p:par>
                          <p:cTn id="12" fill="hold">
                            <p:stCondLst>
                              <p:cond delay="1500"/>
                            </p:stCondLst>
                            <p:childTnLst>
                              <p:par>
                                <p:cTn id="13" presetID="12" presetClass="entr" presetSubtype="4" fill="hold" nodeType="afterEffect">
                                  <p:stCondLst>
                                    <p:cond delay="0"/>
                                  </p:stCondLst>
                                  <p:childTnLst>
                                    <p:set>
                                      <p:cBhvr>
                                        <p:cTn id="14" dur="1" fill="hold">
                                          <p:stCondLst>
                                            <p:cond delay="0"/>
                                          </p:stCondLst>
                                        </p:cTn>
                                        <p:tgtEl>
                                          <p:spTgt spid="14556">
                                            <p:txEl>
                                              <p:pRg st="2" end="2"/>
                                            </p:txEl>
                                          </p:spTgt>
                                        </p:tgtEl>
                                        <p:attrNameLst>
                                          <p:attrName>style.visibility</p:attrName>
                                        </p:attrNameLst>
                                      </p:cBhvr>
                                      <p:to>
                                        <p:strVal val="visible"/>
                                      </p:to>
                                    </p:set>
                                    <p:animEffect transition="in" filter="slide(fromBottom)">
                                      <p:cBhvr>
                                        <p:cTn id="15" dur="1000"/>
                                        <p:tgtEl>
                                          <p:spTgt spid="14556">
                                            <p:txEl>
                                              <p:pRg st="2" end="2"/>
                                            </p:txEl>
                                          </p:spTgt>
                                        </p:tgtEl>
                                      </p:cBhvr>
                                    </p:animEffect>
                                  </p:childTnLst>
                                </p:cTn>
                              </p:par>
                            </p:childTnLst>
                          </p:cTn>
                        </p:par>
                        <p:par>
                          <p:cTn id="16" fill="hold">
                            <p:stCondLst>
                              <p:cond delay="2500"/>
                            </p:stCondLst>
                            <p:childTnLst>
                              <p:par>
                                <p:cTn id="17" presetID="1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lide(fromBottom)">
                                      <p:cBhvr>
                                        <p:cTn id="19" dur="1000"/>
                                        <p:tgtEl>
                                          <p:spTgt spid="21"/>
                                        </p:tgtEl>
                                      </p:cBhvr>
                                    </p:animEffect>
                                  </p:childTnLst>
                                </p:cTn>
                              </p:par>
                              <p:par>
                                <p:cTn id="20" presetID="12" presetClass="entr" presetSubtype="4" fill="hold" nodeType="withEffect">
                                  <p:stCondLst>
                                    <p:cond delay="0"/>
                                  </p:stCondLst>
                                  <p:childTnLst>
                                    <p:set>
                                      <p:cBhvr>
                                        <p:cTn id="21" dur="1" fill="hold">
                                          <p:stCondLst>
                                            <p:cond delay="0"/>
                                          </p:stCondLst>
                                        </p:cTn>
                                        <p:tgtEl>
                                          <p:spTgt spid="14568"/>
                                        </p:tgtEl>
                                        <p:attrNameLst>
                                          <p:attrName>style.visibility</p:attrName>
                                        </p:attrNameLst>
                                      </p:cBhvr>
                                      <p:to>
                                        <p:strVal val="visible"/>
                                      </p:to>
                                    </p:set>
                                    <p:animEffect transition="in" filter="slide(fromBottom)">
                                      <p:cBhvr>
                                        <p:cTn id="22" dur="1000"/>
                                        <p:tgtEl>
                                          <p:spTgt spid="14568"/>
                                        </p:tgtEl>
                                      </p:cBhvr>
                                    </p:animEffect>
                                  </p:childTnLst>
                                </p:cTn>
                              </p:par>
                            </p:childTnLst>
                          </p:cTn>
                        </p:par>
                        <p:par>
                          <p:cTn id="23" fill="hold">
                            <p:stCondLst>
                              <p:cond delay="3500"/>
                            </p:stCondLst>
                            <p:childTnLst>
                              <p:par>
                                <p:cTn id="24" presetID="12" presetClass="entr" presetSubtype="4" fill="hold" nodeType="afterEffect">
                                  <p:stCondLst>
                                    <p:cond delay="0"/>
                                  </p:stCondLst>
                                  <p:childTnLst>
                                    <p:set>
                                      <p:cBhvr>
                                        <p:cTn id="25" dur="1" fill="hold">
                                          <p:stCondLst>
                                            <p:cond delay="0"/>
                                          </p:stCondLst>
                                        </p:cTn>
                                        <p:tgtEl>
                                          <p:spTgt spid="14579"/>
                                        </p:tgtEl>
                                        <p:attrNameLst>
                                          <p:attrName>style.visibility</p:attrName>
                                        </p:attrNameLst>
                                      </p:cBhvr>
                                      <p:to>
                                        <p:strVal val="visible"/>
                                      </p:to>
                                    </p:set>
                                    <p:animEffect transition="in" filter="slide(fromBottom)">
                                      <p:cBhvr>
                                        <p:cTn id="26" dur="1000"/>
                                        <p:tgtEl>
                                          <p:spTgt spid="1457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nodeType="clickEffect">
                                  <p:stCondLst>
                                    <p:cond delay="0"/>
                                  </p:stCondLst>
                                  <p:childTnLst>
                                    <p:animEffect transition="out" filter="dissolve">
                                      <p:cBhvr>
                                        <p:cTn id="30" dur="1000"/>
                                        <p:tgtEl>
                                          <p:spTgt spid="21"/>
                                        </p:tgtEl>
                                      </p:cBhvr>
                                    </p:animEffect>
                                    <p:set>
                                      <p:cBhvr>
                                        <p:cTn id="31" dur="1" fill="hold">
                                          <p:stCondLst>
                                            <p:cond delay="999"/>
                                          </p:stCondLst>
                                        </p:cTn>
                                        <p:tgtEl>
                                          <p:spTgt spid="21"/>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1000"/>
                                        <p:tgtEl>
                                          <p:spTgt spid="14568"/>
                                        </p:tgtEl>
                                      </p:cBhvr>
                                    </p:animEffect>
                                    <p:set>
                                      <p:cBhvr>
                                        <p:cTn id="34" dur="1" fill="hold">
                                          <p:stCondLst>
                                            <p:cond delay="999"/>
                                          </p:stCondLst>
                                        </p:cTn>
                                        <p:tgtEl>
                                          <p:spTgt spid="14568"/>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1000"/>
                                        <p:tgtEl>
                                          <p:spTgt spid="14579"/>
                                        </p:tgtEl>
                                      </p:cBhvr>
                                    </p:animEffect>
                                    <p:set>
                                      <p:cBhvr>
                                        <p:cTn id="37" dur="1" fill="hold">
                                          <p:stCondLst>
                                            <p:cond delay="999"/>
                                          </p:stCondLst>
                                        </p:cTn>
                                        <p:tgtEl>
                                          <p:spTgt spid="14579"/>
                                        </p:tgtEl>
                                        <p:attrNameLst>
                                          <p:attrName>style.visibility</p:attrName>
                                        </p:attrNameLst>
                                      </p:cBhvr>
                                      <p:to>
                                        <p:strVal val="hidden"/>
                                      </p:to>
                                    </p:set>
                                  </p:childTnLst>
                                </p:cTn>
                              </p:par>
                              <p:par>
                                <p:cTn id="38" presetID="9"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1000"/>
                                        <p:tgtEl>
                                          <p:spTgt spid="2"/>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4653"/>
                                        </p:tgtEl>
                                        <p:attrNameLst>
                                          <p:attrName>style.visibility</p:attrName>
                                        </p:attrNameLst>
                                      </p:cBhvr>
                                      <p:to>
                                        <p:strVal val="visible"/>
                                      </p:to>
                                    </p:set>
                                    <p:animEffect transition="in" filter="dissolve">
                                      <p:cBhvr>
                                        <p:cTn id="43" dur="500"/>
                                        <p:tgtEl>
                                          <p:spTgt spid="14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בלוק C.jpg"/>
          <p:cNvPicPr/>
          <p:nvPr/>
        </p:nvPicPr>
        <p:blipFill>
          <a:blip r:embed="rId2" cstate="email"/>
          <a:stretch>
            <a:fillRect/>
          </a:stretch>
        </p:blipFill>
        <p:spPr>
          <a:xfrm>
            <a:off x="683568" y="1340768"/>
            <a:ext cx="7869138" cy="5184576"/>
          </a:xfrm>
          <a:prstGeom prst="rect">
            <a:avLst/>
          </a:prstGeom>
          <a:noFill/>
          <a:ln>
            <a:noFill/>
          </a:ln>
        </p:spPr>
      </p:pic>
      <p:sp>
        <p:nvSpPr>
          <p:cNvPr id="7" name="כותרת 6"/>
          <p:cNvSpPr>
            <a:spLocks noGrp="1"/>
          </p:cNvSpPr>
          <p:nvPr>
            <p:ph type="title"/>
          </p:nvPr>
        </p:nvSpPr>
        <p:spPr/>
        <p:txBody>
          <a:bodyPr>
            <a:normAutofit/>
          </a:bodyPr>
          <a:lstStyle/>
          <a:p>
            <a:r>
              <a:rPr lang="he-IL" dirty="0" smtClean="0"/>
              <a:t>מבט </a:t>
            </a:r>
            <a:r>
              <a:rPr lang="he-IL" dirty="0" err="1" smtClean="0"/>
              <a:t>מהאויר</a:t>
            </a:r>
            <a:r>
              <a:rPr lang="he-IL" dirty="0" smtClean="0"/>
              <a:t> על חלקות הדיגום בקיץ 2010</a:t>
            </a:r>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חלקה כרותה ללא רעייה </a:t>
            </a:r>
            <a:r>
              <a:rPr lang="he-IL" sz="2200" dirty="0" smtClean="0"/>
              <a:t>(צולם </a:t>
            </a:r>
            <a:r>
              <a:rPr lang="he-IL" sz="2200" dirty="0"/>
              <a:t>ב28.4.2011)</a:t>
            </a:r>
          </a:p>
        </p:txBody>
      </p:sp>
      <p:pic>
        <p:nvPicPr>
          <p:cNvPr id="4" name="מציין מיקום תוכן 3" descr="D:\My Documents\הר מירון\תמונות\IMG_3357.JPG"/>
          <p:cNvPicPr>
            <a:picLocks noGrp="1"/>
          </p:cNvPicPr>
          <p:nvPr>
            <p:ph idx="1"/>
          </p:nvPr>
        </p:nvPicPr>
        <p:blipFill>
          <a:blip r:embed="rId2" cstate="email"/>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הגדר המפרידה בין חלקה כרותה ללא רעיה (מימין) לחלקה לא כרותה עם </a:t>
            </a:r>
            <a:r>
              <a:rPr lang="he-IL" dirty="0" smtClean="0"/>
              <a:t>רעייה. </a:t>
            </a:r>
            <a:br>
              <a:rPr lang="he-IL" dirty="0" smtClean="0"/>
            </a:br>
            <a:r>
              <a:rPr lang="he-IL" sz="2200" dirty="0" smtClean="0"/>
              <a:t>(צולם ב28.4.2011)</a:t>
            </a:r>
            <a:endParaRPr lang="he-IL" sz="2200" dirty="0"/>
          </a:p>
        </p:txBody>
      </p:sp>
      <p:pic>
        <p:nvPicPr>
          <p:cNvPr id="4" name="מציין מיקום תוכן 3" descr="D:\My Documents\הר מירון\תמונות\IMG_3348.JPG"/>
          <p:cNvPicPr>
            <a:picLocks noGrp="1"/>
          </p:cNvPicPr>
          <p:nvPr>
            <p:ph idx="1"/>
          </p:nvPr>
        </p:nvPicPr>
        <p:blipFill>
          <a:blip r:embed="rId2" cstate="email"/>
          <a:srcRect/>
          <a:stretch>
            <a:fillRect/>
          </a:stretch>
        </p:blipFill>
        <p:spPr bwMode="auto">
          <a:xfrm>
            <a:off x="1547664" y="1916832"/>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a:t>חלקה ללא רעייה וללא כריתה</a:t>
            </a:r>
            <a:r>
              <a:rPr lang="he-IL" dirty="0" smtClean="0"/>
              <a:t>. </a:t>
            </a:r>
            <a:r>
              <a:rPr lang="he-IL" sz="2200" dirty="0" smtClean="0"/>
              <a:t>(צולם ב28.4.2011)</a:t>
            </a:r>
            <a:endParaRPr lang="he-IL" sz="2200" dirty="0"/>
          </a:p>
        </p:txBody>
      </p:sp>
      <p:pic>
        <p:nvPicPr>
          <p:cNvPr id="4" name="מציין מיקום תוכן 3" descr="D:\My Documents\הר מירון\תמונות\IMG_3345.JPG"/>
          <p:cNvPicPr>
            <a:picLocks noGrp="1"/>
          </p:cNvPicPr>
          <p:nvPr>
            <p:ph idx="1"/>
          </p:nvPr>
        </p:nvPicPr>
        <p:blipFill>
          <a:blip r:embed="rId2" cstate="email"/>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איסוף הנתונים</a:t>
            </a:r>
            <a:endParaRPr lang="he-IL" dirty="0"/>
          </a:p>
        </p:txBody>
      </p:sp>
      <p:sp>
        <p:nvSpPr>
          <p:cNvPr id="3" name="מציין מיקום תוכן 2"/>
          <p:cNvSpPr>
            <a:spLocks noGrp="1"/>
          </p:cNvSpPr>
          <p:nvPr>
            <p:ph idx="1"/>
          </p:nvPr>
        </p:nvSpPr>
        <p:spPr/>
        <p:txBody>
          <a:bodyPr>
            <a:normAutofit fontScale="92500" lnSpcReduction="20000"/>
          </a:bodyPr>
          <a:lstStyle/>
          <a:p>
            <a:r>
              <a:rPr lang="he-IL" dirty="0" smtClean="0"/>
              <a:t>האיסוף נעשה </a:t>
            </a:r>
            <a:r>
              <a:rPr lang="he-IL" dirty="0"/>
              <a:t>בשיטה דומה לזו שבוצעה בעבר (</a:t>
            </a:r>
            <a:r>
              <a:rPr lang="en-US" dirty="0"/>
              <a:t>Agra and </a:t>
            </a:r>
            <a:r>
              <a:rPr lang="en-US" dirty="0" err="1"/>
              <a:t>Ne'eman</a:t>
            </a:r>
            <a:r>
              <a:rPr lang="en-US" dirty="0"/>
              <a:t> 2009</a:t>
            </a:r>
            <a:r>
              <a:rPr lang="he-IL" dirty="0"/>
              <a:t>) , על מנת שיהיו ברי השוואה. בכל אחת מהחלקות אותרו שני טיפוסי כתמים: </a:t>
            </a:r>
            <a:endParaRPr lang="he-IL" dirty="0" smtClean="0"/>
          </a:p>
          <a:p>
            <a:pPr>
              <a:buNone/>
            </a:pPr>
            <a:r>
              <a:rPr lang="he-IL" dirty="0" smtClean="0"/>
              <a:t>     1) </a:t>
            </a:r>
            <a:r>
              <a:rPr lang="he-IL" dirty="0"/>
              <a:t>מעוצה- כתמי קרקע המכוסים בעצים </a:t>
            </a:r>
            <a:r>
              <a:rPr lang="he-IL" i="1" dirty="0"/>
              <a:t>אלון מצוי</a:t>
            </a:r>
            <a:r>
              <a:rPr lang="he-IL" dirty="0"/>
              <a:t>. </a:t>
            </a:r>
            <a:endParaRPr lang="he-IL" dirty="0" smtClean="0"/>
          </a:p>
          <a:p>
            <a:pPr>
              <a:buNone/>
            </a:pPr>
            <a:r>
              <a:rPr lang="he-IL" dirty="0" smtClean="0"/>
              <a:t>     2</a:t>
            </a:r>
            <a:r>
              <a:rPr lang="he-IL" dirty="0"/>
              <a:t>) פתוח (לא מעוצה)- כתמי קרקע שלא היו מכוסים </a:t>
            </a:r>
            <a:r>
              <a:rPr lang="he-IL" dirty="0" smtClean="0"/>
              <a:t>    כלל </a:t>
            </a:r>
            <a:r>
              <a:rPr lang="he-IL" dirty="0"/>
              <a:t>בצמחים </a:t>
            </a:r>
            <a:r>
              <a:rPr lang="he-IL" dirty="0" smtClean="0"/>
              <a:t>מעוצים, </a:t>
            </a:r>
            <a:r>
              <a:rPr lang="he-IL" dirty="0"/>
              <a:t>חשופים לאור השמש ומאוכלסים באביב בצמחים עשבוניים. </a:t>
            </a:r>
            <a:endParaRPr lang="he-IL" dirty="0" smtClean="0"/>
          </a:p>
          <a:p>
            <a:r>
              <a:rPr lang="he-IL" dirty="0"/>
              <a:t>האוסף של כל הכתמים מאותו הטיפוס (פתוח ומעוצה וכל אחד מהם עם ובלי רעיה) בחלקה מהווים את יחידת המדגם </a:t>
            </a:r>
            <a:r>
              <a:rPr lang="he-IL" dirty="0" err="1"/>
              <a:t>בפרוייקט</a:t>
            </a:r>
            <a:r>
              <a:rPr lang="he-IL" dirty="0"/>
              <a:t> </a:t>
            </a:r>
            <a:r>
              <a:rPr lang="he-IL" dirty="0" smtClean="0"/>
              <a:t>זה </a:t>
            </a:r>
            <a:r>
              <a:rPr lang="he-IL" dirty="0"/>
              <a:t>זהו טיפוס כתם בחלקה או בקיצור </a:t>
            </a:r>
            <a:r>
              <a:rPr lang="en-US" dirty="0"/>
              <a:t>PTP</a:t>
            </a:r>
            <a:r>
              <a:rPr lang="he-IL" dirty="0"/>
              <a:t>  </a:t>
            </a:r>
            <a:r>
              <a:rPr lang="en-US" dirty="0"/>
              <a:t>(Patch Type in a Plot)</a:t>
            </a:r>
            <a:r>
              <a:rPr lang="he-IL" dirty="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body" idx="1"/>
          </p:nvPr>
        </p:nvSpPr>
        <p:spPr>
          <a:xfrm>
            <a:off x="1116013" y="1700213"/>
            <a:ext cx="1963737" cy="863600"/>
          </a:xfrm>
        </p:spPr>
        <p:txBody>
          <a:bodyPr/>
          <a:lstStyle/>
          <a:p>
            <a:pPr>
              <a:buFontTx/>
              <a:buNone/>
            </a:pPr>
            <a:r>
              <a:rPr lang="he-IL" sz="2800" b="1"/>
              <a:t>כתם מעוצה</a:t>
            </a:r>
            <a:endParaRPr lang="en-US" sz="2800" b="1"/>
          </a:p>
        </p:txBody>
      </p:sp>
      <p:grpSp>
        <p:nvGrpSpPr>
          <p:cNvPr id="2" name="Group 4"/>
          <p:cNvGrpSpPr>
            <a:grpSpLocks/>
          </p:cNvGrpSpPr>
          <p:nvPr/>
        </p:nvGrpSpPr>
        <p:grpSpPr bwMode="auto">
          <a:xfrm>
            <a:off x="4284663" y="1844675"/>
            <a:ext cx="4465637" cy="3382963"/>
            <a:chOff x="2653" y="1979"/>
            <a:chExt cx="2813" cy="2131"/>
          </a:xfrm>
        </p:grpSpPr>
        <p:pic>
          <p:nvPicPr>
            <p:cNvPr id="235525" name="Picture 5" descr="עשבוני"/>
            <p:cNvPicPr>
              <a:picLocks noChangeAspect="1" noChangeArrowheads="1"/>
            </p:cNvPicPr>
            <p:nvPr/>
          </p:nvPicPr>
          <p:blipFill>
            <a:blip r:embed="rId4" cstate="print"/>
            <a:srcRect/>
            <a:stretch>
              <a:fillRect/>
            </a:stretch>
          </p:blipFill>
          <p:spPr bwMode="auto">
            <a:xfrm>
              <a:off x="2653" y="1979"/>
              <a:ext cx="2813" cy="2116"/>
            </a:xfrm>
            <a:prstGeom prst="rect">
              <a:avLst/>
            </a:prstGeom>
            <a:ln>
              <a:noFill/>
            </a:ln>
            <a:effectLst>
              <a:outerShdw blurRad="292100" dist="139700" dir="2700000" algn="tl" rotWithShape="0">
                <a:srgbClr val="333333">
                  <a:alpha val="65000"/>
                </a:srgbClr>
              </a:outerShdw>
            </a:effectLst>
          </p:spPr>
        </p:pic>
        <p:sp>
          <p:nvSpPr>
            <p:cNvPr id="235526" name="Rectangle 6"/>
            <p:cNvSpPr>
              <a:spLocks noChangeArrowheads="1"/>
            </p:cNvSpPr>
            <p:nvPr/>
          </p:nvSpPr>
          <p:spPr bwMode="auto">
            <a:xfrm>
              <a:off x="2653" y="1979"/>
              <a:ext cx="2812" cy="2131"/>
            </a:xfrm>
            <a:prstGeom prst="rect">
              <a:avLst/>
            </a:prstGeom>
            <a:noFill/>
            <a:ln w="63500">
              <a:solidFill>
                <a:schemeClr val="tx1"/>
              </a:solidFill>
              <a:miter lim="800000"/>
              <a:headEnd/>
              <a:tailEnd/>
            </a:ln>
            <a:effectLst/>
          </p:spPr>
          <p:txBody>
            <a:bodyPr wrap="none" anchor="ctr"/>
            <a:lstStyle/>
            <a:p>
              <a:endParaRPr lang="he-IL"/>
            </a:p>
          </p:txBody>
        </p:sp>
      </p:grpSp>
      <p:grpSp>
        <p:nvGrpSpPr>
          <p:cNvPr id="3" name="Group 7"/>
          <p:cNvGrpSpPr>
            <a:grpSpLocks/>
          </p:cNvGrpSpPr>
          <p:nvPr/>
        </p:nvGrpSpPr>
        <p:grpSpPr bwMode="auto">
          <a:xfrm>
            <a:off x="179388" y="2420938"/>
            <a:ext cx="3887787" cy="4176712"/>
            <a:chOff x="113" y="799"/>
            <a:chExt cx="2369" cy="2586"/>
          </a:xfrm>
        </p:grpSpPr>
        <p:pic>
          <p:nvPicPr>
            <p:cNvPr id="235528" name="Picture 8" descr="מעוצה"/>
            <p:cNvPicPr>
              <a:picLocks noChangeAspect="1" noChangeArrowheads="1"/>
            </p:cNvPicPr>
            <p:nvPr/>
          </p:nvPicPr>
          <p:blipFill>
            <a:blip r:embed="rId5" cstate="print"/>
            <a:srcRect/>
            <a:stretch>
              <a:fillRect/>
            </a:stretch>
          </p:blipFill>
          <p:spPr bwMode="auto">
            <a:xfrm>
              <a:off x="113" y="799"/>
              <a:ext cx="2369" cy="2585"/>
            </a:xfrm>
            <a:prstGeom prst="rect">
              <a:avLst/>
            </a:prstGeom>
            <a:ln>
              <a:noFill/>
            </a:ln>
            <a:effectLst>
              <a:outerShdw blurRad="292100" dist="139700" dir="2700000" algn="tl" rotWithShape="0">
                <a:srgbClr val="333333">
                  <a:alpha val="65000"/>
                </a:srgbClr>
              </a:outerShdw>
            </a:effectLst>
          </p:spPr>
        </p:pic>
        <p:sp>
          <p:nvSpPr>
            <p:cNvPr id="235529" name="Rectangle 9"/>
            <p:cNvSpPr>
              <a:spLocks noChangeArrowheads="1"/>
            </p:cNvSpPr>
            <p:nvPr/>
          </p:nvSpPr>
          <p:spPr bwMode="auto">
            <a:xfrm>
              <a:off x="113" y="799"/>
              <a:ext cx="2359" cy="2586"/>
            </a:xfrm>
            <a:prstGeom prst="rect">
              <a:avLst/>
            </a:prstGeom>
            <a:noFill/>
            <a:ln w="63500">
              <a:solidFill>
                <a:schemeClr val="tx1"/>
              </a:solidFill>
              <a:miter lim="800000"/>
              <a:headEnd/>
              <a:tailEnd/>
            </a:ln>
            <a:effectLst/>
          </p:spPr>
          <p:txBody>
            <a:bodyPr wrap="none" anchor="ctr"/>
            <a:lstStyle/>
            <a:p>
              <a:endParaRPr lang="he-IL"/>
            </a:p>
          </p:txBody>
        </p:sp>
      </p:grpSp>
      <p:sp>
        <p:nvSpPr>
          <p:cNvPr id="235530" name="Rectangle 10"/>
          <p:cNvSpPr>
            <a:spLocks noChangeArrowheads="1"/>
          </p:cNvSpPr>
          <p:nvPr/>
        </p:nvSpPr>
        <p:spPr bwMode="auto">
          <a:xfrm>
            <a:off x="5580063" y="5229225"/>
            <a:ext cx="2087562" cy="574675"/>
          </a:xfrm>
          <a:prstGeom prst="rect">
            <a:avLst/>
          </a:prstGeom>
          <a:noFill/>
          <a:ln w="9525">
            <a:noFill/>
            <a:miter lim="800000"/>
            <a:headEnd/>
            <a:tailEnd/>
          </a:ln>
          <a:effectLst/>
        </p:spPr>
        <p:txBody>
          <a:bodyPr/>
          <a:lstStyle/>
          <a:p>
            <a:pPr marL="342900" indent="-342900" algn="r">
              <a:spcBef>
                <a:spcPct val="20000"/>
              </a:spcBef>
            </a:pPr>
            <a:r>
              <a:rPr lang="he-IL" sz="2800" b="1"/>
              <a:t>כתם עשבוני</a:t>
            </a:r>
            <a:endParaRPr lang="en-US" sz="2800" b="1"/>
          </a:p>
        </p:txBody>
      </p:sp>
      <p:sp>
        <p:nvSpPr>
          <p:cNvPr id="235532" name="Rectangle 12"/>
          <p:cNvSpPr>
            <a:spLocks noChangeArrowheads="1"/>
          </p:cNvSpPr>
          <p:nvPr/>
        </p:nvSpPr>
        <p:spPr bwMode="auto">
          <a:xfrm>
            <a:off x="0" y="188913"/>
            <a:ext cx="9144000" cy="1143000"/>
          </a:xfrm>
          <a:prstGeom prst="rect">
            <a:avLst/>
          </a:prstGeom>
          <a:noFill/>
          <a:ln w="9525">
            <a:noFill/>
            <a:miter lim="800000"/>
            <a:headEnd/>
            <a:tailEnd/>
          </a:ln>
          <a:effectLst/>
        </p:spPr>
        <p:txBody>
          <a:bodyPr anchor="ctr"/>
          <a:lstStyle/>
          <a:p>
            <a:pPr algn="ctr"/>
            <a:r>
              <a:rPr lang="he-IL" sz="4000" dirty="0" smtClean="0"/>
              <a:t>השוואה בין שני סוגי הכתמים</a:t>
            </a:r>
            <a:endParaRPr lang="en-US" sz="4000"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500"/>
                                  </p:stCondLst>
                                  <p:childTnLst>
                                    <p:set>
                                      <p:cBhvr>
                                        <p:cTn id="6" dur="1" fill="hold">
                                          <p:stCondLst>
                                            <p:cond delay="0"/>
                                          </p:stCondLst>
                                        </p:cTn>
                                        <p:tgtEl>
                                          <p:spTgt spid="235530"/>
                                        </p:tgtEl>
                                        <p:attrNameLst>
                                          <p:attrName>style.visibility</p:attrName>
                                        </p:attrNameLst>
                                      </p:cBhvr>
                                      <p:to>
                                        <p:strVal val="visible"/>
                                      </p:to>
                                    </p:set>
                                    <p:anim calcmode="lin" valueType="num">
                                      <p:cBhvr>
                                        <p:cTn id="7" dur="500" fill="hold"/>
                                        <p:tgtEl>
                                          <p:spTgt spid="235530"/>
                                        </p:tgtEl>
                                        <p:attrNameLst>
                                          <p:attrName>ppt_w</p:attrName>
                                        </p:attrNameLst>
                                      </p:cBhvr>
                                      <p:tavLst>
                                        <p:tav tm="0">
                                          <p:val>
                                            <p:strVal val="#ppt_w*2.5"/>
                                          </p:val>
                                        </p:tav>
                                        <p:tav tm="100000">
                                          <p:val>
                                            <p:strVal val="#ppt_w"/>
                                          </p:val>
                                        </p:tav>
                                      </p:tavLst>
                                    </p:anim>
                                    <p:anim calcmode="lin" valueType="num">
                                      <p:cBhvr>
                                        <p:cTn id="8" dur="500" fill="hold"/>
                                        <p:tgtEl>
                                          <p:spTgt spid="235530"/>
                                        </p:tgtEl>
                                        <p:attrNameLst>
                                          <p:attrName>ppt_h</p:attrName>
                                        </p:attrNameLst>
                                      </p:cBhvr>
                                      <p:tavLst>
                                        <p:tav tm="0">
                                          <p:val>
                                            <p:strVal val="#ppt_h*0.01"/>
                                          </p:val>
                                        </p:tav>
                                        <p:tav tm="100000">
                                          <p:val>
                                            <p:strVal val="#ppt_h"/>
                                          </p:val>
                                        </p:tav>
                                      </p:tavLst>
                                    </p:anim>
                                    <p:anim calcmode="lin" valueType="num">
                                      <p:cBhvr>
                                        <p:cTn id="9" dur="500" fill="hold"/>
                                        <p:tgtEl>
                                          <p:spTgt spid="235530"/>
                                        </p:tgtEl>
                                        <p:attrNameLst>
                                          <p:attrName>ppt_x</p:attrName>
                                        </p:attrNameLst>
                                      </p:cBhvr>
                                      <p:tavLst>
                                        <p:tav tm="0">
                                          <p:val>
                                            <p:strVal val="#ppt_x"/>
                                          </p:val>
                                        </p:tav>
                                        <p:tav tm="100000">
                                          <p:val>
                                            <p:strVal val="#ppt_x"/>
                                          </p:val>
                                        </p:tav>
                                      </p:tavLst>
                                    </p:anim>
                                    <p:anim calcmode="lin" valueType="num">
                                      <p:cBhvr>
                                        <p:cTn id="10" dur="500" fill="hold"/>
                                        <p:tgtEl>
                                          <p:spTgt spid="235530"/>
                                        </p:tgtEl>
                                        <p:attrNameLst>
                                          <p:attrName>ppt_y</p:attrName>
                                        </p:attrNameLst>
                                      </p:cBhvr>
                                      <p:tavLst>
                                        <p:tav tm="0">
                                          <p:val>
                                            <p:strVal val="#ppt_h+1"/>
                                          </p:val>
                                        </p:tav>
                                        <p:tav tm="100000">
                                          <p:val>
                                            <p:strVal val="#ppt_y"/>
                                          </p:val>
                                        </p:tav>
                                      </p:tavLst>
                                    </p:anim>
                                    <p:animEffect transition="in" filter="fade">
                                      <p:cBhvr>
                                        <p:cTn id="11" dur="500"/>
                                        <p:tgtEl>
                                          <p:spTgt spid="235530"/>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8" presetClass="entr" presetSubtype="0" accel="100000" fill="hold" grpId="0" nodeType="afterEffect">
                                  <p:stCondLst>
                                    <p:cond delay="500"/>
                                  </p:stCondLst>
                                  <p:childTnLst>
                                    <p:set>
                                      <p:cBhvr>
                                        <p:cTn id="21" dur="1" fill="hold">
                                          <p:stCondLst>
                                            <p:cond delay="0"/>
                                          </p:stCondLst>
                                        </p:cTn>
                                        <p:tgtEl>
                                          <p:spTgt spid="235523">
                                            <p:txEl>
                                              <p:pRg st="0" end="0"/>
                                            </p:txEl>
                                          </p:spTgt>
                                        </p:tgtEl>
                                        <p:attrNameLst>
                                          <p:attrName>style.visibility</p:attrName>
                                        </p:attrNameLst>
                                      </p:cBhvr>
                                      <p:to>
                                        <p:strVal val="visible"/>
                                      </p:to>
                                    </p:set>
                                    <p:anim calcmode="lin" valueType="num">
                                      <p:cBhvr>
                                        <p:cTn id="22" dur="500" fill="hold"/>
                                        <p:tgtEl>
                                          <p:spTgt spid="235523">
                                            <p:txEl>
                                              <p:pRg st="0" end="0"/>
                                            </p:txEl>
                                          </p:spTgt>
                                        </p:tgtEl>
                                        <p:attrNameLst>
                                          <p:attrName>ppt_w</p:attrName>
                                        </p:attrNameLst>
                                      </p:cBhvr>
                                      <p:tavLst>
                                        <p:tav tm="0">
                                          <p:val>
                                            <p:strVal val="#ppt_w*2.5"/>
                                          </p:val>
                                        </p:tav>
                                        <p:tav tm="100000">
                                          <p:val>
                                            <p:strVal val="#ppt_w"/>
                                          </p:val>
                                        </p:tav>
                                      </p:tavLst>
                                    </p:anim>
                                    <p:anim calcmode="lin" valueType="num">
                                      <p:cBhvr>
                                        <p:cTn id="23" dur="500" fill="hold"/>
                                        <p:tgtEl>
                                          <p:spTgt spid="235523">
                                            <p:txEl>
                                              <p:pRg st="0" end="0"/>
                                            </p:txEl>
                                          </p:spTgt>
                                        </p:tgtEl>
                                        <p:attrNameLst>
                                          <p:attrName>ppt_h</p:attrName>
                                        </p:attrNameLst>
                                      </p:cBhvr>
                                      <p:tavLst>
                                        <p:tav tm="0">
                                          <p:val>
                                            <p:strVal val="#ppt_h*0.01"/>
                                          </p:val>
                                        </p:tav>
                                        <p:tav tm="100000">
                                          <p:val>
                                            <p:strVal val="#ppt_h"/>
                                          </p:val>
                                        </p:tav>
                                      </p:tavLst>
                                    </p:anim>
                                    <p:anim calcmode="lin" valueType="num">
                                      <p:cBhvr>
                                        <p:cTn id="24" dur="500" fill="hold"/>
                                        <p:tgtEl>
                                          <p:spTgt spid="235523">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35523">
                                            <p:txEl>
                                              <p:pRg st="0" end="0"/>
                                            </p:txEl>
                                          </p:spTgt>
                                        </p:tgtEl>
                                        <p:attrNameLst>
                                          <p:attrName>ppt_y</p:attrName>
                                        </p:attrNameLst>
                                      </p:cBhvr>
                                      <p:tavLst>
                                        <p:tav tm="0">
                                          <p:val>
                                            <p:strVal val="#ppt_h+1"/>
                                          </p:val>
                                        </p:tav>
                                        <p:tav tm="100000">
                                          <p:val>
                                            <p:strVal val="#ppt_y"/>
                                          </p:val>
                                        </p:tav>
                                      </p:tavLst>
                                    </p:anim>
                                    <p:animEffect transition="in" filter="fade">
                                      <p:cBhvr>
                                        <p:cTn id="26" dur="500"/>
                                        <p:tgtEl>
                                          <p:spTgt spid="235523">
                                            <p:txEl>
                                              <p:pRg st="0" end="0"/>
                                            </p:txEl>
                                          </p:spTgt>
                                        </p:tgtEl>
                                      </p:cBhvr>
                                    </p:animEffect>
                                  </p:childTnLst>
                                </p:cTn>
                              </p:par>
                            </p:childTnLst>
                          </p:cTn>
                        </p:par>
                        <p:par>
                          <p:cTn id="27" fill="hold">
                            <p:stCondLst>
                              <p:cond delay="30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P spid="2355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איסוף הנתונים</a:t>
            </a:r>
            <a:endParaRPr lang="he-IL" dirty="0"/>
          </a:p>
        </p:txBody>
      </p:sp>
      <p:sp>
        <p:nvSpPr>
          <p:cNvPr id="3" name="מציין מיקום תוכן 2"/>
          <p:cNvSpPr>
            <a:spLocks noGrp="1"/>
          </p:cNvSpPr>
          <p:nvPr>
            <p:ph idx="1"/>
          </p:nvPr>
        </p:nvSpPr>
        <p:spPr/>
        <p:txBody>
          <a:bodyPr>
            <a:normAutofit fontScale="85000" lnSpcReduction="20000"/>
          </a:bodyPr>
          <a:lstStyle/>
          <a:p>
            <a:r>
              <a:rPr lang="he-IL" dirty="0"/>
              <a:t>בכל</a:t>
            </a:r>
            <a:r>
              <a:rPr lang="en-US" dirty="0"/>
              <a:t>PTP  </a:t>
            </a:r>
            <a:r>
              <a:rPr lang="he-IL" dirty="0" smtClean="0"/>
              <a:t> הנחתי </a:t>
            </a:r>
            <a:r>
              <a:rPr lang="he-IL" dirty="0"/>
              <a:t>אקראית </a:t>
            </a:r>
            <a:r>
              <a:rPr lang="he-IL" dirty="0" err="1"/>
              <a:t>קוודרט</a:t>
            </a:r>
            <a:r>
              <a:rPr lang="he-IL" dirty="0"/>
              <a:t> של 20*20 ס"מ בהם הגדרתי ורשמתי את כל מיני הצמחים העשבוניים חד ורב </a:t>
            </a:r>
            <a:r>
              <a:rPr lang="he-IL" dirty="0" smtClean="0"/>
              <a:t>שנתיים.</a:t>
            </a:r>
          </a:p>
          <a:p>
            <a:r>
              <a:rPr lang="he-IL" dirty="0"/>
              <a:t>זיהוי המינים נעשה על פי </a:t>
            </a:r>
            <a:r>
              <a:rPr lang="he-IL" dirty="0" err="1"/>
              <a:t>פיינברון</a:t>
            </a:r>
            <a:r>
              <a:rPr lang="he-IL" dirty="0"/>
              <a:t>-דותן ודנין (1991) ובעזרת אתר האינטרנט של האוניברסיטה העברית ירושלים</a:t>
            </a:r>
            <a:r>
              <a:rPr lang="he-IL" dirty="0" smtClean="0"/>
              <a:t>.</a:t>
            </a:r>
          </a:p>
          <a:p>
            <a:r>
              <a:rPr lang="he-IL" dirty="0" smtClean="0"/>
              <a:t>במקרים בהם לא היו מספיק נתונים להגדרה נעזרתי בבוטנאית מימי רון.</a:t>
            </a:r>
          </a:p>
          <a:p>
            <a:r>
              <a:rPr lang="he-IL" dirty="0"/>
              <a:t>איסוף הנתונים בוצע בשיא עונת הפריחה לשנה זו (26-30 לאפריל) המאפשרת זיהוי של מרבית המינים בשטח. </a:t>
            </a:r>
            <a:endParaRPr lang="he-IL" dirty="0" smtClean="0"/>
          </a:p>
          <a:p>
            <a:r>
              <a:rPr lang="he-IL" dirty="0"/>
              <a:t>טרם היציאה לשטח למדתי לזהות את מאפייניהם של 211 מיני הצמחים שנמצאו בעבודתו של </a:t>
            </a:r>
            <a:r>
              <a:rPr lang="he-IL" dirty="0" err="1"/>
              <a:t>אגרא</a:t>
            </a:r>
            <a:r>
              <a:rPr lang="he-IL" dirty="0"/>
              <a:t> (2007).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איסוף הנתונים</a:t>
            </a:r>
            <a:endParaRPr lang="he-IL" dirty="0"/>
          </a:p>
        </p:txBody>
      </p:sp>
      <p:sp>
        <p:nvSpPr>
          <p:cNvPr id="3" name="מציין מיקום תוכן 2"/>
          <p:cNvSpPr>
            <a:spLocks noGrp="1"/>
          </p:cNvSpPr>
          <p:nvPr>
            <p:ph idx="1"/>
          </p:nvPr>
        </p:nvSpPr>
        <p:spPr/>
        <p:txBody>
          <a:bodyPr>
            <a:normAutofit/>
          </a:bodyPr>
          <a:lstStyle/>
          <a:p>
            <a:r>
              <a:rPr lang="he-IL" dirty="0" smtClean="0"/>
              <a:t>טרם היציאה לשטח למדתי לזהות את מאפייניהם של 211 מיני הצמחים שנמצאו בעבודתו של </a:t>
            </a:r>
            <a:r>
              <a:rPr lang="he-IL" dirty="0" err="1" smtClean="0"/>
              <a:t>אגרא</a:t>
            </a:r>
            <a:r>
              <a:rPr lang="he-IL" dirty="0" smtClean="0"/>
              <a:t> (2007).</a:t>
            </a:r>
          </a:p>
          <a:p>
            <a:r>
              <a:rPr lang="he-IL" dirty="0" smtClean="0"/>
              <a:t>בפועל </a:t>
            </a:r>
            <a:r>
              <a:rPr lang="he-IL" dirty="0"/>
              <a:t>הוגדרו 168 מיני צמחים </a:t>
            </a:r>
            <a:r>
              <a:rPr lang="he-IL" dirty="0" smtClean="0"/>
              <a:t>עשבוניים, מתוכם </a:t>
            </a:r>
            <a:r>
              <a:rPr lang="he-IL" dirty="0"/>
              <a:t>29 מינים אשר הוגדרו לראשונה בחלקת המחקר</a:t>
            </a:r>
            <a:r>
              <a:rPr lang="he-IL" dirty="0" smtClean="0"/>
              <a:t>.</a:t>
            </a:r>
          </a:p>
          <a:p>
            <a:endParaRPr lang="he-I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ChangeArrowheads="1"/>
          </p:cNvSpPr>
          <p:nvPr/>
        </p:nvSpPr>
        <p:spPr bwMode="auto">
          <a:xfrm>
            <a:off x="2339975" y="404813"/>
            <a:ext cx="4608513" cy="6119812"/>
          </a:xfrm>
          <a:prstGeom prst="rect">
            <a:avLst/>
          </a:prstGeom>
          <a:gradFill rotWithShape="1">
            <a:gsLst>
              <a:gs pos="0">
                <a:srgbClr val="1C1C1C"/>
              </a:gs>
              <a:gs pos="100000">
                <a:srgbClr val="1C1C1C">
                  <a:gamma/>
                  <a:tint val="82353"/>
                  <a:invGamma/>
                </a:srgbClr>
              </a:gs>
            </a:gsLst>
            <a:lin ang="2700000" scaled="1"/>
          </a:gradFill>
          <a:ln w="9525">
            <a:noFill/>
            <a:miter lim="800000"/>
            <a:headEnd/>
            <a:tailEnd/>
          </a:ln>
          <a:effectLst/>
        </p:spPr>
        <p:txBody>
          <a:bodyPr wrap="none" anchor="ctr"/>
          <a:lstStyle/>
          <a:p>
            <a:endParaRPr lang="he-IL"/>
          </a:p>
        </p:txBody>
      </p:sp>
      <p:pic>
        <p:nvPicPr>
          <p:cNvPr id="44036" name="Picture 4" descr="DSCF3407"/>
          <p:cNvPicPr>
            <a:picLocks noChangeAspect="1" noChangeArrowheads="1"/>
          </p:cNvPicPr>
          <p:nvPr/>
        </p:nvPicPr>
        <p:blipFill>
          <a:blip r:embed="rId3" cstate="print"/>
          <a:srcRect/>
          <a:stretch>
            <a:fillRect/>
          </a:stretch>
        </p:blipFill>
        <p:spPr bwMode="auto">
          <a:xfrm>
            <a:off x="2124075" y="188913"/>
            <a:ext cx="4683125" cy="6192837"/>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0"/>
            <a:ext cx="9144000" cy="1143000"/>
          </a:xfrm>
        </p:spPr>
        <p:txBody>
          <a:bodyPr/>
          <a:lstStyle/>
          <a:p>
            <a:r>
              <a:rPr lang="he-IL" sz="3600" b="1"/>
              <a:t>מהנדסי סביבה - </a:t>
            </a:r>
            <a:r>
              <a:rPr lang="en-US" sz="3600" b="1"/>
              <a:t>Ecosystem engineers</a:t>
            </a:r>
          </a:p>
        </p:txBody>
      </p:sp>
      <p:sp>
        <p:nvSpPr>
          <p:cNvPr id="215043" name="Rectangle 3"/>
          <p:cNvSpPr>
            <a:spLocks noGrp="1" noChangeArrowheads="1"/>
          </p:cNvSpPr>
          <p:nvPr>
            <p:ph type="body" idx="1"/>
          </p:nvPr>
        </p:nvSpPr>
        <p:spPr>
          <a:xfrm>
            <a:off x="611188" y="1125538"/>
            <a:ext cx="7993062" cy="1512887"/>
          </a:xfrm>
        </p:spPr>
        <p:txBody>
          <a:bodyPr/>
          <a:lstStyle/>
          <a:p>
            <a:pPr algn="ctr">
              <a:buFontTx/>
              <a:buNone/>
            </a:pPr>
            <a:r>
              <a:rPr lang="he-IL" sz="2800" dirty="0"/>
              <a:t>    אורגניזמים המשפיעים על סביבתם בכך שהם משנים באופן ישיר או עקיף את זמינות המשאבים עבור מינים אחרים במערכת.</a:t>
            </a:r>
            <a:endParaRPr lang="en-US" sz="2800" dirty="0"/>
          </a:p>
        </p:txBody>
      </p:sp>
      <p:sp>
        <p:nvSpPr>
          <p:cNvPr id="215044" name="Text Box 4"/>
          <p:cNvSpPr txBox="1">
            <a:spLocks noChangeArrowheads="1"/>
          </p:cNvSpPr>
          <p:nvPr/>
        </p:nvSpPr>
        <p:spPr bwMode="auto">
          <a:xfrm>
            <a:off x="900113" y="6092825"/>
            <a:ext cx="7200900" cy="457200"/>
          </a:xfrm>
          <a:prstGeom prst="rect">
            <a:avLst/>
          </a:prstGeom>
          <a:noFill/>
          <a:ln w="9525">
            <a:noFill/>
            <a:miter lim="800000"/>
            <a:headEnd/>
            <a:tailEnd/>
          </a:ln>
          <a:effectLst/>
        </p:spPr>
        <p:txBody>
          <a:bodyPr>
            <a:spAutoFit/>
          </a:bodyPr>
          <a:lstStyle/>
          <a:p>
            <a:pPr algn="r">
              <a:spcBef>
                <a:spcPct val="50000"/>
              </a:spcBef>
            </a:pPr>
            <a:r>
              <a:rPr lang="en-US" sz="2400" b="1">
                <a:latin typeface="Times New Roman" pitchFamily="18" charset="0"/>
                <a:cs typeface="Times New Roman" pitchFamily="18" charset="0"/>
              </a:rPr>
              <a:t>Jones, Lawton &amp; Shachak. 1994. Oikos, 69:373-386.</a:t>
            </a:r>
            <a:r>
              <a:rPr lang="en-US" sz="2400">
                <a:latin typeface="Times New Roman" pitchFamily="18" charset="0"/>
                <a:cs typeface="Times New Roman" pitchFamily="18" charset="0"/>
              </a:rPr>
              <a:t> </a:t>
            </a:r>
          </a:p>
        </p:txBody>
      </p:sp>
      <p:grpSp>
        <p:nvGrpSpPr>
          <p:cNvPr id="2" name="Group 5"/>
          <p:cNvGrpSpPr>
            <a:grpSpLocks/>
          </p:cNvGrpSpPr>
          <p:nvPr/>
        </p:nvGrpSpPr>
        <p:grpSpPr bwMode="auto">
          <a:xfrm>
            <a:off x="611188" y="2852738"/>
            <a:ext cx="3960812" cy="2541587"/>
            <a:chOff x="204" y="1661"/>
            <a:chExt cx="2676" cy="1737"/>
          </a:xfrm>
        </p:grpSpPr>
        <p:pic>
          <p:nvPicPr>
            <p:cNvPr id="215046" name="Picture 6" descr="Beaver%"/>
            <p:cNvPicPr>
              <a:picLocks noChangeAspect="1" noChangeArrowheads="1"/>
            </p:cNvPicPr>
            <p:nvPr/>
          </p:nvPicPr>
          <p:blipFill>
            <a:blip r:embed="rId3" cstate="print"/>
            <a:srcRect/>
            <a:stretch>
              <a:fillRect/>
            </a:stretch>
          </p:blipFill>
          <p:spPr bwMode="auto">
            <a:xfrm>
              <a:off x="204" y="1661"/>
              <a:ext cx="2676" cy="1737"/>
            </a:xfrm>
            <a:prstGeom prst="rect">
              <a:avLst/>
            </a:prstGeom>
            <a:noFill/>
          </p:spPr>
        </p:pic>
        <p:sp>
          <p:nvSpPr>
            <p:cNvPr id="215047" name="Rectangle 7"/>
            <p:cNvSpPr>
              <a:spLocks noChangeArrowheads="1"/>
            </p:cNvSpPr>
            <p:nvPr/>
          </p:nvSpPr>
          <p:spPr bwMode="auto">
            <a:xfrm>
              <a:off x="204" y="1661"/>
              <a:ext cx="2676" cy="1724"/>
            </a:xfrm>
            <a:prstGeom prst="rect">
              <a:avLst/>
            </a:prstGeom>
            <a:noFill/>
            <a:ln w="25400">
              <a:solidFill>
                <a:schemeClr val="tx2"/>
              </a:solidFill>
              <a:miter lim="800000"/>
              <a:headEnd/>
              <a:tailEnd/>
            </a:ln>
            <a:effectLst/>
          </p:spPr>
          <p:txBody>
            <a:bodyPr wrap="none" anchor="ctr"/>
            <a:lstStyle/>
            <a:p>
              <a:endParaRPr lang="en-US"/>
            </a:p>
          </p:txBody>
        </p:sp>
      </p:grpSp>
      <p:grpSp>
        <p:nvGrpSpPr>
          <p:cNvPr id="3" name="Group 8"/>
          <p:cNvGrpSpPr>
            <a:grpSpLocks/>
          </p:cNvGrpSpPr>
          <p:nvPr/>
        </p:nvGrpSpPr>
        <p:grpSpPr bwMode="auto">
          <a:xfrm>
            <a:off x="4716463" y="2852738"/>
            <a:ext cx="3959225" cy="2522537"/>
            <a:chOff x="2971" y="1661"/>
            <a:chExt cx="2686" cy="1725"/>
          </a:xfrm>
        </p:grpSpPr>
        <p:pic>
          <p:nvPicPr>
            <p:cNvPr id="215049" name="Picture 9" descr="תמונה1"/>
            <p:cNvPicPr>
              <a:picLocks noChangeAspect="1" noChangeArrowheads="1"/>
            </p:cNvPicPr>
            <p:nvPr/>
          </p:nvPicPr>
          <p:blipFill>
            <a:blip r:embed="rId4" cstate="print"/>
            <a:srcRect/>
            <a:stretch>
              <a:fillRect/>
            </a:stretch>
          </p:blipFill>
          <p:spPr bwMode="auto">
            <a:xfrm>
              <a:off x="2971" y="1661"/>
              <a:ext cx="2686" cy="1725"/>
            </a:xfrm>
            <a:prstGeom prst="rect">
              <a:avLst/>
            </a:prstGeom>
            <a:noFill/>
          </p:spPr>
        </p:pic>
        <p:sp>
          <p:nvSpPr>
            <p:cNvPr id="215050" name="Rectangle 10"/>
            <p:cNvSpPr>
              <a:spLocks noChangeArrowheads="1"/>
            </p:cNvSpPr>
            <p:nvPr/>
          </p:nvSpPr>
          <p:spPr bwMode="auto">
            <a:xfrm>
              <a:off x="2971" y="1661"/>
              <a:ext cx="2676" cy="1724"/>
            </a:xfrm>
            <a:prstGeom prst="rect">
              <a:avLst/>
            </a:prstGeom>
            <a:noFill/>
            <a:ln w="25400">
              <a:solidFill>
                <a:schemeClr val="tx2"/>
              </a:solidFill>
              <a:miter lim="800000"/>
              <a:headEnd/>
              <a:tailEnd/>
            </a:ln>
            <a:effectLst/>
          </p:spPr>
          <p:txBody>
            <a:bodyPr wrap="none" anchor="ctr"/>
            <a:lstStyle/>
            <a:p>
              <a:endParaRPr lang="he-IL"/>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15042"/>
                                        </p:tgtEl>
                                        <p:attrNameLst>
                                          <p:attrName>style.visibility</p:attrName>
                                        </p:attrNameLst>
                                      </p:cBhvr>
                                      <p:to>
                                        <p:strVal val="visible"/>
                                      </p:to>
                                    </p:set>
                                    <p:animEffect transition="in" filter="slide(fromBottom)">
                                      <p:cBhvr>
                                        <p:cTn id="7" dur="1000"/>
                                        <p:tgtEl>
                                          <p:spTgt spid="21504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15043">
                                            <p:txEl>
                                              <p:pRg st="0" end="0"/>
                                            </p:txEl>
                                          </p:spTgt>
                                        </p:tgtEl>
                                        <p:attrNameLst>
                                          <p:attrName>style.visibility</p:attrName>
                                        </p:attrNameLst>
                                      </p:cBhvr>
                                      <p:to>
                                        <p:strVal val="visible"/>
                                      </p:to>
                                    </p:set>
                                    <p:animEffect transition="in" filter="slide(fromBottom)">
                                      <p:cBhvr>
                                        <p:cTn id="11" dur="1000"/>
                                        <p:tgtEl>
                                          <p:spTgt spid="215043">
                                            <p:txEl>
                                              <p:pRg st="0" end="0"/>
                                            </p:txEl>
                                          </p:spTgt>
                                        </p:tgtEl>
                                      </p:cBhvr>
                                    </p:animEffect>
                                  </p:childTnLst>
                                </p:cTn>
                              </p:par>
                            </p:childTnLst>
                          </p:cTn>
                        </p:par>
                        <p:par>
                          <p:cTn id="12" fill="hold">
                            <p:stCondLst>
                              <p:cond delay="20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90"/>
                                          </p:val>
                                        </p:tav>
                                        <p:tav tm="100000">
                                          <p:val>
                                            <p:fltVal val="0"/>
                                          </p:val>
                                        </p:tav>
                                      </p:tavLst>
                                    </p:anim>
                                    <p:animEffect transition="in" filter="fade">
                                      <p:cBhvr>
                                        <p:cTn id="18" dur="500"/>
                                        <p:tgtEl>
                                          <p:spTgt spid="3"/>
                                        </p:tgtEl>
                                      </p:cBhvr>
                                    </p:animEffect>
                                  </p:childTnLst>
                                </p:cTn>
                              </p:par>
                            </p:childTnLst>
                          </p:cTn>
                        </p:par>
                        <p:par>
                          <p:cTn id="19" fill="hold">
                            <p:stCondLst>
                              <p:cond delay="2500"/>
                            </p:stCondLst>
                            <p:childTnLst>
                              <p:par>
                                <p:cTn id="20" presetID="29"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ppt_x-.2"/>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2" grpId="0"/>
      <p:bldP spid="2150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ניתוח הנתונים</a:t>
            </a:r>
            <a:endParaRPr lang="he-IL" dirty="0"/>
          </a:p>
        </p:txBody>
      </p:sp>
      <p:sp>
        <p:nvSpPr>
          <p:cNvPr id="3" name="מציין מיקום תוכן 2"/>
          <p:cNvSpPr>
            <a:spLocks noGrp="1"/>
          </p:cNvSpPr>
          <p:nvPr>
            <p:ph idx="1"/>
          </p:nvPr>
        </p:nvSpPr>
        <p:spPr/>
        <p:txBody>
          <a:bodyPr>
            <a:normAutofit fontScale="92500" lnSpcReduction="20000"/>
          </a:bodyPr>
          <a:lstStyle/>
          <a:p>
            <a:r>
              <a:rPr lang="he-IL" dirty="0"/>
              <a:t>ניתוח הנתונים התבצע באמצעות מודל </a:t>
            </a:r>
            <a:r>
              <a:rPr lang="en-US" dirty="0"/>
              <a:t>2-Way ANOVA</a:t>
            </a:r>
            <a:r>
              <a:rPr lang="he-IL" dirty="0"/>
              <a:t> (ניתוח שונות לשני פקטורים) עבור מערך של בלוקים אקראיים (</a:t>
            </a:r>
            <a:r>
              <a:rPr lang="en-US" dirty="0"/>
              <a:t>Randomized block design</a:t>
            </a:r>
            <a:r>
              <a:rPr lang="he-IL" dirty="0"/>
              <a:t>) </a:t>
            </a:r>
            <a:r>
              <a:rPr lang="he-IL" dirty="0" smtClean="0"/>
              <a:t>באמצעות </a:t>
            </a:r>
            <a:r>
              <a:rPr lang="he-IL" dirty="0"/>
              <a:t>תוכנת </a:t>
            </a:r>
            <a:r>
              <a:rPr lang="en-US" dirty="0"/>
              <a:t>SPSS</a:t>
            </a:r>
            <a:r>
              <a:rPr lang="he-IL" dirty="0" smtClean="0"/>
              <a:t>.</a:t>
            </a:r>
          </a:p>
          <a:p>
            <a:r>
              <a:rPr lang="he-IL" dirty="0"/>
              <a:t>לצורך בחינת השפעת הזמן לאחר הכריתה על החלקות הכרותות השתמשתי בנתונים משנת 2007  (</a:t>
            </a:r>
            <a:r>
              <a:rPr lang="en-US" dirty="0"/>
              <a:t>Agra and </a:t>
            </a:r>
            <a:r>
              <a:rPr lang="en-US" dirty="0" err="1"/>
              <a:t>Ne'eman</a:t>
            </a:r>
            <a:r>
              <a:rPr lang="en-US" dirty="0"/>
              <a:t> 2009</a:t>
            </a:r>
            <a:r>
              <a:rPr lang="he-IL" dirty="0"/>
              <a:t>), אשר נדגמו באותו שטח מחקר עונה אחת לאחר הכריתה.</a:t>
            </a:r>
            <a:endParaRPr lang="en-US" dirty="0"/>
          </a:p>
          <a:p>
            <a:r>
              <a:rPr lang="he-IL" dirty="0"/>
              <a:t>משתנה הכריתה לא נבחן במסגרת עבודה זו. בחלקות הלא-כרותות  בוצע דיגום של כתמים מעוצים בלבד לצורך מעקב רב שנתי. </a:t>
            </a:r>
            <a:endParaRPr lang="en-US" dirty="0"/>
          </a:p>
          <a:p>
            <a:endParaRPr lang="he-I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dirty="0" smtClean="0"/>
              <a:t>תוצאות</a:t>
            </a:r>
            <a:br>
              <a:rPr lang="he-IL" dirty="0" smtClean="0"/>
            </a:br>
            <a:r>
              <a:rPr lang="he-IL" sz="2200" dirty="0" smtClean="0"/>
              <a:t>בתמונה: דוגמה לשימוש </a:t>
            </a:r>
            <a:r>
              <a:rPr lang="he-IL" sz="2200" dirty="0" err="1" smtClean="0"/>
              <a:t>בקוודרט</a:t>
            </a:r>
            <a:endParaRPr lang="he-IL" sz="2200" dirty="0"/>
          </a:p>
        </p:txBody>
      </p:sp>
      <p:pic>
        <p:nvPicPr>
          <p:cNvPr id="4" name="מציין מיקום תוכן 3" descr="D:\My Documents\הר מירון\תמונות\IMG_3355.JPG"/>
          <p:cNvPicPr>
            <a:picLocks noGrp="1"/>
          </p:cNvPicPr>
          <p:nvPr>
            <p:ph idx="1"/>
          </p:nvPr>
        </p:nvPicPr>
        <p:blipFill>
          <a:blip r:embed="rId2" cstate="email"/>
          <a:srcRect/>
          <a:stretch>
            <a:fillRect/>
          </a:stretch>
        </p:blipFill>
        <p:spPr bwMode="auto">
          <a:xfrm>
            <a:off x="1331640" y="1772816"/>
            <a:ext cx="6166817" cy="49308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גיליון הנתונים</a:t>
            </a:r>
            <a:endParaRPr lang="he-IL" dirty="0"/>
          </a:p>
        </p:txBody>
      </p:sp>
      <p:pic>
        <p:nvPicPr>
          <p:cNvPr id="46082" name="Picture 2"/>
          <p:cNvPicPr>
            <a:picLocks noGrp="1" noChangeAspect="1" noChangeArrowheads="1"/>
          </p:cNvPicPr>
          <p:nvPr>
            <p:ph idx="1"/>
          </p:nvPr>
        </p:nvPicPr>
        <p:blipFill>
          <a:blip r:embed="rId2" cstate="print"/>
          <a:srcRect/>
          <a:stretch>
            <a:fillRect/>
          </a:stretch>
        </p:blipFill>
        <p:spPr bwMode="auto">
          <a:xfrm>
            <a:off x="971600" y="1484784"/>
            <a:ext cx="7145504" cy="520827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2800" dirty="0"/>
              <a:t>עושר המינים הממוצע (וסטיית התקן) </a:t>
            </a:r>
            <a:r>
              <a:rPr lang="he-IL" sz="2800" dirty="0" err="1"/>
              <a:t>לקוודרט</a:t>
            </a:r>
            <a:r>
              <a:rPr lang="he-IL" sz="2800" dirty="0"/>
              <a:t> (20</a:t>
            </a:r>
            <a:r>
              <a:rPr lang="en-US" sz="2800" dirty="0"/>
              <a:t>X</a:t>
            </a:r>
            <a:r>
              <a:rPr lang="he-IL" sz="2800" dirty="0"/>
              <a:t>20 ס"מ) בכתמים פתוחים בחלקות כרותות  עם וללא רעיה, שנה אחת וחמש שנים לאחר כריתת החופה.</a:t>
            </a:r>
          </a:p>
        </p:txBody>
      </p:sp>
      <p:graphicFrame>
        <p:nvGraphicFramePr>
          <p:cNvPr id="4" name="מציין מיקום תוכן 3"/>
          <p:cNvGraphicFramePr>
            <a:graphicFrameLocks noGrp="1"/>
          </p:cNvGraphicFramePr>
          <p:nvPr>
            <p:ph idx="1"/>
          </p:nvPr>
        </p:nvGraphicFramePr>
        <p:xfrm>
          <a:off x="1547664" y="1556792"/>
          <a:ext cx="5698976" cy="35569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15616" y="5229200"/>
            <a:ext cx="7560840" cy="1200329"/>
          </a:xfrm>
          <a:prstGeom prst="rect">
            <a:avLst/>
          </a:prstGeom>
          <a:noFill/>
        </p:spPr>
        <p:txBody>
          <a:bodyPr wrap="square" rtlCol="1">
            <a:spAutoFit/>
          </a:bodyPr>
          <a:lstStyle/>
          <a:p>
            <a:r>
              <a:rPr lang="he-IL" dirty="0"/>
              <a:t>בכתמים המעוצים נמצאו הבדלים מובהקים בין השנים (</a:t>
            </a:r>
            <a:r>
              <a:rPr lang="en-US" dirty="0"/>
              <a:t>P&lt;0.001</a:t>
            </a:r>
            <a:r>
              <a:rPr lang="he-IL" dirty="0"/>
              <a:t>) ובין טיפולי הרעייה (</a:t>
            </a:r>
            <a:r>
              <a:rPr lang="en-US" dirty="0"/>
              <a:t>P=0.008</a:t>
            </a:r>
            <a:r>
              <a:rPr lang="he-IL" dirty="0"/>
              <a:t>), וכן נמצאה אינטראקציה מובהקת בין שני מדדים אלו (</a:t>
            </a:r>
            <a:r>
              <a:rPr lang="en-US" dirty="0"/>
              <a:t>P=0.031</a:t>
            </a:r>
            <a:r>
              <a:rPr lang="he-IL" dirty="0"/>
              <a:t>) מכיוון שההבדל בין טיפולי הרעיה היה גדול ב 2007 וקטן ב 2011 (איור 3). </a:t>
            </a:r>
            <a:endParaRPr lang="en-US" dirty="0"/>
          </a:p>
          <a:p>
            <a:endParaRPr lang="he-I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2800" dirty="0"/>
              <a:t>עושר המינים הממוצע (וסטיית התקן) </a:t>
            </a:r>
            <a:r>
              <a:rPr lang="he-IL" sz="2800" dirty="0" err="1"/>
              <a:t>לקוודרט</a:t>
            </a:r>
            <a:r>
              <a:rPr lang="he-IL" sz="2800" dirty="0"/>
              <a:t> (20</a:t>
            </a:r>
            <a:r>
              <a:rPr lang="en-US" sz="2800" dirty="0"/>
              <a:t>X</a:t>
            </a:r>
            <a:r>
              <a:rPr lang="he-IL" sz="2800" dirty="0"/>
              <a:t>20 ס"מ) בכתמים מעוצים בחלקות כרותות  עם וללא רעיה, שנה אחת וחמש שנים לאחר כריתת החופה.</a:t>
            </a:r>
          </a:p>
        </p:txBody>
      </p:sp>
      <p:graphicFrame>
        <p:nvGraphicFramePr>
          <p:cNvPr id="4" name="מציין מיקום תוכן 3"/>
          <p:cNvGraphicFramePr>
            <a:graphicFrameLocks noGrp="1"/>
          </p:cNvGraphicFramePr>
          <p:nvPr>
            <p:ph idx="1"/>
          </p:nvPr>
        </p:nvGraphicFramePr>
        <p:xfrm>
          <a:off x="1475656" y="1556792"/>
          <a:ext cx="5987008" cy="33409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3568" y="5157192"/>
            <a:ext cx="7920880" cy="923330"/>
          </a:xfrm>
          <a:prstGeom prst="rect">
            <a:avLst/>
          </a:prstGeom>
          <a:noFill/>
        </p:spPr>
        <p:txBody>
          <a:bodyPr wrap="square" rtlCol="1">
            <a:spAutoFit/>
          </a:bodyPr>
          <a:lstStyle/>
          <a:p>
            <a:r>
              <a:rPr lang="he-IL" dirty="0"/>
              <a:t>בכתם המעוצה עושר המינים הממוצע היה גבוהה יותר בשנת 2007 מאשר ב 2011, לעומת זאת בכתם הפתוח היה עושר המינים בשנת 2011 גבוהה יותר מאשר ב 2007.</a:t>
            </a:r>
            <a:endParaRPr lang="en-US" dirty="0"/>
          </a:p>
          <a:p>
            <a:endParaRPr lang="he-I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Autofit/>
          </a:bodyPr>
          <a:lstStyle/>
          <a:p>
            <a:r>
              <a:rPr lang="he-IL" sz="2000" dirty="0"/>
              <a:t>תוצאות מבחן ניתוח שונויות דו-כיווני (</a:t>
            </a:r>
            <a:r>
              <a:rPr lang="en-US" sz="2000" dirty="0"/>
              <a:t>2-Way ANOVA</a:t>
            </a:r>
            <a:r>
              <a:rPr lang="he-IL" sz="2000" dirty="0"/>
              <a:t>) של השפעות שני פקטורים: שנה (</a:t>
            </a:r>
            <a:r>
              <a:rPr lang="en-US" sz="2000" dirty="0"/>
              <a:t>Year</a:t>
            </a:r>
            <a:r>
              <a:rPr lang="he-IL" sz="2000" dirty="0"/>
              <a:t>) ורעיה (</a:t>
            </a:r>
            <a:r>
              <a:rPr lang="en-US" sz="2000" dirty="0"/>
              <a:t>Grazing</a:t>
            </a:r>
            <a:r>
              <a:rPr lang="he-IL" sz="2000" dirty="0"/>
              <a:t>) ושל האינטראקציות ביניהם על עושר המינים הממוצע </a:t>
            </a:r>
            <a:r>
              <a:rPr lang="he-IL" sz="2000" dirty="0" err="1"/>
              <a:t>לקוודרט</a:t>
            </a:r>
            <a:r>
              <a:rPr lang="he-IL" sz="2000" dirty="0"/>
              <a:t> של הצמחים העשבוניים עבור שני סוגי הכתמים (</a:t>
            </a:r>
            <a:r>
              <a:rPr lang="en-US" sz="2000" dirty="0"/>
              <a:t>Woody/Open</a:t>
            </a:r>
            <a:r>
              <a:rPr lang="he-IL" sz="2000" dirty="0" smtClean="0"/>
              <a:t>).</a:t>
            </a:r>
            <a:endParaRPr lang="he-IL" sz="2000" dirty="0"/>
          </a:p>
        </p:txBody>
      </p:sp>
      <p:graphicFrame>
        <p:nvGraphicFramePr>
          <p:cNvPr id="4" name="מציין מיקום תוכן 3"/>
          <p:cNvGraphicFramePr>
            <a:graphicFrameLocks noGrp="1"/>
          </p:cNvGraphicFramePr>
          <p:nvPr>
            <p:ph idx="1"/>
          </p:nvPr>
        </p:nvGraphicFramePr>
        <p:xfrm>
          <a:off x="1115616" y="1595089"/>
          <a:ext cx="6480720" cy="4526401"/>
        </p:xfrm>
        <a:graphic>
          <a:graphicData uri="http://schemas.openxmlformats.org/drawingml/2006/table">
            <a:tbl>
              <a:tblPr/>
              <a:tblGrid>
                <a:gridCol w="1932056"/>
                <a:gridCol w="1932056"/>
                <a:gridCol w="868008"/>
                <a:gridCol w="874300"/>
                <a:gridCol w="874300"/>
              </a:tblGrid>
              <a:tr h="228085">
                <a:tc>
                  <a:txBody>
                    <a:bodyPr/>
                    <a:lstStyle/>
                    <a:p>
                      <a:pPr algn="l" rtl="0">
                        <a:lnSpc>
                          <a:spcPct val="150000"/>
                        </a:lnSpc>
                        <a:spcAft>
                          <a:spcPts val="0"/>
                        </a:spcAft>
                      </a:pPr>
                      <a:r>
                        <a:rPr lang="en-US" sz="1000" b="1" dirty="0">
                          <a:solidFill>
                            <a:srgbClr val="000000"/>
                          </a:solidFill>
                          <a:latin typeface="Arial"/>
                          <a:ea typeface="Times New Roman"/>
                          <a:cs typeface="Arial"/>
                        </a:rPr>
                        <a:t>Patch</a:t>
                      </a:r>
                      <a:endParaRPr lang="en-US" sz="1100" dirty="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a:lnSpc>
                          <a:spcPct val="150000"/>
                        </a:lnSpc>
                        <a:spcAft>
                          <a:spcPts val="0"/>
                        </a:spcAft>
                      </a:pPr>
                      <a:r>
                        <a:rPr lang="en-US" sz="1000" b="1">
                          <a:solidFill>
                            <a:srgbClr val="000000"/>
                          </a:solidFill>
                          <a:latin typeface="Arial"/>
                          <a:ea typeface="Times New Roman"/>
                          <a:cs typeface="Arial"/>
                        </a:rPr>
                        <a:t>Source</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a:lnSpc>
                          <a:spcPct val="150000"/>
                        </a:lnSpc>
                        <a:spcAft>
                          <a:spcPts val="0"/>
                        </a:spcAft>
                      </a:pPr>
                      <a:r>
                        <a:rPr lang="en-US" sz="1000" b="1">
                          <a:solidFill>
                            <a:srgbClr val="000000"/>
                          </a:solidFill>
                          <a:latin typeface="Arial"/>
                          <a:ea typeface="Times New Roman"/>
                          <a:cs typeface="Arial"/>
                        </a:rPr>
                        <a:t>df</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a:lnSpc>
                          <a:spcPct val="150000"/>
                        </a:lnSpc>
                        <a:spcAft>
                          <a:spcPts val="0"/>
                        </a:spcAft>
                      </a:pPr>
                      <a:r>
                        <a:rPr lang="en-US" sz="1000" b="1">
                          <a:solidFill>
                            <a:srgbClr val="000000"/>
                          </a:solidFill>
                          <a:latin typeface="Arial"/>
                          <a:ea typeface="Times New Roman"/>
                          <a:cs typeface="Arial"/>
                        </a:rPr>
                        <a:t>F</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indent="1033780" algn="l" rtl="0">
                        <a:lnSpc>
                          <a:spcPct val="150000"/>
                        </a:lnSpc>
                        <a:spcAft>
                          <a:spcPts val="0"/>
                        </a:spcAft>
                      </a:pPr>
                      <a:r>
                        <a:rPr lang="en-US" sz="1000" b="1">
                          <a:solidFill>
                            <a:srgbClr val="000000"/>
                          </a:solidFill>
                          <a:latin typeface="Arial"/>
                          <a:ea typeface="Times New Roman"/>
                          <a:cs typeface="Arial"/>
                        </a:rPr>
                        <a:t>P</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456170">
                <a:tc rowSpan="5">
                  <a:txBody>
                    <a:bodyPr/>
                    <a:lstStyle/>
                    <a:p>
                      <a:pPr algn="r" rtl="1">
                        <a:lnSpc>
                          <a:spcPct val="150000"/>
                        </a:lnSpc>
                        <a:spcAft>
                          <a:spcPts val="0"/>
                        </a:spcAft>
                      </a:pPr>
                      <a:r>
                        <a:rPr lang="en-US" sz="1000">
                          <a:solidFill>
                            <a:srgbClr val="000000"/>
                          </a:solidFill>
                          <a:latin typeface="Arial"/>
                          <a:ea typeface="Times New Roman"/>
                          <a:cs typeface="Arial"/>
                        </a:rPr>
                        <a:t>Open</a:t>
                      </a:r>
                      <a:endParaRPr lang="en-US" sz="1100">
                        <a:latin typeface="Calibri"/>
                        <a:ea typeface="Calibri"/>
                        <a:cs typeface="Arial"/>
                      </a:endParaRPr>
                    </a:p>
                  </a:txBody>
                  <a:tcPr marL="68425" marR="68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000">
                          <a:solidFill>
                            <a:srgbClr val="000000"/>
                          </a:solidFill>
                          <a:latin typeface="Arial"/>
                          <a:ea typeface="Times New Roman"/>
                          <a:cs typeface="Arial"/>
                        </a:rPr>
                        <a:t>Corrected Model</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3</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1.93</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0.179</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70">
                <a:tc vMerge="1">
                  <a:txBody>
                    <a:bodyPr/>
                    <a:lstStyle/>
                    <a:p>
                      <a:pPr rtl="1"/>
                      <a:endParaRPr lang="he-IL"/>
                    </a:p>
                  </a:txBody>
                  <a:tcPr/>
                </a:tc>
                <a:tc>
                  <a:txBody>
                    <a:bodyPr/>
                    <a:lstStyle/>
                    <a:p>
                      <a:pPr algn="l" rtl="0">
                        <a:lnSpc>
                          <a:spcPct val="150000"/>
                        </a:lnSpc>
                        <a:spcAft>
                          <a:spcPts val="0"/>
                        </a:spcAft>
                      </a:pPr>
                      <a:r>
                        <a:rPr lang="en-US" sz="1000">
                          <a:solidFill>
                            <a:srgbClr val="000000"/>
                          </a:solidFill>
                          <a:latin typeface="Arial"/>
                          <a:ea typeface="Times New Roman"/>
                          <a:cs typeface="Arial"/>
                        </a:rPr>
                        <a:t>year</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1</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2.648</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0.13</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70">
                <a:tc vMerge="1">
                  <a:txBody>
                    <a:bodyPr/>
                    <a:lstStyle/>
                    <a:p>
                      <a:pPr rtl="1"/>
                      <a:endParaRPr lang="he-IL"/>
                    </a:p>
                  </a:txBody>
                  <a:tcPr/>
                </a:tc>
                <a:tc>
                  <a:txBody>
                    <a:bodyPr/>
                    <a:lstStyle/>
                    <a:p>
                      <a:pPr algn="l" rtl="0">
                        <a:lnSpc>
                          <a:spcPct val="150000"/>
                        </a:lnSpc>
                        <a:spcAft>
                          <a:spcPts val="0"/>
                        </a:spcAft>
                      </a:pPr>
                      <a:r>
                        <a:rPr lang="en-US" sz="1000">
                          <a:solidFill>
                            <a:srgbClr val="000000"/>
                          </a:solidFill>
                          <a:latin typeface="Arial"/>
                          <a:ea typeface="Times New Roman"/>
                          <a:cs typeface="Arial"/>
                        </a:rPr>
                        <a:t>grazing</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1</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0.004</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0.95</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70">
                <a:tc vMerge="1">
                  <a:txBody>
                    <a:bodyPr/>
                    <a:lstStyle/>
                    <a:p>
                      <a:pPr rtl="1"/>
                      <a:endParaRPr lang="he-IL"/>
                    </a:p>
                  </a:txBody>
                  <a:tcPr/>
                </a:tc>
                <a:tc>
                  <a:txBody>
                    <a:bodyPr/>
                    <a:lstStyle/>
                    <a:p>
                      <a:pPr algn="l" rtl="0">
                        <a:lnSpc>
                          <a:spcPct val="150000"/>
                        </a:lnSpc>
                        <a:spcAft>
                          <a:spcPts val="0"/>
                        </a:spcAft>
                      </a:pPr>
                      <a:r>
                        <a:rPr lang="en-US" sz="1000">
                          <a:solidFill>
                            <a:srgbClr val="000000"/>
                          </a:solidFill>
                          <a:latin typeface="Arial"/>
                          <a:ea typeface="Times New Roman"/>
                          <a:cs typeface="Arial"/>
                        </a:rPr>
                        <a:t>year * grazing</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1</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3.137</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0.102</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85">
                <a:tc vMerge="1">
                  <a:txBody>
                    <a:bodyPr/>
                    <a:lstStyle/>
                    <a:p>
                      <a:pPr rtl="1"/>
                      <a:endParaRPr lang="he-IL"/>
                    </a:p>
                  </a:txBody>
                  <a:tcPr/>
                </a:tc>
                <a:tc>
                  <a:txBody>
                    <a:bodyPr/>
                    <a:lstStyle/>
                    <a:p>
                      <a:pPr algn="l" rtl="0">
                        <a:lnSpc>
                          <a:spcPct val="150000"/>
                        </a:lnSpc>
                        <a:spcAft>
                          <a:spcPts val="0"/>
                        </a:spcAft>
                      </a:pPr>
                      <a:r>
                        <a:rPr lang="en-US" sz="1000">
                          <a:solidFill>
                            <a:srgbClr val="000000"/>
                          </a:solidFill>
                          <a:latin typeface="Arial"/>
                          <a:ea typeface="Times New Roman"/>
                          <a:cs typeface="Arial"/>
                        </a:rPr>
                        <a:t>Error</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12</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000">
                          <a:solidFill>
                            <a:srgbClr val="000000"/>
                          </a:solidFill>
                          <a:latin typeface="Arial"/>
                          <a:ea typeface="Times New Roman"/>
                          <a:cs typeface="Arial"/>
                        </a:rPr>
                        <a:t> </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000">
                          <a:solidFill>
                            <a:srgbClr val="000000"/>
                          </a:solidFill>
                          <a:latin typeface="Arial"/>
                          <a:ea typeface="Times New Roman"/>
                          <a:cs typeface="Arial"/>
                        </a:rPr>
                        <a:t> </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52">
                <a:tc>
                  <a:txBody>
                    <a:bodyPr/>
                    <a:lstStyle/>
                    <a:p>
                      <a:pPr>
                        <a:lnSpc>
                          <a:spcPct val="115000"/>
                        </a:lnSpc>
                      </a:pPr>
                      <a:endParaRPr lang="en-US" sz="1100">
                        <a:latin typeface="Calibri"/>
                      </a:endParaRPr>
                    </a:p>
                  </a:txBody>
                  <a:tcPr marL="68425" marR="6842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1100">
                        <a:latin typeface="Calibri"/>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70">
                <a:tc rowSpan="5">
                  <a:txBody>
                    <a:bodyPr/>
                    <a:lstStyle/>
                    <a:p>
                      <a:pPr algn="r" rtl="1">
                        <a:lnSpc>
                          <a:spcPct val="150000"/>
                        </a:lnSpc>
                        <a:spcAft>
                          <a:spcPts val="0"/>
                        </a:spcAft>
                      </a:pPr>
                      <a:r>
                        <a:rPr lang="en-US" sz="1000">
                          <a:solidFill>
                            <a:srgbClr val="000000"/>
                          </a:solidFill>
                          <a:latin typeface="Arial"/>
                          <a:ea typeface="Times New Roman"/>
                          <a:cs typeface="Arial"/>
                        </a:rPr>
                        <a:t>Woody</a:t>
                      </a:r>
                      <a:endParaRPr lang="en-US" sz="1100">
                        <a:latin typeface="Calibri"/>
                        <a:ea typeface="Calibri"/>
                        <a:cs typeface="Arial"/>
                      </a:endParaRPr>
                    </a:p>
                  </a:txBody>
                  <a:tcPr marL="68425" marR="68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200" b="1">
                          <a:solidFill>
                            <a:srgbClr val="000000"/>
                          </a:solidFill>
                          <a:latin typeface="Arial"/>
                          <a:ea typeface="Times New Roman"/>
                          <a:cs typeface="Arial"/>
                        </a:rPr>
                        <a:t> Model</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a:solidFill>
                            <a:srgbClr val="000000"/>
                          </a:solidFill>
                          <a:latin typeface="Arial"/>
                          <a:ea typeface="Times New Roman"/>
                          <a:cs typeface="Arial"/>
                        </a:rPr>
                        <a:t>3</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a:solidFill>
                            <a:srgbClr val="000000"/>
                          </a:solidFill>
                          <a:latin typeface="Arial"/>
                          <a:ea typeface="Times New Roman"/>
                          <a:cs typeface="Arial"/>
                        </a:rPr>
                        <a:t>29.941</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a:solidFill>
                            <a:srgbClr val="000000"/>
                          </a:solidFill>
                          <a:latin typeface="Arial"/>
                          <a:ea typeface="Times New Roman"/>
                          <a:cs typeface="Arial"/>
                        </a:rPr>
                        <a:t>&lt;0.001</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70">
                <a:tc vMerge="1">
                  <a:txBody>
                    <a:bodyPr/>
                    <a:lstStyle/>
                    <a:p>
                      <a:pPr rtl="1"/>
                      <a:endParaRPr lang="he-IL"/>
                    </a:p>
                  </a:txBody>
                  <a:tcPr/>
                </a:tc>
                <a:tc>
                  <a:txBody>
                    <a:bodyPr/>
                    <a:lstStyle/>
                    <a:p>
                      <a:pPr algn="l" rtl="0">
                        <a:lnSpc>
                          <a:spcPct val="150000"/>
                        </a:lnSpc>
                        <a:spcAft>
                          <a:spcPts val="0"/>
                        </a:spcAft>
                      </a:pPr>
                      <a:r>
                        <a:rPr lang="en-US" sz="1200" b="1">
                          <a:solidFill>
                            <a:srgbClr val="000000"/>
                          </a:solidFill>
                          <a:latin typeface="Arial"/>
                          <a:ea typeface="Times New Roman"/>
                          <a:cs typeface="Arial"/>
                        </a:rPr>
                        <a:t>year</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a:solidFill>
                            <a:srgbClr val="000000"/>
                          </a:solidFill>
                          <a:latin typeface="Arial"/>
                          <a:ea typeface="Times New Roman"/>
                          <a:cs typeface="Arial"/>
                        </a:rPr>
                        <a:t>1</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a:solidFill>
                            <a:srgbClr val="000000"/>
                          </a:solidFill>
                          <a:latin typeface="Arial"/>
                          <a:ea typeface="Times New Roman"/>
                          <a:cs typeface="Arial"/>
                        </a:rPr>
                        <a:t>73.562</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a:solidFill>
                            <a:srgbClr val="000000"/>
                          </a:solidFill>
                          <a:latin typeface="Arial"/>
                          <a:ea typeface="Times New Roman"/>
                          <a:cs typeface="Arial"/>
                        </a:rPr>
                        <a:t>&lt;0.001</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70">
                <a:tc vMerge="1">
                  <a:txBody>
                    <a:bodyPr/>
                    <a:lstStyle/>
                    <a:p>
                      <a:pPr rtl="1"/>
                      <a:endParaRPr lang="he-IL"/>
                    </a:p>
                  </a:txBody>
                  <a:tcPr/>
                </a:tc>
                <a:tc>
                  <a:txBody>
                    <a:bodyPr/>
                    <a:lstStyle/>
                    <a:p>
                      <a:pPr algn="l" rtl="0">
                        <a:lnSpc>
                          <a:spcPct val="150000"/>
                        </a:lnSpc>
                        <a:spcAft>
                          <a:spcPts val="0"/>
                        </a:spcAft>
                      </a:pPr>
                      <a:r>
                        <a:rPr lang="en-US" sz="1200" b="1">
                          <a:solidFill>
                            <a:srgbClr val="000000"/>
                          </a:solidFill>
                          <a:latin typeface="Arial"/>
                          <a:ea typeface="Times New Roman"/>
                          <a:cs typeface="Arial"/>
                        </a:rPr>
                        <a:t>grazing</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a:solidFill>
                            <a:srgbClr val="000000"/>
                          </a:solidFill>
                          <a:latin typeface="Arial"/>
                          <a:ea typeface="Times New Roman"/>
                          <a:cs typeface="Arial"/>
                        </a:rPr>
                        <a:t>1</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a:solidFill>
                            <a:srgbClr val="000000"/>
                          </a:solidFill>
                          <a:latin typeface="Arial"/>
                          <a:ea typeface="Times New Roman"/>
                          <a:cs typeface="Arial"/>
                        </a:rPr>
                        <a:t>10.293</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a:solidFill>
                            <a:srgbClr val="000000"/>
                          </a:solidFill>
                          <a:latin typeface="Arial"/>
                          <a:ea typeface="Times New Roman"/>
                          <a:cs typeface="Arial"/>
                        </a:rPr>
                        <a:t>0.008</a:t>
                      </a:r>
                      <a:endParaRPr lang="en-US" sz="16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170">
                <a:tc vMerge="1">
                  <a:txBody>
                    <a:bodyPr/>
                    <a:lstStyle/>
                    <a:p>
                      <a:pPr rtl="1"/>
                      <a:endParaRPr lang="he-IL"/>
                    </a:p>
                  </a:txBody>
                  <a:tcPr/>
                </a:tc>
                <a:tc>
                  <a:txBody>
                    <a:bodyPr/>
                    <a:lstStyle/>
                    <a:p>
                      <a:pPr algn="l" rtl="0">
                        <a:lnSpc>
                          <a:spcPct val="150000"/>
                        </a:lnSpc>
                        <a:spcAft>
                          <a:spcPts val="0"/>
                        </a:spcAft>
                      </a:pPr>
                      <a:r>
                        <a:rPr lang="en-US" sz="1200" b="1" dirty="0">
                          <a:solidFill>
                            <a:srgbClr val="000000"/>
                          </a:solidFill>
                          <a:latin typeface="Arial"/>
                          <a:ea typeface="Times New Roman"/>
                          <a:cs typeface="Arial"/>
                        </a:rPr>
                        <a:t>year * grazing</a:t>
                      </a:r>
                      <a:endParaRPr lang="en-US" sz="1600" dirty="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dirty="0">
                          <a:solidFill>
                            <a:srgbClr val="000000"/>
                          </a:solidFill>
                          <a:latin typeface="Arial"/>
                          <a:ea typeface="Times New Roman"/>
                          <a:cs typeface="Arial"/>
                        </a:rPr>
                        <a:t>1</a:t>
                      </a:r>
                      <a:endParaRPr lang="en-US" sz="1600" dirty="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dirty="0">
                          <a:solidFill>
                            <a:srgbClr val="000000"/>
                          </a:solidFill>
                          <a:latin typeface="Arial"/>
                          <a:ea typeface="Times New Roman"/>
                          <a:cs typeface="Arial"/>
                        </a:rPr>
                        <a:t>5.967</a:t>
                      </a:r>
                      <a:endParaRPr lang="en-US" sz="1600" dirty="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200" b="1" dirty="0">
                          <a:solidFill>
                            <a:srgbClr val="000000"/>
                          </a:solidFill>
                          <a:latin typeface="Arial"/>
                          <a:ea typeface="Times New Roman"/>
                          <a:cs typeface="Arial"/>
                        </a:rPr>
                        <a:t>0.031</a:t>
                      </a:r>
                      <a:endParaRPr lang="en-US" sz="1600" dirty="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85">
                <a:tc vMerge="1">
                  <a:txBody>
                    <a:bodyPr/>
                    <a:lstStyle/>
                    <a:p>
                      <a:pPr rtl="1"/>
                      <a:endParaRPr lang="he-IL"/>
                    </a:p>
                  </a:txBody>
                  <a:tcPr/>
                </a:tc>
                <a:tc>
                  <a:txBody>
                    <a:bodyPr/>
                    <a:lstStyle/>
                    <a:p>
                      <a:pPr algn="l" rtl="0">
                        <a:lnSpc>
                          <a:spcPct val="150000"/>
                        </a:lnSpc>
                        <a:spcAft>
                          <a:spcPts val="0"/>
                        </a:spcAft>
                      </a:pPr>
                      <a:r>
                        <a:rPr lang="en-US" sz="1000">
                          <a:solidFill>
                            <a:srgbClr val="000000"/>
                          </a:solidFill>
                          <a:latin typeface="Arial"/>
                          <a:ea typeface="Times New Roman"/>
                          <a:cs typeface="Arial"/>
                        </a:rPr>
                        <a:t>Error</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50000"/>
                        </a:lnSpc>
                        <a:spcAft>
                          <a:spcPts val="0"/>
                        </a:spcAft>
                      </a:pPr>
                      <a:r>
                        <a:rPr lang="en-US" sz="1000">
                          <a:solidFill>
                            <a:srgbClr val="000000"/>
                          </a:solidFill>
                          <a:latin typeface="Arial"/>
                          <a:ea typeface="Times New Roman"/>
                          <a:cs typeface="Arial"/>
                        </a:rPr>
                        <a:t>12</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000">
                          <a:solidFill>
                            <a:srgbClr val="000000"/>
                          </a:solidFill>
                          <a:latin typeface="Arial"/>
                          <a:ea typeface="Times New Roman"/>
                          <a:cs typeface="Arial"/>
                        </a:rPr>
                        <a:t> </a:t>
                      </a:r>
                      <a:endParaRPr lang="en-US" sz="110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50000"/>
                        </a:lnSpc>
                        <a:spcAft>
                          <a:spcPts val="0"/>
                        </a:spcAft>
                      </a:pPr>
                      <a:r>
                        <a:rPr lang="en-US" sz="1000" dirty="0">
                          <a:solidFill>
                            <a:srgbClr val="000000"/>
                          </a:solidFill>
                          <a:latin typeface="Arial"/>
                          <a:ea typeface="Times New Roman"/>
                          <a:cs typeface="Arial"/>
                        </a:rPr>
                        <a:t> </a:t>
                      </a:r>
                      <a:endParaRPr lang="en-US" sz="1100" dirty="0">
                        <a:latin typeface="Calibri"/>
                        <a:ea typeface="Calibri"/>
                        <a:cs typeface="Arial"/>
                      </a:endParaRPr>
                    </a:p>
                  </a:txBody>
                  <a:tcPr marL="68425" marR="6842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323528" y="6237312"/>
            <a:ext cx="6480720" cy="369332"/>
          </a:xfrm>
          <a:prstGeom prst="rect">
            <a:avLst/>
          </a:prstGeom>
          <a:noFill/>
        </p:spPr>
        <p:txBody>
          <a:bodyPr wrap="square" rtlCol="1">
            <a:spAutoFit/>
          </a:bodyPr>
          <a:lstStyle/>
          <a:p>
            <a:r>
              <a:rPr lang="he-IL" dirty="0" smtClean="0"/>
              <a:t>ההשפעות המודגשות מובהקות סטטיסטית (</a:t>
            </a:r>
            <a:r>
              <a:rPr lang="en-US" dirty="0" smtClean="0"/>
              <a:t>&lt;0.05</a:t>
            </a:r>
            <a:r>
              <a:rPr lang="he-IL" dirty="0" smtClean="0"/>
              <a:t>α).</a:t>
            </a:r>
            <a:endParaRPr lang="he-I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דיון</a:t>
            </a:r>
            <a:endParaRPr lang="he-IL" dirty="0"/>
          </a:p>
        </p:txBody>
      </p:sp>
      <p:sp>
        <p:nvSpPr>
          <p:cNvPr id="3" name="מציין מיקום תוכן 2"/>
          <p:cNvSpPr>
            <a:spLocks noGrp="1"/>
          </p:cNvSpPr>
          <p:nvPr>
            <p:ph idx="1"/>
          </p:nvPr>
        </p:nvSpPr>
        <p:spPr/>
        <p:txBody>
          <a:bodyPr>
            <a:normAutofit fontScale="92500"/>
          </a:bodyPr>
          <a:lstStyle/>
          <a:p>
            <a:r>
              <a:rPr lang="he-IL" dirty="0"/>
              <a:t>תוצאות הניסוי מאשרות חלקית את השערות המחקר</a:t>
            </a:r>
            <a:r>
              <a:rPr lang="he-IL" dirty="0" smtClean="0"/>
              <a:t>.</a:t>
            </a:r>
          </a:p>
          <a:p>
            <a:r>
              <a:rPr lang="he-IL" dirty="0"/>
              <a:t>ככלל ניתן להצביע על שנויים במידת השפעתה של חופת העץ על מינים עשבוניים בין שנה לאחר הכריתה לחמש שנים לאחר הכריתה</a:t>
            </a:r>
            <a:r>
              <a:rPr lang="he-IL" dirty="0" smtClean="0"/>
              <a:t>.</a:t>
            </a:r>
          </a:p>
          <a:p>
            <a:r>
              <a:rPr lang="he-IL" dirty="0"/>
              <a:t>מגמות אלו הינן מובהקות בכתמים המעוצים ואינן מובהקות בכל הכתמים הפתוחים</a:t>
            </a:r>
            <a:r>
              <a:rPr lang="he-IL" dirty="0" smtClean="0"/>
              <a:t>.</a:t>
            </a:r>
          </a:p>
          <a:p>
            <a:r>
              <a:rPr lang="he-IL" dirty="0"/>
              <a:t>ההשפעה החיובית של כריתת העצים על עושר הצמחים העשבוניים בכתם המעוצה </a:t>
            </a:r>
            <a:r>
              <a:rPr lang="he-IL" dirty="0" smtClean="0"/>
              <a:t>אכן </a:t>
            </a:r>
            <a:r>
              <a:rPr lang="he-IL" dirty="0"/>
              <a:t>פחתה חמש שנים לאחר הכריתה.</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normAutofit fontScale="85000" lnSpcReduction="10000"/>
          </a:bodyPr>
          <a:lstStyle/>
          <a:p>
            <a:r>
              <a:rPr lang="he-IL" dirty="0"/>
              <a:t>רעיית הבקר השפיעה באופן שלילי על עושר המינים בכתם המעוצה בניגוד להשערתי השנייה</a:t>
            </a:r>
            <a:r>
              <a:rPr lang="he-IL" dirty="0" smtClean="0"/>
              <a:t>.</a:t>
            </a:r>
          </a:p>
          <a:p>
            <a:r>
              <a:rPr lang="he-IL" dirty="0"/>
              <a:t>השפעה זו לא נמצאה בכתמים הפתוחים</a:t>
            </a:r>
            <a:r>
              <a:rPr lang="he-IL" dirty="0" smtClean="0"/>
              <a:t>.</a:t>
            </a:r>
          </a:p>
          <a:p>
            <a:r>
              <a:rPr lang="he-IL" dirty="0"/>
              <a:t>בכדי לבחון לעומק מהם הגורמים לתופעה זו חסרים לדעתי שני נתונים </a:t>
            </a:r>
            <a:r>
              <a:rPr lang="he-IL" dirty="0" smtClean="0"/>
              <a:t>עיקריים: </a:t>
            </a:r>
            <a:r>
              <a:rPr lang="he-IL" dirty="0"/>
              <a:t>הראשון הינו נתונים על מימדי חופת העצים המתחדשים בחלקות עם וללא רעייה והשוואתם לנתונים מ </a:t>
            </a:r>
            <a:r>
              <a:rPr lang="he-IL" dirty="0" smtClean="0"/>
              <a:t>2007, </a:t>
            </a:r>
            <a:r>
              <a:rPr lang="he-IL" dirty="0"/>
              <a:t>הנתון השני החסר הינו הבנה של לחץ הרעייה באזור ע"י מדדים כמו מספר ראשי בקר בפועל ליחידת שטח לכל אורך השנה, מרחק ממקורות מים, דגמי התנועה בשטח, צירי תנועה עיקריים, משך הישארות ממוצע בשטח המחקר </a:t>
            </a:r>
            <a:r>
              <a:rPr lang="he-IL" dirty="0" err="1"/>
              <a:t>וכו</a:t>
            </a:r>
            <a:r>
              <a:rPr lang="he-IL"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normAutofit lnSpcReduction="10000"/>
          </a:bodyPr>
          <a:lstStyle/>
          <a:p>
            <a:r>
              <a:rPr lang="he-IL" dirty="0"/>
              <a:t>בשנת 2011 נצפתה עלייה בעושר המינים הממוצע בכתמים </a:t>
            </a:r>
            <a:r>
              <a:rPr lang="he-IL" dirty="0" smtClean="0"/>
              <a:t>הפתוחים, </a:t>
            </a:r>
            <a:r>
              <a:rPr lang="he-IL" dirty="0"/>
              <a:t>עלייה זו אינה </a:t>
            </a:r>
            <a:r>
              <a:rPr lang="he-IL" dirty="0" smtClean="0"/>
              <a:t>מובהקת.</a:t>
            </a:r>
          </a:p>
          <a:p>
            <a:r>
              <a:rPr lang="he-IL" dirty="0"/>
              <a:t>גורמים אפשריים למגמה זו הינה שונות בין שנים כתוצאה מכמות גשמים ושינויים בבנק הזרעים </a:t>
            </a:r>
            <a:r>
              <a:rPr lang="he-IL" dirty="0" smtClean="0"/>
              <a:t>בקרקע.</a:t>
            </a:r>
          </a:p>
          <a:p>
            <a:r>
              <a:rPr lang="he-IL" dirty="0"/>
              <a:t>כנ"ל לגבי היפוך היחס בין ממוצע עושר המינים בין החלקות עם רעייה לחלקות ללא רעייה בין 2007 ל 2011.</a:t>
            </a:r>
            <a:endParaRPr lang="he-IL" dirty="0" smtClean="0"/>
          </a:p>
          <a:p>
            <a:endParaRPr lang="he-I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a:t>הצעות למחקרי המשך:</a:t>
            </a:r>
            <a:r>
              <a:rPr lang="en-US" dirty="0"/>
              <a:t/>
            </a:r>
            <a:br>
              <a:rPr lang="en-US" dirty="0"/>
            </a:br>
            <a:endParaRPr lang="he-IL" dirty="0"/>
          </a:p>
        </p:txBody>
      </p:sp>
      <p:sp>
        <p:nvSpPr>
          <p:cNvPr id="3" name="מציין מיקום תוכן 2"/>
          <p:cNvSpPr>
            <a:spLocks noGrp="1"/>
          </p:cNvSpPr>
          <p:nvPr>
            <p:ph idx="1"/>
          </p:nvPr>
        </p:nvSpPr>
        <p:spPr/>
        <p:txBody>
          <a:bodyPr>
            <a:normAutofit lnSpcReduction="10000"/>
          </a:bodyPr>
          <a:lstStyle/>
          <a:p>
            <a:pPr lvl="0"/>
            <a:r>
              <a:rPr lang="he-IL" b="1" dirty="0"/>
              <a:t>יצירת מסנן מינים איכותני</a:t>
            </a:r>
            <a:r>
              <a:rPr lang="he-IL" dirty="0"/>
              <a:t> – בפרויקט זה ניתחתי את כלל מיני העשבוניים ללא הבחנה בין קבוצות שונות של מינים כמו מינים </a:t>
            </a:r>
            <a:r>
              <a:rPr lang="he-IL" dirty="0" err="1"/>
              <a:t>רודרליים</a:t>
            </a:r>
            <a:r>
              <a:rPr lang="he-IL" dirty="0"/>
              <a:t> או מינים בעלי זיקה לבית גידול ספציפי, דוגמה בולטת לכך היא הימצאותם של מינים רבים של תלתנים בחלקות עם רעייה אשר כמעט ולא הופיעו בחלקות ללא רעייה. לעומת זאת ניתן לבצע ניתוח רק עבור קבוצות מינים </a:t>
            </a:r>
            <a:r>
              <a:rPr lang="he-IL" dirty="0" err="1"/>
              <a:t>מסויימות</a:t>
            </a:r>
            <a:r>
              <a:rPr lang="he-IL" dirty="0"/>
              <a:t> כמו מינים אשר להם זיקה לבית גידול של חורש צפוף או להוציא מתוך רשימת המינים קבוצות של צמחים </a:t>
            </a:r>
            <a:r>
              <a:rPr lang="he-IL" dirty="0" err="1"/>
              <a:t>רודרליים</a:t>
            </a:r>
            <a:r>
              <a:rPr lang="he-IL" dirty="0"/>
              <a:t>. </a:t>
            </a:r>
            <a:endParaRPr lang="en-US" dirty="0"/>
          </a:p>
          <a:p>
            <a:endParaRPr lang="he-I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0" y="0"/>
            <a:ext cx="9144000" cy="1143000"/>
          </a:xfrm>
        </p:spPr>
        <p:txBody>
          <a:bodyPr/>
          <a:lstStyle/>
          <a:p>
            <a:r>
              <a:rPr lang="he-IL" sz="3600" b="1"/>
              <a:t>מעצבי נוף  </a:t>
            </a:r>
            <a:r>
              <a:rPr lang="en-US" sz="3600" b="1"/>
              <a:t>Landscape Modulators</a:t>
            </a:r>
          </a:p>
        </p:txBody>
      </p:sp>
      <p:sp>
        <p:nvSpPr>
          <p:cNvPr id="217091" name="Rectangle 3"/>
          <p:cNvSpPr>
            <a:spLocks noGrp="1" noChangeArrowheads="1"/>
          </p:cNvSpPr>
          <p:nvPr>
            <p:ph type="body" idx="1"/>
          </p:nvPr>
        </p:nvSpPr>
        <p:spPr>
          <a:xfrm>
            <a:off x="539750" y="981075"/>
            <a:ext cx="8135938" cy="1511300"/>
          </a:xfrm>
        </p:spPr>
        <p:txBody>
          <a:bodyPr/>
          <a:lstStyle/>
          <a:p>
            <a:pPr algn="ctr">
              <a:buFontTx/>
              <a:buNone/>
            </a:pPr>
            <a:r>
              <a:rPr lang="he-IL" sz="2800" dirty="0"/>
              <a:t>משפיעים על הסביבה בכך שהם משנים את הפסיפס הנופי על-ידי יצירה של כתמים שזמינות המשאבים בהם שונה מאשר בשאר הסביבה (הרקע)</a:t>
            </a:r>
            <a:r>
              <a:rPr lang="en-US" sz="2800" dirty="0"/>
              <a:t> .</a:t>
            </a:r>
          </a:p>
        </p:txBody>
      </p:sp>
      <p:sp>
        <p:nvSpPr>
          <p:cNvPr id="217092" name="Text Box 4"/>
          <p:cNvSpPr txBox="1">
            <a:spLocks noChangeArrowheads="1"/>
          </p:cNvSpPr>
          <p:nvPr/>
        </p:nvSpPr>
        <p:spPr bwMode="auto">
          <a:xfrm>
            <a:off x="1908175" y="6165850"/>
            <a:ext cx="5688013" cy="457200"/>
          </a:xfrm>
          <a:prstGeom prst="rect">
            <a:avLst/>
          </a:prstGeom>
          <a:noFill/>
          <a:ln w="9525">
            <a:noFill/>
            <a:miter lim="800000"/>
            <a:headEnd/>
            <a:tailEnd/>
          </a:ln>
          <a:effectLst/>
        </p:spPr>
        <p:txBody>
          <a:bodyPr>
            <a:spAutoFit/>
          </a:bodyPr>
          <a:lstStyle/>
          <a:p>
            <a:pPr algn="r"/>
            <a:r>
              <a:rPr lang="en-US" sz="2400" b="1">
                <a:latin typeface="Times New Roman" pitchFamily="18" charset="0"/>
                <a:cs typeface="Times New Roman" pitchFamily="18" charset="0"/>
              </a:rPr>
              <a:t>Shachak et al. 2008. BioScience (in press).</a:t>
            </a:r>
            <a:r>
              <a:rPr lang="en-US"/>
              <a:t> </a:t>
            </a:r>
          </a:p>
        </p:txBody>
      </p:sp>
      <p:grpSp>
        <p:nvGrpSpPr>
          <p:cNvPr id="2" name="Group 5"/>
          <p:cNvGrpSpPr>
            <a:grpSpLocks/>
          </p:cNvGrpSpPr>
          <p:nvPr/>
        </p:nvGrpSpPr>
        <p:grpSpPr bwMode="auto">
          <a:xfrm>
            <a:off x="539750" y="2708275"/>
            <a:ext cx="4052888" cy="3270250"/>
            <a:chOff x="340" y="1706"/>
            <a:chExt cx="2553" cy="2060"/>
          </a:xfrm>
        </p:grpSpPr>
        <p:pic>
          <p:nvPicPr>
            <p:cNvPr id="217094" name="Picture 6" descr="180-08-04-700"/>
            <p:cNvPicPr>
              <a:picLocks noChangeAspect="1" noChangeArrowheads="1"/>
            </p:cNvPicPr>
            <p:nvPr/>
          </p:nvPicPr>
          <p:blipFill>
            <a:blip r:embed="rId3" cstate="print"/>
            <a:srcRect/>
            <a:stretch>
              <a:fillRect/>
            </a:stretch>
          </p:blipFill>
          <p:spPr bwMode="auto">
            <a:xfrm>
              <a:off x="340" y="1706"/>
              <a:ext cx="2553" cy="2060"/>
            </a:xfrm>
            <a:prstGeom prst="rect">
              <a:avLst/>
            </a:prstGeom>
            <a:noFill/>
          </p:spPr>
        </p:pic>
        <p:sp>
          <p:nvSpPr>
            <p:cNvPr id="217095" name="Rectangle 7"/>
            <p:cNvSpPr>
              <a:spLocks noChangeArrowheads="1"/>
            </p:cNvSpPr>
            <p:nvPr/>
          </p:nvSpPr>
          <p:spPr bwMode="auto">
            <a:xfrm>
              <a:off x="340" y="1706"/>
              <a:ext cx="2540" cy="2042"/>
            </a:xfrm>
            <a:prstGeom prst="rect">
              <a:avLst/>
            </a:prstGeom>
            <a:noFill/>
            <a:ln w="25400">
              <a:solidFill>
                <a:schemeClr val="tx1"/>
              </a:solidFill>
              <a:miter lim="800000"/>
              <a:headEnd/>
              <a:tailEnd/>
            </a:ln>
            <a:effectLst/>
          </p:spPr>
          <p:txBody>
            <a:bodyPr wrap="none" anchor="ctr"/>
            <a:lstStyle/>
            <a:p>
              <a:endParaRPr lang="he-IL"/>
            </a:p>
          </p:txBody>
        </p:sp>
      </p:grpSp>
      <p:grpSp>
        <p:nvGrpSpPr>
          <p:cNvPr id="3" name="Group 8"/>
          <p:cNvGrpSpPr>
            <a:grpSpLocks/>
          </p:cNvGrpSpPr>
          <p:nvPr/>
        </p:nvGrpSpPr>
        <p:grpSpPr bwMode="auto">
          <a:xfrm>
            <a:off x="4787900" y="2708275"/>
            <a:ext cx="3887788" cy="3316288"/>
            <a:chOff x="3016" y="1706"/>
            <a:chExt cx="2449" cy="2089"/>
          </a:xfrm>
        </p:grpSpPr>
        <p:pic>
          <p:nvPicPr>
            <p:cNvPr id="217097" name="Picture 9" descr="untitled"/>
            <p:cNvPicPr>
              <a:picLocks noChangeAspect="1" noChangeArrowheads="1"/>
            </p:cNvPicPr>
            <p:nvPr/>
          </p:nvPicPr>
          <p:blipFill>
            <a:blip r:embed="rId4" cstate="print"/>
            <a:srcRect/>
            <a:stretch>
              <a:fillRect/>
            </a:stretch>
          </p:blipFill>
          <p:spPr bwMode="auto">
            <a:xfrm>
              <a:off x="3016" y="1706"/>
              <a:ext cx="2449" cy="2089"/>
            </a:xfrm>
            <a:prstGeom prst="rect">
              <a:avLst/>
            </a:prstGeom>
            <a:noFill/>
          </p:spPr>
        </p:pic>
        <p:sp>
          <p:nvSpPr>
            <p:cNvPr id="217098" name="Rectangle 10"/>
            <p:cNvSpPr>
              <a:spLocks noChangeArrowheads="1"/>
            </p:cNvSpPr>
            <p:nvPr/>
          </p:nvSpPr>
          <p:spPr bwMode="auto">
            <a:xfrm>
              <a:off x="3016" y="1706"/>
              <a:ext cx="2449" cy="2087"/>
            </a:xfrm>
            <a:prstGeom prst="rect">
              <a:avLst/>
            </a:prstGeom>
            <a:noFill/>
            <a:ln w="31750">
              <a:solidFill>
                <a:schemeClr val="tx1"/>
              </a:solidFill>
              <a:miter lim="800000"/>
              <a:headEnd/>
              <a:tailEnd/>
            </a:ln>
            <a:effectLst/>
          </p:spPr>
          <p:txBody>
            <a:bodyPr wrap="none" anchor="ctr"/>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17090"/>
                                        </p:tgtEl>
                                        <p:attrNameLst>
                                          <p:attrName>style.visibility</p:attrName>
                                        </p:attrNameLst>
                                      </p:cBhvr>
                                      <p:to>
                                        <p:strVal val="visible"/>
                                      </p:to>
                                    </p:set>
                                    <p:animEffect transition="in" filter="slide(fromBottom)">
                                      <p:cBhvr>
                                        <p:cTn id="7" dur="1000"/>
                                        <p:tgtEl>
                                          <p:spTgt spid="217090"/>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17091">
                                            <p:txEl>
                                              <p:pRg st="0" end="0"/>
                                            </p:txEl>
                                          </p:spTgt>
                                        </p:tgtEl>
                                        <p:attrNameLst>
                                          <p:attrName>style.visibility</p:attrName>
                                        </p:attrNameLst>
                                      </p:cBhvr>
                                      <p:to>
                                        <p:strVal val="visible"/>
                                      </p:to>
                                    </p:set>
                                    <p:animEffect transition="in" filter="slide(fromBottom)">
                                      <p:cBhvr>
                                        <p:cTn id="11" dur="1000"/>
                                        <p:tgtEl>
                                          <p:spTgt spid="217091">
                                            <p:txEl>
                                              <p:pRg st="0" end="0"/>
                                            </p:txEl>
                                          </p:spTgt>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6"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7"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anim calcmode="lin" valueType="num">
                                      <p:cBhvr>
                                        <p:cTn id="19"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0"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1"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22" dur="500" decel="50000">
                                          <p:stCondLst>
                                            <p:cond delay="0"/>
                                          </p:stCondLst>
                                        </p:cTn>
                                        <p:tgtEl>
                                          <p:spTgt spid="3"/>
                                        </p:tgtEl>
                                      </p:cBhvr>
                                    </p:animEffect>
                                  </p:childTnLst>
                                </p:cTn>
                              </p:par>
                            </p:childTnLst>
                          </p:cTn>
                        </p:par>
                        <p:par>
                          <p:cTn id="23" fill="hold">
                            <p:stCondLst>
                              <p:cond delay="25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 calcmode="lin" valueType="num">
                                      <p:cBhvr>
                                        <p:cTn id="28" dur="500" fill="hold"/>
                                        <p:tgtEl>
                                          <p:spTgt spid="2"/>
                                        </p:tgtEl>
                                        <p:attrNameLst>
                                          <p:attrName>style.rotation</p:attrName>
                                        </p:attrNameLst>
                                      </p:cBhvr>
                                      <p:tavLst>
                                        <p:tav tm="0">
                                          <p:val>
                                            <p:fltVal val="90"/>
                                          </p:val>
                                        </p:tav>
                                        <p:tav tm="100000">
                                          <p:val>
                                            <p:fltVal val="0"/>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p:bldP spid="2170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a:t>הצעות למחקרי המשך:</a:t>
            </a:r>
            <a:r>
              <a:rPr lang="en-US" dirty="0"/>
              <a:t/>
            </a:r>
            <a:br>
              <a:rPr lang="en-US" dirty="0"/>
            </a:br>
            <a:endParaRPr lang="he-IL" dirty="0"/>
          </a:p>
        </p:txBody>
      </p:sp>
      <p:sp>
        <p:nvSpPr>
          <p:cNvPr id="3" name="מציין מיקום תוכן 2"/>
          <p:cNvSpPr>
            <a:spLocks noGrp="1"/>
          </p:cNvSpPr>
          <p:nvPr>
            <p:ph idx="1"/>
          </p:nvPr>
        </p:nvSpPr>
        <p:spPr/>
        <p:txBody>
          <a:bodyPr>
            <a:normAutofit fontScale="85000" lnSpcReduction="10000"/>
          </a:bodyPr>
          <a:lstStyle/>
          <a:p>
            <a:pPr lvl="0"/>
            <a:r>
              <a:rPr lang="he-IL" b="1" dirty="0"/>
              <a:t>לחץ רעייה</a:t>
            </a:r>
            <a:r>
              <a:rPr lang="he-IL" dirty="0"/>
              <a:t> – מאחר ומדובר בחלקות קטנות יש משמעות גדולה לניתוח אופי הרעייה באזור החלקות כולל דגמי התנועה וההתנהגות של עדרי הבקר בשטחי הניסוי.</a:t>
            </a:r>
            <a:endParaRPr lang="en-US" dirty="0"/>
          </a:p>
          <a:p>
            <a:pPr lvl="0"/>
            <a:r>
              <a:rPr lang="he-IL" b="1" dirty="0"/>
              <a:t>המשך מעקב</a:t>
            </a:r>
            <a:r>
              <a:rPr lang="he-IL" dirty="0"/>
              <a:t> – דיגום זהה של אותם הנתונים בכתמים ובחלקות השונות בעוד חמש שנים.</a:t>
            </a:r>
            <a:endParaRPr lang="en-US" dirty="0"/>
          </a:p>
          <a:p>
            <a:r>
              <a:rPr lang="he-IL" b="1" dirty="0"/>
              <a:t>שריפות</a:t>
            </a:r>
            <a:r>
              <a:rPr lang="he-IL" dirty="0"/>
              <a:t> – הוספת סוג טיפול שלישי למחקר. קיימים באזור מספר אזורים שנשרפו בזמנים שונים בעשור האחרון אשר מעקב אחרי התחדשותם יכולה להניב הבנות נוספות לגבי ממשק באזור, כיום זהו גורם משמעותי ביותר בהתערבות האדם בחורש הים תיכוני.</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תודות</a:t>
            </a:r>
            <a:endParaRPr lang="he-IL" dirty="0"/>
          </a:p>
        </p:txBody>
      </p:sp>
      <p:sp>
        <p:nvSpPr>
          <p:cNvPr id="3" name="מציין מיקום תוכן 2"/>
          <p:cNvSpPr>
            <a:spLocks noGrp="1"/>
          </p:cNvSpPr>
          <p:nvPr>
            <p:ph idx="1"/>
          </p:nvPr>
        </p:nvSpPr>
        <p:spPr/>
        <p:txBody>
          <a:bodyPr/>
          <a:lstStyle/>
          <a:p>
            <a:r>
              <a:rPr lang="he-IL" dirty="0" smtClean="0"/>
              <a:t>הראל </a:t>
            </a:r>
            <a:r>
              <a:rPr lang="he-IL" dirty="0" err="1" smtClean="0"/>
              <a:t>אגרא</a:t>
            </a:r>
            <a:endParaRPr lang="he-IL" dirty="0" smtClean="0"/>
          </a:p>
          <a:p>
            <a:r>
              <a:rPr lang="he-IL" dirty="0" smtClean="0"/>
              <a:t>מימי רון</a:t>
            </a:r>
          </a:p>
          <a:p>
            <a:r>
              <a:rPr lang="he-IL" dirty="0" smtClean="0"/>
              <a:t>גידי נאמן</a:t>
            </a:r>
          </a:p>
          <a:p>
            <a:r>
              <a:rPr lang="he-IL" dirty="0" smtClean="0"/>
              <a:t>ענת ברנע</a:t>
            </a:r>
          </a:p>
          <a:p>
            <a:r>
              <a:rPr lang="he-IL" smtClean="0"/>
              <a:t>ובעיקר לצמחים ולהר </a:t>
            </a:r>
            <a:r>
              <a:rPr lang="he-IL" dirty="0" smtClean="0"/>
              <a:t>מירון... </a:t>
            </a:r>
            <a:endParaRPr lang="he-I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מקורות</a:t>
            </a:r>
            <a:endParaRPr lang="he-IL" dirty="0"/>
          </a:p>
        </p:txBody>
      </p:sp>
      <p:sp>
        <p:nvSpPr>
          <p:cNvPr id="3" name="מציין מיקום תוכן 2"/>
          <p:cNvSpPr>
            <a:spLocks noGrp="1"/>
          </p:cNvSpPr>
          <p:nvPr>
            <p:ph idx="1"/>
          </p:nvPr>
        </p:nvSpPr>
        <p:spPr/>
        <p:txBody>
          <a:bodyPr>
            <a:normAutofit fontScale="70000" lnSpcReduction="20000"/>
          </a:bodyPr>
          <a:lstStyle/>
          <a:p>
            <a:pPr algn="l" rtl="0"/>
            <a:r>
              <a:rPr lang="en-US" dirty="0"/>
              <a:t>Agra, H</a:t>
            </a:r>
            <a:r>
              <a:rPr lang="en-US" dirty="0" smtClean="0"/>
              <a:t>., </a:t>
            </a:r>
            <a:r>
              <a:rPr lang="en-US" dirty="0" err="1" smtClean="0"/>
              <a:t>Ne'eman</a:t>
            </a:r>
            <a:r>
              <a:rPr lang="en-US" dirty="0"/>
              <a:t>, G. 2009. Woody sp. As LM effect on herbaceous plant. Plant Ecology, 205:165-177.  </a:t>
            </a:r>
          </a:p>
          <a:p>
            <a:pPr algn="l" rtl="0"/>
            <a:r>
              <a:rPr lang="en-US" dirty="0" err="1"/>
              <a:t>Hadar</a:t>
            </a:r>
            <a:r>
              <a:rPr lang="en-US" dirty="0"/>
              <a:t>, L., </a:t>
            </a:r>
            <a:r>
              <a:rPr lang="en-US" dirty="0" err="1"/>
              <a:t>Noy</a:t>
            </a:r>
            <a:r>
              <a:rPr lang="en-US" dirty="0"/>
              <a:t>-Meir, I. and </a:t>
            </a:r>
            <a:r>
              <a:rPr lang="en-US" dirty="0" err="1"/>
              <a:t>Perevolotsky</a:t>
            </a:r>
            <a:r>
              <a:rPr lang="en-US" dirty="0"/>
              <a:t> A. 1999. The effect of shrub clearing and grazing on the composition of a Mediterranean plant community: functional groups versus species. Journal of Vegetation Science, 10:673-682</a:t>
            </a:r>
            <a:r>
              <a:rPr lang="en-US" dirty="0" smtClean="0"/>
              <a:t>.</a:t>
            </a:r>
          </a:p>
          <a:p>
            <a:pPr algn="l" rtl="0"/>
            <a:r>
              <a:rPr lang="en-US" dirty="0" smtClean="0"/>
              <a:t>Jones</a:t>
            </a:r>
            <a:r>
              <a:rPr lang="en-US" dirty="0"/>
              <a:t>, C.G., Lawton, JOHN and </a:t>
            </a:r>
            <a:r>
              <a:rPr lang="en-US" dirty="0" err="1"/>
              <a:t>Shachak</a:t>
            </a:r>
            <a:r>
              <a:rPr lang="en-US" dirty="0"/>
              <a:t>, M. 1994. Organisms as ecosystem engineers. </a:t>
            </a:r>
            <a:r>
              <a:rPr lang="en-US" dirty="0" err="1"/>
              <a:t>Oikos</a:t>
            </a:r>
            <a:r>
              <a:rPr lang="en-US" dirty="0"/>
              <a:t>, 69, 373-386.</a:t>
            </a:r>
          </a:p>
          <a:p>
            <a:pPr algn="l" rtl="0"/>
            <a:r>
              <a:rPr lang="en-US" dirty="0" err="1"/>
              <a:t>Noy</a:t>
            </a:r>
            <a:r>
              <a:rPr lang="en-US" dirty="0"/>
              <a:t>-Meir, I. and Kaplan, D. 2002. Species richness of legumes in relation to grazing in Mediterranean vegetation in northern Israel. Israel Journal of Plant Sciences, 50:95-109</a:t>
            </a:r>
            <a:r>
              <a:rPr lang="en-US" dirty="0" smtClean="0"/>
              <a:t>.</a:t>
            </a:r>
          </a:p>
          <a:p>
            <a:pPr algn="l" rtl="0"/>
            <a:r>
              <a:rPr lang="en-US" dirty="0" err="1" smtClean="0"/>
              <a:t>Shachak</a:t>
            </a:r>
            <a:r>
              <a:rPr lang="en-US" dirty="0"/>
              <a:t>, M., </a:t>
            </a:r>
            <a:r>
              <a:rPr lang="en-US" dirty="0" err="1"/>
              <a:t>Boeken</a:t>
            </a:r>
            <a:r>
              <a:rPr lang="en-US" dirty="0"/>
              <a:t>, B., </a:t>
            </a:r>
            <a:r>
              <a:rPr lang="en-US" dirty="0" err="1"/>
              <a:t>Groner</a:t>
            </a:r>
            <a:r>
              <a:rPr lang="en-US" dirty="0"/>
              <a:t>, E., </a:t>
            </a:r>
            <a:r>
              <a:rPr lang="en-US" dirty="0" err="1"/>
              <a:t>Kadmon</a:t>
            </a:r>
            <a:r>
              <a:rPr lang="en-US" dirty="0"/>
              <a:t>, R., </a:t>
            </a:r>
            <a:r>
              <a:rPr lang="en-US" dirty="0" err="1"/>
              <a:t>Lubin</a:t>
            </a:r>
            <a:r>
              <a:rPr lang="en-US" dirty="0"/>
              <a:t>, Y., </a:t>
            </a:r>
            <a:r>
              <a:rPr lang="en-US" dirty="0" err="1"/>
              <a:t>Meron</a:t>
            </a:r>
            <a:r>
              <a:rPr lang="en-US" dirty="0"/>
              <a:t>, E., </a:t>
            </a:r>
            <a:r>
              <a:rPr lang="en-US" dirty="0" err="1"/>
              <a:t>Ne'eman</a:t>
            </a:r>
            <a:r>
              <a:rPr lang="en-US" dirty="0"/>
              <a:t>, G., </a:t>
            </a:r>
            <a:r>
              <a:rPr lang="en-US" dirty="0" err="1"/>
              <a:t>Perevolotsky</a:t>
            </a:r>
            <a:r>
              <a:rPr lang="en-US" dirty="0"/>
              <a:t>, A., </a:t>
            </a:r>
            <a:r>
              <a:rPr lang="en-US" dirty="0" err="1"/>
              <a:t>Shkedy</a:t>
            </a:r>
            <a:r>
              <a:rPr lang="en-US" dirty="0"/>
              <a:t>, Y., </a:t>
            </a:r>
            <a:r>
              <a:rPr lang="en-US" dirty="0" err="1"/>
              <a:t>Ungar</a:t>
            </a:r>
            <a:r>
              <a:rPr lang="en-US" dirty="0"/>
              <a:t>, E.D., 2008. Woody species as landscape modulators and their effect on biodiversity patterns. </a:t>
            </a:r>
            <a:r>
              <a:rPr lang="en-US" dirty="0" err="1"/>
              <a:t>BioScience</a:t>
            </a:r>
            <a:r>
              <a:rPr lang="en-US" dirty="0"/>
              <a:t>. 58, 209-221. </a:t>
            </a:r>
          </a:p>
          <a:p>
            <a:pPr algn="l" rtl="0"/>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58888" y="3068638"/>
            <a:ext cx="6264275" cy="3573462"/>
            <a:chOff x="1202" y="1253"/>
            <a:chExt cx="3493" cy="2119"/>
          </a:xfrm>
        </p:grpSpPr>
        <p:pic>
          <p:nvPicPr>
            <p:cNvPr id="223235" name="Picture 3"/>
            <p:cNvPicPr>
              <a:picLocks noChangeAspect="1" noChangeArrowheads="1"/>
            </p:cNvPicPr>
            <p:nvPr/>
          </p:nvPicPr>
          <p:blipFill>
            <a:blip r:embed="rId3" cstate="print"/>
            <a:srcRect/>
            <a:stretch>
              <a:fillRect/>
            </a:stretch>
          </p:blipFill>
          <p:spPr bwMode="auto">
            <a:xfrm>
              <a:off x="1202" y="1253"/>
              <a:ext cx="3493" cy="2119"/>
            </a:xfrm>
            <a:prstGeom prst="rect">
              <a:avLst/>
            </a:prstGeom>
            <a:noFill/>
            <a:ln w="9525" algn="ctr">
              <a:noFill/>
              <a:miter lim="800000"/>
              <a:headEnd/>
              <a:tailEnd/>
            </a:ln>
            <a:effectLst/>
          </p:spPr>
        </p:pic>
        <p:sp>
          <p:nvSpPr>
            <p:cNvPr id="223236" name="Rectangle 4"/>
            <p:cNvSpPr>
              <a:spLocks noChangeArrowheads="1"/>
            </p:cNvSpPr>
            <p:nvPr/>
          </p:nvSpPr>
          <p:spPr bwMode="auto">
            <a:xfrm>
              <a:off x="2290" y="2614"/>
              <a:ext cx="46" cy="45"/>
            </a:xfrm>
            <a:prstGeom prst="rect">
              <a:avLst/>
            </a:prstGeom>
            <a:noFill/>
            <a:ln w="9525" algn="ctr">
              <a:noFill/>
              <a:miter lim="800000"/>
              <a:headEnd/>
              <a:tailEnd/>
            </a:ln>
            <a:effectLst/>
          </p:spPr>
          <p:txBody>
            <a:bodyPr wrap="none" anchor="ctr"/>
            <a:lstStyle/>
            <a:p>
              <a:endParaRPr lang="he-IL"/>
            </a:p>
          </p:txBody>
        </p:sp>
        <p:sp>
          <p:nvSpPr>
            <p:cNvPr id="223237" name="Rectangle 5"/>
            <p:cNvSpPr>
              <a:spLocks noChangeArrowheads="1"/>
            </p:cNvSpPr>
            <p:nvPr/>
          </p:nvSpPr>
          <p:spPr bwMode="auto">
            <a:xfrm>
              <a:off x="2245" y="2523"/>
              <a:ext cx="227" cy="181"/>
            </a:xfrm>
            <a:prstGeom prst="rect">
              <a:avLst/>
            </a:prstGeom>
            <a:noFill/>
            <a:ln w="9525" algn="ctr">
              <a:noFill/>
              <a:miter lim="800000"/>
              <a:headEnd/>
              <a:tailEnd/>
            </a:ln>
            <a:effectLst/>
          </p:spPr>
          <p:txBody>
            <a:bodyPr wrap="none" anchor="ctr"/>
            <a:lstStyle/>
            <a:p>
              <a:endParaRPr lang="he-IL"/>
            </a:p>
          </p:txBody>
        </p:sp>
        <p:sp>
          <p:nvSpPr>
            <p:cNvPr id="223238" name="Rectangle 6"/>
            <p:cNvSpPr>
              <a:spLocks noChangeArrowheads="1"/>
            </p:cNvSpPr>
            <p:nvPr/>
          </p:nvSpPr>
          <p:spPr bwMode="auto">
            <a:xfrm>
              <a:off x="2290" y="2478"/>
              <a:ext cx="136" cy="181"/>
            </a:xfrm>
            <a:prstGeom prst="rect">
              <a:avLst/>
            </a:prstGeom>
            <a:solidFill>
              <a:schemeClr val="bg1"/>
            </a:solidFill>
            <a:ln w="9525" algn="ctr">
              <a:noFill/>
              <a:miter lim="800000"/>
              <a:headEnd/>
              <a:tailEnd/>
            </a:ln>
            <a:effectLst/>
          </p:spPr>
          <p:txBody>
            <a:bodyPr wrap="none" anchor="ctr"/>
            <a:lstStyle/>
            <a:p>
              <a:endParaRPr lang="he-IL"/>
            </a:p>
          </p:txBody>
        </p:sp>
      </p:grpSp>
      <p:sp>
        <p:nvSpPr>
          <p:cNvPr id="223239" name="Rectangle 7"/>
          <p:cNvSpPr>
            <a:spLocks noGrp="1" noChangeArrowheads="1"/>
          </p:cNvSpPr>
          <p:nvPr>
            <p:ph type="body" idx="1"/>
          </p:nvPr>
        </p:nvSpPr>
        <p:spPr>
          <a:xfrm>
            <a:off x="0" y="1412875"/>
            <a:ext cx="9144000" cy="1439863"/>
          </a:xfrm>
        </p:spPr>
        <p:txBody>
          <a:bodyPr>
            <a:normAutofit lnSpcReduction="10000"/>
          </a:bodyPr>
          <a:lstStyle/>
          <a:p>
            <a:pPr marL="609600" indent="-609600" algn="ctr">
              <a:buFontTx/>
              <a:buNone/>
            </a:pPr>
            <a:r>
              <a:rPr lang="he-IL" dirty="0"/>
              <a:t>     צמחים מעוצים </a:t>
            </a:r>
            <a:r>
              <a:rPr lang="he-IL" dirty="0" smtClean="0"/>
              <a:t>בהיותם מעצבי נוף </a:t>
            </a:r>
            <a:r>
              <a:rPr lang="he-IL" dirty="0"/>
              <a:t>דומיננטיים מהווים גורם מכריע בקביעת עושר המינים המקומי על-ידי סינון המינים החודרים ממאגר המינים </a:t>
            </a:r>
            <a:r>
              <a:rPr lang="he-IL" dirty="0" smtClean="0"/>
              <a:t>האזורי.</a:t>
            </a:r>
            <a:endParaRPr lang="he-IL" dirty="0"/>
          </a:p>
        </p:txBody>
      </p:sp>
      <p:sp>
        <p:nvSpPr>
          <p:cNvPr id="223240" name="Oval 8"/>
          <p:cNvSpPr>
            <a:spLocks noChangeArrowheads="1"/>
          </p:cNvSpPr>
          <p:nvPr/>
        </p:nvSpPr>
        <p:spPr bwMode="auto">
          <a:xfrm>
            <a:off x="1476375" y="4508500"/>
            <a:ext cx="4968875" cy="1223963"/>
          </a:xfrm>
          <a:prstGeom prst="ellipse">
            <a:avLst/>
          </a:prstGeom>
          <a:noFill/>
          <a:ln w="127000" algn="ctr">
            <a:solidFill>
              <a:srgbClr val="FF0000"/>
            </a:solidFill>
            <a:round/>
            <a:headEnd/>
            <a:tailEnd/>
          </a:ln>
          <a:effectLst/>
        </p:spPr>
        <p:txBody>
          <a:bodyPr wrap="none" anchor="ctr"/>
          <a:lstStyle/>
          <a:p>
            <a:endParaRPr lang="he-IL"/>
          </a:p>
        </p:txBody>
      </p:sp>
      <p:sp>
        <p:nvSpPr>
          <p:cNvPr id="223241" name="Rectangle 9"/>
          <p:cNvSpPr>
            <a:spLocks noGrp="1" noChangeArrowheads="1"/>
          </p:cNvSpPr>
          <p:nvPr>
            <p:ph type="title"/>
          </p:nvPr>
        </p:nvSpPr>
        <p:spPr>
          <a:xfrm>
            <a:off x="323850" y="260350"/>
            <a:ext cx="8229600" cy="1143000"/>
          </a:xfrm>
          <a:noFill/>
          <a:ln/>
        </p:spPr>
        <p:txBody>
          <a:bodyPr/>
          <a:lstStyle/>
          <a:p>
            <a:pPr>
              <a:lnSpc>
                <a:spcPct val="85000"/>
              </a:lnSpc>
            </a:pPr>
            <a:r>
              <a:rPr lang="he-IL" sz="4800" b="1">
                <a:solidFill>
                  <a:schemeClr val="tx1"/>
                </a:solidFill>
              </a:rPr>
              <a:t>המודל</a:t>
            </a:r>
            <a:br>
              <a:rPr lang="he-IL" sz="4800" b="1">
                <a:solidFill>
                  <a:schemeClr val="tx1"/>
                </a:solidFill>
              </a:rPr>
            </a:br>
            <a:r>
              <a:rPr lang="he-IL" sz="2400" b="1">
                <a:solidFill>
                  <a:schemeClr val="tx1"/>
                </a:solidFill>
                <a:latin typeface="Times New Roman" pitchFamily="18" charset="0"/>
                <a:cs typeface="Times New Roman" pitchFamily="18" charset="0"/>
              </a:rPr>
              <a:t>(</a:t>
            </a:r>
            <a:r>
              <a:rPr lang="en-US" sz="2400" b="1">
                <a:solidFill>
                  <a:schemeClr val="tx1"/>
                </a:solidFill>
                <a:latin typeface="Times New Roman" pitchFamily="18" charset="0"/>
                <a:cs typeface="Times New Roman" pitchFamily="18" charset="0"/>
              </a:rPr>
              <a:t>Shachak et al. 2008</a:t>
            </a:r>
            <a:r>
              <a:rPr lang="he-IL" sz="2400" b="1">
                <a:solidFill>
                  <a:schemeClr val="tx1"/>
                </a:solidFill>
                <a:latin typeface="Times New Roman" pitchFamily="18" charset="0"/>
                <a:cs typeface="Times New Roman" pitchFamily="18" charset="0"/>
              </a:rPr>
              <a:t>)</a:t>
            </a:r>
            <a:endParaRPr lang="en-US" sz="2400" b="1">
              <a:solidFill>
                <a:schemeClr val="tx1"/>
              </a:solidFill>
              <a:latin typeface="Times New Roman" pitchFamily="18" charset="0"/>
              <a:cs typeface="Times New Roman" pitchFamily="18" charset="0"/>
            </a:endParaRPr>
          </a:p>
        </p:txBody>
      </p:sp>
      <p:sp>
        <p:nvSpPr>
          <p:cNvPr id="223242" name="Rectangle 10"/>
          <p:cNvSpPr>
            <a:spLocks noChangeArrowheads="1"/>
          </p:cNvSpPr>
          <p:nvPr/>
        </p:nvSpPr>
        <p:spPr bwMode="auto">
          <a:xfrm>
            <a:off x="1258888" y="3068638"/>
            <a:ext cx="6265862" cy="3600450"/>
          </a:xfrm>
          <a:prstGeom prst="rect">
            <a:avLst/>
          </a:prstGeom>
          <a:noFill/>
          <a:ln w="25400">
            <a:solidFill>
              <a:schemeClr val="tx1"/>
            </a:solidFill>
            <a:miter lim="800000"/>
            <a:headEnd/>
            <a:tailEnd/>
          </a:ln>
          <a:effectLst/>
        </p:spPr>
        <p:txBody>
          <a:bodyPr wrap="none" anchor="ctr"/>
          <a:lstStyle/>
          <a:p>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3241"/>
                                        </p:tgtEl>
                                        <p:attrNameLst>
                                          <p:attrName>style.visibility</p:attrName>
                                        </p:attrNameLst>
                                      </p:cBhvr>
                                      <p:to>
                                        <p:strVal val="visible"/>
                                      </p:to>
                                    </p:set>
                                    <p:anim calcmode="lin" valueType="num">
                                      <p:cBhvr>
                                        <p:cTn id="7" dur="500" fill="hold"/>
                                        <p:tgtEl>
                                          <p:spTgt spid="223241"/>
                                        </p:tgtEl>
                                        <p:attrNameLst>
                                          <p:attrName>ppt_w</p:attrName>
                                        </p:attrNameLst>
                                      </p:cBhvr>
                                      <p:tavLst>
                                        <p:tav tm="0">
                                          <p:val>
                                            <p:fltVal val="0"/>
                                          </p:val>
                                        </p:tav>
                                        <p:tav tm="100000">
                                          <p:val>
                                            <p:strVal val="#ppt_w"/>
                                          </p:val>
                                        </p:tav>
                                      </p:tavLst>
                                    </p:anim>
                                    <p:anim calcmode="lin" valueType="num">
                                      <p:cBhvr>
                                        <p:cTn id="8" dur="500" fill="hold"/>
                                        <p:tgtEl>
                                          <p:spTgt spid="2232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8" presetClass="entr" presetSubtype="0" ac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2.5"/>
                                          </p:val>
                                        </p:tav>
                                        <p:tav tm="100000">
                                          <p:val>
                                            <p:strVal val="#ppt_w"/>
                                          </p:val>
                                        </p:tav>
                                      </p:tavLst>
                                    </p:anim>
                                    <p:anim calcmode="lin" valueType="num">
                                      <p:cBhvr>
                                        <p:cTn id="13" dur="500" fill="hold"/>
                                        <p:tgtEl>
                                          <p:spTgt spid="2"/>
                                        </p:tgtEl>
                                        <p:attrNameLst>
                                          <p:attrName>ppt_h</p:attrName>
                                        </p:attrNameLst>
                                      </p:cBhvr>
                                      <p:tavLst>
                                        <p:tav tm="0">
                                          <p:val>
                                            <p:strVal val="#ppt_h*0.01"/>
                                          </p:val>
                                        </p:tav>
                                        <p:tav tm="100000">
                                          <p:val>
                                            <p:strVal val="#ppt_h"/>
                                          </p:val>
                                        </p:tav>
                                      </p:tavLst>
                                    </p:anim>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h+1"/>
                                          </p:val>
                                        </p:tav>
                                        <p:tav tm="100000">
                                          <p:val>
                                            <p:strVal val="#ppt_y"/>
                                          </p:val>
                                        </p:tav>
                                      </p:tavLst>
                                    </p:anim>
                                    <p:animEffect transition="in" filter="fade">
                                      <p:cBhvr>
                                        <p:cTn id="16" dur="500"/>
                                        <p:tgtEl>
                                          <p:spTgt spid="2"/>
                                        </p:tgtEl>
                                      </p:cBhvr>
                                    </p:animEffect>
                                  </p:childTnLst>
                                </p:cTn>
                              </p:par>
                              <p:par>
                                <p:cTn id="17" presetID="58" presetClass="entr" presetSubtype="0" accel="100000" fill="hold" grpId="0" nodeType="withEffect">
                                  <p:stCondLst>
                                    <p:cond delay="0"/>
                                  </p:stCondLst>
                                  <p:childTnLst>
                                    <p:set>
                                      <p:cBhvr>
                                        <p:cTn id="18" dur="1" fill="hold">
                                          <p:stCondLst>
                                            <p:cond delay="0"/>
                                          </p:stCondLst>
                                        </p:cTn>
                                        <p:tgtEl>
                                          <p:spTgt spid="223242"/>
                                        </p:tgtEl>
                                        <p:attrNameLst>
                                          <p:attrName>style.visibility</p:attrName>
                                        </p:attrNameLst>
                                      </p:cBhvr>
                                      <p:to>
                                        <p:strVal val="visible"/>
                                      </p:to>
                                    </p:set>
                                    <p:anim calcmode="lin" valueType="num">
                                      <p:cBhvr>
                                        <p:cTn id="19" dur="500" fill="hold"/>
                                        <p:tgtEl>
                                          <p:spTgt spid="223242"/>
                                        </p:tgtEl>
                                        <p:attrNameLst>
                                          <p:attrName>ppt_w</p:attrName>
                                        </p:attrNameLst>
                                      </p:cBhvr>
                                      <p:tavLst>
                                        <p:tav tm="0">
                                          <p:val>
                                            <p:strVal val="#ppt_w*2.5"/>
                                          </p:val>
                                        </p:tav>
                                        <p:tav tm="100000">
                                          <p:val>
                                            <p:strVal val="#ppt_w"/>
                                          </p:val>
                                        </p:tav>
                                      </p:tavLst>
                                    </p:anim>
                                    <p:anim calcmode="lin" valueType="num">
                                      <p:cBhvr>
                                        <p:cTn id="20" dur="500" fill="hold"/>
                                        <p:tgtEl>
                                          <p:spTgt spid="223242"/>
                                        </p:tgtEl>
                                        <p:attrNameLst>
                                          <p:attrName>ppt_h</p:attrName>
                                        </p:attrNameLst>
                                      </p:cBhvr>
                                      <p:tavLst>
                                        <p:tav tm="0">
                                          <p:val>
                                            <p:strVal val="#ppt_h*0.01"/>
                                          </p:val>
                                        </p:tav>
                                        <p:tav tm="100000">
                                          <p:val>
                                            <p:strVal val="#ppt_h"/>
                                          </p:val>
                                        </p:tav>
                                      </p:tavLst>
                                    </p:anim>
                                    <p:anim calcmode="lin" valueType="num">
                                      <p:cBhvr>
                                        <p:cTn id="21" dur="500" fill="hold"/>
                                        <p:tgtEl>
                                          <p:spTgt spid="223242"/>
                                        </p:tgtEl>
                                        <p:attrNameLst>
                                          <p:attrName>ppt_x</p:attrName>
                                        </p:attrNameLst>
                                      </p:cBhvr>
                                      <p:tavLst>
                                        <p:tav tm="0">
                                          <p:val>
                                            <p:strVal val="#ppt_x"/>
                                          </p:val>
                                        </p:tav>
                                        <p:tav tm="100000">
                                          <p:val>
                                            <p:strVal val="#ppt_x"/>
                                          </p:val>
                                        </p:tav>
                                      </p:tavLst>
                                    </p:anim>
                                    <p:anim calcmode="lin" valueType="num">
                                      <p:cBhvr>
                                        <p:cTn id="22" dur="500" fill="hold"/>
                                        <p:tgtEl>
                                          <p:spTgt spid="223242"/>
                                        </p:tgtEl>
                                        <p:attrNameLst>
                                          <p:attrName>ppt_y</p:attrName>
                                        </p:attrNameLst>
                                      </p:cBhvr>
                                      <p:tavLst>
                                        <p:tav tm="0">
                                          <p:val>
                                            <p:strVal val="#ppt_h+1"/>
                                          </p:val>
                                        </p:tav>
                                        <p:tav tm="100000">
                                          <p:val>
                                            <p:strVal val="#ppt_y"/>
                                          </p:val>
                                        </p:tav>
                                      </p:tavLst>
                                    </p:anim>
                                    <p:animEffect transition="in" filter="fade">
                                      <p:cBhvr>
                                        <p:cTn id="23" dur="500"/>
                                        <p:tgtEl>
                                          <p:spTgt spid="223242"/>
                                        </p:tgtEl>
                                      </p:cBhvr>
                                    </p:animEffect>
                                  </p:childTnLst>
                                </p:cTn>
                              </p:par>
                            </p:childTnLst>
                          </p:cTn>
                        </p:par>
                        <p:par>
                          <p:cTn id="24" fill="hold">
                            <p:stCondLst>
                              <p:cond delay="1000"/>
                            </p:stCondLst>
                            <p:childTnLst>
                              <p:par>
                                <p:cTn id="25" presetID="9" presetClass="entr" presetSubtype="0" fill="hold" nodeType="afterEffect">
                                  <p:stCondLst>
                                    <p:cond delay="500"/>
                                  </p:stCondLst>
                                  <p:childTnLst>
                                    <p:set>
                                      <p:cBhvr>
                                        <p:cTn id="26" dur="1" fill="hold">
                                          <p:stCondLst>
                                            <p:cond delay="0"/>
                                          </p:stCondLst>
                                        </p:cTn>
                                        <p:tgtEl>
                                          <p:spTgt spid="223239">
                                            <p:txEl>
                                              <p:pRg st="0" end="0"/>
                                            </p:txEl>
                                          </p:spTgt>
                                        </p:tgtEl>
                                        <p:attrNameLst>
                                          <p:attrName>style.visibility</p:attrName>
                                        </p:attrNameLst>
                                      </p:cBhvr>
                                      <p:to>
                                        <p:strVal val="visible"/>
                                      </p:to>
                                    </p:set>
                                    <p:animEffect transition="in" filter="dissolve">
                                      <p:cBhvr>
                                        <p:cTn id="27" dur="500"/>
                                        <p:tgtEl>
                                          <p:spTgt spid="223239">
                                            <p:txEl>
                                              <p:pRg st="0" end="0"/>
                                            </p:txEl>
                                          </p:spTgt>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223240"/>
                                        </p:tgtEl>
                                        <p:attrNameLst>
                                          <p:attrName>style.visibility</p:attrName>
                                        </p:attrNameLst>
                                      </p:cBhvr>
                                      <p:to>
                                        <p:strVal val="visible"/>
                                      </p:to>
                                    </p:set>
                                    <p:animEffect transition="in" filter="fade">
                                      <p:cBhvr>
                                        <p:cTn id="30" dur="1000"/>
                                        <p:tgtEl>
                                          <p:spTgt spid="223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0" grpId="0" animBg="1"/>
      <p:bldP spid="223241" grpId="0"/>
      <p:bldP spid="2232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body" idx="1"/>
          </p:nvPr>
        </p:nvSpPr>
        <p:spPr>
          <a:xfrm>
            <a:off x="0" y="1412875"/>
            <a:ext cx="9144000" cy="1295400"/>
          </a:xfrm>
        </p:spPr>
        <p:txBody>
          <a:bodyPr/>
          <a:lstStyle/>
          <a:p>
            <a:pPr marL="609600" indent="-609600" algn="ctr">
              <a:buFontTx/>
              <a:buNone/>
            </a:pPr>
            <a:r>
              <a:rPr lang="he-IL" dirty="0"/>
              <a:t>       פעילות אדם, רעיה וכריתה, משפיעה על עושר המינים המקומי בעיקר דרך השפעתה על ה- </a:t>
            </a:r>
            <a:r>
              <a:rPr lang="en-US" dirty="0"/>
              <a:t>LM</a:t>
            </a:r>
            <a:r>
              <a:rPr lang="he-IL" b="1" dirty="0"/>
              <a:t>.</a:t>
            </a:r>
            <a:r>
              <a:rPr lang="he-IL" sz="4000" b="1" dirty="0"/>
              <a:t> </a:t>
            </a:r>
          </a:p>
        </p:txBody>
      </p:sp>
      <p:grpSp>
        <p:nvGrpSpPr>
          <p:cNvPr id="2" name="Group 3"/>
          <p:cNvGrpSpPr>
            <a:grpSpLocks/>
          </p:cNvGrpSpPr>
          <p:nvPr/>
        </p:nvGrpSpPr>
        <p:grpSpPr bwMode="auto">
          <a:xfrm>
            <a:off x="1258888" y="3068638"/>
            <a:ext cx="6264275" cy="3573462"/>
            <a:chOff x="1202" y="1253"/>
            <a:chExt cx="3493" cy="2119"/>
          </a:xfrm>
        </p:grpSpPr>
        <p:pic>
          <p:nvPicPr>
            <p:cNvPr id="225284" name="Picture 4"/>
            <p:cNvPicPr>
              <a:picLocks noChangeAspect="1" noChangeArrowheads="1"/>
            </p:cNvPicPr>
            <p:nvPr/>
          </p:nvPicPr>
          <p:blipFill>
            <a:blip r:embed="rId3" cstate="print"/>
            <a:srcRect/>
            <a:stretch>
              <a:fillRect/>
            </a:stretch>
          </p:blipFill>
          <p:spPr bwMode="auto">
            <a:xfrm>
              <a:off x="1202" y="1253"/>
              <a:ext cx="3493" cy="2119"/>
            </a:xfrm>
            <a:prstGeom prst="rect">
              <a:avLst/>
            </a:prstGeom>
            <a:noFill/>
            <a:ln w="9525" algn="ctr">
              <a:noFill/>
              <a:miter lim="800000"/>
              <a:headEnd/>
              <a:tailEnd/>
            </a:ln>
            <a:effectLst/>
          </p:spPr>
        </p:pic>
        <p:sp>
          <p:nvSpPr>
            <p:cNvPr id="225285" name="Rectangle 5"/>
            <p:cNvSpPr>
              <a:spLocks noChangeArrowheads="1"/>
            </p:cNvSpPr>
            <p:nvPr/>
          </p:nvSpPr>
          <p:spPr bwMode="auto">
            <a:xfrm>
              <a:off x="2290" y="2614"/>
              <a:ext cx="46" cy="45"/>
            </a:xfrm>
            <a:prstGeom prst="rect">
              <a:avLst/>
            </a:prstGeom>
            <a:noFill/>
            <a:ln w="9525" algn="ctr">
              <a:noFill/>
              <a:miter lim="800000"/>
              <a:headEnd/>
              <a:tailEnd/>
            </a:ln>
            <a:effectLst/>
          </p:spPr>
          <p:txBody>
            <a:bodyPr wrap="none" anchor="ctr"/>
            <a:lstStyle/>
            <a:p>
              <a:endParaRPr lang="he-IL"/>
            </a:p>
          </p:txBody>
        </p:sp>
        <p:sp>
          <p:nvSpPr>
            <p:cNvPr id="225286" name="Rectangle 6"/>
            <p:cNvSpPr>
              <a:spLocks noChangeArrowheads="1"/>
            </p:cNvSpPr>
            <p:nvPr/>
          </p:nvSpPr>
          <p:spPr bwMode="auto">
            <a:xfrm>
              <a:off x="2245" y="2523"/>
              <a:ext cx="227" cy="181"/>
            </a:xfrm>
            <a:prstGeom prst="rect">
              <a:avLst/>
            </a:prstGeom>
            <a:noFill/>
            <a:ln w="9525" algn="ctr">
              <a:noFill/>
              <a:miter lim="800000"/>
              <a:headEnd/>
              <a:tailEnd/>
            </a:ln>
            <a:effectLst/>
          </p:spPr>
          <p:txBody>
            <a:bodyPr wrap="none" anchor="ctr"/>
            <a:lstStyle/>
            <a:p>
              <a:endParaRPr lang="he-IL"/>
            </a:p>
          </p:txBody>
        </p:sp>
        <p:sp>
          <p:nvSpPr>
            <p:cNvPr id="225287" name="Rectangle 7"/>
            <p:cNvSpPr>
              <a:spLocks noChangeArrowheads="1"/>
            </p:cNvSpPr>
            <p:nvPr/>
          </p:nvSpPr>
          <p:spPr bwMode="auto">
            <a:xfrm>
              <a:off x="2290" y="2478"/>
              <a:ext cx="136" cy="181"/>
            </a:xfrm>
            <a:prstGeom prst="rect">
              <a:avLst/>
            </a:prstGeom>
            <a:solidFill>
              <a:schemeClr val="bg1"/>
            </a:solidFill>
            <a:ln w="9525" algn="ctr">
              <a:noFill/>
              <a:miter lim="800000"/>
              <a:headEnd/>
              <a:tailEnd/>
            </a:ln>
            <a:effectLst/>
          </p:spPr>
          <p:txBody>
            <a:bodyPr wrap="none" anchor="ctr"/>
            <a:lstStyle/>
            <a:p>
              <a:endParaRPr lang="he-IL"/>
            </a:p>
          </p:txBody>
        </p:sp>
      </p:grpSp>
      <p:sp>
        <p:nvSpPr>
          <p:cNvPr id="225288" name="Oval 8"/>
          <p:cNvSpPr>
            <a:spLocks noChangeArrowheads="1"/>
          </p:cNvSpPr>
          <p:nvPr/>
        </p:nvSpPr>
        <p:spPr bwMode="auto">
          <a:xfrm>
            <a:off x="1403350" y="4508500"/>
            <a:ext cx="4968875" cy="1223963"/>
          </a:xfrm>
          <a:prstGeom prst="ellipse">
            <a:avLst/>
          </a:prstGeom>
          <a:noFill/>
          <a:ln w="127000" algn="ctr">
            <a:solidFill>
              <a:srgbClr val="FF0000"/>
            </a:solidFill>
            <a:round/>
            <a:headEnd/>
            <a:tailEnd/>
          </a:ln>
          <a:effectLst/>
        </p:spPr>
        <p:txBody>
          <a:bodyPr wrap="none" anchor="ctr"/>
          <a:lstStyle/>
          <a:p>
            <a:endParaRPr lang="he-IL"/>
          </a:p>
        </p:txBody>
      </p:sp>
      <p:sp>
        <p:nvSpPr>
          <p:cNvPr id="225289" name="Rectangle 9"/>
          <p:cNvSpPr>
            <a:spLocks noGrp="1" noChangeArrowheads="1"/>
          </p:cNvSpPr>
          <p:nvPr>
            <p:ph type="title"/>
          </p:nvPr>
        </p:nvSpPr>
        <p:spPr>
          <a:xfrm>
            <a:off x="323850" y="260350"/>
            <a:ext cx="8229600" cy="1143000"/>
          </a:xfrm>
          <a:noFill/>
          <a:ln/>
        </p:spPr>
        <p:txBody>
          <a:bodyPr/>
          <a:lstStyle/>
          <a:p>
            <a:pPr>
              <a:lnSpc>
                <a:spcPct val="85000"/>
              </a:lnSpc>
            </a:pPr>
            <a:r>
              <a:rPr lang="he-IL" sz="4800" b="1"/>
              <a:t>המודל</a:t>
            </a:r>
            <a:r>
              <a:rPr lang="he-IL" b="1"/>
              <a:t/>
            </a:r>
            <a:br>
              <a:rPr lang="he-IL" b="1"/>
            </a:br>
            <a:r>
              <a:rPr lang="he-IL" sz="2400" b="1">
                <a:latin typeface="Times New Roman" pitchFamily="18" charset="0"/>
                <a:cs typeface="Times New Roman" pitchFamily="18" charset="0"/>
              </a:rPr>
              <a:t>(</a:t>
            </a:r>
            <a:r>
              <a:rPr lang="en-US" sz="2400" b="1">
                <a:latin typeface="Times New Roman" pitchFamily="18" charset="0"/>
                <a:cs typeface="Times New Roman" pitchFamily="18" charset="0"/>
              </a:rPr>
              <a:t>Shachak et al. 2008</a:t>
            </a:r>
            <a:r>
              <a:rPr lang="he-IL" sz="2400" b="1">
                <a:latin typeface="Times New Roman" pitchFamily="18" charset="0"/>
                <a:cs typeface="Times New Roman" pitchFamily="18" charset="0"/>
              </a:rPr>
              <a:t>)</a:t>
            </a:r>
            <a:endParaRPr lang="en-US" sz="2400" b="1">
              <a:latin typeface="Times New Roman" pitchFamily="18" charset="0"/>
              <a:cs typeface="Times New Roman" pitchFamily="18" charset="0"/>
            </a:endParaRPr>
          </a:p>
        </p:txBody>
      </p:sp>
      <p:sp>
        <p:nvSpPr>
          <p:cNvPr id="225290" name="Rectangle 10"/>
          <p:cNvSpPr>
            <a:spLocks noChangeArrowheads="1"/>
          </p:cNvSpPr>
          <p:nvPr/>
        </p:nvSpPr>
        <p:spPr bwMode="auto">
          <a:xfrm>
            <a:off x="1258888" y="3068638"/>
            <a:ext cx="6265862" cy="3600450"/>
          </a:xfrm>
          <a:prstGeom prst="rect">
            <a:avLst/>
          </a:prstGeom>
          <a:noFill/>
          <a:ln w="25400">
            <a:solidFill>
              <a:schemeClr val="tx1"/>
            </a:solidFill>
            <a:miter lim="800000"/>
            <a:headEnd/>
            <a:tailEnd/>
          </a:ln>
          <a:effectLst/>
        </p:spPr>
        <p:txBody>
          <a:bodyPr wrap="none" anchor="ctr"/>
          <a:lstStyle/>
          <a:p>
            <a:endParaRPr lang="he-IL"/>
          </a:p>
        </p:txBody>
      </p:sp>
      <p:sp>
        <p:nvSpPr>
          <p:cNvPr id="225291" name="Oval 11"/>
          <p:cNvSpPr>
            <a:spLocks noChangeArrowheads="1"/>
          </p:cNvSpPr>
          <p:nvPr/>
        </p:nvSpPr>
        <p:spPr bwMode="auto">
          <a:xfrm>
            <a:off x="4284663" y="2708275"/>
            <a:ext cx="1873250" cy="3097213"/>
          </a:xfrm>
          <a:prstGeom prst="ellipse">
            <a:avLst/>
          </a:prstGeom>
          <a:noFill/>
          <a:ln w="127000" algn="ctr">
            <a:solidFill>
              <a:srgbClr val="FF0000"/>
            </a:solidFill>
            <a:round/>
            <a:headEnd/>
            <a:tailEnd/>
          </a:ln>
          <a:effectLst/>
        </p:spPr>
        <p:txBody>
          <a:bodyPr wrap="none" anchor="ctr"/>
          <a:lstStyle/>
          <a:p>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225288"/>
                                        </p:tgtEl>
                                      </p:cBhvr>
                                    </p:animEffect>
                                    <p:set>
                                      <p:cBhvr>
                                        <p:cTn id="7" dur="1" fill="hold">
                                          <p:stCondLst>
                                            <p:cond delay="1999"/>
                                          </p:stCondLst>
                                        </p:cTn>
                                        <p:tgtEl>
                                          <p:spTgt spid="225288"/>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25282">
                                            <p:txEl>
                                              <p:pRg st="0" end="0"/>
                                            </p:txEl>
                                          </p:spTgt>
                                        </p:tgtEl>
                                        <p:attrNameLst>
                                          <p:attrName>style.visibility</p:attrName>
                                        </p:attrNameLst>
                                      </p:cBhvr>
                                      <p:to>
                                        <p:strVal val="visible"/>
                                      </p:to>
                                    </p:set>
                                    <p:animEffect transition="in" filter="dissolve">
                                      <p:cBhvr>
                                        <p:cTn id="10" dur="500"/>
                                        <p:tgtEl>
                                          <p:spTgt spid="22528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291"/>
                                        </p:tgtEl>
                                        <p:attrNameLst>
                                          <p:attrName>style.visibility</p:attrName>
                                        </p:attrNameLst>
                                      </p:cBhvr>
                                      <p:to>
                                        <p:strVal val="visible"/>
                                      </p:to>
                                    </p:set>
                                    <p:animEffect transition="in" filter="fade">
                                      <p:cBhvr>
                                        <p:cTn id="13" dur="1000"/>
                                        <p:tgtEl>
                                          <p:spTgt spid="225291"/>
                                        </p:tgtEl>
                                      </p:cBhvr>
                                    </p:animEffect>
                                  </p:childTnLst>
                                </p:cTn>
                              </p:par>
                              <p:par>
                                <p:cTn id="14" presetID="10" presetClass="entr" presetSubtype="0" fill="hold" grpId="1" nodeType="withEffect">
                                  <p:stCondLst>
                                    <p:cond delay="1000"/>
                                  </p:stCondLst>
                                  <p:childTnLst>
                                    <p:set>
                                      <p:cBhvr>
                                        <p:cTn id="15" dur="1" fill="hold">
                                          <p:stCondLst>
                                            <p:cond delay="0"/>
                                          </p:stCondLst>
                                        </p:cTn>
                                        <p:tgtEl>
                                          <p:spTgt spid="225288"/>
                                        </p:tgtEl>
                                        <p:attrNameLst>
                                          <p:attrName>style.visibility</p:attrName>
                                        </p:attrNameLst>
                                      </p:cBhvr>
                                      <p:to>
                                        <p:strVal val="visible"/>
                                      </p:to>
                                    </p:set>
                                    <p:animEffect transition="in" filter="fade">
                                      <p:cBhvr>
                                        <p:cTn id="16" dur="1000"/>
                                        <p:tgtEl>
                                          <p:spTgt spid="225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animBg="1"/>
      <p:bldP spid="225288" grpId="1" animBg="1"/>
      <p:bldP spid="2252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5219700" y="836613"/>
            <a:ext cx="3240088" cy="4211637"/>
          </a:xfrm>
          <a:prstGeom prst="rect">
            <a:avLst/>
          </a:prstGeom>
          <a:noFill/>
          <a:ln w="9525">
            <a:noFill/>
            <a:miter lim="800000"/>
            <a:headEnd/>
            <a:tailEnd/>
          </a:ln>
          <a:effectLst/>
        </p:spPr>
        <p:txBody>
          <a:bodyPr>
            <a:spAutoFit/>
          </a:bodyPr>
          <a:lstStyle/>
          <a:p>
            <a:pPr>
              <a:spcBef>
                <a:spcPct val="50000"/>
              </a:spcBef>
            </a:pPr>
            <a:r>
              <a:rPr lang="he-IL" sz="3600" b="1" dirty="0"/>
              <a:t>מערך אקולוגי רב גורמי (</a:t>
            </a:r>
            <a:r>
              <a:rPr lang="he-IL" sz="3600" b="1" dirty="0" err="1"/>
              <a:t>מאר"ג</a:t>
            </a:r>
            <a:r>
              <a:rPr lang="he-IL" sz="3600" b="1" dirty="0"/>
              <a:t>)</a:t>
            </a:r>
          </a:p>
          <a:p>
            <a:pPr>
              <a:spcBef>
                <a:spcPct val="50000"/>
              </a:spcBef>
            </a:pPr>
            <a:r>
              <a:rPr lang="he-IL" sz="2800" dirty="0"/>
              <a:t> </a:t>
            </a:r>
            <a:r>
              <a:rPr lang="he-IL" sz="2800" b="1" dirty="0"/>
              <a:t>המחקר </a:t>
            </a:r>
            <a:r>
              <a:rPr lang="he-IL" sz="2800" b="1" dirty="0" smtClean="0"/>
              <a:t>הינו חלק מחמישה </a:t>
            </a:r>
            <a:r>
              <a:rPr lang="he-IL" sz="2800" b="1" dirty="0"/>
              <a:t>אתרי מחקר הממוקמים לאורך </a:t>
            </a:r>
            <a:r>
              <a:rPr lang="he-IL" sz="2800" b="1" dirty="0" err="1"/>
              <a:t>גרדיינט</a:t>
            </a:r>
            <a:r>
              <a:rPr lang="he-IL" sz="2800" b="1" dirty="0"/>
              <a:t> המשקעים בישראל</a:t>
            </a:r>
            <a:r>
              <a:rPr lang="en-US" sz="3600" dirty="0"/>
              <a:t> </a:t>
            </a:r>
          </a:p>
        </p:txBody>
      </p:sp>
      <p:grpSp>
        <p:nvGrpSpPr>
          <p:cNvPr id="2" name="Group 3"/>
          <p:cNvGrpSpPr>
            <a:grpSpLocks/>
          </p:cNvGrpSpPr>
          <p:nvPr/>
        </p:nvGrpSpPr>
        <p:grpSpPr bwMode="auto">
          <a:xfrm>
            <a:off x="250825" y="188913"/>
            <a:ext cx="4897438" cy="6335712"/>
            <a:chOff x="158" y="119"/>
            <a:chExt cx="3085" cy="3991"/>
          </a:xfrm>
        </p:grpSpPr>
        <p:grpSp>
          <p:nvGrpSpPr>
            <p:cNvPr id="3" name="Group 4"/>
            <p:cNvGrpSpPr>
              <a:grpSpLocks/>
            </p:cNvGrpSpPr>
            <p:nvPr/>
          </p:nvGrpSpPr>
          <p:grpSpPr bwMode="auto">
            <a:xfrm>
              <a:off x="158" y="119"/>
              <a:ext cx="3085" cy="3974"/>
              <a:chOff x="950" y="6959"/>
              <a:chExt cx="5683" cy="8075"/>
            </a:xfrm>
          </p:grpSpPr>
          <p:pic>
            <p:nvPicPr>
              <p:cNvPr id="227333" name="Picture 5"/>
              <p:cNvPicPr>
                <a:picLocks noChangeAspect="1" noChangeArrowheads="1"/>
              </p:cNvPicPr>
              <p:nvPr/>
            </p:nvPicPr>
            <p:blipFill>
              <a:blip r:embed="rId3" cstate="print"/>
              <a:srcRect/>
              <a:stretch>
                <a:fillRect/>
              </a:stretch>
            </p:blipFill>
            <p:spPr bwMode="auto">
              <a:xfrm>
                <a:off x="3714" y="6959"/>
                <a:ext cx="2919" cy="8075"/>
              </a:xfrm>
              <a:prstGeom prst="rect">
                <a:avLst/>
              </a:prstGeom>
              <a:noFill/>
            </p:spPr>
          </p:pic>
          <p:sp>
            <p:nvSpPr>
              <p:cNvPr id="227334" name="Line 6"/>
              <p:cNvSpPr>
                <a:spLocks noChangeShapeType="1"/>
              </p:cNvSpPr>
              <p:nvPr/>
            </p:nvSpPr>
            <p:spPr bwMode="auto">
              <a:xfrm>
                <a:off x="3297" y="8452"/>
                <a:ext cx="1674" cy="86"/>
              </a:xfrm>
              <a:prstGeom prst="line">
                <a:avLst/>
              </a:prstGeom>
              <a:noFill/>
              <a:ln w="12700">
                <a:solidFill>
                  <a:srgbClr val="464646"/>
                </a:solidFill>
                <a:round/>
                <a:headEnd/>
                <a:tailEnd type="triangle" w="med" len="med"/>
              </a:ln>
            </p:spPr>
            <p:txBody>
              <a:bodyPr wrap="none" anchor="ctr"/>
              <a:lstStyle/>
              <a:p>
                <a:endParaRPr lang="he-IL"/>
              </a:p>
            </p:txBody>
          </p:sp>
          <p:sp>
            <p:nvSpPr>
              <p:cNvPr id="227335" name="Line 7"/>
              <p:cNvSpPr>
                <a:spLocks noChangeShapeType="1"/>
              </p:cNvSpPr>
              <p:nvPr/>
            </p:nvSpPr>
            <p:spPr bwMode="auto">
              <a:xfrm>
                <a:off x="3297" y="9892"/>
                <a:ext cx="1789" cy="253"/>
              </a:xfrm>
              <a:prstGeom prst="line">
                <a:avLst/>
              </a:prstGeom>
              <a:noFill/>
              <a:ln w="12700">
                <a:solidFill>
                  <a:srgbClr val="464646"/>
                </a:solidFill>
                <a:round/>
                <a:headEnd/>
                <a:tailEnd type="triangle" w="med" len="med"/>
              </a:ln>
            </p:spPr>
            <p:txBody>
              <a:bodyPr wrap="none" anchor="ctr"/>
              <a:lstStyle/>
              <a:p>
                <a:endParaRPr lang="he-IL"/>
              </a:p>
            </p:txBody>
          </p:sp>
          <p:sp>
            <p:nvSpPr>
              <p:cNvPr id="227336" name="Line 8"/>
              <p:cNvSpPr>
                <a:spLocks noChangeShapeType="1"/>
              </p:cNvSpPr>
              <p:nvPr/>
            </p:nvSpPr>
            <p:spPr bwMode="auto">
              <a:xfrm flipV="1">
                <a:off x="3141" y="11043"/>
                <a:ext cx="1667" cy="769"/>
              </a:xfrm>
              <a:prstGeom prst="line">
                <a:avLst/>
              </a:prstGeom>
              <a:noFill/>
              <a:ln w="12700">
                <a:solidFill>
                  <a:srgbClr val="464646"/>
                </a:solidFill>
                <a:round/>
                <a:headEnd/>
                <a:tailEnd type="triangle" w="med" len="med"/>
              </a:ln>
            </p:spPr>
            <p:txBody>
              <a:bodyPr wrap="none" anchor="ctr"/>
              <a:lstStyle/>
              <a:p>
                <a:endParaRPr lang="he-IL"/>
              </a:p>
            </p:txBody>
          </p:sp>
          <p:sp>
            <p:nvSpPr>
              <p:cNvPr id="227337" name="Line 9"/>
              <p:cNvSpPr>
                <a:spLocks noChangeShapeType="1"/>
              </p:cNvSpPr>
              <p:nvPr/>
            </p:nvSpPr>
            <p:spPr bwMode="auto">
              <a:xfrm flipV="1">
                <a:off x="3141" y="12239"/>
                <a:ext cx="1589" cy="1173"/>
              </a:xfrm>
              <a:prstGeom prst="line">
                <a:avLst/>
              </a:prstGeom>
              <a:noFill/>
              <a:ln w="12700">
                <a:solidFill>
                  <a:srgbClr val="464646"/>
                </a:solidFill>
                <a:round/>
                <a:headEnd/>
                <a:tailEnd type="triangle" w="med" len="med"/>
              </a:ln>
            </p:spPr>
            <p:txBody>
              <a:bodyPr wrap="none" anchor="ctr"/>
              <a:lstStyle/>
              <a:p>
                <a:endParaRPr lang="he-IL"/>
              </a:p>
            </p:txBody>
          </p:sp>
          <p:sp>
            <p:nvSpPr>
              <p:cNvPr id="227338" name="Line 10"/>
              <p:cNvSpPr>
                <a:spLocks noChangeShapeType="1"/>
              </p:cNvSpPr>
              <p:nvPr/>
            </p:nvSpPr>
            <p:spPr bwMode="auto">
              <a:xfrm>
                <a:off x="3767" y="7492"/>
                <a:ext cx="1998" cy="307"/>
              </a:xfrm>
              <a:prstGeom prst="line">
                <a:avLst/>
              </a:prstGeom>
              <a:noFill/>
              <a:ln w="12700">
                <a:solidFill>
                  <a:srgbClr val="464646"/>
                </a:solidFill>
                <a:round/>
                <a:headEnd/>
                <a:tailEnd type="triangle" w="med" len="med"/>
              </a:ln>
            </p:spPr>
            <p:txBody>
              <a:bodyPr wrap="none" anchor="ctr"/>
              <a:lstStyle/>
              <a:p>
                <a:endParaRPr lang="he-IL"/>
              </a:p>
            </p:txBody>
          </p:sp>
          <p:sp>
            <p:nvSpPr>
              <p:cNvPr id="227339" name="Rectangle 11"/>
              <p:cNvSpPr>
                <a:spLocks noChangeArrowheads="1"/>
              </p:cNvSpPr>
              <p:nvPr/>
            </p:nvSpPr>
            <p:spPr bwMode="auto">
              <a:xfrm>
                <a:off x="1576" y="7172"/>
                <a:ext cx="2033" cy="640"/>
              </a:xfrm>
              <a:prstGeom prst="rect">
                <a:avLst/>
              </a:prstGeom>
              <a:noFill/>
              <a:ln w="25400">
                <a:noFill/>
                <a:miter lim="800000"/>
                <a:headEnd/>
                <a:tailEnd/>
              </a:ln>
            </p:spPr>
            <p:txBody>
              <a:bodyPr/>
              <a:lstStyle/>
              <a:p>
                <a:pPr algn="r"/>
                <a:r>
                  <a:rPr lang="he-IL" altLang="zh-CN" sz="3600" b="1">
                    <a:ea typeface="SimSun" pitchFamily="2" charset="-122"/>
                  </a:rPr>
                  <a:t>הר מירון</a:t>
                </a:r>
                <a:endParaRPr lang="en-US" sz="3600" b="1"/>
              </a:p>
            </p:txBody>
          </p:sp>
          <p:sp>
            <p:nvSpPr>
              <p:cNvPr id="227340" name="Oval 12"/>
              <p:cNvSpPr>
                <a:spLocks noChangeArrowheads="1"/>
              </p:cNvSpPr>
              <p:nvPr/>
            </p:nvSpPr>
            <p:spPr bwMode="auto">
              <a:xfrm>
                <a:off x="5488" y="7652"/>
                <a:ext cx="313" cy="320"/>
              </a:xfrm>
              <a:prstGeom prst="ellipse">
                <a:avLst/>
              </a:prstGeom>
              <a:noFill/>
              <a:ln w="50800">
                <a:solidFill>
                  <a:srgbClr val="000000"/>
                </a:solidFill>
                <a:round/>
                <a:headEnd/>
                <a:tailEnd/>
              </a:ln>
            </p:spPr>
            <p:txBody>
              <a:bodyPr/>
              <a:lstStyle/>
              <a:p>
                <a:endParaRPr lang="he-IL"/>
              </a:p>
            </p:txBody>
          </p:sp>
          <p:sp>
            <p:nvSpPr>
              <p:cNvPr id="227341" name="Rectangle 13"/>
              <p:cNvSpPr>
                <a:spLocks noChangeArrowheads="1"/>
              </p:cNvSpPr>
              <p:nvPr/>
            </p:nvSpPr>
            <p:spPr bwMode="auto">
              <a:xfrm>
                <a:off x="950" y="8292"/>
                <a:ext cx="2191" cy="800"/>
              </a:xfrm>
              <a:prstGeom prst="rect">
                <a:avLst/>
              </a:prstGeom>
              <a:noFill/>
              <a:ln w="9525">
                <a:noFill/>
                <a:miter lim="800000"/>
                <a:headEnd/>
                <a:tailEnd/>
              </a:ln>
            </p:spPr>
            <p:txBody>
              <a:bodyPr/>
              <a:lstStyle/>
              <a:p>
                <a:pPr algn="r"/>
                <a:r>
                  <a:rPr lang="he-IL" altLang="zh-CN" sz="2800" b="1">
                    <a:ea typeface="SimSun" pitchFamily="2" charset="-122"/>
                  </a:rPr>
                  <a:t>רמת הנדיב</a:t>
                </a:r>
                <a:endParaRPr lang="en-US" sz="2800" b="1"/>
              </a:p>
            </p:txBody>
          </p:sp>
          <p:sp>
            <p:nvSpPr>
              <p:cNvPr id="227342" name="Rectangle 14"/>
              <p:cNvSpPr>
                <a:spLocks noChangeArrowheads="1"/>
              </p:cNvSpPr>
              <p:nvPr/>
            </p:nvSpPr>
            <p:spPr bwMode="auto">
              <a:xfrm>
                <a:off x="1889" y="9572"/>
                <a:ext cx="1252" cy="640"/>
              </a:xfrm>
              <a:prstGeom prst="rect">
                <a:avLst/>
              </a:prstGeom>
              <a:noFill/>
              <a:ln w="9525">
                <a:noFill/>
                <a:miter lim="800000"/>
                <a:headEnd/>
                <a:tailEnd/>
              </a:ln>
            </p:spPr>
            <p:txBody>
              <a:bodyPr/>
              <a:lstStyle/>
              <a:p>
                <a:pPr algn="r"/>
                <a:r>
                  <a:rPr lang="he-IL" altLang="zh-CN" sz="2800" b="1">
                    <a:ea typeface="SimSun" pitchFamily="2" charset="-122"/>
                  </a:rPr>
                  <a:t>עדולם</a:t>
                </a:r>
                <a:endParaRPr lang="en-US" sz="2800" b="1"/>
              </a:p>
            </p:txBody>
          </p:sp>
          <p:sp>
            <p:nvSpPr>
              <p:cNvPr id="227343" name="Rectangle 15"/>
              <p:cNvSpPr>
                <a:spLocks noChangeArrowheads="1"/>
              </p:cNvSpPr>
              <p:nvPr/>
            </p:nvSpPr>
            <p:spPr bwMode="auto">
              <a:xfrm>
                <a:off x="1576" y="11492"/>
                <a:ext cx="1408" cy="640"/>
              </a:xfrm>
              <a:prstGeom prst="rect">
                <a:avLst/>
              </a:prstGeom>
              <a:noFill/>
              <a:ln w="9525">
                <a:noFill/>
                <a:miter lim="800000"/>
                <a:headEnd/>
                <a:tailEnd/>
              </a:ln>
            </p:spPr>
            <p:txBody>
              <a:bodyPr/>
              <a:lstStyle/>
              <a:p>
                <a:pPr algn="r"/>
                <a:r>
                  <a:rPr lang="he-IL" altLang="zh-CN" sz="2800" b="1">
                    <a:ea typeface="SimSun" pitchFamily="2" charset="-122"/>
                  </a:rPr>
                  <a:t>להבים</a:t>
                </a:r>
                <a:endParaRPr lang="en-US" sz="2800" b="1"/>
              </a:p>
            </p:txBody>
          </p:sp>
          <p:sp>
            <p:nvSpPr>
              <p:cNvPr id="227344" name="Rectangle 16"/>
              <p:cNvSpPr>
                <a:spLocks noChangeArrowheads="1"/>
              </p:cNvSpPr>
              <p:nvPr/>
            </p:nvSpPr>
            <p:spPr bwMode="auto">
              <a:xfrm>
                <a:off x="1576" y="13092"/>
                <a:ext cx="1408" cy="640"/>
              </a:xfrm>
              <a:prstGeom prst="rect">
                <a:avLst/>
              </a:prstGeom>
              <a:noFill/>
              <a:ln w="9525">
                <a:noFill/>
                <a:miter lim="800000"/>
                <a:headEnd/>
                <a:tailEnd/>
              </a:ln>
            </p:spPr>
            <p:txBody>
              <a:bodyPr/>
              <a:lstStyle/>
              <a:p>
                <a:pPr algn="r"/>
                <a:r>
                  <a:rPr lang="he-IL" altLang="zh-CN" sz="2800" b="1">
                    <a:ea typeface="SimSun" pitchFamily="2" charset="-122"/>
                  </a:rPr>
                  <a:t>עבדת</a:t>
                </a:r>
                <a:endParaRPr lang="en-US" sz="2800" b="1"/>
              </a:p>
            </p:txBody>
          </p:sp>
        </p:grpSp>
        <p:sp>
          <p:nvSpPr>
            <p:cNvPr id="227345" name="Rectangle 17"/>
            <p:cNvSpPr>
              <a:spLocks noChangeArrowheads="1"/>
            </p:cNvSpPr>
            <p:nvPr/>
          </p:nvSpPr>
          <p:spPr bwMode="auto">
            <a:xfrm>
              <a:off x="1655" y="119"/>
              <a:ext cx="1588" cy="3991"/>
            </a:xfrm>
            <a:prstGeom prst="rect">
              <a:avLst/>
            </a:prstGeom>
            <a:noFill/>
            <a:ln w="12700">
              <a:solidFill>
                <a:schemeClr val="tx1"/>
              </a:solidFill>
              <a:miter lim="800000"/>
              <a:headEnd/>
              <a:tailEnd/>
            </a:ln>
            <a:effectLst/>
          </p:spPr>
          <p:txBody>
            <a:bodyPr wrap="none" anchor="ctr"/>
            <a:lstStyle/>
            <a:p>
              <a:endParaRPr lang="he-IL"/>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B2 ה"/>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33475" name="Rectangle 3"/>
          <p:cNvSpPr>
            <a:spLocks noChangeArrowheads="1"/>
          </p:cNvSpPr>
          <p:nvPr/>
        </p:nvSpPr>
        <p:spPr bwMode="auto">
          <a:xfrm>
            <a:off x="611188" y="260350"/>
            <a:ext cx="7993062" cy="2520950"/>
          </a:xfrm>
          <a:prstGeom prst="rect">
            <a:avLst/>
          </a:prstGeom>
          <a:noFill/>
          <a:ln w="9525">
            <a:noFill/>
            <a:miter lim="800000"/>
            <a:headEnd/>
            <a:tailEnd/>
          </a:ln>
          <a:effectLst/>
        </p:spPr>
        <p:txBody>
          <a:bodyPr/>
          <a:lstStyle/>
          <a:p>
            <a:pPr marL="342900" indent="-342900">
              <a:spcBef>
                <a:spcPct val="20000"/>
              </a:spcBef>
            </a:pPr>
            <a:r>
              <a:rPr lang="he-IL" sz="3200" dirty="0"/>
              <a:t>בתחנת הר-מירון המחקר מתמקד בעצים ירוקי-עד כ-</a:t>
            </a:r>
            <a:r>
              <a:rPr lang="en-US" sz="3200" dirty="0"/>
              <a:t>LM</a:t>
            </a:r>
            <a:r>
              <a:rPr lang="he-IL" sz="3200" dirty="0"/>
              <a:t> העיקריים בחורש הים-תיכוני</a:t>
            </a:r>
            <a:r>
              <a:rPr lang="en-US" dirty="0"/>
              <a:t> </a:t>
            </a:r>
          </a:p>
          <a:p>
            <a:pPr marL="342900" indent="-342900">
              <a:spcBef>
                <a:spcPct val="20000"/>
              </a:spcBef>
            </a:pPr>
            <a:endParaRPr lang="en-US" sz="32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3474"/>
                                        </p:tgtEl>
                                        <p:attrNameLst>
                                          <p:attrName>style.visibility</p:attrName>
                                        </p:attrNameLst>
                                      </p:cBhvr>
                                      <p:to>
                                        <p:strVal val="visible"/>
                                      </p:to>
                                    </p:set>
                                    <p:animEffect transition="in" filter="fade">
                                      <p:cBhvr>
                                        <p:cTn id="7" dur="3000"/>
                                        <p:tgtEl>
                                          <p:spTgt spid="233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t>שאלת המחקר</a:t>
            </a:r>
            <a:endParaRPr lang="he-IL" b="1" dirty="0"/>
          </a:p>
        </p:txBody>
      </p:sp>
      <p:sp>
        <p:nvSpPr>
          <p:cNvPr id="3" name="מציין מיקום תוכן 2"/>
          <p:cNvSpPr>
            <a:spLocks noGrp="1"/>
          </p:cNvSpPr>
          <p:nvPr>
            <p:ph idx="1"/>
          </p:nvPr>
        </p:nvSpPr>
        <p:spPr/>
        <p:txBody>
          <a:bodyPr/>
          <a:lstStyle/>
          <a:p>
            <a:r>
              <a:rPr lang="he-IL" dirty="0"/>
              <a:t>מהי ההשפעה של התפתחות של מעצב נוף מעוצה בחורש ים תיכוני (אלון מצוי) חמש שנים לאחר כריתה על ההרכב ועושר המינים של חברת הצמחים עשבוניים הגדלה מתחתיו, זאת תוך השוואה לחברת העשבוניים בכתמים העשבוניים . כמו כן אבדוק את ההשפעה של רעיית בקר מתונה על התהליך. </a:t>
            </a:r>
            <a:endParaRPr lang="en-US" dirty="0"/>
          </a:p>
          <a:p>
            <a:endParaRPr lang="he-I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t>השערות המחקר</a:t>
            </a:r>
            <a:endParaRPr lang="en-US" dirty="0"/>
          </a:p>
        </p:txBody>
      </p:sp>
      <p:sp>
        <p:nvSpPr>
          <p:cNvPr id="3" name="מציין מיקום תוכן 2"/>
          <p:cNvSpPr>
            <a:spLocks noGrp="1"/>
          </p:cNvSpPr>
          <p:nvPr>
            <p:ph idx="1"/>
          </p:nvPr>
        </p:nvSpPr>
        <p:spPr/>
        <p:txBody>
          <a:bodyPr>
            <a:normAutofit lnSpcReduction="10000"/>
          </a:bodyPr>
          <a:lstStyle/>
          <a:p>
            <a:pPr marL="514350" lvl="0" indent="-514350">
              <a:buFont typeface="+mj-lt"/>
              <a:buAutoNum type="arabicPeriod"/>
            </a:pPr>
            <a:r>
              <a:rPr lang="he-IL" dirty="0"/>
              <a:t>ההשפעה החיובית של הכריתה על עושר מיני העשבוניים שנמצאה שנתיים לאחר הכריתה (</a:t>
            </a:r>
            <a:r>
              <a:rPr lang="en-US" dirty="0"/>
              <a:t>Agra and </a:t>
            </a:r>
            <a:r>
              <a:rPr lang="en-US" dirty="0" err="1"/>
              <a:t>Ne'eman</a:t>
            </a:r>
            <a:r>
              <a:rPr lang="en-US" dirty="0"/>
              <a:t> 2009</a:t>
            </a:r>
            <a:r>
              <a:rPr lang="he-IL" dirty="0"/>
              <a:t>), תפחת לאחר חמש שנים של התחדשות הכתם המעוצה.</a:t>
            </a:r>
            <a:endParaRPr lang="en-US" dirty="0"/>
          </a:p>
          <a:p>
            <a:pPr marL="514350" lvl="0" indent="-514350">
              <a:buFont typeface="+mj-lt"/>
              <a:buAutoNum type="arabicPeriod"/>
            </a:pPr>
            <a:r>
              <a:rPr lang="he-IL" dirty="0"/>
              <a:t>רעית בקר, בעקבות השפעתה השלילית על הצמרת המתפתחת של העצים, תשפיעה באופן חיובי על עושר המינים של הצמחים העשבוניים (</a:t>
            </a:r>
            <a:r>
              <a:rPr lang="en-US" dirty="0" err="1"/>
              <a:t>Hadar</a:t>
            </a:r>
            <a:r>
              <a:rPr lang="en-US" dirty="0"/>
              <a:t>, </a:t>
            </a:r>
            <a:r>
              <a:rPr lang="en-US" dirty="0" err="1"/>
              <a:t>Noy</a:t>
            </a:r>
            <a:r>
              <a:rPr lang="en-US" dirty="0"/>
              <a:t>-Meir &amp; </a:t>
            </a:r>
            <a:r>
              <a:rPr lang="en-US" dirty="0" err="1"/>
              <a:t>Perevolotsky</a:t>
            </a:r>
            <a:r>
              <a:rPr lang="en-US" dirty="0"/>
              <a:t> 1999; </a:t>
            </a:r>
            <a:r>
              <a:rPr lang="en-US" dirty="0" err="1"/>
              <a:t>Noy</a:t>
            </a:r>
            <a:r>
              <a:rPr lang="en-US" dirty="0"/>
              <a:t>-Meir &amp; Kaplan 2002</a:t>
            </a:r>
            <a:r>
              <a:rPr lang="he-IL" dirty="0"/>
              <a:t>) בכתם המעוצה המתחדש.</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771B4B-4D15-4888-9E1D-55F880A6501D}"/>
</file>

<file path=customXml/itemProps2.xml><?xml version="1.0" encoding="utf-8"?>
<ds:datastoreItem xmlns:ds="http://schemas.openxmlformats.org/officeDocument/2006/customXml" ds:itemID="{2120DFD4-1E63-49E3-A5D9-BF32C3540402}"/>
</file>

<file path=docProps/app.xml><?xml version="1.0" encoding="utf-8"?>
<Properties xmlns="http://schemas.openxmlformats.org/officeDocument/2006/extended-properties" xmlns:vt="http://schemas.openxmlformats.org/officeDocument/2006/docPropsVTypes">
  <Template>Technic</Template>
  <TotalTime>93</TotalTime>
  <Words>1572</Words>
  <Application>Microsoft Office PowerPoint</Application>
  <PresentationFormat>‫הצגה על המסך (4:3)</PresentationFormat>
  <Paragraphs>200</Paragraphs>
  <Slides>32</Slides>
  <Notes>9</Notes>
  <HiddenSlides>0</HiddenSlides>
  <MMClips>0</MMClips>
  <ScaleCrop>false</ScaleCrop>
  <HeadingPairs>
    <vt:vector size="4" baseType="variant">
      <vt:variant>
        <vt:lpstr>ערכת נושא</vt:lpstr>
      </vt:variant>
      <vt:variant>
        <vt:i4>1</vt:i4>
      </vt:variant>
      <vt:variant>
        <vt:lpstr>כותרות שקופיות</vt:lpstr>
      </vt:variant>
      <vt:variant>
        <vt:i4>32</vt:i4>
      </vt:variant>
    </vt:vector>
  </HeadingPairs>
  <TitlesOfParts>
    <vt:vector size="33" baseType="lpstr">
      <vt:lpstr>ערכת נושא Office</vt:lpstr>
      <vt:lpstr>השפעה ארוכת טווח של רעייה והסרת החופה של מינים מעוצים מעצבי נוף על עושר המינים של צמחים עשבוניים מינים. </vt:lpstr>
      <vt:lpstr>מהנדסי סביבה - Ecosystem engineers</vt:lpstr>
      <vt:lpstr>מעצבי נוף  Landscape Modulators</vt:lpstr>
      <vt:lpstr>המודל (Shachak et al. 2008)</vt:lpstr>
      <vt:lpstr>המודל (Shachak et al. 2008)</vt:lpstr>
      <vt:lpstr>שקופית 6</vt:lpstr>
      <vt:lpstr>שקופית 7</vt:lpstr>
      <vt:lpstr>שאלת המחקר</vt:lpstr>
      <vt:lpstr>השערות המחקר</vt:lpstr>
      <vt:lpstr>מערך הניסוי</vt:lpstr>
      <vt:lpstr>מבט מהאויר על חלקות הדיגום בקיץ 2010</vt:lpstr>
      <vt:lpstr>חלקה כרותה ללא רעייה (צולם ב28.4.2011)</vt:lpstr>
      <vt:lpstr>הגדר המפרידה בין חלקה כרותה ללא רעיה (מימין) לחלקה לא כרותה עם רעייה.  (צולם ב28.4.2011)</vt:lpstr>
      <vt:lpstr>חלקה ללא רעייה וללא כריתה. (צולם ב28.4.2011)</vt:lpstr>
      <vt:lpstr>איסוף הנתונים</vt:lpstr>
      <vt:lpstr>שקופית 16</vt:lpstr>
      <vt:lpstr>איסוף הנתונים</vt:lpstr>
      <vt:lpstr>איסוף הנתונים</vt:lpstr>
      <vt:lpstr>שקופית 19</vt:lpstr>
      <vt:lpstr>ניתוח הנתונים</vt:lpstr>
      <vt:lpstr>תוצאות בתמונה: דוגמה לשימוש בקוודרט</vt:lpstr>
      <vt:lpstr>גיליון הנתונים</vt:lpstr>
      <vt:lpstr>עושר המינים הממוצע (וסטיית התקן) לקוודרט (20X20 ס"מ) בכתמים פתוחים בחלקות כרותות  עם וללא רעיה, שנה אחת וחמש שנים לאחר כריתת החופה.</vt:lpstr>
      <vt:lpstr>עושר המינים הממוצע (וסטיית התקן) לקוודרט (20X20 ס"מ) בכתמים מעוצים בחלקות כרותות  עם וללא רעיה, שנה אחת וחמש שנים לאחר כריתת החופה.</vt:lpstr>
      <vt:lpstr>תוצאות מבחן ניתוח שונויות דו-כיווני (2-Way ANOVA) של השפעות שני פקטורים: שנה (Year) ורעיה (Grazing) ושל האינטראקציות ביניהם על עושר המינים הממוצע לקוודרט של הצמחים העשבוניים עבור שני סוגי הכתמים (Woody/Open).</vt:lpstr>
      <vt:lpstr>דיון</vt:lpstr>
      <vt:lpstr>שקופית 27</vt:lpstr>
      <vt:lpstr>שקופית 28</vt:lpstr>
      <vt:lpstr>הצעות למחקרי המשך: </vt:lpstr>
      <vt:lpstr>הצעות למחקרי המשך: </vt:lpstr>
      <vt:lpstr>תודות</vt:lpstr>
      <vt:lpstr>מקורות</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השפעה ארוכת טווח של רעייה והסרת החופה של מינים מעוצים מעצבי נוף על עושר המינים של צמחים עשבוניים מינים. </dc:title>
  <dc:creator>אורי ערד</dc:creator>
  <cp:keywords/>
  <dc:description/>
  <cp:lastModifiedBy>אורי ערד</cp:lastModifiedBy>
  <cp:revision>22</cp:revision>
  <dcterms:created xsi:type="dcterms:W3CDTF">2012-02-03T05:46:01Z</dcterms:created>
  <dcterms:modified xsi:type="dcterms:W3CDTF">2012-02-03T07:19:02Z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0x010100D6F61E74F7254FFAACE179AD514BF94B00E5BAFAE9EC481B44A887128AEA8B460D</vt:lpwstr>
  </property>
</Properties>
</file>