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emf" ContentType="image/x-emf"/>
  <Default Extension="xml" ContentType="application/xml"/>
  <Override PartName="/ppt/presentation.xml" ContentType="application/vnd.openxmlformats-officedocument.presentationml.presentation.main+xml"/>
  <Override PartName="/ppt/slides/slide23.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30.xml" ContentType="application/vnd.openxmlformats-officedocument.presentationml.slide+xml"/>
  <Override PartName="/ppt/slides/slide24.xml" ContentType="application/vnd.openxmlformats-officedocument.presentationml.slide+xml"/>
  <Override PartName="/ppt/slides/slide11.xml" ContentType="application/vnd.openxmlformats-officedocument.presentationml.slide+xml"/>
  <Override PartName="/ppt/slides/slide28.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3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28.xml" ContentType="application/vnd.openxmlformats-officedocument.presentationml.notesSlide+xml"/>
  <Override PartName="/ppt/notesSlides/notesSlide25.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notesSlides/notesSlide3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3"/>
  </p:notesMasterIdLst>
  <p:sldIdLst>
    <p:sldId id="257" r:id="rId2"/>
    <p:sldId id="258" r:id="rId3"/>
    <p:sldId id="268" r:id="rId4"/>
    <p:sldId id="269" r:id="rId5"/>
    <p:sldId id="271" r:id="rId6"/>
    <p:sldId id="272" r:id="rId7"/>
    <p:sldId id="274" r:id="rId8"/>
    <p:sldId id="275" r:id="rId9"/>
    <p:sldId id="265" r:id="rId10"/>
    <p:sldId id="266" r:id="rId11"/>
    <p:sldId id="267" r:id="rId12"/>
    <p:sldId id="270" r:id="rId13"/>
    <p:sldId id="276" r:id="rId14"/>
    <p:sldId id="278" r:id="rId15"/>
    <p:sldId id="279" r:id="rId16"/>
    <p:sldId id="280" r:id="rId17"/>
    <p:sldId id="281" r:id="rId18"/>
    <p:sldId id="282" r:id="rId19"/>
    <p:sldId id="262" r:id="rId20"/>
    <p:sldId id="263" r:id="rId21"/>
    <p:sldId id="285" r:id="rId22"/>
    <p:sldId id="284" r:id="rId23"/>
    <p:sldId id="286" r:id="rId24"/>
    <p:sldId id="287" r:id="rId25"/>
    <p:sldId id="288" r:id="rId26"/>
    <p:sldId id="293" r:id="rId27"/>
    <p:sldId id="294" r:id="rId28"/>
    <p:sldId id="295" r:id="rId29"/>
    <p:sldId id="290" r:id="rId30"/>
    <p:sldId id="292" r:id="rId31"/>
    <p:sldId id="291" r:id="rId32"/>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autoAdjust="0"/>
    <p:restoredTop sz="94717" autoAdjust="0"/>
  </p:normalViewPr>
  <p:slideViewPr>
    <p:cSldViewPr>
      <p:cViewPr varScale="1">
        <p:scale>
          <a:sx n="103" d="100"/>
          <a:sy n="103" d="100"/>
        </p:scale>
        <p:origin x="-204" y="-84"/>
      </p:cViewPr>
      <p:guideLst>
        <p:guide orient="horz" pos="2160"/>
        <p:guide pos="2880"/>
      </p:guideLst>
    </p:cSldViewPr>
  </p:slideViewPr>
  <p:outlineViewPr>
    <p:cViewPr>
      <p:scale>
        <a:sx n="33" d="100"/>
        <a:sy n="33" d="100"/>
      </p:scale>
      <p:origin x="0" y="196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dirty="0"/>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FA17BFF-DD82-4A75-B0D4-D652D682E3BF}" type="datetimeFigureOut">
              <a:rPr lang="he-IL" smtClean="0"/>
              <a:pPr/>
              <a:t>י'/טבת/תשע"ב</a:t>
            </a:fld>
            <a:endParaRPr lang="he-IL" dirty="0"/>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dirty="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dirty="0"/>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59D929A-0034-4AED-8F04-199BAA2AFF6B}" type="slidenum">
              <a:rPr lang="he-IL" smtClean="0"/>
              <a:pPr/>
              <a:t>‹#›</a:t>
            </a:fld>
            <a:endParaRPr lang="he-IL" dirty="0"/>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E59D929A-0034-4AED-8F04-199BAA2AFF6B}" type="slidenum">
              <a:rPr lang="he-IL" smtClean="0"/>
              <a:pPr/>
              <a:t>1</a:t>
            </a:fld>
            <a:endParaRPr lang="he-I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E59D929A-0034-4AED-8F04-199BAA2AFF6B}" type="slidenum">
              <a:rPr lang="he-IL" smtClean="0"/>
              <a:pPr/>
              <a:t>10</a:t>
            </a:fld>
            <a:endParaRPr lang="he-IL"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E59D929A-0034-4AED-8F04-199BAA2AFF6B}" type="slidenum">
              <a:rPr lang="he-IL" smtClean="0"/>
              <a:pPr/>
              <a:t>11</a:t>
            </a:fld>
            <a:endParaRPr lang="he-IL"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E59D929A-0034-4AED-8F04-199BAA2AFF6B}" type="slidenum">
              <a:rPr lang="he-IL" smtClean="0"/>
              <a:pPr/>
              <a:t>12</a:t>
            </a:fld>
            <a:endParaRPr lang="he-IL"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E59D929A-0034-4AED-8F04-199BAA2AFF6B}" type="slidenum">
              <a:rPr lang="he-IL" smtClean="0"/>
              <a:pPr/>
              <a:t>13</a:t>
            </a:fld>
            <a:endParaRPr lang="he-IL"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E59D929A-0034-4AED-8F04-199BAA2AFF6B}" type="slidenum">
              <a:rPr lang="he-IL" smtClean="0"/>
              <a:pPr/>
              <a:t>14</a:t>
            </a:fld>
            <a:endParaRPr lang="he-IL"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E59D929A-0034-4AED-8F04-199BAA2AFF6B}" type="slidenum">
              <a:rPr lang="he-IL" smtClean="0"/>
              <a:pPr/>
              <a:t>15</a:t>
            </a:fld>
            <a:endParaRPr lang="he-IL"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E59D929A-0034-4AED-8F04-199BAA2AFF6B}" type="slidenum">
              <a:rPr lang="he-IL" smtClean="0"/>
              <a:pPr/>
              <a:t>16</a:t>
            </a:fld>
            <a:endParaRPr lang="he-IL"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E59D929A-0034-4AED-8F04-199BAA2AFF6B}" type="slidenum">
              <a:rPr lang="he-IL" smtClean="0"/>
              <a:pPr/>
              <a:t>17</a:t>
            </a:fld>
            <a:endParaRPr lang="he-IL"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E59D929A-0034-4AED-8F04-199BAA2AFF6B}" type="slidenum">
              <a:rPr lang="he-IL" smtClean="0"/>
              <a:pPr/>
              <a:t>18</a:t>
            </a:fld>
            <a:endParaRPr lang="he-IL"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E59D929A-0034-4AED-8F04-199BAA2AFF6B}" type="slidenum">
              <a:rPr lang="he-IL" smtClean="0"/>
              <a:pPr/>
              <a:t>19</a:t>
            </a:fld>
            <a:endParaRPr lang="he-I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E59D929A-0034-4AED-8F04-199BAA2AFF6B}" type="slidenum">
              <a:rPr lang="he-IL" smtClean="0"/>
              <a:pPr/>
              <a:t>2</a:t>
            </a:fld>
            <a:endParaRPr lang="he-IL"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E59D929A-0034-4AED-8F04-199BAA2AFF6B}" type="slidenum">
              <a:rPr lang="he-IL" smtClean="0"/>
              <a:pPr/>
              <a:t>20</a:t>
            </a:fld>
            <a:endParaRPr lang="he-IL"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E59D929A-0034-4AED-8F04-199BAA2AFF6B}" type="slidenum">
              <a:rPr lang="he-IL" smtClean="0"/>
              <a:pPr/>
              <a:t>21</a:t>
            </a:fld>
            <a:endParaRPr lang="he-IL"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E59D929A-0034-4AED-8F04-199BAA2AFF6B}" type="slidenum">
              <a:rPr lang="he-IL" smtClean="0"/>
              <a:pPr/>
              <a:t>22</a:t>
            </a:fld>
            <a:endParaRPr lang="he-IL"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E59D929A-0034-4AED-8F04-199BAA2AFF6B}" type="slidenum">
              <a:rPr lang="he-IL" smtClean="0"/>
              <a:pPr/>
              <a:t>23</a:t>
            </a:fld>
            <a:endParaRPr lang="he-IL"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E59D929A-0034-4AED-8F04-199BAA2AFF6B}" type="slidenum">
              <a:rPr lang="he-IL" smtClean="0"/>
              <a:pPr/>
              <a:t>24</a:t>
            </a:fld>
            <a:endParaRPr lang="he-IL"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E59D929A-0034-4AED-8F04-199BAA2AFF6B}" type="slidenum">
              <a:rPr lang="he-IL" smtClean="0"/>
              <a:pPr/>
              <a:t>25</a:t>
            </a:fld>
            <a:endParaRPr lang="he-IL"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E59D929A-0034-4AED-8F04-199BAA2AFF6B}" type="slidenum">
              <a:rPr lang="he-IL" smtClean="0"/>
              <a:pPr/>
              <a:t>26</a:t>
            </a:fld>
            <a:endParaRPr lang="he-IL"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E59D929A-0034-4AED-8F04-199BAA2AFF6B}" type="slidenum">
              <a:rPr lang="he-IL" smtClean="0"/>
              <a:pPr/>
              <a:t>27</a:t>
            </a:fld>
            <a:endParaRPr lang="he-IL"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E59D929A-0034-4AED-8F04-199BAA2AFF6B}" type="slidenum">
              <a:rPr lang="he-IL" smtClean="0"/>
              <a:pPr/>
              <a:t>28</a:t>
            </a:fld>
            <a:endParaRPr lang="he-IL"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E59D929A-0034-4AED-8F04-199BAA2AFF6B}" type="slidenum">
              <a:rPr lang="he-IL" smtClean="0"/>
              <a:pPr/>
              <a:t>29</a:t>
            </a:fld>
            <a:endParaRPr lang="he-I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E59D929A-0034-4AED-8F04-199BAA2AFF6B}" type="slidenum">
              <a:rPr lang="he-IL" smtClean="0"/>
              <a:pPr/>
              <a:t>3</a:t>
            </a:fld>
            <a:endParaRPr lang="he-IL"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E59D929A-0034-4AED-8F04-199BAA2AFF6B}" type="slidenum">
              <a:rPr lang="he-IL" smtClean="0"/>
              <a:pPr/>
              <a:t>30</a:t>
            </a:fld>
            <a:endParaRPr lang="he-IL"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E59D929A-0034-4AED-8F04-199BAA2AFF6B}" type="slidenum">
              <a:rPr lang="he-IL" smtClean="0"/>
              <a:pPr/>
              <a:t>31</a:t>
            </a:fld>
            <a:endParaRPr lang="he-IL"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E59D929A-0034-4AED-8F04-199BAA2AFF6B}" type="slidenum">
              <a:rPr lang="he-IL" smtClean="0"/>
              <a:pPr/>
              <a:t>4</a:t>
            </a:fld>
            <a:endParaRPr lang="he-I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E59D929A-0034-4AED-8F04-199BAA2AFF6B}" type="slidenum">
              <a:rPr lang="he-IL" smtClean="0"/>
              <a:pPr/>
              <a:t>5</a:t>
            </a:fld>
            <a:endParaRPr lang="he-IL"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E59D929A-0034-4AED-8F04-199BAA2AFF6B}" type="slidenum">
              <a:rPr lang="he-IL" smtClean="0"/>
              <a:pPr/>
              <a:t>6</a:t>
            </a:fld>
            <a:endParaRPr lang="he-IL"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E59D929A-0034-4AED-8F04-199BAA2AFF6B}" type="slidenum">
              <a:rPr lang="he-IL" smtClean="0"/>
              <a:pPr/>
              <a:t>7</a:t>
            </a:fld>
            <a:endParaRPr lang="he-IL"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E59D929A-0034-4AED-8F04-199BAA2AFF6B}" type="slidenum">
              <a:rPr lang="he-IL" smtClean="0"/>
              <a:pPr/>
              <a:t>8</a:t>
            </a:fld>
            <a:endParaRPr lang="he-IL"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E59D929A-0034-4AED-8F04-199BAA2AFF6B}" type="slidenum">
              <a:rPr lang="he-IL" smtClean="0"/>
              <a:pPr/>
              <a:t>9</a:t>
            </a:fld>
            <a:endParaRPr lang="he-I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370B588F-15FF-4E1A-A628-12ABB613B0B7}" type="datetimeFigureOut">
              <a:rPr lang="he-IL" smtClean="0"/>
              <a:pPr/>
              <a:t>י'/טבת/תשע"ב</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68B10E73-6A48-4216-BA4C-E06322F9E681}" type="slidenum">
              <a:rPr lang="he-IL" smtClean="0"/>
              <a:pPr/>
              <a:t>‹#›</a:t>
            </a:fld>
            <a:endParaRPr lang="he-I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370B588F-15FF-4E1A-A628-12ABB613B0B7}" type="datetimeFigureOut">
              <a:rPr lang="he-IL" smtClean="0"/>
              <a:pPr/>
              <a:t>י'/טבת/תשע"ב</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68B10E73-6A48-4216-BA4C-E06322F9E681}" type="slidenum">
              <a:rPr lang="he-IL" smtClean="0"/>
              <a:pPr/>
              <a:t>‹#›</a:t>
            </a:fld>
            <a:endParaRPr lang="he-I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370B588F-15FF-4E1A-A628-12ABB613B0B7}" type="datetimeFigureOut">
              <a:rPr lang="he-IL" smtClean="0"/>
              <a:pPr/>
              <a:t>י'/טבת/תשע"ב</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68B10E73-6A48-4216-BA4C-E06322F9E681}" type="slidenum">
              <a:rPr lang="he-IL" smtClean="0"/>
              <a:pPr/>
              <a:t>‹#›</a:t>
            </a:fld>
            <a:endParaRPr lang="he-I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370B588F-15FF-4E1A-A628-12ABB613B0B7}" type="datetimeFigureOut">
              <a:rPr lang="he-IL" smtClean="0"/>
              <a:pPr/>
              <a:t>י'/טבת/תשע"ב</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68B10E73-6A48-4216-BA4C-E06322F9E681}" type="slidenum">
              <a:rPr lang="he-IL" smtClean="0"/>
              <a:pPr/>
              <a:t>‹#›</a:t>
            </a:fld>
            <a:endParaRPr lang="he-I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370B588F-15FF-4E1A-A628-12ABB613B0B7}" type="datetimeFigureOut">
              <a:rPr lang="he-IL" smtClean="0"/>
              <a:pPr/>
              <a:t>י'/טבת/תשע"ב</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68B10E73-6A48-4216-BA4C-E06322F9E681}" type="slidenum">
              <a:rPr lang="he-IL" smtClean="0"/>
              <a:pPr/>
              <a:t>‹#›</a:t>
            </a:fld>
            <a:endParaRPr lang="he-I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370B588F-15FF-4E1A-A628-12ABB613B0B7}" type="datetimeFigureOut">
              <a:rPr lang="he-IL" smtClean="0"/>
              <a:pPr/>
              <a:t>י'/טבת/תשע"ב</a:t>
            </a:fld>
            <a:endParaRPr lang="he-IL" dirty="0"/>
          </a:p>
        </p:txBody>
      </p:sp>
      <p:sp>
        <p:nvSpPr>
          <p:cNvPr id="6" name="מציין מיקום של כותרת תחתונה 5"/>
          <p:cNvSpPr>
            <a:spLocks noGrp="1"/>
          </p:cNvSpPr>
          <p:nvPr>
            <p:ph type="ftr" sz="quarter" idx="11"/>
          </p:nvPr>
        </p:nvSpPr>
        <p:spPr/>
        <p:txBody>
          <a:bodyPr/>
          <a:lstStyle/>
          <a:p>
            <a:endParaRPr lang="he-IL" dirty="0"/>
          </a:p>
        </p:txBody>
      </p:sp>
      <p:sp>
        <p:nvSpPr>
          <p:cNvPr id="7" name="מציין מיקום של מספר שקופית 6"/>
          <p:cNvSpPr>
            <a:spLocks noGrp="1"/>
          </p:cNvSpPr>
          <p:nvPr>
            <p:ph type="sldNum" sz="quarter" idx="12"/>
          </p:nvPr>
        </p:nvSpPr>
        <p:spPr/>
        <p:txBody>
          <a:bodyPr/>
          <a:lstStyle/>
          <a:p>
            <a:fld id="{68B10E73-6A48-4216-BA4C-E06322F9E681}" type="slidenum">
              <a:rPr lang="he-IL" smtClean="0"/>
              <a:pPr/>
              <a:t>‹#›</a:t>
            </a:fld>
            <a:endParaRPr lang="he-I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370B588F-15FF-4E1A-A628-12ABB613B0B7}" type="datetimeFigureOut">
              <a:rPr lang="he-IL" smtClean="0"/>
              <a:pPr/>
              <a:t>י'/טבת/תשע"ב</a:t>
            </a:fld>
            <a:endParaRPr lang="he-IL" dirty="0"/>
          </a:p>
        </p:txBody>
      </p:sp>
      <p:sp>
        <p:nvSpPr>
          <p:cNvPr id="8" name="מציין מיקום של כותרת תחתונה 7"/>
          <p:cNvSpPr>
            <a:spLocks noGrp="1"/>
          </p:cNvSpPr>
          <p:nvPr>
            <p:ph type="ftr" sz="quarter" idx="11"/>
          </p:nvPr>
        </p:nvSpPr>
        <p:spPr/>
        <p:txBody>
          <a:bodyPr/>
          <a:lstStyle/>
          <a:p>
            <a:endParaRPr lang="he-IL" dirty="0"/>
          </a:p>
        </p:txBody>
      </p:sp>
      <p:sp>
        <p:nvSpPr>
          <p:cNvPr id="9" name="מציין מיקום של מספר שקופית 8"/>
          <p:cNvSpPr>
            <a:spLocks noGrp="1"/>
          </p:cNvSpPr>
          <p:nvPr>
            <p:ph type="sldNum" sz="quarter" idx="12"/>
          </p:nvPr>
        </p:nvSpPr>
        <p:spPr/>
        <p:txBody>
          <a:bodyPr/>
          <a:lstStyle/>
          <a:p>
            <a:fld id="{68B10E73-6A48-4216-BA4C-E06322F9E681}" type="slidenum">
              <a:rPr lang="he-IL" smtClean="0"/>
              <a:pPr/>
              <a:t>‹#›</a:t>
            </a:fld>
            <a:endParaRPr lang="he-I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370B588F-15FF-4E1A-A628-12ABB613B0B7}" type="datetimeFigureOut">
              <a:rPr lang="he-IL" smtClean="0"/>
              <a:pPr/>
              <a:t>י'/טבת/תשע"ב</a:t>
            </a:fld>
            <a:endParaRPr lang="he-IL" dirty="0"/>
          </a:p>
        </p:txBody>
      </p:sp>
      <p:sp>
        <p:nvSpPr>
          <p:cNvPr id="4" name="מציין מיקום של כותרת תחתונה 3"/>
          <p:cNvSpPr>
            <a:spLocks noGrp="1"/>
          </p:cNvSpPr>
          <p:nvPr>
            <p:ph type="ftr" sz="quarter" idx="11"/>
          </p:nvPr>
        </p:nvSpPr>
        <p:spPr/>
        <p:txBody>
          <a:bodyPr/>
          <a:lstStyle/>
          <a:p>
            <a:endParaRPr lang="he-IL" dirty="0"/>
          </a:p>
        </p:txBody>
      </p:sp>
      <p:sp>
        <p:nvSpPr>
          <p:cNvPr id="5" name="מציין מיקום של מספר שקופית 4"/>
          <p:cNvSpPr>
            <a:spLocks noGrp="1"/>
          </p:cNvSpPr>
          <p:nvPr>
            <p:ph type="sldNum" sz="quarter" idx="12"/>
          </p:nvPr>
        </p:nvSpPr>
        <p:spPr/>
        <p:txBody>
          <a:bodyPr/>
          <a:lstStyle/>
          <a:p>
            <a:fld id="{68B10E73-6A48-4216-BA4C-E06322F9E681}" type="slidenum">
              <a:rPr lang="he-IL" smtClean="0"/>
              <a:pPr/>
              <a:t>‹#›</a:t>
            </a:fld>
            <a:endParaRPr lang="he-I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370B588F-15FF-4E1A-A628-12ABB613B0B7}" type="datetimeFigureOut">
              <a:rPr lang="he-IL" smtClean="0"/>
              <a:pPr/>
              <a:t>י'/טבת/תשע"ב</a:t>
            </a:fld>
            <a:endParaRPr lang="he-IL" dirty="0"/>
          </a:p>
        </p:txBody>
      </p:sp>
      <p:sp>
        <p:nvSpPr>
          <p:cNvPr id="3" name="מציין מיקום של כותרת תחתונה 2"/>
          <p:cNvSpPr>
            <a:spLocks noGrp="1"/>
          </p:cNvSpPr>
          <p:nvPr>
            <p:ph type="ftr" sz="quarter" idx="11"/>
          </p:nvPr>
        </p:nvSpPr>
        <p:spPr/>
        <p:txBody>
          <a:bodyPr/>
          <a:lstStyle/>
          <a:p>
            <a:endParaRPr lang="he-IL" dirty="0"/>
          </a:p>
        </p:txBody>
      </p:sp>
      <p:sp>
        <p:nvSpPr>
          <p:cNvPr id="4" name="מציין מיקום של מספר שקופית 3"/>
          <p:cNvSpPr>
            <a:spLocks noGrp="1"/>
          </p:cNvSpPr>
          <p:nvPr>
            <p:ph type="sldNum" sz="quarter" idx="12"/>
          </p:nvPr>
        </p:nvSpPr>
        <p:spPr/>
        <p:txBody>
          <a:bodyPr/>
          <a:lstStyle/>
          <a:p>
            <a:fld id="{68B10E73-6A48-4216-BA4C-E06322F9E681}" type="slidenum">
              <a:rPr lang="he-IL" smtClean="0"/>
              <a:pPr/>
              <a:t>‹#›</a:t>
            </a:fld>
            <a:endParaRPr lang="he-I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370B588F-15FF-4E1A-A628-12ABB613B0B7}" type="datetimeFigureOut">
              <a:rPr lang="he-IL" smtClean="0"/>
              <a:pPr/>
              <a:t>י'/טבת/תשע"ב</a:t>
            </a:fld>
            <a:endParaRPr lang="he-IL" dirty="0"/>
          </a:p>
        </p:txBody>
      </p:sp>
      <p:sp>
        <p:nvSpPr>
          <p:cNvPr id="6" name="מציין מיקום של כותרת תחתונה 5"/>
          <p:cNvSpPr>
            <a:spLocks noGrp="1"/>
          </p:cNvSpPr>
          <p:nvPr>
            <p:ph type="ftr" sz="quarter" idx="11"/>
          </p:nvPr>
        </p:nvSpPr>
        <p:spPr/>
        <p:txBody>
          <a:bodyPr/>
          <a:lstStyle/>
          <a:p>
            <a:endParaRPr lang="he-IL" dirty="0"/>
          </a:p>
        </p:txBody>
      </p:sp>
      <p:sp>
        <p:nvSpPr>
          <p:cNvPr id="7" name="מציין מיקום של מספר שקופית 6"/>
          <p:cNvSpPr>
            <a:spLocks noGrp="1"/>
          </p:cNvSpPr>
          <p:nvPr>
            <p:ph type="sldNum" sz="quarter" idx="12"/>
          </p:nvPr>
        </p:nvSpPr>
        <p:spPr/>
        <p:txBody>
          <a:bodyPr/>
          <a:lstStyle/>
          <a:p>
            <a:fld id="{68B10E73-6A48-4216-BA4C-E06322F9E681}" type="slidenum">
              <a:rPr lang="he-IL" smtClean="0"/>
              <a:pPr/>
              <a:t>‹#›</a:t>
            </a:fld>
            <a:endParaRPr lang="he-I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dirty="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370B588F-15FF-4E1A-A628-12ABB613B0B7}" type="datetimeFigureOut">
              <a:rPr lang="he-IL" smtClean="0"/>
              <a:pPr/>
              <a:t>י'/טבת/תשע"ב</a:t>
            </a:fld>
            <a:endParaRPr lang="he-IL" dirty="0"/>
          </a:p>
        </p:txBody>
      </p:sp>
      <p:sp>
        <p:nvSpPr>
          <p:cNvPr id="6" name="מציין מיקום של כותרת תחתונה 5"/>
          <p:cNvSpPr>
            <a:spLocks noGrp="1"/>
          </p:cNvSpPr>
          <p:nvPr>
            <p:ph type="ftr" sz="quarter" idx="11"/>
          </p:nvPr>
        </p:nvSpPr>
        <p:spPr/>
        <p:txBody>
          <a:bodyPr/>
          <a:lstStyle/>
          <a:p>
            <a:endParaRPr lang="he-IL" dirty="0"/>
          </a:p>
        </p:txBody>
      </p:sp>
      <p:sp>
        <p:nvSpPr>
          <p:cNvPr id="7" name="מציין מיקום של מספר שקופית 6"/>
          <p:cNvSpPr>
            <a:spLocks noGrp="1"/>
          </p:cNvSpPr>
          <p:nvPr>
            <p:ph type="sldNum" sz="quarter" idx="12"/>
          </p:nvPr>
        </p:nvSpPr>
        <p:spPr/>
        <p:txBody>
          <a:bodyPr/>
          <a:lstStyle/>
          <a:p>
            <a:fld id="{68B10E73-6A48-4216-BA4C-E06322F9E681}" type="slidenum">
              <a:rPr lang="he-IL" smtClean="0"/>
              <a:pPr/>
              <a:t>‹#›</a:t>
            </a:fld>
            <a:endParaRPr lang="he-I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70B588F-15FF-4E1A-A628-12ABB613B0B7}" type="datetimeFigureOut">
              <a:rPr lang="he-IL" smtClean="0"/>
              <a:pPr/>
              <a:t>י'/טבת/תשע"ב</a:t>
            </a:fld>
            <a:endParaRPr lang="he-IL" dirty="0"/>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dirty="0"/>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8B10E73-6A48-4216-BA4C-E06322F9E681}" type="slidenum">
              <a:rPr lang="he-IL" smtClean="0"/>
              <a:pPr/>
              <a:t>‹#›</a:t>
            </a:fld>
            <a:endParaRPr lang="he-I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תמונה למצגת1.jpg"/>
          <p:cNvPicPr>
            <a:picLocks noChangeAspect="1"/>
          </p:cNvPicPr>
          <p:nvPr/>
        </p:nvPicPr>
        <p:blipFill>
          <a:blip r:embed="rId3">
            <a:lum bright="55000" contrast="-60000"/>
          </a:blip>
          <a:stretch>
            <a:fillRect/>
          </a:stretch>
        </p:blipFill>
        <p:spPr>
          <a:xfrm>
            <a:off x="0" y="0"/>
            <a:ext cx="9144000" cy="6858000"/>
          </a:xfrm>
          <a:prstGeom prst="rect">
            <a:avLst/>
          </a:prstGeom>
        </p:spPr>
      </p:pic>
      <p:sp>
        <p:nvSpPr>
          <p:cNvPr id="2" name="כותרת 1"/>
          <p:cNvSpPr>
            <a:spLocks noGrp="1"/>
          </p:cNvSpPr>
          <p:nvPr>
            <p:ph type="ctrTitle"/>
          </p:nvPr>
        </p:nvSpPr>
        <p:spPr>
          <a:xfrm>
            <a:off x="714348" y="1142984"/>
            <a:ext cx="7772400" cy="2143140"/>
          </a:xfrm>
        </p:spPr>
        <p:txBody>
          <a:bodyPr>
            <a:normAutofit fontScale="90000"/>
          </a:bodyPr>
          <a:lstStyle/>
          <a:p>
            <a:pPr>
              <a:lnSpc>
                <a:spcPct val="125000"/>
              </a:lnSpc>
            </a:pPr>
            <a:r>
              <a:rPr lang="he-IL" sz="4200" b="1" dirty="0" smtClean="0">
                <a:latin typeface="David" pitchFamily="34" charset="-79"/>
                <a:cs typeface="David" pitchFamily="34" charset="-79"/>
              </a:rPr>
              <a:t>מצגת סיכום פרוייקט מחקר:</a:t>
            </a:r>
            <a:r>
              <a:rPr lang="en-US" dirty="0" smtClean="0">
                <a:latin typeface="David" pitchFamily="34" charset="-79"/>
                <a:cs typeface="David" pitchFamily="34" charset="-79"/>
              </a:rPr>
              <a:t/>
            </a:r>
            <a:br>
              <a:rPr lang="en-US" dirty="0" smtClean="0">
                <a:latin typeface="David" pitchFamily="34" charset="-79"/>
                <a:cs typeface="David" pitchFamily="34" charset="-79"/>
              </a:rPr>
            </a:br>
            <a:r>
              <a:rPr lang="he-IL" b="1" dirty="0" smtClean="0">
                <a:latin typeface="David" pitchFamily="34" charset="-79"/>
                <a:cs typeface="David" pitchFamily="34" charset="-79"/>
              </a:rPr>
              <a:t>לימוד מנגנון התנועה בצמח של וירוס צהבון האמיר של העגבנייה (</a:t>
            </a:r>
            <a:r>
              <a:rPr lang="en-US" b="1" dirty="0" smtClean="0">
                <a:latin typeface="David" pitchFamily="34" charset="-79"/>
                <a:cs typeface="David" pitchFamily="34" charset="-79"/>
              </a:rPr>
              <a:t>TYLCV</a:t>
            </a:r>
            <a:r>
              <a:rPr lang="he-IL" b="1" dirty="0" smtClean="0">
                <a:latin typeface="David" pitchFamily="34" charset="-79"/>
                <a:cs typeface="David" pitchFamily="34" charset="-79"/>
              </a:rPr>
              <a:t>)</a:t>
            </a:r>
            <a:r>
              <a:rPr lang="en-US" dirty="0" smtClean="0">
                <a:latin typeface="David" pitchFamily="34" charset="-79"/>
                <a:cs typeface="David" pitchFamily="34" charset="-79"/>
              </a:rPr>
              <a:t/>
            </a:r>
            <a:br>
              <a:rPr lang="en-US" dirty="0" smtClean="0">
                <a:latin typeface="David" pitchFamily="34" charset="-79"/>
                <a:cs typeface="David" pitchFamily="34" charset="-79"/>
              </a:rPr>
            </a:br>
            <a:endParaRPr lang="he-IL" dirty="0">
              <a:latin typeface="David" pitchFamily="34" charset="-79"/>
              <a:cs typeface="David" pitchFamily="34" charset="-79"/>
            </a:endParaRPr>
          </a:p>
        </p:txBody>
      </p:sp>
      <p:sp>
        <p:nvSpPr>
          <p:cNvPr id="3" name="כותרת משנה 2"/>
          <p:cNvSpPr>
            <a:spLocks noGrp="1"/>
          </p:cNvSpPr>
          <p:nvPr>
            <p:ph type="subTitle" idx="1"/>
          </p:nvPr>
        </p:nvSpPr>
        <p:spPr>
          <a:xfrm>
            <a:off x="1000100" y="4357694"/>
            <a:ext cx="7286676" cy="1752600"/>
          </a:xfrm>
        </p:spPr>
        <p:txBody>
          <a:bodyPr anchor="ctr">
            <a:normAutofit fontScale="55000" lnSpcReduction="20000"/>
          </a:bodyPr>
          <a:lstStyle/>
          <a:p>
            <a:r>
              <a:rPr lang="he-IL" dirty="0">
                <a:solidFill>
                  <a:schemeClr val="tx1"/>
                </a:solidFill>
                <a:latin typeface="David" pitchFamily="34" charset="-79"/>
                <a:cs typeface="David" pitchFamily="34" charset="-79"/>
              </a:rPr>
              <a:t>קורס: פרויקט מחקר במדעי החיים 20576</a:t>
            </a:r>
            <a:endParaRPr lang="en-US" dirty="0">
              <a:solidFill>
                <a:schemeClr val="tx1"/>
              </a:solidFill>
              <a:latin typeface="David" pitchFamily="34" charset="-79"/>
              <a:cs typeface="David" pitchFamily="34" charset="-79"/>
            </a:endParaRPr>
          </a:p>
          <a:p>
            <a:r>
              <a:rPr lang="he-IL" dirty="0">
                <a:solidFill>
                  <a:schemeClr val="tx1"/>
                </a:solidFill>
                <a:latin typeface="David" pitchFamily="34" charset="-79"/>
                <a:cs typeface="David" pitchFamily="34" charset="-79"/>
              </a:rPr>
              <a:t>מנחה: פרופסור ידידיה גפני, מכון וולקני, המכון למדעי הצמח, בית דגן</a:t>
            </a:r>
            <a:endParaRPr lang="en-US" dirty="0">
              <a:solidFill>
                <a:schemeClr val="tx1"/>
              </a:solidFill>
              <a:latin typeface="David" pitchFamily="34" charset="-79"/>
              <a:cs typeface="David" pitchFamily="34" charset="-79"/>
            </a:endParaRPr>
          </a:p>
          <a:p>
            <a:r>
              <a:rPr lang="he-IL" dirty="0">
                <a:solidFill>
                  <a:schemeClr val="tx1"/>
                </a:solidFill>
                <a:latin typeface="David" pitchFamily="34" charset="-79"/>
                <a:cs typeface="David" pitchFamily="34" charset="-79"/>
              </a:rPr>
              <a:t>מנחה מלווה מטעם האוניברסיטה הפתוחה: ד"ר רונית וייסמן ופרופסור ענת ברנע</a:t>
            </a:r>
            <a:endParaRPr lang="en-US" dirty="0">
              <a:solidFill>
                <a:schemeClr val="tx1"/>
              </a:solidFill>
              <a:latin typeface="David" pitchFamily="34" charset="-79"/>
              <a:cs typeface="David" pitchFamily="34" charset="-79"/>
            </a:endParaRPr>
          </a:p>
          <a:p>
            <a:r>
              <a:rPr lang="he-IL" dirty="0">
                <a:solidFill>
                  <a:schemeClr val="tx1"/>
                </a:solidFill>
                <a:latin typeface="David" pitchFamily="34" charset="-79"/>
                <a:cs typeface="David" pitchFamily="34" charset="-79"/>
              </a:rPr>
              <a:t>מגישה: יעל בינדר</a:t>
            </a:r>
            <a:endParaRPr lang="en-US" dirty="0">
              <a:solidFill>
                <a:schemeClr val="tx1"/>
              </a:solidFill>
              <a:latin typeface="David" pitchFamily="34" charset="-79"/>
              <a:cs typeface="David" pitchFamily="34" charset="-79"/>
            </a:endParaRPr>
          </a:p>
          <a:p>
            <a:r>
              <a:rPr lang="he-IL" dirty="0">
                <a:solidFill>
                  <a:schemeClr val="tx1"/>
                </a:solidFill>
                <a:latin typeface="David" pitchFamily="34" charset="-79"/>
                <a:cs typeface="David" pitchFamily="34" charset="-79"/>
              </a:rPr>
              <a:t>ת.ז.: 040034720</a:t>
            </a:r>
            <a:endParaRPr lang="en-US" dirty="0">
              <a:solidFill>
                <a:schemeClr val="tx1"/>
              </a:solidFill>
              <a:latin typeface="David" pitchFamily="34" charset="-79"/>
              <a:cs typeface="David" pitchFamily="34" charset="-79"/>
            </a:endParaRPr>
          </a:p>
          <a:p>
            <a:endParaRPr lang="he-IL" dirty="0">
              <a:latin typeface="David" pitchFamily="34" charset="-79"/>
              <a:cs typeface="David" pitchFamily="34"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תמונה למצגת1.jpg"/>
          <p:cNvPicPr>
            <a:picLocks noChangeAspect="1"/>
          </p:cNvPicPr>
          <p:nvPr/>
        </p:nvPicPr>
        <p:blipFill>
          <a:blip r:embed="rId3">
            <a:lum bright="55000" contrast="-60000"/>
          </a:blip>
          <a:stretch>
            <a:fillRect/>
          </a:stretch>
        </p:blipFill>
        <p:spPr>
          <a:xfrm>
            <a:off x="0" y="-24"/>
            <a:ext cx="9144000" cy="6858000"/>
          </a:xfrm>
          <a:prstGeom prst="rect">
            <a:avLst/>
          </a:prstGeom>
        </p:spPr>
      </p:pic>
      <p:sp>
        <p:nvSpPr>
          <p:cNvPr id="2" name="כותרת 1"/>
          <p:cNvSpPr>
            <a:spLocks noGrp="1"/>
          </p:cNvSpPr>
          <p:nvPr>
            <p:ph type="title"/>
          </p:nvPr>
        </p:nvSpPr>
        <p:spPr>
          <a:xfrm>
            <a:off x="428596" y="1142984"/>
            <a:ext cx="8229600" cy="774720"/>
          </a:xfrm>
        </p:spPr>
        <p:txBody>
          <a:bodyPr>
            <a:noAutofit/>
          </a:bodyPr>
          <a:lstStyle/>
          <a:p>
            <a:pPr>
              <a:lnSpc>
                <a:spcPct val="125000"/>
              </a:lnSpc>
            </a:pPr>
            <a:r>
              <a:rPr lang="he-IL" sz="2400" dirty="0" smtClean="0">
                <a:latin typeface="David" pitchFamily="34" charset="-79"/>
                <a:ea typeface="Calibri"/>
                <a:cs typeface="David" pitchFamily="34" charset="-79"/>
              </a:rPr>
              <a:t>בניסוי שלנו השתמשנו בפלסמיד </a:t>
            </a:r>
            <a:r>
              <a:rPr lang="en-US" sz="2400" dirty="0" smtClean="0">
                <a:latin typeface="David" pitchFamily="34" charset="-79"/>
                <a:ea typeface="Calibri"/>
                <a:cs typeface="David" pitchFamily="34" charset="-79"/>
              </a:rPr>
              <a:t>pCAMBIA2300 – NcoI </a:t>
            </a:r>
            <a:r>
              <a:rPr lang="he-IL" sz="2400" dirty="0" smtClean="0">
                <a:latin typeface="David" pitchFamily="34" charset="-79"/>
                <a:ea typeface="Calibri"/>
                <a:cs typeface="David" pitchFamily="34" charset="-79"/>
              </a:rPr>
              <a:t> שלתוך מקטע ה- </a:t>
            </a:r>
            <a:r>
              <a:rPr lang="en-US" sz="2400" dirty="0" smtClean="0">
                <a:latin typeface="David" pitchFamily="34" charset="-79"/>
                <a:ea typeface="Calibri"/>
                <a:cs typeface="David" pitchFamily="34" charset="-79"/>
              </a:rPr>
              <a:t>T-DNA </a:t>
            </a:r>
            <a:r>
              <a:rPr lang="he-IL" sz="2400" dirty="0" smtClean="0">
                <a:latin typeface="David" pitchFamily="34" charset="-79"/>
                <a:ea typeface="Calibri"/>
                <a:cs typeface="David" pitchFamily="34" charset="-79"/>
              </a:rPr>
              <a:t> בין </a:t>
            </a:r>
            <a:r>
              <a:rPr lang="en-US" sz="2400" dirty="0" smtClean="0">
                <a:latin typeface="David" pitchFamily="34" charset="-79"/>
                <a:ea typeface="Calibri"/>
                <a:cs typeface="David" pitchFamily="34" charset="-79"/>
              </a:rPr>
              <a:t>NcoI </a:t>
            </a:r>
            <a:r>
              <a:rPr lang="he-IL" sz="2400" dirty="0" smtClean="0">
                <a:latin typeface="David" pitchFamily="34" charset="-79"/>
                <a:ea typeface="Calibri"/>
                <a:cs typeface="David" pitchFamily="34" charset="-79"/>
              </a:rPr>
              <a:t> לבין </a:t>
            </a:r>
            <a:r>
              <a:rPr lang="en-US" sz="2400" dirty="0" smtClean="0">
                <a:latin typeface="David" pitchFamily="34" charset="-79"/>
                <a:ea typeface="Calibri"/>
                <a:cs typeface="David" pitchFamily="34" charset="-79"/>
              </a:rPr>
              <a:t>PstI </a:t>
            </a:r>
            <a:r>
              <a:rPr lang="he-IL" sz="2400" dirty="0" smtClean="0">
                <a:latin typeface="David" pitchFamily="34" charset="-79"/>
                <a:ea typeface="Calibri"/>
                <a:cs typeface="David" pitchFamily="34" charset="-79"/>
              </a:rPr>
              <a:t> הוכנסו 1.8 עותקים של הוירוס,  עם עמידות לקנמיצין. </a:t>
            </a:r>
            <a:br>
              <a:rPr lang="he-IL" sz="2400" dirty="0" smtClean="0">
                <a:latin typeface="David" pitchFamily="34" charset="-79"/>
                <a:ea typeface="Calibri"/>
                <a:cs typeface="David" pitchFamily="34" charset="-79"/>
              </a:rPr>
            </a:br>
            <a:endParaRPr lang="he-IL" sz="2400" dirty="0">
              <a:latin typeface="David" pitchFamily="34" charset="-79"/>
              <a:cs typeface="David" pitchFamily="34" charset="-79"/>
            </a:endParaRPr>
          </a:p>
        </p:txBody>
      </p:sp>
      <p:pic>
        <p:nvPicPr>
          <p:cNvPr id="5" name="תמונה 5"/>
          <p:cNvPicPr>
            <a:picLocks noGrp="1" noChangeAspect="1" noChangeArrowheads="1"/>
          </p:cNvPicPr>
          <p:nvPr>
            <p:ph idx="1"/>
          </p:nvPr>
        </p:nvPicPr>
        <p:blipFill>
          <a:blip r:embed="rId4"/>
          <a:srcRect l="5656"/>
          <a:stretch>
            <a:fillRect/>
          </a:stretch>
        </p:blipFill>
        <p:spPr bwMode="auto">
          <a:xfrm>
            <a:off x="2071670" y="2143116"/>
            <a:ext cx="5042829" cy="43381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תמונה למצגת1.jpg"/>
          <p:cNvPicPr>
            <a:picLocks noChangeAspect="1"/>
          </p:cNvPicPr>
          <p:nvPr/>
        </p:nvPicPr>
        <p:blipFill>
          <a:blip r:embed="rId3">
            <a:lum bright="55000" contrast="-60000"/>
          </a:blip>
          <a:stretch>
            <a:fillRect/>
          </a:stretch>
        </p:blipFill>
        <p:spPr>
          <a:xfrm>
            <a:off x="0" y="0"/>
            <a:ext cx="9144000" cy="6858000"/>
          </a:xfrm>
          <a:prstGeom prst="rect">
            <a:avLst/>
          </a:prstGeom>
        </p:spPr>
      </p:pic>
      <p:sp>
        <p:nvSpPr>
          <p:cNvPr id="2" name="כותרת 1"/>
          <p:cNvSpPr>
            <a:spLocks noGrp="1"/>
          </p:cNvSpPr>
          <p:nvPr>
            <p:ph type="title"/>
          </p:nvPr>
        </p:nvSpPr>
        <p:spPr/>
        <p:txBody>
          <a:bodyPr/>
          <a:lstStyle/>
          <a:p>
            <a:r>
              <a:rPr lang="he-IL" dirty="0" smtClean="0">
                <a:latin typeface="David" pitchFamily="34" charset="-79"/>
                <a:cs typeface="David" pitchFamily="34" charset="-79"/>
              </a:rPr>
              <a:t>המשך שיטות מחקר</a:t>
            </a:r>
            <a:endParaRPr lang="he-IL" dirty="0">
              <a:latin typeface="David" pitchFamily="34" charset="-79"/>
              <a:cs typeface="David" pitchFamily="34" charset="-79"/>
            </a:endParaRPr>
          </a:p>
        </p:txBody>
      </p:sp>
      <p:sp>
        <p:nvSpPr>
          <p:cNvPr id="3" name="מציין מיקום תוכן 2"/>
          <p:cNvSpPr>
            <a:spLocks noGrp="1"/>
          </p:cNvSpPr>
          <p:nvPr>
            <p:ph idx="1"/>
          </p:nvPr>
        </p:nvSpPr>
        <p:spPr/>
        <p:txBody>
          <a:bodyPr>
            <a:normAutofit fontScale="70000" lnSpcReduction="20000"/>
          </a:bodyPr>
          <a:lstStyle/>
          <a:p>
            <a:pPr lvl="0">
              <a:lnSpc>
                <a:spcPct val="134000"/>
              </a:lnSpc>
              <a:buFont typeface="Wingdings" pitchFamily="2" charset="2"/>
              <a:buChar char="²"/>
            </a:pPr>
            <a:r>
              <a:rPr lang="he-IL" sz="3400" b="1" dirty="0">
                <a:latin typeface="David" pitchFamily="34" charset="-79"/>
                <a:cs typeface="David" pitchFamily="34" charset="-79"/>
              </a:rPr>
              <a:t>טרנספורמציה</a:t>
            </a:r>
            <a:r>
              <a:rPr lang="he-IL" sz="3400" dirty="0">
                <a:latin typeface="David" pitchFamily="34" charset="-79"/>
                <a:cs typeface="David" pitchFamily="34" charset="-79"/>
              </a:rPr>
              <a:t> -  הכנסת הפלסמיד הבינארי לחיידקי האגרובקטריום.</a:t>
            </a:r>
            <a:endParaRPr lang="en-US" sz="3400" dirty="0">
              <a:latin typeface="David" pitchFamily="34" charset="-79"/>
              <a:cs typeface="David" pitchFamily="34" charset="-79"/>
            </a:endParaRPr>
          </a:p>
          <a:p>
            <a:pPr lvl="0">
              <a:lnSpc>
                <a:spcPct val="134000"/>
              </a:lnSpc>
              <a:buFont typeface="Wingdings" pitchFamily="2" charset="2"/>
              <a:buChar char="²"/>
            </a:pPr>
            <a:r>
              <a:rPr lang="he-IL" sz="3400" b="1" dirty="0">
                <a:latin typeface="David" pitchFamily="34" charset="-79"/>
                <a:cs typeface="David" pitchFamily="34" charset="-79"/>
              </a:rPr>
              <a:t>שלב ההדבקה </a:t>
            </a:r>
            <a:r>
              <a:rPr lang="he-IL" sz="3400" b="1" dirty="0" smtClean="0">
                <a:latin typeface="David" pitchFamily="34" charset="-79"/>
                <a:cs typeface="David" pitchFamily="34" charset="-79"/>
              </a:rPr>
              <a:t>- </a:t>
            </a:r>
            <a:r>
              <a:rPr lang="he-IL" sz="3400" b="1" dirty="0">
                <a:latin typeface="David" pitchFamily="34" charset="-79"/>
                <a:cs typeface="David" pitchFamily="34" charset="-79"/>
              </a:rPr>
              <a:t>אגרואינפילטרציה</a:t>
            </a:r>
            <a:endParaRPr lang="en-US" sz="3400" dirty="0">
              <a:latin typeface="David" pitchFamily="34" charset="-79"/>
              <a:cs typeface="David" pitchFamily="34" charset="-79"/>
            </a:endParaRPr>
          </a:p>
          <a:p>
            <a:pPr lvl="0">
              <a:lnSpc>
                <a:spcPct val="134000"/>
              </a:lnSpc>
              <a:buFont typeface="Wingdings" pitchFamily="2" charset="2"/>
              <a:buChar char="²"/>
            </a:pPr>
            <a:r>
              <a:rPr lang="he-IL" sz="3400" b="1" dirty="0">
                <a:latin typeface="David" pitchFamily="34" charset="-79"/>
                <a:cs typeface="David" pitchFamily="34" charset="-79"/>
              </a:rPr>
              <a:t>הפקת דנ"א גנומי</a:t>
            </a:r>
            <a:endParaRPr lang="en-US" sz="3400" dirty="0">
              <a:latin typeface="David" pitchFamily="34" charset="-79"/>
              <a:cs typeface="David" pitchFamily="34" charset="-79"/>
            </a:endParaRPr>
          </a:p>
          <a:p>
            <a:pPr lvl="0">
              <a:lnSpc>
                <a:spcPct val="134000"/>
              </a:lnSpc>
              <a:buFont typeface="Wingdings" pitchFamily="2" charset="2"/>
              <a:buChar char="²"/>
            </a:pPr>
            <a:r>
              <a:rPr lang="he-IL" sz="3400" b="1" dirty="0">
                <a:latin typeface="David" pitchFamily="34" charset="-79"/>
                <a:cs typeface="David" pitchFamily="34" charset="-79"/>
              </a:rPr>
              <a:t>בדיקה </a:t>
            </a:r>
            <a:r>
              <a:rPr lang="he-IL" sz="3400" b="1" dirty="0" smtClean="0">
                <a:latin typeface="David" pitchFamily="34" charset="-79"/>
                <a:cs typeface="David" pitchFamily="34" charset="-79"/>
              </a:rPr>
              <a:t>ב </a:t>
            </a:r>
            <a:r>
              <a:rPr lang="en-US" sz="3400" b="1" dirty="0">
                <a:latin typeface="David" pitchFamily="34" charset="-79"/>
                <a:cs typeface="David" pitchFamily="34" charset="-79"/>
              </a:rPr>
              <a:t>PCR </a:t>
            </a:r>
            <a:r>
              <a:rPr lang="he-IL" sz="3400" b="1" dirty="0" smtClean="0">
                <a:latin typeface="David" pitchFamily="34" charset="-79"/>
                <a:cs typeface="David" pitchFamily="34" charset="-79"/>
              </a:rPr>
              <a:t> - </a:t>
            </a:r>
            <a:r>
              <a:rPr lang="he-IL" sz="3400" dirty="0" smtClean="0">
                <a:latin typeface="David" pitchFamily="34" charset="-79"/>
                <a:cs typeface="David" pitchFamily="34" charset="-79"/>
              </a:rPr>
              <a:t>השימוש </a:t>
            </a:r>
            <a:r>
              <a:rPr lang="he-IL" sz="3400" dirty="0">
                <a:latin typeface="David" pitchFamily="34" charset="-79"/>
                <a:cs typeface="David" pitchFamily="34" charset="-79"/>
              </a:rPr>
              <a:t>בבדיקה זו מגביר בצורה אקספוננציאלית מקטע דנ"א ספציפי, על ידי שימוש בשני פריימרים הומולוגים  לשני הקצוות של חלבון הקפסיד. האנזים </a:t>
            </a:r>
            <a:r>
              <a:rPr lang="en-US" sz="3400" dirty="0">
                <a:latin typeface="David" pitchFamily="34" charset="-79"/>
                <a:cs typeface="David" pitchFamily="34" charset="-79"/>
              </a:rPr>
              <a:t>S.T.</a:t>
            </a:r>
            <a:r>
              <a:rPr lang="he-IL" sz="3400" dirty="0">
                <a:latin typeface="David" pitchFamily="34" charset="-79"/>
                <a:cs typeface="David" pitchFamily="34" charset="-79"/>
              </a:rPr>
              <a:t> מסנתז גדיל חדש על בסיס התבנית של מקטע הדנ"א בהמשך לפריימרים, הגדיל החדש שסונתז משמש במחזור הבא כתבנית שעליה מסונתז גדיל נוסף וכן הלאה בהתאם למספר המעלים שבריאקציה.</a:t>
            </a:r>
            <a:endParaRPr lang="en-US" sz="3400" dirty="0">
              <a:latin typeface="David" pitchFamily="34" charset="-79"/>
              <a:cs typeface="David" pitchFamily="34" charset="-79"/>
            </a:endParaRPr>
          </a:p>
          <a:p>
            <a:endParaRPr lang="he-IL" dirty="0">
              <a:latin typeface="David" pitchFamily="34" charset="-79"/>
              <a:cs typeface="David" pitchFamily="34" charset="-79"/>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תמונה למצגת1.jpg"/>
          <p:cNvPicPr>
            <a:picLocks noChangeAspect="1"/>
          </p:cNvPicPr>
          <p:nvPr/>
        </p:nvPicPr>
        <p:blipFill>
          <a:blip r:embed="rId3">
            <a:lum bright="55000" contrast="-60000"/>
          </a:blip>
          <a:stretch>
            <a:fillRect/>
          </a:stretch>
        </p:blipFill>
        <p:spPr>
          <a:xfrm>
            <a:off x="0" y="-24"/>
            <a:ext cx="9144000" cy="6858000"/>
          </a:xfrm>
          <a:prstGeom prst="rect">
            <a:avLst/>
          </a:prstGeom>
        </p:spPr>
      </p:pic>
      <p:sp>
        <p:nvSpPr>
          <p:cNvPr id="2" name="כותרת 1"/>
          <p:cNvSpPr>
            <a:spLocks noGrp="1"/>
          </p:cNvSpPr>
          <p:nvPr>
            <p:ph type="title"/>
          </p:nvPr>
        </p:nvSpPr>
        <p:spPr/>
        <p:txBody>
          <a:bodyPr/>
          <a:lstStyle/>
          <a:p>
            <a:r>
              <a:rPr lang="he-IL" dirty="0" smtClean="0">
                <a:latin typeface="David" pitchFamily="34" charset="-79"/>
                <a:cs typeface="David" pitchFamily="34" charset="-79"/>
              </a:rPr>
              <a:t>המשך שיטות מחקר</a:t>
            </a:r>
            <a:endParaRPr lang="he-IL" dirty="0"/>
          </a:p>
        </p:txBody>
      </p:sp>
      <p:sp>
        <p:nvSpPr>
          <p:cNvPr id="3" name="מציין מיקום תוכן 2"/>
          <p:cNvSpPr>
            <a:spLocks noGrp="1"/>
          </p:cNvSpPr>
          <p:nvPr>
            <p:ph idx="1"/>
          </p:nvPr>
        </p:nvSpPr>
        <p:spPr/>
        <p:txBody>
          <a:bodyPr>
            <a:normAutofit/>
          </a:bodyPr>
          <a:lstStyle/>
          <a:p>
            <a:pPr lvl="0">
              <a:lnSpc>
                <a:spcPct val="125000"/>
              </a:lnSpc>
              <a:buClr>
                <a:srgbClr val="00B050"/>
              </a:buClr>
              <a:buFont typeface="Wingdings" pitchFamily="2" charset="2"/>
              <a:buChar char="²"/>
            </a:pPr>
            <a:r>
              <a:rPr lang="he-IL" sz="2400" b="1" dirty="0" smtClean="0">
                <a:latin typeface="David" pitchFamily="34" charset="-79"/>
                <a:ea typeface="Calibri"/>
                <a:cs typeface="David" pitchFamily="34" charset="-79"/>
              </a:rPr>
              <a:t> הפצצה - ירי חלקיקים - </a:t>
            </a:r>
            <a:r>
              <a:rPr lang="he-IL" sz="2400" dirty="0" smtClean="0">
                <a:latin typeface="David" pitchFamily="34" charset="-79"/>
                <a:ea typeface="Calibri"/>
                <a:cs typeface="David" pitchFamily="34" charset="-79"/>
              </a:rPr>
              <a:t>זוהי שיטה להחדרה ישירה של דנ"א באמצעות רובה חלקיקים. השיטה הזאת מבוססת על "הפגזה" של תאים צמחיים שלמים במולקולות דנ"א. רובה החלקיקים יורה, בעזרת לחץ גז גבוה, חלקיקים זעירים שעשויים ממתכת. החלקיקים עטופים במולקולות של דנ"א, וכשהם חודרים דרך דופנות התאים הצמחיים, הדנ"א יכול להשתלב בגנום הצמחי.</a:t>
            </a:r>
            <a:endParaRPr lang="en-US" sz="2400" dirty="0" smtClean="0">
              <a:latin typeface="David" pitchFamily="34" charset="-79"/>
              <a:ea typeface="Calibri"/>
              <a:cs typeface="David" pitchFamily="34" charset="-79"/>
            </a:endParaRPr>
          </a:p>
          <a:p>
            <a:endParaRPr lang="he-IL" dirty="0">
              <a:latin typeface="David" pitchFamily="34" charset="-79"/>
              <a:cs typeface="David" pitchFamily="34" charset="-79"/>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תמונה למצגת1.jpg"/>
          <p:cNvPicPr>
            <a:picLocks noChangeAspect="1"/>
          </p:cNvPicPr>
          <p:nvPr/>
        </p:nvPicPr>
        <p:blipFill>
          <a:blip r:embed="rId3">
            <a:lum bright="55000" contrast="-60000"/>
          </a:blip>
          <a:stretch>
            <a:fillRect/>
          </a:stretch>
        </p:blipFill>
        <p:spPr>
          <a:xfrm>
            <a:off x="0" y="0"/>
            <a:ext cx="9144000" cy="6858000"/>
          </a:xfrm>
          <a:prstGeom prst="rect">
            <a:avLst/>
          </a:prstGeom>
        </p:spPr>
      </p:pic>
      <p:sp>
        <p:nvSpPr>
          <p:cNvPr id="2" name="כותרת 1"/>
          <p:cNvSpPr>
            <a:spLocks noGrp="1"/>
          </p:cNvSpPr>
          <p:nvPr>
            <p:ph type="title"/>
          </p:nvPr>
        </p:nvSpPr>
        <p:spPr/>
        <p:txBody>
          <a:bodyPr>
            <a:normAutofit fontScale="90000"/>
          </a:bodyPr>
          <a:lstStyle/>
          <a:p>
            <a:r>
              <a:rPr lang="he-IL" dirty="0" smtClean="0">
                <a:latin typeface="Arial"/>
                <a:ea typeface="Calibri"/>
                <a:cs typeface="David"/>
              </a:rPr>
              <a:t>קבוצות הניסוי של צמח הטבק והעגבנייה </a:t>
            </a:r>
            <a:endParaRPr lang="he-IL" dirty="0"/>
          </a:p>
        </p:txBody>
      </p:sp>
      <p:sp>
        <p:nvSpPr>
          <p:cNvPr id="3" name="מציין מיקום תוכן 2"/>
          <p:cNvSpPr>
            <a:spLocks noGrp="1"/>
          </p:cNvSpPr>
          <p:nvPr>
            <p:ph idx="1"/>
          </p:nvPr>
        </p:nvSpPr>
        <p:spPr>
          <a:xfrm>
            <a:off x="214282" y="1600200"/>
            <a:ext cx="8786842" cy="4525963"/>
          </a:xfrm>
        </p:spPr>
        <p:txBody>
          <a:bodyPr>
            <a:normAutofit lnSpcReduction="10000"/>
          </a:bodyPr>
          <a:lstStyle/>
          <a:p>
            <a:pPr>
              <a:lnSpc>
                <a:spcPct val="120000"/>
              </a:lnSpc>
              <a:buFont typeface="Wingdings" pitchFamily="2" charset="2"/>
              <a:buChar char="²"/>
            </a:pPr>
            <a:r>
              <a:rPr lang="he-IL" sz="2400" b="1" dirty="0" smtClean="0">
                <a:latin typeface="David" pitchFamily="34" charset="-79"/>
                <a:cs typeface="David" pitchFamily="34" charset="-79"/>
              </a:rPr>
              <a:t>זן הבר של הוירוס </a:t>
            </a:r>
            <a:r>
              <a:rPr lang="he-IL" sz="2400" dirty="0" smtClean="0">
                <a:latin typeface="David" pitchFamily="34" charset="-79"/>
                <a:cs typeface="David" pitchFamily="34" charset="-79"/>
              </a:rPr>
              <a:t>- 1.8 עותקים עוקבים של </a:t>
            </a:r>
            <a:r>
              <a:rPr lang="en-US" sz="2400" dirty="0" smtClean="0">
                <a:latin typeface="David" pitchFamily="34" charset="-79"/>
                <a:cs typeface="David" pitchFamily="34" charset="-79"/>
              </a:rPr>
              <a:t>TYLCV</a:t>
            </a:r>
            <a:r>
              <a:rPr lang="he-IL" sz="2400" dirty="0" smtClean="0">
                <a:latin typeface="David" pitchFamily="34" charset="-79"/>
                <a:cs typeface="David" pitchFamily="34" charset="-79"/>
              </a:rPr>
              <a:t> בוקטור בינארי </a:t>
            </a:r>
            <a:r>
              <a:rPr lang="en-US" sz="2400" dirty="0" smtClean="0">
                <a:latin typeface="David" pitchFamily="34" charset="-79"/>
                <a:cs typeface="David" pitchFamily="34" charset="-79"/>
              </a:rPr>
              <a:t>pCambia2300</a:t>
            </a:r>
            <a:r>
              <a:rPr lang="he-IL" sz="2400" dirty="0" smtClean="0">
                <a:latin typeface="David" pitchFamily="34" charset="-79"/>
                <a:cs typeface="David" pitchFamily="34" charset="-79"/>
              </a:rPr>
              <a:t>, משמש כקבוצת ביקורת.</a:t>
            </a:r>
          </a:p>
          <a:p>
            <a:pPr>
              <a:lnSpc>
                <a:spcPct val="120000"/>
              </a:lnSpc>
              <a:buFont typeface="Wingdings" pitchFamily="2" charset="2"/>
              <a:buChar char="²"/>
            </a:pPr>
            <a:r>
              <a:rPr lang="en-US" sz="2400" b="1" dirty="0" smtClean="0">
                <a:latin typeface="David" pitchFamily="34" charset="-79"/>
                <a:cs typeface="David" pitchFamily="34" charset="-79"/>
              </a:rPr>
              <a:t>pTy</a:t>
            </a:r>
            <a:r>
              <a:rPr lang="he-IL" sz="2400" dirty="0" smtClean="0">
                <a:latin typeface="David" pitchFamily="34" charset="-79"/>
                <a:cs typeface="David" pitchFamily="34" charset="-79"/>
              </a:rPr>
              <a:t> - שני עותקים עוקבים של הוירוס </a:t>
            </a:r>
            <a:r>
              <a:rPr lang="en-US" sz="2400" dirty="0" smtClean="0">
                <a:latin typeface="David" pitchFamily="34" charset="-79"/>
                <a:cs typeface="David" pitchFamily="34" charset="-79"/>
              </a:rPr>
              <a:t>TYLCV </a:t>
            </a:r>
            <a:r>
              <a:rPr lang="he-IL" sz="2400" dirty="0" smtClean="0">
                <a:latin typeface="David" pitchFamily="34" charset="-79"/>
                <a:cs typeface="David" pitchFamily="34" charset="-79"/>
              </a:rPr>
              <a:t>, משמש כביקורת חיובית.</a:t>
            </a:r>
          </a:p>
          <a:p>
            <a:pPr>
              <a:lnSpc>
                <a:spcPct val="120000"/>
              </a:lnSpc>
              <a:buFont typeface="Wingdings" pitchFamily="2" charset="2"/>
              <a:buChar char="²"/>
            </a:pPr>
            <a:r>
              <a:rPr lang="en-US" sz="2400" b="1" dirty="0" smtClean="0">
                <a:latin typeface="David" pitchFamily="34" charset="-79"/>
                <a:cs typeface="David" pitchFamily="34" charset="-79"/>
              </a:rPr>
              <a:t>pC</a:t>
            </a:r>
            <a:r>
              <a:rPr lang="en-US" sz="2400" dirty="0" smtClean="0">
                <a:latin typeface="David" pitchFamily="34" charset="-79"/>
                <a:cs typeface="David" pitchFamily="34" charset="-79"/>
              </a:rPr>
              <a:t> </a:t>
            </a:r>
            <a:r>
              <a:rPr lang="he-IL" sz="2400" dirty="0" smtClean="0">
                <a:latin typeface="David" pitchFamily="34" charset="-79"/>
                <a:cs typeface="David" pitchFamily="34" charset="-79"/>
              </a:rPr>
              <a:t> - הוקטור </a:t>
            </a:r>
            <a:r>
              <a:rPr lang="en-US" sz="2400" dirty="0" smtClean="0">
                <a:latin typeface="David" pitchFamily="34" charset="-79"/>
                <a:cs typeface="David" pitchFamily="34" charset="-79"/>
              </a:rPr>
              <a:t>pCambia2300</a:t>
            </a:r>
            <a:r>
              <a:rPr lang="he-IL" sz="2400" dirty="0" smtClean="0">
                <a:latin typeface="David" pitchFamily="34" charset="-79"/>
                <a:cs typeface="David" pitchFamily="34" charset="-79"/>
              </a:rPr>
              <a:t> ריק ללא חלק של הוירוס, משמש כביקורת שלילית.</a:t>
            </a:r>
          </a:p>
          <a:p>
            <a:pPr>
              <a:lnSpc>
                <a:spcPct val="120000"/>
              </a:lnSpc>
              <a:buFont typeface="Wingdings" pitchFamily="2" charset="2"/>
              <a:buChar char="²"/>
            </a:pPr>
            <a:r>
              <a:rPr lang="he-IL" sz="2400" b="1" dirty="0" smtClean="0">
                <a:latin typeface="David" pitchFamily="34" charset="-79"/>
                <a:cs typeface="David" pitchFamily="34" charset="-79"/>
              </a:rPr>
              <a:t>מוטציה ב- </a:t>
            </a:r>
            <a:r>
              <a:rPr lang="en-US" sz="2400" b="1" dirty="0" smtClean="0">
                <a:latin typeface="David" pitchFamily="34" charset="-79"/>
                <a:cs typeface="David" pitchFamily="34" charset="-79"/>
              </a:rPr>
              <a:t>V2</a:t>
            </a:r>
            <a:r>
              <a:rPr lang="he-IL" sz="2400" b="1" dirty="0" smtClean="0">
                <a:latin typeface="David" pitchFamily="34" charset="-79"/>
                <a:cs typeface="David" pitchFamily="34" charset="-79"/>
              </a:rPr>
              <a:t> </a:t>
            </a:r>
            <a:r>
              <a:rPr lang="he-IL" sz="2400" dirty="0" smtClean="0">
                <a:latin typeface="David" pitchFamily="34" charset="-79"/>
                <a:cs typeface="David" pitchFamily="34" charset="-79"/>
              </a:rPr>
              <a:t>- 1.8 עותקים עוקבים של </a:t>
            </a:r>
            <a:r>
              <a:rPr lang="en-US" sz="2400" dirty="0" smtClean="0">
                <a:latin typeface="David" pitchFamily="34" charset="-79"/>
                <a:cs typeface="David" pitchFamily="34" charset="-79"/>
              </a:rPr>
              <a:t>TYLCV </a:t>
            </a:r>
            <a:r>
              <a:rPr lang="he-IL" sz="2400" dirty="0" smtClean="0">
                <a:latin typeface="David" pitchFamily="34" charset="-79"/>
                <a:cs typeface="David" pitchFamily="34" charset="-79"/>
              </a:rPr>
              <a:t> המכילים שתי מוטציות: </a:t>
            </a:r>
            <a:r>
              <a:rPr lang="en-US" sz="2400" dirty="0" smtClean="0">
                <a:latin typeface="David" pitchFamily="34" charset="-79"/>
                <a:cs typeface="David" pitchFamily="34" charset="-79"/>
              </a:rPr>
              <a:t>C84S </a:t>
            </a:r>
            <a:r>
              <a:rPr lang="he-IL" sz="2400" dirty="0" smtClean="0">
                <a:latin typeface="David" pitchFamily="34" charset="-79"/>
                <a:cs typeface="David" pitchFamily="34" charset="-79"/>
              </a:rPr>
              <a:t> ו- </a:t>
            </a:r>
            <a:r>
              <a:rPr lang="en-US" sz="2400" dirty="0" smtClean="0">
                <a:latin typeface="David" pitchFamily="34" charset="-79"/>
                <a:cs typeface="David" pitchFamily="34" charset="-79"/>
              </a:rPr>
              <a:t>.C86S</a:t>
            </a:r>
            <a:r>
              <a:rPr lang="he-IL" sz="2400" dirty="0" smtClean="0">
                <a:latin typeface="David" pitchFamily="34" charset="-79"/>
                <a:cs typeface="David" pitchFamily="34" charset="-79"/>
              </a:rPr>
              <a:t> המוטציה מונעת את הקשירה של החלבון </a:t>
            </a:r>
            <a:r>
              <a:rPr lang="en-US" sz="2400" dirty="0" smtClean="0">
                <a:latin typeface="David" pitchFamily="34" charset="-79"/>
                <a:cs typeface="David" pitchFamily="34" charset="-79"/>
              </a:rPr>
              <a:t>V2</a:t>
            </a:r>
            <a:r>
              <a:rPr lang="he-IL" sz="2400" dirty="0" smtClean="0">
                <a:latin typeface="David" pitchFamily="34" charset="-79"/>
                <a:cs typeface="David" pitchFamily="34" charset="-79"/>
              </a:rPr>
              <a:t> ל</a:t>
            </a:r>
            <a:r>
              <a:rPr lang="en-US" sz="2400" dirty="0" smtClean="0">
                <a:latin typeface="David" pitchFamily="34" charset="-79"/>
                <a:cs typeface="David" pitchFamily="34" charset="-79"/>
              </a:rPr>
              <a:t>- SGS3</a:t>
            </a:r>
            <a:r>
              <a:rPr lang="he-IL" sz="2400" dirty="0" smtClean="0">
                <a:latin typeface="David" pitchFamily="34" charset="-79"/>
                <a:cs typeface="David" pitchFamily="34" charset="-79"/>
              </a:rPr>
              <a:t>, ובכך מונעת את עיכוב ההשתקה.</a:t>
            </a:r>
          </a:p>
          <a:p>
            <a:pPr>
              <a:lnSpc>
                <a:spcPct val="120000"/>
              </a:lnSpc>
              <a:buFont typeface="Wingdings" pitchFamily="2" charset="2"/>
              <a:buChar char="²"/>
            </a:pPr>
            <a:r>
              <a:rPr lang="he-IL" sz="2400" b="1" dirty="0" smtClean="0">
                <a:latin typeface="David" pitchFamily="34" charset="-79"/>
                <a:cs typeface="David" pitchFamily="34" charset="-79"/>
              </a:rPr>
              <a:t>מוטציה ב- </a:t>
            </a:r>
            <a:r>
              <a:rPr lang="en-US" sz="2400" b="1" dirty="0" smtClean="0">
                <a:latin typeface="David" pitchFamily="34" charset="-79"/>
                <a:cs typeface="David" pitchFamily="34" charset="-79"/>
              </a:rPr>
              <a:t>C4</a:t>
            </a:r>
            <a:r>
              <a:rPr lang="he-IL" sz="2400" b="1" dirty="0" smtClean="0">
                <a:latin typeface="David" pitchFamily="34" charset="-79"/>
                <a:cs typeface="David" pitchFamily="34" charset="-79"/>
              </a:rPr>
              <a:t> </a:t>
            </a:r>
            <a:r>
              <a:rPr lang="he-IL" sz="2400" dirty="0" smtClean="0">
                <a:latin typeface="David" pitchFamily="34" charset="-79"/>
                <a:cs typeface="David" pitchFamily="34" charset="-79"/>
              </a:rPr>
              <a:t>- 1.8 עותקים עוקבים של </a:t>
            </a:r>
            <a:r>
              <a:rPr lang="en-US" sz="2400" dirty="0" smtClean="0">
                <a:latin typeface="David" pitchFamily="34" charset="-79"/>
                <a:cs typeface="David" pitchFamily="34" charset="-79"/>
              </a:rPr>
              <a:t>TYLCV</a:t>
            </a:r>
            <a:r>
              <a:rPr lang="he-IL" sz="2400" dirty="0" smtClean="0">
                <a:latin typeface="David" pitchFamily="34" charset="-79"/>
                <a:cs typeface="David" pitchFamily="34" charset="-79"/>
              </a:rPr>
              <a:t> בעלי מוטצית </a:t>
            </a:r>
            <a:r>
              <a:rPr lang="en-US" sz="2400" dirty="0" smtClean="0">
                <a:latin typeface="David" pitchFamily="34" charset="-79"/>
                <a:cs typeface="David" pitchFamily="34" charset="-79"/>
              </a:rPr>
              <a:t>Stop codon </a:t>
            </a:r>
            <a:r>
              <a:rPr lang="he-IL" sz="2400" dirty="0" smtClean="0">
                <a:latin typeface="David" pitchFamily="34" charset="-79"/>
                <a:cs typeface="David" pitchFamily="34" charset="-79"/>
              </a:rPr>
              <a:t> בחומצה האמינית התשיעית שאמורה לקודד לחומצה אמינית ליזין. </a:t>
            </a:r>
          </a:p>
          <a:p>
            <a:pPr>
              <a:buFont typeface="Wingdings" pitchFamily="2" charset="2"/>
              <a:buChar char="²"/>
            </a:pPr>
            <a:endParaRPr lang="he-IL" sz="2400" dirty="0" smtClean="0">
              <a:latin typeface="David" pitchFamily="34" charset="-79"/>
              <a:cs typeface="David" pitchFamily="34" charset="-79"/>
            </a:endParaRPr>
          </a:p>
          <a:p>
            <a:pPr>
              <a:buFont typeface="Wingdings" pitchFamily="2" charset="2"/>
              <a:buChar char="²"/>
            </a:pPr>
            <a:endParaRPr lang="he-IL" sz="2400" dirty="0" smtClean="0">
              <a:latin typeface="David" pitchFamily="34" charset="-79"/>
              <a:cs typeface="David" pitchFamily="34" charset="-79"/>
            </a:endParaRPr>
          </a:p>
          <a:p>
            <a:endParaRPr lang="he-IL" sz="2400" dirty="0" smtClean="0">
              <a:latin typeface="David" pitchFamily="34" charset="-79"/>
              <a:cs typeface="David" pitchFamily="34" charset="-79"/>
            </a:endParaRPr>
          </a:p>
          <a:p>
            <a:endParaRPr lang="en-US" sz="2400" dirty="0" smtClean="0"/>
          </a:p>
          <a:p>
            <a:endParaRPr lang="he-I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תמונה למצגת1.jpg"/>
          <p:cNvPicPr>
            <a:picLocks noChangeAspect="1"/>
          </p:cNvPicPr>
          <p:nvPr/>
        </p:nvPicPr>
        <p:blipFill>
          <a:blip r:embed="rId3">
            <a:lum bright="55000" contrast="-60000"/>
          </a:blip>
          <a:stretch>
            <a:fillRect/>
          </a:stretch>
        </p:blipFill>
        <p:spPr>
          <a:xfrm>
            <a:off x="0" y="0"/>
            <a:ext cx="9144000" cy="6858000"/>
          </a:xfrm>
          <a:prstGeom prst="rect">
            <a:avLst/>
          </a:prstGeom>
        </p:spPr>
      </p:pic>
      <p:sp>
        <p:nvSpPr>
          <p:cNvPr id="2" name="כותרת 1"/>
          <p:cNvSpPr>
            <a:spLocks noGrp="1"/>
          </p:cNvSpPr>
          <p:nvPr>
            <p:ph type="title"/>
          </p:nvPr>
        </p:nvSpPr>
        <p:spPr/>
        <p:txBody>
          <a:bodyPr/>
          <a:lstStyle/>
          <a:p>
            <a:r>
              <a:rPr lang="he-IL" dirty="0" smtClean="0">
                <a:latin typeface="David" pitchFamily="34" charset="-79"/>
                <a:cs typeface="David" pitchFamily="34" charset="-79"/>
              </a:rPr>
              <a:t>מוטציה ב- </a:t>
            </a:r>
            <a:r>
              <a:rPr lang="en-US" dirty="0" smtClean="0">
                <a:latin typeface="David" pitchFamily="34" charset="-79"/>
                <a:cs typeface="David" pitchFamily="34" charset="-79"/>
              </a:rPr>
              <a:t>V2 </a:t>
            </a:r>
            <a:endParaRPr lang="he-IL" dirty="0">
              <a:latin typeface="David" pitchFamily="34" charset="-79"/>
              <a:cs typeface="David" pitchFamily="34" charset="-79"/>
            </a:endParaRPr>
          </a:p>
        </p:txBody>
      </p:sp>
      <p:pic>
        <p:nvPicPr>
          <p:cNvPr id="5" name="אובייקט 2"/>
          <p:cNvPicPr>
            <a:picLocks noGrp="1" noChangeArrowheads="1"/>
          </p:cNvPicPr>
          <p:nvPr>
            <p:ph idx="1"/>
          </p:nvPr>
        </p:nvPicPr>
        <p:blipFill>
          <a:blip r:embed="rId4"/>
          <a:srcRect b="-720"/>
          <a:stretch>
            <a:fillRect/>
          </a:stretch>
        </p:blipFill>
        <p:spPr bwMode="auto">
          <a:xfrm>
            <a:off x="1321571" y="1285860"/>
            <a:ext cx="6500858" cy="45005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תמונה למצגת1.jpg"/>
          <p:cNvPicPr>
            <a:picLocks noChangeAspect="1"/>
          </p:cNvPicPr>
          <p:nvPr/>
        </p:nvPicPr>
        <p:blipFill>
          <a:blip r:embed="rId3">
            <a:lum bright="55000" contrast="-60000"/>
          </a:blip>
          <a:stretch>
            <a:fillRect/>
          </a:stretch>
        </p:blipFill>
        <p:spPr>
          <a:xfrm>
            <a:off x="0" y="0"/>
            <a:ext cx="9144000" cy="6858000"/>
          </a:xfrm>
          <a:prstGeom prst="rect">
            <a:avLst/>
          </a:prstGeom>
        </p:spPr>
      </p:pic>
      <p:sp>
        <p:nvSpPr>
          <p:cNvPr id="2" name="כותרת 1"/>
          <p:cNvSpPr>
            <a:spLocks noGrp="1"/>
          </p:cNvSpPr>
          <p:nvPr>
            <p:ph type="title"/>
          </p:nvPr>
        </p:nvSpPr>
        <p:spPr/>
        <p:txBody>
          <a:bodyPr/>
          <a:lstStyle/>
          <a:p>
            <a:r>
              <a:rPr lang="he-IL" dirty="0" smtClean="0">
                <a:latin typeface="David" pitchFamily="34" charset="-79"/>
                <a:cs typeface="David" pitchFamily="34" charset="-79"/>
              </a:rPr>
              <a:t>מוטציה ב- </a:t>
            </a:r>
            <a:r>
              <a:rPr lang="en-US" dirty="0" smtClean="0">
                <a:latin typeface="David" pitchFamily="34" charset="-79"/>
                <a:cs typeface="David" pitchFamily="34" charset="-79"/>
              </a:rPr>
              <a:t>C4	</a:t>
            </a:r>
            <a:endParaRPr lang="he-IL" dirty="0">
              <a:latin typeface="David" pitchFamily="34" charset="-79"/>
              <a:cs typeface="David" pitchFamily="34" charset="-79"/>
            </a:endParaRPr>
          </a:p>
        </p:txBody>
      </p:sp>
      <p:pic>
        <p:nvPicPr>
          <p:cNvPr id="6" name="Picture 1"/>
          <p:cNvPicPr>
            <a:picLocks noGrp="1" noChangeAspect="1" noChangeArrowheads="1"/>
          </p:cNvPicPr>
          <p:nvPr>
            <p:ph idx="1"/>
          </p:nvPr>
        </p:nvPicPr>
        <p:blipFill>
          <a:blip r:embed="rId4"/>
          <a:srcRect/>
          <a:stretch>
            <a:fillRect/>
          </a:stretch>
        </p:blipFill>
        <p:spPr bwMode="auto">
          <a:xfrm>
            <a:off x="525316" y="1500174"/>
            <a:ext cx="8093368" cy="37788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תמונה למצגת1.jpg"/>
          <p:cNvPicPr>
            <a:picLocks noChangeAspect="1"/>
          </p:cNvPicPr>
          <p:nvPr/>
        </p:nvPicPr>
        <p:blipFill>
          <a:blip r:embed="rId3">
            <a:lum bright="55000" contrast="-60000"/>
          </a:blip>
          <a:stretch>
            <a:fillRect/>
          </a:stretch>
        </p:blipFill>
        <p:spPr>
          <a:xfrm>
            <a:off x="0" y="0"/>
            <a:ext cx="9144000" cy="6858000"/>
          </a:xfrm>
          <a:prstGeom prst="rect">
            <a:avLst/>
          </a:prstGeom>
          <a:ln w="19050">
            <a:noFill/>
          </a:ln>
        </p:spPr>
      </p:pic>
      <p:sp>
        <p:nvSpPr>
          <p:cNvPr id="2" name="כותרת 1"/>
          <p:cNvSpPr>
            <a:spLocks noGrp="1"/>
          </p:cNvSpPr>
          <p:nvPr>
            <p:ph type="title"/>
          </p:nvPr>
        </p:nvSpPr>
        <p:spPr>
          <a:xfrm>
            <a:off x="214282" y="500042"/>
            <a:ext cx="8715436" cy="1439850"/>
          </a:xfrm>
        </p:spPr>
        <p:txBody>
          <a:bodyPr>
            <a:noAutofit/>
          </a:bodyPr>
          <a:lstStyle/>
          <a:p>
            <a:r>
              <a:rPr lang="he-IL" sz="3800" dirty="0" smtClean="0">
                <a:latin typeface="David" pitchFamily="34" charset="-79"/>
                <a:cs typeface="David" pitchFamily="34" charset="-79"/>
              </a:rPr>
              <a:t>תוצאות - </a:t>
            </a:r>
            <a:br>
              <a:rPr lang="he-IL" sz="3800" dirty="0" smtClean="0">
                <a:latin typeface="David" pitchFamily="34" charset="-79"/>
                <a:cs typeface="David" pitchFamily="34" charset="-79"/>
              </a:rPr>
            </a:br>
            <a:r>
              <a:rPr lang="he-IL" sz="3800" dirty="0" smtClean="0">
                <a:latin typeface="David" pitchFamily="34" charset="-79"/>
                <a:cs typeface="David" pitchFamily="34" charset="-79"/>
              </a:rPr>
              <a:t>שימוש באגרובקטריום להדבקת הצמח</a:t>
            </a:r>
            <a:br>
              <a:rPr lang="he-IL" sz="3800" dirty="0" smtClean="0">
                <a:latin typeface="David" pitchFamily="34" charset="-79"/>
                <a:cs typeface="David" pitchFamily="34" charset="-79"/>
              </a:rPr>
            </a:br>
            <a:endParaRPr lang="he-IL" sz="3800" dirty="0">
              <a:latin typeface="David" pitchFamily="34" charset="-79"/>
              <a:cs typeface="David" pitchFamily="34" charset="-79"/>
            </a:endParaRPr>
          </a:p>
        </p:txBody>
      </p:sp>
      <p:pic>
        <p:nvPicPr>
          <p:cNvPr id="10243" name="תמונה 2" descr="CCF19112011_00000"/>
          <p:cNvPicPr>
            <a:picLocks noChangeAspect="1" noChangeArrowheads="1"/>
          </p:cNvPicPr>
          <p:nvPr/>
        </p:nvPicPr>
        <p:blipFill>
          <a:blip r:embed="rId4"/>
          <a:srcRect l="33875" t="12541" r="21991" b="67732"/>
          <a:stretch>
            <a:fillRect/>
          </a:stretch>
        </p:blipFill>
        <p:spPr bwMode="auto">
          <a:xfrm>
            <a:off x="642910" y="4089419"/>
            <a:ext cx="4357718" cy="2125663"/>
          </a:xfrm>
          <a:prstGeom prst="rect">
            <a:avLst/>
          </a:prstGeom>
          <a:noFill/>
          <a:ln w="9525">
            <a:noFill/>
            <a:miter lim="800000"/>
            <a:headEnd/>
            <a:tailEnd/>
          </a:ln>
        </p:spPr>
      </p:pic>
      <p:pic>
        <p:nvPicPr>
          <p:cNvPr id="11" name="תמונה 0" descr="CCF19112011_00000.jpg"/>
          <p:cNvPicPr>
            <a:picLocks noGrp="1" noChangeAspect="1" noChangeArrowheads="1"/>
          </p:cNvPicPr>
          <p:nvPr>
            <p:ph idx="1"/>
          </p:nvPr>
        </p:nvPicPr>
        <p:blipFill>
          <a:blip r:embed="rId4"/>
          <a:srcRect l="38004" t="47639" r="31551" b="35120"/>
          <a:stretch>
            <a:fillRect/>
          </a:stretch>
        </p:blipFill>
        <p:spPr bwMode="auto">
          <a:xfrm>
            <a:off x="5286380" y="4071942"/>
            <a:ext cx="3143272" cy="2106063"/>
          </a:xfrm>
          <a:prstGeom prst="rect">
            <a:avLst/>
          </a:prstGeom>
          <a:noFill/>
          <a:ln w="9525">
            <a:noFill/>
            <a:miter lim="800000"/>
            <a:headEnd/>
            <a:tailEnd/>
          </a:ln>
        </p:spPr>
      </p:pic>
      <p:sp>
        <p:nvSpPr>
          <p:cNvPr id="12" name="TextBox 11"/>
          <p:cNvSpPr txBox="1"/>
          <p:nvPr/>
        </p:nvSpPr>
        <p:spPr>
          <a:xfrm>
            <a:off x="5500694" y="3714752"/>
            <a:ext cx="2928958" cy="369332"/>
          </a:xfrm>
          <a:prstGeom prst="rect">
            <a:avLst/>
          </a:prstGeom>
          <a:noFill/>
          <a:ln w="19050">
            <a:noFill/>
          </a:ln>
        </p:spPr>
        <p:txBody>
          <a:bodyPr wrap="square" rtlCol="1">
            <a:spAutoFit/>
          </a:bodyPr>
          <a:lstStyle/>
          <a:p>
            <a:r>
              <a:rPr lang="en-US" dirty="0" smtClean="0"/>
              <a:t>M  +                                            </a:t>
            </a:r>
            <a:endParaRPr lang="he-IL" dirty="0"/>
          </a:p>
        </p:txBody>
      </p:sp>
      <p:sp>
        <p:nvSpPr>
          <p:cNvPr id="13" name="סוגר מסולסל ימני 12"/>
          <p:cNvSpPr/>
          <p:nvPr/>
        </p:nvSpPr>
        <p:spPr>
          <a:xfrm rot="16200000">
            <a:off x="6357950" y="3500438"/>
            <a:ext cx="357190" cy="928694"/>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4" name="סוגר מסולסל ימני 13"/>
          <p:cNvSpPr/>
          <p:nvPr/>
        </p:nvSpPr>
        <p:spPr>
          <a:xfrm rot="16200000">
            <a:off x="7608115" y="3393281"/>
            <a:ext cx="357190" cy="1143008"/>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5" name="TextBox 14"/>
          <p:cNvSpPr txBox="1"/>
          <p:nvPr/>
        </p:nvSpPr>
        <p:spPr>
          <a:xfrm>
            <a:off x="6072198" y="3488296"/>
            <a:ext cx="2214578" cy="369332"/>
          </a:xfrm>
          <a:prstGeom prst="rect">
            <a:avLst/>
          </a:prstGeom>
          <a:noFill/>
        </p:spPr>
        <p:txBody>
          <a:bodyPr wrap="square" rtlCol="1">
            <a:spAutoFit/>
          </a:bodyPr>
          <a:lstStyle/>
          <a:p>
            <a:r>
              <a:rPr lang="he-IL" dirty="0" smtClean="0"/>
              <a:t>     </a:t>
            </a:r>
            <a:r>
              <a:rPr lang="en-US" dirty="0" smtClean="0"/>
              <a:t>V2                   C4</a:t>
            </a:r>
            <a:endParaRPr lang="he-IL" dirty="0"/>
          </a:p>
        </p:txBody>
      </p:sp>
      <p:sp>
        <p:nvSpPr>
          <p:cNvPr id="16" name="TextBox 15"/>
          <p:cNvSpPr txBox="1"/>
          <p:nvPr/>
        </p:nvSpPr>
        <p:spPr>
          <a:xfrm>
            <a:off x="214282" y="4929198"/>
            <a:ext cx="857256" cy="230832"/>
          </a:xfrm>
          <a:prstGeom prst="rect">
            <a:avLst/>
          </a:prstGeom>
          <a:noFill/>
        </p:spPr>
        <p:txBody>
          <a:bodyPr wrap="square" rtlCol="1">
            <a:spAutoFit/>
          </a:bodyPr>
          <a:lstStyle/>
          <a:p>
            <a:r>
              <a:rPr lang="en-US" sz="900" dirty="0" smtClean="0"/>
              <a:t>1000</a:t>
            </a:r>
            <a:endParaRPr lang="he-IL" sz="900" dirty="0"/>
          </a:p>
        </p:txBody>
      </p:sp>
      <p:sp>
        <p:nvSpPr>
          <p:cNvPr id="18" name="סוגר מסולסל ימני 17"/>
          <p:cNvSpPr/>
          <p:nvPr/>
        </p:nvSpPr>
        <p:spPr>
          <a:xfrm rot="16200000">
            <a:off x="1678761" y="3464718"/>
            <a:ext cx="357190" cy="1000132"/>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20" name="סוגר מסולסל ימני 19"/>
          <p:cNvSpPr/>
          <p:nvPr/>
        </p:nvSpPr>
        <p:spPr>
          <a:xfrm rot="16200000">
            <a:off x="2893207" y="3536156"/>
            <a:ext cx="357190" cy="857256"/>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21" name="סוגר מסולסל ימני 20"/>
          <p:cNvSpPr/>
          <p:nvPr/>
        </p:nvSpPr>
        <p:spPr>
          <a:xfrm rot="16200000">
            <a:off x="4036215" y="3536156"/>
            <a:ext cx="357190" cy="857256"/>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23" name="TextBox 22"/>
          <p:cNvSpPr txBox="1"/>
          <p:nvPr/>
        </p:nvSpPr>
        <p:spPr>
          <a:xfrm>
            <a:off x="214282" y="5072074"/>
            <a:ext cx="857256" cy="230832"/>
          </a:xfrm>
          <a:prstGeom prst="rect">
            <a:avLst/>
          </a:prstGeom>
          <a:noFill/>
        </p:spPr>
        <p:txBody>
          <a:bodyPr wrap="square" rtlCol="1">
            <a:spAutoFit/>
          </a:bodyPr>
          <a:lstStyle/>
          <a:p>
            <a:r>
              <a:rPr lang="en-US" sz="900" dirty="0" smtClean="0"/>
              <a:t>500</a:t>
            </a:r>
          </a:p>
        </p:txBody>
      </p:sp>
      <p:sp>
        <p:nvSpPr>
          <p:cNvPr id="24" name="TextBox 23"/>
          <p:cNvSpPr txBox="1"/>
          <p:nvPr/>
        </p:nvSpPr>
        <p:spPr>
          <a:xfrm>
            <a:off x="1071538" y="3488296"/>
            <a:ext cx="3714776" cy="369332"/>
          </a:xfrm>
          <a:prstGeom prst="rect">
            <a:avLst/>
          </a:prstGeom>
          <a:noFill/>
        </p:spPr>
        <p:txBody>
          <a:bodyPr wrap="square" rtlCol="1">
            <a:spAutoFit/>
          </a:bodyPr>
          <a:lstStyle/>
          <a:p>
            <a:r>
              <a:rPr lang="en-US" dirty="0" smtClean="0"/>
              <a:t>pC                 pTy                wt        </a:t>
            </a:r>
            <a:endParaRPr lang="he-IL" dirty="0"/>
          </a:p>
        </p:txBody>
      </p:sp>
      <p:sp>
        <p:nvSpPr>
          <p:cNvPr id="25" name="TextBox 24"/>
          <p:cNvSpPr txBox="1"/>
          <p:nvPr/>
        </p:nvSpPr>
        <p:spPr>
          <a:xfrm>
            <a:off x="642910" y="3714752"/>
            <a:ext cx="714380" cy="369332"/>
          </a:xfrm>
          <a:prstGeom prst="rect">
            <a:avLst/>
          </a:prstGeom>
          <a:noFill/>
        </p:spPr>
        <p:txBody>
          <a:bodyPr wrap="square" rtlCol="1">
            <a:spAutoFit/>
          </a:bodyPr>
          <a:lstStyle/>
          <a:p>
            <a:r>
              <a:rPr lang="en-US" dirty="0" smtClean="0"/>
              <a:t>M +</a:t>
            </a:r>
            <a:endParaRPr lang="he-IL" dirty="0"/>
          </a:p>
        </p:txBody>
      </p:sp>
      <p:sp>
        <p:nvSpPr>
          <p:cNvPr id="26" name="TextBox 25"/>
          <p:cNvSpPr txBox="1"/>
          <p:nvPr/>
        </p:nvSpPr>
        <p:spPr>
          <a:xfrm>
            <a:off x="1000100" y="1784054"/>
            <a:ext cx="7358114" cy="1573508"/>
          </a:xfrm>
          <a:prstGeom prst="rect">
            <a:avLst/>
          </a:prstGeom>
          <a:noFill/>
        </p:spPr>
        <p:txBody>
          <a:bodyPr wrap="square" rtlCol="1" anchor="ctr">
            <a:spAutoFit/>
          </a:bodyPr>
          <a:lstStyle/>
          <a:p>
            <a:pPr>
              <a:lnSpc>
                <a:spcPct val="110000"/>
              </a:lnSpc>
            </a:pPr>
            <a:r>
              <a:rPr lang="he-IL" sz="2200" dirty="0" smtClean="0">
                <a:latin typeface="David" pitchFamily="34" charset="-79"/>
                <a:cs typeface="David" pitchFamily="34" charset="-79"/>
              </a:rPr>
              <a:t>בתחילת הניסוי הקמנו מערכת עם שימוש בחיידק האגרובקטריום להעברת הוירוס המוטנטי לצמח. ביצענו אגרואינפילטרציה לצמחי טבק ולצמחי עגבנייה. לאחר שבוע וחצי ביצענו </a:t>
            </a:r>
            <a:r>
              <a:rPr lang="en-US" sz="2200" dirty="0" smtClean="0">
                <a:latin typeface="David" pitchFamily="34" charset="-79"/>
                <a:cs typeface="David" pitchFamily="34" charset="-79"/>
              </a:rPr>
              <a:t>PCR</a:t>
            </a:r>
            <a:r>
              <a:rPr lang="he-IL" sz="2200" dirty="0" smtClean="0">
                <a:latin typeface="David" pitchFamily="34" charset="-79"/>
                <a:cs typeface="David" pitchFamily="34" charset="-79"/>
              </a:rPr>
              <a:t> לעלה חדש בצמח וכל התוצאות יצאו חיוביות (תמונה 1).</a:t>
            </a:r>
            <a:endParaRPr lang="he-IL" sz="2200" dirty="0">
              <a:latin typeface="David" pitchFamily="34" charset="-79"/>
              <a:cs typeface="David" pitchFamily="34" charset="-79"/>
            </a:endParaRPr>
          </a:p>
        </p:txBody>
      </p:sp>
      <p:sp>
        <p:nvSpPr>
          <p:cNvPr id="27" name="TextBox 26"/>
          <p:cNvSpPr txBox="1"/>
          <p:nvPr/>
        </p:nvSpPr>
        <p:spPr>
          <a:xfrm>
            <a:off x="5214942" y="5072074"/>
            <a:ext cx="500066" cy="615553"/>
          </a:xfrm>
          <a:prstGeom prst="rect">
            <a:avLst/>
          </a:prstGeom>
          <a:noFill/>
        </p:spPr>
        <p:txBody>
          <a:bodyPr wrap="square" rtlCol="1">
            <a:spAutoFit/>
          </a:bodyPr>
          <a:lstStyle/>
          <a:p>
            <a:r>
              <a:rPr lang="en-US" sz="1000" dirty="0" smtClean="0"/>
              <a:t>1000</a:t>
            </a:r>
          </a:p>
          <a:p>
            <a:endParaRPr lang="he-IL" sz="400" dirty="0" smtClean="0"/>
          </a:p>
          <a:p>
            <a:r>
              <a:rPr lang="en-US" sz="1000" dirty="0" smtClean="0"/>
              <a:t>500</a:t>
            </a:r>
            <a:br>
              <a:rPr lang="en-US" sz="1000" dirty="0" smtClean="0"/>
            </a:br>
            <a:endParaRPr lang="he-IL" sz="1000" dirty="0"/>
          </a:p>
        </p:txBody>
      </p:sp>
      <p:sp>
        <p:nvSpPr>
          <p:cNvPr id="19" name="TextBox 18"/>
          <p:cNvSpPr txBox="1"/>
          <p:nvPr/>
        </p:nvSpPr>
        <p:spPr>
          <a:xfrm>
            <a:off x="7358082" y="6143644"/>
            <a:ext cx="1071570" cy="276999"/>
          </a:xfrm>
          <a:prstGeom prst="rect">
            <a:avLst/>
          </a:prstGeom>
          <a:noFill/>
        </p:spPr>
        <p:txBody>
          <a:bodyPr wrap="square" rtlCol="1">
            <a:spAutoFit/>
          </a:bodyPr>
          <a:lstStyle/>
          <a:p>
            <a:r>
              <a:rPr lang="he-IL" sz="1200" dirty="0" smtClean="0"/>
              <a:t>תמונה </a:t>
            </a:r>
            <a:r>
              <a:rPr lang="he-IL" sz="1100" dirty="0" smtClean="0"/>
              <a:t>1</a:t>
            </a:r>
            <a:endParaRPr lang="he-IL"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תמונה למצגת1.jpg"/>
          <p:cNvPicPr>
            <a:picLocks noChangeAspect="1"/>
          </p:cNvPicPr>
          <p:nvPr/>
        </p:nvPicPr>
        <p:blipFill>
          <a:blip r:embed="rId3">
            <a:lum bright="55000" contrast="-60000"/>
          </a:blip>
          <a:stretch>
            <a:fillRect/>
          </a:stretch>
        </p:blipFill>
        <p:spPr>
          <a:xfrm>
            <a:off x="0" y="0"/>
            <a:ext cx="9144000" cy="6858000"/>
          </a:xfrm>
          <a:prstGeom prst="rect">
            <a:avLst/>
          </a:prstGeom>
          <a:ln w="19050">
            <a:noFill/>
          </a:ln>
        </p:spPr>
      </p:pic>
      <p:sp>
        <p:nvSpPr>
          <p:cNvPr id="2" name="כותרת 1"/>
          <p:cNvSpPr>
            <a:spLocks noGrp="1"/>
          </p:cNvSpPr>
          <p:nvPr>
            <p:ph type="title"/>
          </p:nvPr>
        </p:nvSpPr>
        <p:spPr>
          <a:xfrm>
            <a:off x="357158" y="917580"/>
            <a:ext cx="8501122" cy="1797040"/>
          </a:xfrm>
        </p:spPr>
        <p:txBody>
          <a:bodyPr>
            <a:noAutofit/>
          </a:bodyPr>
          <a:lstStyle/>
          <a:p>
            <a:pPr algn="r">
              <a:lnSpc>
                <a:spcPct val="114000"/>
              </a:lnSpc>
            </a:pPr>
            <a:r>
              <a:rPr lang="he-IL" sz="2400" dirty="0" smtClean="0">
                <a:latin typeface="David" pitchFamily="34" charset="-79"/>
                <a:cs typeface="David" pitchFamily="34" charset="-79"/>
              </a:rPr>
              <a:t>תוצאות הניסוי שקיבלנו לא תאמו את התחזית שלנו, היות ולא ציפינו לראות את הוירוס המוטנטי  בעלים חדשים בצמח. </a:t>
            </a:r>
            <a:br>
              <a:rPr lang="he-IL" sz="2400" dirty="0" smtClean="0">
                <a:latin typeface="David" pitchFamily="34" charset="-79"/>
                <a:cs typeface="David" pitchFamily="34" charset="-79"/>
              </a:rPr>
            </a:br>
            <a:r>
              <a:rPr lang="he-IL" sz="2400" dirty="0" smtClean="0">
                <a:latin typeface="David" pitchFamily="34" charset="-79"/>
                <a:cs typeface="David" pitchFamily="34" charset="-79"/>
              </a:rPr>
              <a:t>לכן, בעקבות התוצאות שקיבלנו העלנו השערה שהחיידק מתפשט בצמח, ולכן כל התוצאות חיוביות. בדקנו שוב ב- </a:t>
            </a:r>
            <a:r>
              <a:rPr lang="en-US" sz="2400" dirty="0" smtClean="0">
                <a:latin typeface="David" pitchFamily="34" charset="-79"/>
                <a:cs typeface="David" pitchFamily="34" charset="-79"/>
              </a:rPr>
              <a:t>PCR</a:t>
            </a:r>
            <a:r>
              <a:rPr lang="he-IL" sz="2400" dirty="0" smtClean="0">
                <a:latin typeface="David" pitchFamily="34" charset="-79"/>
                <a:cs typeface="David" pitchFamily="34" charset="-79"/>
              </a:rPr>
              <a:t> עם פריימים </a:t>
            </a:r>
            <a:r>
              <a:rPr lang="en-US" sz="2400" dirty="0" smtClean="0">
                <a:latin typeface="David" pitchFamily="34" charset="-79"/>
                <a:cs typeface="David" pitchFamily="34" charset="-79"/>
              </a:rPr>
              <a:t>NPT</a:t>
            </a:r>
            <a:r>
              <a:rPr lang="en-US" sz="2400" baseline="-25000" dirty="0" smtClean="0">
                <a:latin typeface="David" pitchFamily="34" charset="-79"/>
                <a:cs typeface="David" pitchFamily="34" charset="-79"/>
              </a:rPr>
              <a:t>II</a:t>
            </a:r>
            <a:r>
              <a:rPr lang="he-IL" sz="2400" dirty="0" smtClean="0">
                <a:latin typeface="David" pitchFamily="34" charset="-79"/>
                <a:cs typeface="David" pitchFamily="34" charset="-79"/>
              </a:rPr>
              <a:t> (גן לעמידות לקנמיצין שנמצא בווקטור החיידק), וקיבלנו גם תוצאות חיוביות (תמונה 2).</a:t>
            </a:r>
            <a:endParaRPr lang="he-IL" sz="2400" dirty="0">
              <a:latin typeface="David" pitchFamily="34" charset="-79"/>
              <a:cs typeface="David" pitchFamily="34" charset="-79"/>
            </a:endParaRPr>
          </a:p>
        </p:txBody>
      </p:sp>
      <p:pic>
        <p:nvPicPr>
          <p:cNvPr id="8" name="תמונה 2" descr="CCF19112011_00001.jpg"/>
          <p:cNvPicPr>
            <a:picLocks noGrp="1" noChangeAspect="1" noChangeArrowheads="1"/>
          </p:cNvPicPr>
          <p:nvPr>
            <p:ph idx="1"/>
          </p:nvPr>
        </p:nvPicPr>
        <p:blipFill>
          <a:blip r:embed="rId4"/>
          <a:srcRect l="32585" t="13228" r="31233" b="64830"/>
          <a:stretch>
            <a:fillRect/>
          </a:stretch>
        </p:blipFill>
        <p:spPr bwMode="auto">
          <a:xfrm>
            <a:off x="428597" y="3857629"/>
            <a:ext cx="3897178" cy="2214577"/>
          </a:xfrm>
          <a:prstGeom prst="rect">
            <a:avLst/>
          </a:prstGeom>
          <a:noFill/>
          <a:ln w="9525">
            <a:noFill/>
            <a:miter lim="800000"/>
            <a:headEnd/>
            <a:tailEnd/>
          </a:ln>
        </p:spPr>
      </p:pic>
      <p:pic>
        <p:nvPicPr>
          <p:cNvPr id="8196" name="תמונה 3" descr="CCF19112011_00001.jpg"/>
          <p:cNvPicPr>
            <a:picLocks noChangeAspect="1" noChangeArrowheads="1"/>
          </p:cNvPicPr>
          <p:nvPr/>
        </p:nvPicPr>
        <p:blipFill>
          <a:blip r:embed="rId5"/>
          <a:srcRect l="29932" t="53566" r="27444" b="25092"/>
          <a:stretch>
            <a:fillRect/>
          </a:stretch>
        </p:blipFill>
        <p:spPr bwMode="auto">
          <a:xfrm>
            <a:off x="4679452" y="3857628"/>
            <a:ext cx="4178828" cy="2214578"/>
          </a:xfrm>
          <a:prstGeom prst="rect">
            <a:avLst/>
          </a:prstGeom>
          <a:noFill/>
          <a:ln w="9525">
            <a:noFill/>
            <a:miter lim="800000"/>
            <a:headEnd/>
            <a:tailEnd/>
          </a:ln>
        </p:spPr>
      </p:pic>
      <p:sp>
        <p:nvSpPr>
          <p:cNvPr id="10" name="TextBox 9"/>
          <p:cNvSpPr txBox="1"/>
          <p:nvPr/>
        </p:nvSpPr>
        <p:spPr>
          <a:xfrm>
            <a:off x="4500562" y="4643446"/>
            <a:ext cx="500066" cy="615553"/>
          </a:xfrm>
          <a:prstGeom prst="rect">
            <a:avLst/>
          </a:prstGeom>
          <a:noFill/>
        </p:spPr>
        <p:txBody>
          <a:bodyPr wrap="square" rtlCol="1">
            <a:spAutoFit/>
          </a:bodyPr>
          <a:lstStyle/>
          <a:p>
            <a:r>
              <a:rPr lang="en-US" sz="1000" dirty="0" smtClean="0"/>
              <a:t>1000</a:t>
            </a:r>
          </a:p>
          <a:p>
            <a:endParaRPr lang="he-IL" sz="400" dirty="0" smtClean="0"/>
          </a:p>
          <a:p>
            <a:r>
              <a:rPr lang="en-US" sz="1000" dirty="0" smtClean="0"/>
              <a:t>500</a:t>
            </a:r>
            <a:br>
              <a:rPr lang="en-US" sz="1000" dirty="0" smtClean="0"/>
            </a:br>
            <a:endParaRPr lang="he-IL" sz="1000" dirty="0"/>
          </a:p>
        </p:txBody>
      </p:sp>
      <p:sp>
        <p:nvSpPr>
          <p:cNvPr id="11" name="TextBox 10"/>
          <p:cNvSpPr txBox="1"/>
          <p:nvPr/>
        </p:nvSpPr>
        <p:spPr>
          <a:xfrm>
            <a:off x="408175" y="4802669"/>
            <a:ext cx="500066" cy="584775"/>
          </a:xfrm>
          <a:prstGeom prst="rect">
            <a:avLst/>
          </a:prstGeom>
          <a:noFill/>
        </p:spPr>
        <p:txBody>
          <a:bodyPr wrap="square" rtlCol="1">
            <a:spAutoFit/>
          </a:bodyPr>
          <a:lstStyle/>
          <a:p>
            <a:r>
              <a:rPr lang="en-US" sz="1000" dirty="0" smtClean="0"/>
              <a:t>1000</a:t>
            </a:r>
          </a:p>
          <a:p>
            <a:endParaRPr lang="he-IL" sz="200" dirty="0" smtClean="0"/>
          </a:p>
          <a:p>
            <a:r>
              <a:rPr lang="en-US" sz="1000" dirty="0" smtClean="0"/>
              <a:t>500</a:t>
            </a:r>
            <a:br>
              <a:rPr lang="en-US" sz="1000" dirty="0" smtClean="0"/>
            </a:br>
            <a:endParaRPr lang="he-IL" sz="1000" dirty="0"/>
          </a:p>
        </p:txBody>
      </p:sp>
      <p:sp>
        <p:nvSpPr>
          <p:cNvPr id="12" name="TextBox 11"/>
          <p:cNvSpPr txBox="1"/>
          <p:nvPr/>
        </p:nvSpPr>
        <p:spPr>
          <a:xfrm>
            <a:off x="714348" y="3571876"/>
            <a:ext cx="1071570" cy="369332"/>
          </a:xfrm>
          <a:prstGeom prst="rect">
            <a:avLst/>
          </a:prstGeom>
          <a:noFill/>
        </p:spPr>
        <p:txBody>
          <a:bodyPr wrap="square" rtlCol="1">
            <a:spAutoFit/>
          </a:bodyPr>
          <a:lstStyle/>
          <a:p>
            <a:r>
              <a:rPr lang="en-US" dirty="0" smtClean="0"/>
              <a:t>M  +      -</a:t>
            </a:r>
            <a:endParaRPr lang="he-IL" dirty="0"/>
          </a:p>
        </p:txBody>
      </p:sp>
      <p:sp>
        <p:nvSpPr>
          <p:cNvPr id="13" name="סוגר מסולסל ימני 12"/>
          <p:cNvSpPr/>
          <p:nvPr/>
        </p:nvSpPr>
        <p:spPr>
          <a:xfrm rot="16200000">
            <a:off x="2214546" y="3143248"/>
            <a:ext cx="357190" cy="1214446"/>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4" name="סוגר מסולסל ימני 13"/>
          <p:cNvSpPr/>
          <p:nvPr/>
        </p:nvSpPr>
        <p:spPr>
          <a:xfrm rot="16200000">
            <a:off x="3607587" y="3250405"/>
            <a:ext cx="357190" cy="1000132"/>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5" name="סוגר מסולסל ימני 14"/>
          <p:cNvSpPr/>
          <p:nvPr/>
        </p:nvSpPr>
        <p:spPr>
          <a:xfrm rot="16200000">
            <a:off x="5822165" y="3321843"/>
            <a:ext cx="357190" cy="857256"/>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6" name="סוגר מסולסל ימני 15"/>
          <p:cNvSpPr/>
          <p:nvPr/>
        </p:nvSpPr>
        <p:spPr>
          <a:xfrm rot="16200000">
            <a:off x="6822297" y="3393281"/>
            <a:ext cx="357190" cy="71438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7" name="סוגר מסולסל ימני 16"/>
          <p:cNvSpPr/>
          <p:nvPr/>
        </p:nvSpPr>
        <p:spPr>
          <a:xfrm rot="16200000">
            <a:off x="8036743" y="3178967"/>
            <a:ext cx="357190" cy="1143008"/>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8" name="TextBox 17"/>
          <p:cNvSpPr txBox="1"/>
          <p:nvPr/>
        </p:nvSpPr>
        <p:spPr>
          <a:xfrm>
            <a:off x="4714876" y="3571876"/>
            <a:ext cx="642942" cy="369332"/>
          </a:xfrm>
          <a:prstGeom prst="rect">
            <a:avLst/>
          </a:prstGeom>
          <a:noFill/>
        </p:spPr>
        <p:txBody>
          <a:bodyPr wrap="square" rtlCol="1">
            <a:spAutoFit/>
          </a:bodyPr>
          <a:lstStyle/>
          <a:p>
            <a:r>
              <a:rPr lang="en-US" dirty="0" smtClean="0"/>
              <a:t>M  +</a:t>
            </a:r>
            <a:endParaRPr lang="he-IL" dirty="0"/>
          </a:p>
        </p:txBody>
      </p:sp>
      <p:sp>
        <p:nvSpPr>
          <p:cNvPr id="19" name="TextBox 18"/>
          <p:cNvSpPr txBox="1"/>
          <p:nvPr/>
        </p:nvSpPr>
        <p:spPr>
          <a:xfrm>
            <a:off x="5500694" y="3202544"/>
            <a:ext cx="3214710" cy="369332"/>
          </a:xfrm>
          <a:prstGeom prst="rect">
            <a:avLst/>
          </a:prstGeom>
          <a:noFill/>
        </p:spPr>
        <p:txBody>
          <a:bodyPr wrap="square" rtlCol="1">
            <a:spAutoFit/>
          </a:bodyPr>
          <a:lstStyle/>
          <a:p>
            <a:r>
              <a:rPr lang="en-US" dirty="0" smtClean="0"/>
              <a:t>wt               V2                  C4      </a:t>
            </a:r>
            <a:endParaRPr lang="he-IL" dirty="0"/>
          </a:p>
        </p:txBody>
      </p:sp>
      <p:sp>
        <p:nvSpPr>
          <p:cNvPr id="20" name="TextBox 19"/>
          <p:cNvSpPr txBox="1"/>
          <p:nvPr/>
        </p:nvSpPr>
        <p:spPr>
          <a:xfrm>
            <a:off x="1714480" y="3202544"/>
            <a:ext cx="2643206" cy="369332"/>
          </a:xfrm>
          <a:prstGeom prst="rect">
            <a:avLst/>
          </a:prstGeom>
          <a:noFill/>
        </p:spPr>
        <p:txBody>
          <a:bodyPr wrap="square" rtlCol="1">
            <a:spAutoFit/>
          </a:bodyPr>
          <a:lstStyle/>
          <a:p>
            <a:r>
              <a:rPr lang="en-US" dirty="0" smtClean="0"/>
              <a:t>pC                      pTy      </a:t>
            </a:r>
            <a:endParaRPr lang="he-IL" dirty="0"/>
          </a:p>
        </p:txBody>
      </p:sp>
      <p:sp>
        <p:nvSpPr>
          <p:cNvPr id="21" name="TextBox 20"/>
          <p:cNvSpPr txBox="1"/>
          <p:nvPr/>
        </p:nvSpPr>
        <p:spPr>
          <a:xfrm>
            <a:off x="7786710" y="6072206"/>
            <a:ext cx="1071570" cy="276999"/>
          </a:xfrm>
          <a:prstGeom prst="rect">
            <a:avLst/>
          </a:prstGeom>
          <a:noFill/>
        </p:spPr>
        <p:txBody>
          <a:bodyPr wrap="square" rtlCol="1">
            <a:spAutoFit/>
          </a:bodyPr>
          <a:lstStyle/>
          <a:p>
            <a:r>
              <a:rPr lang="he-IL" sz="1200" dirty="0" smtClean="0"/>
              <a:t>תמונה </a:t>
            </a:r>
            <a:r>
              <a:rPr lang="he-IL" sz="1100" dirty="0" smtClean="0"/>
              <a:t>2</a:t>
            </a:r>
            <a:endParaRPr lang="he-IL"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תמונה למצגת1.jpg"/>
          <p:cNvPicPr>
            <a:picLocks noChangeAspect="1"/>
          </p:cNvPicPr>
          <p:nvPr/>
        </p:nvPicPr>
        <p:blipFill>
          <a:blip r:embed="rId3">
            <a:lum bright="55000" contrast="-60000"/>
          </a:blip>
          <a:stretch>
            <a:fillRect/>
          </a:stretch>
        </p:blipFill>
        <p:spPr>
          <a:xfrm>
            <a:off x="0" y="-24"/>
            <a:ext cx="9144000" cy="6858000"/>
          </a:xfrm>
          <a:prstGeom prst="rect">
            <a:avLst/>
          </a:prstGeom>
        </p:spPr>
      </p:pic>
      <p:sp>
        <p:nvSpPr>
          <p:cNvPr id="2" name="כותרת 1"/>
          <p:cNvSpPr>
            <a:spLocks noGrp="1"/>
          </p:cNvSpPr>
          <p:nvPr>
            <p:ph type="title"/>
          </p:nvPr>
        </p:nvSpPr>
        <p:spPr/>
        <p:txBody>
          <a:bodyPr>
            <a:normAutofit fontScale="90000"/>
          </a:bodyPr>
          <a:lstStyle/>
          <a:p>
            <a:r>
              <a:rPr lang="he-IL" dirty="0" smtClean="0">
                <a:latin typeface="David" pitchFamily="34" charset="-79"/>
                <a:cs typeface="David" pitchFamily="34" charset="-79"/>
              </a:rPr>
              <a:t>תוצאות - שימוש בהפצצה להדבקת צמחים</a:t>
            </a:r>
            <a:endParaRPr lang="he-IL" dirty="0">
              <a:latin typeface="David" pitchFamily="34" charset="-79"/>
              <a:cs typeface="David" pitchFamily="34" charset="-79"/>
            </a:endParaRPr>
          </a:p>
        </p:txBody>
      </p:sp>
      <p:sp>
        <p:nvSpPr>
          <p:cNvPr id="3" name="מציין מיקום תוכן 2"/>
          <p:cNvSpPr>
            <a:spLocks noGrp="1"/>
          </p:cNvSpPr>
          <p:nvPr>
            <p:ph idx="1"/>
          </p:nvPr>
        </p:nvSpPr>
        <p:spPr/>
        <p:txBody>
          <a:bodyPr>
            <a:normAutofit fontScale="92500" lnSpcReduction="10000"/>
          </a:bodyPr>
          <a:lstStyle/>
          <a:p>
            <a:pPr>
              <a:lnSpc>
                <a:spcPct val="150000"/>
              </a:lnSpc>
              <a:buFont typeface="Wingdings" pitchFamily="2" charset="2"/>
              <a:buChar char="²"/>
            </a:pPr>
            <a:r>
              <a:rPr lang="he-IL" sz="2400" dirty="0" smtClean="0">
                <a:latin typeface="David" pitchFamily="34" charset="-79"/>
                <a:cs typeface="David" pitchFamily="34" charset="-79"/>
              </a:rPr>
              <a:t>המסקנה לאחר ה- </a:t>
            </a:r>
            <a:r>
              <a:rPr lang="en-US" sz="2400" dirty="0" smtClean="0">
                <a:latin typeface="David" pitchFamily="34" charset="-79"/>
                <a:cs typeface="David" pitchFamily="34" charset="-79"/>
              </a:rPr>
              <a:t>PCR</a:t>
            </a:r>
            <a:r>
              <a:rPr lang="he-IL" sz="2400" dirty="0" smtClean="0">
                <a:latin typeface="David" pitchFamily="34" charset="-79"/>
                <a:cs typeface="David" pitchFamily="34" charset="-79"/>
              </a:rPr>
              <a:t> הייתה שהחיידק מתפשט בצמח. במקביל  בדקנו האם הגנום של הוירוס המוטנטי הצליח להשתחרר מהגנום של החיידק, אך לא מצאנו עדויות לגנום הוירוס המוטנטי בצמחים.</a:t>
            </a:r>
          </a:p>
          <a:p>
            <a:pPr>
              <a:lnSpc>
                <a:spcPct val="150000"/>
              </a:lnSpc>
              <a:buFont typeface="Wingdings" pitchFamily="2" charset="2"/>
              <a:buChar char="²"/>
            </a:pPr>
            <a:r>
              <a:rPr lang="he-IL" sz="2400" dirty="0" smtClean="0">
                <a:latin typeface="David" pitchFamily="34" charset="-79"/>
                <a:cs typeface="David" pitchFamily="34" charset="-79"/>
              </a:rPr>
              <a:t>בעקבות כך, החלטנו לבדוק אפשרויות אחרות כדי להחדיר את הוירוס המוטנטי לצמח. אחת האפשרויות שעלתה היא הפצצה.</a:t>
            </a:r>
          </a:p>
          <a:p>
            <a:pPr>
              <a:lnSpc>
                <a:spcPct val="150000"/>
              </a:lnSpc>
              <a:buFont typeface="Wingdings" pitchFamily="2" charset="2"/>
              <a:buChar char="²"/>
            </a:pPr>
            <a:r>
              <a:rPr lang="he-IL" sz="2400" dirty="0" smtClean="0">
                <a:latin typeface="David" pitchFamily="34" charset="-79"/>
                <a:cs typeface="David" pitchFamily="34" charset="-79"/>
              </a:rPr>
              <a:t>החיסרון בהפצצה הוא שלא ניתן לקבל תוצאות חד משמעיות, מכיוון שלא נוכל לדעת בוודאות שהחלקיקים הזעירים פגעו בצמח, וגם מפני שאין מספיק מידע בנושא ההפצצות הקשור לשלב ההתפתחותי היעיל ביותר לבצע את ההפצצה בצמח.</a:t>
            </a:r>
            <a:endParaRPr lang="he-IL" sz="2400" dirty="0">
              <a:latin typeface="David" pitchFamily="34" charset="-79"/>
              <a:cs typeface="David" pitchFamily="34" charset="-79"/>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תמונה למצגת1.jpg"/>
          <p:cNvPicPr>
            <a:picLocks noChangeAspect="1"/>
          </p:cNvPicPr>
          <p:nvPr/>
        </p:nvPicPr>
        <p:blipFill>
          <a:blip r:embed="rId3">
            <a:lum bright="55000" contrast="-60000"/>
          </a:blip>
          <a:stretch>
            <a:fillRect/>
          </a:stretch>
        </p:blipFill>
        <p:spPr>
          <a:xfrm>
            <a:off x="0" y="0"/>
            <a:ext cx="9144000" cy="6858000"/>
          </a:xfrm>
          <a:prstGeom prst="rect">
            <a:avLst/>
          </a:prstGeom>
        </p:spPr>
      </p:pic>
      <p:sp>
        <p:nvSpPr>
          <p:cNvPr id="2" name="כותרת 1"/>
          <p:cNvSpPr>
            <a:spLocks noGrp="1"/>
          </p:cNvSpPr>
          <p:nvPr>
            <p:ph type="title"/>
          </p:nvPr>
        </p:nvSpPr>
        <p:spPr>
          <a:xfrm>
            <a:off x="457200" y="357166"/>
            <a:ext cx="8229600" cy="1368412"/>
          </a:xfrm>
        </p:spPr>
        <p:txBody>
          <a:bodyPr>
            <a:noAutofit/>
          </a:bodyPr>
          <a:lstStyle/>
          <a:p>
            <a:pPr algn="r">
              <a:lnSpc>
                <a:spcPct val="150000"/>
              </a:lnSpc>
            </a:pPr>
            <a:r>
              <a:rPr lang="he-IL" sz="2400" dirty="0" smtClean="0">
                <a:latin typeface="David" pitchFamily="34" charset="-79"/>
                <a:cs typeface="David" pitchFamily="34" charset="-79"/>
              </a:rPr>
              <a:t>בחרנו לעשות הפצצה על צמחי דאטורה, היות והם אינם ניזוקים מההפצצה בניגוד לצמח הטבק ולעגבנייה שההפצצה מזיקה להם. </a:t>
            </a:r>
            <a:br>
              <a:rPr lang="he-IL" sz="2400" dirty="0" smtClean="0">
                <a:latin typeface="David" pitchFamily="34" charset="-79"/>
                <a:cs typeface="David" pitchFamily="34" charset="-79"/>
              </a:rPr>
            </a:br>
            <a:r>
              <a:rPr lang="he-IL" sz="2400" dirty="0" smtClean="0">
                <a:latin typeface="David" pitchFamily="34" charset="-79"/>
                <a:cs typeface="David" pitchFamily="34" charset="-79"/>
              </a:rPr>
              <a:t>לאחר חודש ימים עשינו </a:t>
            </a:r>
            <a:r>
              <a:rPr lang="en-US" sz="2400" dirty="0" smtClean="0">
                <a:latin typeface="David" pitchFamily="34" charset="-79"/>
                <a:cs typeface="David" pitchFamily="34" charset="-79"/>
              </a:rPr>
              <a:t>PCR</a:t>
            </a:r>
            <a:r>
              <a:rPr lang="he-IL" sz="2400" dirty="0" smtClean="0">
                <a:latin typeface="David" pitchFamily="34" charset="-79"/>
                <a:cs typeface="David" pitchFamily="34" charset="-79"/>
              </a:rPr>
              <a:t> לצמחי דאטורה מעלה חדש (תמונה 3).</a:t>
            </a:r>
            <a:endParaRPr lang="he-IL" sz="2400" dirty="0">
              <a:latin typeface="David" pitchFamily="34" charset="-79"/>
              <a:cs typeface="David" pitchFamily="34" charset="-79"/>
            </a:endParaRPr>
          </a:p>
        </p:txBody>
      </p:sp>
      <p:pic>
        <p:nvPicPr>
          <p:cNvPr id="4097" name="Picture 1" descr="CCF19112011_00002"/>
          <p:cNvPicPr>
            <a:picLocks noChangeAspect="1" noChangeArrowheads="1"/>
          </p:cNvPicPr>
          <p:nvPr/>
        </p:nvPicPr>
        <p:blipFill>
          <a:blip r:embed="rId4"/>
          <a:srcRect l="31613" t="8534" r="26648" b="69321"/>
          <a:stretch>
            <a:fillRect/>
          </a:stretch>
        </p:blipFill>
        <p:spPr bwMode="auto">
          <a:xfrm>
            <a:off x="2071670" y="3102577"/>
            <a:ext cx="5000660" cy="3183943"/>
          </a:xfrm>
          <a:prstGeom prst="rect">
            <a:avLst/>
          </a:prstGeom>
          <a:noFill/>
          <a:ln w="9525">
            <a:noFill/>
            <a:miter lim="800000"/>
            <a:headEnd/>
            <a:tailEnd/>
          </a:ln>
        </p:spPr>
      </p:pic>
      <p:sp>
        <p:nvSpPr>
          <p:cNvPr id="8" name="TextBox 7"/>
          <p:cNvSpPr txBox="1"/>
          <p:nvPr/>
        </p:nvSpPr>
        <p:spPr>
          <a:xfrm>
            <a:off x="2143108" y="4282867"/>
            <a:ext cx="500066" cy="646331"/>
          </a:xfrm>
          <a:prstGeom prst="rect">
            <a:avLst/>
          </a:prstGeom>
          <a:noFill/>
        </p:spPr>
        <p:txBody>
          <a:bodyPr wrap="square" rtlCol="1">
            <a:spAutoFit/>
          </a:bodyPr>
          <a:lstStyle/>
          <a:p>
            <a:r>
              <a:rPr lang="en-US" sz="1000" dirty="0" smtClean="0"/>
              <a:t>1000</a:t>
            </a:r>
          </a:p>
          <a:p>
            <a:endParaRPr lang="en-US" sz="200" dirty="0" smtClean="0"/>
          </a:p>
          <a:p>
            <a:endParaRPr lang="en-US" sz="200" dirty="0" smtClean="0"/>
          </a:p>
          <a:p>
            <a:endParaRPr lang="he-IL" sz="200" dirty="0" smtClean="0"/>
          </a:p>
          <a:p>
            <a:r>
              <a:rPr lang="en-US" sz="1000" dirty="0" smtClean="0"/>
              <a:t>500</a:t>
            </a:r>
            <a:br>
              <a:rPr lang="en-US" sz="1000" dirty="0" smtClean="0"/>
            </a:br>
            <a:endParaRPr lang="he-IL" sz="1000" dirty="0"/>
          </a:p>
        </p:txBody>
      </p:sp>
      <p:sp>
        <p:nvSpPr>
          <p:cNvPr id="9" name="TextBox 8"/>
          <p:cNvSpPr txBox="1"/>
          <p:nvPr/>
        </p:nvSpPr>
        <p:spPr>
          <a:xfrm>
            <a:off x="2357422" y="2773916"/>
            <a:ext cx="1071570" cy="369332"/>
          </a:xfrm>
          <a:prstGeom prst="rect">
            <a:avLst/>
          </a:prstGeom>
          <a:noFill/>
        </p:spPr>
        <p:txBody>
          <a:bodyPr wrap="square" rtlCol="1">
            <a:spAutoFit/>
          </a:bodyPr>
          <a:lstStyle/>
          <a:p>
            <a:r>
              <a:rPr lang="en-US" dirty="0" smtClean="0"/>
              <a:t>M    +     -</a:t>
            </a:r>
            <a:endParaRPr lang="he-IL" dirty="0"/>
          </a:p>
        </p:txBody>
      </p:sp>
      <p:sp>
        <p:nvSpPr>
          <p:cNvPr id="10" name="TextBox 9"/>
          <p:cNvSpPr txBox="1"/>
          <p:nvPr/>
        </p:nvSpPr>
        <p:spPr>
          <a:xfrm rot="16200000">
            <a:off x="2904220" y="2310699"/>
            <a:ext cx="1500197" cy="307777"/>
          </a:xfrm>
          <a:prstGeom prst="rect">
            <a:avLst/>
          </a:prstGeom>
          <a:noFill/>
        </p:spPr>
        <p:txBody>
          <a:bodyPr wrap="square" rtlCol="1">
            <a:spAutoFit/>
          </a:bodyPr>
          <a:lstStyle/>
          <a:p>
            <a:r>
              <a:rPr lang="he-IL" sz="1400" dirty="0" smtClean="0"/>
              <a:t>עלה שעבר הפצצה</a:t>
            </a:r>
            <a:endParaRPr lang="he-IL" sz="1400" dirty="0"/>
          </a:p>
        </p:txBody>
      </p:sp>
      <p:sp>
        <p:nvSpPr>
          <p:cNvPr id="12" name="סוגר מסולסל ימני 11"/>
          <p:cNvSpPr/>
          <p:nvPr/>
        </p:nvSpPr>
        <p:spPr>
          <a:xfrm rot="16200000">
            <a:off x="4107653" y="2536024"/>
            <a:ext cx="357190" cy="857256"/>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3" name="סוגר מסולסל ימני 12"/>
          <p:cNvSpPr/>
          <p:nvPr/>
        </p:nvSpPr>
        <p:spPr>
          <a:xfrm rot="16200000">
            <a:off x="5107785" y="2536025"/>
            <a:ext cx="357190" cy="857256"/>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4" name="סוגר מסולסל ימני 13"/>
          <p:cNvSpPr/>
          <p:nvPr/>
        </p:nvSpPr>
        <p:spPr>
          <a:xfrm rot="16200000">
            <a:off x="6107917" y="2536025"/>
            <a:ext cx="357190" cy="857256"/>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5" name="TextBox 14"/>
          <p:cNvSpPr txBox="1"/>
          <p:nvPr/>
        </p:nvSpPr>
        <p:spPr>
          <a:xfrm>
            <a:off x="3786182" y="2488164"/>
            <a:ext cx="2857520" cy="369332"/>
          </a:xfrm>
          <a:prstGeom prst="rect">
            <a:avLst/>
          </a:prstGeom>
          <a:noFill/>
        </p:spPr>
        <p:txBody>
          <a:bodyPr wrap="square" rtlCol="1">
            <a:spAutoFit/>
          </a:bodyPr>
          <a:lstStyle/>
          <a:p>
            <a:r>
              <a:rPr lang="en-US" dirty="0" smtClean="0"/>
              <a:t>wt               V2               C4  </a:t>
            </a:r>
            <a:endParaRPr lang="he-IL" dirty="0"/>
          </a:p>
        </p:txBody>
      </p:sp>
      <p:sp>
        <p:nvSpPr>
          <p:cNvPr id="16" name="TextBox 15"/>
          <p:cNvSpPr txBox="1"/>
          <p:nvPr/>
        </p:nvSpPr>
        <p:spPr>
          <a:xfrm>
            <a:off x="6000760" y="6286520"/>
            <a:ext cx="1071570" cy="276999"/>
          </a:xfrm>
          <a:prstGeom prst="rect">
            <a:avLst/>
          </a:prstGeom>
          <a:noFill/>
        </p:spPr>
        <p:txBody>
          <a:bodyPr wrap="square" rtlCol="1">
            <a:spAutoFit/>
          </a:bodyPr>
          <a:lstStyle/>
          <a:p>
            <a:r>
              <a:rPr lang="he-IL" sz="1200" dirty="0" smtClean="0"/>
              <a:t>תמונה </a:t>
            </a:r>
            <a:r>
              <a:rPr lang="he-IL" sz="1100" dirty="0" smtClean="0"/>
              <a:t>3</a:t>
            </a:r>
            <a:endParaRPr lang="he-IL"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למצגת1.jpg"/>
          <p:cNvPicPr>
            <a:picLocks noChangeAspect="1"/>
          </p:cNvPicPr>
          <p:nvPr/>
        </p:nvPicPr>
        <p:blipFill>
          <a:blip r:embed="rId3">
            <a:lum bright="55000" contrast="-60000"/>
          </a:blip>
          <a:stretch>
            <a:fillRect/>
          </a:stretch>
        </p:blipFill>
        <p:spPr>
          <a:xfrm>
            <a:off x="0" y="0"/>
            <a:ext cx="9144000" cy="6858000"/>
          </a:xfrm>
          <a:prstGeom prst="rect">
            <a:avLst/>
          </a:prstGeom>
        </p:spPr>
      </p:pic>
      <p:sp>
        <p:nvSpPr>
          <p:cNvPr id="2" name="כותרת 1"/>
          <p:cNvSpPr>
            <a:spLocks noGrp="1"/>
          </p:cNvSpPr>
          <p:nvPr>
            <p:ph type="title"/>
          </p:nvPr>
        </p:nvSpPr>
        <p:spPr>
          <a:xfrm>
            <a:off x="428596" y="2500306"/>
            <a:ext cx="8229600" cy="1643074"/>
          </a:xfrm>
        </p:spPr>
        <p:txBody>
          <a:bodyPr>
            <a:normAutofit fontScale="90000"/>
          </a:bodyPr>
          <a:lstStyle/>
          <a:p>
            <a:pPr>
              <a:lnSpc>
                <a:spcPct val="140000"/>
              </a:lnSpc>
            </a:pPr>
            <a:r>
              <a:rPr lang="he-IL" b="1" dirty="0">
                <a:latin typeface="David" pitchFamily="34" charset="-79"/>
                <a:cs typeface="David" pitchFamily="34" charset="-79"/>
              </a:rPr>
              <a:t>שאלת המחקר:</a:t>
            </a:r>
            <a:r>
              <a:rPr lang="en-US" dirty="0">
                <a:latin typeface="David" pitchFamily="34" charset="-79"/>
                <a:cs typeface="David" pitchFamily="34" charset="-79"/>
              </a:rPr>
              <a:t/>
            </a:r>
            <a:br>
              <a:rPr lang="en-US" dirty="0">
                <a:latin typeface="David" pitchFamily="34" charset="-79"/>
                <a:cs typeface="David" pitchFamily="34" charset="-79"/>
              </a:rPr>
            </a:br>
            <a:r>
              <a:rPr lang="he-IL" dirty="0" smtClean="0">
                <a:latin typeface="David" pitchFamily="34" charset="-79"/>
                <a:ea typeface="Calibri"/>
                <a:cs typeface="David" pitchFamily="34" charset="-79"/>
              </a:rPr>
              <a:t> </a:t>
            </a:r>
            <a:r>
              <a:rPr lang="he-IL" sz="4000" dirty="0" smtClean="0">
                <a:latin typeface="David" pitchFamily="34" charset="-79"/>
                <a:ea typeface="Calibri"/>
                <a:cs typeface="David" pitchFamily="34" charset="-79"/>
              </a:rPr>
              <a:t>מעורבותם האפשרית של החלבונים </a:t>
            </a:r>
            <a:r>
              <a:rPr lang="en-US" sz="4000" dirty="0" smtClean="0">
                <a:latin typeface="David" pitchFamily="34" charset="-79"/>
                <a:ea typeface="Calibri"/>
                <a:cs typeface="David" pitchFamily="34" charset="-79"/>
              </a:rPr>
              <a:t>V2 </a:t>
            </a:r>
            <a:r>
              <a:rPr lang="he-IL" sz="4000" dirty="0" smtClean="0">
                <a:latin typeface="David" pitchFamily="34" charset="-79"/>
                <a:ea typeface="Calibri"/>
                <a:cs typeface="David" pitchFamily="34" charset="-79"/>
              </a:rPr>
              <a:t> ו- </a:t>
            </a:r>
            <a:r>
              <a:rPr lang="en-US" sz="4000" dirty="0" smtClean="0">
                <a:latin typeface="David" pitchFamily="34" charset="-79"/>
                <a:ea typeface="Calibri"/>
                <a:cs typeface="David" pitchFamily="34" charset="-79"/>
              </a:rPr>
              <a:t>C4</a:t>
            </a:r>
            <a:r>
              <a:rPr lang="he-IL" sz="4000" dirty="0" smtClean="0">
                <a:latin typeface="David" pitchFamily="34" charset="-79"/>
                <a:ea typeface="Calibri"/>
                <a:cs typeface="David" pitchFamily="34" charset="-79"/>
              </a:rPr>
              <a:t> של וירוס צהבון האמיר במנגנון התנועה של הוירוס בצמח העגבנייה. </a:t>
            </a:r>
            <a:r>
              <a:rPr lang="en-US" dirty="0">
                <a:latin typeface="David" pitchFamily="34" charset="-79"/>
                <a:cs typeface="David" pitchFamily="34" charset="-79"/>
              </a:rPr>
              <a:t/>
            </a:r>
            <a:br>
              <a:rPr lang="en-US" dirty="0">
                <a:latin typeface="David" pitchFamily="34" charset="-79"/>
                <a:cs typeface="David" pitchFamily="34" charset="-79"/>
              </a:rPr>
            </a:br>
            <a:endParaRPr lang="he-IL" dirty="0">
              <a:latin typeface="David" pitchFamily="34" charset="-79"/>
              <a:cs typeface="David" pitchFamily="34" charset="-79"/>
            </a:endParaRPr>
          </a:p>
        </p:txBody>
      </p:sp>
      <p:pic>
        <p:nvPicPr>
          <p:cNvPr id="4" name="תמונה 3" descr="תמונה למצגת2.jpg"/>
          <p:cNvPicPr>
            <a:picLocks noChangeAspect="1"/>
          </p:cNvPicPr>
          <p:nvPr/>
        </p:nvPicPr>
        <p:blipFill>
          <a:blip r:embed="rId4"/>
          <a:srcRect l="2386" t="16822" r="2167" b="7476"/>
          <a:stretch>
            <a:fillRect/>
          </a:stretch>
        </p:blipFill>
        <p:spPr>
          <a:xfrm rot="21161594">
            <a:off x="174232" y="4804445"/>
            <a:ext cx="2645816" cy="178592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תמונה למצגת1.jpg"/>
          <p:cNvPicPr>
            <a:picLocks noChangeAspect="1"/>
          </p:cNvPicPr>
          <p:nvPr/>
        </p:nvPicPr>
        <p:blipFill>
          <a:blip r:embed="rId3">
            <a:lum bright="55000" contrast="-60000"/>
          </a:blip>
          <a:stretch>
            <a:fillRect/>
          </a:stretch>
        </p:blipFill>
        <p:spPr>
          <a:xfrm>
            <a:off x="0" y="0"/>
            <a:ext cx="9144000" cy="6858000"/>
          </a:xfrm>
          <a:prstGeom prst="rect">
            <a:avLst/>
          </a:prstGeom>
        </p:spPr>
      </p:pic>
      <p:sp>
        <p:nvSpPr>
          <p:cNvPr id="3" name="מציין מיקום תוכן 2"/>
          <p:cNvSpPr>
            <a:spLocks noGrp="1"/>
          </p:cNvSpPr>
          <p:nvPr>
            <p:ph idx="1"/>
          </p:nvPr>
        </p:nvSpPr>
        <p:spPr>
          <a:xfrm>
            <a:off x="214282" y="331797"/>
            <a:ext cx="8715436" cy="4525963"/>
          </a:xfrm>
        </p:spPr>
        <p:txBody>
          <a:bodyPr>
            <a:normAutofit/>
          </a:bodyPr>
          <a:lstStyle/>
          <a:p>
            <a:pPr marL="0" lvl="0" indent="0">
              <a:spcBef>
                <a:spcPts val="0"/>
              </a:spcBef>
              <a:buNone/>
            </a:pPr>
            <a:r>
              <a:rPr lang="he-IL" sz="2200" dirty="0" smtClean="0">
                <a:solidFill>
                  <a:prstClr val="black"/>
                </a:solidFill>
                <a:latin typeface="David" pitchFamily="34" charset="-79"/>
                <a:cs typeface="David" pitchFamily="34" charset="-79"/>
              </a:rPr>
              <a:t>2 מתוך 3 צמחים שהופצצו בגנום </a:t>
            </a:r>
            <a:r>
              <a:rPr lang="en-US" sz="2200" dirty="0" smtClean="0">
                <a:solidFill>
                  <a:prstClr val="black"/>
                </a:solidFill>
                <a:latin typeface="David" pitchFamily="34" charset="-79"/>
                <a:cs typeface="David" pitchFamily="34" charset="-79"/>
              </a:rPr>
              <a:t>wt</a:t>
            </a:r>
            <a:r>
              <a:rPr lang="he-IL" sz="2200" dirty="0" smtClean="0">
                <a:solidFill>
                  <a:prstClr val="black"/>
                </a:solidFill>
                <a:latin typeface="David" pitchFamily="34" charset="-79"/>
                <a:cs typeface="David" pitchFamily="34" charset="-79"/>
              </a:rPr>
              <a:t> ו- </a:t>
            </a:r>
            <a:r>
              <a:rPr lang="en-US" sz="2200" dirty="0" smtClean="0">
                <a:solidFill>
                  <a:prstClr val="black"/>
                </a:solidFill>
                <a:latin typeface="David" pitchFamily="34" charset="-79"/>
                <a:cs typeface="David" pitchFamily="34" charset="-79"/>
              </a:rPr>
              <a:t>V2 C84/86S</a:t>
            </a:r>
            <a:r>
              <a:rPr lang="he-IL" sz="2200" dirty="0" smtClean="0">
                <a:solidFill>
                  <a:prstClr val="black"/>
                </a:solidFill>
                <a:latin typeface="David" pitchFamily="34" charset="-79"/>
                <a:cs typeface="David" pitchFamily="34" charset="-79"/>
              </a:rPr>
              <a:t> היו חיוביים ב-</a:t>
            </a:r>
            <a:r>
              <a:rPr lang="en-US" sz="2200" dirty="0" smtClean="0">
                <a:solidFill>
                  <a:prstClr val="black"/>
                </a:solidFill>
                <a:latin typeface="David" pitchFamily="34" charset="-79"/>
                <a:cs typeface="David" pitchFamily="34" charset="-79"/>
              </a:rPr>
              <a:t>PCR </a:t>
            </a:r>
            <a:r>
              <a:rPr lang="he-IL" sz="2200" dirty="0" smtClean="0">
                <a:solidFill>
                  <a:prstClr val="black"/>
                </a:solidFill>
                <a:latin typeface="David" pitchFamily="34" charset="-79"/>
                <a:cs typeface="David" pitchFamily="34" charset="-79"/>
              </a:rPr>
              <a:t> (תמונה 4).</a:t>
            </a:r>
          </a:p>
          <a:p>
            <a:pPr>
              <a:buNone/>
            </a:pPr>
            <a:r>
              <a:rPr lang="he-IL" sz="2200" dirty="0" smtClean="0">
                <a:latin typeface="David" pitchFamily="34" charset="-79"/>
                <a:cs typeface="David" pitchFamily="34" charset="-79"/>
              </a:rPr>
              <a:t>הבנדים שקיבלנו בצמחים עם וירוס מזן הבר מעידים על נוכחות הוירוס שזה תוצאה </a:t>
            </a:r>
          </a:p>
          <a:p>
            <a:pPr>
              <a:buNone/>
            </a:pPr>
            <a:r>
              <a:rPr lang="he-IL" sz="2200" dirty="0" smtClean="0">
                <a:latin typeface="David" pitchFamily="34" charset="-79"/>
                <a:cs typeface="David" pitchFamily="34" charset="-79"/>
              </a:rPr>
              <a:t>טובה עבורנו, אך הבנדים המופיעים בצמחים עם הוירוס המוטנטי לא טובים </a:t>
            </a:r>
          </a:p>
          <a:p>
            <a:pPr>
              <a:buNone/>
            </a:pPr>
            <a:r>
              <a:rPr lang="he-IL" sz="2200" dirty="0" smtClean="0">
                <a:latin typeface="David" pitchFamily="34" charset="-79"/>
                <a:cs typeface="David" pitchFamily="34" charset="-79"/>
              </a:rPr>
              <a:t>עבורנו, היות והצמח היה צריך להתגבר על מנגנון דיכוי ההשתקה של הוירוס </a:t>
            </a:r>
          </a:p>
          <a:p>
            <a:pPr>
              <a:buNone/>
            </a:pPr>
            <a:r>
              <a:rPr lang="he-IL" sz="2200" dirty="0" smtClean="0">
                <a:latin typeface="David" pitchFamily="34" charset="-79"/>
                <a:cs typeface="David" pitchFamily="34" charset="-79"/>
              </a:rPr>
              <a:t>המוטנטי. </a:t>
            </a:r>
          </a:p>
          <a:p>
            <a:pPr>
              <a:buNone/>
            </a:pPr>
            <a:r>
              <a:rPr lang="he-IL" sz="2200" dirty="0" smtClean="0">
                <a:latin typeface="David" pitchFamily="34" charset="-79"/>
                <a:cs typeface="David" pitchFamily="34" charset="-79"/>
              </a:rPr>
              <a:t>כמו כן, לא קיבלנו תוצאות ב- </a:t>
            </a:r>
            <a:r>
              <a:rPr lang="en-US" sz="2200" dirty="0" smtClean="0">
                <a:latin typeface="David" pitchFamily="34" charset="-79"/>
                <a:cs typeface="David" pitchFamily="34" charset="-79"/>
              </a:rPr>
              <a:t>C4</a:t>
            </a:r>
            <a:r>
              <a:rPr lang="he-IL" sz="2200" dirty="0" smtClean="0">
                <a:latin typeface="David" pitchFamily="34" charset="-79"/>
                <a:cs typeface="David" pitchFamily="34" charset="-79"/>
              </a:rPr>
              <a:t>, דבר שתומך בהשערה שלנו, שהחלבון מונע תנועה </a:t>
            </a:r>
          </a:p>
          <a:p>
            <a:pPr>
              <a:buNone/>
            </a:pPr>
            <a:r>
              <a:rPr lang="he-IL" sz="2200" dirty="0" smtClean="0">
                <a:latin typeface="David" pitchFamily="34" charset="-79"/>
                <a:cs typeface="David" pitchFamily="34" charset="-79"/>
              </a:rPr>
              <a:t>ולכן לא הופיעו בנדים, או שיש בעיה בהפקת הגנום המוטנטי. לאחר בדיקה של </a:t>
            </a:r>
            <a:r>
              <a:rPr lang="en-US" sz="2200" dirty="0" smtClean="0">
                <a:latin typeface="David" pitchFamily="34" charset="-79"/>
                <a:cs typeface="David" pitchFamily="34" charset="-79"/>
              </a:rPr>
              <a:t>,C4</a:t>
            </a:r>
          </a:p>
          <a:p>
            <a:pPr>
              <a:buNone/>
            </a:pPr>
            <a:r>
              <a:rPr lang="he-IL" sz="2200" dirty="0" smtClean="0">
                <a:latin typeface="David" pitchFamily="34" charset="-79"/>
                <a:cs typeface="David" pitchFamily="34" charset="-79"/>
              </a:rPr>
              <a:t>גילינו שהוא לא מצליח לעשות הדבקה סיסטמית בגלל ההפצצה. </a:t>
            </a:r>
          </a:p>
        </p:txBody>
      </p:sp>
      <p:pic>
        <p:nvPicPr>
          <p:cNvPr id="8" name="Picture 6" descr="wt1crop.jpg"/>
          <p:cNvPicPr>
            <a:picLocks noChangeAspect="1"/>
          </p:cNvPicPr>
          <p:nvPr/>
        </p:nvPicPr>
        <p:blipFill>
          <a:blip r:embed="rId4" cstate="print"/>
          <a:stretch>
            <a:fillRect/>
          </a:stretch>
        </p:blipFill>
        <p:spPr>
          <a:xfrm>
            <a:off x="71406" y="3551926"/>
            <a:ext cx="2878556" cy="2520280"/>
          </a:xfrm>
          <a:prstGeom prst="rect">
            <a:avLst/>
          </a:prstGeom>
        </p:spPr>
      </p:pic>
      <p:pic>
        <p:nvPicPr>
          <p:cNvPr id="9" name="Picture 7" descr="V21crop.jpg"/>
          <p:cNvPicPr>
            <a:picLocks noChangeAspect="1"/>
          </p:cNvPicPr>
          <p:nvPr/>
        </p:nvPicPr>
        <p:blipFill>
          <a:blip r:embed="rId5" cstate="print"/>
          <a:stretch>
            <a:fillRect/>
          </a:stretch>
        </p:blipFill>
        <p:spPr>
          <a:xfrm>
            <a:off x="3095742" y="3539310"/>
            <a:ext cx="2890481" cy="2532896"/>
          </a:xfrm>
          <a:prstGeom prst="rect">
            <a:avLst/>
          </a:prstGeom>
        </p:spPr>
      </p:pic>
      <p:pic>
        <p:nvPicPr>
          <p:cNvPr id="10" name="Picture 8" descr="C41crop.jpg"/>
          <p:cNvPicPr>
            <a:picLocks noChangeAspect="1"/>
          </p:cNvPicPr>
          <p:nvPr/>
        </p:nvPicPr>
        <p:blipFill>
          <a:blip r:embed="rId6" cstate="print"/>
          <a:stretch>
            <a:fillRect/>
          </a:stretch>
        </p:blipFill>
        <p:spPr>
          <a:xfrm>
            <a:off x="6107434" y="3539310"/>
            <a:ext cx="2892964" cy="2532896"/>
          </a:xfrm>
          <a:prstGeom prst="rect">
            <a:avLst/>
          </a:prstGeom>
        </p:spPr>
      </p:pic>
      <p:sp>
        <p:nvSpPr>
          <p:cNvPr id="11" name="מלבן 10"/>
          <p:cNvSpPr/>
          <p:nvPr/>
        </p:nvSpPr>
        <p:spPr>
          <a:xfrm>
            <a:off x="3714744" y="6131502"/>
            <a:ext cx="1519967" cy="369332"/>
          </a:xfrm>
          <a:prstGeom prst="rect">
            <a:avLst/>
          </a:prstGeom>
        </p:spPr>
        <p:txBody>
          <a:bodyPr wrap="none">
            <a:spAutoFit/>
          </a:bodyPr>
          <a:lstStyle/>
          <a:p>
            <a:r>
              <a:rPr lang="en-US" dirty="0" smtClean="0"/>
              <a:t>V2-C84S/C86S</a:t>
            </a:r>
            <a:endParaRPr lang="he-IL" dirty="0"/>
          </a:p>
        </p:txBody>
      </p:sp>
      <p:sp>
        <p:nvSpPr>
          <p:cNvPr id="12" name="מלבן 11"/>
          <p:cNvSpPr/>
          <p:nvPr/>
        </p:nvSpPr>
        <p:spPr>
          <a:xfrm>
            <a:off x="7143768" y="6072206"/>
            <a:ext cx="882678" cy="369332"/>
          </a:xfrm>
          <a:prstGeom prst="rect">
            <a:avLst/>
          </a:prstGeom>
        </p:spPr>
        <p:txBody>
          <a:bodyPr wrap="square">
            <a:spAutoFit/>
          </a:bodyPr>
          <a:lstStyle/>
          <a:p>
            <a:r>
              <a:rPr lang="en-US" dirty="0" smtClean="0"/>
              <a:t>C4 L9te</a:t>
            </a:r>
            <a:endParaRPr lang="he-IL" dirty="0"/>
          </a:p>
        </p:txBody>
      </p:sp>
      <p:sp>
        <p:nvSpPr>
          <p:cNvPr id="13" name="מלבן 12"/>
          <p:cNvSpPr/>
          <p:nvPr/>
        </p:nvSpPr>
        <p:spPr>
          <a:xfrm>
            <a:off x="857224" y="6131502"/>
            <a:ext cx="1088760" cy="369332"/>
          </a:xfrm>
          <a:prstGeom prst="rect">
            <a:avLst/>
          </a:prstGeom>
        </p:spPr>
        <p:txBody>
          <a:bodyPr wrap="none">
            <a:spAutoFit/>
          </a:bodyPr>
          <a:lstStyle/>
          <a:p>
            <a:r>
              <a:rPr lang="en-US" dirty="0" smtClean="0"/>
              <a:t>Wild type</a:t>
            </a:r>
            <a:endParaRPr lang="he-IL" dirty="0"/>
          </a:p>
        </p:txBody>
      </p:sp>
      <p:sp>
        <p:nvSpPr>
          <p:cNvPr id="15" name="TextBox 14"/>
          <p:cNvSpPr txBox="1"/>
          <p:nvPr/>
        </p:nvSpPr>
        <p:spPr>
          <a:xfrm>
            <a:off x="7858148" y="6215082"/>
            <a:ext cx="1071570" cy="276999"/>
          </a:xfrm>
          <a:prstGeom prst="rect">
            <a:avLst/>
          </a:prstGeom>
          <a:noFill/>
        </p:spPr>
        <p:txBody>
          <a:bodyPr wrap="square" rtlCol="1">
            <a:spAutoFit/>
          </a:bodyPr>
          <a:lstStyle/>
          <a:p>
            <a:r>
              <a:rPr lang="he-IL" sz="1200" dirty="0" smtClean="0"/>
              <a:t>תמונה </a:t>
            </a:r>
            <a:r>
              <a:rPr lang="he-IL" sz="1100" dirty="0" smtClean="0"/>
              <a:t>4</a:t>
            </a:r>
            <a:endParaRPr lang="he-IL"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למצגת1.jpg"/>
          <p:cNvPicPr>
            <a:picLocks noChangeAspect="1"/>
          </p:cNvPicPr>
          <p:nvPr/>
        </p:nvPicPr>
        <p:blipFill>
          <a:blip r:embed="rId3">
            <a:lum bright="55000" contrast="-60000"/>
          </a:blip>
          <a:stretch>
            <a:fillRect/>
          </a:stretch>
        </p:blipFill>
        <p:spPr>
          <a:xfrm>
            <a:off x="0" y="0"/>
            <a:ext cx="9144000" cy="6858000"/>
          </a:xfrm>
          <a:prstGeom prst="rect">
            <a:avLst/>
          </a:prstGeom>
        </p:spPr>
      </p:pic>
      <p:sp>
        <p:nvSpPr>
          <p:cNvPr id="2" name="כותרת 1"/>
          <p:cNvSpPr>
            <a:spLocks noGrp="1"/>
          </p:cNvSpPr>
          <p:nvPr>
            <p:ph type="title"/>
          </p:nvPr>
        </p:nvSpPr>
        <p:spPr/>
        <p:txBody>
          <a:bodyPr>
            <a:normAutofit fontScale="90000"/>
          </a:bodyPr>
          <a:lstStyle/>
          <a:p>
            <a:pPr>
              <a:lnSpc>
                <a:spcPct val="140000"/>
              </a:lnSpc>
            </a:pPr>
            <a:r>
              <a:rPr lang="en-US" dirty="0">
                <a:latin typeface="David" pitchFamily="34" charset="-79"/>
                <a:cs typeface="David" pitchFamily="34" charset="-79"/>
              </a:rPr>
              <a:t/>
            </a:r>
            <a:br>
              <a:rPr lang="en-US" dirty="0">
                <a:latin typeface="David" pitchFamily="34" charset="-79"/>
                <a:cs typeface="David" pitchFamily="34" charset="-79"/>
              </a:rPr>
            </a:br>
            <a:r>
              <a:rPr lang="he-IL" dirty="0" smtClean="0">
                <a:latin typeface="David" pitchFamily="34" charset="-79"/>
                <a:ea typeface="Calibri"/>
                <a:cs typeface="David" pitchFamily="34" charset="-79"/>
              </a:rPr>
              <a:t> </a:t>
            </a:r>
            <a:r>
              <a:rPr lang="en-US" dirty="0">
                <a:latin typeface="David" pitchFamily="34" charset="-79"/>
                <a:cs typeface="David" pitchFamily="34" charset="-79"/>
              </a:rPr>
              <a:t/>
            </a:r>
            <a:br>
              <a:rPr lang="en-US" dirty="0">
                <a:latin typeface="David" pitchFamily="34" charset="-79"/>
                <a:cs typeface="David" pitchFamily="34" charset="-79"/>
              </a:rPr>
            </a:br>
            <a:endParaRPr lang="he-IL" dirty="0">
              <a:latin typeface="David" pitchFamily="34" charset="-79"/>
              <a:cs typeface="David" pitchFamily="34" charset="-79"/>
            </a:endParaRPr>
          </a:p>
        </p:txBody>
      </p:sp>
      <p:sp>
        <p:nvSpPr>
          <p:cNvPr id="8" name="מציין מיקום תוכן 7"/>
          <p:cNvSpPr>
            <a:spLocks noGrp="1"/>
          </p:cNvSpPr>
          <p:nvPr>
            <p:ph idx="1"/>
          </p:nvPr>
        </p:nvSpPr>
        <p:spPr/>
        <p:txBody>
          <a:bodyPr>
            <a:normAutofit/>
          </a:bodyPr>
          <a:lstStyle/>
          <a:p>
            <a:pPr>
              <a:buNone/>
            </a:pPr>
            <a:r>
              <a:rPr lang="he-IL" sz="2400" dirty="0" smtClean="0">
                <a:latin typeface="David" pitchFamily="34" charset="-79"/>
                <a:cs typeface="David" pitchFamily="34" charset="-79"/>
              </a:rPr>
              <a:t>היות והתוצאות לא היו חד משמעיות, החלטנו לשלב במקביל גם את </a:t>
            </a:r>
          </a:p>
          <a:p>
            <a:pPr>
              <a:buNone/>
            </a:pPr>
            <a:r>
              <a:rPr lang="he-IL" sz="2400" dirty="0" smtClean="0">
                <a:latin typeface="David" pitchFamily="34" charset="-79"/>
                <a:cs typeface="David" pitchFamily="34" charset="-79"/>
              </a:rPr>
              <a:t>הוקטור הבלעדי שבו רוכש  הצמח את הוירוס. ולכן השתמשנו בכנימה </a:t>
            </a:r>
          </a:p>
          <a:p>
            <a:pPr>
              <a:buNone/>
            </a:pPr>
            <a:r>
              <a:rPr lang="he-IL" sz="2400" dirty="0" smtClean="0">
                <a:latin typeface="David" pitchFamily="34" charset="-79"/>
                <a:cs typeface="David" pitchFamily="34" charset="-79"/>
              </a:rPr>
              <a:t>כדרך להעברת הוירוס המוטנטי לצמח.  </a:t>
            </a:r>
          </a:p>
          <a:p>
            <a:pPr>
              <a:buNone/>
            </a:pPr>
            <a:r>
              <a:rPr lang="he-IL" sz="2400" dirty="0" smtClean="0">
                <a:latin typeface="David" pitchFamily="34" charset="-79"/>
                <a:cs typeface="David" pitchFamily="34" charset="-79"/>
              </a:rPr>
              <a:t>נתנו לכנימות לאכול מצמח דאטורה שעבר הפצצה, הכנימות רכשו את </a:t>
            </a:r>
          </a:p>
          <a:p>
            <a:pPr>
              <a:buNone/>
            </a:pPr>
            <a:r>
              <a:rPr lang="he-IL" sz="2400" dirty="0" smtClean="0">
                <a:latin typeface="David" pitchFamily="34" charset="-79"/>
                <a:cs typeface="David" pitchFamily="34" charset="-79"/>
              </a:rPr>
              <a:t>הוירוס מדאטורה שהופצצה בזן הבר ומדאטורה שהופצצה במוטציה ב- </a:t>
            </a:r>
          </a:p>
          <a:p>
            <a:pPr>
              <a:buNone/>
            </a:pPr>
            <a:r>
              <a:rPr lang="en-US" sz="2400" dirty="0" smtClean="0">
                <a:latin typeface="David" pitchFamily="34" charset="-79"/>
                <a:cs typeface="David" pitchFamily="34" charset="-79"/>
              </a:rPr>
              <a:t>V2</a:t>
            </a:r>
            <a:r>
              <a:rPr lang="he-IL" sz="2400" dirty="0" smtClean="0">
                <a:latin typeface="David" pitchFamily="34" charset="-79"/>
                <a:cs typeface="David" pitchFamily="34" charset="-79"/>
              </a:rPr>
              <a:t>. למחרת העברנו את הכנימות במטרת להדביק 4 צמחי עגבנייה ו-4 </a:t>
            </a:r>
          </a:p>
          <a:p>
            <a:pPr>
              <a:buNone/>
            </a:pPr>
            <a:r>
              <a:rPr lang="he-IL" sz="2400" dirty="0" smtClean="0">
                <a:latin typeface="David" pitchFamily="34" charset="-79"/>
                <a:cs typeface="David" pitchFamily="34" charset="-79"/>
              </a:rPr>
              <a:t>צמחי דאטורה. </a:t>
            </a:r>
          </a:p>
          <a:p>
            <a:pPr>
              <a:buNone/>
            </a:pPr>
            <a:r>
              <a:rPr lang="he-IL" sz="2400" dirty="0" smtClean="0">
                <a:latin typeface="David" pitchFamily="34" charset="-79"/>
                <a:cs typeface="David" pitchFamily="34" charset="-79"/>
              </a:rPr>
              <a:t>לאחר כחודש ביצענו </a:t>
            </a:r>
            <a:r>
              <a:rPr lang="en-US" sz="2400" dirty="0" smtClean="0">
                <a:latin typeface="David" pitchFamily="34" charset="-79"/>
                <a:cs typeface="David" pitchFamily="34" charset="-79"/>
              </a:rPr>
              <a:t>PCR</a:t>
            </a:r>
            <a:r>
              <a:rPr lang="he-IL" sz="2400" dirty="0" smtClean="0">
                <a:latin typeface="David" pitchFamily="34" charset="-79"/>
                <a:cs typeface="David" pitchFamily="34" charset="-79"/>
              </a:rPr>
              <a:t> לצמחים המודבקים בכנימות. </a:t>
            </a:r>
            <a:endParaRPr lang="he-IL" sz="2400" dirty="0">
              <a:latin typeface="David" pitchFamily="34" charset="-79"/>
              <a:cs typeface="David" pitchFamily="34" charset="-79"/>
            </a:endParaRPr>
          </a:p>
        </p:txBody>
      </p:sp>
      <p:sp>
        <p:nvSpPr>
          <p:cNvPr id="9" name="TextBox 8"/>
          <p:cNvSpPr txBox="1"/>
          <p:nvPr/>
        </p:nvSpPr>
        <p:spPr>
          <a:xfrm>
            <a:off x="928662" y="714356"/>
            <a:ext cx="7143800" cy="646331"/>
          </a:xfrm>
          <a:prstGeom prst="rect">
            <a:avLst/>
          </a:prstGeom>
          <a:noFill/>
        </p:spPr>
        <p:txBody>
          <a:bodyPr wrap="square" rtlCol="1">
            <a:spAutoFit/>
          </a:bodyPr>
          <a:lstStyle/>
          <a:p>
            <a:pPr algn="ctr"/>
            <a:r>
              <a:rPr lang="he-IL" sz="3600" dirty="0" smtClean="0">
                <a:latin typeface="David" pitchFamily="34" charset="-79"/>
                <a:cs typeface="David" pitchFamily="34" charset="-79"/>
              </a:rPr>
              <a:t>תוצאות - שילוב הפצצה והאכלה בכנימות</a:t>
            </a:r>
            <a:endParaRPr lang="he-IL" sz="3600" dirty="0">
              <a:latin typeface="David" pitchFamily="34" charset="-79"/>
              <a:cs typeface="David" pitchFamily="34" charset="-79"/>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למצגת1.jpg"/>
          <p:cNvPicPr>
            <a:picLocks noChangeAspect="1"/>
          </p:cNvPicPr>
          <p:nvPr/>
        </p:nvPicPr>
        <p:blipFill>
          <a:blip r:embed="rId3">
            <a:lum bright="55000" contrast="-60000"/>
          </a:blip>
          <a:stretch>
            <a:fillRect/>
          </a:stretch>
        </p:blipFill>
        <p:spPr>
          <a:xfrm>
            <a:off x="0" y="0"/>
            <a:ext cx="9144000" cy="6858000"/>
          </a:xfrm>
          <a:prstGeom prst="rect">
            <a:avLst/>
          </a:prstGeom>
        </p:spPr>
      </p:pic>
      <p:sp>
        <p:nvSpPr>
          <p:cNvPr id="2" name="כותרת 1"/>
          <p:cNvSpPr>
            <a:spLocks noGrp="1"/>
          </p:cNvSpPr>
          <p:nvPr>
            <p:ph type="title"/>
          </p:nvPr>
        </p:nvSpPr>
        <p:spPr/>
        <p:txBody>
          <a:bodyPr>
            <a:normAutofit fontScale="90000"/>
          </a:bodyPr>
          <a:lstStyle/>
          <a:p>
            <a:pPr>
              <a:lnSpc>
                <a:spcPct val="140000"/>
              </a:lnSpc>
            </a:pPr>
            <a:r>
              <a:rPr lang="en-US" dirty="0">
                <a:latin typeface="David" pitchFamily="34" charset="-79"/>
                <a:cs typeface="David" pitchFamily="34" charset="-79"/>
              </a:rPr>
              <a:t/>
            </a:r>
            <a:br>
              <a:rPr lang="en-US" dirty="0">
                <a:latin typeface="David" pitchFamily="34" charset="-79"/>
                <a:cs typeface="David" pitchFamily="34" charset="-79"/>
              </a:rPr>
            </a:br>
            <a:r>
              <a:rPr lang="he-IL" dirty="0" smtClean="0">
                <a:latin typeface="David" pitchFamily="34" charset="-79"/>
                <a:ea typeface="Calibri"/>
                <a:cs typeface="David" pitchFamily="34" charset="-79"/>
              </a:rPr>
              <a:t> </a:t>
            </a:r>
            <a:r>
              <a:rPr lang="en-US" dirty="0">
                <a:latin typeface="David" pitchFamily="34" charset="-79"/>
                <a:cs typeface="David" pitchFamily="34" charset="-79"/>
              </a:rPr>
              <a:t/>
            </a:r>
            <a:br>
              <a:rPr lang="en-US" dirty="0">
                <a:latin typeface="David" pitchFamily="34" charset="-79"/>
                <a:cs typeface="David" pitchFamily="34" charset="-79"/>
              </a:rPr>
            </a:br>
            <a:endParaRPr lang="he-IL" dirty="0">
              <a:latin typeface="David" pitchFamily="34" charset="-79"/>
              <a:cs typeface="David" pitchFamily="34" charset="-79"/>
            </a:endParaRPr>
          </a:p>
        </p:txBody>
      </p:sp>
      <p:sp>
        <p:nvSpPr>
          <p:cNvPr id="18" name="מציין מיקום תוכן 17"/>
          <p:cNvSpPr>
            <a:spLocks noGrp="1"/>
          </p:cNvSpPr>
          <p:nvPr>
            <p:ph idx="1"/>
          </p:nvPr>
        </p:nvSpPr>
        <p:spPr>
          <a:xfrm>
            <a:off x="428596" y="2071678"/>
            <a:ext cx="8229600" cy="4525963"/>
          </a:xfrm>
        </p:spPr>
        <p:txBody>
          <a:bodyPr>
            <a:normAutofit/>
          </a:bodyPr>
          <a:lstStyle/>
          <a:p>
            <a:pPr>
              <a:buNone/>
            </a:pPr>
            <a:endParaRPr lang="he-IL" sz="2400" dirty="0" smtClean="0">
              <a:latin typeface="David" pitchFamily="34" charset="-79"/>
              <a:cs typeface="David" pitchFamily="34" charset="-79"/>
            </a:endParaRPr>
          </a:p>
          <a:p>
            <a:pPr>
              <a:buNone/>
            </a:pPr>
            <a:endParaRPr lang="he-IL" sz="2400" dirty="0" smtClean="0">
              <a:latin typeface="David" pitchFamily="34" charset="-79"/>
              <a:cs typeface="David" pitchFamily="34" charset="-79"/>
            </a:endParaRPr>
          </a:p>
          <a:p>
            <a:pPr>
              <a:buNone/>
            </a:pPr>
            <a:endParaRPr lang="he-IL" sz="2400" dirty="0" smtClean="0">
              <a:latin typeface="David" pitchFamily="34" charset="-79"/>
              <a:cs typeface="David" pitchFamily="34" charset="-79"/>
            </a:endParaRPr>
          </a:p>
          <a:p>
            <a:pPr>
              <a:buNone/>
            </a:pPr>
            <a:endParaRPr lang="he-IL" sz="2400" dirty="0" smtClean="0">
              <a:latin typeface="David" pitchFamily="34" charset="-79"/>
              <a:cs typeface="David" pitchFamily="34" charset="-79"/>
            </a:endParaRPr>
          </a:p>
          <a:p>
            <a:pPr>
              <a:buNone/>
            </a:pPr>
            <a:endParaRPr lang="he-IL" sz="2400" dirty="0" smtClean="0">
              <a:latin typeface="David" pitchFamily="34" charset="-79"/>
              <a:cs typeface="David" pitchFamily="34" charset="-79"/>
            </a:endParaRPr>
          </a:p>
          <a:p>
            <a:pPr>
              <a:lnSpc>
                <a:spcPct val="150000"/>
              </a:lnSpc>
              <a:buNone/>
            </a:pPr>
            <a:r>
              <a:rPr lang="he-IL" sz="2400" dirty="0" smtClean="0">
                <a:latin typeface="David" pitchFamily="34" charset="-79"/>
                <a:cs typeface="David" pitchFamily="34" charset="-79"/>
              </a:rPr>
              <a:t>קיבלנו בצמח הדאטורה תוצאה חיובית בעקבות הדבקה של כנימות עם </a:t>
            </a:r>
          </a:p>
          <a:p>
            <a:pPr>
              <a:lnSpc>
                <a:spcPct val="150000"/>
              </a:lnSpc>
              <a:buNone/>
            </a:pPr>
            <a:r>
              <a:rPr lang="he-IL" sz="2400" dirty="0" smtClean="0">
                <a:latin typeface="David" pitchFamily="34" charset="-79"/>
                <a:cs typeface="David" pitchFamily="34" charset="-79"/>
              </a:rPr>
              <a:t>וירוס זן הבר. כמו כן, גם בצמח העגבנייה קיבלנו 2 תוצאות חיוביות </a:t>
            </a:r>
          </a:p>
          <a:p>
            <a:pPr>
              <a:lnSpc>
                <a:spcPct val="150000"/>
              </a:lnSpc>
              <a:buNone/>
            </a:pPr>
            <a:r>
              <a:rPr lang="he-IL" sz="2400" dirty="0" smtClean="0">
                <a:latin typeface="David" pitchFamily="34" charset="-79"/>
                <a:cs typeface="David" pitchFamily="34" charset="-79"/>
              </a:rPr>
              <a:t>בעקבות הדבקה של כנימות עם וירוס זן הבר (תמונה 5).</a:t>
            </a:r>
          </a:p>
        </p:txBody>
      </p:sp>
      <p:pic>
        <p:nvPicPr>
          <p:cNvPr id="76801" name="Picture 1" descr="CCF19112011_00003"/>
          <p:cNvPicPr>
            <a:picLocks noChangeAspect="1" noChangeArrowheads="1"/>
          </p:cNvPicPr>
          <p:nvPr/>
        </p:nvPicPr>
        <p:blipFill>
          <a:blip r:embed="rId4"/>
          <a:srcRect l="17151" t="32706" r="39665" b="43129"/>
          <a:stretch>
            <a:fillRect/>
          </a:stretch>
        </p:blipFill>
        <p:spPr bwMode="auto">
          <a:xfrm>
            <a:off x="2143108" y="1009649"/>
            <a:ext cx="5143536" cy="2562227"/>
          </a:xfrm>
          <a:prstGeom prst="rect">
            <a:avLst/>
          </a:prstGeom>
          <a:noFill/>
          <a:ln w="9525">
            <a:noFill/>
            <a:miter lim="800000"/>
            <a:headEnd/>
            <a:tailEnd/>
          </a:ln>
        </p:spPr>
      </p:pic>
      <p:sp>
        <p:nvSpPr>
          <p:cNvPr id="20" name="TextBox 19"/>
          <p:cNvSpPr txBox="1"/>
          <p:nvPr/>
        </p:nvSpPr>
        <p:spPr>
          <a:xfrm>
            <a:off x="2285984" y="1996851"/>
            <a:ext cx="500066" cy="553998"/>
          </a:xfrm>
          <a:prstGeom prst="rect">
            <a:avLst/>
          </a:prstGeom>
          <a:noFill/>
        </p:spPr>
        <p:txBody>
          <a:bodyPr wrap="square" rtlCol="1">
            <a:spAutoFit/>
          </a:bodyPr>
          <a:lstStyle/>
          <a:p>
            <a:r>
              <a:rPr lang="en-US" sz="1000" dirty="0" smtClean="0"/>
              <a:t>1000</a:t>
            </a:r>
          </a:p>
          <a:p>
            <a:r>
              <a:rPr lang="en-US" sz="1000" dirty="0" smtClean="0"/>
              <a:t>500</a:t>
            </a:r>
            <a:br>
              <a:rPr lang="en-US" sz="1000" dirty="0" smtClean="0"/>
            </a:br>
            <a:endParaRPr lang="he-IL" sz="1000" dirty="0"/>
          </a:p>
        </p:txBody>
      </p:sp>
      <p:sp>
        <p:nvSpPr>
          <p:cNvPr id="21" name="TextBox 20"/>
          <p:cNvSpPr txBox="1"/>
          <p:nvPr/>
        </p:nvSpPr>
        <p:spPr>
          <a:xfrm>
            <a:off x="2214546" y="2875002"/>
            <a:ext cx="500066" cy="553998"/>
          </a:xfrm>
          <a:prstGeom prst="rect">
            <a:avLst/>
          </a:prstGeom>
          <a:noFill/>
        </p:spPr>
        <p:txBody>
          <a:bodyPr wrap="square" rtlCol="1">
            <a:spAutoFit/>
          </a:bodyPr>
          <a:lstStyle/>
          <a:p>
            <a:r>
              <a:rPr lang="en-US" sz="1000" dirty="0" smtClean="0"/>
              <a:t>1000</a:t>
            </a:r>
          </a:p>
          <a:p>
            <a:r>
              <a:rPr lang="en-US" sz="1000" dirty="0" smtClean="0"/>
              <a:t>500</a:t>
            </a:r>
            <a:br>
              <a:rPr lang="en-US" sz="1000" dirty="0" smtClean="0"/>
            </a:br>
            <a:endParaRPr lang="he-IL" sz="1000" dirty="0"/>
          </a:p>
        </p:txBody>
      </p:sp>
      <p:sp>
        <p:nvSpPr>
          <p:cNvPr id="22" name="סוגר מסולסל ימני 21"/>
          <p:cNvSpPr/>
          <p:nvPr/>
        </p:nvSpPr>
        <p:spPr>
          <a:xfrm rot="16200000">
            <a:off x="6607983" y="392885"/>
            <a:ext cx="357190" cy="857256"/>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23" name="TextBox 22"/>
          <p:cNvSpPr txBox="1"/>
          <p:nvPr/>
        </p:nvSpPr>
        <p:spPr>
          <a:xfrm>
            <a:off x="5857884" y="428604"/>
            <a:ext cx="2071702" cy="307777"/>
          </a:xfrm>
          <a:prstGeom prst="rect">
            <a:avLst/>
          </a:prstGeom>
          <a:noFill/>
        </p:spPr>
        <p:txBody>
          <a:bodyPr wrap="square" rtlCol="1">
            <a:spAutoFit/>
          </a:bodyPr>
          <a:lstStyle/>
          <a:p>
            <a:r>
              <a:rPr lang="he-IL" sz="1400" dirty="0" smtClean="0"/>
              <a:t>           כנימות דאטורה</a:t>
            </a:r>
            <a:endParaRPr lang="he-IL" sz="1400" dirty="0"/>
          </a:p>
        </p:txBody>
      </p:sp>
      <p:sp>
        <p:nvSpPr>
          <p:cNvPr id="24" name="TextBox 23"/>
          <p:cNvSpPr txBox="1"/>
          <p:nvPr/>
        </p:nvSpPr>
        <p:spPr>
          <a:xfrm>
            <a:off x="6143636" y="773652"/>
            <a:ext cx="1071570" cy="338554"/>
          </a:xfrm>
          <a:prstGeom prst="rect">
            <a:avLst/>
          </a:prstGeom>
          <a:noFill/>
        </p:spPr>
        <p:txBody>
          <a:bodyPr wrap="square" rtlCol="1">
            <a:spAutoFit/>
          </a:bodyPr>
          <a:lstStyle/>
          <a:p>
            <a:r>
              <a:rPr lang="en-US" sz="1600" dirty="0" smtClean="0"/>
              <a:t>wt    V2</a:t>
            </a:r>
            <a:endParaRPr lang="he-IL" sz="1600" dirty="0"/>
          </a:p>
        </p:txBody>
      </p:sp>
      <p:sp>
        <p:nvSpPr>
          <p:cNvPr id="76803" name="Oval 3"/>
          <p:cNvSpPr>
            <a:spLocks noChangeArrowheads="1"/>
          </p:cNvSpPr>
          <p:nvPr/>
        </p:nvSpPr>
        <p:spPr bwMode="auto">
          <a:xfrm>
            <a:off x="6180152" y="2071678"/>
            <a:ext cx="392112" cy="303212"/>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dirty="0"/>
          </a:p>
        </p:txBody>
      </p:sp>
      <p:sp>
        <p:nvSpPr>
          <p:cNvPr id="29" name="Oval 3"/>
          <p:cNvSpPr>
            <a:spLocks noChangeArrowheads="1"/>
          </p:cNvSpPr>
          <p:nvPr/>
        </p:nvSpPr>
        <p:spPr bwMode="auto">
          <a:xfrm>
            <a:off x="2786050" y="2857496"/>
            <a:ext cx="571504" cy="428628"/>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dirty="0"/>
          </a:p>
        </p:txBody>
      </p:sp>
      <p:sp>
        <p:nvSpPr>
          <p:cNvPr id="30" name="TextBox 29"/>
          <p:cNvSpPr txBox="1"/>
          <p:nvPr/>
        </p:nvSpPr>
        <p:spPr>
          <a:xfrm>
            <a:off x="6296036" y="938194"/>
            <a:ext cx="1071570" cy="369332"/>
          </a:xfrm>
          <a:prstGeom prst="rect">
            <a:avLst/>
          </a:prstGeom>
          <a:noFill/>
        </p:spPr>
        <p:txBody>
          <a:bodyPr wrap="square" rtlCol="1">
            <a:spAutoFit/>
          </a:bodyPr>
          <a:lstStyle/>
          <a:p>
            <a:r>
              <a:rPr lang="en-US" dirty="0" smtClean="0"/>
              <a:t>Wt   V2</a:t>
            </a:r>
            <a:endParaRPr lang="he-IL" dirty="0"/>
          </a:p>
        </p:txBody>
      </p:sp>
      <p:sp>
        <p:nvSpPr>
          <p:cNvPr id="32" name="TextBox 31"/>
          <p:cNvSpPr txBox="1"/>
          <p:nvPr/>
        </p:nvSpPr>
        <p:spPr>
          <a:xfrm>
            <a:off x="2571736" y="3500438"/>
            <a:ext cx="1214446" cy="338554"/>
          </a:xfrm>
          <a:prstGeom prst="rect">
            <a:avLst/>
          </a:prstGeom>
          <a:noFill/>
        </p:spPr>
        <p:txBody>
          <a:bodyPr wrap="square" rtlCol="1">
            <a:spAutoFit/>
          </a:bodyPr>
          <a:lstStyle/>
          <a:p>
            <a:r>
              <a:rPr lang="en-US" sz="1600" dirty="0" smtClean="0"/>
              <a:t>wt      V2</a:t>
            </a:r>
            <a:endParaRPr lang="he-IL" sz="1600" dirty="0"/>
          </a:p>
        </p:txBody>
      </p:sp>
      <p:cxnSp>
        <p:nvCxnSpPr>
          <p:cNvPr id="34" name="מחבר ישר 33"/>
          <p:cNvCxnSpPr/>
          <p:nvPr/>
        </p:nvCxnSpPr>
        <p:spPr>
          <a:xfrm rot="5400000">
            <a:off x="6108711" y="1535893"/>
            <a:ext cx="135732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סוגר מסולסל ימני 34"/>
          <p:cNvSpPr/>
          <p:nvPr/>
        </p:nvSpPr>
        <p:spPr>
          <a:xfrm rot="5400000">
            <a:off x="3143240" y="3357562"/>
            <a:ext cx="357190" cy="928694"/>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cxnSp>
        <p:nvCxnSpPr>
          <p:cNvPr id="37" name="מחבר ישר 36"/>
          <p:cNvCxnSpPr/>
          <p:nvPr/>
        </p:nvCxnSpPr>
        <p:spPr>
          <a:xfrm rot="5400000">
            <a:off x="2679687" y="2963859"/>
            <a:ext cx="135732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214546" y="3857628"/>
            <a:ext cx="1643074" cy="307777"/>
          </a:xfrm>
          <a:prstGeom prst="rect">
            <a:avLst/>
          </a:prstGeom>
          <a:noFill/>
        </p:spPr>
        <p:txBody>
          <a:bodyPr wrap="square" rtlCol="1">
            <a:spAutoFit/>
          </a:bodyPr>
          <a:lstStyle/>
          <a:p>
            <a:r>
              <a:rPr lang="he-IL" sz="1400" dirty="0" smtClean="0"/>
              <a:t>כנימות עגבנייה</a:t>
            </a:r>
            <a:endParaRPr lang="he-IL" sz="1400" dirty="0"/>
          </a:p>
        </p:txBody>
      </p:sp>
      <p:sp>
        <p:nvSpPr>
          <p:cNvPr id="19" name="TextBox 18"/>
          <p:cNvSpPr txBox="1"/>
          <p:nvPr/>
        </p:nvSpPr>
        <p:spPr>
          <a:xfrm>
            <a:off x="6215074" y="3571876"/>
            <a:ext cx="1071570" cy="276999"/>
          </a:xfrm>
          <a:prstGeom prst="rect">
            <a:avLst/>
          </a:prstGeom>
          <a:noFill/>
        </p:spPr>
        <p:txBody>
          <a:bodyPr wrap="square" rtlCol="1">
            <a:spAutoFit/>
          </a:bodyPr>
          <a:lstStyle/>
          <a:p>
            <a:r>
              <a:rPr lang="he-IL" sz="1200" dirty="0" smtClean="0"/>
              <a:t>תמונה </a:t>
            </a:r>
            <a:r>
              <a:rPr lang="he-IL" sz="1100" dirty="0" smtClean="0"/>
              <a:t>5</a:t>
            </a:r>
            <a:endParaRPr lang="he-IL"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למצגת1.jpg"/>
          <p:cNvPicPr>
            <a:picLocks noChangeAspect="1"/>
          </p:cNvPicPr>
          <p:nvPr/>
        </p:nvPicPr>
        <p:blipFill>
          <a:blip r:embed="rId3">
            <a:lum bright="55000" contrast="-60000"/>
          </a:blip>
          <a:stretch>
            <a:fillRect/>
          </a:stretch>
        </p:blipFill>
        <p:spPr>
          <a:xfrm>
            <a:off x="0" y="0"/>
            <a:ext cx="9144000" cy="6858000"/>
          </a:xfrm>
          <a:prstGeom prst="rect">
            <a:avLst/>
          </a:prstGeom>
        </p:spPr>
      </p:pic>
      <p:pic>
        <p:nvPicPr>
          <p:cNvPr id="72705" name="Picture 1" descr="CCF19112011_00003"/>
          <p:cNvPicPr>
            <a:picLocks noChangeAspect="1" noChangeArrowheads="1"/>
          </p:cNvPicPr>
          <p:nvPr/>
        </p:nvPicPr>
        <p:blipFill>
          <a:blip r:embed="rId4"/>
          <a:srcRect l="16946" t="59480" r="40074" b="20261"/>
          <a:stretch>
            <a:fillRect/>
          </a:stretch>
        </p:blipFill>
        <p:spPr bwMode="auto">
          <a:xfrm>
            <a:off x="2285984" y="1000108"/>
            <a:ext cx="5744392" cy="2857520"/>
          </a:xfrm>
          <a:prstGeom prst="rect">
            <a:avLst/>
          </a:prstGeom>
          <a:noFill/>
          <a:ln w="9525">
            <a:noFill/>
            <a:miter lim="800000"/>
            <a:headEnd/>
            <a:tailEnd/>
          </a:ln>
        </p:spPr>
      </p:pic>
      <p:sp>
        <p:nvSpPr>
          <p:cNvPr id="7" name="סוגר מסולסל ימני 6"/>
          <p:cNvSpPr/>
          <p:nvPr/>
        </p:nvSpPr>
        <p:spPr>
          <a:xfrm rot="16200000">
            <a:off x="3428992" y="1785926"/>
            <a:ext cx="357190" cy="1357321"/>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8" name="סוגר מסולסל ימני 7"/>
          <p:cNvSpPr/>
          <p:nvPr/>
        </p:nvSpPr>
        <p:spPr>
          <a:xfrm rot="16200000">
            <a:off x="7036611" y="392886"/>
            <a:ext cx="357190" cy="114300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9" name="TextBox 8"/>
          <p:cNvSpPr txBox="1"/>
          <p:nvPr/>
        </p:nvSpPr>
        <p:spPr>
          <a:xfrm>
            <a:off x="6143636" y="428604"/>
            <a:ext cx="1714512" cy="338554"/>
          </a:xfrm>
          <a:prstGeom prst="rect">
            <a:avLst/>
          </a:prstGeom>
          <a:noFill/>
        </p:spPr>
        <p:txBody>
          <a:bodyPr wrap="square" rtlCol="1">
            <a:spAutoFit/>
          </a:bodyPr>
          <a:lstStyle/>
          <a:p>
            <a:r>
              <a:rPr lang="he-IL" sz="1600" dirty="0" smtClean="0">
                <a:latin typeface="David" pitchFamily="34" charset="-79"/>
                <a:cs typeface="David" pitchFamily="34" charset="-79"/>
              </a:rPr>
              <a:t>דאטורה כנימות</a:t>
            </a:r>
            <a:endParaRPr lang="he-IL" sz="1600" dirty="0">
              <a:latin typeface="David" pitchFamily="34" charset="-79"/>
              <a:cs typeface="David" pitchFamily="34" charset="-79"/>
            </a:endParaRPr>
          </a:p>
        </p:txBody>
      </p:sp>
      <p:sp>
        <p:nvSpPr>
          <p:cNvPr id="10" name="TextBox 9"/>
          <p:cNvSpPr txBox="1"/>
          <p:nvPr/>
        </p:nvSpPr>
        <p:spPr>
          <a:xfrm>
            <a:off x="2500298" y="1928802"/>
            <a:ext cx="1714512" cy="338554"/>
          </a:xfrm>
          <a:prstGeom prst="rect">
            <a:avLst/>
          </a:prstGeom>
          <a:noFill/>
        </p:spPr>
        <p:txBody>
          <a:bodyPr wrap="square" rtlCol="1">
            <a:spAutoFit/>
          </a:bodyPr>
          <a:lstStyle/>
          <a:p>
            <a:r>
              <a:rPr lang="he-IL" sz="1600" dirty="0" smtClean="0">
                <a:latin typeface="David" pitchFamily="34" charset="-79"/>
                <a:cs typeface="David" pitchFamily="34" charset="-79"/>
              </a:rPr>
              <a:t>עגבנייה כנימות</a:t>
            </a:r>
            <a:endParaRPr lang="he-IL" sz="1600" dirty="0">
              <a:latin typeface="David" pitchFamily="34" charset="-79"/>
              <a:cs typeface="David" pitchFamily="34" charset="-79"/>
            </a:endParaRPr>
          </a:p>
        </p:txBody>
      </p:sp>
      <p:sp>
        <p:nvSpPr>
          <p:cNvPr id="11" name="TextBox 10"/>
          <p:cNvSpPr txBox="1"/>
          <p:nvPr/>
        </p:nvSpPr>
        <p:spPr>
          <a:xfrm>
            <a:off x="6572264" y="642918"/>
            <a:ext cx="1143008" cy="338554"/>
          </a:xfrm>
          <a:prstGeom prst="rect">
            <a:avLst/>
          </a:prstGeom>
          <a:noFill/>
        </p:spPr>
        <p:txBody>
          <a:bodyPr wrap="square" rtlCol="1">
            <a:spAutoFit/>
          </a:bodyPr>
          <a:lstStyle/>
          <a:p>
            <a:r>
              <a:rPr lang="en-US" sz="1600" dirty="0" smtClean="0"/>
              <a:t>wt    V2  </a:t>
            </a:r>
            <a:endParaRPr lang="he-IL" sz="1600" dirty="0"/>
          </a:p>
        </p:txBody>
      </p:sp>
      <p:sp>
        <p:nvSpPr>
          <p:cNvPr id="12" name="TextBox 11"/>
          <p:cNvSpPr txBox="1"/>
          <p:nvPr/>
        </p:nvSpPr>
        <p:spPr>
          <a:xfrm>
            <a:off x="3000364" y="2090314"/>
            <a:ext cx="1143008" cy="323165"/>
          </a:xfrm>
          <a:prstGeom prst="rect">
            <a:avLst/>
          </a:prstGeom>
          <a:noFill/>
        </p:spPr>
        <p:txBody>
          <a:bodyPr wrap="square" rtlCol="1">
            <a:spAutoFit/>
          </a:bodyPr>
          <a:lstStyle/>
          <a:p>
            <a:r>
              <a:rPr lang="en-US" sz="1500" dirty="0" smtClean="0"/>
              <a:t>wt         V2  </a:t>
            </a:r>
            <a:endParaRPr lang="he-IL" sz="1500" dirty="0"/>
          </a:p>
        </p:txBody>
      </p:sp>
      <p:sp>
        <p:nvSpPr>
          <p:cNvPr id="13" name="TextBox 12"/>
          <p:cNvSpPr txBox="1"/>
          <p:nvPr/>
        </p:nvSpPr>
        <p:spPr>
          <a:xfrm>
            <a:off x="2143108" y="2303498"/>
            <a:ext cx="500066" cy="553998"/>
          </a:xfrm>
          <a:prstGeom prst="rect">
            <a:avLst/>
          </a:prstGeom>
          <a:noFill/>
        </p:spPr>
        <p:txBody>
          <a:bodyPr wrap="square" rtlCol="1">
            <a:spAutoFit/>
          </a:bodyPr>
          <a:lstStyle/>
          <a:p>
            <a:r>
              <a:rPr lang="en-US" sz="1000" dirty="0" smtClean="0"/>
              <a:t>1000</a:t>
            </a:r>
          </a:p>
          <a:p>
            <a:r>
              <a:rPr lang="en-US" sz="1000" dirty="0" smtClean="0"/>
              <a:t>500</a:t>
            </a:r>
            <a:br>
              <a:rPr lang="en-US" sz="1000" dirty="0" smtClean="0"/>
            </a:br>
            <a:endParaRPr lang="he-IL" sz="1000" dirty="0"/>
          </a:p>
        </p:txBody>
      </p:sp>
      <p:sp>
        <p:nvSpPr>
          <p:cNvPr id="17" name="TextBox 16"/>
          <p:cNvSpPr txBox="1"/>
          <p:nvPr/>
        </p:nvSpPr>
        <p:spPr>
          <a:xfrm>
            <a:off x="1142976" y="4214818"/>
            <a:ext cx="7500990" cy="2474524"/>
          </a:xfrm>
          <a:prstGeom prst="rect">
            <a:avLst/>
          </a:prstGeom>
          <a:noFill/>
        </p:spPr>
        <p:txBody>
          <a:bodyPr wrap="square" rtlCol="1">
            <a:spAutoFit/>
          </a:bodyPr>
          <a:lstStyle/>
          <a:p>
            <a:pPr>
              <a:lnSpc>
                <a:spcPct val="114000"/>
              </a:lnSpc>
            </a:pPr>
            <a:r>
              <a:rPr lang="he-IL" sz="2000" dirty="0" smtClean="0">
                <a:latin typeface="David" pitchFamily="34" charset="-79"/>
                <a:cs typeface="David" pitchFamily="34" charset="-79"/>
              </a:rPr>
              <a:t>ערכנו בדיקה נוספת ב- </a:t>
            </a:r>
            <a:r>
              <a:rPr lang="en-US" sz="2000" dirty="0" smtClean="0">
                <a:latin typeface="David" pitchFamily="34" charset="-79"/>
                <a:cs typeface="David" pitchFamily="34" charset="-79"/>
              </a:rPr>
              <a:t>PCR </a:t>
            </a:r>
            <a:r>
              <a:rPr lang="he-IL" sz="2000" dirty="0" smtClean="0">
                <a:latin typeface="David" pitchFamily="34" charset="-79"/>
                <a:cs typeface="David" pitchFamily="34" charset="-79"/>
              </a:rPr>
              <a:t> כדי לראות האם יש בכלל דנ"א של הוירוס , בדיקה זו הראתה שאין בצמחים נוכחות של חלבון  </a:t>
            </a:r>
            <a:r>
              <a:rPr lang="en-US" sz="2000" dirty="0" smtClean="0">
                <a:latin typeface="David" pitchFamily="34" charset="-79"/>
                <a:cs typeface="David" pitchFamily="34" charset="-79"/>
              </a:rPr>
              <a:t>V2</a:t>
            </a:r>
            <a:r>
              <a:rPr lang="he-IL" sz="2000" dirty="0" smtClean="0">
                <a:latin typeface="David" pitchFamily="34" charset="-79"/>
                <a:cs typeface="David" pitchFamily="34" charset="-79"/>
              </a:rPr>
              <a:t> מוטנטי  ( תמונה 6).</a:t>
            </a:r>
          </a:p>
          <a:p>
            <a:pPr>
              <a:lnSpc>
                <a:spcPct val="114000"/>
              </a:lnSpc>
            </a:pPr>
            <a:r>
              <a:rPr lang="he-IL" sz="2000" dirty="0" smtClean="0">
                <a:latin typeface="David" pitchFamily="34" charset="-79"/>
                <a:cs typeface="David" pitchFamily="34" charset="-79"/>
              </a:rPr>
              <a:t>לאחר מחשבה מדוע לא קיבלנו באף צמח את החלבון המוטנטי הוחלט לבדוק את הרצף של ה- </a:t>
            </a:r>
            <a:r>
              <a:rPr lang="en-US" sz="2000" dirty="0" smtClean="0">
                <a:latin typeface="David" pitchFamily="34" charset="-79"/>
                <a:cs typeface="David" pitchFamily="34" charset="-79"/>
              </a:rPr>
              <a:t>V2</a:t>
            </a:r>
            <a:r>
              <a:rPr lang="he-IL" sz="2000" dirty="0" smtClean="0">
                <a:latin typeface="David" pitchFamily="34" charset="-79"/>
                <a:cs typeface="David" pitchFamily="34" charset="-79"/>
              </a:rPr>
              <a:t> המוטנטי. לאחר בדיקת הרצף גילינו שיש טעות ברצף, ולכן שיננו את הרצף. המוטציה הראשונית בעצם גרמה לבעיה ביצור חלבון המעטפת, לכן הוחלפה האות למשהו שאיננו פוגע ברצף החלבון.</a:t>
            </a:r>
            <a:endParaRPr lang="en-US" sz="2000" dirty="0" smtClean="0">
              <a:latin typeface="David" pitchFamily="34" charset="-79"/>
              <a:cs typeface="David" pitchFamily="34" charset="-79"/>
            </a:endParaRPr>
          </a:p>
          <a:p>
            <a:endParaRPr lang="en-US" dirty="0" smtClean="0"/>
          </a:p>
        </p:txBody>
      </p:sp>
      <p:sp>
        <p:nvSpPr>
          <p:cNvPr id="18" name="TextBox 17"/>
          <p:cNvSpPr txBox="1"/>
          <p:nvPr/>
        </p:nvSpPr>
        <p:spPr>
          <a:xfrm>
            <a:off x="6929454" y="3857628"/>
            <a:ext cx="1071570" cy="276999"/>
          </a:xfrm>
          <a:prstGeom prst="rect">
            <a:avLst/>
          </a:prstGeom>
          <a:noFill/>
        </p:spPr>
        <p:txBody>
          <a:bodyPr wrap="square" rtlCol="1">
            <a:spAutoFit/>
          </a:bodyPr>
          <a:lstStyle/>
          <a:p>
            <a:r>
              <a:rPr lang="he-IL" sz="1200" dirty="0" smtClean="0"/>
              <a:t>תמונה </a:t>
            </a:r>
            <a:r>
              <a:rPr lang="he-IL" sz="1100" dirty="0" smtClean="0"/>
              <a:t>6</a:t>
            </a:r>
            <a:endParaRPr lang="he-IL"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למצגת1.jpg"/>
          <p:cNvPicPr>
            <a:picLocks noChangeAspect="1"/>
          </p:cNvPicPr>
          <p:nvPr/>
        </p:nvPicPr>
        <p:blipFill>
          <a:blip r:embed="rId3">
            <a:lum bright="55000" contrast="-60000"/>
          </a:blip>
          <a:stretch>
            <a:fillRect/>
          </a:stretch>
        </p:blipFill>
        <p:spPr>
          <a:xfrm>
            <a:off x="0" y="0"/>
            <a:ext cx="9144000" cy="6858000"/>
          </a:xfrm>
          <a:prstGeom prst="rect">
            <a:avLst/>
          </a:prstGeom>
        </p:spPr>
      </p:pic>
      <p:sp>
        <p:nvSpPr>
          <p:cNvPr id="2" name="כותרת 1"/>
          <p:cNvSpPr>
            <a:spLocks noGrp="1"/>
          </p:cNvSpPr>
          <p:nvPr>
            <p:ph type="title"/>
          </p:nvPr>
        </p:nvSpPr>
        <p:spPr/>
        <p:txBody>
          <a:bodyPr>
            <a:normAutofit fontScale="90000"/>
          </a:bodyPr>
          <a:lstStyle/>
          <a:p>
            <a:pPr>
              <a:lnSpc>
                <a:spcPct val="140000"/>
              </a:lnSpc>
            </a:pPr>
            <a:r>
              <a:rPr lang="en-US" dirty="0">
                <a:latin typeface="David" pitchFamily="34" charset="-79"/>
                <a:cs typeface="David" pitchFamily="34" charset="-79"/>
              </a:rPr>
              <a:t/>
            </a:r>
            <a:br>
              <a:rPr lang="en-US" dirty="0">
                <a:latin typeface="David" pitchFamily="34" charset="-79"/>
                <a:cs typeface="David" pitchFamily="34" charset="-79"/>
              </a:rPr>
            </a:br>
            <a:r>
              <a:rPr lang="he-IL" dirty="0" smtClean="0">
                <a:latin typeface="David" pitchFamily="34" charset="-79"/>
                <a:ea typeface="Calibri"/>
                <a:cs typeface="David" pitchFamily="34" charset="-79"/>
              </a:rPr>
              <a:t> </a:t>
            </a:r>
            <a:r>
              <a:rPr lang="en-US" dirty="0">
                <a:latin typeface="David" pitchFamily="34" charset="-79"/>
                <a:cs typeface="David" pitchFamily="34" charset="-79"/>
              </a:rPr>
              <a:t/>
            </a:r>
            <a:br>
              <a:rPr lang="en-US" dirty="0">
                <a:latin typeface="David" pitchFamily="34" charset="-79"/>
                <a:cs typeface="David" pitchFamily="34" charset="-79"/>
              </a:rPr>
            </a:br>
            <a:endParaRPr lang="he-IL" dirty="0">
              <a:latin typeface="David" pitchFamily="34" charset="-79"/>
              <a:cs typeface="David" pitchFamily="34" charset="-79"/>
            </a:endParaRPr>
          </a:p>
        </p:txBody>
      </p:sp>
      <p:sp>
        <p:nvSpPr>
          <p:cNvPr id="6" name="מציין מיקום תוכן 5"/>
          <p:cNvSpPr>
            <a:spLocks noGrp="1"/>
          </p:cNvSpPr>
          <p:nvPr>
            <p:ph idx="1"/>
          </p:nvPr>
        </p:nvSpPr>
        <p:spPr>
          <a:xfrm>
            <a:off x="500034" y="500042"/>
            <a:ext cx="8229600" cy="4525963"/>
          </a:xfrm>
        </p:spPr>
        <p:txBody>
          <a:bodyPr>
            <a:normAutofit/>
          </a:bodyPr>
          <a:lstStyle/>
          <a:p>
            <a:pPr>
              <a:lnSpc>
                <a:spcPct val="125000"/>
              </a:lnSpc>
              <a:buNone/>
            </a:pPr>
            <a:r>
              <a:rPr lang="he-IL" sz="2300" dirty="0" smtClean="0">
                <a:latin typeface="David" pitchFamily="34" charset="-79"/>
                <a:cs typeface="David" pitchFamily="34" charset="-79"/>
              </a:rPr>
              <a:t>לאחר שתוקן רצף החלבון המוטנטי המשכנו להפציץ צמחי דאטורה, אך לא </a:t>
            </a:r>
          </a:p>
          <a:p>
            <a:pPr>
              <a:lnSpc>
                <a:spcPct val="125000"/>
              </a:lnSpc>
              <a:buNone/>
            </a:pPr>
            <a:r>
              <a:rPr lang="he-IL" sz="2300" dirty="0" smtClean="0">
                <a:latin typeface="David" pitchFamily="34" charset="-79"/>
                <a:cs typeface="David" pitchFamily="34" charset="-79"/>
              </a:rPr>
              <a:t>ראינו ב- </a:t>
            </a:r>
            <a:r>
              <a:rPr lang="en-US" sz="2300" dirty="0" smtClean="0">
                <a:latin typeface="David" pitchFamily="34" charset="-79"/>
                <a:cs typeface="David" pitchFamily="34" charset="-79"/>
              </a:rPr>
              <a:t>PCR </a:t>
            </a:r>
            <a:r>
              <a:rPr lang="he-IL" sz="2300" dirty="0" smtClean="0">
                <a:latin typeface="David" pitchFamily="34" charset="-79"/>
                <a:cs typeface="David" pitchFamily="34" charset="-79"/>
              </a:rPr>
              <a:t> אף תוצאה המעידה על נוכחותו של הוירוס בצמח (תמונה 7).</a:t>
            </a:r>
          </a:p>
          <a:p>
            <a:pPr>
              <a:lnSpc>
                <a:spcPct val="125000"/>
              </a:lnSpc>
              <a:buNone/>
            </a:pPr>
            <a:r>
              <a:rPr lang="he-IL" sz="2300" dirty="0" smtClean="0">
                <a:latin typeface="David" pitchFamily="34" charset="-79"/>
                <a:cs typeface="David" pitchFamily="34" charset="-79"/>
              </a:rPr>
              <a:t>העלנו השערה שתנאי מזג האוויר בחורף, כנראה אינם מאפשרים הדבקה </a:t>
            </a:r>
          </a:p>
          <a:p>
            <a:pPr>
              <a:lnSpc>
                <a:spcPct val="125000"/>
              </a:lnSpc>
              <a:buNone/>
            </a:pPr>
            <a:r>
              <a:rPr lang="he-IL" sz="2300" dirty="0" smtClean="0">
                <a:latin typeface="David" pitchFamily="34" charset="-79"/>
                <a:cs typeface="David" pitchFamily="34" charset="-79"/>
              </a:rPr>
              <a:t>יעילה כמו בעונה האופיינית להם.</a:t>
            </a:r>
            <a:endParaRPr lang="he-IL" sz="2300" dirty="0">
              <a:latin typeface="David" pitchFamily="34" charset="-79"/>
              <a:cs typeface="David" pitchFamily="34" charset="-79"/>
            </a:endParaRPr>
          </a:p>
        </p:txBody>
      </p:sp>
      <p:sp>
        <p:nvSpPr>
          <p:cNvPr id="5" name="TextBox 4"/>
          <p:cNvSpPr txBox="1"/>
          <p:nvPr/>
        </p:nvSpPr>
        <p:spPr>
          <a:xfrm>
            <a:off x="4572000" y="642918"/>
            <a:ext cx="184731" cy="369332"/>
          </a:xfrm>
          <a:prstGeom prst="rect">
            <a:avLst/>
          </a:prstGeom>
          <a:noFill/>
        </p:spPr>
        <p:txBody>
          <a:bodyPr wrap="none" rtlCol="1">
            <a:spAutoFit/>
          </a:bodyPr>
          <a:lstStyle/>
          <a:p>
            <a:endParaRPr lang="he-IL" dirty="0"/>
          </a:p>
        </p:txBody>
      </p:sp>
      <p:pic>
        <p:nvPicPr>
          <p:cNvPr id="1026" name="Picture 2" descr="CCF19112011_00004"/>
          <p:cNvPicPr>
            <a:picLocks noChangeAspect="1" noChangeArrowheads="1"/>
          </p:cNvPicPr>
          <p:nvPr/>
        </p:nvPicPr>
        <p:blipFill>
          <a:blip r:embed="rId4"/>
          <a:srcRect l="38219" t="48753" r="19019" b="33133"/>
          <a:stretch>
            <a:fillRect/>
          </a:stretch>
        </p:blipFill>
        <p:spPr bwMode="auto">
          <a:xfrm>
            <a:off x="2214546" y="3176735"/>
            <a:ext cx="5143536" cy="3109785"/>
          </a:xfrm>
          <a:prstGeom prst="rect">
            <a:avLst/>
          </a:prstGeom>
          <a:noFill/>
          <a:ln w="9525">
            <a:noFill/>
            <a:miter lim="800000"/>
            <a:headEnd/>
            <a:tailEnd/>
          </a:ln>
        </p:spPr>
      </p:pic>
      <p:sp>
        <p:nvSpPr>
          <p:cNvPr id="8" name="TextBox 7"/>
          <p:cNvSpPr txBox="1"/>
          <p:nvPr/>
        </p:nvSpPr>
        <p:spPr>
          <a:xfrm>
            <a:off x="2357422" y="2845354"/>
            <a:ext cx="642942" cy="369332"/>
          </a:xfrm>
          <a:prstGeom prst="rect">
            <a:avLst/>
          </a:prstGeom>
          <a:noFill/>
        </p:spPr>
        <p:txBody>
          <a:bodyPr wrap="square" rtlCol="1">
            <a:spAutoFit/>
          </a:bodyPr>
          <a:lstStyle/>
          <a:p>
            <a:r>
              <a:rPr lang="en-US" dirty="0" smtClean="0"/>
              <a:t>M  +</a:t>
            </a:r>
            <a:endParaRPr lang="he-IL" dirty="0"/>
          </a:p>
        </p:txBody>
      </p:sp>
      <p:sp>
        <p:nvSpPr>
          <p:cNvPr id="9" name="סוגר מסולסל ימני 8"/>
          <p:cNvSpPr/>
          <p:nvPr/>
        </p:nvSpPr>
        <p:spPr>
          <a:xfrm rot="16200000">
            <a:off x="3178959" y="2750339"/>
            <a:ext cx="357190" cy="71438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0" name="סוגר מסולסל ימני 9"/>
          <p:cNvSpPr/>
          <p:nvPr/>
        </p:nvSpPr>
        <p:spPr>
          <a:xfrm rot="16200000">
            <a:off x="4786314" y="2714619"/>
            <a:ext cx="357190" cy="78581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1" name="סוגר מסולסל ימני 10"/>
          <p:cNvSpPr/>
          <p:nvPr/>
        </p:nvSpPr>
        <p:spPr>
          <a:xfrm rot="16200000">
            <a:off x="4000496" y="2714620"/>
            <a:ext cx="357190" cy="78581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2" name="סוגר מסולסל ימני 11"/>
          <p:cNvSpPr/>
          <p:nvPr/>
        </p:nvSpPr>
        <p:spPr>
          <a:xfrm rot="16200000">
            <a:off x="5643570" y="2714620"/>
            <a:ext cx="357190" cy="78581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3" name="סוגר מסולסל ימני 12"/>
          <p:cNvSpPr/>
          <p:nvPr/>
        </p:nvSpPr>
        <p:spPr>
          <a:xfrm rot="16200000">
            <a:off x="6500826" y="2714620"/>
            <a:ext cx="357190" cy="78581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4" name="TextBox 13"/>
          <p:cNvSpPr txBox="1"/>
          <p:nvPr/>
        </p:nvSpPr>
        <p:spPr>
          <a:xfrm>
            <a:off x="2928926" y="2477152"/>
            <a:ext cx="4071966" cy="523220"/>
          </a:xfrm>
          <a:prstGeom prst="rect">
            <a:avLst/>
          </a:prstGeom>
          <a:noFill/>
        </p:spPr>
        <p:txBody>
          <a:bodyPr wrap="square" rtlCol="1">
            <a:spAutoFit/>
          </a:bodyPr>
          <a:lstStyle/>
          <a:p>
            <a:r>
              <a:rPr lang="he-IL" sz="1400" dirty="0" smtClean="0"/>
              <a:t>  </a:t>
            </a:r>
            <a:r>
              <a:rPr lang="en-US" sz="1400" dirty="0" smtClean="0"/>
              <a:t>C4 </a:t>
            </a:r>
            <a:r>
              <a:rPr lang="he-IL" sz="1400" dirty="0" smtClean="0"/>
              <a:t>             </a:t>
            </a:r>
            <a:r>
              <a:rPr lang="en-US" sz="1400" dirty="0" smtClean="0"/>
              <a:t>V2</a:t>
            </a:r>
            <a:r>
              <a:rPr lang="he-IL" sz="1400" dirty="0" smtClean="0"/>
              <a:t>        </a:t>
            </a:r>
            <a:r>
              <a:rPr lang="en-US" sz="1400" dirty="0" smtClean="0"/>
              <a:t>V2  </a:t>
            </a:r>
            <a:r>
              <a:rPr lang="he-IL" sz="1400" dirty="0" smtClean="0"/>
              <a:t> מוטנטי       </a:t>
            </a:r>
            <a:r>
              <a:rPr lang="en-US" sz="1400" dirty="0" smtClean="0"/>
              <a:t>wt</a:t>
            </a:r>
            <a:r>
              <a:rPr lang="he-IL" sz="1400" dirty="0" smtClean="0"/>
              <a:t>         ביקורת</a:t>
            </a:r>
          </a:p>
          <a:p>
            <a:r>
              <a:rPr lang="he-IL" sz="1400" dirty="0" smtClean="0"/>
              <a:t>                  הישן             חדש                        שלילית</a:t>
            </a:r>
            <a:endParaRPr lang="he-IL" sz="1400" dirty="0"/>
          </a:p>
        </p:txBody>
      </p:sp>
      <p:sp>
        <p:nvSpPr>
          <p:cNvPr id="15" name="TextBox 14"/>
          <p:cNvSpPr txBox="1"/>
          <p:nvPr/>
        </p:nvSpPr>
        <p:spPr>
          <a:xfrm>
            <a:off x="2000232" y="4857760"/>
            <a:ext cx="500066" cy="769441"/>
          </a:xfrm>
          <a:prstGeom prst="rect">
            <a:avLst/>
          </a:prstGeom>
          <a:noFill/>
        </p:spPr>
        <p:txBody>
          <a:bodyPr wrap="square" rtlCol="1">
            <a:spAutoFit/>
          </a:bodyPr>
          <a:lstStyle/>
          <a:p>
            <a:r>
              <a:rPr lang="en-US" sz="1000" dirty="0" smtClean="0"/>
              <a:t>1000</a:t>
            </a:r>
          </a:p>
          <a:p>
            <a:endParaRPr lang="he-IL" sz="1400" dirty="0" smtClean="0"/>
          </a:p>
          <a:p>
            <a:r>
              <a:rPr lang="en-US" sz="1000" dirty="0" smtClean="0"/>
              <a:t>500</a:t>
            </a:r>
            <a:br>
              <a:rPr lang="en-US" sz="1000" dirty="0" smtClean="0"/>
            </a:br>
            <a:endParaRPr lang="he-IL" sz="1000" dirty="0"/>
          </a:p>
        </p:txBody>
      </p:sp>
      <p:sp>
        <p:nvSpPr>
          <p:cNvPr id="16" name="TextBox 15"/>
          <p:cNvSpPr txBox="1"/>
          <p:nvPr/>
        </p:nvSpPr>
        <p:spPr>
          <a:xfrm>
            <a:off x="6286512" y="6286520"/>
            <a:ext cx="1071570" cy="276999"/>
          </a:xfrm>
          <a:prstGeom prst="rect">
            <a:avLst/>
          </a:prstGeom>
          <a:noFill/>
        </p:spPr>
        <p:txBody>
          <a:bodyPr wrap="square" rtlCol="1">
            <a:spAutoFit/>
          </a:bodyPr>
          <a:lstStyle/>
          <a:p>
            <a:r>
              <a:rPr lang="he-IL" sz="1200" dirty="0" smtClean="0"/>
              <a:t>תמונה </a:t>
            </a:r>
            <a:r>
              <a:rPr lang="he-IL" sz="1100" dirty="0" smtClean="0"/>
              <a:t>7</a:t>
            </a:r>
            <a:endParaRPr lang="he-IL" sz="1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למצגת1.jpg"/>
          <p:cNvPicPr>
            <a:picLocks noChangeAspect="1"/>
          </p:cNvPicPr>
          <p:nvPr/>
        </p:nvPicPr>
        <p:blipFill>
          <a:blip r:embed="rId3">
            <a:lum bright="55000" contrast="-60000"/>
          </a:blip>
          <a:stretch>
            <a:fillRect/>
          </a:stretch>
        </p:blipFill>
        <p:spPr>
          <a:xfrm>
            <a:off x="0" y="-24"/>
            <a:ext cx="9144000" cy="6858024"/>
          </a:xfrm>
          <a:prstGeom prst="rect">
            <a:avLst/>
          </a:prstGeom>
        </p:spPr>
      </p:pic>
      <p:sp>
        <p:nvSpPr>
          <p:cNvPr id="2" name="כותרת 1"/>
          <p:cNvSpPr>
            <a:spLocks noGrp="1"/>
          </p:cNvSpPr>
          <p:nvPr>
            <p:ph type="title"/>
          </p:nvPr>
        </p:nvSpPr>
        <p:spPr/>
        <p:txBody>
          <a:bodyPr>
            <a:normAutofit fontScale="90000"/>
          </a:bodyPr>
          <a:lstStyle/>
          <a:p>
            <a:pPr>
              <a:lnSpc>
                <a:spcPct val="140000"/>
              </a:lnSpc>
            </a:pPr>
            <a:r>
              <a:rPr lang="en-US" dirty="0">
                <a:latin typeface="David" pitchFamily="34" charset="-79"/>
                <a:cs typeface="David" pitchFamily="34" charset="-79"/>
              </a:rPr>
              <a:t/>
            </a:r>
            <a:br>
              <a:rPr lang="en-US" dirty="0">
                <a:latin typeface="David" pitchFamily="34" charset="-79"/>
                <a:cs typeface="David" pitchFamily="34" charset="-79"/>
              </a:rPr>
            </a:br>
            <a:r>
              <a:rPr lang="he-IL" dirty="0" smtClean="0">
                <a:latin typeface="David" pitchFamily="34" charset="-79"/>
                <a:ea typeface="Calibri"/>
                <a:cs typeface="David" pitchFamily="34" charset="-79"/>
              </a:rPr>
              <a:t> </a:t>
            </a:r>
            <a:r>
              <a:rPr lang="en-US" dirty="0">
                <a:latin typeface="David" pitchFamily="34" charset="-79"/>
                <a:cs typeface="David" pitchFamily="34" charset="-79"/>
              </a:rPr>
              <a:t/>
            </a:r>
            <a:br>
              <a:rPr lang="en-US" dirty="0">
                <a:latin typeface="David" pitchFamily="34" charset="-79"/>
                <a:cs typeface="David" pitchFamily="34" charset="-79"/>
              </a:rPr>
            </a:br>
            <a:endParaRPr lang="he-IL" dirty="0">
              <a:latin typeface="David" pitchFamily="34" charset="-79"/>
              <a:cs typeface="David" pitchFamily="34" charset="-79"/>
            </a:endParaRPr>
          </a:p>
        </p:txBody>
      </p:sp>
      <p:sp>
        <p:nvSpPr>
          <p:cNvPr id="6" name="מציין מיקום תוכן 5"/>
          <p:cNvSpPr>
            <a:spLocks noGrp="1"/>
          </p:cNvSpPr>
          <p:nvPr>
            <p:ph idx="1"/>
          </p:nvPr>
        </p:nvSpPr>
        <p:spPr>
          <a:xfrm>
            <a:off x="428596" y="428604"/>
            <a:ext cx="8429684" cy="4525963"/>
          </a:xfrm>
        </p:spPr>
        <p:txBody>
          <a:bodyPr>
            <a:normAutofit/>
          </a:bodyPr>
          <a:lstStyle/>
          <a:p>
            <a:pPr>
              <a:buNone/>
            </a:pPr>
            <a:r>
              <a:rPr lang="he-IL" sz="2300" dirty="0" smtClean="0">
                <a:latin typeface="Arial"/>
                <a:ea typeface="Calibri"/>
                <a:cs typeface="David"/>
              </a:rPr>
              <a:t>לאחר תקופה בה הפסקנו את המחקר, חזרנו לעשות הפצצה בצמחי הדאטורה. </a:t>
            </a:r>
          </a:p>
          <a:p>
            <a:pPr>
              <a:buNone/>
            </a:pPr>
            <a:r>
              <a:rPr lang="he-IL" sz="2300" dirty="0" smtClean="0">
                <a:latin typeface="Arial"/>
                <a:ea typeface="Calibri"/>
                <a:cs typeface="David"/>
              </a:rPr>
              <a:t>לקחנו את הצמחים שהראו תוצאות חיוביות ב- </a:t>
            </a:r>
            <a:r>
              <a:rPr lang="en-US" sz="2300" dirty="0" smtClean="0">
                <a:latin typeface="Arial"/>
                <a:ea typeface="Calibri"/>
                <a:cs typeface="David"/>
              </a:rPr>
              <a:t>PCR</a:t>
            </a:r>
            <a:r>
              <a:rPr lang="he-IL" sz="2300" dirty="0" smtClean="0">
                <a:latin typeface="Arial"/>
                <a:ea typeface="Calibri"/>
                <a:cs typeface="David"/>
              </a:rPr>
              <a:t>, ונתנו לכנימות לאכול </a:t>
            </a:r>
          </a:p>
          <a:p>
            <a:pPr>
              <a:buNone/>
            </a:pPr>
            <a:r>
              <a:rPr lang="he-IL" sz="2300" dirty="0" smtClean="0">
                <a:latin typeface="Arial"/>
                <a:ea typeface="Calibri"/>
                <a:cs typeface="David"/>
              </a:rPr>
              <a:t>מהן. לאחר מכן, לקחנו את הכנימות והדבקנו 5 צמחי עגבנייה עם וירוס זן </a:t>
            </a:r>
          </a:p>
          <a:p>
            <a:pPr>
              <a:buNone/>
            </a:pPr>
            <a:r>
              <a:rPr lang="he-IL" sz="2300" dirty="0" smtClean="0">
                <a:latin typeface="Arial"/>
                <a:ea typeface="Calibri"/>
                <a:cs typeface="David"/>
              </a:rPr>
              <a:t>הבר, ו-5 צמחי עגבנייה עם </a:t>
            </a:r>
            <a:r>
              <a:rPr lang="en-US" sz="2300" dirty="0" smtClean="0">
                <a:latin typeface="Arial"/>
                <a:ea typeface="Calibri"/>
                <a:cs typeface="David"/>
              </a:rPr>
              <a:t>V2</a:t>
            </a:r>
            <a:r>
              <a:rPr lang="he-IL" sz="2300" dirty="0" smtClean="0">
                <a:latin typeface="Arial"/>
                <a:ea typeface="Calibri"/>
                <a:cs typeface="David"/>
              </a:rPr>
              <a:t> מוטנטי (תמונה 8).</a:t>
            </a:r>
            <a:endParaRPr lang="he-IL" sz="2300" dirty="0"/>
          </a:p>
        </p:txBody>
      </p:sp>
      <p:pic>
        <p:nvPicPr>
          <p:cNvPr id="2050" name="Picture 2" descr="CCF19112011_00005"/>
          <p:cNvPicPr>
            <a:picLocks noChangeAspect="1" noChangeArrowheads="1"/>
          </p:cNvPicPr>
          <p:nvPr/>
        </p:nvPicPr>
        <p:blipFill>
          <a:blip r:embed="rId4"/>
          <a:srcRect l="33891" t="16064" r="32883" b="68015"/>
          <a:stretch>
            <a:fillRect/>
          </a:stretch>
        </p:blipFill>
        <p:spPr bwMode="auto">
          <a:xfrm>
            <a:off x="2627236" y="3286124"/>
            <a:ext cx="3873590" cy="2653760"/>
          </a:xfrm>
          <a:prstGeom prst="rect">
            <a:avLst/>
          </a:prstGeom>
          <a:noFill/>
          <a:ln w="9525">
            <a:noFill/>
            <a:miter lim="800000"/>
            <a:headEnd/>
            <a:tailEnd/>
          </a:ln>
        </p:spPr>
      </p:pic>
      <p:sp>
        <p:nvSpPr>
          <p:cNvPr id="7" name="TextBox 6"/>
          <p:cNvSpPr txBox="1"/>
          <p:nvPr/>
        </p:nvSpPr>
        <p:spPr>
          <a:xfrm>
            <a:off x="2357422" y="2285992"/>
            <a:ext cx="4214842" cy="307777"/>
          </a:xfrm>
          <a:prstGeom prst="rect">
            <a:avLst/>
          </a:prstGeom>
          <a:noFill/>
        </p:spPr>
        <p:txBody>
          <a:bodyPr wrap="square" rtlCol="1">
            <a:spAutoFit/>
          </a:bodyPr>
          <a:lstStyle/>
          <a:p>
            <a:r>
              <a:rPr lang="he-IL" sz="1400" dirty="0" smtClean="0"/>
              <a:t>דאטורה - הפצצה       עגבנייה - העברת כנימות </a:t>
            </a:r>
            <a:endParaRPr lang="he-IL" sz="1400" dirty="0"/>
          </a:p>
        </p:txBody>
      </p:sp>
      <p:sp>
        <p:nvSpPr>
          <p:cNvPr id="8" name="סוגר מסולסל ימני 7"/>
          <p:cNvSpPr/>
          <p:nvPr/>
        </p:nvSpPr>
        <p:spPr>
          <a:xfrm rot="16200000">
            <a:off x="5572132" y="2357430"/>
            <a:ext cx="642942" cy="107157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0" name="סוגר מסולסל ימני 9"/>
          <p:cNvSpPr/>
          <p:nvPr/>
        </p:nvSpPr>
        <p:spPr>
          <a:xfrm rot="16200000">
            <a:off x="5500694" y="2928935"/>
            <a:ext cx="357190" cy="642942"/>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1" name="TextBox 10"/>
          <p:cNvSpPr txBox="1"/>
          <p:nvPr/>
        </p:nvSpPr>
        <p:spPr>
          <a:xfrm>
            <a:off x="5286380" y="2857496"/>
            <a:ext cx="571504" cy="276999"/>
          </a:xfrm>
          <a:prstGeom prst="rect">
            <a:avLst/>
          </a:prstGeom>
          <a:noFill/>
        </p:spPr>
        <p:txBody>
          <a:bodyPr wrap="square" rtlCol="1">
            <a:spAutoFit/>
          </a:bodyPr>
          <a:lstStyle/>
          <a:p>
            <a:r>
              <a:rPr lang="en-US" sz="1200" dirty="0" smtClean="0"/>
              <a:t>wt</a:t>
            </a:r>
            <a:endParaRPr lang="he-IL" sz="1200" dirty="0"/>
          </a:p>
        </p:txBody>
      </p:sp>
      <p:sp>
        <p:nvSpPr>
          <p:cNvPr id="12" name="TextBox 11"/>
          <p:cNvSpPr txBox="1"/>
          <p:nvPr/>
        </p:nvSpPr>
        <p:spPr>
          <a:xfrm>
            <a:off x="6000760" y="3000372"/>
            <a:ext cx="214314" cy="369332"/>
          </a:xfrm>
          <a:prstGeom prst="rect">
            <a:avLst/>
          </a:prstGeom>
          <a:noFill/>
        </p:spPr>
        <p:txBody>
          <a:bodyPr wrap="square" rtlCol="1">
            <a:spAutoFit/>
          </a:bodyPr>
          <a:lstStyle/>
          <a:p>
            <a:r>
              <a:rPr lang="en-US" dirty="0" smtClean="0"/>
              <a:t>-</a:t>
            </a:r>
            <a:endParaRPr lang="he-IL" dirty="0"/>
          </a:p>
        </p:txBody>
      </p:sp>
      <p:sp>
        <p:nvSpPr>
          <p:cNvPr id="13" name="סוגר מסולסל ימני 12"/>
          <p:cNvSpPr/>
          <p:nvPr/>
        </p:nvSpPr>
        <p:spPr>
          <a:xfrm rot="16200000">
            <a:off x="3893339" y="1750207"/>
            <a:ext cx="642942" cy="2286016"/>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5" name="סוגר מסולסל ימני 14"/>
          <p:cNvSpPr/>
          <p:nvPr/>
        </p:nvSpPr>
        <p:spPr>
          <a:xfrm rot="16200000">
            <a:off x="4714876" y="2786058"/>
            <a:ext cx="357190" cy="92869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6" name="סוגר מסולסל ימני 15"/>
          <p:cNvSpPr/>
          <p:nvPr/>
        </p:nvSpPr>
        <p:spPr>
          <a:xfrm rot="16200000">
            <a:off x="3821901" y="2821778"/>
            <a:ext cx="357190" cy="857256"/>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7" name="TextBox 16"/>
          <p:cNvSpPr txBox="1"/>
          <p:nvPr/>
        </p:nvSpPr>
        <p:spPr>
          <a:xfrm>
            <a:off x="3000364" y="2857496"/>
            <a:ext cx="2071702" cy="276999"/>
          </a:xfrm>
          <a:prstGeom prst="rect">
            <a:avLst/>
          </a:prstGeom>
          <a:noFill/>
        </p:spPr>
        <p:txBody>
          <a:bodyPr wrap="square" rtlCol="1">
            <a:spAutoFit/>
          </a:bodyPr>
          <a:lstStyle/>
          <a:p>
            <a:r>
              <a:rPr lang="en-US" sz="1200" dirty="0" smtClean="0"/>
              <a:t>wt                     V2</a:t>
            </a:r>
            <a:endParaRPr lang="he-IL" sz="1200" dirty="0"/>
          </a:p>
        </p:txBody>
      </p:sp>
      <p:sp>
        <p:nvSpPr>
          <p:cNvPr id="18" name="TextBox 17"/>
          <p:cNvSpPr txBox="1"/>
          <p:nvPr/>
        </p:nvSpPr>
        <p:spPr>
          <a:xfrm>
            <a:off x="2643174" y="3071810"/>
            <a:ext cx="1000132" cy="338554"/>
          </a:xfrm>
          <a:prstGeom prst="rect">
            <a:avLst/>
          </a:prstGeom>
          <a:noFill/>
        </p:spPr>
        <p:txBody>
          <a:bodyPr wrap="square" rtlCol="1">
            <a:spAutoFit/>
          </a:bodyPr>
          <a:lstStyle/>
          <a:p>
            <a:r>
              <a:rPr lang="en-US" sz="1600" dirty="0" smtClean="0"/>
              <a:t>M  +  -  - </a:t>
            </a:r>
            <a:endParaRPr lang="he-IL" sz="1600" dirty="0"/>
          </a:p>
        </p:txBody>
      </p:sp>
      <p:sp>
        <p:nvSpPr>
          <p:cNvPr id="19" name="TextBox 18"/>
          <p:cNvSpPr txBox="1"/>
          <p:nvPr/>
        </p:nvSpPr>
        <p:spPr>
          <a:xfrm>
            <a:off x="2500298" y="4160886"/>
            <a:ext cx="500066" cy="615553"/>
          </a:xfrm>
          <a:prstGeom prst="rect">
            <a:avLst/>
          </a:prstGeom>
          <a:noFill/>
        </p:spPr>
        <p:txBody>
          <a:bodyPr wrap="square" rtlCol="1">
            <a:spAutoFit/>
          </a:bodyPr>
          <a:lstStyle/>
          <a:p>
            <a:r>
              <a:rPr lang="en-US" sz="1000" dirty="0" smtClean="0"/>
              <a:t>1000</a:t>
            </a:r>
          </a:p>
          <a:p>
            <a:endParaRPr lang="en-US" sz="300" dirty="0" smtClean="0"/>
          </a:p>
          <a:p>
            <a:r>
              <a:rPr lang="en-US" sz="1000" dirty="0" smtClean="0"/>
              <a:t>500</a:t>
            </a:r>
            <a:br>
              <a:rPr lang="en-US" sz="1000" dirty="0" smtClean="0"/>
            </a:br>
            <a:endParaRPr lang="he-IL" sz="1000" dirty="0"/>
          </a:p>
        </p:txBody>
      </p:sp>
      <p:sp>
        <p:nvSpPr>
          <p:cNvPr id="20" name="TextBox 19"/>
          <p:cNvSpPr txBox="1"/>
          <p:nvPr/>
        </p:nvSpPr>
        <p:spPr>
          <a:xfrm>
            <a:off x="2500298" y="5286388"/>
            <a:ext cx="500066" cy="800219"/>
          </a:xfrm>
          <a:prstGeom prst="rect">
            <a:avLst/>
          </a:prstGeom>
          <a:noFill/>
        </p:spPr>
        <p:txBody>
          <a:bodyPr wrap="square" rtlCol="1">
            <a:spAutoFit/>
          </a:bodyPr>
          <a:lstStyle/>
          <a:p>
            <a:r>
              <a:rPr lang="en-US" sz="1000" dirty="0" smtClean="0"/>
              <a:t>3000</a:t>
            </a:r>
          </a:p>
          <a:p>
            <a:endParaRPr lang="en-US" sz="300" dirty="0" smtClean="0"/>
          </a:p>
          <a:p>
            <a:r>
              <a:rPr lang="en-US" sz="1000" dirty="0" smtClean="0"/>
              <a:t>1000</a:t>
            </a:r>
          </a:p>
          <a:p>
            <a:endParaRPr lang="en-US" sz="300" dirty="0" smtClean="0"/>
          </a:p>
          <a:p>
            <a:r>
              <a:rPr lang="en-US" sz="1000" dirty="0" smtClean="0"/>
              <a:t>500</a:t>
            </a:r>
            <a:br>
              <a:rPr lang="en-US" sz="1000" dirty="0" smtClean="0"/>
            </a:br>
            <a:endParaRPr lang="he-IL" sz="1000" dirty="0"/>
          </a:p>
        </p:txBody>
      </p:sp>
      <p:sp>
        <p:nvSpPr>
          <p:cNvPr id="21" name="TextBox 20"/>
          <p:cNvSpPr txBox="1"/>
          <p:nvPr/>
        </p:nvSpPr>
        <p:spPr>
          <a:xfrm>
            <a:off x="1285852" y="4143380"/>
            <a:ext cx="1005403" cy="338554"/>
          </a:xfrm>
          <a:prstGeom prst="rect">
            <a:avLst/>
          </a:prstGeom>
          <a:noFill/>
        </p:spPr>
        <p:txBody>
          <a:bodyPr wrap="none" rtlCol="1">
            <a:spAutoFit/>
          </a:bodyPr>
          <a:lstStyle/>
          <a:p>
            <a:r>
              <a:rPr lang="he-IL" sz="1600" dirty="0" smtClean="0"/>
              <a:t>תוצרי </a:t>
            </a:r>
            <a:r>
              <a:rPr lang="en-US" sz="1600" dirty="0" smtClean="0"/>
              <a:t>PCR</a:t>
            </a:r>
            <a:endParaRPr lang="he-IL" sz="1600" dirty="0"/>
          </a:p>
        </p:txBody>
      </p:sp>
      <p:sp>
        <p:nvSpPr>
          <p:cNvPr id="22" name="TextBox 21"/>
          <p:cNvSpPr txBox="1"/>
          <p:nvPr/>
        </p:nvSpPr>
        <p:spPr>
          <a:xfrm>
            <a:off x="1205709" y="5286388"/>
            <a:ext cx="1085555" cy="338554"/>
          </a:xfrm>
          <a:prstGeom prst="rect">
            <a:avLst/>
          </a:prstGeom>
          <a:noFill/>
        </p:spPr>
        <p:txBody>
          <a:bodyPr wrap="none" rtlCol="1">
            <a:spAutoFit/>
          </a:bodyPr>
          <a:lstStyle/>
          <a:p>
            <a:r>
              <a:rPr lang="he-IL" sz="1600" dirty="0" smtClean="0"/>
              <a:t>הפקת דנ"א</a:t>
            </a:r>
            <a:endParaRPr lang="he-IL" sz="1600" dirty="0"/>
          </a:p>
        </p:txBody>
      </p:sp>
      <p:sp>
        <p:nvSpPr>
          <p:cNvPr id="23" name="סוגר מסולסל ימני 22"/>
          <p:cNvSpPr/>
          <p:nvPr/>
        </p:nvSpPr>
        <p:spPr>
          <a:xfrm rot="5400000">
            <a:off x="3857620" y="4929198"/>
            <a:ext cx="642942" cy="221457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24" name="סוגר מסולסל ימני 23"/>
          <p:cNvSpPr/>
          <p:nvPr/>
        </p:nvSpPr>
        <p:spPr>
          <a:xfrm rot="5400000">
            <a:off x="5500694" y="5500702"/>
            <a:ext cx="642942" cy="107157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25" name="TextBox 24"/>
          <p:cNvSpPr txBox="1"/>
          <p:nvPr/>
        </p:nvSpPr>
        <p:spPr>
          <a:xfrm>
            <a:off x="2714612" y="4519206"/>
            <a:ext cx="928694" cy="338554"/>
          </a:xfrm>
          <a:prstGeom prst="rect">
            <a:avLst/>
          </a:prstGeom>
          <a:noFill/>
        </p:spPr>
        <p:txBody>
          <a:bodyPr wrap="square" rtlCol="1">
            <a:spAutoFit/>
          </a:bodyPr>
          <a:lstStyle/>
          <a:p>
            <a:r>
              <a:rPr lang="en-US" sz="1600" dirty="0" smtClean="0"/>
              <a:t>M +  -  - </a:t>
            </a:r>
            <a:endParaRPr lang="he-IL" sz="1600" dirty="0"/>
          </a:p>
        </p:txBody>
      </p:sp>
      <p:sp>
        <p:nvSpPr>
          <p:cNvPr id="26" name="סוגר מסולסל ימני 25"/>
          <p:cNvSpPr/>
          <p:nvPr/>
        </p:nvSpPr>
        <p:spPr>
          <a:xfrm rot="5400000">
            <a:off x="3821901" y="5036355"/>
            <a:ext cx="357190" cy="857256"/>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27" name="סוגר מסולסל ימני 26"/>
          <p:cNvSpPr/>
          <p:nvPr/>
        </p:nvSpPr>
        <p:spPr>
          <a:xfrm rot="5400000">
            <a:off x="4679157" y="5036355"/>
            <a:ext cx="357190" cy="857256"/>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28" name="סוגר מסולסל ימני 27"/>
          <p:cNvSpPr/>
          <p:nvPr/>
        </p:nvSpPr>
        <p:spPr>
          <a:xfrm rot="5400000">
            <a:off x="5464975" y="5107793"/>
            <a:ext cx="357190" cy="71438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29" name="TextBox 28"/>
          <p:cNvSpPr txBox="1"/>
          <p:nvPr/>
        </p:nvSpPr>
        <p:spPr>
          <a:xfrm>
            <a:off x="6000760" y="4500570"/>
            <a:ext cx="214314" cy="338554"/>
          </a:xfrm>
          <a:prstGeom prst="rect">
            <a:avLst/>
          </a:prstGeom>
          <a:noFill/>
        </p:spPr>
        <p:txBody>
          <a:bodyPr wrap="square" rtlCol="1">
            <a:spAutoFit/>
          </a:bodyPr>
          <a:lstStyle/>
          <a:p>
            <a:r>
              <a:rPr lang="en-US" sz="1600" dirty="0" smtClean="0"/>
              <a:t>-</a:t>
            </a:r>
            <a:endParaRPr lang="he-IL" sz="1600" dirty="0"/>
          </a:p>
        </p:txBody>
      </p:sp>
      <p:sp>
        <p:nvSpPr>
          <p:cNvPr id="30" name="TextBox 29"/>
          <p:cNvSpPr txBox="1"/>
          <p:nvPr/>
        </p:nvSpPr>
        <p:spPr>
          <a:xfrm>
            <a:off x="2285984" y="6143644"/>
            <a:ext cx="4214842" cy="307777"/>
          </a:xfrm>
          <a:prstGeom prst="rect">
            <a:avLst/>
          </a:prstGeom>
          <a:noFill/>
        </p:spPr>
        <p:txBody>
          <a:bodyPr wrap="square" rtlCol="1">
            <a:spAutoFit/>
          </a:bodyPr>
          <a:lstStyle/>
          <a:p>
            <a:r>
              <a:rPr lang="he-IL" sz="1400" dirty="0" smtClean="0"/>
              <a:t>דאטורה - הפצצה         עגבנייה - העברת כנימות </a:t>
            </a:r>
            <a:endParaRPr lang="he-IL" sz="1400" dirty="0"/>
          </a:p>
        </p:txBody>
      </p:sp>
      <p:sp>
        <p:nvSpPr>
          <p:cNvPr id="31" name="TextBox 30"/>
          <p:cNvSpPr txBox="1"/>
          <p:nvPr/>
        </p:nvSpPr>
        <p:spPr>
          <a:xfrm>
            <a:off x="3000364" y="5580893"/>
            <a:ext cx="2071702" cy="276999"/>
          </a:xfrm>
          <a:prstGeom prst="rect">
            <a:avLst/>
          </a:prstGeom>
          <a:noFill/>
        </p:spPr>
        <p:txBody>
          <a:bodyPr wrap="square" rtlCol="1">
            <a:spAutoFit/>
          </a:bodyPr>
          <a:lstStyle/>
          <a:p>
            <a:r>
              <a:rPr lang="en-US" sz="1200" dirty="0" smtClean="0"/>
              <a:t>wt                    V2 </a:t>
            </a:r>
            <a:endParaRPr lang="he-IL" sz="1200" dirty="0"/>
          </a:p>
        </p:txBody>
      </p:sp>
      <p:sp>
        <p:nvSpPr>
          <p:cNvPr id="32" name="TextBox 31"/>
          <p:cNvSpPr txBox="1"/>
          <p:nvPr/>
        </p:nvSpPr>
        <p:spPr>
          <a:xfrm>
            <a:off x="5214942" y="5580893"/>
            <a:ext cx="571504" cy="276999"/>
          </a:xfrm>
          <a:prstGeom prst="rect">
            <a:avLst/>
          </a:prstGeom>
          <a:noFill/>
        </p:spPr>
        <p:txBody>
          <a:bodyPr wrap="square" rtlCol="1">
            <a:spAutoFit/>
          </a:bodyPr>
          <a:lstStyle/>
          <a:p>
            <a:r>
              <a:rPr lang="en-US" sz="1200" dirty="0" smtClean="0"/>
              <a:t>wt</a:t>
            </a:r>
            <a:endParaRPr lang="he-IL" sz="1200" dirty="0"/>
          </a:p>
        </p:txBody>
      </p:sp>
      <p:sp>
        <p:nvSpPr>
          <p:cNvPr id="33" name="TextBox 32"/>
          <p:cNvSpPr txBox="1"/>
          <p:nvPr/>
        </p:nvSpPr>
        <p:spPr>
          <a:xfrm>
            <a:off x="5500694" y="6429396"/>
            <a:ext cx="1071570" cy="276999"/>
          </a:xfrm>
          <a:prstGeom prst="rect">
            <a:avLst/>
          </a:prstGeom>
          <a:noFill/>
        </p:spPr>
        <p:txBody>
          <a:bodyPr wrap="square" rtlCol="1">
            <a:spAutoFit/>
          </a:bodyPr>
          <a:lstStyle/>
          <a:p>
            <a:r>
              <a:rPr lang="he-IL" sz="1200" dirty="0" smtClean="0"/>
              <a:t>תמונה </a:t>
            </a:r>
            <a:r>
              <a:rPr lang="he-IL" sz="1100" dirty="0" smtClean="0"/>
              <a:t>8</a:t>
            </a:r>
            <a:endParaRPr lang="he-IL"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למצגת1.jpg"/>
          <p:cNvPicPr>
            <a:picLocks noChangeAspect="1"/>
          </p:cNvPicPr>
          <p:nvPr/>
        </p:nvPicPr>
        <p:blipFill>
          <a:blip r:embed="rId3">
            <a:lum bright="55000" contrast="-60000"/>
          </a:blip>
          <a:stretch>
            <a:fillRect/>
          </a:stretch>
        </p:blipFill>
        <p:spPr>
          <a:xfrm>
            <a:off x="0" y="0"/>
            <a:ext cx="9144000" cy="6858000"/>
          </a:xfrm>
          <a:prstGeom prst="rect">
            <a:avLst/>
          </a:prstGeom>
        </p:spPr>
      </p:pic>
      <p:sp>
        <p:nvSpPr>
          <p:cNvPr id="2" name="כותרת 1"/>
          <p:cNvSpPr>
            <a:spLocks noGrp="1"/>
          </p:cNvSpPr>
          <p:nvPr>
            <p:ph type="title"/>
          </p:nvPr>
        </p:nvSpPr>
        <p:spPr>
          <a:xfrm>
            <a:off x="457200" y="571488"/>
            <a:ext cx="8229600" cy="1143000"/>
          </a:xfrm>
        </p:spPr>
        <p:txBody>
          <a:bodyPr>
            <a:normAutofit fontScale="90000"/>
          </a:bodyPr>
          <a:lstStyle/>
          <a:p>
            <a:pPr>
              <a:lnSpc>
                <a:spcPct val="140000"/>
              </a:lnSpc>
            </a:pPr>
            <a:r>
              <a:rPr lang="he-IL" dirty="0" smtClean="0">
                <a:latin typeface="David" pitchFamily="34" charset="-79"/>
                <a:cs typeface="David" pitchFamily="34" charset="-79"/>
              </a:rPr>
              <a:t>דיון ומסקנות</a:t>
            </a:r>
            <a:r>
              <a:rPr lang="en-US" dirty="0">
                <a:latin typeface="David" pitchFamily="34" charset="-79"/>
                <a:cs typeface="David" pitchFamily="34" charset="-79"/>
              </a:rPr>
              <a:t/>
            </a:r>
            <a:br>
              <a:rPr lang="en-US" dirty="0">
                <a:latin typeface="David" pitchFamily="34" charset="-79"/>
                <a:cs typeface="David" pitchFamily="34" charset="-79"/>
              </a:rPr>
            </a:br>
            <a:endParaRPr lang="he-IL" dirty="0">
              <a:latin typeface="David" pitchFamily="34" charset="-79"/>
              <a:cs typeface="David" pitchFamily="34" charset="-79"/>
            </a:endParaRPr>
          </a:p>
        </p:txBody>
      </p:sp>
      <p:sp>
        <p:nvSpPr>
          <p:cNvPr id="5" name="מציין מיקום תוכן 4"/>
          <p:cNvSpPr>
            <a:spLocks noGrp="1"/>
          </p:cNvSpPr>
          <p:nvPr>
            <p:ph idx="1"/>
          </p:nvPr>
        </p:nvSpPr>
        <p:spPr>
          <a:xfrm>
            <a:off x="500034" y="1357298"/>
            <a:ext cx="8286808" cy="4714908"/>
          </a:xfrm>
        </p:spPr>
        <p:txBody>
          <a:bodyPr>
            <a:noAutofit/>
          </a:bodyPr>
          <a:lstStyle/>
          <a:p>
            <a:pPr>
              <a:buNone/>
            </a:pPr>
            <a:r>
              <a:rPr lang="he-IL" sz="2200" dirty="0" smtClean="0">
                <a:latin typeface="David" pitchFamily="34" charset="-79"/>
                <a:cs typeface="David" pitchFamily="34" charset="-79"/>
              </a:rPr>
              <a:t>עבודה זו מהווה חלק ממחקר מקיף יותר, שמטרתו להבין את מנגנון התנועה של </a:t>
            </a:r>
          </a:p>
          <a:p>
            <a:pPr>
              <a:buNone/>
            </a:pPr>
            <a:r>
              <a:rPr lang="he-IL" sz="2200" dirty="0" smtClean="0">
                <a:latin typeface="David" pitchFamily="34" charset="-79"/>
                <a:cs typeface="David" pitchFamily="34" charset="-79"/>
              </a:rPr>
              <a:t>הוירוס צהבון האמיר בצמח. </a:t>
            </a:r>
          </a:p>
          <a:p>
            <a:pPr>
              <a:buNone/>
            </a:pPr>
            <a:r>
              <a:rPr lang="he-IL" sz="2200" dirty="0" smtClean="0">
                <a:latin typeface="David" pitchFamily="34" charset="-79"/>
                <a:cs typeface="David" pitchFamily="34" charset="-79"/>
              </a:rPr>
              <a:t>כאמור בפרק הפתיחה, במשך שנים אחדות נחשב </a:t>
            </a:r>
            <a:r>
              <a:rPr lang="en-US" sz="2200" dirty="0" smtClean="0">
                <a:latin typeface="David" pitchFamily="34" charset="-79"/>
                <a:cs typeface="David" pitchFamily="34" charset="-79"/>
              </a:rPr>
              <a:t>V2</a:t>
            </a:r>
            <a:r>
              <a:rPr lang="he-IL" sz="2200" dirty="0" smtClean="0">
                <a:latin typeface="David" pitchFamily="34" charset="-79"/>
                <a:cs typeface="David" pitchFamily="34" charset="-79"/>
              </a:rPr>
              <a:t> כחלבון התנועה האחראי על </a:t>
            </a:r>
          </a:p>
          <a:p>
            <a:pPr>
              <a:buNone/>
            </a:pPr>
            <a:r>
              <a:rPr lang="he-IL" sz="2200" dirty="0" smtClean="0">
                <a:latin typeface="David" pitchFamily="34" charset="-79"/>
                <a:cs typeface="David" pitchFamily="34" charset="-79"/>
              </a:rPr>
              <a:t>מעבר הגנום הויראלי מתא לתא דרך הפלסמודזמטות שבצמח. לאחרונה נמצא </a:t>
            </a:r>
          </a:p>
          <a:p>
            <a:pPr>
              <a:buNone/>
            </a:pPr>
            <a:r>
              <a:rPr lang="he-IL" sz="2200" dirty="0" smtClean="0">
                <a:latin typeface="David" pitchFamily="34" charset="-79"/>
                <a:cs typeface="David" pitchFamily="34" charset="-79"/>
              </a:rPr>
              <a:t>שחלבון </a:t>
            </a:r>
            <a:r>
              <a:rPr lang="en-US" sz="2200" dirty="0" smtClean="0">
                <a:latin typeface="David" pitchFamily="34" charset="-79"/>
                <a:cs typeface="David" pitchFamily="34" charset="-79"/>
              </a:rPr>
              <a:t>V2</a:t>
            </a:r>
            <a:r>
              <a:rPr lang="he-IL" sz="2200" dirty="0" smtClean="0">
                <a:latin typeface="David" pitchFamily="34" charset="-79"/>
                <a:cs typeface="David" pitchFamily="34" charset="-79"/>
              </a:rPr>
              <a:t> משמש כמדכא את מערכת ההשתקה של הצמח.</a:t>
            </a:r>
          </a:p>
          <a:p>
            <a:pPr>
              <a:buNone/>
            </a:pPr>
            <a:r>
              <a:rPr lang="he-IL" sz="2200" dirty="0" smtClean="0">
                <a:latin typeface="David" pitchFamily="34" charset="-79"/>
                <a:cs typeface="David" pitchFamily="34" charset="-79"/>
              </a:rPr>
              <a:t>בעבודה זו, ניסינו לברר האם חלבון זה הכרחי לתנועה של הוירוס,  או שתפקידו </a:t>
            </a:r>
          </a:p>
          <a:p>
            <a:pPr>
              <a:buNone/>
            </a:pPr>
            <a:r>
              <a:rPr lang="he-IL" sz="2200" dirty="0" smtClean="0">
                <a:latin typeface="David" pitchFamily="34" charset="-79"/>
                <a:cs typeface="David" pitchFamily="34" charset="-79"/>
              </a:rPr>
              <a:t>העיקרי הוא בעיכוב מנגנון ההשתקה של הצמח, כמובן שאפשרי גם מצב בו הוא </a:t>
            </a:r>
          </a:p>
          <a:p>
            <a:pPr>
              <a:buNone/>
            </a:pPr>
            <a:r>
              <a:rPr lang="he-IL" sz="2200" dirty="0" smtClean="0">
                <a:latin typeface="David" pitchFamily="34" charset="-79"/>
                <a:cs typeface="David" pitchFamily="34" charset="-79"/>
              </a:rPr>
              <a:t>אחראי לשתי פעילויות אלה גם יחד.</a:t>
            </a:r>
          </a:p>
          <a:p>
            <a:pPr>
              <a:buNone/>
            </a:pPr>
            <a:r>
              <a:rPr lang="he-IL" sz="2200" dirty="0" smtClean="0">
                <a:latin typeface="David" pitchFamily="34" charset="-79"/>
                <a:cs typeface="David" pitchFamily="34" charset="-79"/>
              </a:rPr>
              <a:t>במהלך הניסוי בו פגענו בגן לחלבון באתרים האמורים לשבש את פעילותו </a:t>
            </a:r>
          </a:p>
          <a:p>
            <a:pPr>
              <a:buNone/>
            </a:pPr>
            <a:r>
              <a:rPr lang="he-IL" sz="2200" dirty="0" smtClean="0">
                <a:latin typeface="David" pitchFamily="34" charset="-79"/>
                <a:cs typeface="David" pitchFamily="34" charset="-79"/>
              </a:rPr>
              <a:t>כמדכא מנגנון ההשתקה, לא הצלחנו לקבל תוצאות חד משמעיות, המאששות את </a:t>
            </a:r>
          </a:p>
          <a:p>
            <a:pPr>
              <a:buNone/>
            </a:pPr>
            <a:r>
              <a:rPr lang="he-IL" sz="2200" dirty="0" smtClean="0">
                <a:latin typeface="David" pitchFamily="34" charset="-79"/>
                <a:cs typeface="David" pitchFamily="34" charset="-79"/>
              </a:rPr>
              <a:t>השערתנו שחוסר תנועת הוירוס נובע מהיותו חלבון דיכוי מערכת ההשתקה ולא</a:t>
            </a:r>
          </a:p>
          <a:p>
            <a:pPr>
              <a:buNone/>
            </a:pPr>
            <a:r>
              <a:rPr lang="he-IL" sz="2200" dirty="0" smtClean="0">
                <a:latin typeface="David" pitchFamily="34" charset="-79"/>
                <a:cs typeface="David" pitchFamily="34" charset="-79"/>
              </a:rPr>
              <a:t>חלבון תנועה.</a:t>
            </a:r>
            <a:endParaRPr lang="he-IL" sz="2200" dirty="0">
              <a:latin typeface="David" pitchFamily="34" charset="-79"/>
              <a:cs typeface="David" pitchFamily="34" charset="-79"/>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למצגת1.jpg"/>
          <p:cNvPicPr>
            <a:picLocks noChangeAspect="1"/>
          </p:cNvPicPr>
          <p:nvPr/>
        </p:nvPicPr>
        <p:blipFill>
          <a:blip r:embed="rId3">
            <a:lum bright="55000" contrast="-60000"/>
          </a:blip>
          <a:stretch>
            <a:fillRect/>
          </a:stretch>
        </p:blipFill>
        <p:spPr>
          <a:xfrm>
            <a:off x="0" y="0"/>
            <a:ext cx="9144000" cy="6858000"/>
          </a:xfrm>
          <a:prstGeom prst="rect">
            <a:avLst/>
          </a:prstGeom>
        </p:spPr>
      </p:pic>
      <p:sp>
        <p:nvSpPr>
          <p:cNvPr id="2" name="כותרת 1"/>
          <p:cNvSpPr>
            <a:spLocks noGrp="1"/>
          </p:cNvSpPr>
          <p:nvPr>
            <p:ph type="title"/>
          </p:nvPr>
        </p:nvSpPr>
        <p:spPr>
          <a:xfrm>
            <a:off x="457200" y="214290"/>
            <a:ext cx="8229600" cy="1143000"/>
          </a:xfrm>
        </p:spPr>
        <p:txBody>
          <a:bodyPr>
            <a:normAutofit fontScale="90000"/>
          </a:bodyPr>
          <a:lstStyle/>
          <a:p>
            <a:pPr>
              <a:lnSpc>
                <a:spcPct val="140000"/>
              </a:lnSpc>
            </a:pPr>
            <a:r>
              <a:rPr lang="en-US" dirty="0">
                <a:latin typeface="David" pitchFamily="34" charset="-79"/>
                <a:cs typeface="David" pitchFamily="34" charset="-79"/>
              </a:rPr>
              <a:t/>
            </a:r>
            <a:br>
              <a:rPr lang="en-US" dirty="0">
                <a:latin typeface="David" pitchFamily="34" charset="-79"/>
                <a:cs typeface="David" pitchFamily="34" charset="-79"/>
              </a:rPr>
            </a:br>
            <a:r>
              <a:rPr lang="he-IL" dirty="0" smtClean="0">
                <a:latin typeface="David" pitchFamily="34" charset="-79"/>
                <a:cs typeface="David" pitchFamily="34" charset="-79"/>
              </a:rPr>
              <a:t>דיון ומסקנות</a:t>
            </a:r>
            <a:r>
              <a:rPr lang="he-IL" dirty="0" smtClean="0">
                <a:latin typeface="David" pitchFamily="34" charset="-79"/>
                <a:ea typeface="Calibri"/>
                <a:cs typeface="David" pitchFamily="34" charset="-79"/>
              </a:rPr>
              <a:t> </a:t>
            </a:r>
            <a:r>
              <a:rPr lang="en-US" dirty="0">
                <a:latin typeface="David" pitchFamily="34" charset="-79"/>
                <a:cs typeface="David" pitchFamily="34" charset="-79"/>
              </a:rPr>
              <a:t/>
            </a:r>
            <a:br>
              <a:rPr lang="en-US" dirty="0">
                <a:latin typeface="David" pitchFamily="34" charset="-79"/>
                <a:cs typeface="David" pitchFamily="34" charset="-79"/>
              </a:rPr>
            </a:br>
            <a:endParaRPr lang="he-IL" dirty="0">
              <a:latin typeface="David" pitchFamily="34" charset="-79"/>
              <a:cs typeface="David" pitchFamily="34" charset="-79"/>
            </a:endParaRPr>
          </a:p>
        </p:txBody>
      </p:sp>
      <p:sp>
        <p:nvSpPr>
          <p:cNvPr id="6" name="מציין מיקום תוכן 5"/>
          <p:cNvSpPr>
            <a:spLocks noGrp="1"/>
          </p:cNvSpPr>
          <p:nvPr>
            <p:ph idx="1"/>
          </p:nvPr>
        </p:nvSpPr>
        <p:spPr>
          <a:xfrm>
            <a:off x="357158" y="1285860"/>
            <a:ext cx="8429684" cy="4525963"/>
          </a:xfrm>
        </p:spPr>
        <p:txBody>
          <a:bodyPr>
            <a:noAutofit/>
          </a:bodyPr>
          <a:lstStyle/>
          <a:p>
            <a:pPr>
              <a:buNone/>
            </a:pPr>
            <a:r>
              <a:rPr lang="he-IL" sz="2400" dirty="0" smtClean="0">
                <a:latin typeface="David" pitchFamily="34" charset="-79"/>
                <a:cs typeface="David" pitchFamily="34" charset="-79"/>
              </a:rPr>
              <a:t>להלן מספר השערות מדוע לא נפתרה סוגיה זו בפרויקט המחקר המתואר:</a:t>
            </a:r>
          </a:p>
          <a:p>
            <a:pPr>
              <a:buFont typeface="Wingdings" pitchFamily="2" charset="2"/>
              <a:buChar char=""/>
            </a:pPr>
            <a:r>
              <a:rPr lang="he-IL" sz="2400" dirty="0" smtClean="0">
                <a:latin typeface="David" pitchFamily="34" charset="-79"/>
                <a:cs typeface="David" pitchFamily="34" charset="-79"/>
              </a:rPr>
              <a:t>כתוצאה משימוש בחיידק האגרובקטריום נוכחנו לראות שהוא נע </a:t>
            </a:r>
          </a:p>
          <a:p>
            <a:pPr>
              <a:buNone/>
            </a:pPr>
            <a:r>
              <a:rPr lang="he-IL" sz="2400" dirty="0" smtClean="0">
                <a:latin typeface="David" pitchFamily="34" charset="-79"/>
                <a:cs typeface="David" pitchFamily="34" charset="-79"/>
              </a:rPr>
              <a:t>      בצמח, ולכן איננו יכול לשמש כאמצעי הדבקה יעיל. במקביל לא  </a:t>
            </a:r>
          </a:p>
          <a:p>
            <a:pPr>
              <a:buNone/>
            </a:pPr>
            <a:r>
              <a:rPr lang="he-IL" sz="2400" dirty="0" smtClean="0">
                <a:latin typeface="David" pitchFamily="34" charset="-79"/>
                <a:cs typeface="David" pitchFamily="34" charset="-79"/>
              </a:rPr>
              <a:t>      הצלחנו למצוא עדויות לגנום הוירוס המוטנטי שהחדרנו לגנום החיידק.    </a:t>
            </a:r>
          </a:p>
          <a:p>
            <a:pPr>
              <a:buFont typeface="Wingdings" pitchFamily="2" charset="2"/>
              <a:buChar char="!"/>
            </a:pPr>
            <a:r>
              <a:rPr lang="he-IL" sz="2400" dirty="0" smtClean="0">
                <a:latin typeface="David" pitchFamily="34" charset="-79"/>
                <a:cs typeface="David" pitchFamily="34" charset="-79"/>
              </a:rPr>
              <a:t>כתוצאה מתנאי מזג האוויר בעת ביצוע ההדבקות שכנראה אינם </a:t>
            </a:r>
          </a:p>
          <a:p>
            <a:pPr>
              <a:buNone/>
            </a:pPr>
            <a:r>
              <a:rPr lang="he-IL" sz="2400" dirty="0" smtClean="0">
                <a:latin typeface="David" pitchFamily="34" charset="-79"/>
                <a:cs typeface="David" pitchFamily="34" charset="-79"/>
              </a:rPr>
              <a:t>     מותאמים להדבקה יעילה. עדיף לבצע זאת בקיץ בו הטמפרטורות </a:t>
            </a:r>
          </a:p>
          <a:p>
            <a:pPr>
              <a:buNone/>
            </a:pPr>
            <a:r>
              <a:rPr lang="he-IL" sz="2400" dirty="0" smtClean="0">
                <a:latin typeface="David" pitchFamily="34" charset="-79"/>
                <a:cs typeface="David" pitchFamily="34" charset="-79"/>
              </a:rPr>
              <a:t>     גבוהות יותר והיום ארוך יותר.</a:t>
            </a:r>
          </a:p>
          <a:p>
            <a:pPr>
              <a:buFont typeface="Wingdings" pitchFamily="2" charset="2"/>
              <a:buChar char="!"/>
            </a:pPr>
            <a:r>
              <a:rPr lang="he-IL" sz="2400" dirty="0" smtClean="0">
                <a:latin typeface="David" pitchFamily="34" charset="-79"/>
                <a:cs typeface="David" pitchFamily="34" charset="-79"/>
              </a:rPr>
              <a:t>השימוש בהפצצה לא יעיל, היות ולא ניתן לדעת האם הצלחנו לפגוע </a:t>
            </a:r>
          </a:p>
          <a:p>
            <a:pPr>
              <a:buNone/>
            </a:pPr>
            <a:r>
              <a:rPr lang="he-IL" sz="2400" dirty="0" smtClean="0">
                <a:latin typeface="David" pitchFamily="34" charset="-79"/>
                <a:cs typeface="David" pitchFamily="34" charset="-79"/>
              </a:rPr>
              <a:t>     בעלים. </a:t>
            </a:r>
          </a:p>
          <a:p>
            <a:pPr>
              <a:buFont typeface="Wingdings" pitchFamily="2" charset="2"/>
              <a:buChar char="!"/>
            </a:pPr>
            <a:r>
              <a:rPr lang="he-IL" sz="2400" dirty="0" smtClean="0">
                <a:latin typeface="David" pitchFamily="34" charset="-79"/>
                <a:cs typeface="David" pitchFamily="34" charset="-79"/>
              </a:rPr>
              <a:t>כתוצאה מהכנת וירוס מוטנטי לא תקין.</a:t>
            </a:r>
          </a:p>
          <a:p>
            <a:pPr>
              <a:buNone/>
            </a:pPr>
            <a:r>
              <a:rPr lang="he-IL" sz="2400" dirty="0" smtClean="0">
                <a:latin typeface="David" pitchFamily="34" charset="-79"/>
                <a:cs typeface="David" pitchFamily="34" charset="-79"/>
              </a:rPr>
              <a:t>אי לכך, איננו יכולים להגיע למסקנה ברורה האם חלבון </a:t>
            </a:r>
            <a:r>
              <a:rPr lang="en-US" sz="2400" dirty="0" smtClean="0">
                <a:latin typeface="David" pitchFamily="34" charset="-79"/>
                <a:cs typeface="David" pitchFamily="34" charset="-79"/>
              </a:rPr>
              <a:t>V2</a:t>
            </a:r>
            <a:r>
              <a:rPr lang="he-IL" sz="2400" dirty="0" smtClean="0">
                <a:latin typeface="David" pitchFamily="34" charset="-79"/>
                <a:cs typeface="David" pitchFamily="34" charset="-79"/>
              </a:rPr>
              <a:t> הכרחי לתנועת </a:t>
            </a:r>
          </a:p>
          <a:p>
            <a:pPr>
              <a:buNone/>
            </a:pPr>
            <a:r>
              <a:rPr lang="he-IL" sz="2400" dirty="0" smtClean="0">
                <a:latin typeface="David" pitchFamily="34" charset="-79"/>
                <a:cs typeface="David" pitchFamily="34" charset="-79"/>
              </a:rPr>
              <a:t>הוירוס. </a:t>
            </a:r>
            <a:br>
              <a:rPr lang="he-IL" sz="2400" dirty="0" smtClean="0">
                <a:latin typeface="David" pitchFamily="34" charset="-79"/>
                <a:cs typeface="David" pitchFamily="34" charset="-79"/>
              </a:rPr>
            </a:br>
            <a:endParaRPr lang="he-IL" sz="2400" dirty="0">
              <a:latin typeface="David" pitchFamily="34" charset="-79"/>
              <a:cs typeface="David" pitchFamily="34" charset="-79"/>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למצגת1.jpg"/>
          <p:cNvPicPr>
            <a:picLocks noChangeAspect="1"/>
          </p:cNvPicPr>
          <p:nvPr/>
        </p:nvPicPr>
        <p:blipFill>
          <a:blip r:embed="rId3">
            <a:lum bright="55000" contrast="-60000"/>
          </a:blip>
          <a:stretch>
            <a:fillRect/>
          </a:stretch>
        </p:blipFill>
        <p:spPr>
          <a:xfrm>
            <a:off x="0" y="0"/>
            <a:ext cx="9144000" cy="6858000"/>
          </a:xfrm>
          <a:prstGeom prst="rect">
            <a:avLst/>
          </a:prstGeom>
        </p:spPr>
      </p:pic>
      <p:sp>
        <p:nvSpPr>
          <p:cNvPr id="2" name="כותרת 1"/>
          <p:cNvSpPr>
            <a:spLocks noGrp="1"/>
          </p:cNvSpPr>
          <p:nvPr>
            <p:ph type="title"/>
          </p:nvPr>
        </p:nvSpPr>
        <p:spPr/>
        <p:txBody>
          <a:bodyPr>
            <a:normAutofit fontScale="90000"/>
          </a:bodyPr>
          <a:lstStyle/>
          <a:p>
            <a:pPr>
              <a:lnSpc>
                <a:spcPct val="140000"/>
              </a:lnSpc>
            </a:pPr>
            <a:r>
              <a:rPr lang="en-US" dirty="0">
                <a:latin typeface="David" pitchFamily="34" charset="-79"/>
                <a:cs typeface="David" pitchFamily="34" charset="-79"/>
              </a:rPr>
              <a:t/>
            </a:r>
            <a:br>
              <a:rPr lang="en-US" dirty="0">
                <a:latin typeface="David" pitchFamily="34" charset="-79"/>
                <a:cs typeface="David" pitchFamily="34" charset="-79"/>
              </a:rPr>
            </a:br>
            <a:r>
              <a:rPr lang="he-IL" dirty="0" smtClean="0">
                <a:latin typeface="David" pitchFamily="34" charset="-79"/>
                <a:ea typeface="Calibri"/>
                <a:cs typeface="David" pitchFamily="34" charset="-79"/>
              </a:rPr>
              <a:t> </a:t>
            </a:r>
            <a:r>
              <a:rPr lang="en-US" dirty="0">
                <a:latin typeface="David" pitchFamily="34" charset="-79"/>
                <a:cs typeface="David" pitchFamily="34" charset="-79"/>
              </a:rPr>
              <a:t/>
            </a:r>
            <a:br>
              <a:rPr lang="en-US" dirty="0">
                <a:latin typeface="David" pitchFamily="34" charset="-79"/>
                <a:cs typeface="David" pitchFamily="34" charset="-79"/>
              </a:rPr>
            </a:br>
            <a:endParaRPr lang="he-IL" dirty="0">
              <a:latin typeface="David" pitchFamily="34" charset="-79"/>
              <a:cs typeface="David" pitchFamily="34" charset="-79"/>
            </a:endParaRPr>
          </a:p>
        </p:txBody>
      </p:sp>
      <p:sp>
        <p:nvSpPr>
          <p:cNvPr id="6" name="מציין מיקום תוכן 5"/>
          <p:cNvSpPr>
            <a:spLocks noGrp="1"/>
          </p:cNvSpPr>
          <p:nvPr>
            <p:ph idx="1"/>
          </p:nvPr>
        </p:nvSpPr>
        <p:spPr/>
        <p:txBody>
          <a:bodyPr>
            <a:normAutofit fontScale="85000" lnSpcReduction="10000"/>
          </a:bodyPr>
          <a:lstStyle/>
          <a:p>
            <a:pPr>
              <a:buNone/>
            </a:pPr>
            <a:endParaRPr lang="he-IL" dirty="0" smtClean="0">
              <a:latin typeface="David" pitchFamily="34" charset="-79"/>
              <a:cs typeface="David" pitchFamily="34" charset="-79"/>
            </a:endParaRPr>
          </a:p>
          <a:p>
            <a:pPr>
              <a:buNone/>
            </a:pPr>
            <a:r>
              <a:rPr lang="he-IL" dirty="0" smtClean="0">
                <a:latin typeface="David" pitchFamily="34" charset="-79"/>
                <a:cs typeface="David" pitchFamily="34" charset="-79"/>
              </a:rPr>
              <a:t>לסיכום, דרוש המשך למחקר כדי להבין את מנגנון התנועה של </a:t>
            </a:r>
          </a:p>
          <a:p>
            <a:pPr>
              <a:buNone/>
            </a:pPr>
            <a:r>
              <a:rPr lang="he-IL" dirty="0" smtClean="0">
                <a:latin typeface="David" pitchFamily="34" charset="-79"/>
                <a:cs typeface="David" pitchFamily="34" charset="-79"/>
              </a:rPr>
              <a:t>הוירוס. בהתאם לכך אפשר לחזור על הניסוי כאשר עונת השנה </a:t>
            </a:r>
          </a:p>
          <a:p>
            <a:pPr>
              <a:buNone/>
            </a:pPr>
            <a:r>
              <a:rPr lang="he-IL" dirty="0" smtClean="0">
                <a:latin typeface="David" pitchFamily="34" charset="-79"/>
                <a:cs typeface="David" pitchFamily="34" charset="-79"/>
              </a:rPr>
              <a:t>מסונכרנת בין השימוש בוקטור לבין ההדבקה בצמח.</a:t>
            </a:r>
            <a:br>
              <a:rPr lang="he-IL" dirty="0" smtClean="0">
                <a:latin typeface="David" pitchFamily="34" charset="-79"/>
                <a:cs typeface="David" pitchFamily="34" charset="-79"/>
              </a:rPr>
            </a:br>
            <a:endParaRPr lang="he-IL" dirty="0" smtClean="0">
              <a:latin typeface="David" pitchFamily="34" charset="-79"/>
              <a:cs typeface="David" pitchFamily="34" charset="-79"/>
            </a:endParaRPr>
          </a:p>
          <a:p>
            <a:pPr>
              <a:buNone/>
            </a:pPr>
            <a:r>
              <a:rPr lang="he-IL" dirty="0" smtClean="0">
                <a:latin typeface="David" pitchFamily="34" charset="-79"/>
                <a:cs typeface="David" pitchFamily="34" charset="-79"/>
              </a:rPr>
              <a:t>כמו כן, צריך לבדוק האם ניתן להשתמש בחיידק אגרובקטריום </a:t>
            </a:r>
          </a:p>
          <a:p>
            <a:pPr>
              <a:buNone/>
            </a:pPr>
            <a:r>
              <a:rPr lang="he-IL" dirty="0" smtClean="0">
                <a:latin typeface="David" pitchFamily="34" charset="-79"/>
                <a:cs typeface="David" pitchFamily="34" charset="-79"/>
              </a:rPr>
              <a:t>מוטנטי, כך שהוירוס המוטנטי שלנו יצא מהגנום של החיידק, וכך </a:t>
            </a:r>
          </a:p>
          <a:p>
            <a:pPr>
              <a:buNone/>
            </a:pPr>
            <a:r>
              <a:rPr lang="he-IL" dirty="0" smtClean="0">
                <a:latin typeface="David" pitchFamily="34" charset="-79"/>
                <a:cs typeface="David" pitchFamily="34" charset="-79"/>
              </a:rPr>
              <a:t>אולי נוכל להשתמש בחיידק כאמצעי להדבקה.</a:t>
            </a:r>
            <a:br>
              <a:rPr lang="he-IL" dirty="0" smtClean="0">
                <a:latin typeface="David" pitchFamily="34" charset="-79"/>
                <a:cs typeface="David" pitchFamily="34" charset="-79"/>
              </a:rPr>
            </a:br>
            <a:endParaRPr lang="he-IL" dirty="0">
              <a:latin typeface="David" pitchFamily="34" charset="-79"/>
              <a:cs typeface="David" pitchFamily="34" charset="-79"/>
            </a:endParaRPr>
          </a:p>
        </p:txBody>
      </p:sp>
      <p:sp>
        <p:nvSpPr>
          <p:cNvPr id="5" name="כותרת 1"/>
          <p:cNvSpPr txBox="1">
            <a:spLocks/>
          </p:cNvSpPr>
          <p:nvPr/>
        </p:nvSpPr>
        <p:spPr>
          <a:xfrm>
            <a:off x="609600" y="427038"/>
            <a:ext cx="8229600" cy="1143000"/>
          </a:xfrm>
          <a:prstGeom prst="rect">
            <a:avLst/>
          </a:prstGeom>
        </p:spPr>
        <p:txBody>
          <a:bodyPr vert="horz" lIns="91440" tIns="45720" rIns="91440" bIns="45720" rtlCol="1" anchor="ctr">
            <a:normAutofit fontScale="25000" lnSpcReduction="20000"/>
          </a:bodyPr>
          <a:lstStyle/>
          <a:p>
            <a:pPr marL="0" marR="0" lvl="0" indent="0" algn="ctr" defTabSz="914400" rtl="1" eaLnBrk="1" fontAlgn="auto" latinLnBrk="0" hangingPunct="1">
              <a:lnSpc>
                <a:spcPct val="14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David" pitchFamily="34" charset="-79"/>
                <a:ea typeface="+mj-ea"/>
                <a:cs typeface="David" pitchFamily="34" charset="-79"/>
              </a:rPr>
              <a:t/>
            </a:r>
            <a:br>
              <a:rPr kumimoji="0" lang="en-US" sz="4400" b="0" i="0" u="none" strike="noStrike" kern="1200" cap="none" spc="0" normalizeH="0" baseline="0" noProof="0" dirty="0" smtClean="0">
                <a:ln>
                  <a:noFill/>
                </a:ln>
                <a:solidFill>
                  <a:schemeClr val="tx1"/>
                </a:solidFill>
                <a:effectLst/>
                <a:uLnTx/>
                <a:uFillTx/>
                <a:latin typeface="David" pitchFamily="34" charset="-79"/>
                <a:ea typeface="+mj-ea"/>
                <a:cs typeface="David" pitchFamily="34" charset="-79"/>
              </a:rPr>
            </a:br>
            <a:r>
              <a:rPr kumimoji="0" lang="he-IL" sz="16000" b="0" i="0" u="none" strike="noStrike" kern="1200" cap="none" spc="0" normalizeH="0" baseline="0" noProof="0" dirty="0" smtClean="0">
                <a:ln>
                  <a:noFill/>
                </a:ln>
                <a:solidFill>
                  <a:schemeClr val="tx1"/>
                </a:solidFill>
                <a:effectLst/>
                <a:uLnTx/>
                <a:uFillTx/>
                <a:latin typeface="David" pitchFamily="34" charset="-79"/>
                <a:ea typeface="+mj-ea"/>
                <a:cs typeface="David" pitchFamily="34" charset="-79"/>
              </a:rPr>
              <a:t>דיון ומסקנות</a:t>
            </a:r>
            <a:r>
              <a:rPr kumimoji="0" lang="he-IL" sz="16000" b="0" i="0" u="none" strike="noStrike" kern="1200" cap="none" spc="0" normalizeH="0" baseline="0" noProof="0" dirty="0" smtClean="0">
                <a:ln>
                  <a:noFill/>
                </a:ln>
                <a:solidFill>
                  <a:schemeClr val="tx1"/>
                </a:solidFill>
                <a:effectLst/>
                <a:uLnTx/>
                <a:uFillTx/>
                <a:latin typeface="David" pitchFamily="34" charset="-79"/>
                <a:ea typeface="Calibri"/>
                <a:cs typeface="David" pitchFamily="34" charset="-79"/>
              </a:rPr>
              <a:t> </a:t>
            </a:r>
            <a:r>
              <a:rPr kumimoji="0" lang="en-US" sz="16000" b="0" i="0" u="none" strike="noStrike" kern="1200" cap="none" spc="0" normalizeH="0" baseline="0" noProof="0" dirty="0" smtClean="0">
                <a:ln>
                  <a:noFill/>
                </a:ln>
                <a:solidFill>
                  <a:schemeClr val="tx1"/>
                </a:solidFill>
                <a:effectLst/>
                <a:uLnTx/>
                <a:uFillTx/>
                <a:latin typeface="David" pitchFamily="34" charset="-79"/>
                <a:ea typeface="+mj-ea"/>
                <a:cs typeface="David" pitchFamily="34" charset="-79"/>
              </a:rPr>
              <a:t/>
            </a:r>
            <a:br>
              <a:rPr kumimoji="0" lang="en-US" sz="16000" b="0" i="0" u="none" strike="noStrike" kern="1200" cap="none" spc="0" normalizeH="0" baseline="0" noProof="0" dirty="0" smtClean="0">
                <a:ln>
                  <a:noFill/>
                </a:ln>
                <a:solidFill>
                  <a:schemeClr val="tx1"/>
                </a:solidFill>
                <a:effectLst/>
                <a:uLnTx/>
                <a:uFillTx/>
                <a:latin typeface="David" pitchFamily="34" charset="-79"/>
                <a:ea typeface="+mj-ea"/>
                <a:cs typeface="David" pitchFamily="34" charset="-79"/>
              </a:rPr>
            </a:br>
            <a:endParaRPr kumimoji="0" lang="he-IL" sz="16000" b="0" i="0" u="none" strike="noStrike" kern="1200" cap="none" spc="0" normalizeH="0" baseline="0" noProof="0" dirty="0">
              <a:ln>
                <a:noFill/>
              </a:ln>
              <a:solidFill>
                <a:schemeClr val="tx1"/>
              </a:solidFill>
              <a:effectLst/>
              <a:uLnTx/>
              <a:uFillTx/>
              <a:latin typeface="David" pitchFamily="34" charset="-79"/>
              <a:ea typeface="+mj-ea"/>
              <a:cs typeface="David" pitchFamily="34" charset="-79"/>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למצגת1.jpg"/>
          <p:cNvPicPr>
            <a:picLocks noChangeAspect="1"/>
          </p:cNvPicPr>
          <p:nvPr/>
        </p:nvPicPr>
        <p:blipFill>
          <a:blip r:embed="rId3">
            <a:lum bright="55000" contrast="-60000"/>
          </a:blip>
          <a:stretch>
            <a:fillRect/>
          </a:stretch>
        </p:blipFill>
        <p:spPr>
          <a:xfrm>
            <a:off x="0" y="0"/>
            <a:ext cx="9144000" cy="6858000"/>
          </a:xfrm>
          <a:prstGeom prst="rect">
            <a:avLst/>
          </a:prstGeom>
        </p:spPr>
      </p:pic>
      <p:sp>
        <p:nvSpPr>
          <p:cNvPr id="2" name="כותרת 1"/>
          <p:cNvSpPr>
            <a:spLocks noGrp="1"/>
          </p:cNvSpPr>
          <p:nvPr>
            <p:ph type="title"/>
          </p:nvPr>
        </p:nvSpPr>
        <p:spPr/>
        <p:txBody>
          <a:bodyPr>
            <a:normAutofit fontScale="90000"/>
          </a:bodyPr>
          <a:lstStyle/>
          <a:p>
            <a:pPr>
              <a:lnSpc>
                <a:spcPct val="140000"/>
              </a:lnSpc>
            </a:pPr>
            <a:r>
              <a:rPr lang="en-US" dirty="0">
                <a:latin typeface="David" pitchFamily="34" charset="-79"/>
                <a:cs typeface="David" pitchFamily="34" charset="-79"/>
              </a:rPr>
              <a:t/>
            </a:r>
            <a:br>
              <a:rPr lang="en-US" dirty="0">
                <a:latin typeface="David" pitchFamily="34" charset="-79"/>
                <a:cs typeface="David" pitchFamily="34" charset="-79"/>
              </a:rPr>
            </a:br>
            <a:r>
              <a:rPr lang="he-IL" sz="6700" b="1" dirty="0" smtClean="0">
                <a:latin typeface="Adobe Hebrew" pitchFamily="18" charset="-79"/>
                <a:cs typeface="Adobe Hebrew" pitchFamily="18" charset="-79"/>
              </a:rPr>
              <a:t>תודות</a:t>
            </a:r>
            <a:r>
              <a:rPr lang="he-IL" dirty="0" smtClean="0">
                <a:latin typeface="Adobe Hebrew" pitchFamily="18" charset="-79"/>
                <a:ea typeface="Calibri"/>
                <a:cs typeface="Adobe Hebrew" pitchFamily="18" charset="-79"/>
              </a:rPr>
              <a:t> </a:t>
            </a:r>
            <a:r>
              <a:rPr lang="en-US" dirty="0">
                <a:latin typeface="Adobe Hebrew" pitchFamily="18" charset="-79"/>
                <a:cs typeface="Adobe Hebrew" pitchFamily="18" charset="-79"/>
              </a:rPr>
              <a:t/>
            </a:r>
            <a:br>
              <a:rPr lang="en-US" dirty="0">
                <a:latin typeface="Adobe Hebrew" pitchFamily="18" charset="-79"/>
                <a:cs typeface="Adobe Hebrew" pitchFamily="18" charset="-79"/>
              </a:rPr>
            </a:br>
            <a:endParaRPr lang="he-IL" dirty="0">
              <a:latin typeface="Adobe Hebrew" pitchFamily="18" charset="-79"/>
              <a:cs typeface="Adobe Hebrew" pitchFamily="18" charset="-79"/>
            </a:endParaRPr>
          </a:p>
        </p:txBody>
      </p:sp>
      <p:sp>
        <p:nvSpPr>
          <p:cNvPr id="6" name="מציין מיקום תוכן 5"/>
          <p:cNvSpPr>
            <a:spLocks noGrp="1"/>
          </p:cNvSpPr>
          <p:nvPr>
            <p:ph idx="1"/>
          </p:nvPr>
        </p:nvSpPr>
        <p:spPr/>
        <p:txBody>
          <a:bodyPr>
            <a:normAutofit lnSpcReduction="10000"/>
          </a:bodyPr>
          <a:lstStyle/>
          <a:p>
            <a:pPr>
              <a:lnSpc>
                <a:spcPct val="90000"/>
              </a:lnSpc>
              <a:buNone/>
            </a:pPr>
            <a:endParaRPr lang="he-IL" dirty="0" smtClean="0">
              <a:solidFill>
                <a:srgbClr val="002060"/>
              </a:solidFill>
              <a:latin typeface="Adobe Hebrew" pitchFamily="18" charset="-79"/>
              <a:cs typeface="Adobe Hebrew" pitchFamily="18" charset="-79"/>
            </a:endParaRPr>
          </a:p>
          <a:p>
            <a:pPr>
              <a:lnSpc>
                <a:spcPct val="90000"/>
              </a:lnSpc>
              <a:buNone/>
            </a:pPr>
            <a:r>
              <a:rPr lang="he-IL" dirty="0" smtClean="0">
                <a:latin typeface="Adobe Hebrew" pitchFamily="18" charset="-79"/>
                <a:cs typeface="Adobe Hebrew" pitchFamily="18" charset="-79"/>
              </a:rPr>
              <a:t>אני רוצה להודות לכל מי שסייע לי במהלך המחקר: </a:t>
            </a:r>
          </a:p>
          <a:p>
            <a:pPr>
              <a:lnSpc>
                <a:spcPct val="90000"/>
              </a:lnSpc>
              <a:buNone/>
            </a:pPr>
            <a:r>
              <a:rPr lang="he-IL" dirty="0" smtClean="0">
                <a:latin typeface="Adobe Hebrew" pitchFamily="18" charset="-79"/>
                <a:cs typeface="Adobe Hebrew" pitchFamily="18" charset="-79"/>
              </a:rPr>
              <a:t> פרופ' ידידיה גפני, חגית האק, יעל </a:t>
            </a:r>
            <a:r>
              <a:rPr lang="he-IL" dirty="0" smtClean="0">
                <a:latin typeface="Adobe Hebrew" pitchFamily="18" charset="-79"/>
                <a:cs typeface="Adobe Hebrew" pitchFamily="18" charset="-79"/>
              </a:rPr>
              <a:t>לוי ועמליה בר-זיו.</a:t>
            </a:r>
            <a:endParaRPr lang="he-IL" dirty="0" smtClean="0">
              <a:latin typeface="Adobe Hebrew" pitchFamily="18" charset="-79"/>
              <a:cs typeface="Adobe Hebrew" pitchFamily="18" charset="-79"/>
            </a:endParaRPr>
          </a:p>
          <a:p>
            <a:pPr>
              <a:lnSpc>
                <a:spcPct val="90000"/>
              </a:lnSpc>
              <a:buNone/>
            </a:pPr>
            <a:endParaRPr lang="he-IL" dirty="0" smtClean="0">
              <a:latin typeface="Adobe Hebrew" pitchFamily="18" charset="-79"/>
              <a:cs typeface="Adobe Hebrew" pitchFamily="18" charset="-79"/>
            </a:endParaRPr>
          </a:p>
          <a:p>
            <a:pPr>
              <a:lnSpc>
                <a:spcPct val="90000"/>
              </a:lnSpc>
              <a:buNone/>
            </a:pPr>
            <a:r>
              <a:rPr lang="he-IL" dirty="0" smtClean="0">
                <a:latin typeface="Adobe Hebrew" pitchFamily="18" charset="-79"/>
                <a:cs typeface="Adobe Hebrew" pitchFamily="18" charset="-79"/>
              </a:rPr>
              <a:t>על הסבלנות הרבה להדריך וללמד, ועל ניסיונכם לעזור לי למצוא לבד את התשובות שלא תמיד היו ע"פ השטח.</a:t>
            </a:r>
          </a:p>
          <a:p>
            <a:pPr>
              <a:lnSpc>
                <a:spcPct val="90000"/>
              </a:lnSpc>
              <a:buNone/>
            </a:pPr>
            <a:endParaRPr lang="he-IL" dirty="0" smtClean="0">
              <a:latin typeface="Adobe Hebrew" pitchFamily="18" charset="-79"/>
              <a:cs typeface="Adobe Hebrew" pitchFamily="18" charset="-79"/>
            </a:endParaRPr>
          </a:p>
          <a:p>
            <a:pPr>
              <a:lnSpc>
                <a:spcPct val="90000"/>
              </a:lnSpc>
              <a:buNone/>
            </a:pPr>
            <a:r>
              <a:rPr lang="he-IL" dirty="0" smtClean="0">
                <a:latin typeface="Adobe Hebrew" pitchFamily="18" charset="-79"/>
                <a:cs typeface="Adobe Hebrew" pitchFamily="18" charset="-79"/>
              </a:rPr>
              <a:t>תודה נוספת </a:t>
            </a:r>
            <a:r>
              <a:rPr lang="he-IL" dirty="0" err="1" smtClean="0">
                <a:latin typeface="Adobe Hebrew" pitchFamily="18" charset="-79"/>
                <a:cs typeface="Adobe Hebrew" pitchFamily="18" charset="-79"/>
              </a:rPr>
              <a:t>לפרופ' </a:t>
            </a:r>
            <a:r>
              <a:rPr lang="he-IL" dirty="0" smtClean="0">
                <a:latin typeface="Adobe Hebrew" pitchFamily="18" charset="-79"/>
                <a:cs typeface="Adobe Hebrew" pitchFamily="18" charset="-79"/>
              </a:rPr>
              <a:t>גפני ולחגית</a:t>
            </a:r>
            <a:r>
              <a:rPr lang="he-IL" dirty="0" smtClean="0">
                <a:latin typeface="Adobe Hebrew" pitchFamily="18" charset="-79"/>
                <a:cs typeface="Adobe Hebrew" pitchFamily="18" charset="-79"/>
              </a:rPr>
              <a:t>, </a:t>
            </a:r>
            <a:r>
              <a:rPr lang="he-IL" dirty="0" smtClean="0">
                <a:latin typeface="Adobe Hebrew" pitchFamily="18" charset="-79"/>
                <a:cs typeface="Adobe Hebrew" pitchFamily="18" charset="-79"/>
              </a:rPr>
              <a:t>שהאמינו </a:t>
            </a:r>
            <a:r>
              <a:rPr lang="he-IL" dirty="0" smtClean="0">
                <a:latin typeface="Adobe Hebrew" pitchFamily="18" charset="-79"/>
                <a:cs typeface="Adobe Hebrew" pitchFamily="18" charset="-79"/>
              </a:rPr>
              <a:t>בי </a:t>
            </a:r>
            <a:r>
              <a:rPr lang="he-IL" dirty="0" smtClean="0">
                <a:latin typeface="Adobe Hebrew" pitchFamily="18" charset="-79"/>
                <a:cs typeface="Adobe Hebrew" pitchFamily="18" charset="-79"/>
              </a:rPr>
              <a:t>ונתנו </a:t>
            </a:r>
            <a:r>
              <a:rPr lang="he-IL" dirty="0" smtClean="0">
                <a:latin typeface="Adobe Hebrew" pitchFamily="18" charset="-79"/>
                <a:cs typeface="Adobe Hebrew" pitchFamily="18" charset="-79"/>
              </a:rPr>
              <a:t>לי לקחת חלק פעיל </a:t>
            </a:r>
            <a:r>
              <a:rPr lang="he-IL" dirty="0" smtClean="0">
                <a:latin typeface="Adobe Hebrew" pitchFamily="18" charset="-79"/>
                <a:cs typeface="Adobe Hebrew" pitchFamily="18" charset="-79"/>
              </a:rPr>
              <a:t>ו</a:t>
            </a:r>
            <a:r>
              <a:rPr lang="he-IL" dirty="0" smtClean="0">
                <a:latin typeface="Adobe Hebrew" pitchFamily="18" charset="-79"/>
                <a:cs typeface="Adobe Hebrew" pitchFamily="18" charset="-79"/>
              </a:rPr>
              <a:t>גישה </a:t>
            </a:r>
            <a:r>
              <a:rPr lang="he-IL" dirty="0" smtClean="0">
                <a:latin typeface="Adobe Hebrew" pitchFamily="18" charset="-79"/>
                <a:cs typeface="Adobe Hebrew" pitchFamily="18" charset="-79"/>
              </a:rPr>
              <a:t>חופשית לביצוע המחקר.</a:t>
            </a:r>
            <a:endParaRPr lang="en-US" dirty="0" smtClean="0">
              <a:latin typeface="Adobe Hebrew" pitchFamily="18" charset="-79"/>
              <a:cs typeface="Adobe Hebrew" pitchFamily="18" charset="-79"/>
            </a:endParaRPr>
          </a:p>
          <a:p>
            <a:pPr>
              <a:buNone/>
            </a:pPr>
            <a:endParaRPr lang="he-I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תמונה למצגת1.jpg"/>
          <p:cNvPicPr>
            <a:picLocks noChangeAspect="1"/>
          </p:cNvPicPr>
          <p:nvPr/>
        </p:nvPicPr>
        <p:blipFill>
          <a:blip r:embed="rId3">
            <a:lum bright="55000" contrast="-60000"/>
          </a:blip>
          <a:stretch>
            <a:fillRect/>
          </a:stretch>
        </p:blipFill>
        <p:spPr>
          <a:xfrm>
            <a:off x="0" y="0"/>
            <a:ext cx="9144000" cy="6858000"/>
          </a:xfrm>
          <a:prstGeom prst="rect">
            <a:avLst/>
          </a:prstGeom>
        </p:spPr>
      </p:pic>
      <p:sp>
        <p:nvSpPr>
          <p:cNvPr id="2" name="כותרת 1"/>
          <p:cNvSpPr>
            <a:spLocks noGrp="1"/>
          </p:cNvSpPr>
          <p:nvPr>
            <p:ph type="title"/>
          </p:nvPr>
        </p:nvSpPr>
        <p:spPr/>
        <p:txBody>
          <a:bodyPr/>
          <a:lstStyle/>
          <a:p>
            <a:r>
              <a:rPr lang="he-IL" dirty="0" smtClean="0">
                <a:latin typeface="David" pitchFamily="34" charset="-79"/>
                <a:cs typeface="David" pitchFamily="34" charset="-79"/>
              </a:rPr>
              <a:t>מחלת צהבון האמיר של העגבנייה</a:t>
            </a:r>
            <a:endParaRPr lang="he-IL" dirty="0">
              <a:latin typeface="David" pitchFamily="34" charset="-79"/>
              <a:cs typeface="David" pitchFamily="34" charset="-79"/>
            </a:endParaRPr>
          </a:p>
        </p:txBody>
      </p:sp>
      <p:sp>
        <p:nvSpPr>
          <p:cNvPr id="3" name="מציין מיקום תוכן 2"/>
          <p:cNvSpPr>
            <a:spLocks noGrp="1"/>
          </p:cNvSpPr>
          <p:nvPr>
            <p:ph idx="1"/>
          </p:nvPr>
        </p:nvSpPr>
        <p:spPr/>
        <p:txBody>
          <a:bodyPr>
            <a:normAutofit/>
          </a:bodyPr>
          <a:lstStyle/>
          <a:p>
            <a:pPr lvl="0">
              <a:lnSpc>
                <a:spcPct val="125000"/>
              </a:lnSpc>
              <a:buClr>
                <a:srgbClr val="323232"/>
              </a:buClr>
              <a:buSzPct val="50000"/>
              <a:buFont typeface="Wingdings" pitchFamily="2" charset="2"/>
              <a:buChar char="²"/>
            </a:pPr>
            <a:r>
              <a:rPr lang="he-IL" sz="2800" dirty="0" smtClean="0">
                <a:solidFill>
                  <a:prstClr val="black"/>
                </a:solidFill>
                <a:latin typeface="David" pitchFamily="34" charset="-79"/>
                <a:cs typeface="David" pitchFamily="34" charset="-79"/>
              </a:rPr>
              <a:t>גורם המחלה הוא נגיף צהבון האמיר </a:t>
            </a:r>
            <a:r>
              <a:rPr lang="en-US" sz="2800" i="1" dirty="0" smtClean="0">
                <a:solidFill>
                  <a:prstClr val="black"/>
                </a:solidFill>
                <a:latin typeface="David" pitchFamily="34" charset="-79"/>
                <a:cs typeface="David" pitchFamily="34" charset="-79"/>
              </a:rPr>
              <a:t>Tomato yellow leaf curl virus -TYLCV</a:t>
            </a:r>
            <a:r>
              <a:rPr lang="he-IL" sz="2800" dirty="0" smtClean="0">
                <a:solidFill>
                  <a:prstClr val="black"/>
                </a:solidFill>
                <a:latin typeface="David" pitchFamily="34" charset="-79"/>
                <a:cs typeface="David" pitchFamily="34" charset="-79"/>
              </a:rPr>
              <a:t>.</a:t>
            </a:r>
          </a:p>
          <a:p>
            <a:pPr lvl="0">
              <a:lnSpc>
                <a:spcPct val="125000"/>
              </a:lnSpc>
              <a:buClr>
                <a:srgbClr val="323232"/>
              </a:buClr>
              <a:buSzPct val="50000"/>
              <a:buFont typeface="Wingdings" pitchFamily="2" charset="2"/>
              <a:buChar char="²"/>
            </a:pPr>
            <a:r>
              <a:rPr lang="he-IL" sz="2800" dirty="0" smtClean="0">
                <a:solidFill>
                  <a:prstClr val="black"/>
                </a:solidFill>
                <a:latin typeface="David" pitchFamily="34" charset="-79"/>
                <a:cs typeface="David" pitchFamily="34" charset="-79"/>
              </a:rPr>
              <a:t>הנגיף מועבר על ידי וקטור בלעדי בהעברה מתמדת - כנימת עש הטבק (</a:t>
            </a:r>
            <a:r>
              <a:rPr lang="en-US" sz="2800" i="1" dirty="0" smtClean="0">
                <a:solidFill>
                  <a:prstClr val="black"/>
                </a:solidFill>
                <a:latin typeface="David" pitchFamily="34" charset="-79"/>
                <a:cs typeface="David" pitchFamily="34" charset="-79"/>
              </a:rPr>
              <a:t>Bemisia tabaci</a:t>
            </a:r>
            <a:r>
              <a:rPr lang="he-IL" sz="2800" dirty="0" smtClean="0">
                <a:solidFill>
                  <a:prstClr val="black"/>
                </a:solidFill>
                <a:latin typeface="David" pitchFamily="34" charset="-79"/>
                <a:cs typeface="David" pitchFamily="34" charset="-79"/>
              </a:rPr>
              <a:t>).</a:t>
            </a:r>
          </a:p>
          <a:p>
            <a:pPr lvl="0">
              <a:lnSpc>
                <a:spcPct val="125000"/>
              </a:lnSpc>
              <a:buClr>
                <a:srgbClr val="323232"/>
              </a:buClr>
              <a:buSzPct val="50000"/>
              <a:buFont typeface="Wingdings" pitchFamily="2" charset="2"/>
              <a:buChar char="²"/>
            </a:pPr>
            <a:r>
              <a:rPr lang="he-IL" sz="2800" dirty="0" smtClean="0">
                <a:solidFill>
                  <a:prstClr val="black"/>
                </a:solidFill>
                <a:latin typeface="David" pitchFamily="34" charset="-79"/>
                <a:cs typeface="David" pitchFamily="34" charset="-79"/>
              </a:rPr>
              <a:t>הסימפטומים מופיעים כשבועיים לאחר מועד ההדבקה.</a:t>
            </a:r>
            <a:endParaRPr lang="he-IL" dirty="0">
              <a:latin typeface="David" pitchFamily="34" charset="-79"/>
              <a:cs typeface="David" pitchFamily="34" charset="-79"/>
            </a:endParaRPr>
          </a:p>
        </p:txBody>
      </p:sp>
      <p:pic>
        <p:nvPicPr>
          <p:cNvPr id="5" name="Picture 4"/>
          <p:cNvPicPr>
            <a:picLocks noChangeAspect="1" noChangeArrowheads="1"/>
          </p:cNvPicPr>
          <p:nvPr/>
        </p:nvPicPr>
        <p:blipFill>
          <a:blip r:embed="rId4"/>
          <a:srcRect b="5833"/>
          <a:stretch>
            <a:fillRect/>
          </a:stretch>
        </p:blipFill>
        <p:spPr bwMode="auto">
          <a:xfrm>
            <a:off x="6000760" y="4786322"/>
            <a:ext cx="1981200" cy="1473200"/>
          </a:xfrm>
          <a:prstGeom prst="rect">
            <a:avLst/>
          </a:prstGeom>
          <a:noFill/>
          <a:ln w="12700">
            <a:solidFill>
              <a:schemeClr val="tx1"/>
            </a:solidFill>
            <a:miter lim="800000"/>
            <a:headEnd/>
            <a:tailEnd/>
          </a:ln>
          <a:effectLst/>
        </p:spPr>
      </p:pic>
      <p:pic>
        <p:nvPicPr>
          <p:cNvPr id="6" name="Picture 5" descr="untitled"/>
          <p:cNvPicPr>
            <a:picLocks noChangeAspect="1" noChangeArrowheads="1"/>
          </p:cNvPicPr>
          <p:nvPr/>
        </p:nvPicPr>
        <p:blipFill>
          <a:blip r:embed="rId5"/>
          <a:srcRect/>
          <a:stretch>
            <a:fillRect/>
          </a:stretch>
        </p:blipFill>
        <p:spPr bwMode="auto">
          <a:xfrm>
            <a:off x="3500430" y="4786322"/>
            <a:ext cx="1981200" cy="1465263"/>
          </a:xfrm>
          <a:prstGeom prst="rect">
            <a:avLst/>
          </a:prstGeom>
          <a:noFill/>
          <a:ln w="12700">
            <a:solidFill>
              <a:schemeClr val="tx1"/>
            </a:solidFill>
            <a:miter lim="800000"/>
            <a:headEnd/>
            <a:tailEnd/>
          </a:ln>
        </p:spPr>
      </p:pic>
      <p:pic>
        <p:nvPicPr>
          <p:cNvPr id="7" name="Picture 6" descr="tylcv05big"/>
          <p:cNvPicPr>
            <a:picLocks noChangeAspect="1" noChangeArrowheads="1"/>
          </p:cNvPicPr>
          <p:nvPr/>
        </p:nvPicPr>
        <p:blipFill>
          <a:blip r:embed="rId6"/>
          <a:srcRect/>
          <a:stretch>
            <a:fillRect/>
          </a:stretch>
        </p:blipFill>
        <p:spPr bwMode="auto">
          <a:xfrm>
            <a:off x="1142976" y="4786322"/>
            <a:ext cx="1800200" cy="1460376"/>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למצגת1.jpg"/>
          <p:cNvPicPr>
            <a:picLocks noChangeAspect="1"/>
          </p:cNvPicPr>
          <p:nvPr/>
        </p:nvPicPr>
        <p:blipFill>
          <a:blip r:embed="rId3">
            <a:lum bright="55000" contrast="-60000"/>
          </a:blip>
          <a:stretch>
            <a:fillRect/>
          </a:stretch>
        </p:blipFill>
        <p:spPr>
          <a:xfrm>
            <a:off x="0" y="0"/>
            <a:ext cx="9144000" cy="6858000"/>
          </a:xfrm>
          <a:prstGeom prst="rect">
            <a:avLst/>
          </a:prstGeom>
        </p:spPr>
      </p:pic>
      <p:sp>
        <p:nvSpPr>
          <p:cNvPr id="2" name="כותרת 1"/>
          <p:cNvSpPr>
            <a:spLocks noGrp="1"/>
          </p:cNvSpPr>
          <p:nvPr>
            <p:ph type="title"/>
          </p:nvPr>
        </p:nvSpPr>
        <p:spPr/>
        <p:txBody>
          <a:bodyPr>
            <a:normAutofit fontScale="90000"/>
          </a:bodyPr>
          <a:lstStyle/>
          <a:p>
            <a:pPr>
              <a:lnSpc>
                <a:spcPct val="140000"/>
              </a:lnSpc>
            </a:pPr>
            <a:r>
              <a:rPr lang="en-US" dirty="0">
                <a:latin typeface="David" pitchFamily="34" charset="-79"/>
                <a:cs typeface="David" pitchFamily="34" charset="-79"/>
              </a:rPr>
              <a:t/>
            </a:r>
            <a:br>
              <a:rPr lang="en-US" dirty="0">
                <a:latin typeface="David" pitchFamily="34" charset="-79"/>
                <a:cs typeface="David" pitchFamily="34" charset="-79"/>
              </a:rPr>
            </a:br>
            <a:r>
              <a:rPr lang="he-IL" dirty="0" smtClean="0">
                <a:latin typeface="David" pitchFamily="34" charset="-79"/>
                <a:ea typeface="Calibri"/>
                <a:cs typeface="David" pitchFamily="34" charset="-79"/>
              </a:rPr>
              <a:t> </a:t>
            </a:r>
            <a:r>
              <a:rPr lang="en-US" dirty="0">
                <a:latin typeface="David" pitchFamily="34" charset="-79"/>
                <a:cs typeface="David" pitchFamily="34" charset="-79"/>
              </a:rPr>
              <a:t/>
            </a:r>
            <a:br>
              <a:rPr lang="en-US" dirty="0">
                <a:latin typeface="David" pitchFamily="34" charset="-79"/>
                <a:cs typeface="David" pitchFamily="34" charset="-79"/>
              </a:rPr>
            </a:br>
            <a:endParaRPr lang="he-IL" dirty="0">
              <a:latin typeface="David" pitchFamily="34" charset="-79"/>
              <a:cs typeface="David" pitchFamily="34" charset="-79"/>
            </a:endParaRPr>
          </a:p>
        </p:txBody>
      </p:sp>
      <p:sp>
        <p:nvSpPr>
          <p:cNvPr id="6" name="מציין מיקום תוכן 5"/>
          <p:cNvSpPr>
            <a:spLocks noGrp="1"/>
          </p:cNvSpPr>
          <p:nvPr>
            <p:ph idx="1"/>
          </p:nvPr>
        </p:nvSpPr>
        <p:spPr/>
        <p:txBody>
          <a:bodyPr>
            <a:normAutofit/>
          </a:bodyPr>
          <a:lstStyle/>
          <a:p>
            <a:pPr algn="l" rtl="0">
              <a:buFont typeface="Wingdings" pitchFamily="2" charset="2"/>
              <a:buChar char=""/>
            </a:pPr>
            <a:r>
              <a:rPr lang="en-US" sz="1600" b="1" dirty="0" smtClean="0"/>
              <a:t>Gafni Y. </a:t>
            </a:r>
            <a:r>
              <a:rPr lang="en-US" sz="1600" dirty="0" smtClean="0"/>
              <a:t>(2003). Tomato yellow leaf curl virus, the intracellular dynamics of a plant DNA virus. </a:t>
            </a:r>
            <a:r>
              <a:rPr lang="en-US" sz="1600" i="1" dirty="0" smtClean="0"/>
              <a:t>Mol. Plant Patho, 4(1):9-15.</a:t>
            </a:r>
          </a:p>
          <a:p>
            <a:pPr algn="l" rtl="0">
              <a:buFont typeface="Wingdings" pitchFamily="2" charset="2"/>
              <a:buChar char="&amp;"/>
            </a:pPr>
            <a:r>
              <a:rPr lang="es-ES_tradnl" sz="1600" b="1" dirty="0" smtClean="0"/>
              <a:t>Glick E, Zrachya A, Levy Y, Mett A, Gidoni D, Belausov E, Citovsky V, Gafni Y. </a:t>
            </a:r>
            <a:r>
              <a:rPr lang="es-ES_tradnl" sz="1600" dirty="0" smtClean="0"/>
              <a:t>(</a:t>
            </a:r>
            <a:r>
              <a:rPr lang="es-ES" sz="1600" dirty="0" smtClean="0"/>
              <a:t>2008). </a:t>
            </a:r>
            <a:r>
              <a:rPr lang="en-US" sz="1600" dirty="0" smtClean="0"/>
              <a:t>Interaction with host SGS3 is required for suppression of RNA silencing by tomato yellow leaf curl virus V2 protein. </a:t>
            </a:r>
            <a:r>
              <a:rPr lang="es-ES" sz="1600" i="1" dirty="0" smtClean="0"/>
              <a:t>Proc Natl Acad Sci U S A, 105(1):157-161</a:t>
            </a:r>
            <a:r>
              <a:rPr lang="es-ES" sz="1600" dirty="0" smtClean="0"/>
              <a:t>.</a:t>
            </a:r>
          </a:p>
          <a:p>
            <a:pPr algn="l" rtl="0">
              <a:buFont typeface="Wingdings" pitchFamily="2" charset="2"/>
              <a:buChar char="&amp;"/>
            </a:pPr>
            <a:r>
              <a:rPr lang="en-US" sz="1600" b="1" dirty="0" smtClean="0"/>
              <a:t>Jupin I, De Kouchkovsky F, Jouanneau F, Gronenborn B.</a:t>
            </a:r>
            <a:r>
              <a:rPr lang="en-US" sz="1600" dirty="0" smtClean="0"/>
              <a:t> (1994). Movement of tomato yellow leaf curl geminivirus (TYLCV): involvement of the protein encoded by ORF C4. </a:t>
            </a:r>
            <a:r>
              <a:rPr lang="en-US" sz="1600" i="1" dirty="0" smtClean="0"/>
              <a:t>Virology, 204(1):82-90</a:t>
            </a:r>
            <a:r>
              <a:rPr lang="en-US" sz="1600" dirty="0" smtClean="0"/>
              <a:t>.</a:t>
            </a:r>
          </a:p>
          <a:p>
            <a:pPr algn="l" rtl="0">
              <a:buFont typeface="Wingdings" pitchFamily="2" charset="2"/>
              <a:buChar char="&amp;"/>
            </a:pPr>
            <a:r>
              <a:rPr lang="en-US" sz="1600" b="1" dirty="0" smtClean="0"/>
              <a:t>Kunik T, Palanichelvam K, Czosnek H, Citozsky V, Gafni Y.</a:t>
            </a:r>
            <a:r>
              <a:rPr lang="en-US" sz="1600" dirty="0" smtClean="0"/>
              <a:t> (1998). Nuclear  import of the capsid protein of tomato yellow leaf curl virus (TYLCV) in plant  and insect cells. </a:t>
            </a:r>
            <a:r>
              <a:rPr lang="en-US" sz="1600" i="1" dirty="0" smtClean="0"/>
              <a:t>Plant J. 13:393-399</a:t>
            </a:r>
            <a:r>
              <a:rPr lang="en-US" sz="1600" dirty="0" smtClean="0"/>
              <a:t>.</a:t>
            </a:r>
          </a:p>
          <a:p>
            <a:pPr algn="l" rtl="0">
              <a:buFont typeface="Wingdings" pitchFamily="2" charset="2"/>
              <a:buChar char="&amp;"/>
            </a:pPr>
            <a:r>
              <a:rPr lang="en-US" sz="1600" b="1" dirty="0" smtClean="0"/>
              <a:t>Lapidot M, Weil G, Cohen L, Segev L, Gaba V. </a:t>
            </a:r>
            <a:r>
              <a:rPr lang="en-US" sz="1600" dirty="0" smtClean="0"/>
              <a:t>(2007). Biolistic inoculation of  plants with Tomato yellow leaf curl virus DNA. </a:t>
            </a:r>
            <a:r>
              <a:rPr lang="en-US" sz="1600" i="1" dirty="0" smtClean="0"/>
              <a:t>Journal of Virological Methods 144: 143-148.</a:t>
            </a:r>
          </a:p>
          <a:p>
            <a:pPr algn="l" rtl="0">
              <a:buFont typeface="Wingdings" pitchFamily="2" charset="2"/>
              <a:buChar char="&amp;"/>
            </a:pPr>
            <a:r>
              <a:rPr lang="en-US" sz="1600" b="1" dirty="0" smtClean="0"/>
              <a:t>Rojas MR, Jiang H, Salati R, Xoconostle-Cazares B, Sudarshana MR, Lucas WJ,Gilbertson RL. </a:t>
            </a:r>
            <a:r>
              <a:rPr lang="en-US" sz="1600" dirty="0" smtClean="0"/>
              <a:t>(2001). Functional analysis of proteins involved in movement of the monopartite begomovirus, Tomato yellow leaf curl virus. </a:t>
            </a:r>
            <a:r>
              <a:rPr lang="en-US" sz="1600" i="1" dirty="0" smtClean="0"/>
              <a:t>Virology, 291(1):110-125</a:t>
            </a:r>
            <a:r>
              <a:rPr lang="en-US" sz="1600" dirty="0" smtClean="0"/>
              <a:t>.</a:t>
            </a:r>
          </a:p>
          <a:p>
            <a:pPr algn="l" rtl="0">
              <a:buFont typeface="Wingdings" pitchFamily="2" charset="2"/>
              <a:buChar char="&amp;"/>
            </a:pPr>
            <a:endParaRPr lang="en-US" sz="1600" dirty="0" smtClean="0"/>
          </a:p>
          <a:p>
            <a:pPr algn="l" rtl="0">
              <a:buFont typeface="Wingdings" pitchFamily="2" charset="2"/>
              <a:buChar char="&amp;"/>
            </a:pPr>
            <a:endParaRPr lang="en-US" sz="1600" dirty="0" smtClean="0"/>
          </a:p>
          <a:p>
            <a:pPr algn="l" rtl="0"/>
            <a:endParaRPr lang="es-ES" sz="1600" dirty="0" smtClean="0"/>
          </a:p>
          <a:p>
            <a:pPr algn="l" rtl="0"/>
            <a:endParaRPr lang="he-IL" dirty="0"/>
          </a:p>
        </p:txBody>
      </p:sp>
      <p:sp>
        <p:nvSpPr>
          <p:cNvPr id="5" name="TextBox 4"/>
          <p:cNvSpPr txBox="1"/>
          <p:nvPr/>
        </p:nvSpPr>
        <p:spPr>
          <a:xfrm>
            <a:off x="2786050" y="642918"/>
            <a:ext cx="4214842" cy="769441"/>
          </a:xfrm>
          <a:prstGeom prst="rect">
            <a:avLst/>
          </a:prstGeom>
          <a:noFill/>
        </p:spPr>
        <p:txBody>
          <a:bodyPr wrap="square" rtlCol="1">
            <a:spAutoFit/>
          </a:bodyPr>
          <a:lstStyle/>
          <a:p>
            <a:pPr algn="ctr"/>
            <a:r>
              <a:rPr lang="he-IL" sz="4400" dirty="0" smtClean="0">
                <a:latin typeface="David" pitchFamily="34" charset="-79"/>
                <a:cs typeface="David" pitchFamily="34" charset="-79"/>
              </a:rPr>
              <a:t>רשימת ספרות</a:t>
            </a:r>
            <a:endParaRPr lang="he-IL" sz="4400" dirty="0">
              <a:latin typeface="David" pitchFamily="34" charset="-79"/>
              <a:cs typeface="David" pitchFamily="34" charset="-79"/>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למצגת1.jpg"/>
          <p:cNvPicPr>
            <a:picLocks noChangeAspect="1"/>
          </p:cNvPicPr>
          <p:nvPr/>
        </p:nvPicPr>
        <p:blipFill>
          <a:blip r:embed="rId3">
            <a:lum bright="55000" contrast="-60000"/>
          </a:blip>
          <a:stretch>
            <a:fillRect/>
          </a:stretch>
        </p:blipFill>
        <p:spPr>
          <a:xfrm>
            <a:off x="0" y="0"/>
            <a:ext cx="9144000" cy="6858000"/>
          </a:xfrm>
          <a:prstGeom prst="rect">
            <a:avLst/>
          </a:prstGeom>
        </p:spPr>
      </p:pic>
      <p:sp>
        <p:nvSpPr>
          <p:cNvPr id="2" name="כותרת 1"/>
          <p:cNvSpPr>
            <a:spLocks noGrp="1"/>
          </p:cNvSpPr>
          <p:nvPr>
            <p:ph type="title"/>
          </p:nvPr>
        </p:nvSpPr>
        <p:spPr/>
        <p:txBody>
          <a:bodyPr>
            <a:normAutofit fontScale="90000"/>
          </a:bodyPr>
          <a:lstStyle/>
          <a:p>
            <a:pPr>
              <a:lnSpc>
                <a:spcPct val="140000"/>
              </a:lnSpc>
            </a:pPr>
            <a:r>
              <a:rPr lang="en-US" dirty="0">
                <a:latin typeface="David" pitchFamily="34" charset="-79"/>
                <a:cs typeface="David" pitchFamily="34" charset="-79"/>
              </a:rPr>
              <a:t/>
            </a:r>
            <a:br>
              <a:rPr lang="en-US" dirty="0">
                <a:latin typeface="David" pitchFamily="34" charset="-79"/>
                <a:cs typeface="David" pitchFamily="34" charset="-79"/>
              </a:rPr>
            </a:br>
            <a:r>
              <a:rPr lang="he-IL" dirty="0" smtClean="0">
                <a:latin typeface="David" pitchFamily="34" charset="-79"/>
                <a:cs typeface="David" pitchFamily="34" charset="-79"/>
              </a:rPr>
              <a:t>רשימת ספרות - המשך</a:t>
            </a:r>
            <a:r>
              <a:rPr lang="he-IL" dirty="0" smtClean="0">
                <a:latin typeface="David" pitchFamily="34" charset="-79"/>
                <a:ea typeface="Calibri"/>
                <a:cs typeface="David" pitchFamily="34" charset="-79"/>
              </a:rPr>
              <a:t> </a:t>
            </a:r>
            <a:r>
              <a:rPr lang="en-US" dirty="0">
                <a:latin typeface="David" pitchFamily="34" charset="-79"/>
                <a:cs typeface="David" pitchFamily="34" charset="-79"/>
              </a:rPr>
              <a:t/>
            </a:r>
            <a:br>
              <a:rPr lang="en-US" dirty="0">
                <a:latin typeface="David" pitchFamily="34" charset="-79"/>
                <a:cs typeface="David" pitchFamily="34" charset="-79"/>
              </a:rPr>
            </a:br>
            <a:endParaRPr lang="he-IL" dirty="0">
              <a:latin typeface="David" pitchFamily="34" charset="-79"/>
              <a:cs typeface="David" pitchFamily="34" charset="-79"/>
            </a:endParaRPr>
          </a:p>
        </p:txBody>
      </p:sp>
      <p:sp>
        <p:nvSpPr>
          <p:cNvPr id="6" name="מציין מיקום תוכן 5"/>
          <p:cNvSpPr>
            <a:spLocks noGrp="1"/>
          </p:cNvSpPr>
          <p:nvPr>
            <p:ph idx="1"/>
          </p:nvPr>
        </p:nvSpPr>
        <p:spPr/>
        <p:txBody>
          <a:bodyPr>
            <a:normAutofit/>
          </a:bodyPr>
          <a:lstStyle/>
          <a:p>
            <a:pPr algn="l" rtl="0">
              <a:buFont typeface="Wingdings" pitchFamily="2" charset="2"/>
              <a:buChar char="&amp;"/>
            </a:pPr>
            <a:r>
              <a:rPr lang="en-US" sz="1600" b="1" dirty="0" smtClean="0"/>
              <a:t>Wartig L, Kheyr-Pour A, Noris E, De Kouchkovsky F, Jouanneau F, Gronenborn  B, Jupin I. </a:t>
            </a:r>
            <a:r>
              <a:rPr lang="en-US" sz="1600" dirty="0" smtClean="0"/>
              <a:t>(1997). Genetic analysis of the monopartite tomato yellow leaf curl  geminivi</a:t>
            </a:r>
            <a:r>
              <a:rPr lang="en-US" sz="1600" i="1" dirty="0" smtClean="0"/>
              <a:t>rus</a:t>
            </a:r>
            <a:r>
              <a:rPr lang="en-US" sz="1600" dirty="0" smtClean="0"/>
              <a:t>: roles of V1, V2, and C2 ORFs in viral pathogenesis</a:t>
            </a:r>
            <a:r>
              <a:rPr lang="en-US" sz="1600" i="1" dirty="0" smtClean="0"/>
              <a:t>.Virology,  228(2):132-140</a:t>
            </a:r>
            <a:r>
              <a:rPr lang="en-US" sz="1600" dirty="0" smtClean="0"/>
              <a:t>.</a:t>
            </a:r>
          </a:p>
          <a:p>
            <a:pPr algn="l" rtl="0">
              <a:buFont typeface="Wingdings" pitchFamily="2" charset="2"/>
              <a:buChar char="&amp;"/>
            </a:pPr>
            <a:r>
              <a:rPr lang="en-US" sz="1600" b="1" dirty="0" smtClean="0"/>
              <a:t>Whitham SA, Wang Y.</a:t>
            </a:r>
            <a:r>
              <a:rPr lang="en-US" sz="1600" dirty="0" smtClean="0"/>
              <a:t> (2004). Roles for host factors in plant viral pathogenicity.</a:t>
            </a:r>
            <a:r>
              <a:rPr lang="en-US" sz="1600" i="1" dirty="0" smtClean="0"/>
              <a:t>Curr Opin Plant Biol, 7(4):365-371</a:t>
            </a:r>
            <a:r>
              <a:rPr lang="en-US" sz="1600" dirty="0" smtClean="0"/>
              <a:t>.</a:t>
            </a:r>
          </a:p>
          <a:p>
            <a:pPr algn="l" rtl="0">
              <a:buNone/>
            </a:pPr>
            <a:endParaRPr lang="en-US" sz="1600" dirty="0" smtClean="0"/>
          </a:p>
          <a:p>
            <a:pPr>
              <a:buFont typeface="Wingdings" pitchFamily="2" charset="2"/>
              <a:buChar char="&amp;"/>
            </a:pPr>
            <a:r>
              <a:rPr lang="he-IL" sz="1600" dirty="0" smtClean="0"/>
              <a:t>לובנשטיין ג. 1993. וירולוגיה של צמחים עקרונות ויישום. הוצאת המחלקה לפרסומים מדעיים מינהל המקר החקלאי מרכז וולקני. עמ' 71-105, 166-168. בית דגן, ישראל. </a:t>
            </a:r>
            <a:r>
              <a:rPr lang="en-US" sz="1600" dirty="0" smtClean="0"/>
              <a:t/>
            </a:r>
            <a:br>
              <a:rPr lang="en-US" sz="1600" dirty="0" smtClean="0"/>
            </a:b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תמונה למצגת1.jpg"/>
          <p:cNvPicPr>
            <a:picLocks noChangeAspect="1"/>
          </p:cNvPicPr>
          <p:nvPr/>
        </p:nvPicPr>
        <p:blipFill>
          <a:blip r:embed="rId3">
            <a:lum bright="55000" contrast="-60000"/>
          </a:blip>
          <a:stretch>
            <a:fillRect/>
          </a:stretch>
        </p:blipFill>
        <p:spPr>
          <a:xfrm>
            <a:off x="0" y="0"/>
            <a:ext cx="9144000" cy="6858000"/>
          </a:xfrm>
          <a:prstGeom prst="rect">
            <a:avLst/>
          </a:prstGeom>
        </p:spPr>
      </p:pic>
      <p:sp>
        <p:nvSpPr>
          <p:cNvPr id="2" name="כותרת 1"/>
          <p:cNvSpPr>
            <a:spLocks noGrp="1"/>
          </p:cNvSpPr>
          <p:nvPr>
            <p:ph type="title"/>
          </p:nvPr>
        </p:nvSpPr>
        <p:spPr/>
        <p:txBody>
          <a:bodyPr/>
          <a:lstStyle/>
          <a:p>
            <a:r>
              <a:rPr lang="he-IL" dirty="0" smtClean="0">
                <a:latin typeface="David" pitchFamily="34" charset="-79"/>
                <a:cs typeface="David" pitchFamily="34" charset="-79"/>
              </a:rPr>
              <a:t>נגיף צהבון האמיר</a:t>
            </a:r>
            <a:endParaRPr lang="he-IL" dirty="0">
              <a:latin typeface="David" pitchFamily="34" charset="-79"/>
              <a:cs typeface="David" pitchFamily="34" charset="-79"/>
            </a:endParaRPr>
          </a:p>
        </p:txBody>
      </p:sp>
      <p:sp>
        <p:nvSpPr>
          <p:cNvPr id="3" name="מציין מיקום תוכן 2"/>
          <p:cNvSpPr>
            <a:spLocks noGrp="1"/>
          </p:cNvSpPr>
          <p:nvPr>
            <p:ph idx="1"/>
          </p:nvPr>
        </p:nvSpPr>
        <p:spPr>
          <a:xfrm>
            <a:off x="457200" y="1600200"/>
            <a:ext cx="8229600" cy="4686320"/>
          </a:xfrm>
        </p:spPr>
        <p:txBody>
          <a:bodyPr>
            <a:noAutofit/>
          </a:bodyPr>
          <a:lstStyle/>
          <a:p>
            <a:pPr>
              <a:lnSpc>
                <a:spcPct val="120000"/>
              </a:lnSpc>
            </a:pPr>
            <a:r>
              <a:rPr lang="he-IL" sz="2000" dirty="0" smtClean="0">
                <a:latin typeface="David" pitchFamily="34" charset="-79"/>
                <a:cs typeface="David" pitchFamily="34" charset="-79"/>
              </a:rPr>
              <a:t>מקבוצת ה-</a:t>
            </a:r>
            <a:r>
              <a:rPr lang="en-US" sz="2000" i="1" dirty="0" smtClean="0">
                <a:latin typeface="David" pitchFamily="34" charset="-79"/>
                <a:cs typeface="David" pitchFamily="34" charset="-79"/>
              </a:rPr>
              <a:t>Begomoviruses</a:t>
            </a:r>
            <a:r>
              <a:rPr lang="en-US" sz="2000" dirty="0" smtClean="0">
                <a:latin typeface="David" pitchFamily="34" charset="-79"/>
                <a:cs typeface="David" pitchFamily="34" charset="-79"/>
              </a:rPr>
              <a:t> </a:t>
            </a:r>
            <a:r>
              <a:rPr lang="he-IL" sz="2000" dirty="0" smtClean="0">
                <a:latin typeface="David" pitchFamily="34" charset="-79"/>
                <a:cs typeface="David" pitchFamily="34" charset="-79"/>
              </a:rPr>
              <a:t> במשפחת ה- </a:t>
            </a:r>
            <a:r>
              <a:rPr lang="en-US" sz="2000" i="1" dirty="0" smtClean="0">
                <a:latin typeface="David" pitchFamily="34" charset="-79"/>
                <a:cs typeface="David" pitchFamily="34" charset="-79"/>
              </a:rPr>
              <a:t>Geminiviridae</a:t>
            </a:r>
            <a:r>
              <a:rPr lang="he-IL" sz="2000" dirty="0" smtClean="0">
                <a:latin typeface="David" pitchFamily="34" charset="-79"/>
                <a:cs typeface="David" pitchFamily="34" charset="-79"/>
              </a:rPr>
              <a:t>.</a:t>
            </a:r>
          </a:p>
          <a:p>
            <a:pPr>
              <a:lnSpc>
                <a:spcPct val="120000"/>
              </a:lnSpc>
            </a:pPr>
            <a:r>
              <a:rPr lang="he-IL" sz="2000" dirty="0" smtClean="0">
                <a:latin typeface="David" pitchFamily="34" charset="-79"/>
                <a:cs typeface="David" pitchFamily="34" charset="-79"/>
              </a:rPr>
              <a:t>הגנום בעל גנום </a:t>
            </a:r>
            <a:r>
              <a:rPr lang="en-US" sz="2000" dirty="0" smtClean="0">
                <a:latin typeface="David" pitchFamily="34" charset="-79"/>
                <a:cs typeface="David" pitchFamily="34" charset="-79"/>
              </a:rPr>
              <a:t>ssDNA</a:t>
            </a:r>
            <a:r>
              <a:rPr lang="he-IL" sz="2000" dirty="0" smtClean="0">
                <a:latin typeface="David" pitchFamily="34" charset="-79"/>
                <a:cs typeface="David" pitchFamily="34" charset="-79"/>
              </a:rPr>
              <a:t> מעגלי סגור.</a:t>
            </a:r>
            <a:endParaRPr lang="en-US" sz="2000" dirty="0" smtClean="0">
              <a:latin typeface="David" pitchFamily="34" charset="-79"/>
              <a:cs typeface="David" pitchFamily="34" charset="-79"/>
            </a:endParaRPr>
          </a:p>
          <a:p>
            <a:pPr>
              <a:lnSpc>
                <a:spcPct val="120000"/>
              </a:lnSpc>
            </a:pPr>
            <a:r>
              <a:rPr lang="he-IL" sz="2000" dirty="0" smtClean="0">
                <a:latin typeface="David" pitchFamily="34" charset="-79"/>
                <a:cs typeface="David" pitchFamily="34" charset="-79"/>
              </a:rPr>
              <a:t>מכיל 6 מסגרות קריאה:</a:t>
            </a:r>
          </a:p>
          <a:p>
            <a:pPr>
              <a:lnSpc>
                <a:spcPct val="120000"/>
              </a:lnSpc>
              <a:buNone/>
            </a:pPr>
            <a:r>
              <a:rPr lang="he-IL" sz="2000" dirty="0" smtClean="0">
                <a:latin typeface="David" pitchFamily="34" charset="-79"/>
                <a:cs typeface="David" pitchFamily="34" charset="-79"/>
              </a:rPr>
              <a:t>1</a:t>
            </a:r>
            <a:r>
              <a:rPr lang="en-US" sz="2000" dirty="0" smtClean="0">
                <a:latin typeface="David" pitchFamily="34" charset="-79"/>
                <a:cs typeface="David" pitchFamily="34" charset="-79"/>
              </a:rPr>
              <a:t>V</a:t>
            </a:r>
            <a:r>
              <a:rPr lang="he-IL" sz="2000" dirty="0" smtClean="0">
                <a:latin typeface="David" pitchFamily="34" charset="-79"/>
                <a:cs typeface="David" pitchFamily="34" charset="-79"/>
              </a:rPr>
              <a:t> - מקודד לחלבון הקפסיד (</a:t>
            </a:r>
            <a:r>
              <a:rPr lang="en-US" sz="2000" dirty="0" smtClean="0">
                <a:latin typeface="David" pitchFamily="34" charset="-79"/>
                <a:cs typeface="David" pitchFamily="34" charset="-79"/>
              </a:rPr>
              <a:t>CP</a:t>
            </a:r>
            <a:r>
              <a:rPr lang="he-IL" sz="2000" dirty="0" smtClean="0">
                <a:latin typeface="David" pitchFamily="34" charset="-79"/>
                <a:cs typeface="David" pitchFamily="34" charset="-79"/>
              </a:rPr>
              <a:t>).</a:t>
            </a:r>
          </a:p>
          <a:p>
            <a:pPr>
              <a:lnSpc>
                <a:spcPct val="120000"/>
              </a:lnSpc>
              <a:buNone/>
            </a:pPr>
            <a:r>
              <a:rPr lang="he-IL" sz="2000" dirty="0" smtClean="0">
                <a:latin typeface="David" pitchFamily="34" charset="-79"/>
                <a:cs typeface="David" pitchFamily="34" charset="-79"/>
              </a:rPr>
              <a:t>2</a:t>
            </a:r>
            <a:r>
              <a:rPr lang="en-US" sz="2000" dirty="0" smtClean="0">
                <a:latin typeface="David" pitchFamily="34" charset="-79"/>
                <a:cs typeface="David" pitchFamily="34" charset="-79"/>
              </a:rPr>
              <a:t>V</a:t>
            </a:r>
            <a:r>
              <a:rPr lang="he-IL" sz="2000" dirty="0" smtClean="0">
                <a:latin typeface="David" pitchFamily="34" charset="-79"/>
                <a:cs typeface="David" pitchFamily="34" charset="-79"/>
              </a:rPr>
              <a:t> - מקודד לחלבון </a:t>
            </a:r>
            <a:r>
              <a:rPr lang="en-US" sz="2000" dirty="0" smtClean="0">
                <a:latin typeface="David" pitchFamily="34" charset="-79"/>
                <a:cs typeface="David" pitchFamily="34" charset="-79"/>
              </a:rPr>
              <a:t>Pre-coat</a:t>
            </a:r>
            <a:r>
              <a:rPr lang="he-IL" sz="2000" dirty="0" smtClean="0">
                <a:latin typeface="David" pitchFamily="34" charset="-79"/>
                <a:cs typeface="David" pitchFamily="34" charset="-79"/>
              </a:rPr>
              <a:t>.</a:t>
            </a:r>
          </a:p>
          <a:p>
            <a:pPr>
              <a:lnSpc>
                <a:spcPct val="120000"/>
              </a:lnSpc>
              <a:buNone/>
            </a:pPr>
            <a:r>
              <a:rPr lang="he-IL" sz="2000" dirty="0" smtClean="0">
                <a:latin typeface="David" pitchFamily="34" charset="-79"/>
                <a:cs typeface="David" pitchFamily="34" charset="-79"/>
              </a:rPr>
              <a:t>1</a:t>
            </a:r>
            <a:r>
              <a:rPr lang="en-US" sz="2000" dirty="0" smtClean="0">
                <a:latin typeface="David" pitchFamily="34" charset="-79"/>
                <a:cs typeface="David" pitchFamily="34" charset="-79"/>
              </a:rPr>
              <a:t>C</a:t>
            </a:r>
            <a:r>
              <a:rPr lang="he-IL" sz="2000" dirty="0" smtClean="0">
                <a:latin typeface="David" pitchFamily="34" charset="-79"/>
                <a:cs typeface="David" pitchFamily="34" charset="-79"/>
              </a:rPr>
              <a:t> - מקודד לחלבון המעורב בתהליך הכפלה.</a:t>
            </a:r>
          </a:p>
          <a:p>
            <a:pPr>
              <a:lnSpc>
                <a:spcPct val="120000"/>
              </a:lnSpc>
              <a:buNone/>
            </a:pPr>
            <a:r>
              <a:rPr lang="he-IL" sz="2000" dirty="0" smtClean="0">
                <a:latin typeface="David" pitchFamily="34" charset="-79"/>
                <a:cs typeface="David" pitchFamily="34" charset="-79"/>
              </a:rPr>
              <a:t>2</a:t>
            </a:r>
            <a:r>
              <a:rPr lang="en-US" sz="2000" dirty="0" smtClean="0">
                <a:latin typeface="David" pitchFamily="34" charset="-79"/>
                <a:cs typeface="David" pitchFamily="34" charset="-79"/>
              </a:rPr>
              <a:t>C</a:t>
            </a:r>
            <a:r>
              <a:rPr lang="he-IL" sz="2000" dirty="0" smtClean="0">
                <a:latin typeface="David" pitchFamily="34" charset="-79"/>
                <a:cs typeface="David" pitchFamily="34" charset="-79"/>
              </a:rPr>
              <a:t> - מקודד לחלבון המשתתף בשפעול</a:t>
            </a:r>
          </a:p>
          <a:p>
            <a:pPr>
              <a:lnSpc>
                <a:spcPct val="120000"/>
              </a:lnSpc>
              <a:buNone/>
            </a:pPr>
            <a:r>
              <a:rPr lang="he-IL" sz="2000" dirty="0" smtClean="0">
                <a:latin typeface="David" pitchFamily="34" charset="-79"/>
                <a:cs typeface="David" pitchFamily="34" charset="-79"/>
              </a:rPr>
              <a:t>       ובשעתוק של חלבון המעטפת.</a:t>
            </a:r>
          </a:p>
          <a:p>
            <a:pPr>
              <a:lnSpc>
                <a:spcPct val="120000"/>
              </a:lnSpc>
              <a:buNone/>
            </a:pPr>
            <a:r>
              <a:rPr lang="he-IL" sz="2000" dirty="0" smtClean="0">
                <a:latin typeface="David" pitchFamily="34" charset="-79"/>
                <a:cs typeface="David" pitchFamily="34" charset="-79"/>
              </a:rPr>
              <a:t>3</a:t>
            </a:r>
            <a:r>
              <a:rPr lang="en-US" sz="2000" dirty="0" smtClean="0">
                <a:latin typeface="David" pitchFamily="34" charset="-79"/>
                <a:cs typeface="David" pitchFamily="34" charset="-79"/>
              </a:rPr>
              <a:t>C</a:t>
            </a:r>
            <a:r>
              <a:rPr lang="he-IL" sz="2000" dirty="0" smtClean="0">
                <a:latin typeface="David" pitchFamily="34" charset="-79"/>
                <a:cs typeface="David" pitchFamily="34" charset="-79"/>
              </a:rPr>
              <a:t> - מגביר הצטברות </a:t>
            </a:r>
            <a:r>
              <a:rPr lang="en-US" sz="2000" dirty="0" smtClean="0">
                <a:latin typeface="David" pitchFamily="34" charset="-79"/>
                <a:cs typeface="David" pitchFamily="34" charset="-79"/>
              </a:rPr>
              <a:t>DNA </a:t>
            </a:r>
            <a:r>
              <a:rPr lang="he-IL" sz="2000" dirty="0" smtClean="0">
                <a:latin typeface="David" pitchFamily="34" charset="-79"/>
                <a:cs typeface="David" pitchFamily="34" charset="-79"/>
              </a:rPr>
              <a:t> נגיפי, ומקודד לחלבון </a:t>
            </a:r>
          </a:p>
          <a:p>
            <a:pPr>
              <a:lnSpc>
                <a:spcPct val="120000"/>
              </a:lnSpc>
              <a:buNone/>
            </a:pPr>
            <a:r>
              <a:rPr lang="he-IL" sz="2000" dirty="0" smtClean="0">
                <a:latin typeface="David" pitchFamily="34" charset="-79"/>
                <a:cs typeface="David" pitchFamily="34" charset="-79"/>
              </a:rPr>
              <a:t>       מגביר הכפלה.</a:t>
            </a:r>
          </a:p>
          <a:p>
            <a:pPr>
              <a:lnSpc>
                <a:spcPct val="120000"/>
              </a:lnSpc>
              <a:buNone/>
            </a:pPr>
            <a:r>
              <a:rPr lang="he-IL" sz="2000" dirty="0" smtClean="0">
                <a:latin typeface="David" pitchFamily="34" charset="-79"/>
                <a:cs typeface="David" pitchFamily="34" charset="-79"/>
              </a:rPr>
              <a:t>4</a:t>
            </a:r>
            <a:r>
              <a:rPr lang="en-US" sz="2000" dirty="0" smtClean="0">
                <a:latin typeface="David" pitchFamily="34" charset="-79"/>
                <a:cs typeface="David" pitchFamily="34" charset="-79"/>
              </a:rPr>
              <a:t>C</a:t>
            </a:r>
            <a:r>
              <a:rPr lang="he-IL" sz="2000" dirty="0" smtClean="0">
                <a:latin typeface="David" pitchFamily="34" charset="-79"/>
                <a:cs typeface="David" pitchFamily="34" charset="-79"/>
              </a:rPr>
              <a:t> - משתתף בתנועת הנגיף מתא לתא.</a:t>
            </a:r>
            <a:endParaRPr lang="en-US" sz="2000" dirty="0" smtClean="0">
              <a:latin typeface="David" pitchFamily="34" charset="-79"/>
              <a:cs typeface="David" pitchFamily="34" charset="-79"/>
            </a:endParaRPr>
          </a:p>
          <a:p>
            <a:pPr>
              <a:lnSpc>
                <a:spcPct val="120000"/>
              </a:lnSpc>
            </a:pPr>
            <a:endParaRPr lang="he-IL" sz="2000" dirty="0">
              <a:latin typeface="David" pitchFamily="34" charset="-79"/>
              <a:cs typeface="David" pitchFamily="34" charset="-79"/>
            </a:endParaRPr>
          </a:p>
        </p:txBody>
      </p:sp>
      <p:pic>
        <p:nvPicPr>
          <p:cNvPr id="5" name="Picture 7"/>
          <p:cNvPicPr>
            <a:picLocks noChangeAspect="1" noChangeArrowheads="1"/>
          </p:cNvPicPr>
          <p:nvPr/>
        </p:nvPicPr>
        <p:blipFill>
          <a:blip r:embed="rId4"/>
          <a:srcRect/>
          <a:stretch>
            <a:fillRect/>
          </a:stretch>
        </p:blipFill>
        <p:spPr bwMode="auto">
          <a:xfrm>
            <a:off x="438144" y="2797192"/>
            <a:ext cx="3276600" cy="313213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תמונה למצגת1.jpg"/>
          <p:cNvPicPr>
            <a:picLocks noChangeAspect="1"/>
          </p:cNvPicPr>
          <p:nvPr/>
        </p:nvPicPr>
        <p:blipFill>
          <a:blip r:embed="rId3">
            <a:lum bright="55000" contrast="-60000"/>
          </a:blip>
          <a:stretch>
            <a:fillRect/>
          </a:stretch>
        </p:blipFill>
        <p:spPr>
          <a:xfrm>
            <a:off x="0" y="0"/>
            <a:ext cx="9144000" cy="6858000"/>
          </a:xfrm>
          <a:prstGeom prst="rect">
            <a:avLst/>
          </a:prstGeom>
        </p:spPr>
      </p:pic>
      <p:sp>
        <p:nvSpPr>
          <p:cNvPr id="2" name="כותרת 1"/>
          <p:cNvSpPr>
            <a:spLocks noGrp="1"/>
          </p:cNvSpPr>
          <p:nvPr>
            <p:ph type="title"/>
          </p:nvPr>
        </p:nvSpPr>
        <p:spPr/>
        <p:txBody>
          <a:bodyPr/>
          <a:lstStyle/>
          <a:p>
            <a:r>
              <a:rPr lang="he-IL" dirty="0" smtClean="0">
                <a:latin typeface="David" pitchFamily="34" charset="-79"/>
                <a:cs typeface="David" pitchFamily="34" charset="-79"/>
              </a:rPr>
              <a:t>החלבון </a:t>
            </a:r>
            <a:r>
              <a:rPr lang="en-US" dirty="0" smtClean="0">
                <a:latin typeface="David" pitchFamily="34" charset="-79"/>
                <a:cs typeface="David" pitchFamily="34" charset="-79"/>
              </a:rPr>
              <a:t>V2</a:t>
            </a:r>
            <a:endParaRPr lang="he-IL" dirty="0">
              <a:latin typeface="David" pitchFamily="34" charset="-79"/>
              <a:cs typeface="David" pitchFamily="34" charset="-79"/>
            </a:endParaRPr>
          </a:p>
        </p:txBody>
      </p:sp>
      <p:sp>
        <p:nvSpPr>
          <p:cNvPr id="3" name="מציין מיקום תוכן 2"/>
          <p:cNvSpPr>
            <a:spLocks noGrp="1"/>
          </p:cNvSpPr>
          <p:nvPr>
            <p:ph idx="1"/>
          </p:nvPr>
        </p:nvSpPr>
        <p:spPr/>
        <p:txBody>
          <a:bodyPr/>
          <a:lstStyle/>
          <a:p>
            <a:pPr>
              <a:lnSpc>
                <a:spcPct val="125000"/>
              </a:lnSpc>
              <a:buFont typeface="Wingdings" pitchFamily="2" charset="2"/>
              <a:buChar char="²"/>
            </a:pPr>
            <a:r>
              <a:rPr lang="he-IL" sz="2400" dirty="0" smtClean="0">
                <a:latin typeface="David" pitchFamily="34" charset="-79"/>
                <a:cs typeface="David" pitchFamily="34" charset="-79"/>
              </a:rPr>
              <a:t>116 חומצות אמינו (</a:t>
            </a:r>
            <a:r>
              <a:rPr lang="en-US" sz="2400" dirty="0" smtClean="0">
                <a:latin typeface="David" pitchFamily="34" charset="-79"/>
                <a:cs typeface="David" pitchFamily="34" charset="-79"/>
              </a:rPr>
              <a:t> </a:t>
            </a:r>
            <a:r>
              <a:rPr lang="en-US" sz="2400" dirty="0" err="1" smtClean="0">
                <a:latin typeface="David" pitchFamily="34" charset="-79"/>
                <a:cs typeface="David" pitchFamily="34" charset="-79"/>
              </a:rPr>
              <a:t>kDa</a:t>
            </a:r>
            <a:r>
              <a:rPr lang="he-IL" sz="2400" dirty="0" smtClean="0">
                <a:latin typeface="David" pitchFamily="34" charset="-79"/>
                <a:cs typeface="David" pitchFamily="34" charset="-79"/>
              </a:rPr>
              <a:t>13.5).</a:t>
            </a:r>
          </a:p>
          <a:p>
            <a:pPr>
              <a:lnSpc>
                <a:spcPct val="125000"/>
              </a:lnSpc>
              <a:buFont typeface="Wingdings" pitchFamily="2" charset="2"/>
              <a:buChar char="²"/>
            </a:pPr>
            <a:r>
              <a:rPr lang="he-IL" sz="2400" dirty="0" smtClean="0">
                <a:latin typeface="David" pitchFamily="34" charset="-79"/>
                <a:cs typeface="David" pitchFamily="34" charset="-79"/>
              </a:rPr>
              <a:t>ממוקם בגופיפים ובחוטים ציטופלסמטיים, ובפריפריית הגרעין.</a:t>
            </a:r>
          </a:p>
          <a:p>
            <a:pPr>
              <a:lnSpc>
                <a:spcPct val="125000"/>
              </a:lnSpc>
              <a:buFont typeface="Wingdings" pitchFamily="2" charset="2"/>
              <a:buChar char="²"/>
            </a:pPr>
            <a:r>
              <a:rPr lang="he-IL" sz="2400" dirty="0" smtClean="0">
                <a:latin typeface="David" pitchFamily="34" charset="-79"/>
                <a:cs typeface="David" pitchFamily="34" charset="-79"/>
              </a:rPr>
              <a:t>בעל תפקיד משוער בהתפתחות סימפטומים ותנועת הנגיף מתא לתא (עם </a:t>
            </a:r>
            <a:r>
              <a:rPr lang="en-US" sz="2400" dirty="0" smtClean="0">
                <a:latin typeface="David" pitchFamily="34" charset="-79"/>
                <a:cs typeface="David" pitchFamily="34" charset="-79"/>
              </a:rPr>
              <a:t>C4</a:t>
            </a:r>
            <a:r>
              <a:rPr lang="he-IL" sz="2400" dirty="0" smtClean="0">
                <a:latin typeface="David" pitchFamily="34" charset="-79"/>
                <a:cs typeface="David" pitchFamily="34" charset="-79"/>
              </a:rPr>
              <a:t>).</a:t>
            </a:r>
          </a:p>
          <a:p>
            <a:pPr>
              <a:lnSpc>
                <a:spcPct val="125000"/>
              </a:lnSpc>
              <a:buFont typeface="Wingdings" pitchFamily="2" charset="2"/>
              <a:buChar char="²"/>
            </a:pPr>
            <a:r>
              <a:rPr lang="he-IL" sz="2400" dirty="0" smtClean="0">
                <a:latin typeface="David" pitchFamily="34" charset="-79"/>
                <a:cs typeface="David" pitchFamily="34" charset="-79"/>
              </a:rPr>
              <a:t>לאחרונה התגלה כי ל-</a:t>
            </a:r>
            <a:r>
              <a:rPr lang="en-US" sz="2400" dirty="0" smtClean="0">
                <a:latin typeface="David" pitchFamily="34" charset="-79"/>
                <a:cs typeface="David" pitchFamily="34" charset="-79"/>
              </a:rPr>
              <a:t>V2</a:t>
            </a:r>
            <a:r>
              <a:rPr lang="he-IL" sz="2400" dirty="0" smtClean="0">
                <a:latin typeface="David" pitchFamily="34" charset="-79"/>
                <a:cs typeface="David" pitchFamily="34" charset="-79"/>
              </a:rPr>
              <a:t> פעילות מדכאת השתקה.  נמצא כי </a:t>
            </a:r>
            <a:r>
              <a:rPr lang="en-US" sz="2400" dirty="0" smtClean="0">
                <a:latin typeface="David" pitchFamily="34" charset="-79"/>
                <a:cs typeface="David" pitchFamily="34" charset="-79"/>
              </a:rPr>
              <a:t>V2 </a:t>
            </a:r>
            <a:r>
              <a:rPr lang="he-IL" sz="2400" dirty="0" smtClean="0">
                <a:latin typeface="David" pitchFamily="34" charset="-79"/>
                <a:cs typeface="David" pitchFamily="34" charset="-79"/>
              </a:rPr>
              <a:t> יוצר אינטראקציה, בגופיפים הציטופלסמטיים  עם חלבון מצמח העגבנייה </a:t>
            </a:r>
            <a:r>
              <a:rPr lang="en-US" sz="2400" dirty="0" smtClean="0">
                <a:latin typeface="David" pitchFamily="34" charset="-79"/>
                <a:cs typeface="David" pitchFamily="34" charset="-79"/>
              </a:rPr>
              <a:t>,SGS3, </a:t>
            </a:r>
            <a:r>
              <a:rPr lang="he-IL" sz="2400" dirty="0" smtClean="0">
                <a:latin typeface="David" pitchFamily="34" charset="-79"/>
                <a:cs typeface="David" pitchFamily="34" charset="-79"/>
              </a:rPr>
              <a:t> חלבון המשמש במנגנון ההשתקה, ודרך קישור זה הוא מדכא השתקה. </a:t>
            </a:r>
          </a:p>
          <a:p>
            <a:pPr>
              <a:buFont typeface="Wingdings" pitchFamily="2" charset="2"/>
              <a:buChar char="²"/>
            </a:pPr>
            <a:endParaRPr lang="he-IL" sz="2400" dirty="0" smtClean="0">
              <a:latin typeface="David" pitchFamily="34" charset="-79"/>
              <a:cs typeface="David" pitchFamily="34" charset="-79"/>
            </a:endParaRPr>
          </a:p>
          <a:p>
            <a:endParaRPr lang="he-I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תמונה למצגת1.jpg"/>
          <p:cNvPicPr>
            <a:picLocks noChangeAspect="1"/>
          </p:cNvPicPr>
          <p:nvPr/>
        </p:nvPicPr>
        <p:blipFill>
          <a:blip r:embed="rId3">
            <a:lum bright="55000" contrast="-60000"/>
          </a:blip>
          <a:stretch>
            <a:fillRect/>
          </a:stretch>
        </p:blipFill>
        <p:spPr>
          <a:xfrm>
            <a:off x="0" y="0"/>
            <a:ext cx="9144000" cy="6858000"/>
          </a:xfrm>
          <a:prstGeom prst="rect">
            <a:avLst/>
          </a:prstGeom>
        </p:spPr>
      </p:pic>
      <p:sp>
        <p:nvSpPr>
          <p:cNvPr id="2" name="כותרת 1"/>
          <p:cNvSpPr>
            <a:spLocks noGrp="1"/>
          </p:cNvSpPr>
          <p:nvPr>
            <p:ph type="title"/>
          </p:nvPr>
        </p:nvSpPr>
        <p:spPr/>
        <p:txBody>
          <a:bodyPr/>
          <a:lstStyle/>
          <a:p>
            <a:r>
              <a:rPr lang="he-IL" dirty="0" smtClean="0">
                <a:latin typeface="David" pitchFamily="34" charset="-79"/>
                <a:cs typeface="David" pitchFamily="34" charset="-79"/>
              </a:rPr>
              <a:t>החלבון </a:t>
            </a:r>
            <a:r>
              <a:rPr lang="en-US" dirty="0" smtClean="0">
                <a:latin typeface="David" pitchFamily="34" charset="-79"/>
                <a:cs typeface="David" pitchFamily="34" charset="-79"/>
              </a:rPr>
              <a:t>C4</a:t>
            </a:r>
            <a:endParaRPr lang="he-IL" dirty="0">
              <a:latin typeface="David" pitchFamily="34" charset="-79"/>
              <a:cs typeface="David" pitchFamily="34" charset="-79"/>
            </a:endParaRPr>
          </a:p>
        </p:txBody>
      </p:sp>
      <p:sp>
        <p:nvSpPr>
          <p:cNvPr id="3" name="מציין מיקום תוכן 2"/>
          <p:cNvSpPr>
            <a:spLocks noGrp="1"/>
          </p:cNvSpPr>
          <p:nvPr>
            <p:ph idx="1"/>
          </p:nvPr>
        </p:nvSpPr>
        <p:spPr/>
        <p:txBody>
          <a:bodyPr>
            <a:normAutofit/>
          </a:bodyPr>
          <a:lstStyle/>
          <a:p>
            <a:pPr>
              <a:lnSpc>
                <a:spcPct val="150000"/>
              </a:lnSpc>
              <a:buFont typeface="Wingdings" pitchFamily="2" charset="2"/>
              <a:buChar char="²"/>
            </a:pPr>
            <a:r>
              <a:rPr lang="he-IL" sz="2400" dirty="0" smtClean="0">
                <a:latin typeface="David" pitchFamily="34" charset="-79"/>
                <a:cs typeface="David" pitchFamily="34" charset="-79"/>
              </a:rPr>
              <a:t> 97 חומצות אמיניות (</a:t>
            </a:r>
            <a:r>
              <a:rPr lang="en-US" sz="2400" dirty="0" smtClean="0">
                <a:latin typeface="David" pitchFamily="34" charset="-79"/>
                <a:cs typeface="David" pitchFamily="34" charset="-79"/>
              </a:rPr>
              <a:t>kDa </a:t>
            </a:r>
            <a:r>
              <a:rPr lang="he-IL" sz="2400" dirty="0" smtClean="0">
                <a:latin typeface="David" pitchFamily="34" charset="-79"/>
                <a:cs typeface="David" pitchFamily="34" charset="-79"/>
              </a:rPr>
              <a:t> 10.9).</a:t>
            </a:r>
          </a:p>
          <a:p>
            <a:pPr>
              <a:lnSpc>
                <a:spcPct val="150000"/>
              </a:lnSpc>
              <a:buFont typeface="Wingdings" pitchFamily="2" charset="2"/>
              <a:buChar char="²"/>
            </a:pPr>
            <a:r>
              <a:rPr lang="he-IL" sz="2400" dirty="0" smtClean="0">
                <a:latin typeface="David" pitchFamily="34" charset="-79"/>
                <a:cs typeface="David" pitchFamily="34" charset="-79"/>
              </a:rPr>
              <a:t> נצפה בפריפריית התא.</a:t>
            </a:r>
          </a:p>
          <a:p>
            <a:pPr>
              <a:lnSpc>
                <a:spcPct val="150000"/>
              </a:lnSpc>
              <a:buFont typeface="Wingdings" pitchFamily="2" charset="2"/>
              <a:buChar char="²"/>
            </a:pPr>
            <a:r>
              <a:rPr lang="he-IL" sz="2400" dirty="0" smtClean="0">
                <a:latin typeface="David" pitchFamily="34" charset="-79"/>
                <a:cs typeface="David" pitchFamily="34" charset="-79"/>
              </a:rPr>
              <a:t> מיקומו מקביל למקום חלבון התנועה בנגיפי ג'מיני  בעלי שתי מולקולות דנ"א.</a:t>
            </a:r>
          </a:p>
          <a:p>
            <a:pPr>
              <a:lnSpc>
                <a:spcPct val="150000"/>
              </a:lnSpc>
              <a:buFont typeface="Wingdings" pitchFamily="2" charset="2"/>
              <a:buChar char="²"/>
            </a:pPr>
            <a:r>
              <a:rPr lang="he-IL" sz="2400" dirty="0" smtClean="0">
                <a:latin typeface="David" pitchFamily="34" charset="-79"/>
                <a:cs typeface="David" pitchFamily="34" charset="-79"/>
              </a:rPr>
              <a:t>בעקבות כך, הוצע מודל תנועה שבו </a:t>
            </a:r>
            <a:r>
              <a:rPr lang="en-US" sz="2400" dirty="0" smtClean="0">
                <a:latin typeface="David" pitchFamily="34" charset="-79"/>
                <a:cs typeface="David" pitchFamily="34" charset="-79"/>
              </a:rPr>
              <a:t>C4</a:t>
            </a:r>
            <a:r>
              <a:rPr lang="he-IL" sz="2400" dirty="0" smtClean="0">
                <a:latin typeface="David" pitchFamily="34" charset="-79"/>
                <a:cs typeface="David" pitchFamily="34" charset="-79"/>
              </a:rPr>
              <a:t> מעביר את הדנ"א הויראלי דרך הפלסמודזמטות אל תא שכן (עם </a:t>
            </a:r>
            <a:r>
              <a:rPr lang="en-US" sz="2400" dirty="0" smtClean="0">
                <a:latin typeface="David" pitchFamily="34" charset="-79"/>
                <a:cs typeface="David" pitchFamily="34" charset="-79"/>
              </a:rPr>
              <a:t>V2</a:t>
            </a:r>
            <a:r>
              <a:rPr lang="he-IL" sz="2400" dirty="0" smtClean="0">
                <a:latin typeface="David" pitchFamily="34" charset="-79"/>
                <a:cs typeface="David" pitchFamily="34" charset="-79"/>
              </a:rPr>
              <a:t>).</a:t>
            </a:r>
          </a:p>
          <a:p>
            <a:pPr>
              <a:buFont typeface="Wingdings" pitchFamily="2" charset="2"/>
              <a:buChar char="²"/>
            </a:pPr>
            <a:endParaRPr lang="he-IL"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תמונה למצגת1.jpg"/>
          <p:cNvPicPr>
            <a:picLocks noChangeAspect="1"/>
          </p:cNvPicPr>
          <p:nvPr/>
        </p:nvPicPr>
        <p:blipFill>
          <a:blip r:embed="rId3">
            <a:lum bright="55000" contrast="-60000"/>
          </a:blip>
          <a:stretch>
            <a:fillRect/>
          </a:stretch>
        </p:blipFill>
        <p:spPr>
          <a:xfrm>
            <a:off x="0" y="0"/>
            <a:ext cx="9144000" cy="6858000"/>
          </a:xfrm>
          <a:prstGeom prst="rect">
            <a:avLst/>
          </a:prstGeom>
        </p:spPr>
      </p:pic>
      <p:sp>
        <p:nvSpPr>
          <p:cNvPr id="2" name="כותרת 1"/>
          <p:cNvSpPr>
            <a:spLocks noGrp="1"/>
          </p:cNvSpPr>
          <p:nvPr>
            <p:ph type="title"/>
          </p:nvPr>
        </p:nvSpPr>
        <p:spPr/>
        <p:txBody>
          <a:bodyPr>
            <a:normAutofit fontScale="90000"/>
          </a:bodyPr>
          <a:lstStyle/>
          <a:p>
            <a:r>
              <a:rPr lang="he-IL" dirty="0" smtClean="0">
                <a:latin typeface="David" pitchFamily="34" charset="-79"/>
                <a:cs typeface="David" pitchFamily="34" charset="-79"/>
              </a:rPr>
              <a:t>תנועה ורפליקציה של הוירוס בתא הצמחי</a:t>
            </a:r>
            <a:endParaRPr lang="he-IL" dirty="0">
              <a:latin typeface="David" pitchFamily="34" charset="-79"/>
              <a:cs typeface="David" pitchFamily="34" charset="-79"/>
            </a:endParaRPr>
          </a:p>
        </p:txBody>
      </p:sp>
      <p:sp>
        <p:nvSpPr>
          <p:cNvPr id="3" name="מציין מיקום תוכן 2"/>
          <p:cNvSpPr>
            <a:spLocks noGrp="1"/>
          </p:cNvSpPr>
          <p:nvPr>
            <p:ph idx="1"/>
          </p:nvPr>
        </p:nvSpPr>
        <p:spPr>
          <a:xfrm>
            <a:off x="500034" y="1500174"/>
            <a:ext cx="8229600" cy="4929222"/>
          </a:xfrm>
        </p:spPr>
        <p:txBody>
          <a:bodyPr>
            <a:normAutofit fontScale="92500" lnSpcReduction="10000"/>
          </a:bodyPr>
          <a:lstStyle/>
          <a:p>
            <a:pPr>
              <a:buFont typeface="Wingdings" pitchFamily="2" charset="2"/>
              <a:buChar char="²"/>
            </a:pPr>
            <a:r>
              <a:rPr lang="he-IL" sz="2400" dirty="0" smtClean="0">
                <a:latin typeface="David" pitchFamily="34" charset="-79"/>
                <a:cs typeface="David" pitchFamily="34" charset="-79"/>
              </a:rPr>
              <a:t>לתא צמח יש ממברנת תא, ובנוסף דופן קשיחה שאיננה מאפשרת מעבר של הוירוס מתא לתא.</a:t>
            </a:r>
          </a:p>
          <a:p>
            <a:pPr>
              <a:buFont typeface="Wingdings" pitchFamily="2" charset="2"/>
              <a:buChar char="²"/>
            </a:pPr>
            <a:r>
              <a:rPr lang="he-IL" sz="2400" dirty="0" smtClean="0">
                <a:latin typeface="David" pitchFamily="34" charset="-79"/>
                <a:cs typeface="David" pitchFamily="34" charset="-79"/>
              </a:rPr>
              <a:t>בין תא לתא יש תעלות המקשרות בין הציטופלסמות של התאים, המכונות פלסמודזמטות.</a:t>
            </a:r>
          </a:p>
          <a:p>
            <a:pPr>
              <a:buFont typeface="Wingdings" pitchFamily="2" charset="2"/>
              <a:buChar char="²"/>
            </a:pPr>
            <a:r>
              <a:rPr lang="he-IL" sz="2400" dirty="0" smtClean="0">
                <a:latin typeface="David" pitchFamily="34" charset="-79"/>
                <a:cs typeface="David" pitchFamily="34" charset="-79"/>
              </a:rPr>
              <a:t>הוירוס נדרש לחדור לגרעין תא הצמח לצורך</a:t>
            </a:r>
            <a:r>
              <a:rPr lang="en-US" sz="2400" dirty="0" smtClean="0">
                <a:latin typeface="David" pitchFamily="34" charset="-79"/>
                <a:cs typeface="David" pitchFamily="34" charset="-79"/>
              </a:rPr>
              <a:t/>
            </a:r>
            <a:br>
              <a:rPr lang="en-US" sz="2400" dirty="0" smtClean="0">
                <a:latin typeface="David" pitchFamily="34" charset="-79"/>
                <a:cs typeface="David" pitchFamily="34" charset="-79"/>
              </a:rPr>
            </a:br>
            <a:r>
              <a:rPr lang="he-IL" sz="2400" dirty="0" smtClean="0">
                <a:latin typeface="David" pitchFamily="34" charset="-79"/>
                <a:cs typeface="David" pitchFamily="34" charset="-79"/>
              </a:rPr>
              <a:t>הכפלתו.</a:t>
            </a:r>
            <a:r>
              <a:rPr lang="en-US" sz="2400" dirty="0" smtClean="0">
                <a:latin typeface="David" pitchFamily="34" charset="-79"/>
                <a:cs typeface="David" pitchFamily="34" charset="-79"/>
              </a:rPr>
              <a:t/>
            </a:r>
            <a:br>
              <a:rPr lang="en-US" sz="2400" dirty="0" smtClean="0">
                <a:latin typeface="David" pitchFamily="34" charset="-79"/>
                <a:cs typeface="David" pitchFamily="34" charset="-79"/>
              </a:rPr>
            </a:br>
            <a:endParaRPr lang="he-IL" sz="2400" dirty="0" smtClean="0">
              <a:latin typeface="David" pitchFamily="34" charset="-79"/>
              <a:cs typeface="David" pitchFamily="34" charset="-79"/>
            </a:endParaRPr>
          </a:p>
          <a:p>
            <a:pPr>
              <a:buFont typeface="Wingdings" pitchFamily="2" charset="2"/>
              <a:buChar char="²"/>
            </a:pPr>
            <a:r>
              <a:rPr lang="he-IL" sz="2400" dirty="0" smtClean="0">
                <a:latin typeface="David" pitchFamily="34" charset="-79"/>
                <a:cs typeface="David" pitchFamily="34" charset="-79"/>
              </a:rPr>
              <a:t>התנועה הראשונית של הוירוס אל הגרעין תלויה בחלבון המעטפת (</a:t>
            </a:r>
            <a:r>
              <a:rPr lang="en-US" sz="2400" dirty="0" smtClean="0">
                <a:latin typeface="David" pitchFamily="34" charset="-79"/>
                <a:cs typeface="David" pitchFamily="34" charset="-79"/>
              </a:rPr>
              <a:t>CP</a:t>
            </a:r>
            <a:r>
              <a:rPr lang="he-IL" sz="2400" dirty="0" smtClean="0">
                <a:latin typeface="David" pitchFamily="34" charset="-79"/>
                <a:cs typeface="David" pitchFamily="34" charset="-79"/>
              </a:rPr>
              <a:t>).</a:t>
            </a:r>
          </a:p>
          <a:p>
            <a:pPr>
              <a:buFont typeface="Wingdings" pitchFamily="2" charset="2"/>
              <a:buChar char="²"/>
            </a:pPr>
            <a:r>
              <a:rPr lang="he-IL" sz="2400" dirty="0" smtClean="0">
                <a:latin typeface="David" pitchFamily="34" charset="-79"/>
                <a:cs typeface="David" pitchFamily="34" charset="-79"/>
              </a:rPr>
              <a:t>לאחר שלב הכניסה אל הגרעין, הוירוס עובר רפליקציה ליצירת </a:t>
            </a:r>
            <a:r>
              <a:rPr lang="en-US" sz="2400" dirty="0" smtClean="0">
                <a:latin typeface="David" pitchFamily="34" charset="-79"/>
                <a:cs typeface="David" pitchFamily="34" charset="-79"/>
              </a:rPr>
              <a:t>ssDNA</a:t>
            </a:r>
            <a:r>
              <a:rPr lang="he-IL" sz="2400" dirty="0" smtClean="0">
                <a:latin typeface="David" pitchFamily="34" charset="-79"/>
                <a:cs typeface="David" pitchFamily="34" charset="-79"/>
              </a:rPr>
              <a:t> ויראליים.</a:t>
            </a:r>
          </a:p>
          <a:p>
            <a:pPr>
              <a:buFont typeface="Wingdings" pitchFamily="2" charset="2"/>
              <a:buChar char="²"/>
            </a:pPr>
            <a:r>
              <a:rPr lang="he-IL" sz="2400" dirty="0" smtClean="0">
                <a:latin typeface="David" pitchFamily="34" charset="-79"/>
                <a:cs typeface="David" pitchFamily="34" charset="-79"/>
              </a:rPr>
              <a:t>נמצא כי </a:t>
            </a:r>
            <a:r>
              <a:rPr lang="en-US" sz="2400" dirty="0" smtClean="0">
                <a:latin typeface="David" pitchFamily="34" charset="-79"/>
                <a:cs typeface="David" pitchFamily="34" charset="-79"/>
              </a:rPr>
              <a:t>CP</a:t>
            </a:r>
            <a:r>
              <a:rPr lang="he-IL" sz="2400" dirty="0" smtClean="0">
                <a:latin typeface="David" pitchFamily="34" charset="-79"/>
                <a:cs typeface="David" pitchFamily="34" charset="-79"/>
              </a:rPr>
              <a:t> יחד עם חלבון </a:t>
            </a:r>
            <a:r>
              <a:rPr lang="en-US" sz="2400" dirty="0" smtClean="0">
                <a:latin typeface="David" pitchFamily="34" charset="-79"/>
                <a:cs typeface="David" pitchFamily="34" charset="-79"/>
              </a:rPr>
              <a:t>V2</a:t>
            </a:r>
            <a:r>
              <a:rPr lang="he-IL" sz="2400" dirty="0" smtClean="0">
                <a:latin typeface="David" pitchFamily="34" charset="-79"/>
                <a:cs typeface="David" pitchFamily="34" charset="-79"/>
              </a:rPr>
              <a:t> וחלבון </a:t>
            </a:r>
            <a:r>
              <a:rPr lang="en-US" sz="2400" dirty="0" smtClean="0">
                <a:latin typeface="David" pitchFamily="34" charset="-79"/>
                <a:cs typeface="David" pitchFamily="34" charset="-79"/>
              </a:rPr>
              <a:t>C4</a:t>
            </a:r>
            <a:r>
              <a:rPr lang="he-IL" sz="2400" dirty="0" smtClean="0">
                <a:latin typeface="David" pitchFamily="34" charset="-79"/>
                <a:cs typeface="David" pitchFamily="34" charset="-79"/>
              </a:rPr>
              <a:t> מסוגלים להגביר יציאת דנ"א מהגרעין אל הציטופלסמה. </a:t>
            </a:r>
          </a:p>
          <a:p>
            <a:pPr>
              <a:buFont typeface="Wingdings" pitchFamily="2" charset="2"/>
              <a:buChar char="²"/>
            </a:pPr>
            <a:r>
              <a:rPr lang="he-IL" sz="2400" dirty="0" smtClean="0">
                <a:latin typeface="David" pitchFamily="34" charset="-79"/>
                <a:cs typeface="David" pitchFamily="34" charset="-79"/>
              </a:rPr>
              <a:t>הצורה האינפקטיבית עוזבת את גרעין התא ומועברת לפלזמודזמטה דרכה היא מגיעה לתא השכן.  </a:t>
            </a:r>
          </a:p>
          <a:p>
            <a:pPr>
              <a:buFont typeface="Wingdings" pitchFamily="2" charset="2"/>
              <a:buChar char="²"/>
            </a:pPr>
            <a:endParaRPr lang="he-IL" dirty="0"/>
          </a:p>
        </p:txBody>
      </p:sp>
      <p:pic>
        <p:nvPicPr>
          <p:cNvPr id="7" name="תמונה 6" descr="הורד.jpg"/>
          <p:cNvPicPr>
            <a:picLocks noChangeAspect="1"/>
          </p:cNvPicPr>
          <p:nvPr/>
        </p:nvPicPr>
        <p:blipFill>
          <a:blip r:embed="rId4"/>
          <a:srcRect t="11421" r="-2681" b="27665"/>
          <a:stretch>
            <a:fillRect/>
          </a:stretch>
        </p:blipFill>
        <p:spPr>
          <a:xfrm>
            <a:off x="428596" y="2568996"/>
            <a:ext cx="2571768" cy="107431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תמונה למצגת1.jpg"/>
          <p:cNvPicPr>
            <a:picLocks noChangeAspect="1"/>
          </p:cNvPicPr>
          <p:nvPr/>
        </p:nvPicPr>
        <p:blipFill>
          <a:blip r:embed="rId3">
            <a:lum bright="55000" contrast="-60000"/>
          </a:blip>
          <a:stretch>
            <a:fillRect/>
          </a:stretch>
        </p:blipFill>
        <p:spPr>
          <a:xfrm>
            <a:off x="0" y="0"/>
            <a:ext cx="9144000" cy="6858000"/>
          </a:xfrm>
          <a:prstGeom prst="rect">
            <a:avLst/>
          </a:prstGeom>
        </p:spPr>
      </p:pic>
      <p:sp>
        <p:nvSpPr>
          <p:cNvPr id="2" name="כותרת 1"/>
          <p:cNvSpPr>
            <a:spLocks noGrp="1"/>
          </p:cNvSpPr>
          <p:nvPr>
            <p:ph type="title"/>
          </p:nvPr>
        </p:nvSpPr>
        <p:spPr/>
        <p:txBody>
          <a:bodyPr/>
          <a:lstStyle/>
          <a:p>
            <a:r>
              <a:rPr lang="he-IL" dirty="0" smtClean="0">
                <a:latin typeface="Arial"/>
                <a:ea typeface="Calibri"/>
                <a:cs typeface="David"/>
              </a:rPr>
              <a:t>מטרת המחקר</a:t>
            </a:r>
            <a:endParaRPr lang="he-IL" dirty="0"/>
          </a:p>
        </p:txBody>
      </p:sp>
      <p:sp>
        <p:nvSpPr>
          <p:cNvPr id="3" name="מציין מיקום תוכן 2"/>
          <p:cNvSpPr>
            <a:spLocks noGrp="1"/>
          </p:cNvSpPr>
          <p:nvPr>
            <p:ph idx="1"/>
          </p:nvPr>
        </p:nvSpPr>
        <p:spPr/>
        <p:txBody>
          <a:bodyPr>
            <a:normAutofit fontScale="92500" lnSpcReduction="10000"/>
          </a:bodyPr>
          <a:lstStyle/>
          <a:p>
            <a:pPr>
              <a:lnSpc>
                <a:spcPct val="125000"/>
              </a:lnSpc>
              <a:buNone/>
            </a:pPr>
            <a:r>
              <a:rPr lang="he-IL" sz="2400" dirty="0" smtClean="0">
                <a:latin typeface="David" pitchFamily="34" charset="-79"/>
                <a:cs typeface="David" pitchFamily="34" charset="-79"/>
              </a:rPr>
              <a:t>לבדוק האם החלבון</a:t>
            </a:r>
            <a:r>
              <a:rPr lang="en-US" sz="2400" dirty="0" smtClean="0">
                <a:latin typeface="David" pitchFamily="34" charset="-79"/>
                <a:cs typeface="David" pitchFamily="34" charset="-79"/>
              </a:rPr>
              <a:t>V2 </a:t>
            </a:r>
            <a:r>
              <a:rPr lang="he-IL" sz="2400" dirty="0" smtClean="0">
                <a:latin typeface="David" pitchFamily="34" charset="-79"/>
                <a:cs typeface="David" pitchFamily="34" charset="-79"/>
              </a:rPr>
              <a:t> משתתף במעבר הוירוס מתא לתא או במעבר תוך-</a:t>
            </a:r>
          </a:p>
          <a:p>
            <a:pPr>
              <a:lnSpc>
                <a:spcPct val="125000"/>
              </a:lnSpc>
              <a:buNone/>
            </a:pPr>
            <a:r>
              <a:rPr lang="he-IL" sz="2400" dirty="0" smtClean="0">
                <a:latin typeface="David" pitchFamily="34" charset="-79"/>
                <a:cs typeface="David" pitchFamily="34" charset="-79"/>
              </a:rPr>
              <a:t>תאי, כמו כן נאפיין את מעורבותו של  </a:t>
            </a:r>
            <a:r>
              <a:rPr lang="en-US" sz="2400" dirty="0" smtClean="0">
                <a:latin typeface="David" pitchFamily="34" charset="-79"/>
                <a:cs typeface="David" pitchFamily="34" charset="-79"/>
              </a:rPr>
              <a:t>C4</a:t>
            </a:r>
            <a:r>
              <a:rPr lang="he-IL" sz="2400" dirty="0" smtClean="0">
                <a:latin typeface="David" pitchFamily="34" charset="-79"/>
                <a:cs typeface="David" pitchFamily="34" charset="-79"/>
              </a:rPr>
              <a:t> כחלבון תנועה.</a:t>
            </a:r>
          </a:p>
          <a:p>
            <a:pPr>
              <a:lnSpc>
                <a:spcPct val="110000"/>
              </a:lnSpc>
              <a:buNone/>
            </a:pPr>
            <a:endParaRPr lang="he-IL" sz="1900" dirty="0" smtClean="0">
              <a:latin typeface="David" pitchFamily="34" charset="-79"/>
              <a:cs typeface="David" pitchFamily="34" charset="-79"/>
            </a:endParaRPr>
          </a:p>
          <a:p>
            <a:pPr>
              <a:lnSpc>
                <a:spcPct val="125000"/>
              </a:lnSpc>
              <a:buNone/>
            </a:pPr>
            <a:r>
              <a:rPr lang="he-IL" sz="2400" dirty="0" smtClean="0">
                <a:latin typeface="David" pitchFamily="34" charset="-79"/>
                <a:cs typeface="David" pitchFamily="34" charset="-79"/>
              </a:rPr>
              <a:t>בעבודה זו נידרש לנושא תוך הפרדה בין פעילות עיכוב השתקה לבין פעילות </a:t>
            </a:r>
          </a:p>
          <a:p>
            <a:pPr>
              <a:lnSpc>
                <a:spcPct val="125000"/>
              </a:lnSpc>
              <a:buNone/>
            </a:pPr>
            <a:r>
              <a:rPr lang="he-IL" sz="2400" dirty="0" smtClean="0">
                <a:latin typeface="David" pitchFamily="34" charset="-79"/>
                <a:cs typeface="David" pitchFamily="34" charset="-79"/>
              </a:rPr>
              <a:t>כחלבון תנועה. לשם כך נבצע את המשימות הבאות:</a:t>
            </a:r>
          </a:p>
          <a:p>
            <a:pPr>
              <a:lnSpc>
                <a:spcPct val="125000"/>
              </a:lnSpc>
              <a:buFont typeface="Wingdings" pitchFamily="2" charset="2"/>
              <a:buChar char="ü"/>
            </a:pPr>
            <a:r>
              <a:rPr lang="he-IL" sz="2400" dirty="0" smtClean="0">
                <a:latin typeface="David" pitchFamily="34" charset="-79"/>
                <a:cs typeface="David" pitchFamily="34" charset="-79"/>
              </a:rPr>
              <a:t>ביטוי ומציאת מיקום תוך-תאי של החלבונים </a:t>
            </a:r>
            <a:r>
              <a:rPr lang="en-US" sz="2400" dirty="0" smtClean="0">
                <a:latin typeface="David" pitchFamily="34" charset="-79"/>
                <a:cs typeface="David" pitchFamily="34" charset="-79"/>
              </a:rPr>
              <a:t>C4 </a:t>
            </a:r>
            <a:r>
              <a:rPr lang="he-IL" sz="2400" dirty="0" smtClean="0">
                <a:latin typeface="David" pitchFamily="34" charset="-79"/>
                <a:cs typeface="David" pitchFamily="34" charset="-79"/>
              </a:rPr>
              <a:t> ו -  </a:t>
            </a:r>
            <a:r>
              <a:rPr lang="en-US" sz="2400" dirty="0" smtClean="0">
                <a:latin typeface="David" pitchFamily="34" charset="-79"/>
                <a:cs typeface="David" pitchFamily="34" charset="-79"/>
              </a:rPr>
              <a:t>V2</a:t>
            </a:r>
            <a:r>
              <a:rPr lang="he-IL" sz="2400" dirty="0" smtClean="0">
                <a:latin typeface="David" pitchFamily="34" charset="-79"/>
                <a:cs typeface="David" pitchFamily="34" charset="-79"/>
              </a:rPr>
              <a:t> בפרוטופלסטים  וברקמת עלה של צמח העגבנייה וצמח הטבק. </a:t>
            </a:r>
            <a:endParaRPr lang="en-US" sz="2400" dirty="0" smtClean="0">
              <a:latin typeface="David" pitchFamily="34" charset="-79"/>
              <a:cs typeface="David" pitchFamily="34" charset="-79"/>
            </a:endParaRPr>
          </a:p>
          <a:p>
            <a:pPr>
              <a:lnSpc>
                <a:spcPct val="125000"/>
              </a:lnSpc>
              <a:buFont typeface="Wingdings" pitchFamily="2" charset="2"/>
              <a:buChar char="ü"/>
            </a:pPr>
            <a:r>
              <a:rPr lang="he-IL" sz="2400" dirty="0" smtClean="0">
                <a:latin typeface="David" pitchFamily="34" charset="-79"/>
                <a:cs typeface="David" pitchFamily="34" charset="-79"/>
              </a:rPr>
              <a:t> יצירת וירוסים מוטנטים לחלבונים החשודים כחלבוני תנועה.</a:t>
            </a:r>
          </a:p>
          <a:p>
            <a:pPr>
              <a:lnSpc>
                <a:spcPct val="125000"/>
              </a:lnSpc>
              <a:buFont typeface="Wingdings" pitchFamily="2" charset="2"/>
              <a:buChar char="ü"/>
            </a:pPr>
            <a:r>
              <a:rPr lang="he-IL" sz="2400" dirty="0" smtClean="0">
                <a:latin typeface="David" pitchFamily="34" charset="-79"/>
                <a:cs typeface="David" pitchFamily="34" charset="-79"/>
              </a:rPr>
              <a:t> מעקב אחר התפשטות הוירוסים המוטנטים בצמח, בנוכחות ובהיעדר מעכב השתקת גנים ממקור ויראלי אחר.</a:t>
            </a:r>
            <a:endParaRPr lang="en-US" sz="2400" dirty="0" smtClean="0">
              <a:latin typeface="David" pitchFamily="34" charset="-79"/>
              <a:cs typeface="David" pitchFamily="34" charset="-79"/>
            </a:endParaRPr>
          </a:p>
          <a:p>
            <a:pPr>
              <a:lnSpc>
                <a:spcPct val="125000"/>
              </a:lnSpc>
              <a:buFont typeface="Wingdings" pitchFamily="2" charset="2"/>
              <a:buChar char="²"/>
            </a:pPr>
            <a:endParaRPr lang="he-IL"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תמונה למצגת1.jpg"/>
          <p:cNvPicPr>
            <a:picLocks noChangeAspect="1"/>
          </p:cNvPicPr>
          <p:nvPr/>
        </p:nvPicPr>
        <p:blipFill>
          <a:blip r:embed="rId3">
            <a:lum bright="55000" contrast="-60000"/>
          </a:blip>
          <a:stretch>
            <a:fillRect/>
          </a:stretch>
        </p:blipFill>
        <p:spPr>
          <a:xfrm>
            <a:off x="0" y="0"/>
            <a:ext cx="9144000" cy="6858000"/>
          </a:xfrm>
          <a:prstGeom prst="rect">
            <a:avLst/>
          </a:prstGeom>
        </p:spPr>
      </p:pic>
      <p:sp>
        <p:nvSpPr>
          <p:cNvPr id="2" name="כותרת 1"/>
          <p:cNvSpPr>
            <a:spLocks noGrp="1"/>
          </p:cNvSpPr>
          <p:nvPr>
            <p:ph type="title"/>
          </p:nvPr>
        </p:nvSpPr>
        <p:spPr/>
        <p:txBody>
          <a:bodyPr/>
          <a:lstStyle/>
          <a:p>
            <a:r>
              <a:rPr lang="he-IL" dirty="0" smtClean="0">
                <a:latin typeface="David" pitchFamily="34" charset="-79"/>
                <a:cs typeface="David" pitchFamily="34" charset="-79"/>
              </a:rPr>
              <a:t>שיטות מחקר</a:t>
            </a:r>
            <a:endParaRPr lang="he-IL" dirty="0">
              <a:latin typeface="David" pitchFamily="34" charset="-79"/>
              <a:cs typeface="David" pitchFamily="34" charset="-79"/>
            </a:endParaRPr>
          </a:p>
        </p:txBody>
      </p:sp>
      <p:sp>
        <p:nvSpPr>
          <p:cNvPr id="3" name="מציין מיקום תוכן 2"/>
          <p:cNvSpPr>
            <a:spLocks noGrp="1"/>
          </p:cNvSpPr>
          <p:nvPr>
            <p:ph idx="1"/>
          </p:nvPr>
        </p:nvSpPr>
        <p:spPr/>
        <p:txBody>
          <a:bodyPr>
            <a:normAutofit/>
          </a:bodyPr>
          <a:lstStyle/>
          <a:p>
            <a:pPr lvl="0">
              <a:lnSpc>
                <a:spcPct val="135000"/>
              </a:lnSpc>
              <a:buFont typeface="Wingdings" pitchFamily="2" charset="2"/>
              <a:buChar char=""/>
            </a:pPr>
            <a:r>
              <a:rPr lang="he-IL" sz="2400" b="1" dirty="0" smtClean="0">
                <a:latin typeface="David" pitchFamily="34" charset="-79"/>
                <a:cs typeface="David" pitchFamily="34" charset="-79"/>
              </a:rPr>
              <a:t>זריעה -</a:t>
            </a:r>
            <a:r>
              <a:rPr lang="he-IL" sz="2400" dirty="0" smtClean="0">
                <a:latin typeface="David" pitchFamily="34" charset="-79"/>
                <a:cs typeface="David" pitchFamily="34" charset="-79"/>
              </a:rPr>
              <a:t> זרעי העגבנייה וזרעי הטבק, מאוכסנים  בטמפרטורה של 4 מעלות, והצמחים גדלים בחממה.</a:t>
            </a:r>
            <a:endParaRPr lang="en-US" sz="2400" dirty="0" smtClean="0">
              <a:latin typeface="David" pitchFamily="34" charset="-79"/>
              <a:cs typeface="David" pitchFamily="34" charset="-79"/>
            </a:endParaRPr>
          </a:p>
          <a:p>
            <a:pPr>
              <a:lnSpc>
                <a:spcPct val="135000"/>
              </a:lnSpc>
              <a:buFont typeface="Wingdings" pitchFamily="2" charset="2"/>
              <a:buChar char="²"/>
            </a:pPr>
            <a:r>
              <a:rPr lang="he-IL" sz="2400" b="1" dirty="0" smtClean="0">
                <a:latin typeface="David" pitchFamily="34" charset="-79"/>
                <a:cs typeface="David" pitchFamily="34" charset="-79"/>
              </a:rPr>
              <a:t>הכנת </a:t>
            </a:r>
            <a:r>
              <a:rPr lang="he-IL" sz="2400" b="1" dirty="0">
                <a:latin typeface="David" pitchFamily="34" charset="-79"/>
                <a:cs typeface="David" pitchFamily="34" charset="-79"/>
              </a:rPr>
              <a:t>חיידקי אגרובקטריום קומפטנטים</a:t>
            </a:r>
            <a:r>
              <a:rPr lang="he-IL" sz="2400" dirty="0">
                <a:latin typeface="David" pitchFamily="34" charset="-79"/>
                <a:cs typeface="David" pitchFamily="34" charset="-79"/>
              </a:rPr>
              <a:t>- השימוש נעשה באגרובקטריום </a:t>
            </a:r>
            <a:r>
              <a:rPr lang="he-IL" sz="2400" dirty="0" smtClean="0">
                <a:latin typeface="David" pitchFamily="34" charset="-79"/>
                <a:cs typeface="David" pitchFamily="34" charset="-79"/>
              </a:rPr>
              <a:t>מזן </a:t>
            </a:r>
            <a:r>
              <a:rPr lang="en-US" sz="2400" dirty="0" smtClean="0">
                <a:latin typeface="David" pitchFamily="34" charset="-79"/>
                <a:cs typeface="David" pitchFamily="34" charset="-79"/>
              </a:rPr>
              <a:t> .EHA-105</a:t>
            </a:r>
            <a:r>
              <a:rPr lang="he-IL" sz="2400" dirty="0" smtClean="0">
                <a:latin typeface="David" pitchFamily="34" charset="-79"/>
                <a:cs typeface="David" pitchFamily="34" charset="-79"/>
              </a:rPr>
              <a:t>לחיידק </a:t>
            </a:r>
            <a:r>
              <a:rPr lang="he-IL" sz="2400" dirty="0">
                <a:latin typeface="David" pitchFamily="34" charset="-79"/>
                <a:cs typeface="David" pitchFamily="34" charset="-79"/>
              </a:rPr>
              <a:t>זה יש את היכולת להעביר דנ"א אל תוך תאי הצמח, בעקבות העברה של מקטע דנ"א </a:t>
            </a:r>
            <a:r>
              <a:rPr lang="he-IL" sz="2400" dirty="0" smtClean="0">
                <a:latin typeface="David" pitchFamily="34" charset="-79"/>
                <a:cs typeface="David" pitchFamily="34" charset="-79"/>
              </a:rPr>
              <a:t>הקרוי</a:t>
            </a:r>
            <a:r>
              <a:rPr lang="en-US" sz="2400" dirty="0" smtClean="0">
                <a:latin typeface="David" pitchFamily="34" charset="-79"/>
                <a:cs typeface="David" pitchFamily="34" charset="-79"/>
              </a:rPr>
              <a:t>T-DNA  </a:t>
            </a:r>
            <a:r>
              <a:rPr lang="he-IL" sz="2400" dirty="0">
                <a:latin typeface="David" pitchFamily="34" charset="-79"/>
                <a:cs typeface="David" pitchFamily="34" charset="-79"/>
              </a:rPr>
              <a:t>מפלסמיד המצוי בתאי החיידק והמכונה </a:t>
            </a:r>
            <a:r>
              <a:rPr lang="en-US" sz="2400" dirty="0">
                <a:latin typeface="David" pitchFamily="34" charset="-79"/>
                <a:cs typeface="David" pitchFamily="34" charset="-79"/>
              </a:rPr>
              <a:t>Ti</a:t>
            </a:r>
            <a:r>
              <a:rPr lang="he-IL" sz="2400" dirty="0">
                <a:latin typeface="David" pitchFamily="34" charset="-79"/>
                <a:cs typeface="David" pitchFamily="34" charset="-79"/>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היבט">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D6F61E74F7254FFAACE179AD514BF94B00E5BAFAE9EC481B44A887128AEA8B460D" ma:contentTypeVersion="" ma:contentTypeDescription="צור פריט רשימה חדש." ma:contentTypeScope="" ma:versionID="3b61d496bdfd119985d8563668747021">
  <xsd:schema xmlns:xsd="http://www.w3.org/2001/XMLSchema" xmlns:xs="http://www.w3.org/2001/XMLSchema" xmlns:p="http://schemas.microsoft.com/office/2006/metadata/properties" xmlns:ns1="458654B0-58DA-43AF-B7B7-86C38ED4FD5E" targetNamespace="http://schemas.microsoft.com/office/2006/metadata/properties" ma:root="true" ma:fieldsID="695313bd741453274c42219807639905" ns1:_="">
    <xsd:import namespace="458654B0-58DA-43AF-B7B7-86C38ED4FD5E"/>
    <xsd:element name="properties">
      <xsd:complexType>
        <xsd:sequence>
          <xsd:element name="documentManagement">
            <xsd:complexType>
              <xsd:all>
                <xsd:element ref="ns1:Document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8654B0-58DA-43AF-B7B7-86C38ED4FD5E" elementFormDefault="qualified">
    <xsd:import namespace="http://schemas.microsoft.com/office/2006/documentManagement/types"/>
    <xsd:import namespace="http://schemas.microsoft.com/office/infopath/2007/PartnerControls"/>
    <xsd:element name="DocumentUrl" ma:index="2" nillable="true" ma:displayName="Url" ma:internalName="DocumentUrl">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6" ma:displayName="מחבר"/>
        <xsd:element ref="dcterms:created" minOccurs="0" maxOccurs="1"/>
        <xsd:element ref="dc:identifier" minOccurs="0" maxOccurs="1"/>
        <xsd:element name="contentType" minOccurs="0" maxOccurs="1" type="xsd:string"/>
        <xsd:element ref="dc:title" minOccurs="0" maxOccurs="1" ma:index="4" ma:displayName="כותרת"/>
        <xsd:element ref="dc:subject" minOccurs="0" maxOccurs="1"/>
        <xsd:element ref="dc:description" minOccurs="0" maxOccurs="1" ma:index="8" ma:displayName="הערות"/>
        <xsd:element name="keywords" minOccurs="0" maxOccurs="1" type="xsd:string" ma:index="5" ma:displayName="מילות מפתח"/>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Url xmlns="458654B0-58DA-43AF-B7B7-86C38ED4FD5E" xsi:nil="true"/>
  </documentManagement>
</p:properties>
</file>

<file path=customXml/itemProps1.xml><?xml version="1.0" encoding="utf-8"?>
<ds:datastoreItem xmlns:ds="http://schemas.openxmlformats.org/officeDocument/2006/customXml" ds:itemID="{F2CC1CAC-2466-42AB-9123-504343FF1782}"/>
</file>

<file path=customXml/itemProps2.xml><?xml version="1.0" encoding="utf-8"?>
<ds:datastoreItem xmlns:ds="http://schemas.openxmlformats.org/officeDocument/2006/customXml" ds:itemID="{E1C87DB0-E9E0-4B77-B513-556F2A0B5AF5}"/>
</file>

<file path=docProps/app.xml><?xml version="1.0" encoding="utf-8"?>
<Properties xmlns="http://schemas.openxmlformats.org/officeDocument/2006/extended-properties" xmlns:vt="http://schemas.openxmlformats.org/officeDocument/2006/docPropsVTypes">
  <TotalTime>908</TotalTime>
  <Words>2194</Words>
  <Application>Microsoft Office PowerPoint</Application>
  <PresentationFormat>‫הצגה על המסך (4:3)</PresentationFormat>
  <Paragraphs>287</Paragraphs>
  <Slides>31</Slides>
  <Notes>31</Notes>
  <HiddenSlides>0</HiddenSlides>
  <MMClips>0</MMClips>
  <ScaleCrop>false</ScaleCrop>
  <HeadingPairs>
    <vt:vector size="4" baseType="variant">
      <vt:variant>
        <vt:lpstr>ערכת נושא</vt:lpstr>
      </vt:variant>
      <vt:variant>
        <vt:i4>1</vt:i4>
      </vt:variant>
      <vt:variant>
        <vt:lpstr>כותרות שקופיות</vt:lpstr>
      </vt:variant>
      <vt:variant>
        <vt:i4>31</vt:i4>
      </vt:variant>
    </vt:vector>
  </HeadingPairs>
  <TitlesOfParts>
    <vt:vector size="32" baseType="lpstr">
      <vt:lpstr>ערכת נושא Office</vt:lpstr>
      <vt:lpstr>מצגת סיכום פרוייקט מחקר: לימוד מנגנון התנועה בצמח של וירוס צהבון האמיר של העגבנייה (TYLCV) </vt:lpstr>
      <vt:lpstr>שאלת המחקר:  מעורבותם האפשרית של החלבונים V2  ו- C4 של וירוס צהבון האמיר במנגנון התנועה של הוירוס בצמח העגבנייה.  </vt:lpstr>
      <vt:lpstr>מחלת צהבון האמיר של העגבנייה</vt:lpstr>
      <vt:lpstr>נגיף צהבון האמיר</vt:lpstr>
      <vt:lpstr>החלבון V2</vt:lpstr>
      <vt:lpstr>החלבון C4</vt:lpstr>
      <vt:lpstr>תנועה ורפליקציה של הוירוס בתא הצמחי</vt:lpstr>
      <vt:lpstr>מטרת המחקר</vt:lpstr>
      <vt:lpstr>שיטות מחקר</vt:lpstr>
      <vt:lpstr>בניסוי שלנו השתמשנו בפלסמיד pCAMBIA2300 – NcoI  שלתוך מקטע ה- T-DNA  בין NcoI  לבין PstI  הוכנסו 1.8 עותקים של הוירוס,  עם עמידות לקנמיצין.  </vt:lpstr>
      <vt:lpstr>המשך שיטות מחקר</vt:lpstr>
      <vt:lpstr>המשך שיטות מחקר</vt:lpstr>
      <vt:lpstr>קבוצות הניסוי של צמח הטבק והעגבנייה </vt:lpstr>
      <vt:lpstr>מוטציה ב- V2 </vt:lpstr>
      <vt:lpstr>מוטציה ב- C4 </vt:lpstr>
      <vt:lpstr>תוצאות -  שימוש באגרובקטריום להדבקת הצמח </vt:lpstr>
      <vt:lpstr>תוצאות הניסוי שקיבלנו לא תאמו את התחזית שלנו, היות ולא ציפינו לראות את הוירוס המוטנטי  בעלים חדשים בצמח.  לכן, בעקבות התוצאות שקיבלנו העלנו השערה שהחיידק מתפשט בצמח, ולכן כל התוצאות חיוביות. בדקנו שוב ב- PCR עם פריימים NPTII (גן לעמידות לקנמיצין שנמצא בווקטור החיידק), וקיבלנו גם תוצאות חיוביות (תמונה 2).</vt:lpstr>
      <vt:lpstr>תוצאות - שימוש בהפצצה להדבקת צמחים</vt:lpstr>
      <vt:lpstr>בחרנו לעשות הפצצה על צמחי דאטורה, היות והם אינם ניזוקים מההפצצה בניגוד לצמח הטבק ולעגבנייה שההפצצה מזיקה להם.  לאחר חודש ימים עשינו PCR לצמחי דאטורה מעלה חדש (תמונה 3).</vt:lpstr>
      <vt:lpstr>שקופית 20</vt:lpstr>
      <vt:lpstr>   </vt:lpstr>
      <vt:lpstr>   </vt:lpstr>
      <vt:lpstr>שקופית 23</vt:lpstr>
      <vt:lpstr>   </vt:lpstr>
      <vt:lpstr>   </vt:lpstr>
      <vt:lpstr>דיון ומסקנות </vt:lpstr>
      <vt:lpstr> דיון ומסקנות  </vt:lpstr>
      <vt:lpstr>   </vt:lpstr>
      <vt:lpstr> תודות  </vt:lpstr>
      <vt:lpstr>   </vt:lpstr>
      <vt:lpstr> רשימת ספרות - המשך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סיכום פרוייקט מחקר: לימוד מנגנון התנועה בצמח של וירוס צהבון האמיר של העגבנייה (TYLCV)</dc:title>
  <dc:creator>Itamar</dc:creator>
  <cp:keywords/>
  <dc:description/>
  <cp:lastModifiedBy>Itamar</cp:lastModifiedBy>
  <cp:revision>112</cp:revision>
  <dcterms:created xsi:type="dcterms:W3CDTF">2012-01-02T20:49:19Z</dcterms:created>
  <dcterms:modified xsi:type="dcterms:W3CDTF">2012-01-05T20:50:17Z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0x010100D6F61E74F7254FFAACE179AD514BF94B00E5BAFAE9EC481B44A887128AEA8B460D</vt:lpwstr>
  </property>
</Properties>
</file>