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4" r:id="rId8"/>
    <p:sldId id="265" r:id="rId9"/>
    <p:sldId id="267" r:id="rId10"/>
    <p:sldId id="268" r:id="rId11"/>
    <p:sldId id="269" r:id="rId12"/>
    <p:sldId id="271" r:id="rId13"/>
    <p:sldId id="274" r:id="rId14"/>
    <p:sldId id="275" r:id="rId15"/>
    <p:sldId id="281" r:id="rId16"/>
    <p:sldId id="282" r:id="rId17"/>
    <p:sldId id="284" r:id="rId18"/>
    <p:sldId id="287" r:id="rId19"/>
    <p:sldId id="288" r:id="rId20"/>
    <p:sldId id="289" r:id="rId21"/>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nbal" initials="i"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903" autoAdjust="0"/>
    <p:restoredTop sz="94692" autoAdjust="0"/>
  </p:normalViewPr>
  <p:slideViewPr>
    <p:cSldViewPr>
      <p:cViewPr>
        <p:scale>
          <a:sx n="80" d="100"/>
          <a:sy n="80" d="100"/>
        </p:scale>
        <p:origin x="-830" y="-259"/>
      </p:cViewPr>
      <p:guideLst>
        <p:guide orient="horz" pos="2160"/>
        <p:guide pos="2880"/>
      </p:guideLst>
    </p:cSldViewPr>
  </p:slideViewPr>
  <p:outlineViewPr>
    <p:cViewPr>
      <p:scale>
        <a:sx n="33" d="100"/>
        <a:sy n="33" d="100"/>
      </p:scale>
      <p:origin x="0" y="5237"/>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3086"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32DCD5F-7DB8-4002-B758-89972EA02FEE}" type="datetimeFigureOut">
              <a:rPr lang="he-IL" smtClean="0"/>
              <a:t>י"ח/אדר/תשע"ה</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3BC147D-DFE1-4701-A3CC-7D116BF3148D}" type="slidenum">
              <a:rPr lang="he-IL" smtClean="0"/>
              <a:t>‹#›</a:t>
            </a:fld>
            <a:endParaRPr lang="he-IL"/>
          </a:p>
        </p:txBody>
      </p:sp>
    </p:spTree>
    <p:extLst>
      <p:ext uri="{BB962C8B-B14F-4D97-AF65-F5344CB8AC3E}">
        <p14:creationId xmlns:p14="http://schemas.microsoft.com/office/powerpoint/2010/main" val="187492861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D3BC147D-DFE1-4701-A3CC-7D116BF3148D}" type="slidenum">
              <a:rPr lang="he-IL" smtClean="0"/>
              <a:t>1</a:t>
            </a:fld>
            <a:endParaRPr lang="he-IL"/>
          </a:p>
        </p:txBody>
      </p:sp>
    </p:spTree>
    <p:extLst>
      <p:ext uri="{BB962C8B-B14F-4D97-AF65-F5344CB8AC3E}">
        <p14:creationId xmlns:p14="http://schemas.microsoft.com/office/powerpoint/2010/main" val="4052987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89B49C21-04B1-48CC-A22B-DB64B53648CD}" type="datetimeFigureOut">
              <a:rPr lang="he-IL" smtClean="0"/>
              <a:t>י"ז/אדר/תשע"ה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FAE1D68-E5F8-4B9B-84AC-B81B50EEE86E}" type="slidenum">
              <a:rPr lang="he-IL" smtClean="0"/>
              <a:t>‹#›</a:t>
            </a:fld>
            <a:endParaRPr lang="he-IL"/>
          </a:p>
        </p:txBody>
      </p:sp>
    </p:spTree>
    <p:extLst>
      <p:ext uri="{BB962C8B-B14F-4D97-AF65-F5344CB8AC3E}">
        <p14:creationId xmlns:p14="http://schemas.microsoft.com/office/powerpoint/2010/main" val="4139209770"/>
      </p:ext>
    </p:extLst>
  </p:cSld>
  <p:clrMapOvr>
    <a:masterClrMapping/>
  </p:clrMapOvr>
  <p:transition spd="slow">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89B49C21-04B1-48CC-A22B-DB64B53648CD}" type="datetimeFigureOut">
              <a:rPr lang="he-IL" smtClean="0"/>
              <a:t>י"ז/אדר/תשע"ה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FAE1D68-E5F8-4B9B-84AC-B81B50EEE86E}" type="slidenum">
              <a:rPr lang="he-IL" smtClean="0"/>
              <a:t>‹#›</a:t>
            </a:fld>
            <a:endParaRPr lang="he-IL"/>
          </a:p>
        </p:txBody>
      </p:sp>
    </p:spTree>
    <p:extLst>
      <p:ext uri="{BB962C8B-B14F-4D97-AF65-F5344CB8AC3E}">
        <p14:creationId xmlns:p14="http://schemas.microsoft.com/office/powerpoint/2010/main" val="490288377"/>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89B49C21-04B1-48CC-A22B-DB64B53648CD}" type="datetimeFigureOut">
              <a:rPr lang="he-IL" smtClean="0"/>
              <a:t>י"ז/אדר/תשע"ה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FAE1D68-E5F8-4B9B-84AC-B81B50EEE86E}" type="slidenum">
              <a:rPr lang="he-IL" smtClean="0"/>
              <a:t>‹#›</a:t>
            </a:fld>
            <a:endParaRPr lang="he-IL"/>
          </a:p>
        </p:txBody>
      </p:sp>
    </p:spTree>
    <p:extLst>
      <p:ext uri="{BB962C8B-B14F-4D97-AF65-F5344CB8AC3E}">
        <p14:creationId xmlns:p14="http://schemas.microsoft.com/office/powerpoint/2010/main" val="2470548873"/>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89B49C21-04B1-48CC-A22B-DB64B53648CD}" type="datetimeFigureOut">
              <a:rPr lang="he-IL" smtClean="0"/>
              <a:t>י"ז/אדר/תשע"ה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FAE1D68-E5F8-4B9B-84AC-B81B50EEE86E}" type="slidenum">
              <a:rPr lang="he-IL" smtClean="0"/>
              <a:t>‹#›</a:t>
            </a:fld>
            <a:endParaRPr lang="he-IL"/>
          </a:p>
        </p:txBody>
      </p:sp>
    </p:spTree>
    <p:extLst>
      <p:ext uri="{BB962C8B-B14F-4D97-AF65-F5344CB8AC3E}">
        <p14:creationId xmlns:p14="http://schemas.microsoft.com/office/powerpoint/2010/main" val="4075196329"/>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B49C21-04B1-48CC-A22B-DB64B53648CD}" type="datetimeFigureOut">
              <a:rPr lang="he-IL" smtClean="0"/>
              <a:t>י"ז/אדר/תשע"ה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FAE1D68-E5F8-4B9B-84AC-B81B50EEE86E}" type="slidenum">
              <a:rPr lang="he-IL" smtClean="0"/>
              <a:t>‹#›</a:t>
            </a:fld>
            <a:endParaRPr lang="he-IL"/>
          </a:p>
        </p:txBody>
      </p:sp>
    </p:spTree>
    <p:extLst>
      <p:ext uri="{BB962C8B-B14F-4D97-AF65-F5344CB8AC3E}">
        <p14:creationId xmlns:p14="http://schemas.microsoft.com/office/powerpoint/2010/main" val="1994292261"/>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89B49C21-04B1-48CC-A22B-DB64B53648CD}" type="datetimeFigureOut">
              <a:rPr lang="he-IL" smtClean="0"/>
              <a:t>י"ז/אדר/תשע"ה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FAE1D68-E5F8-4B9B-84AC-B81B50EEE86E}" type="slidenum">
              <a:rPr lang="he-IL" smtClean="0"/>
              <a:t>‹#›</a:t>
            </a:fld>
            <a:endParaRPr lang="he-IL"/>
          </a:p>
        </p:txBody>
      </p:sp>
    </p:spTree>
    <p:extLst>
      <p:ext uri="{BB962C8B-B14F-4D97-AF65-F5344CB8AC3E}">
        <p14:creationId xmlns:p14="http://schemas.microsoft.com/office/powerpoint/2010/main" val="3783318543"/>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89B49C21-04B1-48CC-A22B-DB64B53648CD}" type="datetimeFigureOut">
              <a:rPr lang="he-IL" smtClean="0"/>
              <a:t>י"ז/אדר/תשע"ה</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EFAE1D68-E5F8-4B9B-84AC-B81B50EEE86E}" type="slidenum">
              <a:rPr lang="he-IL" smtClean="0"/>
              <a:t>‹#›</a:t>
            </a:fld>
            <a:endParaRPr lang="he-IL"/>
          </a:p>
        </p:txBody>
      </p:sp>
    </p:spTree>
    <p:extLst>
      <p:ext uri="{BB962C8B-B14F-4D97-AF65-F5344CB8AC3E}">
        <p14:creationId xmlns:p14="http://schemas.microsoft.com/office/powerpoint/2010/main" val="2274778534"/>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89B49C21-04B1-48CC-A22B-DB64B53648CD}" type="datetimeFigureOut">
              <a:rPr lang="he-IL" smtClean="0"/>
              <a:t>י"ז/אדר/תשע"ה</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EFAE1D68-E5F8-4B9B-84AC-B81B50EEE86E}" type="slidenum">
              <a:rPr lang="he-IL" smtClean="0"/>
              <a:t>‹#›</a:t>
            </a:fld>
            <a:endParaRPr lang="he-IL"/>
          </a:p>
        </p:txBody>
      </p:sp>
    </p:spTree>
    <p:extLst>
      <p:ext uri="{BB962C8B-B14F-4D97-AF65-F5344CB8AC3E}">
        <p14:creationId xmlns:p14="http://schemas.microsoft.com/office/powerpoint/2010/main" val="321886256"/>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49C21-04B1-48CC-A22B-DB64B53648CD}" type="datetimeFigureOut">
              <a:rPr lang="he-IL" smtClean="0"/>
              <a:t>י"ז/אדר/תשע"ה</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EFAE1D68-E5F8-4B9B-84AC-B81B50EEE86E}" type="slidenum">
              <a:rPr lang="he-IL" smtClean="0"/>
              <a:t>‹#›</a:t>
            </a:fld>
            <a:endParaRPr lang="he-IL"/>
          </a:p>
        </p:txBody>
      </p:sp>
    </p:spTree>
    <p:extLst>
      <p:ext uri="{BB962C8B-B14F-4D97-AF65-F5344CB8AC3E}">
        <p14:creationId xmlns:p14="http://schemas.microsoft.com/office/powerpoint/2010/main" val="407479665"/>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49C21-04B1-48CC-A22B-DB64B53648CD}" type="datetimeFigureOut">
              <a:rPr lang="he-IL" smtClean="0"/>
              <a:t>י"ז/אדר/תשע"ה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FAE1D68-E5F8-4B9B-84AC-B81B50EEE86E}" type="slidenum">
              <a:rPr lang="he-IL" smtClean="0"/>
              <a:t>‹#›</a:t>
            </a:fld>
            <a:endParaRPr lang="he-IL"/>
          </a:p>
        </p:txBody>
      </p:sp>
    </p:spTree>
    <p:extLst>
      <p:ext uri="{BB962C8B-B14F-4D97-AF65-F5344CB8AC3E}">
        <p14:creationId xmlns:p14="http://schemas.microsoft.com/office/powerpoint/2010/main" val="2478080531"/>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49C21-04B1-48CC-A22B-DB64B53648CD}" type="datetimeFigureOut">
              <a:rPr lang="he-IL" smtClean="0"/>
              <a:t>י"ז/אדר/תשע"ה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FAE1D68-E5F8-4B9B-84AC-B81B50EEE86E}" type="slidenum">
              <a:rPr lang="he-IL" smtClean="0"/>
              <a:t>‹#›</a:t>
            </a:fld>
            <a:endParaRPr lang="he-IL"/>
          </a:p>
        </p:txBody>
      </p:sp>
    </p:spTree>
    <p:extLst>
      <p:ext uri="{BB962C8B-B14F-4D97-AF65-F5344CB8AC3E}">
        <p14:creationId xmlns:p14="http://schemas.microsoft.com/office/powerpoint/2010/main" val="1578092944"/>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9B49C21-04B1-48CC-A22B-DB64B53648CD}" type="datetimeFigureOut">
              <a:rPr lang="he-IL" smtClean="0"/>
              <a:t>י"ז/אדר/תשע"ה</a:t>
            </a:fld>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FAE1D68-E5F8-4B9B-84AC-B81B50EEE86E}" type="slidenum">
              <a:rPr lang="he-IL" smtClean="0"/>
              <a:t>‹#›</a:t>
            </a:fld>
            <a:endParaRPr lang="he-IL"/>
          </a:p>
        </p:txBody>
      </p:sp>
    </p:spTree>
    <p:extLst>
      <p:ext uri="{BB962C8B-B14F-4D97-AF65-F5344CB8AC3E}">
        <p14:creationId xmlns:p14="http://schemas.microsoft.com/office/powerpoint/2010/main" val="148545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goldbook.iupac.org/A00547.html"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3528" y="980728"/>
            <a:ext cx="8352928" cy="1944216"/>
          </a:xfrm>
        </p:spPr>
        <p:txBody>
          <a:bodyPr>
            <a:noAutofit/>
          </a:bodyPr>
          <a:lstStyle/>
          <a:p>
            <a:r>
              <a:rPr lang="he-IL"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David" pitchFamily="34" charset="-79"/>
                <a:cs typeface="David" pitchFamily="34" charset="-79"/>
              </a:rPr>
              <a:t>פרויקט מחקר בכימיה</a:t>
            </a:r>
            <a:br>
              <a:rPr lang="he-IL"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David" pitchFamily="34" charset="-79"/>
                <a:cs typeface="David" pitchFamily="34" charset="-79"/>
              </a:rPr>
            </a:br>
            <a:r>
              <a:rPr lang="he-IL"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David" pitchFamily="34" charset="-79"/>
                <a:cs typeface="David" pitchFamily="34" charset="-79"/>
              </a:rPr>
              <a:t>"</a:t>
            </a:r>
            <a:r>
              <a:rPr lang="he-IL"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David" pitchFamily="34" charset="-79"/>
                <a:cs typeface="David" pitchFamily="34" charset="-79"/>
              </a:rPr>
              <a:t>כיראליות של מולקולות אורגניות </a:t>
            </a:r>
            <a:r>
              <a:rPr lang="he-IL"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David" pitchFamily="34" charset="-79"/>
                <a:cs typeface="David" pitchFamily="34" charset="-79"/>
              </a:rPr>
              <a:t>ונגזרותיהן</a:t>
            </a: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David" pitchFamily="34" charset="-79"/>
                <a:cs typeface="David" pitchFamily="34" charset="-79"/>
              </a:rPr>
              <a:t>"</a:t>
            </a: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David" pitchFamily="34" charset="-79"/>
                <a:cs typeface="David" pitchFamily="34" charset="-79"/>
              </a:rPr>
              <a:t/>
            </a:r>
            <a:b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David" pitchFamily="34" charset="-79"/>
                <a:cs typeface="David" pitchFamily="34" charset="-79"/>
              </a:rPr>
            </a:br>
            <a:endParaRPr lang="he-IL"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David" pitchFamily="34" charset="-79"/>
              <a:cs typeface="David" pitchFamily="34" charset="-79"/>
            </a:endParaRPr>
          </a:p>
        </p:txBody>
      </p:sp>
      <p:sp>
        <p:nvSpPr>
          <p:cNvPr id="3" name="Subtitle 2"/>
          <p:cNvSpPr>
            <a:spLocks noGrp="1"/>
          </p:cNvSpPr>
          <p:nvPr>
            <p:ph type="subTitle" idx="1"/>
          </p:nvPr>
        </p:nvSpPr>
        <p:spPr>
          <a:xfrm>
            <a:off x="2051720" y="5105400"/>
            <a:ext cx="6400800" cy="17526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endParaRPr lang="he-IL"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r"/>
            <a:r>
              <a:rPr lang="he-IL"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David" pitchFamily="34" charset="-79"/>
                <a:cs typeface="David" pitchFamily="34" charset="-79"/>
              </a:rPr>
              <a:t>טטוס פורטנוי ז'אנה</a:t>
            </a:r>
            <a:endParaRPr lang="he-IL"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David" pitchFamily="34" charset="-79"/>
              <a:cs typeface="David" pitchFamily="34" charset="-79"/>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5" y="4365104"/>
            <a:ext cx="3603532" cy="2492896"/>
          </a:xfrm>
          <a:prstGeom prst="rect">
            <a:avLst/>
          </a:prstGeom>
          <a:ln>
            <a:noFill/>
          </a:ln>
          <a:effectLst>
            <a:softEdge rad="112500"/>
          </a:effectLst>
        </p:spPr>
      </p:pic>
    </p:spTree>
    <p:extLst>
      <p:ext uri="{BB962C8B-B14F-4D97-AF65-F5344CB8AC3E}">
        <p14:creationId xmlns:p14="http://schemas.microsoft.com/office/powerpoint/2010/main" val="3882199896"/>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Autofit/>
          </a:bodyPr>
          <a:lstStyle/>
          <a:p>
            <a:r>
              <a:rPr lang="he-IL" sz="2800" b="1" dirty="0" smtClean="0">
                <a:effectLst>
                  <a:outerShdw blurRad="38100" dist="38100" dir="2700000" algn="tl">
                    <a:srgbClr val="000000">
                      <a:alpha val="43137"/>
                    </a:srgbClr>
                  </a:outerShdw>
                </a:effectLst>
                <a:latin typeface="David" pitchFamily="34" charset="-79"/>
                <a:cs typeface="David" pitchFamily="34" charset="-79"/>
              </a:rPr>
              <a:t>תוצאות (המשך)</a:t>
            </a:r>
            <a:endParaRPr lang="he-IL" sz="2800" b="1" dirty="0">
              <a:effectLst>
                <a:outerShdw blurRad="38100" dist="38100" dir="2700000" algn="tl">
                  <a:srgbClr val="000000">
                    <a:alpha val="43137"/>
                  </a:srgbClr>
                </a:outerShdw>
              </a:effectLst>
              <a:latin typeface="David" pitchFamily="34" charset="-79"/>
              <a:cs typeface="David" pitchFamily="34" charset="-79"/>
            </a:endParaRPr>
          </a:p>
        </p:txBody>
      </p:sp>
      <p:sp>
        <p:nvSpPr>
          <p:cNvPr id="3" name="Content Placeholder 2"/>
          <p:cNvSpPr>
            <a:spLocks noGrp="1"/>
          </p:cNvSpPr>
          <p:nvPr>
            <p:ph idx="1"/>
          </p:nvPr>
        </p:nvSpPr>
        <p:spPr>
          <a:xfrm>
            <a:off x="467544" y="620688"/>
            <a:ext cx="8229600" cy="5976664"/>
          </a:xfrm>
        </p:spPr>
        <p:txBody>
          <a:bodyPr>
            <a:noAutofit/>
            <a:scene3d>
              <a:camera prst="orthographicFront"/>
              <a:lightRig rig="threePt" dir="t"/>
            </a:scene3d>
            <a:sp3d extrusionH="57150">
              <a:bevelT w="38100" h="38100"/>
            </a:sp3d>
          </a:bodyPr>
          <a:lstStyle/>
          <a:p>
            <a:pPr lvl="0">
              <a:buFont typeface="Wingdings" pitchFamily="2" charset="2"/>
              <a:buChar char="§"/>
            </a:pPr>
            <a:r>
              <a:rPr lang="he-IL" sz="2000" i="1" dirty="0" smtClean="0">
                <a:effectLst>
                  <a:outerShdw blurRad="38100" dist="38100" dir="2700000" algn="tl">
                    <a:srgbClr val="000000">
                      <a:alpha val="43137"/>
                    </a:srgbClr>
                  </a:outerShdw>
                </a:effectLst>
                <a:latin typeface="David" pitchFamily="34" charset="-79"/>
                <a:cs typeface="David" pitchFamily="34" charset="-79"/>
              </a:rPr>
              <a:t> </a:t>
            </a:r>
            <a:r>
              <a:rPr lang="he-IL" sz="2000" i="1" dirty="0">
                <a:effectLst>
                  <a:outerShdw blurRad="38100" dist="38100" dir="2700000" algn="tl">
                    <a:srgbClr val="000000">
                      <a:alpha val="43137"/>
                    </a:srgbClr>
                  </a:outerShdw>
                </a:effectLst>
                <a:latin typeface="David" pitchFamily="34" charset="-79"/>
                <a:cs typeface="David" pitchFamily="34" charset="-79"/>
              </a:rPr>
              <a:t>מולקולות הנאספות בעזרת מאגר קריסטלוגרפי:</a:t>
            </a:r>
          </a:p>
          <a:p>
            <a:pPr marL="0" indent="0">
              <a:buNone/>
            </a:pPr>
            <a:r>
              <a:rPr lang="he-IL" sz="2000" i="1" dirty="0">
                <a:effectLst>
                  <a:outerShdw blurRad="38100" dist="38100" dir="2700000" algn="tl">
                    <a:srgbClr val="000000">
                      <a:alpha val="43137"/>
                    </a:srgbClr>
                  </a:outerShdw>
                </a:effectLst>
                <a:latin typeface="David" pitchFamily="34" charset="-79"/>
                <a:cs typeface="David" pitchFamily="34" charset="-79"/>
              </a:rPr>
              <a:t>טבלה 1. כמות המולקולות האורגניות והפרגמנטים שלהן במאגר </a:t>
            </a:r>
            <a:r>
              <a:rPr lang="he-IL" sz="2000" i="1" dirty="0" smtClean="0">
                <a:effectLst>
                  <a:outerShdw blurRad="38100" dist="38100" dir="2700000" algn="tl">
                    <a:srgbClr val="000000">
                      <a:alpha val="43137"/>
                    </a:srgbClr>
                  </a:outerShdw>
                </a:effectLst>
                <a:latin typeface="David" pitchFamily="34" charset="-79"/>
                <a:cs typeface="David" pitchFamily="34" charset="-79"/>
              </a:rPr>
              <a:t>הקריסטלוגרפי</a:t>
            </a:r>
          </a:p>
          <a:p>
            <a:pPr marL="0" indent="0">
              <a:buNone/>
            </a:pPr>
            <a:endParaRPr lang="he-IL" sz="20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a:effectLst>
                <a:outerShdw blurRad="38100" dist="38100" dir="2700000" algn="tl">
                  <a:srgbClr val="000000">
                    <a:alpha val="43137"/>
                  </a:srgbClr>
                </a:outerShdw>
              </a:effectLst>
              <a:latin typeface="David" pitchFamily="34" charset="-79"/>
              <a:cs typeface="David" pitchFamily="34" charset="-79"/>
            </a:endParaRPr>
          </a:p>
          <a:p>
            <a:pPr>
              <a:buFont typeface="Wingdings" pitchFamily="2" charset="2"/>
              <a:buChar char="§"/>
            </a:pPr>
            <a:r>
              <a:rPr lang="he-IL" sz="2000" i="1" dirty="0" smtClean="0">
                <a:effectLst>
                  <a:outerShdw blurRad="38100" dist="38100" dir="2700000" algn="tl">
                    <a:srgbClr val="000000">
                      <a:alpha val="43137"/>
                    </a:srgbClr>
                  </a:outerShdw>
                </a:effectLst>
                <a:latin typeface="David" pitchFamily="34" charset="-79"/>
                <a:cs typeface="David" pitchFamily="34" charset="-79"/>
              </a:rPr>
              <a:t> </a:t>
            </a:r>
            <a:r>
              <a:rPr lang="he-IL" sz="2000" i="1" dirty="0">
                <a:effectLst>
                  <a:outerShdw blurRad="38100" dist="38100" dir="2700000" algn="tl">
                    <a:srgbClr val="000000">
                      <a:alpha val="43137"/>
                    </a:srgbClr>
                  </a:outerShdw>
                </a:effectLst>
                <a:latin typeface="David" pitchFamily="34" charset="-79"/>
                <a:cs typeface="David" pitchFamily="34" charset="-79"/>
              </a:rPr>
              <a:t>לפי חישובי פרמוטציה קיבלנו תוצאות הבאות:</a:t>
            </a:r>
            <a:endParaRPr lang="he-IL" sz="24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en-US" sz="2400" dirty="0"/>
          </a:p>
          <a:p>
            <a:pPr marL="0" indent="0">
              <a:buNone/>
            </a:pPr>
            <a:endParaRPr lang="he-IL" sz="36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36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3600" i="1" dirty="0">
              <a:effectLst>
                <a:outerShdw blurRad="38100" dist="38100" dir="2700000" algn="tl">
                  <a:srgbClr val="000000">
                    <a:alpha val="43137"/>
                  </a:srgbClr>
                </a:outerShdw>
              </a:effectLst>
              <a:latin typeface="David" pitchFamily="34" charset="-79"/>
              <a:cs typeface="David" pitchFamily="34" charset="-79"/>
            </a:endParaRPr>
          </a:p>
          <a:p>
            <a:pPr>
              <a:buFontTx/>
              <a:buChar char="-"/>
            </a:pPr>
            <a:endParaRPr lang="he-IL" sz="2800" i="1" dirty="0">
              <a:effectLst>
                <a:outerShdw blurRad="38100" dist="38100" dir="2700000" algn="tl">
                  <a:srgbClr val="000000">
                    <a:alpha val="43137"/>
                  </a:srgbClr>
                </a:outerShdw>
              </a:effectLst>
              <a:latin typeface="David" pitchFamily="34" charset="-79"/>
              <a:cs typeface="David" pitchFamily="34" charset="-79"/>
            </a:endParaRPr>
          </a:p>
          <a:p>
            <a:pPr>
              <a:buFontTx/>
              <a:buChar char="-"/>
            </a:pPr>
            <a:endParaRPr lang="he-IL" sz="2800" i="1" dirty="0">
              <a:effectLst>
                <a:outerShdw blurRad="38100" dist="38100" dir="2700000" algn="tl">
                  <a:srgbClr val="000000">
                    <a:alpha val="43137"/>
                  </a:srgbClr>
                </a:outerShdw>
              </a:effectLst>
              <a:latin typeface="David" pitchFamily="34" charset="-79"/>
              <a:cs typeface="David" pitchFamily="34" charset="-79"/>
            </a:endParaRPr>
          </a:p>
          <a:p>
            <a:pPr>
              <a:buFontTx/>
              <a:buChar char="-"/>
            </a:pPr>
            <a:endParaRPr lang="he-IL" sz="2800" i="1" dirty="0">
              <a:effectLst>
                <a:outerShdw blurRad="38100" dist="38100" dir="2700000" algn="tl">
                  <a:srgbClr val="000000">
                    <a:alpha val="43137"/>
                  </a:srgbClr>
                </a:outerShdw>
              </a:effectLst>
              <a:latin typeface="David" pitchFamily="34" charset="-79"/>
              <a:cs typeface="David" pitchFamily="34" charset="-79"/>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386508"/>
            <a:ext cx="5977947" cy="34387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5373216"/>
            <a:ext cx="3672408" cy="13324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746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42"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1000"/>
                                        <p:tgtEl>
                                          <p:spTgt spid="3074"/>
                                        </p:tgtEl>
                                      </p:cBhvr>
                                    </p:animEffect>
                                    <p:anim calcmode="lin" valueType="num">
                                      <p:cBhvr>
                                        <p:cTn id="16" dur="1000" fill="hold"/>
                                        <p:tgtEl>
                                          <p:spTgt spid="3074"/>
                                        </p:tgtEl>
                                        <p:attrNameLst>
                                          <p:attrName>ppt_x</p:attrName>
                                        </p:attrNameLst>
                                      </p:cBhvr>
                                      <p:tavLst>
                                        <p:tav tm="0">
                                          <p:val>
                                            <p:strVal val="#ppt_x"/>
                                          </p:val>
                                        </p:tav>
                                        <p:tav tm="100000">
                                          <p:val>
                                            <p:strVal val="#ppt_x"/>
                                          </p:val>
                                        </p:tav>
                                      </p:tavLst>
                                    </p:anim>
                                    <p:anim calcmode="lin" valueType="num">
                                      <p:cBhvr>
                                        <p:cTn id="17"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animEffect transition="in" filter="fade">
                                      <p:cBhvr>
                                        <p:cTn id="22" dur="500"/>
                                        <p:tgtEl>
                                          <p:spTgt spid="3">
                                            <p:txEl>
                                              <p:pRg st="12" end="12"/>
                                            </p:txEl>
                                          </p:spTgt>
                                        </p:tgtEl>
                                      </p:cBhvr>
                                    </p:animEffect>
                                  </p:childTnLst>
                                </p:cTn>
                              </p:par>
                              <p:par>
                                <p:cTn id="23" presetID="42"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4042"/>
          </a:xfrm>
        </p:spPr>
        <p:txBody>
          <a:bodyPr>
            <a:noAutofit/>
          </a:bodyPr>
          <a:lstStyle/>
          <a:p>
            <a:r>
              <a:rPr lang="he-IL" sz="2800" b="1" dirty="0" smtClean="0">
                <a:effectLst>
                  <a:outerShdw blurRad="38100" dist="38100" dir="2700000" algn="tl">
                    <a:srgbClr val="000000">
                      <a:alpha val="43137"/>
                    </a:srgbClr>
                  </a:outerShdw>
                </a:effectLst>
                <a:latin typeface="David" pitchFamily="34" charset="-79"/>
                <a:cs typeface="David" pitchFamily="34" charset="-79"/>
              </a:rPr>
              <a:t>תוצאות (המשך)</a:t>
            </a:r>
            <a:endParaRPr lang="he-IL" sz="2800" b="1" dirty="0">
              <a:effectLst>
                <a:outerShdw blurRad="38100" dist="38100" dir="2700000" algn="tl">
                  <a:srgbClr val="000000">
                    <a:alpha val="43137"/>
                  </a:srgbClr>
                </a:outerShdw>
              </a:effectLst>
              <a:latin typeface="David" pitchFamily="34" charset="-79"/>
              <a:cs typeface="David" pitchFamily="34" charset="-79"/>
            </a:endParaRPr>
          </a:p>
        </p:txBody>
      </p:sp>
      <p:sp>
        <p:nvSpPr>
          <p:cNvPr id="3" name="Content Placeholder 2"/>
          <p:cNvSpPr>
            <a:spLocks noGrp="1"/>
          </p:cNvSpPr>
          <p:nvPr>
            <p:ph idx="1"/>
          </p:nvPr>
        </p:nvSpPr>
        <p:spPr>
          <a:xfrm>
            <a:off x="467544" y="620688"/>
            <a:ext cx="8229600" cy="5976664"/>
          </a:xfrm>
        </p:spPr>
        <p:txBody>
          <a:bodyPr>
            <a:noAutofit/>
            <a:scene3d>
              <a:camera prst="orthographicFront"/>
              <a:lightRig rig="threePt" dir="t"/>
            </a:scene3d>
            <a:sp3d extrusionH="57150">
              <a:bevelT w="38100" h="38100"/>
            </a:sp3d>
          </a:bodyPr>
          <a:lstStyle/>
          <a:p>
            <a:pPr marL="0" indent="0">
              <a:buNone/>
            </a:pPr>
            <a:r>
              <a:rPr lang="he-IL" sz="2200" i="1" dirty="0" smtClean="0">
                <a:effectLst>
                  <a:outerShdw blurRad="38100" dist="38100" dir="2700000" algn="tl">
                    <a:srgbClr val="000000">
                      <a:alpha val="43137"/>
                    </a:srgbClr>
                  </a:outerShdw>
                </a:effectLst>
                <a:latin typeface="David" pitchFamily="34" charset="-79"/>
                <a:cs typeface="David" pitchFamily="34" charset="-79"/>
              </a:rPr>
              <a:t>4.1.1. חישובי התפלגות של זווית פיתול 1 בדוגמה של נגזרות של מולקולות בעלות תבנית מולקולרית של סטילבן</a:t>
            </a:r>
          </a:p>
          <a:p>
            <a:pPr marL="0" indent="0">
              <a:buNone/>
            </a:pPr>
            <a:endParaRPr lang="he-IL" sz="22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2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2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2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2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2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2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2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2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r>
              <a:rPr lang="he-IL" sz="2000" i="1" dirty="0" smtClean="0">
                <a:effectLst>
                  <a:outerShdw blurRad="38100" dist="38100" dir="2700000" algn="tl">
                    <a:srgbClr val="000000">
                      <a:alpha val="43137"/>
                    </a:srgbClr>
                  </a:outerShdw>
                </a:effectLst>
                <a:latin typeface="David" pitchFamily="34" charset="-79"/>
                <a:cs typeface="David" pitchFamily="34" charset="-79"/>
              </a:rPr>
              <a:t>זוויות פיתול לא </a:t>
            </a:r>
            <a:r>
              <a:rPr lang="he-IL" sz="2000" i="1" dirty="0">
                <a:effectLst>
                  <a:outerShdw blurRad="38100" dist="38100" dir="2700000" algn="tl">
                    <a:srgbClr val="000000">
                      <a:alpha val="43137"/>
                    </a:srgbClr>
                  </a:outerShdw>
                </a:effectLst>
                <a:latin typeface="David" pitchFamily="34" charset="-79"/>
                <a:cs typeface="David" pitchFamily="34" charset="-79"/>
              </a:rPr>
              <a:t>מספיקות כדי למדוד את העיוות של המולקולה בגלל שהן מתעלמות מפרמטרים גאומטריים הנוספים של המולקולה</a:t>
            </a:r>
            <a:r>
              <a:rPr lang="he-IL" sz="2000" i="1" dirty="0" smtClean="0">
                <a:effectLst>
                  <a:outerShdw blurRad="38100" dist="38100" dir="2700000" algn="tl">
                    <a:srgbClr val="000000">
                      <a:alpha val="43137"/>
                    </a:srgbClr>
                  </a:outerShdw>
                </a:effectLst>
                <a:latin typeface="David" pitchFamily="34" charset="-79"/>
                <a:cs typeface="David" pitchFamily="34" charset="-79"/>
              </a:rPr>
              <a:t>.</a:t>
            </a:r>
          </a:p>
          <a:p>
            <a:pPr marL="0" indent="0">
              <a:buNone/>
            </a:pPr>
            <a:r>
              <a:rPr lang="he-IL" sz="2000" i="1" dirty="0" smtClean="0">
                <a:effectLst>
                  <a:outerShdw blurRad="38100" dist="38100" dir="2700000" algn="tl">
                    <a:srgbClr val="000000">
                      <a:alpha val="43137"/>
                    </a:srgbClr>
                  </a:outerShdw>
                </a:effectLst>
                <a:latin typeface="David" pitchFamily="34" charset="-79"/>
                <a:cs typeface="David" pitchFamily="34" charset="-79"/>
              </a:rPr>
              <a:t>הסתברות למצוא מולקולה בעלת תבנית מולקולרית מסוימת עם זווית פיתול מסוימת בקונפיגורציה קרובה לקונפיגורצית  </a:t>
            </a:r>
            <a:r>
              <a:rPr lang="en-US" sz="2000" i="1" dirty="0" smtClean="0">
                <a:effectLst>
                  <a:outerShdw blurRad="38100" dist="38100" dir="2700000" algn="tl">
                    <a:srgbClr val="000000">
                      <a:alpha val="43137"/>
                    </a:srgbClr>
                  </a:outerShdw>
                </a:effectLst>
                <a:latin typeface="David" pitchFamily="34" charset="-79"/>
                <a:cs typeface="David" pitchFamily="34" charset="-79"/>
              </a:rPr>
              <a:t>E</a:t>
            </a:r>
            <a:r>
              <a:rPr lang="he-IL" sz="2000" i="1" dirty="0" smtClean="0">
                <a:effectLst>
                  <a:outerShdw blurRad="38100" dist="38100" dir="2700000" algn="tl">
                    <a:srgbClr val="000000">
                      <a:alpha val="43137"/>
                    </a:srgbClr>
                  </a:outerShdw>
                </a:effectLst>
                <a:latin typeface="David" pitchFamily="34" charset="-79"/>
                <a:cs typeface="David" pitchFamily="34" charset="-79"/>
              </a:rPr>
              <a:t> שווה למציאת אותה המולקולה בקונפיגורצית  </a:t>
            </a:r>
            <a:r>
              <a:rPr lang="en-US" sz="2000" i="1" dirty="0" smtClean="0">
                <a:effectLst>
                  <a:outerShdw blurRad="38100" dist="38100" dir="2700000" algn="tl">
                    <a:srgbClr val="000000">
                      <a:alpha val="43137"/>
                    </a:srgbClr>
                  </a:outerShdw>
                </a:effectLst>
                <a:latin typeface="David" pitchFamily="34" charset="-79"/>
                <a:cs typeface="David" pitchFamily="34" charset="-79"/>
              </a:rPr>
              <a:t>Z</a:t>
            </a:r>
            <a:r>
              <a:rPr lang="he-IL" sz="2000" i="1" dirty="0" smtClean="0">
                <a:effectLst>
                  <a:outerShdw blurRad="38100" dist="38100" dir="2700000" algn="tl">
                    <a:srgbClr val="000000">
                      <a:alpha val="43137"/>
                    </a:srgbClr>
                  </a:outerShdw>
                </a:effectLst>
                <a:latin typeface="David" pitchFamily="34" charset="-79"/>
                <a:cs typeface="David" pitchFamily="34" charset="-79"/>
              </a:rPr>
              <a:t>.</a:t>
            </a:r>
          </a:p>
          <a:p>
            <a:pPr>
              <a:buFont typeface="Wingdings" pitchFamily="2" charset="2"/>
              <a:buChar char="ü"/>
            </a:pPr>
            <a:endParaRPr lang="he-IL" sz="28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dirty="0" smtClean="0"/>
          </a:p>
          <a:p>
            <a:pPr marL="0" lvl="0" indent="0">
              <a:buNone/>
            </a:pPr>
            <a:endParaRPr lang="he-IL" sz="2600" dirty="0" smtClean="0"/>
          </a:p>
          <a:p>
            <a:pPr marL="0" lvl="0" indent="0">
              <a:buNone/>
            </a:pPr>
            <a:endParaRPr lang="he-IL" cap="all" dirty="0" smtClean="0">
              <a:ln w="9000" cmpd="sng">
                <a:solidFill>
                  <a:schemeClr val="accent4">
                    <a:shade val="50000"/>
                    <a:satMod val="120000"/>
                  </a:schemeClr>
                </a:solidFill>
                <a:prstDash val="solid"/>
              </a:ln>
              <a:effectLst>
                <a:outerShdw blurRad="38100" dist="38100" dir="2700000" algn="tl">
                  <a:srgbClr val="000000">
                    <a:alpha val="43137"/>
                  </a:srgbClr>
                </a:outerShdw>
              </a:effectLst>
              <a:latin typeface="David" pitchFamily="34" charset="-79"/>
              <a:cs typeface="David" pitchFamily="34" charset="-79"/>
            </a:endParaRPr>
          </a:p>
          <a:p>
            <a:pPr marL="0" lvl="0" indent="0">
              <a:buNone/>
            </a:pPr>
            <a:endParaRPr lang="he-IL" sz="2800" i="1" dirty="0" smtClean="0">
              <a:effectLst>
                <a:outerShdw blurRad="38100" dist="38100" dir="2700000" algn="tl">
                  <a:srgbClr val="000000">
                    <a:alpha val="43137"/>
                  </a:srgbClr>
                </a:outerShdw>
              </a:effectLst>
              <a:latin typeface="David" pitchFamily="34" charset="-79"/>
              <a:cs typeface="David" pitchFamily="34" charset="-79"/>
            </a:endParaRPr>
          </a:p>
          <a:p>
            <a:pPr marL="0" lvl="0" indent="0">
              <a:buNone/>
            </a:pPr>
            <a:endParaRPr lang="he-IL" cap="all" dirty="0" smtClean="0">
              <a:ln w="9000" cmpd="sng">
                <a:solidFill>
                  <a:schemeClr val="accent4">
                    <a:shade val="50000"/>
                    <a:satMod val="120000"/>
                  </a:schemeClr>
                </a:solidFill>
                <a:prstDash val="solid"/>
              </a:ln>
              <a:effectLst>
                <a:outerShdw blurRad="38100" dist="38100" dir="2700000" algn="tl">
                  <a:srgbClr val="000000">
                    <a:alpha val="43137"/>
                  </a:srgbClr>
                </a:outerShdw>
              </a:effectLst>
              <a:latin typeface="David" pitchFamily="34" charset="-79"/>
              <a:cs typeface="David" pitchFamily="34" charset="-79"/>
            </a:endParaRPr>
          </a:p>
          <a:p>
            <a:pPr marL="0" lvl="0" indent="0">
              <a:buNone/>
            </a:pPr>
            <a:endParaRPr lang="he-IL" cap="all" dirty="0" smtClean="0">
              <a:ln w="9000" cmpd="sng">
                <a:solidFill>
                  <a:schemeClr val="accent4">
                    <a:shade val="50000"/>
                    <a:satMod val="120000"/>
                  </a:schemeClr>
                </a:solidFill>
                <a:prstDash val="solid"/>
              </a:ln>
              <a:effectLst>
                <a:outerShdw blurRad="38100" dist="38100" dir="2700000" algn="tl">
                  <a:srgbClr val="000000">
                    <a:alpha val="43137"/>
                  </a:srgbClr>
                </a:outerShdw>
              </a:effectLst>
              <a:latin typeface="David" pitchFamily="34" charset="-79"/>
              <a:cs typeface="David" pitchFamily="34" charset="-79"/>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362869"/>
            <a:ext cx="5565973" cy="35889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031971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fade">
                                      <p:cBhvr>
                                        <p:cTn id="10" dur="1000"/>
                                        <p:tgtEl>
                                          <p:spTgt spid="4099"/>
                                        </p:tgtEl>
                                      </p:cBhvr>
                                    </p:animEffect>
                                    <p:anim calcmode="lin" valueType="num">
                                      <p:cBhvr>
                                        <p:cTn id="11" dur="1000" fill="hold"/>
                                        <p:tgtEl>
                                          <p:spTgt spid="4099"/>
                                        </p:tgtEl>
                                        <p:attrNameLst>
                                          <p:attrName>ppt_x</p:attrName>
                                        </p:attrNameLst>
                                      </p:cBhvr>
                                      <p:tavLst>
                                        <p:tav tm="0">
                                          <p:val>
                                            <p:strVal val="#ppt_x"/>
                                          </p:val>
                                        </p:tav>
                                        <p:tav tm="100000">
                                          <p:val>
                                            <p:strVal val="#ppt_x"/>
                                          </p:val>
                                        </p:tav>
                                      </p:tavLst>
                                    </p:anim>
                                    <p:anim calcmode="lin" valueType="num">
                                      <p:cBhvr>
                                        <p:cTn id="12"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fade">
                                      <p:cBhvr>
                                        <p:cTn id="17" dur="500"/>
                                        <p:tgtEl>
                                          <p:spTgt spid="3">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fade">
                                      <p:cBhvr>
                                        <p:cTn id="2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he-IL" sz="3000" b="1" dirty="0" smtClean="0">
                <a:effectLst>
                  <a:outerShdw blurRad="38100" dist="38100" dir="2700000" algn="tl">
                    <a:srgbClr val="000000">
                      <a:alpha val="43137"/>
                    </a:srgbClr>
                  </a:outerShdw>
                </a:effectLst>
                <a:latin typeface="David" pitchFamily="34" charset="-79"/>
                <a:cs typeface="David" pitchFamily="34" charset="-79"/>
              </a:rPr>
              <a:t>תוצאות </a:t>
            </a:r>
            <a:r>
              <a:rPr lang="he-IL" sz="3000" b="1" dirty="0" smtClean="0">
                <a:effectLst>
                  <a:outerShdw blurRad="38100" dist="38100" dir="2700000" algn="tl">
                    <a:srgbClr val="000000">
                      <a:alpha val="43137"/>
                    </a:srgbClr>
                  </a:outerShdw>
                </a:effectLst>
                <a:latin typeface="David" pitchFamily="34" charset="-79"/>
                <a:cs typeface="David" pitchFamily="34" charset="-79"/>
              </a:rPr>
              <a:t>(המשך)</a:t>
            </a:r>
            <a:endParaRPr lang="he-IL" sz="3000" b="1" dirty="0">
              <a:effectLst>
                <a:outerShdw blurRad="38100" dist="38100" dir="2700000" algn="tl">
                  <a:srgbClr val="000000">
                    <a:alpha val="43137"/>
                  </a:srgbClr>
                </a:outerShdw>
              </a:effectLst>
              <a:latin typeface="David" pitchFamily="34" charset="-79"/>
              <a:cs typeface="David" pitchFamily="34" charset="-79"/>
            </a:endParaRPr>
          </a:p>
        </p:txBody>
      </p:sp>
      <p:sp>
        <p:nvSpPr>
          <p:cNvPr id="3" name="Content Placeholder 2"/>
          <p:cNvSpPr>
            <a:spLocks noGrp="1"/>
          </p:cNvSpPr>
          <p:nvPr>
            <p:ph idx="1"/>
          </p:nvPr>
        </p:nvSpPr>
        <p:spPr>
          <a:xfrm>
            <a:off x="457200" y="836712"/>
            <a:ext cx="8229600" cy="5400600"/>
          </a:xfrm>
        </p:spPr>
        <p:txBody>
          <a:bodyPr>
            <a:noAutofit/>
            <a:scene3d>
              <a:camera prst="orthographicFront"/>
              <a:lightRig rig="threePt" dir="t"/>
            </a:scene3d>
            <a:sp3d extrusionH="57150">
              <a:bevelT w="38100" h="38100"/>
            </a:sp3d>
          </a:bodyPr>
          <a:lstStyle/>
          <a:p>
            <a:pPr marL="0" lvl="0" indent="0">
              <a:buNone/>
            </a:pPr>
            <a:r>
              <a:rPr lang="he-IL" sz="2400" i="1" dirty="0" smtClean="0">
                <a:effectLst>
                  <a:outerShdw blurRad="38100" dist="38100" dir="2700000" algn="tl">
                    <a:srgbClr val="000000">
                      <a:alpha val="43137"/>
                    </a:srgbClr>
                  </a:outerShdw>
                </a:effectLst>
                <a:latin typeface="David" pitchFamily="34" charset="-79"/>
                <a:cs typeface="David" pitchFamily="34" charset="-79"/>
              </a:rPr>
              <a:t>4.1.2. חישובי הסתברות של סטייה מסימטריה</a:t>
            </a:r>
          </a:p>
          <a:p>
            <a:pPr marL="0" lvl="0" indent="0">
              <a:buNone/>
            </a:pPr>
            <a:endParaRPr lang="he-IL" sz="2400" i="1" dirty="0" smtClean="0">
              <a:effectLst>
                <a:outerShdw blurRad="38100" dist="38100" dir="2700000" algn="tl">
                  <a:srgbClr val="000000">
                    <a:alpha val="43137"/>
                  </a:srgbClr>
                </a:outerShdw>
              </a:effectLst>
              <a:latin typeface="David" pitchFamily="34" charset="-79"/>
              <a:cs typeface="David" pitchFamily="34" charset="-79"/>
            </a:endParaRPr>
          </a:p>
          <a:p>
            <a:pPr marL="0" lvl="0" indent="0">
              <a:buNone/>
            </a:pPr>
            <a:endParaRPr lang="he-IL" sz="2400" i="1" dirty="0">
              <a:effectLst>
                <a:outerShdw blurRad="38100" dist="38100" dir="2700000" algn="tl">
                  <a:srgbClr val="000000">
                    <a:alpha val="43137"/>
                  </a:srgbClr>
                </a:outerShdw>
              </a:effectLst>
              <a:latin typeface="David" pitchFamily="34" charset="-79"/>
              <a:cs typeface="David" pitchFamily="34" charset="-79"/>
            </a:endParaRPr>
          </a:p>
          <a:p>
            <a:pPr marL="0" lvl="0" indent="0">
              <a:buNone/>
            </a:pPr>
            <a:endParaRPr lang="he-IL" sz="2400" i="1" dirty="0" smtClean="0">
              <a:effectLst>
                <a:outerShdw blurRad="38100" dist="38100" dir="2700000" algn="tl">
                  <a:srgbClr val="000000">
                    <a:alpha val="43137"/>
                  </a:srgbClr>
                </a:outerShdw>
              </a:effectLst>
              <a:latin typeface="David" pitchFamily="34" charset="-79"/>
              <a:cs typeface="David" pitchFamily="34" charset="-79"/>
            </a:endParaRPr>
          </a:p>
          <a:p>
            <a:pPr marL="0" lvl="0" indent="0">
              <a:buNone/>
            </a:pPr>
            <a:endParaRPr lang="he-IL" sz="2400" i="1" dirty="0" smtClean="0">
              <a:effectLst>
                <a:outerShdw blurRad="38100" dist="38100" dir="2700000" algn="tl">
                  <a:srgbClr val="000000">
                    <a:alpha val="43137"/>
                  </a:srgbClr>
                </a:outerShdw>
              </a:effectLst>
              <a:latin typeface="David" pitchFamily="34" charset="-79"/>
              <a:cs typeface="David" pitchFamily="34" charset="-79"/>
            </a:endParaRPr>
          </a:p>
          <a:p>
            <a:pPr lvl="0">
              <a:buFont typeface="Courier New" pitchFamily="49" charset="0"/>
              <a:buChar char="o"/>
            </a:pPr>
            <a:endParaRPr lang="he-IL" sz="2800" i="1" u="sng" dirty="0">
              <a:effectLst>
                <a:outerShdw blurRad="38100" dist="38100" dir="2700000" algn="tl">
                  <a:srgbClr val="000000">
                    <a:alpha val="43137"/>
                  </a:srgbClr>
                </a:outerShdw>
              </a:effectLst>
              <a:latin typeface="David" pitchFamily="34" charset="-79"/>
              <a:cs typeface="David" pitchFamily="34" charset="-79"/>
            </a:endParaRPr>
          </a:p>
          <a:p>
            <a:pPr lvl="0">
              <a:buFont typeface="Courier New" pitchFamily="49" charset="0"/>
              <a:buChar char="o"/>
            </a:pPr>
            <a:endParaRPr lang="he-IL" sz="2800" i="1" u="sng" dirty="0" smtClean="0">
              <a:effectLst>
                <a:outerShdw blurRad="38100" dist="38100" dir="2700000" algn="tl">
                  <a:srgbClr val="000000">
                    <a:alpha val="43137"/>
                  </a:srgbClr>
                </a:outerShdw>
              </a:effectLst>
              <a:latin typeface="David" pitchFamily="34" charset="-79"/>
              <a:cs typeface="David" pitchFamily="34" charset="-79"/>
            </a:endParaRPr>
          </a:p>
          <a:p>
            <a:pPr marL="0" lvl="0" indent="0">
              <a:buNone/>
            </a:pPr>
            <a:endParaRPr lang="he-IL" sz="2800" i="1" u="sng" dirty="0" smtClean="0">
              <a:effectLst>
                <a:outerShdw blurRad="38100" dist="38100" dir="2700000" algn="tl">
                  <a:srgbClr val="000000">
                    <a:alpha val="43137"/>
                  </a:srgbClr>
                </a:outerShdw>
              </a:effectLst>
              <a:latin typeface="David" pitchFamily="34" charset="-79"/>
              <a:cs typeface="David" pitchFamily="34" charset="-79"/>
            </a:endParaRPr>
          </a:p>
          <a:p>
            <a:pPr marL="0" lvl="0" indent="0">
              <a:buNone/>
            </a:pPr>
            <a:endParaRPr lang="he-IL" sz="2800" i="1" u="sng" dirty="0">
              <a:effectLst>
                <a:outerShdw blurRad="38100" dist="38100" dir="2700000" algn="tl">
                  <a:srgbClr val="000000">
                    <a:alpha val="43137"/>
                  </a:srgbClr>
                </a:outerShdw>
              </a:effectLst>
              <a:latin typeface="David" pitchFamily="34" charset="-79"/>
              <a:cs typeface="David" pitchFamily="34" charset="-79"/>
            </a:endParaRPr>
          </a:p>
          <a:p>
            <a:pPr marL="0" lvl="0" indent="0">
              <a:buNone/>
            </a:pPr>
            <a:r>
              <a:rPr lang="he-IL" sz="2200" i="1" dirty="0" smtClean="0">
                <a:effectLst>
                  <a:outerShdw blurRad="38100" dist="38100" dir="2700000" algn="tl">
                    <a:srgbClr val="000000">
                      <a:alpha val="43137"/>
                    </a:srgbClr>
                  </a:outerShdw>
                </a:effectLst>
                <a:latin typeface="David" pitchFamily="34" charset="-79"/>
                <a:cs typeface="David" pitchFamily="34" charset="-79"/>
              </a:rPr>
              <a:t>הסתברות </a:t>
            </a:r>
            <a:r>
              <a:rPr lang="he-IL" sz="2200" i="1" dirty="0" smtClean="0">
                <a:effectLst>
                  <a:outerShdw blurRad="38100" dist="38100" dir="2700000" algn="tl">
                    <a:srgbClr val="000000">
                      <a:alpha val="43137"/>
                    </a:srgbClr>
                  </a:outerShdw>
                </a:effectLst>
                <a:latin typeface="David" pitchFamily="34" charset="-79"/>
                <a:cs typeface="David" pitchFamily="34" charset="-79"/>
              </a:rPr>
              <a:t>למצוא </a:t>
            </a:r>
            <a:r>
              <a:rPr lang="he-IL" sz="2200" i="1" dirty="0" smtClean="0">
                <a:effectLst>
                  <a:outerShdw blurRad="38100" dist="38100" dir="2700000" algn="tl">
                    <a:srgbClr val="000000">
                      <a:alpha val="43137"/>
                    </a:srgbClr>
                  </a:outerShdw>
                </a:effectLst>
                <a:latin typeface="David" pitchFamily="34" charset="-79"/>
                <a:cs typeface="David" pitchFamily="34" charset="-79"/>
              </a:rPr>
              <a:t>נגזרת של מולקולה בעלת תבנית מולקולרית מסוימת עם ערך של סטייה מסימטריה מסוים בקונפיגורציה הקרובה ביותר לקונפיגורצית </a:t>
            </a:r>
            <a:r>
              <a:rPr lang="en-US" sz="2200" i="1" dirty="0" smtClean="0">
                <a:effectLst>
                  <a:outerShdw blurRad="38100" dist="38100" dir="2700000" algn="tl">
                    <a:srgbClr val="000000">
                      <a:alpha val="43137"/>
                    </a:srgbClr>
                  </a:outerShdw>
                </a:effectLst>
                <a:latin typeface="David" pitchFamily="34" charset="-79"/>
                <a:cs typeface="David" pitchFamily="34" charset="-79"/>
              </a:rPr>
              <a:t>E</a:t>
            </a:r>
            <a:r>
              <a:rPr lang="he-IL" sz="2200" i="1" dirty="0" smtClean="0">
                <a:effectLst>
                  <a:outerShdw blurRad="38100" dist="38100" dir="2700000" algn="tl">
                    <a:srgbClr val="000000">
                      <a:alpha val="43137"/>
                    </a:srgbClr>
                  </a:outerShdw>
                </a:effectLst>
                <a:latin typeface="David" pitchFamily="34" charset="-79"/>
                <a:cs typeface="David" pitchFamily="34" charset="-79"/>
              </a:rPr>
              <a:t> שווה להסתברות למצוא את אותה המולקולה עם אותו ערך של סטייה מסימטריה בקונפיגורציה הקרובה ביותר לקונפיגורצית </a:t>
            </a:r>
            <a:r>
              <a:rPr lang="en-US" sz="2200" i="1" dirty="0" smtClean="0">
                <a:effectLst>
                  <a:outerShdw blurRad="38100" dist="38100" dir="2700000" algn="tl">
                    <a:srgbClr val="000000">
                      <a:alpha val="43137"/>
                    </a:srgbClr>
                  </a:outerShdw>
                </a:effectLst>
                <a:latin typeface="David" pitchFamily="34" charset="-79"/>
                <a:cs typeface="David" pitchFamily="34" charset="-79"/>
              </a:rPr>
              <a:t>Z</a:t>
            </a:r>
            <a:r>
              <a:rPr lang="he-IL" sz="2200" i="1" dirty="0" smtClean="0">
                <a:effectLst>
                  <a:outerShdw blurRad="38100" dist="38100" dir="2700000" algn="tl">
                    <a:srgbClr val="000000">
                      <a:alpha val="43137"/>
                    </a:srgbClr>
                  </a:outerShdw>
                </a:effectLst>
                <a:latin typeface="David" pitchFamily="34" charset="-79"/>
                <a:cs typeface="David" pitchFamily="34" charset="-79"/>
              </a:rPr>
              <a:t>.</a:t>
            </a:r>
            <a:endParaRPr lang="he-IL" cap="all" dirty="0">
              <a:ln w="9000" cmpd="sng">
                <a:solidFill>
                  <a:schemeClr val="accent4">
                    <a:shade val="50000"/>
                    <a:satMod val="120000"/>
                  </a:schemeClr>
                </a:solidFill>
                <a:prstDash val="solid"/>
              </a:ln>
              <a:effectLst>
                <a:outerShdw blurRad="38100" dist="38100" dir="2700000" algn="tl">
                  <a:srgbClr val="000000">
                    <a:alpha val="43137"/>
                  </a:srgbClr>
                </a:outerShdw>
              </a:effectLst>
              <a:latin typeface="David" pitchFamily="34" charset="-79"/>
              <a:cs typeface="David" pitchFamily="34" charset="-79"/>
            </a:endParaRPr>
          </a:p>
          <a:p>
            <a:pPr marL="0" lvl="0" indent="0">
              <a:buNone/>
            </a:pPr>
            <a:endParaRPr lang="he-IL" cap="all" dirty="0" smtClean="0">
              <a:ln w="9000" cmpd="sng">
                <a:solidFill>
                  <a:schemeClr val="accent4">
                    <a:shade val="50000"/>
                    <a:satMod val="120000"/>
                  </a:schemeClr>
                </a:solidFill>
                <a:prstDash val="solid"/>
              </a:ln>
              <a:effectLst>
                <a:outerShdw blurRad="38100" dist="38100" dir="2700000" algn="tl">
                  <a:srgbClr val="000000">
                    <a:alpha val="43137"/>
                  </a:srgbClr>
                </a:outerShdw>
              </a:effectLst>
              <a:latin typeface="David" pitchFamily="34" charset="-79"/>
              <a:cs typeface="David" pitchFamily="34" charset="-79"/>
            </a:endParaRPr>
          </a:p>
          <a:p>
            <a:pPr marL="0" lvl="0" indent="0">
              <a:buNone/>
            </a:pPr>
            <a:endParaRPr lang="he-IL" cap="all" dirty="0">
              <a:ln w="9000" cmpd="sng">
                <a:solidFill>
                  <a:schemeClr val="accent4">
                    <a:shade val="50000"/>
                    <a:satMod val="120000"/>
                  </a:schemeClr>
                </a:solidFill>
                <a:prstDash val="solid"/>
              </a:ln>
              <a:effectLst>
                <a:outerShdw blurRad="38100" dist="38100" dir="2700000" algn="tl">
                  <a:srgbClr val="000000">
                    <a:alpha val="43137"/>
                  </a:srgbClr>
                </a:outerShdw>
              </a:effectLst>
              <a:latin typeface="David" pitchFamily="34" charset="-79"/>
              <a:cs typeface="David" pitchFamily="34" charset="-79"/>
            </a:endParaRPr>
          </a:p>
          <a:p>
            <a:pPr marL="0" lvl="0" indent="0">
              <a:buNone/>
            </a:pPr>
            <a:endParaRPr lang="he-IL" cap="all" dirty="0" smtClean="0">
              <a:ln w="9000" cmpd="sng">
                <a:solidFill>
                  <a:schemeClr val="accent4">
                    <a:shade val="50000"/>
                    <a:satMod val="120000"/>
                  </a:schemeClr>
                </a:solidFill>
                <a:prstDash val="solid"/>
              </a:ln>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cap="all" dirty="0" smtClean="0">
              <a:ln w="9000" cmpd="sng">
                <a:solidFill>
                  <a:schemeClr val="accent4">
                    <a:shade val="50000"/>
                    <a:satMod val="120000"/>
                  </a:schemeClr>
                </a:solidFill>
                <a:prstDash val="solid"/>
              </a:ln>
              <a:effectLst>
                <a:outerShdw blurRad="38100" dist="38100" dir="2700000" algn="tl">
                  <a:srgbClr val="000000">
                    <a:alpha val="43137"/>
                  </a:srgbClr>
                </a:outerShdw>
              </a:effectLst>
              <a:latin typeface="David" pitchFamily="34" charset="-79"/>
              <a:cs typeface="David" pitchFamily="34" charset="-79"/>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196752"/>
            <a:ext cx="5735935" cy="37836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122015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1000"/>
                                        <p:tgtEl>
                                          <p:spTgt spid="7170"/>
                                        </p:tgtEl>
                                      </p:cBhvr>
                                    </p:animEffect>
                                    <p:anim calcmode="lin" valueType="num">
                                      <p:cBhvr>
                                        <p:cTn id="11" dur="1000" fill="hold"/>
                                        <p:tgtEl>
                                          <p:spTgt spid="7170"/>
                                        </p:tgtEl>
                                        <p:attrNameLst>
                                          <p:attrName>ppt_x</p:attrName>
                                        </p:attrNameLst>
                                      </p:cBhvr>
                                      <p:tavLst>
                                        <p:tav tm="0">
                                          <p:val>
                                            <p:strVal val="#ppt_x"/>
                                          </p:val>
                                        </p:tav>
                                        <p:tav tm="100000">
                                          <p:val>
                                            <p:strVal val="#ppt_x"/>
                                          </p:val>
                                        </p:tav>
                                      </p:tavLst>
                                    </p:anim>
                                    <p:anim calcmode="lin" valueType="num">
                                      <p:cBhvr>
                                        <p:cTn id="12"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457200" y="274638"/>
            <a:ext cx="8229600" cy="562074"/>
          </a:xfrm>
        </p:spPr>
        <p:txBody>
          <a:bodyPr>
            <a:normAutofit/>
          </a:bodyPr>
          <a:lstStyle/>
          <a:p>
            <a:r>
              <a:rPr lang="he-IL" sz="2800" b="1" dirty="0" smtClean="0">
                <a:effectLst>
                  <a:outerShdw blurRad="38100" dist="38100" dir="2700000" algn="tl">
                    <a:srgbClr val="000000">
                      <a:alpha val="43137"/>
                    </a:srgbClr>
                  </a:outerShdw>
                </a:effectLst>
                <a:latin typeface="David" pitchFamily="34" charset="-79"/>
                <a:cs typeface="David" pitchFamily="34" charset="-79"/>
              </a:rPr>
              <a:t>תוצאות (המשך)</a:t>
            </a:r>
            <a:endParaRPr lang="he-IL" sz="2800" b="1" dirty="0">
              <a:effectLst>
                <a:outerShdw blurRad="38100" dist="38100" dir="2700000" algn="tl">
                  <a:srgbClr val="000000">
                    <a:alpha val="43137"/>
                  </a:srgbClr>
                </a:outerShdw>
              </a:effectLst>
              <a:latin typeface="David" pitchFamily="34" charset="-79"/>
              <a:cs typeface="David" pitchFamily="34" charset="-79"/>
            </a:endParaRPr>
          </a:p>
        </p:txBody>
      </p:sp>
      <p:sp>
        <p:nvSpPr>
          <p:cNvPr id="11" name="Content Placeholder 10"/>
          <p:cNvSpPr>
            <a:spLocks noGrp="1"/>
          </p:cNvSpPr>
          <p:nvPr>
            <p:ph idx="1"/>
          </p:nvPr>
        </p:nvSpPr>
        <p:spPr>
          <a:xfrm>
            <a:off x="457200" y="908720"/>
            <a:ext cx="8229600" cy="5616624"/>
          </a:xfrm>
        </p:spPr>
        <p:txBody>
          <a:bodyPr>
            <a:normAutofit lnSpcReduction="10000"/>
          </a:bodyPr>
          <a:lstStyle/>
          <a:p>
            <a:pPr marL="0" indent="0">
              <a:buNone/>
            </a:pPr>
            <a:r>
              <a:rPr lang="he-IL" sz="2400" i="1" dirty="0" smtClean="0">
                <a:effectLst>
                  <a:outerShdw blurRad="38100" dist="38100" dir="2700000" algn="tl">
                    <a:srgbClr val="000000">
                      <a:alpha val="43137"/>
                    </a:srgbClr>
                  </a:outerShdw>
                </a:effectLst>
                <a:latin typeface="David" pitchFamily="34" charset="-79"/>
                <a:cs typeface="David" pitchFamily="34" charset="-79"/>
              </a:rPr>
              <a:t>4.1.3.</a:t>
            </a:r>
            <a:r>
              <a:rPr lang="he-IL" sz="2400" i="1" dirty="0" smtClean="0">
                <a:effectLst>
                  <a:outerShdw blurRad="38100" dist="38100" dir="2700000" algn="tl">
                    <a:srgbClr val="000000">
                      <a:alpha val="43137"/>
                    </a:srgbClr>
                  </a:outerShdw>
                </a:effectLst>
                <a:latin typeface="David" pitchFamily="34" charset="-79"/>
                <a:cs typeface="David" pitchFamily="34" charset="-79"/>
              </a:rPr>
              <a:t>חציון </a:t>
            </a:r>
            <a:r>
              <a:rPr lang="he-IL" sz="2400" i="1" dirty="0">
                <a:effectLst>
                  <a:outerShdw blurRad="38100" dist="38100" dir="2700000" algn="tl">
                    <a:srgbClr val="000000">
                      <a:alpha val="43137"/>
                    </a:srgbClr>
                  </a:outerShdw>
                </a:effectLst>
                <a:latin typeface="David" pitchFamily="34" charset="-79"/>
                <a:cs typeface="David" pitchFamily="34" charset="-79"/>
              </a:rPr>
              <a:t>של סטייה מסימטריה עבור כלל המולקולות (בשתי קונפיגורציות ביחד</a:t>
            </a:r>
            <a:r>
              <a:rPr lang="he-IL" sz="2400" i="1" dirty="0" smtClean="0">
                <a:effectLst>
                  <a:outerShdw blurRad="38100" dist="38100" dir="2700000" algn="tl">
                    <a:srgbClr val="000000">
                      <a:alpha val="43137"/>
                    </a:srgbClr>
                  </a:outerShdw>
                </a:effectLst>
                <a:latin typeface="David" pitchFamily="34" charset="-79"/>
                <a:cs typeface="David" pitchFamily="34" charset="-79"/>
              </a:rPr>
              <a:t>) מראה האיור הבא</a:t>
            </a:r>
            <a:r>
              <a:rPr lang="he-IL" sz="2400" i="1" dirty="0" smtClean="0">
                <a:effectLst>
                  <a:outerShdw blurRad="38100" dist="38100" dir="2700000" algn="tl">
                    <a:srgbClr val="000000">
                      <a:alpha val="43137"/>
                    </a:srgbClr>
                  </a:outerShdw>
                </a:effectLst>
                <a:latin typeface="David" pitchFamily="34" charset="-79"/>
                <a:cs typeface="David" pitchFamily="34" charset="-79"/>
              </a:rPr>
              <a:t>:</a:t>
            </a:r>
          </a:p>
          <a:p>
            <a:pPr marL="0" indent="0">
              <a:buNone/>
            </a:pPr>
            <a:endParaRPr lang="he-IL" sz="24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800" i="1" dirty="0" smtClean="0">
              <a:effectLst>
                <a:outerShdw blurRad="38100" dist="38100" dir="2700000" algn="tl">
                  <a:srgbClr val="000000">
                    <a:alpha val="43137"/>
                  </a:srgbClr>
                </a:outerShdw>
              </a:effectLst>
              <a:latin typeface="David" pitchFamily="34" charset="-79"/>
              <a:cs typeface="David" pitchFamily="34" charset="-79"/>
            </a:endParaRPr>
          </a:p>
          <a:p>
            <a:endParaRPr lang="he-IL" dirty="0" smtClean="0"/>
          </a:p>
          <a:p>
            <a:endParaRPr lang="he-IL" dirty="0"/>
          </a:p>
          <a:p>
            <a:endParaRPr lang="he-IL" dirty="0" smtClean="0"/>
          </a:p>
          <a:p>
            <a:endParaRPr lang="he-IL" dirty="0"/>
          </a:p>
          <a:p>
            <a:endParaRPr lang="he-IL" dirty="0" smtClean="0"/>
          </a:p>
          <a:p>
            <a:pPr marL="0" indent="0">
              <a:buNone/>
            </a:pPr>
            <a:endParaRPr lang="he-IL" sz="1800" i="1" dirty="0" smtClean="0"/>
          </a:p>
          <a:p>
            <a:pPr marL="0" indent="0">
              <a:buNone/>
            </a:pPr>
            <a:endParaRPr lang="he-IL" sz="22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r>
              <a:rPr lang="he-IL" sz="1800" i="1" dirty="0" smtClean="0">
                <a:effectLst>
                  <a:outerShdw blurRad="38100" dist="38100" dir="2700000" algn="tl">
                    <a:srgbClr val="000000">
                      <a:alpha val="43137"/>
                    </a:srgbClr>
                  </a:outerShdw>
                </a:effectLst>
                <a:latin typeface="David" pitchFamily="34" charset="-79"/>
                <a:cs typeface="David" pitchFamily="34" charset="-79"/>
              </a:rPr>
              <a:t>איור 6. </a:t>
            </a:r>
            <a:r>
              <a:rPr lang="he-IL" sz="1800" i="1" dirty="0">
                <a:effectLst>
                  <a:outerShdw blurRad="38100" dist="38100" dir="2700000" algn="tl">
                    <a:srgbClr val="000000">
                      <a:alpha val="43137"/>
                    </a:srgbClr>
                  </a:outerShdw>
                </a:effectLst>
                <a:latin typeface="David" pitchFamily="34" charset="-79"/>
                <a:cs typeface="David" pitchFamily="34" charset="-79"/>
              </a:rPr>
              <a:t>חציון של סטייה מסימטריה עבור המולקולות </a:t>
            </a:r>
            <a:r>
              <a:rPr lang="he-IL" sz="2200" i="1" dirty="0" smtClean="0">
                <a:effectLst>
                  <a:outerShdw blurRad="38100" dist="38100" dir="2700000" algn="tl">
                    <a:srgbClr val="000000">
                      <a:alpha val="43137"/>
                    </a:srgbClr>
                  </a:outerShdw>
                </a:effectLst>
                <a:latin typeface="David" pitchFamily="34" charset="-79"/>
                <a:cs typeface="David" pitchFamily="34" charset="-79"/>
              </a:rPr>
              <a:t>בשתי </a:t>
            </a:r>
            <a:r>
              <a:rPr lang="he-IL" sz="2200" i="1" dirty="0">
                <a:effectLst>
                  <a:outerShdw blurRad="38100" dist="38100" dir="2700000" algn="tl">
                    <a:srgbClr val="000000">
                      <a:alpha val="43137"/>
                    </a:srgbClr>
                  </a:outerShdw>
                </a:effectLst>
                <a:latin typeface="David" pitchFamily="34" charset="-79"/>
                <a:cs typeface="David" pitchFamily="34" charset="-79"/>
              </a:rPr>
              <a:t>קונפיגורציות </a:t>
            </a:r>
            <a:r>
              <a:rPr lang="he-IL" sz="2200" i="1" dirty="0" smtClean="0">
                <a:effectLst>
                  <a:outerShdw blurRad="38100" dist="38100" dir="2700000" algn="tl">
                    <a:srgbClr val="000000">
                      <a:alpha val="43137"/>
                    </a:srgbClr>
                  </a:outerShdw>
                </a:effectLst>
                <a:latin typeface="David" pitchFamily="34" charset="-79"/>
                <a:cs typeface="David" pitchFamily="34" charset="-79"/>
              </a:rPr>
              <a:t>ביחד</a:t>
            </a:r>
            <a:endParaRPr lang="en-US" sz="2200" i="1" dirty="0">
              <a:effectLst>
                <a:outerShdw blurRad="38100" dist="38100" dir="2700000" algn="tl">
                  <a:srgbClr val="000000">
                    <a:alpha val="43137"/>
                  </a:srgbClr>
                </a:outerShdw>
              </a:effectLst>
              <a:latin typeface="David" pitchFamily="34" charset="-79"/>
              <a:cs typeface="David" pitchFamily="34" charset="-79"/>
            </a:endParaRPr>
          </a:p>
          <a:p>
            <a:endParaRPr lang="he-IL"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0078" y="1628800"/>
            <a:ext cx="4225484" cy="3888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38830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11">
                                            <p:txEl>
                                              <p:pRg st="10" end="10"/>
                                            </p:txEl>
                                          </p:spTgt>
                                        </p:tgtEl>
                                        <p:attrNameLst>
                                          <p:attrName>style.visibility</p:attrName>
                                        </p:attrNameLst>
                                      </p:cBhvr>
                                      <p:to>
                                        <p:strVal val="visible"/>
                                      </p:to>
                                    </p:set>
                                    <p:animEffect transition="in" filter="fade">
                                      <p:cBhvr>
                                        <p:cTn id="17" dur="5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474848" y="260648"/>
            <a:ext cx="8229600" cy="432048"/>
          </a:xfrm>
        </p:spPr>
        <p:txBody>
          <a:bodyPr>
            <a:normAutofit fontScale="90000"/>
          </a:bodyPr>
          <a:lstStyle/>
          <a:p>
            <a:r>
              <a:rPr lang="he-IL" sz="3600" b="1" dirty="0" smtClean="0">
                <a:effectLst>
                  <a:outerShdw blurRad="38100" dist="38100" dir="2700000" algn="tl">
                    <a:srgbClr val="000000">
                      <a:alpha val="43137"/>
                    </a:srgbClr>
                  </a:outerShdw>
                </a:effectLst>
                <a:latin typeface="David" pitchFamily="34" charset="-79"/>
                <a:cs typeface="David" pitchFamily="34" charset="-79"/>
              </a:rPr>
              <a:t>תוצאות (המשך)</a:t>
            </a:r>
            <a:endParaRPr lang="he-IL" sz="3600" b="1" dirty="0">
              <a:effectLst>
                <a:outerShdw blurRad="38100" dist="38100" dir="2700000" algn="tl">
                  <a:srgbClr val="000000">
                    <a:alpha val="43137"/>
                  </a:srgbClr>
                </a:outerShdw>
              </a:effectLst>
              <a:latin typeface="David" pitchFamily="34" charset="-79"/>
              <a:cs typeface="David" pitchFamily="34" charset="-79"/>
            </a:endParaRPr>
          </a:p>
        </p:txBody>
      </p:sp>
      <p:sp>
        <p:nvSpPr>
          <p:cNvPr id="11" name="Content Placeholder 10"/>
          <p:cNvSpPr>
            <a:spLocks noGrp="1"/>
          </p:cNvSpPr>
          <p:nvPr>
            <p:ph idx="1"/>
          </p:nvPr>
        </p:nvSpPr>
        <p:spPr>
          <a:xfrm>
            <a:off x="395536" y="764704"/>
            <a:ext cx="8280920" cy="5832647"/>
          </a:xfrm>
        </p:spPr>
        <p:txBody>
          <a:bodyPr>
            <a:normAutofit/>
          </a:bodyPr>
          <a:lstStyle/>
          <a:p>
            <a:pPr>
              <a:buFont typeface="Wingdings" pitchFamily="2" charset="2"/>
              <a:buChar char="ü"/>
            </a:pPr>
            <a:r>
              <a:rPr lang="he-IL" sz="2400" i="1" dirty="0" smtClean="0">
                <a:effectLst>
                  <a:outerShdw blurRad="38100" dist="38100" dir="2700000" algn="tl">
                    <a:srgbClr val="000000">
                      <a:alpha val="43137"/>
                    </a:srgbClr>
                  </a:outerShdw>
                </a:effectLst>
                <a:latin typeface="David" pitchFamily="34" charset="-79"/>
                <a:cs typeface="David" pitchFamily="34" charset="-79"/>
              </a:rPr>
              <a:t>חציון של סטייה מסימטריה </a:t>
            </a:r>
            <a:r>
              <a:rPr lang="he-IL" sz="2400" i="1" dirty="0" smtClean="0">
                <a:effectLst>
                  <a:outerShdw blurRad="38100" dist="38100" dir="2700000" algn="tl">
                    <a:srgbClr val="000000">
                      <a:alpha val="43137"/>
                    </a:srgbClr>
                  </a:outerShdw>
                </a:effectLst>
                <a:latin typeface="David" pitchFamily="34" charset="-79"/>
                <a:cs typeface="David" pitchFamily="34" charset="-79"/>
              </a:rPr>
              <a:t>מאפשר </a:t>
            </a:r>
            <a:r>
              <a:rPr lang="he-IL" sz="2400" i="1" dirty="0" smtClean="0">
                <a:effectLst>
                  <a:outerShdw blurRad="38100" dist="38100" dir="2700000" algn="tl">
                    <a:srgbClr val="000000">
                      <a:alpha val="43137"/>
                    </a:srgbClr>
                  </a:outerShdw>
                </a:effectLst>
                <a:latin typeface="David" pitchFamily="34" charset="-79"/>
                <a:cs typeface="David" pitchFamily="34" charset="-79"/>
              </a:rPr>
              <a:t>דירוג של מולקולות המתאים לניתוח</a:t>
            </a:r>
          </a:p>
          <a:p>
            <a:pPr>
              <a:buFont typeface="Wingdings" pitchFamily="2" charset="2"/>
              <a:buChar char="ü"/>
            </a:pPr>
            <a:r>
              <a:rPr lang="he-IL" sz="2400" i="1" dirty="0" smtClean="0">
                <a:effectLst>
                  <a:outerShdw blurRad="38100" dist="38100" dir="2700000" algn="tl">
                    <a:srgbClr val="000000">
                      <a:alpha val="43137"/>
                    </a:srgbClr>
                  </a:outerShdw>
                </a:effectLst>
                <a:latin typeface="David" pitchFamily="34" charset="-79"/>
                <a:cs typeface="David" pitchFamily="34" charset="-79"/>
              </a:rPr>
              <a:t>כמות המולקולות של אזובנזן וסטילבן דומה וזה מאפשר השוואה בין החציון של סטייה מסימטריה עבורן.</a:t>
            </a:r>
          </a:p>
          <a:p>
            <a:pPr>
              <a:buFont typeface="Wingdings" pitchFamily="2" charset="2"/>
              <a:buChar char="ü"/>
            </a:pPr>
            <a:r>
              <a:rPr lang="he-IL" sz="2400" i="1" dirty="0" smtClean="0">
                <a:effectLst>
                  <a:outerShdw blurRad="38100" dist="38100" dir="2700000" algn="tl">
                    <a:srgbClr val="000000">
                      <a:alpha val="43137"/>
                    </a:srgbClr>
                  </a:outerShdw>
                </a:effectLst>
                <a:latin typeface="David" pitchFamily="34" charset="-79"/>
                <a:cs typeface="David" pitchFamily="34" charset="-79"/>
              </a:rPr>
              <a:t>חציון של סטייה מסימטריה  עבור מולקולות סטילבן גדול פי 2 לעומת חציון של סטייה מסימטריה עבור מולקולות </a:t>
            </a:r>
            <a:r>
              <a:rPr lang="he-IL" sz="2400" i="1" dirty="0" smtClean="0">
                <a:effectLst>
                  <a:outerShdw blurRad="38100" dist="38100" dir="2700000" algn="tl">
                    <a:srgbClr val="000000">
                      <a:alpha val="43137"/>
                    </a:srgbClr>
                  </a:outerShdw>
                </a:effectLst>
                <a:latin typeface="David" pitchFamily="34" charset="-79"/>
                <a:cs typeface="David" pitchFamily="34" charset="-79"/>
              </a:rPr>
              <a:t>אזובנזן מה שמעיד על עיוות רב יותר של מולקולות בעלות תבנית מולקולרית של סטילבן לעומת מולקולות בעלות תבנית מולקולרית של אזובנזן</a:t>
            </a:r>
            <a:endParaRPr lang="he-IL" sz="24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800" i="1" dirty="0" smtClean="0">
              <a:effectLst>
                <a:outerShdw blurRad="38100" dist="38100" dir="2700000" algn="tl">
                  <a:srgbClr val="000000">
                    <a:alpha val="43137"/>
                  </a:srgbClr>
                </a:outerShdw>
              </a:effectLst>
              <a:latin typeface="David" pitchFamily="34" charset="-79"/>
              <a:cs typeface="David" pitchFamily="34" charset="-79"/>
            </a:endParaRPr>
          </a:p>
          <a:p>
            <a:endParaRPr lang="he-IL" dirty="0" smtClean="0"/>
          </a:p>
          <a:p>
            <a:pPr marL="0" indent="0">
              <a:buNone/>
            </a:pPr>
            <a:endParaRPr lang="he-IL" b="1" dirty="0"/>
          </a:p>
          <a:p>
            <a:endParaRPr lang="he-IL" dirty="0" smtClean="0"/>
          </a:p>
          <a:p>
            <a:endParaRPr lang="he-IL" dirty="0"/>
          </a:p>
          <a:p>
            <a:endParaRPr lang="he-IL" dirty="0" smtClean="0"/>
          </a:p>
          <a:p>
            <a:pPr marL="0" indent="0">
              <a:buNone/>
            </a:pPr>
            <a:endParaRPr lang="he-IL" sz="1800" i="1" dirty="0" smtClean="0"/>
          </a:p>
          <a:p>
            <a:endParaRPr lang="he-IL" dirty="0"/>
          </a:p>
        </p:txBody>
      </p:sp>
    </p:spTree>
    <p:extLst>
      <p:ext uri="{BB962C8B-B14F-4D97-AF65-F5344CB8AC3E}">
        <p14:creationId xmlns:p14="http://schemas.microsoft.com/office/powerpoint/2010/main" val="15236948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490066"/>
          </a:xfrm>
        </p:spPr>
        <p:txBody>
          <a:bodyPr>
            <a:noAutofit/>
          </a:bodyPr>
          <a:lstStyle/>
          <a:p>
            <a:r>
              <a:rPr lang="he-IL" sz="2800" b="1" dirty="0" smtClean="0">
                <a:effectLst>
                  <a:outerShdw blurRad="38100" dist="38100" dir="2700000" algn="tl">
                    <a:srgbClr val="000000">
                      <a:alpha val="43137"/>
                    </a:srgbClr>
                  </a:outerShdw>
                </a:effectLst>
                <a:latin typeface="David" pitchFamily="34" charset="-79"/>
                <a:cs typeface="David" pitchFamily="34" charset="-79"/>
              </a:rPr>
              <a:t>תוצאות (המשך)</a:t>
            </a:r>
            <a:r>
              <a:rPr lang="he-IL" sz="2800" b="1" dirty="0" smtClean="0">
                <a:latin typeface="David" pitchFamily="34" charset="-79"/>
                <a:cs typeface="David" pitchFamily="34" charset="-79"/>
              </a:rPr>
              <a:t> </a:t>
            </a:r>
            <a:endParaRPr lang="he-IL" sz="2800" b="1" dirty="0">
              <a:latin typeface="David" pitchFamily="34" charset="-79"/>
              <a:cs typeface="David" pitchFamily="34" charset="-79"/>
            </a:endParaRPr>
          </a:p>
        </p:txBody>
      </p:sp>
      <p:sp>
        <p:nvSpPr>
          <p:cNvPr id="10" name="Content Placeholder 9"/>
          <p:cNvSpPr>
            <a:spLocks noGrp="1"/>
          </p:cNvSpPr>
          <p:nvPr>
            <p:ph idx="1"/>
          </p:nvPr>
        </p:nvSpPr>
        <p:spPr>
          <a:xfrm>
            <a:off x="457200" y="692696"/>
            <a:ext cx="8229600" cy="5904656"/>
          </a:xfrm>
        </p:spPr>
        <p:txBody>
          <a:bodyPr>
            <a:noAutofit/>
          </a:bodyPr>
          <a:lstStyle/>
          <a:p>
            <a:pPr marL="0" indent="0">
              <a:buNone/>
            </a:pPr>
            <a:r>
              <a:rPr lang="he-IL" sz="2400" i="1" dirty="0">
                <a:effectLst>
                  <a:outerShdw blurRad="38100" dist="38100" dir="2700000" algn="tl">
                    <a:srgbClr val="000000">
                      <a:alpha val="43137"/>
                    </a:srgbClr>
                  </a:outerShdw>
                </a:effectLst>
                <a:latin typeface="David" pitchFamily="34" charset="-79"/>
                <a:cs typeface="David" pitchFamily="34" charset="-79"/>
              </a:rPr>
              <a:t>4.2. כיראליות של תרופות</a:t>
            </a:r>
          </a:p>
          <a:p>
            <a:pPr marL="0" indent="0">
              <a:buNone/>
            </a:pPr>
            <a:r>
              <a:rPr lang="he-IL" sz="2000" i="1" dirty="0" smtClean="0">
                <a:effectLst>
                  <a:outerShdw blurRad="38100" dist="38100" dir="2700000" algn="tl">
                    <a:srgbClr val="000000">
                      <a:alpha val="43137"/>
                    </a:srgbClr>
                  </a:outerShdw>
                </a:effectLst>
                <a:latin typeface="David" pitchFamily="34" charset="-79"/>
                <a:cs typeface="David" pitchFamily="34" charset="-79"/>
              </a:rPr>
              <a:t>טבלה </a:t>
            </a:r>
            <a:r>
              <a:rPr lang="he-IL" sz="2000" i="1" dirty="0">
                <a:effectLst>
                  <a:outerShdw blurRad="38100" dist="38100" dir="2700000" algn="tl">
                    <a:srgbClr val="000000">
                      <a:alpha val="43137"/>
                    </a:srgbClr>
                  </a:outerShdw>
                </a:effectLst>
                <a:latin typeface="David" pitchFamily="34" charset="-79"/>
                <a:cs typeface="David" pitchFamily="34" charset="-79"/>
              </a:rPr>
              <a:t>3. ערכי סטייה מסימטריה של תרופות מסוימות </a:t>
            </a:r>
            <a:r>
              <a:rPr lang="he-IL" sz="2000" i="1" dirty="0" smtClean="0">
                <a:effectLst>
                  <a:outerShdw blurRad="38100" dist="38100" dir="2700000" algn="tl">
                    <a:srgbClr val="000000">
                      <a:alpha val="43137"/>
                    </a:srgbClr>
                  </a:outerShdw>
                </a:effectLst>
                <a:latin typeface="David" pitchFamily="34" charset="-79"/>
                <a:cs typeface="David" pitchFamily="34" charset="-79"/>
              </a:rPr>
              <a:t>ונגזרותן</a:t>
            </a:r>
          </a:p>
          <a:p>
            <a:pPr marL="0" indent="0">
              <a:buNone/>
            </a:pPr>
            <a:endParaRPr lang="en-US" sz="1600" b="1" i="1" dirty="0">
              <a:latin typeface="David" pitchFamily="34" charset="-79"/>
              <a:cs typeface="+mj-cs"/>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40" y="1484784"/>
            <a:ext cx="7724433" cy="46085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2289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par>
                                <p:cTn id="13" presetID="42" presetClass="entr" presetSubtype="0" fill="hold" nodeType="withEffect">
                                  <p:stCondLst>
                                    <p:cond delay="0"/>
                                  </p:stCondLst>
                                  <p:childTnLst>
                                    <p:set>
                                      <p:cBhvr>
                                        <p:cTn id="14" dur="1" fill="hold">
                                          <p:stCondLst>
                                            <p:cond delay="0"/>
                                          </p:stCondLst>
                                        </p:cTn>
                                        <p:tgtEl>
                                          <p:spTgt spid="9219"/>
                                        </p:tgtEl>
                                        <p:attrNameLst>
                                          <p:attrName>style.visibility</p:attrName>
                                        </p:attrNameLst>
                                      </p:cBhvr>
                                      <p:to>
                                        <p:strVal val="visible"/>
                                      </p:to>
                                    </p:set>
                                    <p:animEffect transition="in" filter="fade">
                                      <p:cBhvr>
                                        <p:cTn id="15" dur="1000"/>
                                        <p:tgtEl>
                                          <p:spTgt spid="9219"/>
                                        </p:tgtEl>
                                      </p:cBhvr>
                                    </p:animEffect>
                                    <p:anim calcmode="lin" valueType="num">
                                      <p:cBhvr>
                                        <p:cTn id="16" dur="1000" fill="hold"/>
                                        <p:tgtEl>
                                          <p:spTgt spid="9219"/>
                                        </p:tgtEl>
                                        <p:attrNameLst>
                                          <p:attrName>ppt_x</p:attrName>
                                        </p:attrNameLst>
                                      </p:cBhvr>
                                      <p:tavLst>
                                        <p:tav tm="0">
                                          <p:val>
                                            <p:strVal val="#ppt_x"/>
                                          </p:val>
                                        </p:tav>
                                        <p:tav tm="100000">
                                          <p:val>
                                            <p:strVal val="#ppt_x"/>
                                          </p:val>
                                        </p:tav>
                                      </p:tavLst>
                                    </p:anim>
                                    <p:anim calcmode="lin" valueType="num">
                                      <p:cBhvr>
                                        <p:cTn id="17" dur="1000" fill="hold"/>
                                        <p:tgtEl>
                                          <p:spTgt spid="92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562074"/>
          </a:xfrm>
        </p:spPr>
        <p:txBody>
          <a:bodyPr>
            <a:noAutofit/>
          </a:bodyPr>
          <a:lstStyle/>
          <a:p>
            <a:r>
              <a:rPr lang="he-IL" sz="2800" b="1" dirty="0" smtClean="0">
                <a:effectLst>
                  <a:outerShdw blurRad="38100" dist="38100" dir="2700000" algn="tl">
                    <a:srgbClr val="000000">
                      <a:alpha val="43137"/>
                    </a:srgbClr>
                  </a:outerShdw>
                </a:effectLst>
                <a:latin typeface="David" pitchFamily="34" charset="-79"/>
                <a:cs typeface="David" pitchFamily="34" charset="-79"/>
              </a:rPr>
              <a:t>תוצאות </a:t>
            </a:r>
            <a:r>
              <a:rPr lang="he-IL" sz="2800" b="1" dirty="0" smtClean="0">
                <a:effectLst>
                  <a:outerShdw blurRad="38100" dist="38100" dir="2700000" algn="tl">
                    <a:srgbClr val="000000">
                      <a:alpha val="43137"/>
                    </a:srgbClr>
                  </a:outerShdw>
                </a:effectLst>
                <a:latin typeface="David" pitchFamily="34" charset="-79"/>
                <a:cs typeface="David" pitchFamily="34" charset="-79"/>
              </a:rPr>
              <a:t>(המשך)</a:t>
            </a:r>
            <a:endParaRPr lang="he-IL" sz="2800" b="1" dirty="0">
              <a:effectLst>
                <a:outerShdw blurRad="38100" dist="38100" dir="2700000" algn="tl">
                  <a:srgbClr val="000000">
                    <a:alpha val="43137"/>
                  </a:srgbClr>
                </a:outerShdw>
              </a:effectLst>
              <a:latin typeface="David" pitchFamily="34" charset="-79"/>
              <a:cs typeface="David" pitchFamily="34" charset="-79"/>
            </a:endParaRPr>
          </a:p>
        </p:txBody>
      </p:sp>
      <p:sp>
        <p:nvSpPr>
          <p:cNvPr id="10" name="Content Placeholder 9"/>
          <p:cNvSpPr>
            <a:spLocks noGrp="1"/>
          </p:cNvSpPr>
          <p:nvPr>
            <p:ph idx="1"/>
          </p:nvPr>
        </p:nvSpPr>
        <p:spPr>
          <a:xfrm>
            <a:off x="457200" y="836712"/>
            <a:ext cx="8229600" cy="5760640"/>
          </a:xfrm>
        </p:spPr>
        <p:txBody>
          <a:bodyPr>
            <a:noAutofit/>
          </a:bodyPr>
          <a:lstStyle/>
          <a:p>
            <a:pPr marL="0" indent="0">
              <a:buNone/>
            </a:pPr>
            <a:r>
              <a:rPr lang="he-IL" sz="2000" i="1" dirty="0" smtClean="0">
                <a:effectLst>
                  <a:outerShdw blurRad="38100" dist="38100" dir="2700000" algn="tl">
                    <a:srgbClr val="000000">
                      <a:alpha val="43137"/>
                    </a:srgbClr>
                  </a:outerShdw>
                </a:effectLst>
                <a:latin typeface="David" pitchFamily="34" charset="-79"/>
                <a:cs typeface="David" pitchFamily="34" charset="-79"/>
              </a:rPr>
              <a:t>טבלה </a:t>
            </a:r>
            <a:r>
              <a:rPr lang="he-IL" sz="2000" i="1" dirty="0">
                <a:effectLst>
                  <a:outerShdw blurRad="38100" dist="38100" dir="2700000" algn="tl">
                    <a:srgbClr val="000000">
                      <a:alpha val="43137"/>
                    </a:srgbClr>
                  </a:outerShdw>
                </a:effectLst>
                <a:latin typeface="David" pitchFamily="34" charset="-79"/>
                <a:cs typeface="David" pitchFamily="34" charset="-79"/>
              </a:rPr>
              <a:t>3. ערכי סטייה מסימטריה של תרופות מסוימות </a:t>
            </a:r>
            <a:r>
              <a:rPr lang="he-IL" sz="2000" i="1" dirty="0" smtClean="0">
                <a:effectLst>
                  <a:outerShdw blurRad="38100" dist="38100" dir="2700000" algn="tl">
                    <a:srgbClr val="000000">
                      <a:alpha val="43137"/>
                    </a:srgbClr>
                  </a:outerShdw>
                </a:effectLst>
                <a:latin typeface="David" pitchFamily="34" charset="-79"/>
                <a:cs typeface="David" pitchFamily="34" charset="-79"/>
              </a:rPr>
              <a:t>ונגזרותן (המשך של טבלה)</a:t>
            </a:r>
          </a:p>
          <a:p>
            <a:pPr marL="0" indent="0">
              <a:buNone/>
            </a:pPr>
            <a:endParaRPr lang="he-IL" sz="20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smtClean="0">
              <a:effectLst>
                <a:outerShdw blurRad="38100" dist="38100" dir="2700000" algn="tl">
                  <a:srgbClr val="000000">
                    <a:alpha val="43137"/>
                  </a:srgbClr>
                </a:outerShdw>
              </a:effectLst>
              <a:latin typeface="David" pitchFamily="34" charset="-79"/>
              <a:cs typeface="David" pitchFamily="34" charset="-79"/>
            </a:endParaRPr>
          </a:p>
          <a:p>
            <a:pPr>
              <a:buFont typeface="Wingdings" pitchFamily="2" charset="2"/>
              <a:buChar char="§"/>
            </a:pPr>
            <a:r>
              <a:rPr lang="he-IL" sz="2000" i="1" dirty="0" smtClean="0">
                <a:effectLst>
                  <a:outerShdw blurRad="38100" dist="38100" dir="2700000" algn="tl">
                    <a:srgbClr val="000000">
                      <a:alpha val="43137"/>
                    </a:srgbClr>
                  </a:outerShdw>
                </a:effectLst>
                <a:latin typeface="David" pitchFamily="34" charset="-79"/>
                <a:cs typeface="David" pitchFamily="34" charset="-79"/>
              </a:rPr>
              <a:t>תרופות הנמצאות בטבלה הן נגזרות של חומצה בנזואית. ערך של כיראליות עבור התרופות האלה הוא די גבוה, למרות שהן נחשבות לאכיראליות (כגון אספירין).</a:t>
            </a:r>
          </a:p>
          <a:p>
            <a:pPr>
              <a:buFont typeface="Wingdings" pitchFamily="2" charset="2"/>
              <a:buChar char="§"/>
            </a:pPr>
            <a:r>
              <a:rPr lang="he-IL" sz="2000" i="1" dirty="0" smtClean="0">
                <a:effectLst>
                  <a:outerShdw blurRad="38100" dist="38100" dir="2700000" algn="tl">
                    <a:srgbClr val="000000">
                      <a:alpha val="43137"/>
                    </a:srgbClr>
                  </a:outerShdw>
                </a:effectLst>
                <a:latin typeface="David" pitchFamily="34" charset="-79"/>
                <a:cs typeface="David" pitchFamily="34" charset="-79"/>
              </a:rPr>
              <a:t> עיוות של חומצה בנזואית ברוב המקרים לא מסביר את הכיראליות של התרופה. למשל, לתרופת דיפלוניסל (אטרופיזומר), חלק המשפיע על הכיראליות שלה במידה משמעותית יותר, הוא חלק הביפנילי (ערך של סטייה מסימטריה עבורו שווה ל-1.8477).</a:t>
            </a:r>
            <a:endParaRPr lang="he-IL" sz="2000" i="1" dirty="0">
              <a:effectLst>
                <a:outerShdw blurRad="38100" dist="38100" dir="2700000" algn="tl">
                  <a:srgbClr val="000000">
                    <a:alpha val="43137"/>
                  </a:srgbClr>
                </a:outerShdw>
              </a:effectLst>
              <a:latin typeface="David" pitchFamily="34" charset="-79"/>
              <a:cs typeface="David" pitchFamily="34" charset="-79"/>
            </a:endParaRPr>
          </a:p>
          <a:p>
            <a:pPr>
              <a:buFont typeface="Wingdings" pitchFamily="2" charset="2"/>
              <a:buChar char="§"/>
            </a:pPr>
            <a:r>
              <a:rPr lang="he-IL" sz="2000" i="1" dirty="0" smtClean="0">
                <a:effectLst>
                  <a:outerShdw blurRad="38100" dist="38100" dir="2700000" algn="tl">
                    <a:srgbClr val="000000">
                      <a:alpha val="43137"/>
                    </a:srgbClr>
                  </a:outerShdw>
                </a:effectLst>
                <a:latin typeface="David" pitchFamily="34" charset="-79"/>
                <a:cs typeface="David" pitchFamily="34" charset="-79"/>
              </a:rPr>
              <a:t>נדרש מחקר נוסף כדי לבדוק מקור לכיראליות של התרופות האלה.</a:t>
            </a:r>
            <a:endParaRPr lang="en-US" sz="20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en-US" sz="1600" b="1" i="1" dirty="0">
              <a:latin typeface="David" pitchFamily="34" charset="-79"/>
              <a:cs typeface="+mj-cs"/>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196752"/>
            <a:ext cx="7239270" cy="29523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5752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fade">
                                      <p:cBhvr>
                                        <p:cTn id="10" dur="1000"/>
                                        <p:tgtEl>
                                          <p:spTgt spid="10242"/>
                                        </p:tgtEl>
                                      </p:cBhvr>
                                    </p:animEffect>
                                    <p:anim calcmode="lin" valueType="num">
                                      <p:cBhvr>
                                        <p:cTn id="11" dur="1000" fill="hold"/>
                                        <p:tgtEl>
                                          <p:spTgt spid="10242"/>
                                        </p:tgtEl>
                                        <p:attrNameLst>
                                          <p:attrName>ppt_x</p:attrName>
                                        </p:attrNameLst>
                                      </p:cBhvr>
                                      <p:tavLst>
                                        <p:tav tm="0">
                                          <p:val>
                                            <p:strVal val="#ppt_x"/>
                                          </p:val>
                                        </p:tav>
                                        <p:tav tm="100000">
                                          <p:val>
                                            <p:strVal val="#ppt_x"/>
                                          </p:val>
                                        </p:tav>
                                      </p:tavLst>
                                    </p:anim>
                                    <p:anim calcmode="lin" valueType="num">
                                      <p:cBhvr>
                                        <p:cTn id="12"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9" end="9"/>
                                            </p:txEl>
                                          </p:spTgt>
                                        </p:tgtEl>
                                        <p:attrNameLst>
                                          <p:attrName>style.visibility</p:attrName>
                                        </p:attrNameLst>
                                      </p:cBhvr>
                                      <p:to>
                                        <p:strVal val="visible"/>
                                      </p:to>
                                    </p:set>
                                    <p:animEffect transition="in" filter="fade">
                                      <p:cBhvr>
                                        <p:cTn id="17" dur="500"/>
                                        <p:tgtEl>
                                          <p:spTgt spid="10">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10" end="10"/>
                                            </p:txEl>
                                          </p:spTgt>
                                        </p:tgtEl>
                                        <p:attrNameLst>
                                          <p:attrName>style.visibility</p:attrName>
                                        </p:attrNameLst>
                                      </p:cBhvr>
                                      <p:to>
                                        <p:strVal val="visible"/>
                                      </p:to>
                                    </p:set>
                                    <p:animEffect transition="in" filter="fade">
                                      <p:cBhvr>
                                        <p:cTn id="22" dur="500"/>
                                        <p:tgtEl>
                                          <p:spTgt spid="10">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11" end="11"/>
                                            </p:txEl>
                                          </p:spTgt>
                                        </p:tgtEl>
                                        <p:attrNameLst>
                                          <p:attrName>style.visibility</p:attrName>
                                        </p:attrNameLst>
                                      </p:cBhvr>
                                      <p:to>
                                        <p:strVal val="visible"/>
                                      </p:to>
                                    </p:set>
                                    <p:animEffect transition="in" filter="fade">
                                      <p:cBhvr>
                                        <p:cTn id="27" dur="5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418058"/>
          </a:xfrm>
        </p:spPr>
        <p:txBody>
          <a:bodyPr>
            <a:noAutofit/>
          </a:bodyPr>
          <a:lstStyle/>
          <a:p>
            <a:r>
              <a:rPr lang="he-IL" sz="2800" b="1" dirty="0" smtClean="0">
                <a:effectLst>
                  <a:outerShdw blurRad="38100" dist="38100" dir="2700000" algn="tl">
                    <a:srgbClr val="000000">
                      <a:alpha val="43137"/>
                    </a:srgbClr>
                  </a:outerShdw>
                </a:effectLst>
                <a:latin typeface="David" pitchFamily="34" charset="-79"/>
                <a:cs typeface="David" pitchFamily="34" charset="-79"/>
              </a:rPr>
              <a:t>מסקנות </a:t>
            </a:r>
            <a:endParaRPr lang="he-IL" sz="2800" b="1" dirty="0">
              <a:effectLst>
                <a:outerShdw blurRad="38100" dist="38100" dir="2700000" algn="tl">
                  <a:srgbClr val="000000">
                    <a:alpha val="43137"/>
                  </a:srgbClr>
                </a:outerShdw>
              </a:effectLst>
              <a:latin typeface="David" pitchFamily="34" charset="-79"/>
              <a:cs typeface="David" pitchFamily="34" charset="-79"/>
            </a:endParaRPr>
          </a:p>
        </p:txBody>
      </p:sp>
      <p:sp>
        <p:nvSpPr>
          <p:cNvPr id="10" name="Content Placeholder 9"/>
          <p:cNvSpPr>
            <a:spLocks noGrp="1"/>
          </p:cNvSpPr>
          <p:nvPr>
            <p:ph idx="1"/>
          </p:nvPr>
        </p:nvSpPr>
        <p:spPr>
          <a:xfrm>
            <a:off x="457200" y="692696"/>
            <a:ext cx="8229600" cy="5904656"/>
          </a:xfrm>
        </p:spPr>
        <p:txBody>
          <a:bodyPr>
            <a:noAutofit/>
          </a:bodyPr>
          <a:lstStyle/>
          <a:p>
            <a:pPr>
              <a:buFont typeface="Wingdings" pitchFamily="2" charset="2"/>
              <a:buChar char="Ø"/>
            </a:pPr>
            <a:r>
              <a:rPr lang="he-IL" sz="2300" i="1" dirty="0">
                <a:effectLst>
                  <a:outerShdw blurRad="38100" dist="38100" dir="2700000" algn="tl">
                    <a:srgbClr val="000000">
                      <a:alpha val="43137"/>
                    </a:srgbClr>
                  </a:outerShdw>
                </a:effectLst>
                <a:latin typeface="David" pitchFamily="34" charset="-79"/>
                <a:cs typeface="David" pitchFamily="34" charset="-79"/>
              </a:rPr>
              <a:t>זוויות </a:t>
            </a:r>
            <a:r>
              <a:rPr lang="he-IL" sz="2300" i="1" dirty="0" smtClean="0">
                <a:effectLst>
                  <a:outerShdw blurRad="38100" dist="38100" dir="2700000" algn="tl">
                    <a:srgbClr val="000000">
                      <a:alpha val="43137"/>
                    </a:srgbClr>
                  </a:outerShdw>
                </a:effectLst>
                <a:latin typeface="David" pitchFamily="34" charset="-79"/>
                <a:cs typeface="David" pitchFamily="34" charset="-79"/>
              </a:rPr>
              <a:t>פיתול </a:t>
            </a:r>
            <a:r>
              <a:rPr lang="he-IL" sz="2300" i="1" dirty="0">
                <a:effectLst>
                  <a:outerShdw blurRad="38100" dist="38100" dir="2700000" algn="tl">
                    <a:srgbClr val="000000">
                      <a:alpha val="43137"/>
                    </a:srgbClr>
                  </a:outerShdw>
                </a:effectLst>
                <a:latin typeface="David" pitchFamily="34" charset="-79"/>
                <a:cs typeface="David" pitchFamily="34" charset="-79"/>
              </a:rPr>
              <a:t>לא מספיקות כדי למדוד את העיוות של </a:t>
            </a:r>
            <a:r>
              <a:rPr lang="he-IL" sz="2300" i="1" dirty="0" smtClean="0">
                <a:effectLst>
                  <a:outerShdw blurRad="38100" dist="38100" dir="2700000" algn="tl">
                    <a:srgbClr val="000000">
                      <a:alpha val="43137"/>
                    </a:srgbClr>
                  </a:outerShdw>
                </a:effectLst>
                <a:latin typeface="David" pitchFamily="34" charset="-79"/>
                <a:cs typeface="David" pitchFamily="34" charset="-79"/>
              </a:rPr>
              <a:t>המולקולה</a:t>
            </a:r>
          </a:p>
          <a:p>
            <a:pPr>
              <a:buFont typeface="Wingdings" pitchFamily="2" charset="2"/>
              <a:buChar char="Ø"/>
            </a:pPr>
            <a:r>
              <a:rPr lang="he-IL" sz="2300" i="1" dirty="0" smtClean="0">
                <a:effectLst>
                  <a:outerShdw blurRad="38100" dist="38100" dir="2700000" algn="tl">
                    <a:srgbClr val="000000">
                      <a:alpha val="43137"/>
                    </a:srgbClr>
                  </a:outerShdw>
                </a:effectLst>
                <a:latin typeface="David" pitchFamily="34" charset="-79"/>
                <a:cs typeface="David" pitchFamily="34" charset="-79"/>
              </a:rPr>
              <a:t>הסתברות למצוא נגזרת של מולקולה בעלת תבנית מולקולרית מסוימת  עם זווית פיתול מסוימת בקונפיגורציה הקרובה ביותר לקונפיגורצית </a:t>
            </a:r>
            <a:r>
              <a:rPr lang="en-US" sz="2300" i="1" dirty="0" smtClean="0">
                <a:effectLst>
                  <a:outerShdw blurRad="38100" dist="38100" dir="2700000" algn="tl">
                    <a:srgbClr val="000000">
                      <a:alpha val="43137"/>
                    </a:srgbClr>
                  </a:outerShdw>
                </a:effectLst>
                <a:latin typeface="David" pitchFamily="34" charset="-79"/>
                <a:cs typeface="David" pitchFamily="34" charset="-79"/>
              </a:rPr>
              <a:t>E</a:t>
            </a:r>
            <a:r>
              <a:rPr lang="he-IL" sz="2300" i="1" dirty="0" smtClean="0">
                <a:effectLst>
                  <a:outerShdw blurRad="38100" dist="38100" dir="2700000" algn="tl">
                    <a:srgbClr val="000000">
                      <a:alpha val="43137"/>
                    </a:srgbClr>
                  </a:outerShdw>
                </a:effectLst>
                <a:latin typeface="David" pitchFamily="34" charset="-79"/>
                <a:cs typeface="David" pitchFamily="34" charset="-79"/>
              </a:rPr>
              <a:t> שווה להסתברות למצוא את אותה הנגזרת של מולקולה עם אותה זווית פיתול בקונפיגורציה הקרובה ביותר לקונפיגורצית </a:t>
            </a:r>
            <a:r>
              <a:rPr lang="en-US" sz="2300" i="1" dirty="0" smtClean="0">
                <a:effectLst>
                  <a:outerShdw blurRad="38100" dist="38100" dir="2700000" algn="tl">
                    <a:srgbClr val="000000">
                      <a:alpha val="43137"/>
                    </a:srgbClr>
                  </a:outerShdw>
                </a:effectLst>
                <a:latin typeface="David" pitchFamily="34" charset="-79"/>
                <a:cs typeface="David" pitchFamily="34" charset="-79"/>
              </a:rPr>
              <a:t>Z</a:t>
            </a:r>
            <a:r>
              <a:rPr lang="he-IL" sz="2300" i="1" dirty="0" smtClean="0">
                <a:effectLst>
                  <a:outerShdw blurRad="38100" dist="38100" dir="2700000" algn="tl">
                    <a:srgbClr val="000000">
                      <a:alpha val="43137"/>
                    </a:srgbClr>
                  </a:outerShdw>
                </a:effectLst>
                <a:latin typeface="David" pitchFamily="34" charset="-79"/>
                <a:cs typeface="David" pitchFamily="34" charset="-79"/>
              </a:rPr>
              <a:t>.</a:t>
            </a:r>
          </a:p>
          <a:p>
            <a:pPr>
              <a:buFont typeface="Wingdings" pitchFamily="2" charset="2"/>
              <a:buChar char="Ø"/>
            </a:pPr>
            <a:r>
              <a:rPr lang="he-IL" sz="2300" i="1" dirty="0" smtClean="0">
                <a:effectLst>
                  <a:outerShdw blurRad="38100" dist="38100" dir="2700000" algn="tl">
                    <a:srgbClr val="000000">
                      <a:alpha val="43137"/>
                    </a:srgbClr>
                  </a:outerShdw>
                </a:effectLst>
                <a:latin typeface="David" pitchFamily="34" charset="-79"/>
                <a:cs typeface="David" pitchFamily="34" charset="-79"/>
              </a:rPr>
              <a:t>הסתברות למצוא נגזרת של מולקולה בעלת תבנית מולקולרית מסוימת עם ערך </a:t>
            </a:r>
            <a:r>
              <a:rPr lang="en-US" sz="2300" i="1" dirty="0" smtClean="0">
                <a:effectLst>
                  <a:outerShdw blurRad="38100" dist="38100" dir="2700000" algn="tl">
                    <a:srgbClr val="000000">
                      <a:alpha val="43137"/>
                    </a:srgbClr>
                  </a:outerShdw>
                </a:effectLst>
                <a:latin typeface="David" pitchFamily="34" charset="-79"/>
                <a:cs typeface="David" pitchFamily="34" charset="-79"/>
              </a:rPr>
              <a:t>ccm</a:t>
            </a:r>
            <a:r>
              <a:rPr lang="he-IL" sz="2300" i="1" dirty="0" smtClean="0">
                <a:effectLst>
                  <a:outerShdw blurRad="38100" dist="38100" dir="2700000" algn="tl">
                    <a:srgbClr val="000000">
                      <a:alpha val="43137"/>
                    </a:srgbClr>
                  </a:outerShdw>
                </a:effectLst>
                <a:latin typeface="David" pitchFamily="34" charset="-79"/>
                <a:cs typeface="David" pitchFamily="34" charset="-79"/>
              </a:rPr>
              <a:t> מסוים בקונפיגורציה הקרובה ביותר לקונפיגורצית </a:t>
            </a:r>
            <a:r>
              <a:rPr lang="en-US" sz="2300" i="1" dirty="0" smtClean="0">
                <a:effectLst>
                  <a:outerShdw blurRad="38100" dist="38100" dir="2700000" algn="tl">
                    <a:srgbClr val="000000">
                      <a:alpha val="43137"/>
                    </a:srgbClr>
                  </a:outerShdw>
                </a:effectLst>
                <a:latin typeface="David" pitchFamily="34" charset="-79"/>
                <a:cs typeface="David" pitchFamily="34" charset="-79"/>
              </a:rPr>
              <a:t>E</a:t>
            </a:r>
            <a:r>
              <a:rPr lang="he-IL" sz="2300" i="1" dirty="0" smtClean="0">
                <a:effectLst>
                  <a:outerShdw blurRad="38100" dist="38100" dir="2700000" algn="tl">
                    <a:srgbClr val="000000">
                      <a:alpha val="43137"/>
                    </a:srgbClr>
                  </a:outerShdw>
                </a:effectLst>
                <a:latin typeface="David" pitchFamily="34" charset="-79"/>
                <a:cs typeface="David" pitchFamily="34" charset="-79"/>
              </a:rPr>
              <a:t> שווה להסתברות למצוא את אותה הנגזרת של מולקולה עם אותו ערך של </a:t>
            </a:r>
            <a:r>
              <a:rPr lang="en-US" sz="2300" i="1" dirty="0" smtClean="0">
                <a:effectLst>
                  <a:outerShdw blurRad="38100" dist="38100" dir="2700000" algn="tl">
                    <a:srgbClr val="000000">
                      <a:alpha val="43137"/>
                    </a:srgbClr>
                  </a:outerShdw>
                </a:effectLst>
                <a:latin typeface="David" pitchFamily="34" charset="-79"/>
                <a:cs typeface="David" pitchFamily="34" charset="-79"/>
              </a:rPr>
              <a:t>ccm</a:t>
            </a:r>
            <a:r>
              <a:rPr lang="he-IL" sz="2300" i="1" dirty="0" smtClean="0">
                <a:effectLst>
                  <a:outerShdw blurRad="38100" dist="38100" dir="2700000" algn="tl">
                    <a:srgbClr val="000000">
                      <a:alpha val="43137"/>
                    </a:srgbClr>
                  </a:outerShdw>
                </a:effectLst>
                <a:latin typeface="David" pitchFamily="34" charset="-79"/>
                <a:cs typeface="David" pitchFamily="34" charset="-79"/>
              </a:rPr>
              <a:t> בקונפיגורציה הקרובה ביותר לקונפיגורצית </a:t>
            </a:r>
            <a:r>
              <a:rPr lang="en-US" sz="2300" i="1" dirty="0" smtClean="0">
                <a:effectLst>
                  <a:outerShdw blurRad="38100" dist="38100" dir="2700000" algn="tl">
                    <a:srgbClr val="000000">
                      <a:alpha val="43137"/>
                    </a:srgbClr>
                  </a:outerShdw>
                </a:effectLst>
                <a:latin typeface="David" pitchFamily="34" charset="-79"/>
                <a:cs typeface="David" pitchFamily="34" charset="-79"/>
              </a:rPr>
              <a:t>Z</a:t>
            </a:r>
            <a:r>
              <a:rPr lang="he-IL" sz="2300" i="1" dirty="0" smtClean="0">
                <a:effectLst>
                  <a:outerShdw blurRad="38100" dist="38100" dir="2700000" algn="tl">
                    <a:srgbClr val="000000">
                      <a:alpha val="43137"/>
                    </a:srgbClr>
                  </a:outerShdw>
                </a:effectLst>
                <a:latin typeface="David" pitchFamily="34" charset="-79"/>
                <a:cs typeface="David" pitchFamily="34" charset="-79"/>
              </a:rPr>
              <a:t>.</a:t>
            </a:r>
          </a:p>
          <a:p>
            <a:pPr>
              <a:buFont typeface="Wingdings" pitchFamily="2" charset="2"/>
              <a:buChar char="Ø"/>
            </a:pPr>
            <a:r>
              <a:rPr lang="he-IL" sz="2300" i="1" dirty="0" smtClean="0">
                <a:effectLst>
                  <a:outerShdw blurRad="38100" dist="38100" dir="2700000" algn="tl">
                    <a:srgbClr val="000000">
                      <a:alpha val="43137"/>
                    </a:srgbClr>
                  </a:outerShdw>
                </a:effectLst>
                <a:latin typeface="David" pitchFamily="34" charset="-79"/>
                <a:cs typeface="David" pitchFamily="34" charset="-79"/>
              </a:rPr>
              <a:t>ישנו דימיון בהסתברות של סטייה מסימטריה עבור כל המולקולות שבדקנו. לרוב המולקולות (70-80%) טווח של סטייה מסימטריה הוא בין 0 ל-0.5. </a:t>
            </a:r>
          </a:p>
          <a:p>
            <a:pPr>
              <a:buFont typeface="Wingdings" pitchFamily="2" charset="2"/>
              <a:buChar char="Ø"/>
            </a:pPr>
            <a:r>
              <a:rPr lang="he-IL" sz="2300" i="1" dirty="0" smtClean="0">
                <a:effectLst>
                  <a:outerShdw blurRad="38100" dist="38100" dir="2700000" algn="tl">
                    <a:srgbClr val="000000">
                      <a:alpha val="43137"/>
                    </a:srgbClr>
                  </a:outerShdw>
                </a:effectLst>
                <a:latin typeface="David" pitchFamily="34" charset="-79"/>
                <a:cs typeface="David" pitchFamily="34" charset="-79"/>
              </a:rPr>
              <a:t>ערכי חציון של סטייה מסימטריה הם בין 0.05 לבין 0.09, לכן סטייה מאכיראליות לרוב המולקולות הינה קטנה.</a:t>
            </a:r>
          </a:p>
          <a:p>
            <a:pPr>
              <a:buFont typeface="Wingdings" pitchFamily="2" charset="2"/>
              <a:buChar char="Ø"/>
            </a:pPr>
            <a:r>
              <a:rPr lang="he-IL" sz="2300" i="1" dirty="0" smtClean="0">
                <a:effectLst>
                  <a:outerShdw blurRad="38100" dist="38100" dir="2700000" algn="tl">
                    <a:srgbClr val="000000">
                      <a:alpha val="43137"/>
                    </a:srgbClr>
                  </a:outerShdw>
                </a:effectLst>
                <a:latin typeface="David" pitchFamily="34" charset="-79"/>
                <a:cs typeface="David" pitchFamily="34" charset="-79"/>
              </a:rPr>
              <a:t>מידת הכיראליות של התרופות הנחשבות לאכיראליות היא משמעותית ודורשת מחקר נוסף לבדיקת המקור לכיראליות.</a:t>
            </a:r>
            <a:endParaRPr lang="he-IL" sz="23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en-US" sz="1600" b="1" i="1" dirty="0">
              <a:latin typeface="David" pitchFamily="34" charset="-79"/>
              <a:cs typeface="+mj-cs"/>
            </a:endParaRPr>
          </a:p>
        </p:txBody>
      </p:sp>
    </p:spTree>
    <p:extLst>
      <p:ext uri="{BB962C8B-B14F-4D97-AF65-F5344CB8AC3E}">
        <p14:creationId xmlns:p14="http://schemas.microsoft.com/office/powerpoint/2010/main" val="322947165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562074"/>
          </a:xfrm>
        </p:spPr>
        <p:txBody>
          <a:bodyPr>
            <a:noAutofit/>
          </a:bodyPr>
          <a:lstStyle/>
          <a:p>
            <a:r>
              <a:rPr lang="he-IL" sz="2800" b="1" dirty="0" smtClean="0">
                <a:effectLst>
                  <a:outerShdw blurRad="38100" dist="38100" dir="2700000" algn="tl">
                    <a:srgbClr val="000000">
                      <a:alpha val="43137"/>
                    </a:srgbClr>
                  </a:outerShdw>
                </a:effectLst>
                <a:latin typeface="David" pitchFamily="34" charset="-79"/>
                <a:cs typeface="David" pitchFamily="34" charset="-79"/>
              </a:rPr>
              <a:t>חסרונות של המחקר</a:t>
            </a:r>
            <a:endParaRPr lang="he-IL" sz="2800" b="1" dirty="0">
              <a:effectLst>
                <a:outerShdw blurRad="38100" dist="38100" dir="2700000" algn="tl">
                  <a:srgbClr val="000000">
                    <a:alpha val="43137"/>
                  </a:srgbClr>
                </a:outerShdw>
              </a:effectLst>
              <a:latin typeface="David" pitchFamily="34" charset="-79"/>
              <a:cs typeface="David" pitchFamily="34" charset="-79"/>
            </a:endParaRPr>
          </a:p>
        </p:txBody>
      </p:sp>
      <p:sp>
        <p:nvSpPr>
          <p:cNvPr id="10" name="Content Placeholder 9"/>
          <p:cNvSpPr>
            <a:spLocks noGrp="1"/>
          </p:cNvSpPr>
          <p:nvPr>
            <p:ph idx="1"/>
          </p:nvPr>
        </p:nvSpPr>
        <p:spPr>
          <a:xfrm>
            <a:off x="457200" y="1124744"/>
            <a:ext cx="8229600" cy="5472608"/>
          </a:xfrm>
        </p:spPr>
        <p:txBody>
          <a:bodyPr>
            <a:noAutofit/>
          </a:bodyPr>
          <a:lstStyle/>
          <a:p>
            <a:r>
              <a:rPr lang="he-IL" sz="2400" i="1" dirty="0">
                <a:effectLst>
                  <a:outerShdw blurRad="38100" dist="38100" dir="2700000" algn="tl">
                    <a:srgbClr val="000000">
                      <a:alpha val="43137"/>
                    </a:srgbClr>
                  </a:outerShdw>
                </a:effectLst>
                <a:latin typeface="David" pitchFamily="34" charset="-79"/>
                <a:cs typeface="David" pitchFamily="34" charset="-79"/>
              </a:rPr>
              <a:t>המחקר התבצע רק ע"י חישובים אמפיריים, כלומר ללא התייחסות לתנאים מסוימים הקשורים לשימושיהן. בעיקר זה קשור לחלק של תרופות שכל </a:t>
            </a:r>
            <a:r>
              <a:rPr lang="he-IL" sz="2400" i="1" dirty="0" smtClean="0">
                <a:effectLst>
                  <a:outerShdw blurRad="38100" dist="38100" dir="2700000" algn="tl">
                    <a:srgbClr val="000000">
                      <a:alpha val="43137"/>
                    </a:srgbClr>
                  </a:outerShdw>
                </a:effectLst>
                <a:latin typeface="David" pitchFamily="34" charset="-79"/>
                <a:cs typeface="David" pitchFamily="34" charset="-79"/>
              </a:rPr>
              <a:t>החישובים בו </a:t>
            </a:r>
            <a:r>
              <a:rPr lang="he-IL" sz="2400" i="1" dirty="0">
                <a:effectLst>
                  <a:outerShdw blurRad="38100" dist="38100" dir="2700000" algn="tl">
                    <a:srgbClr val="000000">
                      <a:alpha val="43137"/>
                    </a:srgbClr>
                  </a:outerShdw>
                </a:effectLst>
                <a:latin typeface="David" pitchFamily="34" charset="-79"/>
                <a:cs typeface="David" pitchFamily="34" charset="-79"/>
              </a:rPr>
              <a:t>היו מבוססים על המולקולות בפאזה המוצקה ולא בסביבה מימית כמו שיש בגוף האדם. </a:t>
            </a:r>
            <a:endParaRPr lang="en-US" sz="2400" i="1" dirty="0">
              <a:effectLst>
                <a:outerShdw blurRad="38100" dist="38100" dir="2700000" algn="tl">
                  <a:srgbClr val="000000">
                    <a:alpha val="43137"/>
                  </a:srgbClr>
                </a:outerShdw>
              </a:effectLst>
              <a:latin typeface="David" pitchFamily="34" charset="-79"/>
              <a:cs typeface="David" pitchFamily="34" charset="-79"/>
            </a:endParaRPr>
          </a:p>
          <a:p>
            <a:r>
              <a:rPr lang="he-IL" sz="2400" i="1" dirty="0">
                <a:effectLst>
                  <a:outerShdw blurRad="38100" dist="38100" dir="2700000" algn="tl">
                    <a:srgbClr val="000000">
                      <a:alpha val="43137"/>
                    </a:srgbClr>
                  </a:outerShdw>
                </a:effectLst>
                <a:latin typeface="David" pitchFamily="34" charset="-79"/>
                <a:cs typeface="David" pitchFamily="34" charset="-79"/>
              </a:rPr>
              <a:t>תרכובות שהתייחסנו אליהן </a:t>
            </a:r>
            <a:r>
              <a:rPr lang="he-IL" sz="2400" i="1" dirty="0" err="1">
                <a:effectLst>
                  <a:outerShdw blurRad="38100" dist="38100" dir="2700000" algn="tl">
                    <a:srgbClr val="000000">
                      <a:alpha val="43137"/>
                    </a:srgbClr>
                  </a:outerShdw>
                </a:effectLst>
                <a:latin typeface="David" pitchFamily="34" charset="-79"/>
                <a:cs typeface="David" pitchFamily="34" charset="-79"/>
              </a:rPr>
              <a:t>כלאטרופיזומרים</a:t>
            </a:r>
            <a:r>
              <a:rPr lang="he-IL" sz="2400" i="1" dirty="0">
                <a:effectLst>
                  <a:outerShdw blurRad="38100" dist="38100" dir="2700000" algn="tl">
                    <a:srgbClr val="000000">
                      <a:alpha val="43137"/>
                    </a:srgbClr>
                  </a:outerShdw>
                </a:effectLst>
                <a:latin typeface="David" pitchFamily="34" charset="-79"/>
                <a:cs typeface="David" pitchFamily="34" charset="-79"/>
              </a:rPr>
              <a:t> </a:t>
            </a:r>
            <a:r>
              <a:rPr lang="he-IL" sz="2400" i="1" dirty="0" smtClean="0">
                <a:effectLst>
                  <a:outerShdw blurRad="38100" dist="38100" dir="2700000" algn="tl">
                    <a:srgbClr val="000000">
                      <a:alpha val="43137"/>
                    </a:srgbClr>
                  </a:outerShdw>
                </a:effectLst>
                <a:latin typeface="David" pitchFamily="34" charset="-79"/>
                <a:cs typeface="David" pitchFamily="34" charset="-79"/>
              </a:rPr>
              <a:t>נקראות כך </a:t>
            </a:r>
            <a:r>
              <a:rPr lang="he-IL" sz="2400" i="1" dirty="0">
                <a:effectLst>
                  <a:outerShdw blurRad="38100" dist="38100" dir="2700000" algn="tl">
                    <a:srgbClr val="000000">
                      <a:alpha val="43137"/>
                    </a:srgbClr>
                  </a:outerShdw>
                </a:effectLst>
                <a:latin typeface="David" pitchFamily="34" charset="-79"/>
                <a:cs typeface="David" pitchFamily="34" charset="-79"/>
              </a:rPr>
              <a:t>רק בגלל האופי של ציר כיראליות שלהן ולא מאושרות ע"י ,למשל, חישובי אנרגיית האקטיבציה לסיבוב סביב ציר </a:t>
            </a:r>
            <a:r>
              <a:rPr lang="he-IL" sz="2400" i="1" dirty="0" smtClean="0">
                <a:effectLst>
                  <a:outerShdw blurRad="38100" dist="38100" dir="2700000" algn="tl">
                    <a:srgbClr val="000000">
                      <a:alpha val="43137"/>
                    </a:srgbClr>
                  </a:outerShdw>
                </a:effectLst>
                <a:latin typeface="David" pitchFamily="34" charset="-79"/>
                <a:cs typeface="David" pitchFamily="34" charset="-79"/>
              </a:rPr>
              <a:t>הכיראליות </a:t>
            </a:r>
            <a:r>
              <a:rPr lang="he-IL" sz="2400" i="1" dirty="0">
                <a:effectLst>
                  <a:outerShdw blurRad="38100" dist="38100" dir="2700000" algn="tl">
                    <a:srgbClr val="000000">
                      <a:alpha val="43137"/>
                    </a:srgbClr>
                  </a:outerShdw>
                </a:effectLst>
                <a:latin typeface="David" pitchFamily="34" charset="-79"/>
                <a:cs typeface="David" pitchFamily="34" charset="-79"/>
              </a:rPr>
              <a:t>שלהן. </a:t>
            </a:r>
            <a:endParaRPr lang="he-IL" sz="24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en-US" sz="1600" b="1" i="1" dirty="0">
              <a:latin typeface="David" pitchFamily="34" charset="-79"/>
              <a:cs typeface="+mj-cs"/>
            </a:endParaRPr>
          </a:p>
        </p:txBody>
      </p:sp>
    </p:spTree>
    <p:extLst>
      <p:ext uri="{BB962C8B-B14F-4D97-AF65-F5344CB8AC3E}">
        <p14:creationId xmlns:p14="http://schemas.microsoft.com/office/powerpoint/2010/main" val="85039382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562074"/>
          </a:xfrm>
        </p:spPr>
        <p:txBody>
          <a:bodyPr>
            <a:noAutofit/>
          </a:bodyPr>
          <a:lstStyle/>
          <a:p>
            <a:r>
              <a:rPr lang="he-IL" sz="2800" b="1" dirty="0" smtClean="0">
                <a:effectLst>
                  <a:outerShdw blurRad="38100" dist="38100" dir="2700000" algn="tl">
                    <a:srgbClr val="000000">
                      <a:alpha val="43137"/>
                    </a:srgbClr>
                  </a:outerShdw>
                </a:effectLst>
                <a:latin typeface="David" pitchFamily="34" charset="-79"/>
                <a:cs typeface="David" pitchFamily="34" charset="-79"/>
              </a:rPr>
              <a:t>הצעות למחקרי המשך</a:t>
            </a:r>
            <a:endParaRPr lang="he-IL" sz="2800" b="1" dirty="0">
              <a:effectLst>
                <a:outerShdw blurRad="38100" dist="38100" dir="2700000" algn="tl">
                  <a:srgbClr val="000000">
                    <a:alpha val="43137"/>
                  </a:srgbClr>
                </a:outerShdw>
              </a:effectLst>
              <a:latin typeface="David" pitchFamily="34" charset="-79"/>
              <a:cs typeface="David" pitchFamily="34" charset="-79"/>
            </a:endParaRPr>
          </a:p>
        </p:txBody>
      </p:sp>
      <p:sp>
        <p:nvSpPr>
          <p:cNvPr id="10" name="Content Placeholder 9"/>
          <p:cNvSpPr>
            <a:spLocks noGrp="1"/>
          </p:cNvSpPr>
          <p:nvPr>
            <p:ph idx="1"/>
          </p:nvPr>
        </p:nvSpPr>
        <p:spPr>
          <a:xfrm>
            <a:off x="457200" y="1052736"/>
            <a:ext cx="8229600" cy="5544616"/>
          </a:xfrm>
        </p:spPr>
        <p:txBody>
          <a:bodyPr>
            <a:noAutofit/>
          </a:bodyPr>
          <a:lstStyle/>
          <a:p>
            <a:pPr>
              <a:buFont typeface="Wingdings" pitchFamily="2" charset="2"/>
              <a:buChar char="§"/>
            </a:pPr>
            <a:r>
              <a:rPr lang="he-IL" sz="2400" i="1" dirty="0">
                <a:effectLst>
                  <a:outerShdw blurRad="38100" dist="38100" dir="2700000" algn="tl">
                    <a:srgbClr val="000000">
                      <a:alpha val="43137"/>
                    </a:srgbClr>
                  </a:outerShdw>
                </a:effectLst>
                <a:latin typeface="David" pitchFamily="34" charset="-79"/>
                <a:cs typeface="David" pitchFamily="34" charset="-79"/>
              </a:rPr>
              <a:t>במחקרי המשך הקשורים </a:t>
            </a:r>
            <a:r>
              <a:rPr lang="he-IL" sz="2400" i="1" dirty="0" smtClean="0">
                <a:effectLst>
                  <a:outerShdw blurRad="38100" dist="38100" dir="2700000" algn="tl">
                    <a:srgbClr val="000000">
                      <a:alpha val="43137"/>
                    </a:srgbClr>
                  </a:outerShdw>
                </a:effectLst>
                <a:latin typeface="David" pitchFamily="34" charset="-79"/>
                <a:cs typeface="David" pitchFamily="34" charset="-79"/>
              </a:rPr>
              <a:t>לתרופות, מוצע </a:t>
            </a:r>
            <a:r>
              <a:rPr lang="he-IL" sz="2400" i="1" dirty="0">
                <a:effectLst>
                  <a:outerShdw blurRad="38100" dist="38100" dir="2700000" algn="tl">
                    <a:srgbClr val="000000">
                      <a:alpha val="43137"/>
                    </a:srgbClr>
                  </a:outerShdw>
                </a:effectLst>
                <a:latin typeface="David" pitchFamily="34" charset="-79"/>
                <a:cs typeface="David" pitchFamily="34" charset="-79"/>
              </a:rPr>
              <a:t>להתייחס למולקולות בפאזה המימית שבה זוויות פיתול, סטייה ממישוריות וכתוצאה מכך מדדי כיראליות </a:t>
            </a:r>
            <a:r>
              <a:rPr lang="he-IL" sz="2400" i="1" dirty="0" smtClean="0">
                <a:effectLst>
                  <a:outerShdw blurRad="38100" dist="38100" dir="2700000" algn="tl">
                    <a:srgbClr val="000000">
                      <a:alpha val="43137"/>
                    </a:srgbClr>
                  </a:outerShdw>
                </a:effectLst>
                <a:latin typeface="David" pitchFamily="34" charset="-79"/>
                <a:cs typeface="David" pitchFamily="34" charset="-79"/>
              </a:rPr>
              <a:t>יכולים </a:t>
            </a:r>
            <a:r>
              <a:rPr lang="he-IL" sz="2400" i="1" dirty="0">
                <a:effectLst>
                  <a:outerShdw blurRad="38100" dist="38100" dir="2700000" algn="tl">
                    <a:srgbClr val="000000">
                      <a:alpha val="43137"/>
                    </a:srgbClr>
                  </a:outerShdw>
                </a:effectLst>
                <a:latin typeface="David" pitchFamily="34" charset="-79"/>
                <a:cs typeface="David" pitchFamily="34" charset="-79"/>
              </a:rPr>
              <a:t>להשתנות. </a:t>
            </a:r>
            <a:endParaRPr lang="he-IL" sz="2400" i="1" dirty="0" smtClean="0">
              <a:effectLst>
                <a:outerShdw blurRad="38100" dist="38100" dir="2700000" algn="tl">
                  <a:srgbClr val="000000">
                    <a:alpha val="43137"/>
                  </a:srgbClr>
                </a:outerShdw>
              </a:effectLst>
              <a:latin typeface="David" pitchFamily="34" charset="-79"/>
              <a:cs typeface="David" pitchFamily="34" charset="-79"/>
            </a:endParaRPr>
          </a:p>
          <a:p>
            <a:pPr>
              <a:buFont typeface="Wingdings" pitchFamily="2" charset="2"/>
              <a:buChar char="§"/>
            </a:pPr>
            <a:r>
              <a:rPr lang="he-IL" sz="2400" i="1" dirty="0" smtClean="0">
                <a:effectLst>
                  <a:outerShdw blurRad="38100" dist="38100" dir="2700000" algn="tl">
                    <a:srgbClr val="000000">
                      <a:alpha val="43137"/>
                    </a:srgbClr>
                  </a:outerShdw>
                </a:effectLst>
                <a:latin typeface="David" pitchFamily="34" charset="-79"/>
                <a:cs typeface="David" pitchFamily="34" charset="-79"/>
              </a:rPr>
              <a:t>כדי </a:t>
            </a:r>
            <a:r>
              <a:rPr lang="he-IL" sz="2400" i="1" dirty="0">
                <a:effectLst>
                  <a:outerShdw blurRad="38100" dist="38100" dir="2700000" algn="tl">
                    <a:srgbClr val="000000">
                      <a:alpha val="43137"/>
                    </a:srgbClr>
                  </a:outerShdw>
                </a:effectLst>
                <a:latin typeface="David" pitchFamily="34" charset="-79"/>
                <a:cs typeface="David" pitchFamily="34" charset="-79"/>
              </a:rPr>
              <a:t>לבדוק השפעות של תרופה מסוימת על גוף האדם</a:t>
            </a:r>
            <a:r>
              <a:rPr lang="he-IL" sz="2400" i="1" dirty="0" smtClean="0">
                <a:effectLst>
                  <a:outerShdw blurRad="38100" dist="38100" dir="2700000" algn="tl">
                    <a:srgbClr val="000000">
                      <a:alpha val="43137"/>
                    </a:srgbClr>
                  </a:outerShdw>
                </a:effectLst>
                <a:latin typeface="David" pitchFamily="34" charset="-79"/>
                <a:cs typeface="David" pitchFamily="34" charset="-79"/>
              </a:rPr>
              <a:t>, את המחקר רצוי </a:t>
            </a:r>
            <a:r>
              <a:rPr lang="he-IL" sz="2400" i="1" dirty="0" smtClean="0">
                <a:effectLst>
                  <a:outerShdw blurRad="38100" dist="38100" dir="2700000" algn="tl">
                    <a:srgbClr val="000000">
                      <a:alpha val="43137"/>
                    </a:srgbClr>
                  </a:outerShdw>
                </a:effectLst>
                <a:latin typeface="David" pitchFamily="34" charset="-79"/>
                <a:cs typeface="David" pitchFamily="34" charset="-79"/>
              </a:rPr>
              <a:t>להרחיב </a:t>
            </a:r>
            <a:r>
              <a:rPr lang="he-IL" sz="2400" i="1" dirty="0" smtClean="0">
                <a:effectLst>
                  <a:outerShdw blurRad="38100" dist="38100" dir="2700000" algn="tl">
                    <a:srgbClr val="000000">
                      <a:alpha val="43137"/>
                    </a:srgbClr>
                  </a:outerShdw>
                </a:effectLst>
                <a:latin typeface="David" pitchFamily="34" charset="-79"/>
                <a:cs typeface="David" pitchFamily="34" charset="-79"/>
              </a:rPr>
              <a:t>לתחום </a:t>
            </a:r>
            <a:r>
              <a:rPr lang="he-IL" sz="2400" i="1" dirty="0">
                <a:effectLst>
                  <a:outerShdw blurRad="38100" dist="38100" dir="2700000" algn="tl">
                    <a:srgbClr val="000000">
                      <a:alpha val="43137"/>
                    </a:srgbClr>
                  </a:outerShdw>
                </a:effectLst>
                <a:latin typeface="David" pitchFamily="34" charset="-79"/>
                <a:cs typeface="David" pitchFamily="34" charset="-79"/>
              </a:rPr>
              <a:t>הביוכימי שבו אפשר להסתכל על הגורמים הנוספים שמקורם במערכות הביולוגיות הספציפיות</a:t>
            </a:r>
            <a:r>
              <a:rPr lang="he-IL" sz="2800" i="1" dirty="0">
                <a:effectLst>
                  <a:outerShdw blurRad="38100" dist="38100" dir="2700000" algn="tl">
                    <a:srgbClr val="000000">
                      <a:alpha val="43137"/>
                    </a:srgbClr>
                  </a:outerShdw>
                </a:effectLst>
                <a:latin typeface="David" pitchFamily="34" charset="-79"/>
                <a:cs typeface="David" pitchFamily="34" charset="-79"/>
              </a:rPr>
              <a:t>.</a:t>
            </a:r>
            <a:endParaRPr lang="en-US" sz="28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8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en-US" sz="1600" b="1" i="1" dirty="0">
              <a:latin typeface="David" pitchFamily="34" charset="-79"/>
              <a:cs typeface="+mj-cs"/>
            </a:endParaRPr>
          </a:p>
        </p:txBody>
      </p:sp>
    </p:spTree>
    <p:extLst>
      <p:ext uri="{BB962C8B-B14F-4D97-AF65-F5344CB8AC3E}">
        <p14:creationId xmlns:p14="http://schemas.microsoft.com/office/powerpoint/2010/main" val="38844201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Autofit/>
          </a:bodyPr>
          <a:lstStyle/>
          <a:p>
            <a:r>
              <a:rPr lang="he-IL" sz="2800" b="1" dirty="0" smtClean="0">
                <a:effectLst>
                  <a:outerShdw blurRad="38100" dist="38100" dir="2700000" algn="tl">
                    <a:srgbClr val="000000">
                      <a:alpha val="43137"/>
                    </a:srgbClr>
                  </a:outerShdw>
                </a:effectLst>
                <a:latin typeface="David" pitchFamily="34" charset="-79"/>
                <a:cs typeface="David" pitchFamily="34" charset="-79"/>
              </a:rPr>
              <a:t>תוכן עניינים</a:t>
            </a:r>
            <a:endParaRPr lang="he-IL" sz="2800" b="1" dirty="0">
              <a:effectLst>
                <a:outerShdw blurRad="38100" dist="38100" dir="2700000" algn="tl">
                  <a:srgbClr val="000000">
                    <a:alpha val="43137"/>
                  </a:srgbClr>
                </a:outerShdw>
              </a:effectLst>
              <a:latin typeface="David" pitchFamily="34" charset="-79"/>
              <a:cs typeface="David" pitchFamily="34" charset="-79"/>
            </a:endParaRPr>
          </a:p>
        </p:txBody>
      </p:sp>
      <p:sp>
        <p:nvSpPr>
          <p:cNvPr id="3" name="Content Placeholder 2"/>
          <p:cNvSpPr>
            <a:spLocks noGrp="1"/>
          </p:cNvSpPr>
          <p:nvPr>
            <p:ph idx="1"/>
          </p:nvPr>
        </p:nvSpPr>
        <p:spPr>
          <a:xfrm>
            <a:off x="467544" y="620688"/>
            <a:ext cx="8229600" cy="612068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buNone/>
            </a:pPr>
            <a:r>
              <a:rPr lang="he-IL" sz="1850" i="1" cap="all" dirty="0" smtClean="0">
                <a:ln w="0"/>
                <a:latin typeface="David" pitchFamily="34" charset="-79"/>
                <a:cs typeface="David" pitchFamily="34" charset="-79"/>
              </a:rPr>
              <a:t>1. מבוא</a:t>
            </a:r>
          </a:p>
          <a:p>
            <a:pPr marL="0" indent="0">
              <a:buNone/>
            </a:pPr>
            <a:r>
              <a:rPr lang="he-IL" sz="1850" i="1" cap="all" dirty="0" smtClean="0">
                <a:ln w="0"/>
                <a:latin typeface="David" pitchFamily="34" charset="-79"/>
                <a:cs typeface="David" pitchFamily="34" charset="-79"/>
              </a:rPr>
              <a:t>2. מטרות של מחקר</a:t>
            </a:r>
          </a:p>
          <a:p>
            <a:pPr marL="0" indent="0">
              <a:buNone/>
            </a:pPr>
            <a:r>
              <a:rPr lang="he-IL" sz="1850" i="1" cap="all" dirty="0" smtClean="0">
                <a:ln w="0"/>
                <a:latin typeface="David" pitchFamily="34" charset="-79"/>
                <a:cs typeface="David" pitchFamily="34" charset="-79"/>
              </a:rPr>
              <a:t>3. שיטות </a:t>
            </a:r>
          </a:p>
          <a:p>
            <a:pPr marL="0" indent="0">
              <a:buNone/>
            </a:pPr>
            <a:r>
              <a:rPr lang="he-IL" sz="1850" i="1" cap="all" dirty="0" smtClean="0">
                <a:ln w="0"/>
                <a:latin typeface="David" pitchFamily="34" charset="-79"/>
                <a:cs typeface="David" pitchFamily="34" charset="-79"/>
              </a:rPr>
              <a:t>	3.1. איסוף של אינפורמציה</a:t>
            </a:r>
          </a:p>
          <a:p>
            <a:pPr marL="0" indent="0">
              <a:buNone/>
            </a:pPr>
            <a:r>
              <a:rPr lang="he-IL" sz="1850" i="1" cap="all" dirty="0" smtClean="0">
                <a:ln w="0"/>
                <a:latin typeface="David" pitchFamily="34" charset="-79"/>
                <a:cs typeface="David" pitchFamily="34" charset="-79"/>
              </a:rPr>
              <a:t>	3.2. חישובי כיראליות</a:t>
            </a:r>
          </a:p>
          <a:p>
            <a:pPr marL="0" indent="0">
              <a:buNone/>
            </a:pPr>
            <a:r>
              <a:rPr lang="he-IL" sz="1850" i="1" cap="all" dirty="0" smtClean="0">
                <a:ln w="0"/>
                <a:latin typeface="David" pitchFamily="34" charset="-79"/>
                <a:cs typeface="David" pitchFamily="34" charset="-79"/>
              </a:rPr>
              <a:t>	3.3. חישובי פרמוטציות</a:t>
            </a:r>
          </a:p>
          <a:p>
            <a:pPr marL="0" indent="0">
              <a:buNone/>
            </a:pPr>
            <a:r>
              <a:rPr lang="he-IL" sz="1850" i="1" cap="all" dirty="0" smtClean="0">
                <a:ln w="0"/>
                <a:latin typeface="David" pitchFamily="34" charset="-79"/>
                <a:cs typeface="David" pitchFamily="34" charset="-79"/>
              </a:rPr>
              <a:t>	3.4. חיפוש ב-</a:t>
            </a:r>
            <a:r>
              <a:rPr lang="en-US" sz="1850" i="1" dirty="0">
                <a:latin typeface="David" pitchFamily="34" charset="-79"/>
                <a:cs typeface="David" pitchFamily="34" charset="-79"/>
              </a:rPr>
              <a:t>Drugbank</a:t>
            </a:r>
            <a:endParaRPr lang="he-IL" sz="1850" i="1" dirty="0">
              <a:latin typeface="David" pitchFamily="34" charset="-79"/>
              <a:cs typeface="David" pitchFamily="34" charset="-79"/>
            </a:endParaRPr>
          </a:p>
          <a:p>
            <a:pPr marL="0" indent="0">
              <a:buNone/>
            </a:pPr>
            <a:r>
              <a:rPr lang="he-IL" sz="1850" i="1" cap="all" dirty="0" smtClean="0">
                <a:ln w="0"/>
                <a:latin typeface="David" pitchFamily="34" charset="-79"/>
                <a:cs typeface="David" pitchFamily="34" charset="-79"/>
              </a:rPr>
              <a:t>	3.5. חישובים סטטיסטיים</a:t>
            </a:r>
          </a:p>
          <a:p>
            <a:pPr marL="0" indent="0">
              <a:buNone/>
            </a:pPr>
            <a:r>
              <a:rPr lang="he-IL" sz="1850" i="1" cap="all" dirty="0" smtClean="0">
                <a:ln w="0"/>
                <a:latin typeface="David" pitchFamily="34" charset="-79"/>
                <a:cs typeface="David" pitchFamily="34" charset="-79"/>
              </a:rPr>
              <a:t>4. תוצאות</a:t>
            </a:r>
          </a:p>
          <a:p>
            <a:pPr marL="0" indent="0">
              <a:buNone/>
            </a:pPr>
            <a:r>
              <a:rPr lang="he-IL" sz="1850" i="1" cap="all" dirty="0">
                <a:ln w="0"/>
                <a:latin typeface="David" pitchFamily="34" charset="-79"/>
                <a:cs typeface="David" pitchFamily="34" charset="-79"/>
              </a:rPr>
              <a:t>	</a:t>
            </a:r>
            <a:r>
              <a:rPr lang="he-IL" sz="1850" i="1" dirty="0">
                <a:latin typeface="David" pitchFamily="34" charset="-79"/>
                <a:cs typeface="David" pitchFamily="34" charset="-79"/>
              </a:rPr>
              <a:t> 4.1. חישובים סטטיסטיים עבור תבניות מולקולות </a:t>
            </a:r>
            <a:r>
              <a:rPr lang="he-IL" sz="1850" i="1" dirty="0" smtClean="0">
                <a:latin typeface="David" pitchFamily="34" charset="-79"/>
                <a:cs typeface="David" pitchFamily="34" charset="-79"/>
              </a:rPr>
              <a:t>אורגניות</a:t>
            </a:r>
          </a:p>
          <a:p>
            <a:pPr marL="0" indent="0">
              <a:buNone/>
            </a:pPr>
            <a:r>
              <a:rPr lang="he-IL" sz="1850" i="1" cap="all" dirty="0">
                <a:ln w="0"/>
                <a:latin typeface="David" pitchFamily="34" charset="-79"/>
                <a:cs typeface="David" pitchFamily="34" charset="-79"/>
              </a:rPr>
              <a:t>	</a:t>
            </a:r>
            <a:r>
              <a:rPr lang="he-IL" sz="1850" i="1" cap="all" dirty="0" smtClean="0">
                <a:ln w="0"/>
                <a:latin typeface="David" pitchFamily="34" charset="-79"/>
                <a:cs typeface="David" pitchFamily="34" charset="-79"/>
              </a:rPr>
              <a:t>	4.1.1</a:t>
            </a:r>
            <a:r>
              <a:rPr lang="he-IL" sz="1850" i="1" dirty="0" smtClean="0">
                <a:latin typeface="David" pitchFamily="34" charset="-79"/>
                <a:cs typeface="David" pitchFamily="34" charset="-79"/>
              </a:rPr>
              <a:t>. </a:t>
            </a:r>
            <a:r>
              <a:rPr lang="he-IL" sz="1850" i="1" dirty="0">
                <a:latin typeface="David" pitchFamily="34" charset="-79"/>
                <a:cs typeface="David" pitchFamily="34" charset="-79"/>
              </a:rPr>
              <a:t>חישובי התפלגות של זווית פיתול </a:t>
            </a:r>
            <a:endParaRPr lang="he-IL" sz="1850" i="1" dirty="0" smtClean="0">
              <a:latin typeface="David" pitchFamily="34" charset="-79"/>
              <a:cs typeface="David" pitchFamily="34" charset="-79"/>
            </a:endParaRPr>
          </a:p>
          <a:p>
            <a:pPr marL="0" indent="0">
              <a:buNone/>
            </a:pPr>
            <a:r>
              <a:rPr lang="he-IL" sz="1850" i="1" dirty="0">
                <a:latin typeface="David" pitchFamily="34" charset="-79"/>
                <a:cs typeface="David" pitchFamily="34" charset="-79"/>
              </a:rPr>
              <a:t>	</a:t>
            </a:r>
            <a:r>
              <a:rPr lang="he-IL" sz="1850" i="1" dirty="0" smtClean="0">
                <a:latin typeface="David" pitchFamily="34" charset="-79"/>
                <a:cs typeface="David" pitchFamily="34" charset="-79"/>
              </a:rPr>
              <a:t>	</a:t>
            </a:r>
            <a:r>
              <a:rPr lang="he-IL" sz="1850" i="1" dirty="0">
                <a:latin typeface="David" pitchFamily="34" charset="-79"/>
                <a:cs typeface="David" pitchFamily="34" charset="-79"/>
              </a:rPr>
              <a:t>4.1.2. חישובי הסתברות של סטייה </a:t>
            </a:r>
            <a:r>
              <a:rPr lang="he-IL" sz="1850" i="1" dirty="0" smtClean="0">
                <a:latin typeface="David" pitchFamily="34" charset="-79"/>
                <a:cs typeface="David" pitchFamily="34" charset="-79"/>
              </a:rPr>
              <a:t>מסימטריה</a:t>
            </a:r>
          </a:p>
          <a:p>
            <a:pPr marL="0" lvl="0" indent="0">
              <a:buNone/>
            </a:pPr>
            <a:r>
              <a:rPr lang="he-IL" sz="1850" i="1" dirty="0">
                <a:latin typeface="David" pitchFamily="34" charset="-79"/>
                <a:cs typeface="David" pitchFamily="34" charset="-79"/>
              </a:rPr>
              <a:t>	</a:t>
            </a:r>
            <a:r>
              <a:rPr lang="he-IL" sz="1850" i="1" dirty="0" smtClean="0">
                <a:latin typeface="David" pitchFamily="34" charset="-79"/>
                <a:cs typeface="David" pitchFamily="34" charset="-79"/>
              </a:rPr>
              <a:t>	</a:t>
            </a:r>
            <a:r>
              <a:rPr lang="he-IL" sz="1850" i="1" dirty="0">
                <a:latin typeface="David" pitchFamily="34" charset="-79"/>
                <a:cs typeface="David" pitchFamily="34" charset="-79"/>
              </a:rPr>
              <a:t> 4.1.3.חציון של סטייה מסימטריה עבור כלל </a:t>
            </a:r>
            <a:r>
              <a:rPr lang="he-IL" sz="1850" i="1" dirty="0" smtClean="0">
                <a:latin typeface="David" pitchFamily="34" charset="-79"/>
                <a:cs typeface="David" pitchFamily="34" charset="-79"/>
              </a:rPr>
              <a:t>המולקולות</a:t>
            </a:r>
          </a:p>
          <a:p>
            <a:pPr marL="0" indent="0">
              <a:buNone/>
            </a:pPr>
            <a:r>
              <a:rPr lang="he-IL" sz="1850" i="1" dirty="0">
                <a:latin typeface="David" pitchFamily="34" charset="-79"/>
                <a:cs typeface="David" pitchFamily="34" charset="-79"/>
              </a:rPr>
              <a:t>	4.2. כיראליות של תרופות</a:t>
            </a:r>
          </a:p>
          <a:p>
            <a:pPr marL="0" lvl="0" indent="0">
              <a:buNone/>
            </a:pPr>
            <a:r>
              <a:rPr lang="he-IL" sz="1850" i="1" dirty="0" smtClean="0">
                <a:latin typeface="David" pitchFamily="34" charset="-79"/>
                <a:cs typeface="David" pitchFamily="34" charset="-79"/>
              </a:rPr>
              <a:t> 5. </a:t>
            </a:r>
            <a:r>
              <a:rPr lang="he-IL" sz="1850" i="1" cap="all" dirty="0" smtClean="0">
                <a:ln w="0"/>
                <a:latin typeface="David" pitchFamily="34" charset="-79"/>
                <a:cs typeface="David" pitchFamily="34" charset="-79"/>
              </a:rPr>
              <a:t>מסקנות</a:t>
            </a:r>
          </a:p>
          <a:p>
            <a:pPr marL="0" indent="0">
              <a:buNone/>
            </a:pPr>
            <a:r>
              <a:rPr lang="he-IL" sz="1850" i="1" cap="all" dirty="0" smtClean="0">
                <a:ln w="0"/>
                <a:latin typeface="David" pitchFamily="34" charset="-79"/>
                <a:cs typeface="David" pitchFamily="34" charset="-79"/>
              </a:rPr>
              <a:t>6. חסרונות של מחקר</a:t>
            </a:r>
          </a:p>
          <a:p>
            <a:pPr marL="0" indent="0">
              <a:buNone/>
            </a:pPr>
            <a:r>
              <a:rPr lang="he-IL" sz="1850" i="1" cap="all" dirty="0" smtClean="0">
                <a:ln w="0"/>
                <a:latin typeface="David" pitchFamily="34" charset="-79"/>
                <a:cs typeface="David" pitchFamily="34" charset="-79"/>
              </a:rPr>
              <a:t>7. הצעות למחקרי המשך</a:t>
            </a:r>
          </a:p>
          <a:p>
            <a:pPr marL="0" indent="0">
              <a:buNone/>
            </a:pPr>
            <a:r>
              <a:rPr lang="he-IL" sz="1850" i="1" cap="all" dirty="0" smtClean="0">
                <a:ln w="0"/>
                <a:latin typeface="David" pitchFamily="34" charset="-79"/>
                <a:cs typeface="David" pitchFamily="34" charset="-79"/>
              </a:rPr>
              <a:t>8. תודות</a:t>
            </a:r>
            <a:endParaRPr lang="he-IL" sz="1850" i="1" cap="all" dirty="0" smtClean="0">
              <a:ln w="0"/>
              <a:latin typeface="David" pitchFamily="34" charset="-79"/>
              <a:cs typeface="David" pitchFamily="34" charset="-79"/>
            </a:endParaRPr>
          </a:p>
          <a:p>
            <a:pPr marL="0" indent="0">
              <a:buNone/>
            </a:pPr>
            <a:endParaRPr lang="he-IL" sz="1850" cap="all" dirty="0">
              <a:ln w="0"/>
              <a:effectLst>
                <a:outerShdw blurRad="50800" dist="38100" dir="2700000" algn="tl" rotWithShape="0">
                  <a:prstClr val="black">
                    <a:alpha val="40000"/>
                  </a:prstClr>
                </a:outerShdw>
              </a:effectLst>
              <a:latin typeface="David" pitchFamily="34" charset="-79"/>
              <a:cs typeface="David" pitchFamily="34" charset="-79"/>
            </a:endParaRPr>
          </a:p>
        </p:txBody>
      </p:sp>
    </p:spTree>
    <p:extLst>
      <p:ext uri="{BB962C8B-B14F-4D97-AF65-F5344CB8AC3E}">
        <p14:creationId xmlns:p14="http://schemas.microsoft.com/office/powerpoint/2010/main" val="33445388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fade">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fade">
                                      <p:cBhvr>
                                        <p:cTn id="87" dur="500"/>
                                        <p:tgtEl>
                                          <p:spTgt spid="3">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Effect transition="in" filter="fade">
                                      <p:cBhvr>
                                        <p:cTn id="92"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562074"/>
          </a:xfrm>
        </p:spPr>
        <p:txBody>
          <a:bodyPr>
            <a:noAutofit/>
          </a:bodyPr>
          <a:lstStyle/>
          <a:p>
            <a:r>
              <a:rPr lang="he-IL" sz="3600" b="1" dirty="0" smtClean="0">
                <a:effectLst>
                  <a:outerShdw blurRad="38100" dist="38100" dir="2700000" algn="tl">
                    <a:srgbClr val="000000">
                      <a:alpha val="43137"/>
                    </a:srgbClr>
                  </a:outerShdw>
                </a:effectLst>
                <a:latin typeface="David" pitchFamily="34" charset="-79"/>
                <a:cs typeface="David" pitchFamily="34" charset="-79"/>
              </a:rPr>
              <a:t>תודות</a:t>
            </a:r>
            <a:endParaRPr lang="he-IL" sz="3600" b="1" dirty="0">
              <a:effectLst>
                <a:outerShdw blurRad="38100" dist="38100" dir="2700000" algn="tl">
                  <a:srgbClr val="000000">
                    <a:alpha val="43137"/>
                  </a:srgbClr>
                </a:outerShdw>
              </a:effectLst>
              <a:latin typeface="David" pitchFamily="34" charset="-79"/>
              <a:cs typeface="David" pitchFamily="34" charset="-79"/>
            </a:endParaRPr>
          </a:p>
        </p:txBody>
      </p:sp>
      <p:sp>
        <p:nvSpPr>
          <p:cNvPr id="10" name="Content Placeholder 9"/>
          <p:cNvSpPr>
            <a:spLocks noGrp="1"/>
          </p:cNvSpPr>
          <p:nvPr>
            <p:ph idx="1"/>
          </p:nvPr>
        </p:nvSpPr>
        <p:spPr>
          <a:xfrm>
            <a:off x="457200" y="836712"/>
            <a:ext cx="8229600" cy="5760640"/>
          </a:xfrm>
        </p:spPr>
        <p:txBody>
          <a:bodyPr>
            <a:noAutofit/>
          </a:bodyPr>
          <a:lstStyle/>
          <a:p>
            <a:pPr marL="0" indent="0">
              <a:buNone/>
            </a:pPr>
            <a:r>
              <a:rPr lang="he-IL" sz="2800" i="1" dirty="0">
                <a:effectLst>
                  <a:outerShdw blurRad="38100" dist="38100" dir="2700000" algn="tl">
                    <a:srgbClr val="000000">
                      <a:alpha val="43137"/>
                    </a:srgbClr>
                  </a:outerShdw>
                </a:effectLst>
                <a:latin typeface="David" pitchFamily="34" charset="-79"/>
                <a:cs typeface="David" pitchFamily="34" charset="-79"/>
              </a:rPr>
              <a:t>אני מודה מאוד למנחה של המחקר, ד"ר טובי-ערד ענבל שלימדה אותי, עזרה ותמכה בי במשך כל המחקר. </a:t>
            </a:r>
            <a:endParaRPr lang="en-US" sz="28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8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r>
              <a:rPr lang="he-IL" sz="2800" i="1" dirty="0" smtClean="0">
                <a:effectLst>
                  <a:outerShdw blurRad="38100" dist="38100" dir="2700000" algn="tl">
                    <a:srgbClr val="000000">
                      <a:alpha val="43137"/>
                    </a:srgbClr>
                  </a:outerShdw>
                </a:effectLst>
                <a:latin typeface="David" pitchFamily="34" charset="-79"/>
                <a:cs typeface="David" pitchFamily="34" charset="-79"/>
              </a:rPr>
              <a:t>הכרתי </a:t>
            </a:r>
            <a:r>
              <a:rPr lang="he-IL" sz="2800" i="1" dirty="0">
                <a:effectLst>
                  <a:outerShdw blurRad="38100" dist="38100" dir="2700000" algn="tl">
                    <a:srgbClr val="000000">
                      <a:alpha val="43137"/>
                    </a:srgbClr>
                  </a:outerShdw>
                </a:effectLst>
                <a:latin typeface="David" pitchFamily="34" charset="-79"/>
                <a:cs typeface="David" pitchFamily="34" charset="-79"/>
              </a:rPr>
              <a:t>הרבה מושגים ושיטות הדרושות לצורכי מחקר. </a:t>
            </a:r>
            <a:r>
              <a:rPr lang="en-US" sz="2800" i="1" dirty="0" smtClean="0">
                <a:effectLst>
                  <a:outerShdw blurRad="38100" dist="38100" dir="2700000" algn="tl">
                    <a:srgbClr val="000000">
                      <a:alpha val="43137"/>
                    </a:srgbClr>
                  </a:outerShdw>
                </a:effectLst>
                <a:latin typeface="David" pitchFamily="34" charset="-79"/>
                <a:cs typeface="David" pitchFamily="34" charset="-79"/>
              </a:rPr>
              <a:t/>
            </a:r>
            <a:br>
              <a:rPr lang="en-US" sz="2800" i="1" dirty="0" smtClean="0">
                <a:effectLst>
                  <a:outerShdw blurRad="38100" dist="38100" dir="2700000" algn="tl">
                    <a:srgbClr val="000000">
                      <a:alpha val="43137"/>
                    </a:srgbClr>
                  </a:outerShdw>
                </a:effectLst>
                <a:latin typeface="David" pitchFamily="34" charset="-79"/>
                <a:cs typeface="David" pitchFamily="34" charset="-79"/>
              </a:rPr>
            </a:br>
            <a:r>
              <a:rPr lang="he-IL" sz="2800" i="1" dirty="0" smtClean="0">
                <a:effectLst>
                  <a:outerShdw blurRad="38100" dist="38100" dir="2700000" algn="tl">
                    <a:srgbClr val="000000">
                      <a:alpha val="43137"/>
                    </a:srgbClr>
                  </a:outerShdw>
                </a:effectLst>
                <a:latin typeface="David" pitchFamily="34" charset="-79"/>
                <a:cs typeface="David" pitchFamily="34" charset="-79"/>
              </a:rPr>
              <a:t>למדתי </a:t>
            </a:r>
            <a:r>
              <a:rPr lang="he-IL" sz="2800" i="1" dirty="0">
                <a:effectLst>
                  <a:outerShdw blurRad="38100" dist="38100" dir="2700000" algn="tl">
                    <a:srgbClr val="000000">
                      <a:alpha val="43137"/>
                    </a:srgbClr>
                  </a:outerShdw>
                </a:effectLst>
                <a:latin typeface="David" pitchFamily="34" charset="-79"/>
                <a:cs typeface="David" pitchFamily="34" charset="-79"/>
              </a:rPr>
              <a:t>הרבה </a:t>
            </a:r>
            <a:r>
              <a:rPr lang="he-IL" sz="2800" i="1" dirty="0" smtClean="0">
                <a:effectLst>
                  <a:outerShdw blurRad="38100" dist="38100" dir="2700000" algn="tl">
                    <a:srgbClr val="000000">
                      <a:alpha val="43137"/>
                    </a:srgbClr>
                  </a:outerShdw>
                </a:effectLst>
                <a:latin typeface="David" pitchFamily="34" charset="-79"/>
                <a:cs typeface="David" pitchFamily="34" charset="-79"/>
              </a:rPr>
              <a:t>וקיבלתי </a:t>
            </a:r>
            <a:r>
              <a:rPr lang="he-IL" sz="2800" i="1" dirty="0">
                <a:effectLst>
                  <a:outerShdw blurRad="38100" dist="38100" dir="2700000" algn="tl">
                    <a:srgbClr val="000000">
                      <a:alpha val="43137"/>
                    </a:srgbClr>
                  </a:outerShdw>
                </a:effectLst>
                <a:latin typeface="David" pitchFamily="34" charset="-79"/>
                <a:cs typeface="David" pitchFamily="34" charset="-79"/>
              </a:rPr>
              <a:t>ניסיון רב בעבודה מחקרית </a:t>
            </a:r>
            <a:r>
              <a:rPr lang="he-IL" sz="2800" i="1" dirty="0" smtClean="0">
                <a:effectLst>
                  <a:outerShdw blurRad="38100" dist="38100" dir="2700000" algn="tl">
                    <a:srgbClr val="000000">
                      <a:alpha val="43137"/>
                    </a:srgbClr>
                  </a:outerShdw>
                </a:effectLst>
                <a:latin typeface="David" pitchFamily="34" charset="-79"/>
                <a:cs typeface="David" pitchFamily="34" charset="-79"/>
              </a:rPr>
              <a:t>שללא ספק ילווה </a:t>
            </a:r>
            <a:r>
              <a:rPr lang="he-IL" sz="2800" i="1" dirty="0">
                <a:effectLst>
                  <a:outerShdw blurRad="38100" dist="38100" dir="2700000" algn="tl">
                    <a:srgbClr val="000000">
                      <a:alpha val="43137"/>
                    </a:srgbClr>
                  </a:outerShdw>
                </a:effectLst>
                <a:latin typeface="David" pitchFamily="34" charset="-79"/>
                <a:cs typeface="David" pitchFamily="34" charset="-79"/>
              </a:rPr>
              <a:t>אותי בעתיד.</a:t>
            </a:r>
            <a:endParaRPr lang="en-US" sz="28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8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r>
              <a:rPr lang="he-IL" sz="2800" i="1" dirty="0" smtClean="0">
                <a:effectLst>
                  <a:outerShdw blurRad="38100" dist="38100" dir="2700000" algn="tl">
                    <a:srgbClr val="000000">
                      <a:alpha val="43137"/>
                    </a:srgbClr>
                  </a:outerShdw>
                </a:effectLst>
                <a:latin typeface="David" pitchFamily="34" charset="-79"/>
                <a:cs typeface="David" pitchFamily="34" charset="-79"/>
              </a:rPr>
              <a:t>תודות </a:t>
            </a:r>
            <a:r>
              <a:rPr lang="he-IL" sz="2800" i="1" dirty="0">
                <a:effectLst>
                  <a:outerShdw blurRad="38100" dist="38100" dir="2700000" algn="tl">
                    <a:srgbClr val="000000">
                      <a:alpha val="43137"/>
                    </a:srgbClr>
                  </a:outerShdw>
                </a:effectLst>
                <a:latin typeface="David" pitchFamily="34" charset="-79"/>
                <a:cs typeface="David" pitchFamily="34" charset="-79"/>
              </a:rPr>
              <a:t>גדולות למשפחה החמודה שלי: בעיקר לבעלי </a:t>
            </a:r>
            <a:r>
              <a:rPr lang="he-IL" sz="2800" i="1" dirty="0" smtClean="0">
                <a:effectLst>
                  <a:outerShdw blurRad="38100" dist="38100" dir="2700000" algn="tl">
                    <a:srgbClr val="000000">
                      <a:alpha val="43137"/>
                    </a:srgbClr>
                  </a:outerShdw>
                </a:effectLst>
                <a:latin typeface="David" pitchFamily="34" charset="-79"/>
                <a:cs typeface="David" pitchFamily="34" charset="-79"/>
              </a:rPr>
              <a:t>היקר </a:t>
            </a:r>
            <a:r>
              <a:rPr lang="he-IL" sz="2800" i="1" dirty="0">
                <a:effectLst>
                  <a:outerShdw blurRad="38100" dist="38100" dir="2700000" algn="tl">
                    <a:srgbClr val="000000">
                      <a:alpha val="43137"/>
                    </a:srgbClr>
                  </a:outerShdw>
                </a:effectLst>
                <a:latin typeface="David" pitchFamily="34" charset="-79"/>
                <a:cs typeface="David" pitchFamily="34" charset="-79"/>
              </a:rPr>
              <a:t>שתומך ועוזר לי, לאימא ולילד האהוב שלי שנותן לי כוחות ומשמעות לחיי.</a:t>
            </a:r>
            <a:endParaRPr lang="en-US" sz="28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8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en-US" sz="1600" b="1" i="1" dirty="0">
              <a:latin typeface="David" pitchFamily="34" charset="-79"/>
              <a:cs typeface="+mj-cs"/>
            </a:endParaRPr>
          </a:p>
        </p:txBody>
      </p:sp>
    </p:spTree>
    <p:extLst>
      <p:ext uri="{BB962C8B-B14F-4D97-AF65-F5344CB8AC3E}">
        <p14:creationId xmlns:p14="http://schemas.microsoft.com/office/powerpoint/2010/main" val="36020118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 calcmode="lin" valueType="num">
                                      <p:cBhvr>
                                        <p:cTn id="14" dur="10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16" dur="1000"/>
                                        <p:tgtEl>
                                          <p:spTgt spid="1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 calcmode="lin" valueType="num">
                                      <p:cBhvr>
                                        <p:cTn id="21" dur="10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10">
                                            <p:txEl>
                                              <p:pRg st="4" end="4"/>
                                            </p:txEl>
                                          </p:spTgt>
                                        </p:tgtEl>
                                        <p:attrNameLst>
                                          <p:attrName>ppt_h</p:attrName>
                                        </p:attrNameLst>
                                      </p:cBhvr>
                                      <p:tavLst>
                                        <p:tav tm="0">
                                          <p:val>
                                            <p:fltVal val="0"/>
                                          </p:val>
                                        </p:tav>
                                        <p:tav tm="100000">
                                          <p:val>
                                            <p:strVal val="#ppt_h"/>
                                          </p:val>
                                        </p:tav>
                                      </p:tavLst>
                                    </p:anim>
                                    <p:animEffect transition="in" filter="fade">
                                      <p:cBhvr>
                                        <p:cTn id="23" dur="1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he-IL" sz="3600" b="1" dirty="0" smtClean="0">
                <a:effectLst>
                  <a:outerShdw blurRad="38100" dist="38100" dir="2700000" algn="tl">
                    <a:srgbClr val="000000">
                      <a:alpha val="43137"/>
                    </a:srgbClr>
                  </a:outerShdw>
                </a:effectLst>
                <a:latin typeface="David" pitchFamily="34" charset="-79"/>
                <a:cs typeface="David" pitchFamily="34" charset="-79"/>
              </a:rPr>
              <a:t>1. מבוא</a:t>
            </a:r>
            <a:endParaRPr lang="he-IL" sz="3600" b="1" dirty="0">
              <a:effectLst>
                <a:outerShdw blurRad="38100" dist="38100" dir="2700000" algn="tl">
                  <a:srgbClr val="000000">
                    <a:alpha val="43137"/>
                  </a:srgbClr>
                </a:outerShdw>
              </a:effectLst>
              <a:latin typeface="David" pitchFamily="34" charset="-79"/>
              <a:cs typeface="David" pitchFamily="34" charset="-79"/>
            </a:endParaRPr>
          </a:p>
        </p:txBody>
      </p:sp>
      <p:sp>
        <p:nvSpPr>
          <p:cNvPr id="3" name="Content Placeholder 2"/>
          <p:cNvSpPr>
            <a:spLocks noGrp="1"/>
          </p:cNvSpPr>
          <p:nvPr>
            <p:ph idx="1"/>
          </p:nvPr>
        </p:nvSpPr>
        <p:spPr>
          <a:xfrm>
            <a:off x="467544" y="980728"/>
            <a:ext cx="8229600" cy="5544616"/>
          </a:xfrm>
        </p:spPr>
        <p:txBody>
          <a:bodyPr>
            <a:normAutofit fontScale="40000" lnSpcReduction="20000"/>
            <a:scene3d>
              <a:camera prst="orthographicFront"/>
              <a:lightRig rig="threePt" dir="t"/>
            </a:scene3d>
            <a:sp3d extrusionH="57150">
              <a:bevelT w="38100" h="38100"/>
            </a:sp3d>
          </a:bodyPr>
          <a:lstStyle/>
          <a:p>
            <a:pPr>
              <a:buFont typeface="Wingdings" pitchFamily="2" charset="2"/>
              <a:buChar char="ü"/>
            </a:pPr>
            <a:r>
              <a:rPr lang="he-IL" sz="6300" i="1" dirty="0">
                <a:effectLst>
                  <a:outerShdw blurRad="38100" dist="38100" dir="2700000" algn="tl">
                    <a:srgbClr val="000000">
                      <a:alpha val="43137"/>
                    </a:srgbClr>
                  </a:outerShdw>
                </a:effectLst>
                <a:latin typeface="David" pitchFamily="34" charset="-79"/>
                <a:cs typeface="David" pitchFamily="34" charset="-79"/>
              </a:rPr>
              <a:t>מבנים מולקולריים רבים אינם מבנים של סימטריה מושלמת אלא מבנים מעוותים. מידת העיוות יכולה להיות מאוד שונה עבור מבנים </a:t>
            </a:r>
            <a:r>
              <a:rPr lang="he-IL" sz="6300" i="1" dirty="0" smtClean="0">
                <a:effectLst>
                  <a:outerShdw blurRad="38100" dist="38100" dir="2700000" algn="tl">
                    <a:srgbClr val="000000">
                      <a:alpha val="43137"/>
                    </a:srgbClr>
                  </a:outerShdw>
                </a:effectLst>
                <a:latin typeface="David" pitchFamily="34" charset="-79"/>
                <a:cs typeface="David" pitchFamily="34" charset="-79"/>
              </a:rPr>
              <a:t>שונים. היא מאופיינת ע"י מושגים של כיראליות וניתנת למדידה.</a:t>
            </a:r>
          </a:p>
          <a:p>
            <a:pPr marL="0" indent="0">
              <a:buNone/>
            </a:pPr>
            <a:endParaRPr lang="he-IL" sz="6300" i="1" dirty="0" smtClean="0">
              <a:effectLst>
                <a:outerShdw blurRad="38100" dist="38100" dir="2700000" algn="tl">
                  <a:srgbClr val="000000">
                    <a:alpha val="43137"/>
                  </a:srgbClr>
                </a:outerShdw>
              </a:effectLst>
              <a:latin typeface="David" pitchFamily="34" charset="-79"/>
              <a:cs typeface="David" pitchFamily="34" charset="-79"/>
            </a:endParaRPr>
          </a:p>
          <a:p>
            <a:pPr>
              <a:buFont typeface="Wingdings" pitchFamily="2" charset="2"/>
              <a:buChar char="ü"/>
            </a:pPr>
            <a:r>
              <a:rPr lang="he-IL" sz="6300" i="1" u="sng" dirty="0" smtClean="0">
                <a:effectLst>
                  <a:outerShdw blurRad="38100" dist="38100" dir="2700000" algn="tl">
                    <a:srgbClr val="000000">
                      <a:alpha val="43137"/>
                    </a:srgbClr>
                  </a:outerShdw>
                </a:effectLst>
                <a:latin typeface="David" pitchFamily="34" charset="-79"/>
                <a:cs typeface="David" pitchFamily="34" charset="-79"/>
              </a:rPr>
              <a:t>כיראליות*</a:t>
            </a:r>
            <a:r>
              <a:rPr lang="he-IL" sz="6300" i="1" dirty="0" smtClean="0">
                <a:effectLst>
                  <a:outerShdw blurRad="38100" dist="38100" dir="2700000" algn="tl">
                    <a:srgbClr val="000000">
                      <a:alpha val="43137"/>
                    </a:srgbClr>
                  </a:outerShdw>
                </a:effectLst>
                <a:latin typeface="David" pitchFamily="34" charset="-79"/>
                <a:cs typeface="David" pitchFamily="34" charset="-79"/>
              </a:rPr>
              <a:t> </a:t>
            </a:r>
            <a:r>
              <a:rPr lang="he-IL" sz="6300" i="1" dirty="0">
                <a:effectLst>
                  <a:outerShdw blurRad="38100" dist="38100" dir="2700000" algn="tl">
                    <a:srgbClr val="000000">
                      <a:alpha val="43137"/>
                    </a:srgbClr>
                  </a:outerShdw>
                </a:effectLst>
                <a:latin typeface="David" pitchFamily="34" charset="-79"/>
                <a:cs typeface="David" pitchFamily="34" charset="-79"/>
              </a:rPr>
              <a:t>– זאת תכונה גאומטרית של אובייקט הקשיח שלא חופף עם תמונת הראי שלו. לאובייקט כזה </a:t>
            </a:r>
            <a:r>
              <a:rPr lang="he-IL" sz="6300" i="1" dirty="0" smtClean="0">
                <a:effectLst>
                  <a:outerShdw blurRad="38100" dist="38100" dir="2700000" algn="tl">
                    <a:srgbClr val="000000">
                      <a:alpha val="43137"/>
                    </a:srgbClr>
                  </a:outerShdw>
                </a:effectLst>
                <a:latin typeface="David" pitchFamily="34" charset="-79"/>
                <a:cs typeface="David" pitchFamily="34" charset="-79"/>
              </a:rPr>
              <a:t>חסר ציר </a:t>
            </a:r>
            <a:r>
              <a:rPr lang="he-IL" sz="6300" i="1" dirty="0">
                <a:effectLst>
                  <a:outerShdw blurRad="38100" dist="38100" dir="2700000" algn="tl">
                    <a:srgbClr val="000000">
                      <a:alpha val="43137"/>
                    </a:srgbClr>
                  </a:outerShdw>
                </a:effectLst>
                <a:latin typeface="David" pitchFamily="34" charset="-79"/>
                <a:cs typeface="David" pitchFamily="34" charset="-79"/>
              </a:rPr>
              <a:t>סיבוב מדומה. אם האובייקט חופף עם תמונת הראי שלו, הוא נקרא אכיראלי</a:t>
            </a:r>
            <a:r>
              <a:rPr lang="he-IL" sz="6300" i="1" dirty="0" smtClean="0">
                <a:effectLst>
                  <a:outerShdw blurRad="38100" dist="38100" dir="2700000" algn="tl">
                    <a:srgbClr val="000000">
                      <a:alpha val="43137"/>
                    </a:srgbClr>
                  </a:outerShdw>
                </a:effectLst>
                <a:latin typeface="David" pitchFamily="34" charset="-79"/>
                <a:cs typeface="David" pitchFamily="34" charset="-79"/>
              </a:rPr>
              <a:t>.</a:t>
            </a:r>
          </a:p>
          <a:p>
            <a:pPr>
              <a:buClr>
                <a:schemeClr val="tx1"/>
              </a:buClr>
              <a:buFont typeface="Wingdings" pitchFamily="2" charset="2"/>
              <a:buChar char="ü"/>
            </a:pPr>
            <a:endParaRPr lang="he-IL" sz="6300" i="1" u="sng" dirty="0" smtClean="0">
              <a:effectLst>
                <a:outerShdw blurRad="38100" dist="38100" dir="2700000" algn="tl">
                  <a:srgbClr val="000000">
                    <a:alpha val="43137"/>
                  </a:srgbClr>
                </a:outerShdw>
              </a:effectLst>
              <a:latin typeface="David" pitchFamily="34" charset="-79"/>
              <a:cs typeface="David" pitchFamily="34" charset="-79"/>
            </a:endParaRPr>
          </a:p>
          <a:p>
            <a:pPr>
              <a:buClr>
                <a:schemeClr val="tx1"/>
              </a:buClr>
              <a:buFont typeface="Wingdings" pitchFamily="2" charset="2"/>
              <a:buChar char="ü"/>
            </a:pPr>
            <a:r>
              <a:rPr lang="he-IL" sz="6300" i="1" u="sng" dirty="0" smtClean="0">
                <a:effectLst>
                  <a:outerShdw blurRad="38100" dist="38100" dir="2700000" algn="tl">
                    <a:srgbClr val="000000">
                      <a:alpha val="43137"/>
                    </a:srgbClr>
                  </a:outerShdw>
                </a:effectLst>
                <a:latin typeface="David" pitchFamily="34" charset="-79"/>
                <a:cs typeface="David" pitchFamily="34" charset="-79"/>
              </a:rPr>
              <a:t>כיראליות צירית* </a:t>
            </a:r>
            <a:r>
              <a:rPr lang="he-IL" sz="6300" i="1" dirty="0" smtClean="0">
                <a:effectLst>
                  <a:outerShdw blurRad="38100" dist="38100" dir="2700000" algn="tl">
                    <a:srgbClr val="000000">
                      <a:alpha val="43137"/>
                    </a:srgbClr>
                  </a:outerShdw>
                </a:effectLst>
                <a:latin typeface="David" pitchFamily="34" charset="-79"/>
                <a:cs typeface="David" pitchFamily="34" charset="-79"/>
              </a:rPr>
              <a:t>(</a:t>
            </a:r>
            <a:r>
              <a:rPr lang="en-US" sz="6300" i="1" dirty="0" smtClean="0">
                <a:effectLst>
                  <a:outerShdw blurRad="38100" dist="38100" dir="2700000" algn="tl">
                    <a:srgbClr val="000000">
                      <a:alpha val="43137"/>
                    </a:srgbClr>
                  </a:outerShdw>
                </a:effectLst>
                <a:latin typeface="David" pitchFamily="34" charset="-79"/>
                <a:cs typeface="David" pitchFamily="34" charset="-79"/>
              </a:rPr>
              <a:t>axial chirality</a:t>
            </a:r>
            <a:r>
              <a:rPr lang="he-IL" sz="6300" i="1" dirty="0" smtClean="0">
                <a:effectLst>
                  <a:outerShdw blurRad="38100" dist="38100" dir="2700000" algn="tl">
                    <a:srgbClr val="000000">
                      <a:alpha val="43137"/>
                    </a:srgbClr>
                  </a:outerShdw>
                </a:effectLst>
                <a:latin typeface="David" pitchFamily="34" charset="-79"/>
                <a:cs typeface="David" pitchFamily="34" charset="-79"/>
              </a:rPr>
              <a:t>) </a:t>
            </a:r>
            <a:r>
              <a:rPr lang="he-IL" sz="6300" i="1" dirty="0">
                <a:effectLst>
                  <a:outerShdw blurRad="38100" dist="38100" dir="2700000" algn="tl">
                    <a:srgbClr val="000000">
                      <a:alpha val="43137"/>
                    </a:srgbClr>
                  </a:outerShdw>
                </a:effectLst>
                <a:latin typeface="David" pitchFamily="34" charset="-79"/>
                <a:cs typeface="David" pitchFamily="34" charset="-79"/>
              </a:rPr>
              <a:t>זאת סוג של כיראליות </a:t>
            </a:r>
            <a:r>
              <a:rPr lang="he-IL" sz="6300" i="1" dirty="0" smtClean="0">
                <a:effectLst>
                  <a:outerShdw blurRad="38100" dist="38100" dir="2700000" algn="tl">
                    <a:srgbClr val="000000">
                      <a:alpha val="43137"/>
                    </a:srgbClr>
                  </a:outerShdw>
                </a:effectLst>
                <a:latin typeface="David" pitchFamily="34" charset="-79"/>
                <a:cs typeface="David" pitchFamily="34" charset="-79"/>
              </a:rPr>
              <a:t>המתייחסת </a:t>
            </a:r>
            <a:r>
              <a:rPr lang="he-IL" sz="6300" i="1" dirty="0">
                <a:effectLst>
                  <a:outerShdw blurRad="38100" dist="38100" dir="2700000" algn="tl">
                    <a:srgbClr val="000000">
                      <a:alpha val="43137"/>
                    </a:srgbClr>
                  </a:outerShdw>
                </a:effectLst>
                <a:latin typeface="David" pitchFamily="34" charset="-79"/>
                <a:cs typeface="David" pitchFamily="34" charset="-79"/>
              </a:rPr>
              <a:t>לסטריואיזומרים </a:t>
            </a:r>
            <a:r>
              <a:rPr lang="he-IL" sz="6300" i="1" dirty="0" smtClean="0">
                <a:effectLst>
                  <a:outerShdw blurRad="38100" dist="38100" dir="2700000" algn="tl">
                    <a:srgbClr val="000000">
                      <a:alpha val="43137"/>
                    </a:srgbClr>
                  </a:outerShdw>
                </a:effectLst>
                <a:latin typeface="David" pitchFamily="34" charset="-79"/>
                <a:cs typeface="David" pitchFamily="34" charset="-79"/>
              </a:rPr>
              <a:t>הנובעת </a:t>
            </a:r>
            <a:r>
              <a:rPr lang="he-IL" sz="6300" i="1" dirty="0">
                <a:effectLst>
                  <a:outerShdw blurRad="38100" dist="38100" dir="2700000" algn="tl">
                    <a:srgbClr val="000000">
                      <a:alpha val="43137"/>
                    </a:srgbClr>
                  </a:outerShdw>
                </a:effectLst>
                <a:latin typeface="David" pitchFamily="34" charset="-79"/>
                <a:cs typeface="David" pitchFamily="34" charset="-79"/>
              </a:rPr>
              <a:t>מחוסר מישוריות של ארבעת הקבוצות סביב ציר כיראלי. </a:t>
            </a:r>
            <a:r>
              <a:rPr lang="he-IL" sz="6300" i="1" dirty="0" smtClean="0">
                <a:effectLst>
                  <a:outerShdw blurRad="38100" dist="38100" dir="2700000" algn="tl">
                    <a:srgbClr val="000000">
                      <a:alpha val="43137"/>
                    </a:srgbClr>
                  </a:outerShdw>
                </a:effectLst>
                <a:latin typeface="David" pitchFamily="34" charset="-79"/>
                <a:cs typeface="David" pitchFamily="34" charset="-79"/>
              </a:rPr>
              <a:t>היא הודגמה </a:t>
            </a:r>
            <a:r>
              <a:rPr lang="he-IL" sz="6300" i="1" dirty="0">
                <a:effectLst>
                  <a:outerShdw blurRad="38100" dist="38100" dir="2700000" algn="tl">
                    <a:srgbClr val="000000">
                      <a:alpha val="43137"/>
                    </a:srgbClr>
                  </a:outerShdw>
                </a:effectLst>
                <a:latin typeface="David" pitchFamily="34" charset="-79"/>
                <a:cs typeface="David" pitchFamily="34" charset="-79"/>
              </a:rPr>
              <a:t>ע"י אלנים וע"י אטרופיזומרים של ביפנילים המותמרים בקונפיגורציה אורתו. </a:t>
            </a:r>
            <a:r>
              <a:rPr lang="he-IL" sz="6300" i="1" dirty="0" smtClean="0">
                <a:effectLst>
                  <a:outerShdw blurRad="38100" dist="38100" dir="2700000" algn="tl">
                    <a:srgbClr val="000000">
                      <a:alpha val="43137"/>
                    </a:srgbClr>
                  </a:outerShdw>
                </a:effectLst>
                <a:latin typeface="David" pitchFamily="34" charset="-79"/>
                <a:cs typeface="David" pitchFamily="34" charset="-79"/>
              </a:rPr>
              <a:t> </a:t>
            </a:r>
            <a:r>
              <a:rPr lang="he-IL" sz="6300" i="1" dirty="0">
                <a:effectLst>
                  <a:outerShdw blurRad="38100" dist="38100" dir="2700000" algn="tl">
                    <a:srgbClr val="000000">
                      <a:alpha val="43137"/>
                    </a:srgbClr>
                  </a:outerShdw>
                </a:effectLst>
                <a:latin typeface="David" pitchFamily="34" charset="-79"/>
                <a:cs typeface="David" pitchFamily="34" charset="-79"/>
              </a:rPr>
              <a:t>אוטרופיזומרים – הם האיזומרים הנוצרים כתוצאה מציר כיראליות. </a:t>
            </a:r>
            <a:endParaRPr lang="he-IL" sz="6300" i="1" dirty="0" smtClean="0">
              <a:effectLst>
                <a:outerShdw blurRad="38100" dist="38100" dir="2700000" algn="tl">
                  <a:srgbClr val="000000">
                    <a:alpha val="43137"/>
                  </a:srgbClr>
                </a:outerShdw>
              </a:effectLst>
              <a:latin typeface="David" pitchFamily="34" charset="-79"/>
              <a:cs typeface="David" pitchFamily="34" charset="-79"/>
            </a:endParaRPr>
          </a:p>
          <a:p>
            <a:pPr marL="0" indent="0" algn="l">
              <a:buClr>
                <a:schemeClr val="tx1"/>
              </a:buClr>
              <a:buNone/>
            </a:pPr>
            <a:r>
              <a:rPr lang="en-US" dirty="0" smtClean="0"/>
              <a:t> </a:t>
            </a:r>
          </a:p>
          <a:p>
            <a:pPr marL="0" indent="0" algn="l">
              <a:buClr>
                <a:schemeClr val="tx1"/>
              </a:buClr>
              <a:buNone/>
            </a:pPr>
            <a:r>
              <a:rPr lang="en-US" sz="5000" dirty="0" smtClean="0"/>
              <a:t> </a:t>
            </a:r>
            <a:r>
              <a:rPr lang="en-US" sz="5000" dirty="0" smtClean="0">
                <a:hlinkClick r:id="rId3"/>
              </a:rPr>
              <a:t>http</a:t>
            </a:r>
            <a:r>
              <a:rPr lang="en-US" sz="5000" dirty="0">
                <a:hlinkClick r:id="rId3"/>
              </a:rPr>
              <a:t>://goldbook.iupac.org/A00547.html</a:t>
            </a:r>
            <a:r>
              <a:rPr lang="he-IL" sz="50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David" pitchFamily="34" charset="-79"/>
                <a:cs typeface="David" pitchFamily="34" charset="-79"/>
              </a:rPr>
              <a:t>*</a:t>
            </a:r>
          </a:p>
        </p:txBody>
      </p:sp>
    </p:spTree>
    <p:extLst>
      <p:ext uri="{BB962C8B-B14F-4D97-AF65-F5344CB8AC3E}">
        <p14:creationId xmlns:p14="http://schemas.microsoft.com/office/powerpoint/2010/main" val="42050423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42"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1000"/>
                                        <p:tgtEl>
                                          <p:spTgt spid="3">
                                            <p:txEl>
                                              <p:pRg st="6" end="6"/>
                                            </p:txEl>
                                          </p:spTgt>
                                        </p:tgtEl>
                                      </p:cBhvr>
                                    </p:animEffect>
                                    <p:anim calcmode="lin" valueType="num">
                                      <p:cBhvr>
                                        <p:cTn id="2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he-IL" sz="3600" b="1" dirty="0" smtClean="0">
                <a:effectLst>
                  <a:outerShdw blurRad="38100" dist="38100" dir="2700000" algn="tl">
                    <a:srgbClr val="000000">
                      <a:alpha val="43137"/>
                    </a:srgbClr>
                  </a:outerShdw>
                </a:effectLst>
                <a:latin typeface="David" pitchFamily="34" charset="-79"/>
                <a:cs typeface="David" pitchFamily="34" charset="-79"/>
              </a:rPr>
              <a:t>2. מטרות </a:t>
            </a:r>
            <a:r>
              <a:rPr lang="he-IL" sz="3600" b="1" dirty="0" smtClean="0">
                <a:effectLst>
                  <a:outerShdw blurRad="38100" dist="38100" dir="2700000" algn="tl">
                    <a:srgbClr val="000000">
                      <a:alpha val="43137"/>
                    </a:srgbClr>
                  </a:outerShdw>
                </a:effectLst>
                <a:latin typeface="David" pitchFamily="34" charset="-79"/>
                <a:cs typeface="David" pitchFamily="34" charset="-79"/>
              </a:rPr>
              <a:t>של המחקר</a:t>
            </a:r>
            <a:endParaRPr lang="he-IL" sz="3600" b="1" dirty="0">
              <a:effectLst>
                <a:outerShdw blurRad="38100" dist="38100" dir="2700000" algn="tl">
                  <a:srgbClr val="000000">
                    <a:alpha val="43137"/>
                  </a:srgbClr>
                </a:outerShdw>
              </a:effectLst>
              <a:latin typeface="David" pitchFamily="34" charset="-79"/>
              <a:cs typeface="David" pitchFamily="34" charset="-79"/>
            </a:endParaRPr>
          </a:p>
        </p:txBody>
      </p:sp>
      <p:sp>
        <p:nvSpPr>
          <p:cNvPr id="3" name="Content Placeholder 2"/>
          <p:cNvSpPr>
            <a:spLocks noGrp="1"/>
          </p:cNvSpPr>
          <p:nvPr>
            <p:ph idx="1"/>
          </p:nvPr>
        </p:nvSpPr>
        <p:spPr>
          <a:xfrm>
            <a:off x="467544" y="1268760"/>
            <a:ext cx="8229600" cy="5112568"/>
          </a:xfrm>
        </p:spPr>
        <p:txBody>
          <a:bodyPr>
            <a:normAutofit/>
            <a:scene3d>
              <a:camera prst="orthographicFront"/>
              <a:lightRig rig="threePt" dir="t"/>
            </a:scene3d>
            <a:sp3d extrusionH="57150">
              <a:bevelT w="38100" h="38100"/>
            </a:sp3d>
          </a:bodyPr>
          <a:lstStyle/>
          <a:p>
            <a:pPr lvl="0">
              <a:buFont typeface="Wingdings" pitchFamily="2" charset="2"/>
              <a:buChar char="q"/>
            </a:pPr>
            <a:r>
              <a:rPr lang="he-IL" b="1" i="1" cap="all"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latin typeface="David" pitchFamily="34" charset="-79"/>
                <a:cs typeface="David" pitchFamily="34" charset="-79"/>
              </a:rPr>
              <a:t> </a:t>
            </a:r>
            <a:r>
              <a:rPr lang="he-IL" i="1" dirty="0" smtClean="0">
                <a:effectLst>
                  <a:outerShdw blurRad="38100" dist="38100" dir="2700000" algn="tl">
                    <a:srgbClr val="000000">
                      <a:alpha val="43137"/>
                    </a:srgbClr>
                  </a:outerShdw>
                </a:effectLst>
              </a:rPr>
              <a:t>חקירת השפעות של התמרה על כיראליות של תבניות מולקולריות אורגניות בעלי טבעת ארומטית אחת או שתיים  </a:t>
            </a:r>
          </a:p>
          <a:p>
            <a:pPr lvl="0">
              <a:buFont typeface="Wingdings" pitchFamily="2" charset="2"/>
              <a:buChar char="q"/>
            </a:pPr>
            <a:r>
              <a:rPr lang="he-IL" i="1" dirty="0">
                <a:effectLst>
                  <a:outerShdw blurRad="38100" dist="38100" dir="2700000" algn="tl">
                    <a:srgbClr val="000000">
                      <a:alpha val="43137"/>
                    </a:srgbClr>
                  </a:outerShdw>
                </a:effectLst>
              </a:rPr>
              <a:t> </a:t>
            </a:r>
            <a:r>
              <a:rPr lang="he-IL" i="1" dirty="0" smtClean="0">
                <a:effectLst>
                  <a:outerShdw blurRad="38100" dist="38100" dir="2700000" algn="tl">
                    <a:srgbClr val="000000">
                      <a:alpha val="43137"/>
                    </a:srgbClr>
                  </a:outerShdw>
                </a:effectLst>
              </a:rPr>
              <a:t>חקירת מידת הכיראליות </a:t>
            </a:r>
            <a:r>
              <a:rPr lang="he-IL" i="1" dirty="0">
                <a:effectLst>
                  <a:outerShdw blurRad="38100" dist="38100" dir="2700000" algn="tl">
                    <a:srgbClr val="000000">
                      <a:alpha val="43137"/>
                    </a:srgbClr>
                  </a:outerShdw>
                </a:effectLst>
              </a:rPr>
              <a:t>של תרופות </a:t>
            </a:r>
            <a:endParaRPr lang="he-IL"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effectLst>
              <a:latin typeface="David" pitchFamily="34" charset="-79"/>
              <a:cs typeface="David" pitchFamily="34" charset="-79"/>
            </a:endParaRPr>
          </a:p>
        </p:txBody>
      </p:sp>
    </p:spTree>
    <p:extLst>
      <p:ext uri="{BB962C8B-B14F-4D97-AF65-F5344CB8AC3E}">
        <p14:creationId xmlns:p14="http://schemas.microsoft.com/office/powerpoint/2010/main" val="263363916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r>
              <a:rPr lang="he-IL" sz="3600" b="1" dirty="0" smtClean="0">
                <a:effectLst>
                  <a:outerShdw blurRad="38100" dist="38100" dir="2700000" algn="tl">
                    <a:srgbClr val="000000">
                      <a:alpha val="43137"/>
                    </a:srgbClr>
                  </a:outerShdw>
                </a:effectLst>
                <a:latin typeface="David" pitchFamily="34" charset="-79"/>
                <a:cs typeface="David" pitchFamily="34" charset="-79"/>
              </a:rPr>
              <a:t>3. שיטות</a:t>
            </a:r>
            <a:endParaRPr lang="he-IL" sz="3600" b="1" dirty="0">
              <a:effectLst>
                <a:outerShdw blurRad="38100" dist="38100" dir="2700000" algn="tl">
                  <a:srgbClr val="000000">
                    <a:alpha val="43137"/>
                  </a:srgbClr>
                </a:outerShdw>
              </a:effectLst>
              <a:latin typeface="David" pitchFamily="34" charset="-79"/>
              <a:cs typeface="David" pitchFamily="34" charset="-79"/>
            </a:endParaRPr>
          </a:p>
        </p:txBody>
      </p:sp>
      <p:sp>
        <p:nvSpPr>
          <p:cNvPr id="3" name="Content Placeholder 2"/>
          <p:cNvSpPr>
            <a:spLocks noGrp="1"/>
          </p:cNvSpPr>
          <p:nvPr>
            <p:ph idx="1"/>
          </p:nvPr>
        </p:nvSpPr>
        <p:spPr>
          <a:xfrm>
            <a:off x="467544" y="764704"/>
            <a:ext cx="8229600" cy="5616624"/>
          </a:xfrm>
        </p:spPr>
        <p:txBody>
          <a:bodyPr>
            <a:normAutofit/>
            <a:scene3d>
              <a:camera prst="orthographicFront"/>
              <a:lightRig rig="threePt" dir="t"/>
            </a:scene3d>
            <a:sp3d extrusionH="57150">
              <a:bevelT w="38100" h="38100"/>
            </a:sp3d>
          </a:bodyPr>
          <a:lstStyle/>
          <a:p>
            <a:pPr marL="0" lvl="0" indent="0">
              <a:buNone/>
            </a:pPr>
            <a:r>
              <a:rPr lang="he-IL" i="1" dirty="0" smtClean="0">
                <a:effectLst>
                  <a:outerShdw blurRad="38100" dist="38100" dir="2700000" algn="tl">
                    <a:srgbClr val="000000">
                      <a:alpha val="43137"/>
                    </a:srgbClr>
                  </a:outerShdw>
                </a:effectLst>
                <a:latin typeface="David" pitchFamily="34" charset="-79"/>
                <a:cs typeface="David" pitchFamily="34" charset="-79"/>
              </a:rPr>
              <a:t>3.1. איסוף </a:t>
            </a:r>
            <a:r>
              <a:rPr lang="he-IL" i="1" dirty="0" smtClean="0">
                <a:effectLst>
                  <a:outerShdw blurRad="38100" dist="38100" dir="2700000" algn="tl">
                    <a:srgbClr val="000000">
                      <a:alpha val="43137"/>
                    </a:srgbClr>
                  </a:outerShdw>
                </a:effectLst>
                <a:latin typeface="David" pitchFamily="34" charset="-79"/>
                <a:cs typeface="David" pitchFamily="34" charset="-79"/>
              </a:rPr>
              <a:t>אינפורמציה</a:t>
            </a:r>
          </a:p>
          <a:p>
            <a:pPr lvl="0"/>
            <a:r>
              <a:rPr lang="he-IL" sz="2800" i="1" dirty="0" smtClean="0">
                <a:effectLst>
                  <a:outerShdw blurRad="38100" dist="38100" dir="2700000" algn="tl">
                    <a:srgbClr val="000000">
                      <a:alpha val="43137"/>
                    </a:srgbClr>
                  </a:outerShdw>
                </a:effectLst>
                <a:latin typeface="David" pitchFamily="34" charset="-79"/>
                <a:cs typeface="David" pitchFamily="34" charset="-79"/>
              </a:rPr>
              <a:t>שימוש </a:t>
            </a:r>
            <a:r>
              <a:rPr lang="he-IL" sz="2800" i="1" dirty="0">
                <a:effectLst>
                  <a:outerShdw blurRad="38100" dist="38100" dir="2700000" algn="tl">
                    <a:srgbClr val="000000">
                      <a:alpha val="43137"/>
                    </a:srgbClr>
                  </a:outerShdw>
                </a:effectLst>
                <a:latin typeface="David" pitchFamily="34" charset="-79"/>
                <a:cs typeface="David" pitchFamily="34" charset="-79"/>
              </a:rPr>
              <a:t>במאגר קריסטלוגרפי </a:t>
            </a:r>
            <a:r>
              <a:rPr lang="he-IL" sz="2800" i="1" dirty="0" smtClean="0">
                <a:effectLst>
                  <a:outerShdw blurRad="38100" dist="38100" dir="2700000" algn="tl">
                    <a:srgbClr val="000000">
                      <a:alpha val="43137"/>
                    </a:srgbClr>
                  </a:outerShdw>
                </a:effectLst>
                <a:latin typeface="David" pitchFamily="34" charset="-79"/>
                <a:cs typeface="David" pitchFamily="34" charset="-79"/>
              </a:rPr>
              <a:t>הנקרא </a:t>
            </a:r>
          </a:p>
          <a:p>
            <a:pPr marL="0" lvl="0" indent="0">
              <a:buNone/>
            </a:pPr>
            <a:r>
              <a:rPr lang="he-IL" sz="2800" i="1" dirty="0" smtClean="0">
                <a:effectLst>
                  <a:outerShdw blurRad="38100" dist="38100" dir="2700000" algn="tl">
                    <a:srgbClr val="000000">
                      <a:alpha val="43137"/>
                    </a:srgbClr>
                  </a:outerShdw>
                </a:effectLst>
                <a:latin typeface="David" pitchFamily="34" charset="-79"/>
                <a:cs typeface="David" pitchFamily="34" charset="-79"/>
              </a:rPr>
              <a:t> </a:t>
            </a:r>
            <a:r>
              <a:rPr lang="en-US" sz="2800" i="1" dirty="0">
                <a:effectLst>
                  <a:outerShdw blurRad="38100" dist="38100" dir="2700000" algn="tl">
                    <a:srgbClr val="000000">
                      <a:alpha val="43137"/>
                    </a:srgbClr>
                  </a:outerShdw>
                </a:effectLst>
                <a:latin typeface="David" pitchFamily="34" charset="-79"/>
                <a:cs typeface="David" pitchFamily="34" charset="-79"/>
              </a:rPr>
              <a:t>The Cambridge Structural Database (</a:t>
            </a:r>
            <a:r>
              <a:rPr lang="en-US" sz="2800" i="1" dirty="0" smtClean="0">
                <a:effectLst>
                  <a:outerShdw blurRad="38100" dist="38100" dir="2700000" algn="tl">
                    <a:srgbClr val="000000">
                      <a:alpha val="43137"/>
                    </a:srgbClr>
                  </a:outerShdw>
                </a:effectLst>
                <a:latin typeface="David" pitchFamily="34" charset="-79"/>
                <a:cs typeface="David" pitchFamily="34" charset="-79"/>
              </a:rPr>
              <a:t>CSD)</a:t>
            </a:r>
            <a:endParaRPr lang="he-IL" sz="2800" i="1" dirty="0" smtClean="0">
              <a:effectLst>
                <a:outerShdw blurRad="38100" dist="38100" dir="2700000" algn="tl">
                  <a:srgbClr val="000000">
                    <a:alpha val="43137"/>
                  </a:srgbClr>
                </a:outerShdw>
              </a:effectLst>
              <a:latin typeface="David" pitchFamily="34" charset="-79"/>
              <a:cs typeface="David" pitchFamily="34" charset="-79"/>
            </a:endParaRPr>
          </a:p>
          <a:p>
            <a:pPr lvl="0"/>
            <a:r>
              <a:rPr lang="he-IL" sz="2800" i="1" dirty="0" smtClean="0">
                <a:effectLst>
                  <a:outerShdw blurRad="38100" dist="38100" dir="2700000" algn="tl">
                    <a:srgbClr val="000000">
                      <a:alpha val="43137"/>
                    </a:srgbClr>
                  </a:outerShdw>
                </a:effectLst>
                <a:latin typeface="David" pitchFamily="34" charset="-79"/>
                <a:cs typeface="David" pitchFamily="34" charset="-79"/>
              </a:rPr>
              <a:t>לצורך חיפוש מולקולות לפי תבניות מסוימות, השתמשנו בתוכנת </a:t>
            </a:r>
            <a:r>
              <a:rPr lang="en-US" sz="2800" i="1" dirty="0" smtClean="0">
                <a:effectLst>
                  <a:outerShdw blurRad="38100" dist="38100" dir="2700000" algn="tl">
                    <a:srgbClr val="000000">
                      <a:alpha val="43137"/>
                    </a:srgbClr>
                  </a:outerShdw>
                </a:effectLst>
                <a:latin typeface="David" pitchFamily="34" charset="-79"/>
                <a:cs typeface="David" pitchFamily="34" charset="-79"/>
              </a:rPr>
              <a:t>Conquest 5.35 (2013)</a:t>
            </a:r>
            <a:endParaRPr lang="he-IL" sz="2800" i="1" dirty="0" smtClean="0">
              <a:effectLst>
                <a:outerShdw blurRad="38100" dist="38100" dir="2700000" algn="tl">
                  <a:srgbClr val="000000">
                    <a:alpha val="43137"/>
                  </a:srgbClr>
                </a:outerShdw>
              </a:effectLst>
              <a:latin typeface="David" pitchFamily="34" charset="-79"/>
              <a:cs typeface="David" pitchFamily="34" charset="-79"/>
            </a:endParaRPr>
          </a:p>
          <a:p>
            <a:pPr lvl="0"/>
            <a:r>
              <a:rPr lang="he-IL" sz="2800" i="1" dirty="0" smtClean="0">
                <a:effectLst>
                  <a:outerShdw blurRad="38100" dist="38100" dir="2700000" algn="tl">
                    <a:srgbClr val="000000">
                      <a:alpha val="43137"/>
                    </a:srgbClr>
                  </a:outerShdw>
                </a:effectLst>
                <a:latin typeface="David" pitchFamily="34" charset="-79"/>
                <a:cs typeface="David" pitchFamily="34" charset="-79"/>
              </a:rPr>
              <a:t>תנאים לחיפוש מולקולות:</a:t>
            </a:r>
          </a:p>
          <a:p>
            <a:pPr lvl="0"/>
            <a:endParaRPr lang="he-IL" sz="2800" dirty="0" smtClean="0">
              <a:latin typeface="David" pitchFamily="34" charset="-79"/>
              <a:cs typeface="David" pitchFamily="34" charset="-79"/>
            </a:endParaRPr>
          </a:p>
          <a:p>
            <a:pPr marL="0" lvl="0" indent="0">
              <a:buNone/>
            </a:pPr>
            <a:endParaRPr lang="he-IL" dirty="0" smtClean="0"/>
          </a:p>
          <a:p>
            <a:pPr marL="0" lvl="0" indent="0">
              <a:buNone/>
            </a:pPr>
            <a:endParaRPr lang="he-IL" cap="all" dirty="0" smtClean="0">
              <a:ln w="9000" cmpd="sng">
                <a:solidFill>
                  <a:schemeClr val="accent4">
                    <a:shade val="50000"/>
                    <a:satMod val="120000"/>
                  </a:schemeClr>
                </a:solidFill>
                <a:prstDash val="solid"/>
              </a:ln>
              <a:effectLst>
                <a:outerShdw blurRad="38100" dist="38100" dir="2700000" algn="tl">
                  <a:srgbClr val="000000">
                    <a:alpha val="43137"/>
                  </a:srgbClr>
                </a:outerShdw>
              </a:effectLst>
              <a:latin typeface="David" pitchFamily="34" charset="-79"/>
              <a:cs typeface="David" pitchFamily="34" charset="-79"/>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076" y="3212976"/>
            <a:ext cx="3219450" cy="3314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32619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2" presetClass="entr" presetSubtype="4"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additive="base">
                                        <p:cTn id="28" dur="500" fill="hold"/>
                                        <p:tgtEl>
                                          <p:spTgt spid="1026"/>
                                        </p:tgtEl>
                                        <p:attrNameLst>
                                          <p:attrName>ppt_x</p:attrName>
                                        </p:attrNameLst>
                                      </p:cBhvr>
                                      <p:tavLst>
                                        <p:tav tm="0">
                                          <p:val>
                                            <p:strVal val="#ppt_x"/>
                                          </p:val>
                                        </p:tav>
                                        <p:tav tm="100000">
                                          <p:val>
                                            <p:strVal val="#ppt_x"/>
                                          </p:val>
                                        </p:tav>
                                      </p:tavLst>
                                    </p:anim>
                                    <p:anim calcmode="lin" valueType="num">
                                      <p:cBhvr additive="base">
                                        <p:cTn id="2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288032"/>
          </a:xfrm>
        </p:spPr>
        <p:txBody>
          <a:bodyPr>
            <a:noAutofit/>
          </a:bodyPr>
          <a:lstStyle/>
          <a:p>
            <a:r>
              <a:rPr lang="he-IL" sz="3600" b="1" dirty="0" smtClean="0">
                <a:effectLst>
                  <a:outerShdw blurRad="38100" dist="38100" dir="2700000" algn="tl">
                    <a:srgbClr val="000000">
                      <a:alpha val="43137"/>
                    </a:srgbClr>
                  </a:outerShdw>
                </a:effectLst>
                <a:latin typeface="David" pitchFamily="34" charset="-79"/>
                <a:cs typeface="David" pitchFamily="34" charset="-79"/>
              </a:rPr>
              <a:t>שיטות (המשך)</a:t>
            </a:r>
            <a:endParaRPr lang="he-IL" sz="3600" b="1" dirty="0">
              <a:effectLst>
                <a:outerShdw blurRad="38100" dist="38100" dir="2700000" algn="tl">
                  <a:srgbClr val="000000">
                    <a:alpha val="43137"/>
                  </a:srgbClr>
                </a:outerShdw>
              </a:effectLst>
              <a:latin typeface="David" pitchFamily="34" charset="-79"/>
              <a:cs typeface="David" pitchFamily="34" charset="-79"/>
            </a:endParaRPr>
          </a:p>
        </p:txBody>
      </p:sp>
      <p:sp>
        <p:nvSpPr>
          <p:cNvPr id="3" name="Content Placeholder 2"/>
          <p:cNvSpPr>
            <a:spLocks noGrp="1"/>
          </p:cNvSpPr>
          <p:nvPr>
            <p:ph idx="1"/>
          </p:nvPr>
        </p:nvSpPr>
        <p:spPr>
          <a:xfrm>
            <a:off x="467544" y="476672"/>
            <a:ext cx="8229600" cy="5904656"/>
          </a:xfrm>
        </p:spPr>
        <p:txBody>
          <a:bodyPr>
            <a:noAutofit/>
            <a:scene3d>
              <a:camera prst="orthographicFront"/>
              <a:lightRig rig="threePt" dir="t"/>
            </a:scene3d>
            <a:sp3d extrusionH="57150">
              <a:bevelT w="38100" h="38100"/>
            </a:sp3d>
          </a:bodyPr>
          <a:lstStyle/>
          <a:p>
            <a:pPr marL="0" lvl="0" indent="0">
              <a:buNone/>
            </a:pPr>
            <a:r>
              <a:rPr lang="he-IL" sz="2400" i="1" dirty="0" smtClean="0">
                <a:effectLst>
                  <a:outerShdw blurRad="38100" dist="38100" dir="2700000" algn="tl">
                    <a:srgbClr val="000000">
                      <a:alpha val="43137"/>
                    </a:srgbClr>
                  </a:outerShdw>
                </a:effectLst>
                <a:latin typeface="David" pitchFamily="34" charset="-79"/>
                <a:cs typeface="David" pitchFamily="34" charset="-79"/>
              </a:rPr>
              <a:t>3.2.</a:t>
            </a:r>
            <a:r>
              <a:rPr lang="he-IL" i="1" dirty="0" smtClean="0">
                <a:effectLst>
                  <a:outerShdw blurRad="38100" dist="38100" dir="2700000" algn="tl">
                    <a:srgbClr val="000000">
                      <a:alpha val="43137"/>
                    </a:srgbClr>
                  </a:outerShdw>
                </a:effectLst>
                <a:latin typeface="David" pitchFamily="34" charset="-79"/>
                <a:cs typeface="David" pitchFamily="34" charset="-79"/>
              </a:rPr>
              <a:t> </a:t>
            </a:r>
            <a:r>
              <a:rPr lang="he-IL" sz="2400" i="1" dirty="0" smtClean="0">
                <a:effectLst>
                  <a:outerShdw blurRad="38100" dist="38100" dir="2700000" algn="tl">
                    <a:srgbClr val="000000">
                      <a:alpha val="43137"/>
                    </a:srgbClr>
                  </a:outerShdw>
                </a:effectLst>
                <a:latin typeface="David" pitchFamily="34" charset="-79"/>
                <a:cs typeface="David" pitchFamily="34" charset="-79"/>
              </a:rPr>
              <a:t>חישובי כיראליות</a:t>
            </a:r>
          </a:p>
          <a:p>
            <a:r>
              <a:rPr lang="he-IL" sz="2200" i="1" dirty="0">
                <a:effectLst>
                  <a:outerShdw blurRad="38100" dist="38100" dir="2700000" algn="tl">
                    <a:srgbClr val="000000">
                      <a:alpha val="43137"/>
                    </a:srgbClr>
                  </a:outerShdw>
                </a:effectLst>
                <a:latin typeface="David" pitchFamily="34" charset="-79"/>
                <a:cs typeface="David" pitchFamily="34" charset="-79"/>
              </a:rPr>
              <a:t>לצרכי חישובים אנחנו השתמשנו בשיטה הנקראת שיטת מדד סימטריה רציף וכיראליות רציפה</a:t>
            </a:r>
            <a:r>
              <a:rPr lang="en-US" sz="2200" i="1" dirty="0">
                <a:effectLst>
                  <a:outerShdw blurRad="38100" dist="38100" dir="2700000" algn="tl">
                    <a:srgbClr val="000000">
                      <a:alpha val="43137"/>
                    </a:srgbClr>
                  </a:outerShdw>
                </a:effectLst>
                <a:latin typeface="David" pitchFamily="34" charset="-79"/>
                <a:cs typeface="David" pitchFamily="34" charset="-79"/>
              </a:rPr>
              <a:t>CCM) </a:t>
            </a:r>
            <a:r>
              <a:rPr lang="he-IL" sz="2200" i="1" dirty="0">
                <a:effectLst>
                  <a:outerShdw blurRad="38100" dist="38100" dir="2700000" algn="tl">
                    <a:srgbClr val="000000">
                      <a:alpha val="43137"/>
                    </a:srgbClr>
                  </a:outerShdw>
                </a:effectLst>
                <a:latin typeface="David" pitchFamily="34" charset="-79"/>
                <a:cs typeface="David" pitchFamily="34" charset="-79"/>
              </a:rPr>
              <a:t>– </a:t>
            </a:r>
            <a:r>
              <a:rPr lang="en-US" sz="2200" i="1" dirty="0">
                <a:effectLst>
                  <a:outerShdw blurRad="38100" dist="38100" dir="2700000" algn="tl">
                    <a:srgbClr val="000000">
                      <a:alpha val="43137"/>
                    </a:srgbClr>
                  </a:outerShdw>
                </a:effectLst>
                <a:latin typeface="David" pitchFamily="34" charset="-79"/>
                <a:cs typeface="David" pitchFamily="34" charset="-79"/>
              </a:rPr>
              <a:t>continuous chirality measure</a:t>
            </a:r>
            <a:r>
              <a:rPr lang="he-IL" sz="2200" i="1" dirty="0">
                <a:effectLst>
                  <a:outerShdw blurRad="38100" dist="38100" dir="2700000" algn="tl">
                    <a:srgbClr val="000000">
                      <a:alpha val="43137"/>
                    </a:srgbClr>
                  </a:outerShdw>
                </a:effectLst>
                <a:latin typeface="David" pitchFamily="34" charset="-79"/>
                <a:cs typeface="David" pitchFamily="34" charset="-79"/>
              </a:rPr>
              <a:t>) שפותחה ע"י פרופ</a:t>
            </a:r>
            <a:r>
              <a:rPr lang="en-US" sz="2200" i="1" dirty="0">
                <a:effectLst>
                  <a:outerShdw blurRad="38100" dist="38100" dir="2700000" algn="tl">
                    <a:srgbClr val="000000">
                      <a:alpha val="43137"/>
                    </a:srgbClr>
                  </a:outerShdw>
                </a:effectLst>
                <a:latin typeface="David" pitchFamily="34" charset="-79"/>
                <a:cs typeface="David" pitchFamily="34" charset="-79"/>
              </a:rPr>
              <a:t>'</a:t>
            </a:r>
            <a:r>
              <a:rPr lang="he-IL" sz="2200" i="1" dirty="0">
                <a:effectLst>
                  <a:outerShdw blurRad="38100" dist="38100" dir="2700000" algn="tl">
                    <a:srgbClr val="000000">
                      <a:alpha val="43137"/>
                    </a:srgbClr>
                  </a:outerShdw>
                </a:effectLst>
                <a:latin typeface="David" pitchFamily="34" charset="-79"/>
                <a:cs typeface="David" pitchFamily="34" charset="-79"/>
              </a:rPr>
              <a:t> דוד אבניר מהאוניברסיטה </a:t>
            </a:r>
            <a:r>
              <a:rPr lang="he-IL" sz="2200" i="1" dirty="0" smtClean="0">
                <a:effectLst>
                  <a:outerShdw blurRad="38100" dist="38100" dir="2700000" algn="tl">
                    <a:srgbClr val="000000">
                      <a:alpha val="43137"/>
                    </a:srgbClr>
                  </a:outerShdw>
                </a:effectLst>
                <a:latin typeface="David" pitchFamily="34" charset="-79"/>
                <a:cs typeface="David" pitchFamily="34" charset="-79"/>
              </a:rPr>
              <a:t>העברית*. </a:t>
            </a:r>
            <a:r>
              <a:rPr lang="he-IL" sz="2200" i="1" dirty="0" smtClean="0">
                <a:effectLst>
                  <a:outerShdw blurRad="38100" dist="38100" dir="2700000" algn="tl">
                    <a:srgbClr val="000000">
                      <a:alpha val="43137"/>
                    </a:srgbClr>
                  </a:outerShdw>
                </a:effectLst>
                <a:latin typeface="David" pitchFamily="34" charset="-79"/>
                <a:cs typeface="David" pitchFamily="34" charset="-79"/>
              </a:rPr>
              <a:t>מדד </a:t>
            </a:r>
            <a:r>
              <a:rPr lang="he-IL" sz="2200" i="1" dirty="0">
                <a:effectLst>
                  <a:outerShdw blurRad="38100" dist="38100" dir="2700000" algn="tl">
                    <a:srgbClr val="000000">
                      <a:alpha val="43137"/>
                    </a:srgbClr>
                  </a:outerShdw>
                </a:effectLst>
                <a:latin typeface="David" pitchFamily="34" charset="-79"/>
                <a:cs typeface="David" pitchFamily="34" charset="-79"/>
              </a:rPr>
              <a:t>הכיראליות (</a:t>
            </a:r>
            <a:r>
              <a:rPr lang="en-US" sz="2200" i="1" dirty="0">
                <a:effectLst>
                  <a:outerShdw blurRad="38100" dist="38100" dir="2700000" algn="tl">
                    <a:srgbClr val="000000">
                      <a:alpha val="43137"/>
                    </a:srgbClr>
                  </a:outerShdw>
                </a:effectLst>
                <a:latin typeface="David" pitchFamily="34" charset="-79"/>
                <a:cs typeface="David" pitchFamily="34" charset="-79"/>
              </a:rPr>
              <a:t>CCM</a:t>
            </a:r>
            <a:r>
              <a:rPr lang="he-IL" sz="2200" i="1" dirty="0">
                <a:effectLst>
                  <a:outerShdw blurRad="38100" dist="38100" dir="2700000" algn="tl">
                    <a:srgbClr val="000000">
                      <a:alpha val="43137"/>
                    </a:srgbClr>
                  </a:outerShdw>
                </a:effectLst>
                <a:latin typeface="David" pitchFamily="34" charset="-79"/>
                <a:cs typeface="David" pitchFamily="34" charset="-79"/>
              </a:rPr>
              <a:t>) מודד מרחק בין המבנה הנתון למבנה הא-</a:t>
            </a:r>
            <a:r>
              <a:rPr lang="he-IL" sz="2200" i="1" dirty="0" err="1">
                <a:effectLst>
                  <a:outerShdw blurRad="38100" dist="38100" dir="2700000" algn="tl">
                    <a:srgbClr val="000000">
                      <a:alpha val="43137"/>
                    </a:srgbClr>
                  </a:outerShdw>
                </a:effectLst>
                <a:latin typeface="David" pitchFamily="34" charset="-79"/>
                <a:cs typeface="David" pitchFamily="34" charset="-79"/>
              </a:rPr>
              <a:t>כיראלי</a:t>
            </a:r>
            <a:r>
              <a:rPr lang="he-IL" sz="2200" i="1" dirty="0">
                <a:effectLst>
                  <a:outerShdw blurRad="38100" dist="38100" dir="2700000" algn="tl">
                    <a:srgbClr val="000000">
                      <a:alpha val="43137"/>
                    </a:srgbClr>
                  </a:outerShdw>
                </a:effectLst>
                <a:latin typeface="David" pitchFamily="34" charset="-79"/>
                <a:cs typeface="David" pitchFamily="34" charset="-79"/>
              </a:rPr>
              <a:t> הקרוב ביותר. מדד הכיראליות השווה ל-0 מעיד על א-כיראליות של המולקולה. מספרים השונים מ-0 נותנים הערכה על סטייה מסוימת של המבנה המולקולרי </a:t>
            </a:r>
            <a:r>
              <a:rPr lang="he-IL" sz="2200" i="1" dirty="0" err="1">
                <a:effectLst>
                  <a:outerShdw blurRad="38100" dist="38100" dir="2700000" algn="tl">
                    <a:srgbClr val="000000">
                      <a:alpha val="43137"/>
                    </a:srgbClr>
                  </a:outerShdw>
                </a:effectLst>
                <a:latin typeface="David" pitchFamily="34" charset="-79"/>
                <a:cs typeface="David" pitchFamily="34" charset="-79"/>
              </a:rPr>
              <a:t>מא</a:t>
            </a:r>
            <a:r>
              <a:rPr lang="he-IL" sz="2200" i="1" dirty="0">
                <a:effectLst>
                  <a:outerShdw blurRad="38100" dist="38100" dir="2700000" algn="tl">
                    <a:srgbClr val="000000">
                      <a:alpha val="43137"/>
                    </a:srgbClr>
                  </a:outerShdw>
                </a:effectLst>
                <a:latin typeface="David" pitchFamily="34" charset="-79"/>
                <a:cs typeface="David" pitchFamily="34" charset="-79"/>
              </a:rPr>
              <a:t>-כיראליות</a:t>
            </a:r>
            <a:r>
              <a:rPr lang="he-IL" sz="2200" dirty="0" smtClean="0">
                <a:latin typeface="David" pitchFamily="34" charset="-79"/>
                <a:cs typeface="David" pitchFamily="34" charset="-79"/>
              </a:rPr>
              <a:t>.</a:t>
            </a:r>
          </a:p>
          <a:p>
            <a:endParaRPr lang="he-IL" sz="2200" dirty="0">
              <a:latin typeface="David" pitchFamily="34" charset="-79"/>
              <a:cs typeface="David" pitchFamily="34" charset="-79"/>
            </a:endParaRPr>
          </a:p>
          <a:p>
            <a:endParaRPr lang="he-IL" sz="2200" dirty="0" smtClean="0">
              <a:latin typeface="David" pitchFamily="34" charset="-79"/>
              <a:cs typeface="David" pitchFamily="34" charset="-79"/>
            </a:endParaRPr>
          </a:p>
          <a:p>
            <a:pPr marL="0" indent="0">
              <a:buNone/>
            </a:pPr>
            <a:endParaRPr lang="he-IL" sz="20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r>
              <a:rPr lang="he-IL" sz="2000" i="1" dirty="0" smtClean="0">
                <a:effectLst>
                  <a:outerShdw blurRad="38100" dist="38100" dir="2700000" algn="tl">
                    <a:srgbClr val="000000">
                      <a:alpha val="43137"/>
                    </a:srgbClr>
                  </a:outerShdw>
                </a:effectLst>
                <a:latin typeface="David" pitchFamily="34" charset="-79"/>
                <a:cs typeface="David" pitchFamily="34" charset="-79"/>
              </a:rPr>
              <a:t>כאשר </a:t>
            </a:r>
            <a:r>
              <a:rPr lang="en-US" sz="2000" i="1" dirty="0">
                <a:effectLst>
                  <a:outerShdw blurRad="38100" dist="38100" dir="2700000" algn="tl">
                    <a:srgbClr val="000000">
                      <a:alpha val="43137"/>
                    </a:srgbClr>
                  </a:outerShdw>
                </a:effectLst>
                <a:latin typeface="David" pitchFamily="34" charset="-79"/>
                <a:cs typeface="David" pitchFamily="34" charset="-79"/>
              </a:rPr>
              <a:t>N </a:t>
            </a:r>
            <a:r>
              <a:rPr lang="he-IL" sz="2000" i="1" dirty="0">
                <a:effectLst>
                  <a:outerShdw blurRad="38100" dist="38100" dir="2700000" algn="tl">
                    <a:srgbClr val="000000">
                      <a:alpha val="43137"/>
                    </a:srgbClr>
                  </a:outerShdw>
                </a:effectLst>
                <a:latin typeface="David" pitchFamily="34" charset="-79"/>
                <a:cs typeface="David" pitchFamily="34" charset="-79"/>
              </a:rPr>
              <a:t>– מספר </a:t>
            </a:r>
            <a:r>
              <a:rPr lang="he-IL" sz="2000" i="1" dirty="0" err="1">
                <a:effectLst>
                  <a:outerShdw blurRad="38100" dist="38100" dir="2700000" algn="tl">
                    <a:srgbClr val="000000">
                      <a:alpha val="43137"/>
                    </a:srgbClr>
                  </a:outerShdw>
                </a:effectLst>
                <a:latin typeface="David" pitchFamily="34" charset="-79"/>
                <a:cs typeface="David" pitchFamily="34" charset="-79"/>
              </a:rPr>
              <a:t>הקודקודים</a:t>
            </a:r>
            <a:r>
              <a:rPr lang="he-IL" sz="2000" i="1" dirty="0">
                <a:effectLst>
                  <a:outerShdw blurRad="38100" dist="38100" dir="2700000" algn="tl">
                    <a:srgbClr val="000000">
                      <a:alpha val="43137"/>
                    </a:srgbClr>
                  </a:outerShdw>
                </a:effectLst>
                <a:latin typeface="David" pitchFamily="34" charset="-79"/>
                <a:cs typeface="David" pitchFamily="34" charset="-79"/>
              </a:rPr>
              <a:t> של העצם הנבדק,</a:t>
            </a:r>
            <a:r>
              <a:rPr lang="en-US" sz="2000" i="1" dirty="0" err="1">
                <a:effectLst>
                  <a:outerShdw blurRad="38100" dist="38100" dir="2700000" algn="tl">
                    <a:srgbClr val="000000">
                      <a:alpha val="43137"/>
                    </a:srgbClr>
                  </a:outerShdw>
                </a:effectLst>
                <a:latin typeface="David" pitchFamily="34" charset="-79"/>
                <a:cs typeface="David" pitchFamily="34" charset="-79"/>
              </a:rPr>
              <a:t>Qk</a:t>
            </a:r>
            <a:r>
              <a:rPr lang="he-IL" sz="2000" i="1" dirty="0">
                <a:effectLst>
                  <a:outerShdw blurRad="38100" dist="38100" dir="2700000" algn="tl">
                    <a:srgbClr val="000000">
                      <a:alpha val="43137"/>
                    </a:srgbClr>
                  </a:outerShdw>
                </a:effectLst>
                <a:latin typeface="David" pitchFamily="34" charset="-79"/>
                <a:cs typeface="David" pitchFamily="34" charset="-79"/>
              </a:rPr>
              <a:t> - וקטור הקואורדינטות של </a:t>
            </a:r>
            <a:r>
              <a:rPr lang="he-IL" sz="2000" i="1" dirty="0" err="1">
                <a:effectLst>
                  <a:outerShdw blurRad="38100" dist="38100" dir="2700000" algn="tl">
                    <a:srgbClr val="000000">
                      <a:alpha val="43137"/>
                    </a:srgbClr>
                  </a:outerShdw>
                </a:effectLst>
                <a:latin typeface="David" pitchFamily="34" charset="-79"/>
                <a:cs typeface="David" pitchFamily="34" charset="-79"/>
              </a:rPr>
              <a:t>קודקוד</a:t>
            </a:r>
            <a:r>
              <a:rPr lang="he-IL" sz="2000" i="1" dirty="0">
                <a:effectLst>
                  <a:outerShdw blurRad="38100" dist="38100" dir="2700000" algn="tl">
                    <a:srgbClr val="000000">
                      <a:alpha val="43137"/>
                    </a:srgbClr>
                  </a:outerShdw>
                </a:effectLst>
                <a:latin typeface="David" pitchFamily="34" charset="-79"/>
                <a:cs typeface="David" pitchFamily="34" charset="-79"/>
              </a:rPr>
              <a:t> </a:t>
            </a:r>
            <a:r>
              <a:rPr lang="en-US" sz="2000" i="1" dirty="0">
                <a:effectLst>
                  <a:outerShdw blurRad="38100" dist="38100" dir="2700000" algn="tl">
                    <a:srgbClr val="000000">
                      <a:alpha val="43137"/>
                    </a:srgbClr>
                  </a:outerShdw>
                </a:effectLst>
                <a:latin typeface="David" pitchFamily="34" charset="-79"/>
                <a:cs typeface="David" pitchFamily="34" charset="-79"/>
              </a:rPr>
              <a:t>k</a:t>
            </a:r>
            <a:r>
              <a:rPr lang="he-IL" sz="2000" i="1" dirty="0">
                <a:effectLst>
                  <a:outerShdw blurRad="38100" dist="38100" dir="2700000" algn="tl">
                    <a:srgbClr val="000000">
                      <a:alpha val="43137"/>
                    </a:srgbClr>
                  </a:outerShdw>
                </a:effectLst>
                <a:latin typeface="David" pitchFamily="34" charset="-79"/>
                <a:cs typeface="David" pitchFamily="34" charset="-79"/>
              </a:rPr>
              <a:t> במבנה המקורי,</a:t>
            </a:r>
            <a:r>
              <a:rPr lang="en-US" sz="2000" i="1" dirty="0" err="1">
                <a:effectLst>
                  <a:outerShdw blurRad="38100" dist="38100" dir="2700000" algn="tl">
                    <a:srgbClr val="000000">
                      <a:alpha val="43137"/>
                    </a:srgbClr>
                  </a:outerShdw>
                </a:effectLst>
                <a:latin typeface="David" pitchFamily="34" charset="-79"/>
                <a:cs typeface="David" pitchFamily="34" charset="-79"/>
              </a:rPr>
              <a:t>Pk</a:t>
            </a:r>
            <a:r>
              <a:rPr lang="en-US" sz="2000" i="1" dirty="0">
                <a:effectLst>
                  <a:outerShdw blurRad="38100" dist="38100" dir="2700000" algn="tl">
                    <a:srgbClr val="000000">
                      <a:alpha val="43137"/>
                    </a:srgbClr>
                  </a:outerShdw>
                </a:effectLst>
                <a:latin typeface="David" pitchFamily="34" charset="-79"/>
                <a:cs typeface="David" pitchFamily="34" charset="-79"/>
              </a:rPr>
              <a:t> </a:t>
            </a:r>
            <a:r>
              <a:rPr lang="he-IL" sz="2000" i="1" dirty="0">
                <a:effectLst>
                  <a:outerShdw blurRad="38100" dist="38100" dir="2700000" algn="tl">
                    <a:srgbClr val="000000">
                      <a:alpha val="43137"/>
                    </a:srgbClr>
                  </a:outerShdw>
                </a:effectLst>
                <a:latin typeface="David" pitchFamily="34" charset="-79"/>
                <a:cs typeface="David" pitchFamily="34" charset="-79"/>
              </a:rPr>
              <a:t> - וקטור הקואורדינאטות במבנה הנבדק. </a:t>
            </a:r>
            <a:r>
              <a:rPr lang="en-US" sz="2000" i="1" dirty="0">
                <a:effectLst>
                  <a:outerShdw blurRad="38100" dist="38100" dir="2700000" algn="tl">
                    <a:srgbClr val="000000">
                      <a:alpha val="43137"/>
                    </a:srgbClr>
                  </a:outerShdw>
                </a:effectLst>
                <a:latin typeface="David" pitchFamily="34" charset="-79"/>
                <a:cs typeface="David" pitchFamily="34" charset="-79"/>
              </a:rPr>
              <a:t>Q0</a:t>
            </a:r>
            <a:r>
              <a:rPr lang="he-IL" sz="2000" i="1" dirty="0">
                <a:effectLst>
                  <a:outerShdw blurRad="38100" dist="38100" dir="2700000" algn="tl">
                    <a:srgbClr val="000000">
                      <a:alpha val="43137"/>
                    </a:srgbClr>
                  </a:outerShdw>
                </a:effectLst>
                <a:latin typeface="David" pitchFamily="34" charset="-79"/>
                <a:cs typeface="David" pitchFamily="34" charset="-79"/>
              </a:rPr>
              <a:t> - מייצג את וקטור הקואורדינטות של מרכז המסה ומופיע במשוואה כחלק מהמכנה שנוסף לצורך נרמול בלבד. ההכפלה ב-100 גורמת לתוצאה לנוע בין </a:t>
            </a:r>
            <a:r>
              <a:rPr lang="en-US" sz="2000" i="1" dirty="0">
                <a:effectLst>
                  <a:outerShdw blurRad="38100" dist="38100" dir="2700000" algn="tl">
                    <a:srgbClr val="000000">
                      <a:alpha val="43137"/>
                    </a:srgbClr>
                  </a:outerShdw>
                </a:effectLst>
                <a:latin typeface="David" pitchFamily="34" charset="-79"/>
                <a:cs typeface="David" pitchFamily="34" charset="-79"/>
              </a:rPr>
              <a:t>S(G)=0</a:t>
            </a:r>
            <a:r>
              <a:rPr lang="he-IL" sz="2000" i="1" dirty="0">
                <a:effectLst>
                  <a:outerShdw blurRad="38100" dist="38100" dir="2700000" algn="tl">
                    <a:srgbClr val="000000">
                      <a:alpha val="43137"/>
                    </a:srgbClr>
                  </a:outerShdw>
                </a:effectLst>
                <a:latin typeface="David" pitchFamily="34" charset="-79"/>
                <a:cs typeface="David" pitchFamily="34" charset="-79"/>
              </a:rPr>
              <a:t> עבור מבנה סימטרי לחלוטין לבין </a:t>
            </a:r>
            <a:r>
              <a:rPr lang="en-US" sz="2000" i="1" dirty="0">
                <a:effectLst>
                  <a:outerShdw blurRad="38100" dist="38100" dir="2700000" algn="tl">
                    <a:srgbClr val="000000">
                      <a:alpha val="43137"/>
                    </a:srgbClr>
                  </a:outerShdw>
                </a:effectLst>
                <a:latin typeface="David" pitchFamily="34" charset="-79"/>
                <a:cs typeface="David" pitchFamily="34" charset="-79"/>
              </a:rPr>
              <a:t>S(G)=100</a:t>
            </a:r>
            <a:r>
              <a:rPr lang="he-IL" sz="2000" i="1" dirty="0">
                <a:effectLst>
                  <a:outerShdw blurRad="38100" dist="38100" dir="2700000" algn="tl">
                    <a:srgbClr val="000000">
                      <a:alpha val="43137"/>
                    </a:srgbClr>
                  </a:outerShdw>
                </a:effectLst>
                <a:latin typeface="David" pitchFamily="34" charset="-79"/>
                <a:cs typeface="David" pitchFamily="34" charset="-79"/>
              </a:rPr>
              <a:t> עבור המבנה שאין לו </a:t>
            </a:r>
            <a:r>
              <a:rPr lang="he-IL" sz="2000" i="1" dirty="0" err="1">
                <a:effectLst>
                  <a:outerShdw blurRad="38100" dist="38100" dir="2700000" algn="tl">
                    <a:srgbClr val="000000">
                      <a:alpha val="43137"/>
                    </a:srgbClr>
                  </a:outerShdw>
                </a:effectLst>
                <a:latin typeface="David" pitchFamily="34" charset="-79"/>
                <a:cs typeface="David" pitchFamily="34" charset="-79"/>
              </a:rPr>
              <a:t>אלמנטי</a:t>
            </a:r>
            <a:r>
              <a:rPr lang="he-IL" sz="2000" i="1" dirty="0">
                <a:effectLst>
                  <a:outerShdw blurRad="38100" dist="38100" dir="2700000" algn="tl">
                    <a:srgbClr val="000000">
                      <a:alpha val="43137"/>
                    </a:srgbClr>
                  </a:outerShdw>
                </a:effectLst>
                <a:latin typeface="David" pitchFamily="34" charset="-79"/>
                <a:cs typeface="David" pitchFamily="34" charset="-79"/>
              </a:rPr>
              <a:t> סימטריה כלל. </a:t>
            </a:r>
            <a:endParaRPr lang="en-US" sz="2900" dirty="0" smtClean="0"/>
          </a:p>
          <a:p>
            <a:pPr marL="0" indent="0" algn="l" rtl="0">
              <a:buNone/>
            </a:pPr>
            <a:r>
              <a:rPr lang="en-US" sz="2900" dirty="0" smtClean="0"/>
              <a:t>* </a:t>
            </a:r>
            <a:r>
              <a:rPr lang="en-US" sz="1600" dirty="0" smtClean="0"/>
              <a:t>M. Pinsky, et al. "Symmetry operation measures." </a:t>
            </a:r>
            <a:r>
              <a:rPr lang="en-US" sz="1600" i="1" dirty="0" smtClean="0"/>
              <a:t>Journal of computational chemistry</a:t>
            </a:r>
            <a:r>
              <a:rPr lang="en-US" sz="1600" dirty="0" smtClean="0"/>
              <a:t> </a:t>
            </a:r>
            <a:r>
              <a:rPr lang="en-US" sz="1600" b="1" dirty="0" smtClean="0"/>
              <a:t>29 </a:t>
            </a:r>
            <a:r>
              <a:rPr lang="en-US" sz="1600" dirty="0" smtClean="0"/>
              <a:t>(2), 190-197 (2008).</a:t>
            </a:r>
            <a:endParaRPr lang="en-US" sz="1600" i="1" dirty="0" smtClean="0">
              <a:effectLst>
                <a:outerShdw blurRad="38100" dist="38100" dir="2700000" algn="tl">
                  <a:srgbClr val="000000">
                    <a:alpha val="43137"/>
                  </a:srgbClr>
                </a:outerShdw>
              </a:effectLst>
              <a:latin typeface="David" pitchFamily="34" charset="-79"/>
              <a:cs typeface="David" pitchFamily="34" charset="-79"/>
            </a:endParaRPr>
          </a:p>
          <a:p>
            <a:pPr marL="0" lvl="0" indent="0">
              <a:buNone/>
            </a:pPr>
            <a:endParaRPr lang="he-IL" cap="all" dirty="0" smtClean="0">
              <a:ln w="9000" cmpd="sng">
                <a:solidFill>
                  <a:schemeClr val="accent4">
                    <a:shade val="50000"/>
                    <a:satMod val="120000"/>
                  </a:schemeClr>
                </a:solidFill>
                <a:prstDash val="solid"/>
              </a:ln>
              <a:effectLst>
                <a:outerShdw blurRad="38100" dist="38100" dir="2700000" algn="tl">
                  <a:srgbClr val="000000">
                    <a:alpha val="43137"/>
                  </a:srgbClr>
                </a:outerShdw>
              </a:effectLst>
              <a:latin typeface="David" pitchFamily="34" charset="-79"/>
              <a:cs typeface="David" pitchFamily="34" charset="-79"/>
            </a:endParaRPr>
          </a:p>
          <a:p>
            <a:pPr marL="0" lvl="0" indent="0">
              <a:buNone/>
            </a:pPr>
            <a:endParaRPr lang="he-IL" cap="all" dirty="0" smtClean="0">
              <a:ln w="9000" cmpd="sng">
                <a:solidFill>
                  <a:schemeClr val="accent4">
                    <a:shade val="50000"/>
                    <a:satMod val="120000"/>
                  </a:schemeClr>
                </a:solidFill>
                <a:prstDash val="solid"/>
              </a:ln>
              <a:effectLst>
                <a:outerShdw blurRad="38100" dist="38100" dir="2700000" algn="tl">
                  <a:srgbClr val="000000">
                    <a:alpha val="43137"/>
                  </a:srgbClr>
                </a:outerShdw>
              </a:effectLst>
              <a:latin typeface="David" pitchFamily="34" charset="-79"/>
              <a:cs typeface="David" pitchFamily="34" charset="-79"/>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1" y="3212976"/>
            <a:ext cx="235267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235515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42" presetClass="entr" presetSubtype="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1000"/>
                                        <p:tgtEl>
                                          <p:spTgt spid="5122"/>
                                        </p:tgtEl>
                                      </p:cBhvr>
                                    </p:animEffect>
                                    <p:anim calcmode="lin" valueType="num">
                                      <p:cBhvr>
                                        <p:cTn id="16" dur="1000" fill="hold"/>
                                        <p:tgtEl>
                                          <p:spTgt spid="5122"/>
                                        </p:tgtEl>
                                        <p:attrNameLst>
                                          <p:attrName>ppt_x</p:attrName>
                                        </p:attrNameLst>
                                      </p:cBhvr>
                                      <p:tavLst>
                                        <p:tav tm="0">
                                          <p:val>
                                            <p:strVal val="#ppt_x"/>
                                          </p:val>
                                        </p:tav>
                                        <p:tav tm="100000">
                                          <p:val>
                                            <p:strVal val="#ppt_x"/>
                                          </p:val>
                                        </p:tav>
                                      </p:tavLst>
                                    </p:anim>
                                    <p:anim calcmode="lin" valueType="num">
                                      <p:cBhvr>
                                        <p:cTn id="17"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r>
              <a:rPr lang="he-IL" sz="3600" b="1" dirty="0" smtClean="0">
                <a:effectLst>
                  <a:outerShdw blurRad="38100" dist="38100" dir="2700000" algn="tl">
                    <a:srgbClr val="000000">
                      <a:alpha val="43137"/>
                    </a:srgbClr>
                  </a:outerShdw>
                </a:effectLst>
                <a:latin typeface="David" pitchFamily="34" charset="-79"/>
                <a:cs typeface="David" pitchFamily="34" charset="-79"/>
              </a:rPr>
              <a:t>שיטות (המשך)</a:t>
            </a:r>
            <a:endParaRPr lang="he-IL" sz="3600" b="1" dirty="0">
              <a:effectLst>
                <a:outerShdw blurRad="38100" dist="38100" dir="2700000" algn="tl">
                  <a:srgbClr val="000000">
                    <a:alpha val="43137"/>
                  </a:srgbClr>
                </a:outerShdw>
              </a:effectLst>
              <a:latin typeface="David" pitchFamily="34" charset="-79"/>
              <a:cs typeface="David" pitchFamily="34" charset="-79"/>
            </a:endParaRPr>
          </a:p>
        </p:txBody>
      </p:sp>
      <p:sp>
        <p:nvSpPr>
          <p:cNvPr id="3" name="Content Placeholder 2"/>
          <p:cNvSpPr>
            <a:spLocks noGrp="1"/>
          </p:cNvSpPr>
          <p:nvPr>
            <p:ph idx="1"/>
          </p:nvPr>
        </p:nvSpPr>
        <p:spPr>
          <a:xfrm>
            <a:off x="467544" y="764704"/>
            <a:ext cx="8229600" cy="5832648"/>
          </a:xfrm>
        </p:spPr>
        <p:txBody>
          <a:bodyPr>
            <a:noAutofit/>
            <a:scene3d>
              <a:camera prst="orthographicFront"/>
              <a:lightRig rig="threePt" dir="t"/>
            </a:scene3d>
            <a:sp3d extrusionH="57150">
              <a:bevelT w="38100" h="38100"/>
            </a:sp3d>
          </a:bodyPr>
          <a:lstStyle/>
          <a:p>
            <a:pPr marL="0" indent="0">
              <a:buNone/>
            </a:pPr>
            <a:r>
              <a:rPr lang="he-IL" sz="2800" i="1" dirty="0" smtClean="0">
                <a:effectLst>
                  <a:outerShdw blurRad="38100" dist="38100" dir="2700000" algn="tl">
                    <a:srgbClr val="000000">
                      <a:alpha val="43137"/>
                    </a:srgbClr>
                  </a:outerShdw>
                </a:effectLst>
                <a:latin typeface="David" pitchFamily="34" charset="-79"/>
                <a:cs typeface="David" pitchFamily="34" charset="-79"/>
              </a:rPr>
              <a:t>3.3</a:t>
            </a:r>
            <a:r>
              <a:rPr lang="he-IL" sz="2600" i="1" dirty="0" smtClean="0">
                <a:effectLst>
                  <a:outerShdw blurRad="38100" dist="38100" dir="2700000" algn="tl">
                    <a:srgbClr val="000000">
                      <a:alpha val="43137"/>
                    </a:srgbClr>
                  </a:outerShdw>
                </a:effectLst>
              </a:rPr>
              <a:t>. </a:t>
            </a:r>
            <a:r>
              <a:rPr lang="he-IL" sz="2800" i="1" dirty="0" smtClean="0">
                <a:effectLst>
                  <a:outerShdw blurRad="38100" dist="38100" dir="2700000" algn="tl">
                    <a:srgbClr val="000000">
                      <a:alpha val="43137"/>
                    </a:srgbClr>
                  </a:outerShdw>
                </a:effectLst>
                <a:latin typeface="David" pitchFamily="34" charset="-79"/>
                <a:cs typeface="David" pitchFamily="34" charset="-79"/>
              </a:rPr>
              <a:t>חישובי פרמוטציות</a:t>
            </a:r>
          </a:p>
          <a:p>
            <a:r>
              <a:rPr lang="he-IL" sz="2200" i="1" dirty="0">
                <a:effectLst>
                  <a:outerShdw blurRad="38100" dist="38100" dir="2700000" algn="tl">
                    <a:srgbClr val="000000">
                      <a:alpha val="43137"/>
                    </a:srgbClr>
                  </a:outerShdw>
                </a:effectLst>
                <a:latin typeface="David" pitchFamily="34" charset="-79"/>
                <a:cs typeface="David" pitchFamily="34" charset="-79"/>
              </a:rPr>
              <a:t>פרמוטציה – זאת רשימה המפרטת איזה אטומים מוחלפים ע"י פעילות סימטריה </a:t>
            </a:r>
            <a:r>
              <a:rPr lang="he-IL" sz="2200" i="1" dirty="0" smtClean="0">
                <a:effectLst>
                  <a:outerShdw blurRad="38100" dist="38100" dir="2700000" algn="tl">
                    <a:srgbClr val="000000">
                      <a:alpha val="43137"/>
                    </a:srgbClr>
                  </a:outerShdw>
                </a:effectLst>
                <a:latin typeface="David" pitchFamily="34" charset="-79"/>
                <a:cs typeface="David" pitchFamily="34" charset="-79"/>
              </a:rPr>
              <a:t>מסוימת*. </a:t>
            </a:r>
            <a:r>
              <a:rPr lang="he-IL" sz="2200" i="1" dirty="0">
                <a:effectLst>
                  <a:outerShdw blurRad="38100" dist="38100" dir="2700000" algn="tl">
                    <a:srgbClr val="000000">
                      <a:alpha val="43137"/>
                    </a:srgbClr>
                  </a:outerShdw>
                </a:effectLst>
                <a:latin typeface="David" pitchFamily="34" charset="-79"/>
                <a:cs typeface="David" pitchFamily="34" charset="-79"/>
              </a:rPr>
              <a:t>במקרה שלנו, החלפת האטומים מתבצעת ע"י ציר סיבוב </a:t>
            </a:r>
            <a:r>
              <a:rPr lang="en-US" sz="2200" i="1" dirty="0">
                <a:effectLst>
                  <a:outerShdw blurRad="38100" dist="38100" dir="2700000" algn="tl">
                    <a:srgbClr val="000000">
                      <a:alpha val="43137"/>
                    </a:srgbClr>
                  </a:outerShdw>
                </a:effectLst>
                <a:latin typeface="David" pitchFamily="34" charset="-79"/>
                <a:cs typeface="David" pitchFamily="34" charset="-79"/>
              </a:rPr>
              <a:t>C</a:t>
            </a:r>
            <a:r>
              <a:rPr lang="en-US" sz="2200" i="1" baseline="-25000" dirty="0">
                <a:effectLst>
                  <a:outerShdw blurRad="38100" dist="38100" dir="2700000" algn="tl">
                    <a:srgbClr val="000000">
                      <a:alpha val="43137"/>
                    </a:srgbClr>
                  </a:outerShdw>
                </a:effectLst>
                <a:latin typeface="David" pitchFamily="34" charset="-79"/>
                <a:cs typeface="David" pitchFamily="34" charset="-79"/>
              </a:rPr>
              <a:t>2</a:t>
            </a:r>
            <a:r>
              <a:rPr lang="en-US" sz="2200" i="1" dirty="0">
                <a:effectLst>
                  <a:outerShdw blurRad="38100" dist="38100" dir="2700000" algn="tl">
                    <a:srgbClr val="000000">
                      <a:alpha val="43137"/>
                    </a:srgbClr>
                  </a:outerShdw>
                </a:effectLst>
                <a:latin typeface="David" pitchFamily="34" charset="-79"/>
                <a:cs typeface="David" pitchFamily="34" charset="-79"/>
              </a:rPr>
              <a:t> </a:t>
            </a:r>
            <a:r>
              <a:rPr lang="he-IL" sz="2200" i="1" dirty="0">
                <a:effectLst>
                  <a:outerShdw blurRad="38100" dist="38100" dir="2700000" algn="tl">
                    <a:srgbClr val="000000">
                      <a:alpha val="43137"/>
                    </a:srgbClr>
                  </a:outerShdw>
                </a:effectLst>
                <a:latin typeface="David" pitchFamily="34" charset="-79"/>
                <a:cs typeface="David" pitchFamily="34" charset="-79"/>
              </a:rPr>
              <a:t>וכתוצאה מכך אנחנו מקבלים מרחק בין המבנה המעוות לקונפורמציה </a:t>
            </a:r>
            <a:r>
              <a:rPr lang="en-US" sz="2200" i="1" dirty="0">
                <a:effectLst>
                  <a:outerShdw blurRad="38100" dist="38100" dir="2700000" algn="tl">
                    <a:srgbClr val="000000">
                      <a:alpha val="43137"/>
                    </a:srgbClr>
                  </a:outerShdw>
                </a:effectLst>
                <a:latin typeface="David" pitchFamily="34" charset="-79"/>
                <a:cs typeface="David" pitchFamily="34" charset="-79"/>
              </a:rPr>
              <a:t>Z </a:t>
            </a:r>
            <a:r>
              <a:rPr lang="he-IL" sz="2200" i="1" dirty="0">
                <a:effectLst>
                  <a:outerShdw blurRad="38100" dist="38100" dir="2700000" algn="tl">
                    <a:srgbClr val="000000">
                      <a:alpha val="43137"/>
                    </a:srgbClr>
                  </a:outerShdw>
                </a:effectLst>
                <a:latin typeface="David" pitchFamily="34" charset="-79"/>
                <a:cs typeface="David" pitchFamily="34" charset="-79"/>
              </a:rPr>
              <a:t>(</a:t>
            </a:r>
            <a:r>
              <a:rPr lang="he-IL" sz="2200" i="1" dirty="0" err="1">
                <a:effectLst>
                  <a:outerShdw blurRad="38100" dist="38100" dir="2700000" algn="tl">
                    <a:srgbClr val="000000">
                      <a:alpha val="43137"/>
                    </a:srgbClr>
                  </a:outerShdw>
                </a:effectLst>
                <a:latin typeface="David" pitchFamily="34" charset="-79"/>
                <a:cs typeface="David" pitchFamily="34" charset="-79"/>
              </a:rPr>
              <a:t>ציס</a:t>
            </a:r>
            <a:r>
              <a:rPr lang="he-IL" sz="2200" i="1" dirty="0">
                <a:effectLst>
                  <a:outerShdw blurRad="38100" dist="38100" dir="2700000" algn="tl">
                    <a:srgbClr val="000000">
                      <a:alpha val="43137"/>
                    </a:srgbClr>
                  </a:outerShdw>
                </a:effectLst>
                <a:latin typeface="David" pitchFamily="34" charset="-79"/>
                <a:cs typeface="David" pitchFamily="34" charset="-79"/>
              </a:rPr>
              <a:t>) או </a:t>
            </a:r>
            <a:r>
              <a:rPr lang="en-US" sz="2200" i="1" dirty="0">
                <a:effectLst>
                  <a:outerShdw blurRad="38100" dist="38100" dir="2700000" algn="tl">
                    <a:srgbClr val="000000">
                      <a:alpha val="43137"/>
                    </a:srgbClr>
                  </a:outerShdw>
                </a:effectLst>
                <a:latin typeface="David" pitchFamily="34" charset="-79"/>
                <a:cs typeface="David" pitchFamily="34" charset="-79"/>
              </a:rPr>
              <a:t>E </a:t>
            </a:r>
            <a:r>
              <a:rPr lang="he-IL" sz="2200" i="1" dirty="0">
                <a:effectLst>
                  <a:outerShdw blurRad="38100" dist="38100" dir="2700000" algn="tl">
                    <a:srgbClr val="000000">
                      <a:alpha val="43137"/>
                    </a:srgbClr>
                  </a:outerShdw>
                </a:effectLst>
                <a:latin typeface="David" pitchFamily="34" charset="-79"/>
                <a:cs typeface="David" pitchFamily="34" charset="-79"/>
              </a:rPr>
              <a:t>(טראנס</a:t>
            </a:r>
            <a:r>
              <a:rPr lang="he-IL" sz="2200" i="1" dirty="0" smtClean="0">
                <a:effectLst>
                  <a:outerShdw blurRad="38100" dist="38100" dir="2700000" algn="tl">
                    <a:srgbClr val="000000">
                      <a:alpha val="43137"/>
                    </a:srgbClr>
                  </a:outerShdw>
                </a:effectLst>
                <a:latin typeface="David" pitchFamily="34" charset="-79"/>
                <a:cs typeface="David" pitchFamily="34" charset="-79"/>
              </a:rPr>
              <a:t>).</a:t>
            </a:r>
          </a:p>
          <a:p>
            <a:r>
              <a:rPr lang="he-IL" sz="2200" i="1" dirty="0">
                <a:effectLst>
                  <a:outerShdw blurRad="38100" dist="38100" dir="2700000" algn="tl">
                    <a:srgbClr val="000000">
                      <a:alpha val="43137"/>
                    </a:srgbClr>
                  </a:outerShdw>
                </a:effectLst>
                <a:latin typeface="David" pitchFamily="34" charset="-79"/>
                <a:cs typeface="David" pitchFamily="34" charset="-79"/>
              </a:rPr>
              <a:t>צירי סיבוב שעבורן בצעו את החישובים של פרמוטציות:</a:t>
            </a:r>
          </a:p>
          <a:p>
            <a:pPr marL="0" indent="0" rtl="0">
              <a:buNone/>
            </a:pPr>
            <a:endParaRPr lang="he-IL" sz="2800" dirty="0" smtClean="0"/>
          </a:p>
          <a:p>
            <a:pPr marL="0" indent="0" rtl="0">
              <a:buNone/>
            </a:pPr>
            <a:endParaRPr lang="he-IL" sz="2800" dirty="0"/>
          </a:p>
          <a:p>
            <a:pPr marL="0" indent="0" rtl="0">
              <a:buNone/>
            </a:pPr>
            <a:r>
              <a:rPr lang="en-US" sz="2800" dirty="0" smtClean="0"/>
              <a:t> </a:t>
            </a:r>
          </a:p>
          <a:p>
            <a:pPr marL="0" indent="0" rtl="0">
              <a:buNone/>
            </a:pPr>
            <a:endParaRPr lang="en-US" sz="2800" dirty="0"/>
          </a:p>
          <a:p>
            <a:pPr marL="0" indent="0" rtl="0">
              <a:buNone/>
            </a:pPr>
            <a:endParaRPr lang="en-US" sz="2800" dirty="0" smtClean="0"/>
          </a:p>
          <a:p>
            <a:pPr marL="0" indent="0" algn="l" rtl="0">
              <a:buNone/>
            </a:pPr>
            <a:r>
              <a:rPr lang="en-US" sz="1600" dirty="0" smtClean="0">
                <a:latin typeface="David" pitchFamily="34" charset="-79"/>
                <a:cs typeface="+mj-cs"/>
              </a:rPr>
              <a:t>* </a:t>
            </a:r>
            <a:r>
              <a:rPr lang="en-US" sz="1600" dirty="0" err="1" smtClean="0">
                <a:latin typeface="David" pitchFamily="34" charset="-79"/>
                <a:cs typeface="+mj-cs"/>
              </a:rPr>
              <a:t>Tuvi</a:t>
            </a:r>
            <a:r>
              <a:rPr lang="en-US" sz="1600" dirty="0" smtClean="0">
                <a:latin typeface="David" pitchFamily="34" charset="-79"/>
                <a:cs typeface="+mj-cs"/>
              </a:rPr>
              <a:t>-Arad </a:t>
            </a:r>
            <a:r>
              <a:rPr lang="en-US" sz="1600" dirty="0" err="1">
                <a:latin typeface="David" pitchFamily="34" charset="-79"/>
                <a:cs typeface="+mj-cs"/>
              </a:rPr>
              <a:t>Inbal</a:t>
            </a:r>
            <a:r>
              <a:rPr lang="en-US" sz="1600" dirty="0">
                <a:latin typeface="David" pitchFamily="34" charset="-79"/>
                <a:cs typeface="+mj-cs"/>
              </a:rPr>
              <a:t>, </a:t>
            </a:r>
            <a:r>
              <a:rPr lang="en-US" sz="1600" dirty="0" err="1">
                <a:latin typeface="David" pitchFamily="34" charset="-79"/>
                <a:cs typeface="+mj-cs"/>
              </a:rPr>
              <a:t>Avnir</a:t>
            </a:r>
            <a:r>
              <a:rPr lang="en-US" sz="1600" dirty="0">
                <a:latin typeface="David" pitchFamily="34" charset="-79"/>
                <a:cs typeface="+mj-cs"/>
              </a:rPr>
              <a:t> David " Determining symmetry changes during a chemical reaction: the case of </a:t>
            </a:r>
            <a:r>
              <a:rPr lang="en-US" sz="1600" dirty="0" err="1">
                <a:latin typeface="David" pitchFamily="34" charset="-79"/>
                <a:cs typeface="+mj-cs"/>
              </a:rPr>
              <a:t>diazene</a:t>
            </a:r>
            <a:r>
              <a:rPr lang="en-US" sz="1600" dirty="0">
                <a:latin typeface="David" pitchFamily="34" charset="-79"/>
                <a:cs typeface="+mj-cs"/>
              </a:rPr>
              <a:t> isomerization", </a:t>
            </a:r>
            <a:r>
              <a:rPr lang="en-US" sz="1600" i="1" dirty="0">
                <a:latin typeface="David" pitchFamily="34" charset="-79"/>
                <a:cs typeface="+mj-cs"/>
              </a:rPr>
              <a:t>Journal of mathematical chemistry</a:t>
            </a:r>
            <a:r>
              <a:rPr lang="en-US" sz="1600" dirty="0">
                <a:latin typeface="David" pitchFamily="34" charset="-79"/>
                <a:cs typeface="+mj-cs"/>
              </a:rPr>
              <a:t>, </a:t>
            </a:r>
            <a:r>
              <a:rPr lang="en-US" sz="1600" b="1" dirty="0">
                <a:latin typeface="David" pitchFamily="34" charset="-79"/>
                <a:cs typeface="+mj-cs"/>
              </a:rPr>
              <a:t>47</a:t>
            </a:r>
            <a:r>
              <a:rPr lang="en-US" sz="1600" dirty="0">
                <a:latin typeface="David" pitchFamily="34" charset="-79"/>
                <a:cs typeface="+mj-cs"/>
              </a:rPr>
              <a:t> (4), 1274-1286 (2010).</a:t>
            </a:r>
          </a:p>
          <a:p>
            <a:pPr>
              <a:buFontTx/>
              <a:buChar char="-"/>
            </a:pPr>
            <a:endParaRPr lang="he-IL" sz="2800" i="1" dirty="0" smtClean="0">
              <a:effectLst>
                <a:outerShdw blurRad="38100" dist="38100" dir="2700000" algn="tl">
                  <a:srgbClr val="000000">
                    <a:alpha val="43137"/>
                  </a:srgbClr>
                </a:outerShdw>
              </a:effectLst>
              <a:latin typeface="David" pitchFamily="34" charset="-79"/>
            </a:endParaRPr>
          </a:p>
          <a:p>
            <a:pPr marL="0" indent="0">
              <a:buNone/>
            </a:pPr>
            <a:endParaRPr lang="he-IL"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en-US" i="1" dirty="0">
              <a:effectLst>
                <a:outerShdw blurRad="38100" dist="38100" dir="2700000" algn="tl">
                  <a:srgbClr val="000000">
                    <a:alpha val="43137"/>
                  </a:srgbClr>
                </a:outerShdw>
              </a:effectLst>
              <a:latin typeface="David" pitchFamily="34" charset="-79"/>
              <a:cs typeface="David" pitchFamily="34" charset="-79"/>
            </a:endParaRPr>
          </a:p>
          <a:p>
            <a:pPr marL="0" lvl="0" indent="0">
              <a:buNone/>
            </a:pPr>
            <a:endParaRPr lang="he-IL" dirty="0" smtClean="0"/>
          </a:p>
          <a:p>
            <a:pPr marL="0" lvl="0" indent="0">
              <a:buNone/>
            </a:pPr>
            <a:endParaRPr lang="he-IL" sz="2600" dirty="0" smtClean="0"/>
          </a:p>
          <a:p>
            <a:pPr marL="0" lvl="0" indent="0">
              <a:buNone/>
            </a:pPr>
            <a:endParaRPr lang="he-IL" cap="all" dirty="0" smtClean="0">
              <a:ln w="9000" cmpd="sng">
                <a:solidFill>
                  <a:schemeClr val="accent4">
                    <a:shade val="50000"/>
                    <a:satMod val="120000"/>
                  </a:schemeClr>
                </a:solidFill>
                <a:prstDash val="solid"/>
              </a:ln>
              <a:effectLst>
                <a:outerShdw blurRad="38100" dist="38100" dir="2700000" algn="tl">
                  <a:srgbClr val="000000">
                    <a:alpha val="43137"/>
                  </a:srgbClr>
                </a:outerShdw>
              </a:effectLst>
              <a:latin typeface="David" pitchFamily="34" charset="-79"/>
              <a:cs typeface="David" pitchFamily="34" charset="-79"/>
            </a:endParaRPr>
          </a:p>
          <a:p>
            <a:pPr marL="0" lvl="0" indent="0">
              <a:buNone/>
            </a:pPr>
            <a:endParaRPr lang="he-IL" cap="all" dirty="0">
              <a:ln w="9000" cmpd="sng">
                <a:solidFill>
                  <a:schemeClr val="accent4">
                    <a:shade val="50000"/>
                    <a:satMod val="120000"/>
                  </a:schemeClr>
                </a:solidFill>
                <a:prstDash val="solid"/>
              </a:ln>
              <a:effectLst>
                <a:outerShdw blurRad="38100" dist="38100" dir="2700000" algn="tl">
                  <a:srgbClr val="000000">
                    <a:alpha val="43137"/>
                  </a:srgbClr>
                </a:outerShdw>
              </a:effectLst>
              <a:latin typeface="David" pitchFamily="34" charset="-79"/>
              <a:cs typeface="David" pitchFamily="34" charset="-79"/>
            </a:endParaRPr>
          </a:p>
          <a:p>
            <a:pPr marL="0" lvl="0" indent="0">
              <a:buNone/>
            </a:pPr>
            <a:endParaRPr lang="he-IL" cap="all" dirty="0" smtClean="0">
              <a:ln w="9000" cmpd="sng">
                <a:solidFill>
                  <a:schemeClr val="accent4">
                    <a:shade val="50000"/>
                    <a:satMod val="120000"/>
                  </a:schemeClr>
                </a:solidFill>
                <a:prstDash val="solid"/>
              </a:ln>
              <a:effectLst>
                <a:outerShdw blurRad="38100" dist="38100" dir="2700000" algn="tl">
                  <a:srgbClr val="000000">
                    <a:alpha val="43137"/>
                  </a:srgbClr>
                </a:outerShdw>
              </a:effectLst>
              <a:latin typeface="David" pitchFamily="34" charset="-79"/>
              <a:cs typeface="David" pitchFamily="34" charset="-79"/>
            </a:endParaRPr>
          </a:p>
          <a:p>
            <a:pPr marL="0" lvl="0" indent="0">
              <a:buNone/>
            </a:pPr>
            <a:endParaRPr lang="he-IL" cap="all" dirty="0" smtClean="0">
              <a:ln w="9000" cmpd="sng">
                <a:solidFill>
                  <a:schemeClr val="accent4">
                    <a:shade val="50000"/>
                    <a:satMod val="120000"/>
                  </a:schemeClr>
                </a:solidFill>
                <a:prstDash val="solid"/>
              </a:ln>
              <a:effectLst>
                <a:outerShdw blurRad="38100" dist="38100" dir="2700000" algn="tl">
                  <a:srgbClr val="000000">
                    <a:alpha val="43137"/>
                  </a:srgbClr>
                </a:outerShdw>
              </a:effectLst>
              <a:latin typeface="David" pitchFamily="34" charset="-79"/>
              <a:cs typeface="David" pitchFamily="34" charset="-79"/>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684" y="3068960"/>
            <a:ext cx="6741046" cy="232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36263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1000"/>
                                        <p:tgtEl>
                                          <p:spTgt spid="1026"/>
                                        </p:tgtEl>
                                      </p:cBhvr>
                                    </p:animEffect>
                                    <p:anim calcmode="lin" valueType="num">
                                      <p:cBhvr>
                                        <p:cTn id="23" dur="1000" fill="hold"/>
                                        <p:tgtEl>
                                          <p:spTgt spid="1026"/>
                                        </p:tgtEl>
                                        <p:attrNameLst>
                                          <p:attrName>ppt_x</p:attrName>
                                        </p:attrNameLst>
                                      </p:cBhvr>
                                      <p:tavLst>
                                        <p:tav tm="0">
                                          <p:val>
                                            <p:strVal val="#ppt_x"/>
                                          </p:val>
                                        </p:tav>
                                        <p:tav tm="100000">
                                          <p:val>
                                            <p:strVal val="#ppt_x"/>
                                          </p:val>
                                        </p:tav>
                                      </p:tavLst>
                                    </p:anim>
                                    <p:anim calcmode="lin" valueType="num">
                                      <p:cBhvr>
                                        <p:cTn id="24" dur="1000" fill="hold"/>
                                        <p:tgtEl>
                                          <p:spTgt spid="1026"/>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r>
              <a:rPr lang="he-IL" sz="3600" b="1" dirty="0" smtClean="0">
                <a:effectLst>
                  <a:outerShdw blurRad="38100" dist="38100" dir="2700000" algn="tl">
                    <a:srgbClr val="000000">
                      <a:alpha val="43137"/>
                    </a:srgbClr>
                  </a:outerShdw>
                </a:effectLst>
                <a:latin typeface="David" pitchFamily="34" charset="-79"/>
                <a:cs typeface="David" pitchFamily="34" charset="-79"/>
              </a:rPr>
              <a:t>שיטות (המשך)</a:t>
            </a:r>
            <a:endParaRPr lang="he-IL" sz="3600" b="1" dirty="0">
              <a:effectLst>
                <a:outerShdw blurRad="38100" dist="38100" dir="2700000" algn="tl">
                  <a:srgbClr val="000000">
                    <a:alpha val="43137"/>
                  </a:srgbClr>
                </a:outerShdw>
              </a:effectLst>
              <a:latin typeface="David" pitchFamily="34" charset="-79"/>
              <a:cs typeface="David" pitchFamily="34" charset="-79"/>
            </a:endParaRPr>
          </a:p>
        </p:txBody>
      </p:sp>
      <p:sp>
        <p:nvSpPr>
          <p:cNvPr id="3" name="Content Placeholder 2"/>
          <p:cNvSpPr>
            <a:spLocks noGrp="1"/>
          </p:cNvSpPr>
          <p:nvPr>
            <p:ph idx="1"/>
          </p:nvPr>
        </p:nvSpPr>
        <p:spPr>
          <a:xfrm>
            <a:off x="467544" y="764704"/>
            <a:ext cx="8229600" cy="5832648"/>
          </a:xfrm>
        </p:spPr>
        <p:txBody>
          <a:bodyPr>
            <a:noAutofit/>
            <a:scene3d>
              <a:camera prst="orthographicFront"/>
              <a:lightRig rig="threePt" dir="t"/>
            </a:scene3d>
            <a:sp3d extrusionH="57150">
              <a:bevelT w="38100" h="38100"/>
            </a:sp3d>
          </a:bodyPr>
          <a:lstStyle/>
          <a:p>
            <a:pPr marL="0" indent="0">
              <a:buNone/>
            </a:pPr>
            <a:r>
              <a:rPr lang="he-IL" sz="2400" i="1" dirty="0" smtClean="0">
                <a:effectLst>
                  <a:outerShdw blurRad="38100" dist="38100" dir="2700000" algn="tl">
                    <a:srgbClr val="000000">
                      <a:alpha val="43137"/>
                    </a:srgbClr>
                  </a:outerShdw>
                </a:effectLst>
                <a:latin typeface="David" pitchFamily="34" charset="-79"/>
                <a:cs typeface="David" pitchFamily="34" charset="-79"/>
              </a:rPr>
              <a:t>3.4.</a:t>
            </a:r>
            <a:r>
              <a:rPr lang="he-IL" sz="2400" i="1" dirty="0" smtClean="0">
                <a:effectLst>
                  <a:outerShdw blurRad="38100" dist="38100" dir="2700000" algn="tl">
                    <a:srgbClr val="000000">
                      <a:alpha val="43137"/>
                    </a:srgbClr>
                  </a:outerShdw>
                </a:effectLst>
                <a:latin typeface="David" pitchFamily="34" charset="-79"/>
                <a:cs typeface="David" pitchFamily="34" charset="-79"/>
              </a:rPr>
              <a:t> </a:t>
            </a:r>
            <a:r>
              <a:rPr lang="he-IL" sz="2400" i="1" dirty="0" smtClean="0">
                <a:effectLst>
                  <a:outerShdw blurRad="38100" dist="38100" dir="2700000" algn="tl">
                    <a:srgbClr val="000000">
                      <a:alpha val="43137"/>
                    </a:srgbClr>
                  </a:outerShdw>
                </a:effectLst>
                <a:latin typeface="David" pitchFamily="34" charset="-79"/>
                <a:cs typeface="David" pitchFamily="34" charset="-79"/>
              </a:rPr>
              <a:t>חיפוש ב-</a:t>
            </a:r>
            <a:r>
              <a:rPr lang="en-US" sz="2400" i="1" dirty="0" smtClean="0">
                <a:effectLst>
                  <a:outerShdw blurRad="38100" dist="38100" dir="2700000" algn="tl">
                    <a:srgbClr val="000000">
                      <a:alpha val="43137"/>
                    </a:srgbClr>
                  </a:outerShdw>
                </a:effectLst>
                <a:latin typeface="David" pitchFamily="34" charset="-79"/>
                <a:cs typeface="David" pitchFamily="34" charset="-79"/>
              </a:rPr>
              <a:t>Drugbank</a:t>
            </a:r>
            <a:endParaRPr lang="he-IL" sz="2400" i="1" dirty="0" smtClean="0">
              <a:effectLst>
                <a:outerShdw blurRad="38100" dist="38100" dir="2700000" algn="tl">
                  <a:srgbClr val="000000">
                    <a:alpha val="43137"/>
                  </a:srgbClr>
                </a:outerShdw>
              </a:effectLst>
              <a:latin typeface="David" pitchFamily="34" charset="-79"/>
              <a:cs typeface="David" pitchFamily="34" charset="-79"/>
            </a:endParaRPr>
          </a:p>
          <a:p>
            <a:r>
              <a:rPr lang="he-IL" sz="2400" i="1" dirty="0" smtClean="0">
                <a:effectLst>
                  <a:outerShdw blurRad="38100" dist="38100" dir="2700000" algn="tl">
                    <a:srgbClr val="000000">
                      <a:alpha val="43137"/>
                    </a:srgbClr>
                  </a:outerShdw>
                </a:effectLst>
                <a:latin typeface="David" pitchFamily="34" charset="-79"/>
                <a:cs typeface="David" pitchFamily="34" charset="-79"/>
              </a:rPr>
              <a:t> </a:t>
            </a:r>
            <a:r>
              <a:rPr lang="he-IL" sz="2400" i="1" dirty="0" smtClean="0">
                <a:effectLst>
                  <a:outerShdw blurRad="38100" dist="38100" dir="2700000" algn="tl">
                    <a:srgbClr val="000000">
                      <a:alpha val="43137"/>
                    </a:srgbClr>
                  </a:outerShdw>
                </a:effectLst>
                <a:latin typeface="David" pitchFamily="34" charset="-79"/>
                <a:cs typeface="David" pitchFamily="34" charset="-79"/>
              </a:rPr>
              <a:t>מאגר תרופות המאפשר חיפוש של תרופות ומידע על מבניהן ופעילותן הביולוגית.*</a:t>
            </a:r>
          </a:p>
          <a:p>
            <a:pPr marL="0" indent="0">
              <a:buNone/>
            </a:pPr>
            <a:r>
              <a:rPr lang="he-IL" sz="2400" i="1" dirty="0" smtClean="0">
                <a:effectLst>
                  <a:outerShdw blurRad="38100" dist="38100" dir="2700000" algn="tl">
                    <a:srgbClr val="000000">
                      <a:alpha val="43137"/>
                    </a:srgbClr>
                  </a:outerShdw>
                </a:effectLst>
                <a:latin typeface="David" pitchFamily="34" charset="-79"/>
                <a:cs typeface="David" pitchFamily="34" charset="-79"/>
              </a:rPr>
              <a:t>3.5.</a:t>
            </a:r>
            <a:r>
              <a:rPr lang="he-IL" sz="2400" i="1" dirty="0" smtClean="0">
                <a:effectLst>
                  <a:outerShdw blurRad="38100" dist="38100" dir="2700000" algn="tl">
                    <a:srgbClr val="000000">
                      <a:alpha val="43137"/>
                    </a:srgbClr>
                  </a:outerShdw>
                </a:effectLst>
                <a:latin typeface="David" pitchFamily="34" charset="-79"/>
                <a:cs typeface="David" pitchFamily="34" charset="-79"/>
              </a:rPr>
              <a:t> </a:t>
            </a:r>
            <a:r>
              <a:rPr lang="he-IL" sz="2400" i="1" dirty="0" smtClean="0">
                <a:effectLst>
                  <a:outerShdw blurRad="38100" dist="38100" dir="2700000" algn="tl">
                    <a:srgbClr val="000000">
                      <a:alpha val="43137"/>
                    </a:srgbClr>
                  </a:outerShdw>
                </a:effectLst>
                <a:latin typeface="David" pitchFamily="34" charset="-79"/>
                <a:cs typeface="David" pitchFamily="34" charset="-79"/>
              </a:rPr>
              <a:t>חישובים סטטיסטיים</a:t>
            </a:r>
          </a:p>
          <a:p>
            <a:r>
              <a:rPr lang="he-IL" sz="2400" i="1" dirty="0" smtClean="0">
                <a:effectLst>
                  <a:outerShdw blurRad="38100" dist="38100" dir="2700000" algn="tl">
                    <a:srgbClr val="000000">
                      <a:alpha val="43137"/>
                    </a:srgbClr>
                  </a:outerShdw>
                </a:effectLst>
                <a:latin typeface="David" pitchFamily="34" charset="-79"/>
                <a:cs typeface="David" pitchFamily="34" charset="-79"/>
              </a:rPr>
              <a:t> </a:t>
            </a:r>
            <a:r>
              <a:rPr lang="he-IL" sz="2400" i="1" dirty="0" smtClean="0">
                <a:effectLst>
                  <a:outerShdw blurRad="38100" dist="38100" dir="2700000" algn="tl">
                    <a:srgbClr val="000000">
                      <a:alpha val="43137"/>
                    </a:srgbClr>
                  </a:outerShdw>
                </a:effectLst>
                <a:latin typeface="David" pitchFamily="34" charset="-79"/>
                <a:cs typeface="David" pitchFamily="34" charset="-79"/>
              </a:rPr>
              <a:t>סטטיסטיקה תאורטית וחישוב התפלגויות של מדד הסימטריה ושל זוויות פיתול שונות.</a:t>
            </a:r>
          </a:p>
          <a:p>
            <a:pPr marL="0" indent="0">
              <a:buNone/>
            </a:pPr>
            <a:r>
              <a:rPr lang="he-IL" sz="2400" i="1" dirty="0" smtClean="0">
                <a:effectLst>
                  <a:outerShdw blurRad="38100" dist="38100" dir="2700000" algn="tl">
                    <a:srgbClr val="000000">
                      <a:alpha val="43137"/>
                    </a:srgbClr>
                  </a:outerShdw>
                </a:effectLst>
                <a:latin typeface="David" pitchFamily="34" charset="-79"/>
                <a:cs typeface="David" pitchFamily="34" charset="-79"/>
              </a:rPr>
              <a:t>זוויות פיתול שהשתמשנו בהן לצורך חישובים הסטטיסטיים:</a:t>
            </a:r>
            <a:endParaRPr lang="he-IL" sz="2400" i="1" dirty="0" smtClean="0">
              <a:effectLst>
                <a:outerShdw blurRad="38100" dist="38100" dir="2700000" algn="tl">
                  <a:srgbClr val="000000">
                    <a:alpha val="43137"/>
                  </a:srgbClr>
                </a:outerShdw>
              </a:effectLst>
              <a:latin typeface="David" pitchFamily="34" charset="-79"/>
              <a:cs typeface="David" pitchFamily="34" charset="-79"/>
            </a:endParaRPr>
          </a:p>
          <a:p>
            <a:endParaRPr lang="he-IL" sz="2400" i="1" dirty="0">
              <a:effectLst>
                <a:outerShdw blurRad="38100" dist="38100" dir="2700000" algn="tl">
                  <a:srgbClr val="000000">
                    <a:alpha val="43137"/>
                  </a:srgbClr>
                </a:outerShdw>
              </a:effectLst>
              <a:latin typeface="David" pitchFamily="34" charset="-79"/>
              <a:cs typeface="David" pitchFamily="34" charset="-79"/>
            </a:endParaRPr>
          </a:p>
          <a:p>
            <a:endParaRPr lang="he-IL" sz="2400" i="1" dirty="0" smtClean="0">
              <a:effectLst>
                <a:outerShdw blurRad="38100" dist="38100" dir="2700000" algn="tl">
                  <a:srgbClr val="000000">
                    <a:alpha val="43137"/>
                  </a:srgbClr>
                </a:outerShdw>
              </a:effectLst>
              <a:latin typeface="David" pitchFamily="34" charset="-79"/>
              <a:cs typeface="David" pitchFamily="34" charset="-79"/>
            </a:endParaRPr>
          </a:p>
          <a:p>
            <a:endParaRPr lang="he-IL" sz="24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400" i="1" dirty="0" smtClean="0">
              <a:effectLst>
                <a:outerShdw blurRad="38100" dist="38100" dir="2700000" algn="tl">
                  <a:srgbClr val="000000">
                    <a:alpha val="43137"/>
                  </a:srgbClr>
                </a:outerShdw>
              </a:effectLst>
              <a:latin typeface="David" pitchFamily="34" charset="-79"/>
              <a:cs typeface="David" pitchFamily="34" charset="-79"/>
            </a:endParaRPr>
          </a:p>
          <a:p>
            <a:pPr marL="0" indent="0" algn="l" rtl="0">
              <a:buNone/>
            </a:pPr>
            <a:r>
              <a:rPr lang="he-IL" sz="1800" i="1" dirty="0" smtClean="0">
                <a:effectLst>
                  <a:outerShdw blurRad="38100" dist="38100" dir="2700000" algn="tl">
                    <a:srgbClr val="000000">
                      <a:alpha val="43137"/>
                    </a:srgbClr>
                  </a:outerShdw>
                </a:effectLst>
                <a:latin typeface="David" pitchFamily="34" charset="-79"/>
                <a:cs typeface="David" pitchFamily="34" charset="-79"/>
              </a:rPr>
              <a:t>*</a:t>
            </a:r>
            <a:r>
              <a:rPr lang="en-US" sz="1800" i="1" dirty="0" smtClean="0">
                <a:effectLst>
                  <a:outerShdw blurRad="38100" dist="38100" dir="2700000" algn="tl">
                    <a:srgbClr val="000000">
                      <a:alpha val="43137"/>
                    </a:srgbClr>
                  </a:outerShdw>
                </a:effectLst>
                <a:latin typeface="David" pitchFamily="34" charset="-79"/>
                <a:cs typeface="David" pitchFamily="34" charset="-79"/>
              </a:rPr>
              <a:t> </a:t>
            </a:r>
            <a:r>
              <a:rPr lang="en-US" sz="1800" dirty="0"/>
              <a:t>David S. Wishart, Craig Knox, An Chi Guo, Dean Cheng, Savita Shrivastava</a:t>
            </a:r>
            <a:r>
              <a:rPr lang="he-IL" sz="1800" dirty="0"/>
              <a:t>,</a:t>
            </a:r>
            <a:r>
              <a:rPr lang="en-US" sz="1800" dirty="0"/>
              <a:t> Dan Tzur, Bijaya Gautam and Murtaza Hassanali, " </a:t>
            </a:r>
            <a:r>
              <a:rPr lang="en-US" sz="1800" dirty="0" err="1"/>
              <a:t>DrugBank</a:t>
            </a:r>
            <a:r>
              <a:rPr lang="en-US" sz="1800" dirty="0"/>
              <a:t>: a knowledgebase for drugs, drug actions and drug targets", </a:t>
            </a:r>
            <a:r>
              <a:rPr lang="en-US" sz="1800" i="1" dirty="0"/>
              <a:t>Nucleic Acids Research, </a:t>
            </a:r>
            <a:r>
              <a:rPr lang="en-US" sz="1800" b="1" dirty="0"/>
              <a:t>36</a:t>
            </a:r>
            <a:r>
              <a:rPr lang="en-US" sz="1800" dirty="0"/>
              <a:t>, 901-906 (2008)</a:t>
            </a:r>
          </a:p>
          <a:p>
            <a:pPr marL="0" indent="0" algn="l" rtl="0">
              <a:buNone/>
            </a:pPr>
            <a:endParaRPr lang="he-IL" sz="16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en-US" sz="1600" i="1" dirty="0">
              <a:effectLst>
                <a:outerShdw blurRad="38100" dist="38100" dir="2700000" algn="tl">
                  <a:srgbClr val="000000">
                    <a:alpha val="43137"/>
                  </a:srgbClr>
                </a:outerShdw>
              </a:effectLst>
              <a:latin typeface="David" pitchFamily="34" charset="-79"/>
              <a:cs typeface="David" pitchFamily="34" charset="-79"/>
            </a:endParaRPr>
          </a:p>
          <a:p>
            <a:pPr marL="0" lvl="0" indent="0">
              <a:buNone/>
            </a:pPr>
            <a:endParaRPr lang="he-IL" sz="1600" dirty="0" smtClean="0"/>
          </a:p>
          <a:p>
            <a:pPr marL="0" lvl="0" indent="0">
              <a:buNone/>
            </a:pPr>
            <a:endParaRPr lang="he-IL" sz="1600" dirty="0" smtClean="0"/>
          </a:p>
          <a:p>
            <a:pPr marL="0" lvl="0" indent="0">
              <a:buNone/>
            </a:pPr>
            <a:endParaRPr lang="he-IL" sz="1600" cap="all" dirty="0" smtClean="0">
              <a:ln w="9000" cmpd="sng">
                <a:solidFill>
                  <a:schemeClr val="accent4">
                    <a:shade val="50000"/>
                    <a:satMod val="120000"/>
                  </a:schemeClr>
                </a:solidFill>
                <a:prstDash val="solid"/>
              </a:ln>
              <a:effectLst>
                <a:outerShdw blurRad="38100" dist="38100" dir="2700000" algn="tl">
                  <a:srgbClr val="000000">
                    <a:alpha val="43137"/>
                  </a:srgbClr>
                </a:outerShdw>
              </a:effectLst>
              <a:latin typeface="David" pitchFamily="34" charset="-79"/>
              <a:cs typeface="David" pitchFamily="34" charset="-79"/>
            </a:endParaRPr>
          </a:p>
          <a:p>
            <a:pPr marL="0" lvl="0" indent="0">
              <a:buNone/>
            </a:pPr>
            <a:endParaRPr lang="he-IL" sz="1600" cap="all" dirty="0">
              <a:ln w="9000" cmpd="sng">
                <a:solidFill>
                  <a:schemeClr val="accent4">
                    <a:shade val="50000"/>
                    <a:satMod val="120000"/>
                  </a:schemeClr>
                </a:solidFill>
                <a:prstDash val="solid"/>
              </a:ln>
              <a:effectLst>
                <a:outerShdw blurRad="38100" dist="38100" dir="2700000" algn="tl">
                  <a:srgbClr val="000000">
                    <a:alpha val="43137"/>
                  </a:srgbClr>
                </a:outerShdw>
              </a:effectLst>
              <a:latin typeface="David" pitchFamily="34" charset="-79"/>
              <a:cs typeface="David" pitchFamily="34" charset="-79"/>
            </a:endParaRPr>
          </a:p>
          <a:p>
            <a:pPr marL="0" lvl="0" indent="0">
              <a:buNone/>
            </a:pPr>
            <a:endParaRPr lang="he-IL" sz="1600" cap="all" dirty="0" smtClean="0">
              <a:ln w="9000" cmpd="sng">
                <a:solidFill>
                  <a:schemeClr val="accent4">
                    <a:shade val="50000"/>
                    <a:satMod val="120000"/>
                  </a:schemeClr>
                </a:solidFill>
                <a:prstDash val="solid"/>
              </a:ln>
              <a:effectLst>
                <a:outerShdw blurRad="38100" dist="38100" dir="2700000" algn="tl">
                  <a:srgbClr val="000000">
                    <a:alpha val="43137"/>
                  </a:srgbClr>
                </a:outerShdw>
              </a:effectLst>
              <a:latin typeface="David" pitchFamily="34" charset="-79"/>
              <a:cs typeface="David" pitchFamily="34" charset="-79"/>
            </a:endParaRPr>
          </a:p>
          <a:p>
            <a:pPr marL="0" lvl="0" indent="0">
              <a:buNone/>
            </a:pPr>
            <a:endParaRPr lang="he-IL" sz="1600" cap="all" dirty="0" smtClean="0">
              <a:ln w="9000" cmpd="sng">
                <a:solidFill>
                  <a:schemeClr val="accent4">
                    <a:shade val="50000"/>
                    <a:satMod val="120000"/>
                  </a:schemeClr>
                </a:solidFill>
                <a:prstDash val="solid"/>
              </a:ln>
              <a:effectLst>
                <a:outerShdw blurRad="38100" dist="38100" dir="2700000" algn="tl">
                  <a:srgbClr val="000000">
                    <a:alpha val="43137"/>
                  </a:srgbClr>
                </a:outerShdw>
              </a:effectLst>
              <a:latin typeface="David" pitchFamily="34" charset="-79"/>
              <a:cs typeface="David" pitchFamily="34" charset="-79"/>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869" y="3645024"/>
            <a:ext cx="5819775" cy="1781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1178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42" presetClass="entr" presetSubtype="0" fill="hold" nodeType="withEffect">
                                  <p:stCondLst>
                                    <p:cond delay="0"/>
                                  </p:stCondLst>
                                  <p:childTnLst>
                                    <p:set>
                                      <p:cBhvr>
                                        <p:cTn id="29" dur="1" fill="hold">
                                          <p:stCondLst>
                                            <p:cond delay="0"/>
                                          </p:stCondLst>
                                        </p:cTn>
                                        <p:tgtEl>
                                          <p:spTgt spid="6146"/>
                                        </p:tgtEl>
                                        <p:attrNameLst>
                                          <p:attrName>style.visibility</p:attrName>
                                        </p:attrNameLst>
                                      </p:cBhvr>
                                      <p:to>
                                        <p:strVal val="visible"/>
                                      </p:to>
                                    </p:set>
                                    <p:animEffect transition="in" filter="fade">
                                      <p:cBhvr>
                                        <p:cTn id="30" dur="1000"/>
                                        <p:tgtEl>
                                          <p:spTgt spid="6146"/>
                                        </p:tgtEl>
                                      </p:cBhvr>
                                    </p:animEffect>
                                    <p:anim calcmode="lin" valueType="num">
                                      <p:cBhvr>
                                        <p:cTn id="31" dur="1000" fill="hold"/>
                                        <p:tgtEl>
                                          <p:spTgt spid="6146"/>
                                        </p:tgtEl>
                                        <p:attrNameLst>
                                          <p:attrName>ppt_x</p:attrName>
                                        </p:attrNameLst>
                                      </p:cBhvr>
                                      <p:tavLst>
                                        <p:tav tm="0">
                                          <p:val>
                                            <p:strVal val="#ppt_x"/>
                                          </p:val>
                                        </p:tav>
                                        <p:tav tm="100000">
                                          <p:val>
                                            <p:strVal val="#ppt_x"/>
                                          </p:val>
                                        </p:tav>
                                      </p:tavLst>
                                    </p:anim>
                                    <p:anim calcmode="lin" valueType="num">
                                      <p:cBhvr>
                                        <p:cTn id="32" dur="1000" fill="hold"/>
                                        <p:tgtEl>
                                          <p:spTgt spid="614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r>
              <a:rPr lang="he-IL" sz="3600" b="1" dirty="0" smtClean="0">
                <a:effectLst>
                  <a:outerShdw blurRad="38100" dist="38100" dir="2700000" algn="tl">
                    <a:srgbClr val="000000">
                      <a:alpha val="43137"/>
                    </a:srgbClr>
                  </a:outerShdw>
                </a:effectLst>
                <a:latin typeface="David" pitchFamily="34" charset="-79"/>
                <a:cs typeface="David" pitchFamily="34" charset="-79"/>
              </a:rPr>
              <a:t>4. תוצאות</a:t>
            </a:r>
            <a:endParaRPr lang="he-IL" sz="3600" b="1" dirty="0">
              <a:effectLst>
                <a:outerShdw blurRad="38100" dist="38100" dir="2700000" algn="tl">
                  <a:srgbClr val="000000">
                    <a:alpha val="43137"/>
                  </a:srgbClr>
                </a:outerShdw>
              </a:effectLst>
              <a:latin typeface="David" pitchFamily="34" charset="-79"/>
              <a:cs typeface="David" pitchFamily="34" charset="-79"/>
            </a:endParaRPr>
          </a:p>
        </p:txBody>
      </p:sp>
      <p:sp>
        <p:nvSpPr>
          <p:cNvPr id="3" name="Content Placeholder 2"/>
          <p:cNvSpPr>
            <a:spLocks noGrp="1"/>
          </p:cNvSpPr>
          <p:nvPr>
            <p:ph idx="1"/>
          </p:nvPr>
        </p:nvSpPr>
        <p:spPr>
          <a:xfrm>
            <a:off x="467544" y="764704"/>
            <a:ext cx="8229600" cy="5832648"/>
          </a:xfrm>
        </p:spPr>
        <p:txBody>
          <a:bodyPr>
            <a:noAutofit/>
            <a:scene3d>
              <a:camera prst="orthographicFront"/>
              <a:lightRig rig="threePt" dir="t"/>
            </a:scene3d>
            <a:sp3d extrusionH="57150">
              <a:bevelT w="38100" h="38100"/>
            </a:sp3d>
          </a:bodyPr>
          <a:lstStyle/>
          <a:p>
            <a:pPr marL="0" indent="0">
              <a:buNone/>
            </a:pPr>
            <a:r>
              <a:rPr lang="he-IL" sz="2400" i="1" dirty="0" smtClean="0">
                <a:effectLst>
                  <a:outerShdw blurRad="38100" dist="38100" dir="2700000" algn="tl">
                    <a:srgbClr val="000000">
                      <a:alpha val="43137"/>
                    </a:srgbClr>
                  </a:outerShdw>
                </a:effectLst>
                <a:latin typeface="David" pitchFamily="34" charset="-79"/>
                <a:cs typeface="David" pitchFamily="34" charset="-79"/>
              </a:rPr>
              <a:t>4.1. חישובים </a:t>
            </a:r>
            <a:r>
              <a:rPr lang="he-IL" sz="2400" i="1" dirty="0">
                <a:effectLst>
                  <a:outerShdw blurRad="38100" dist="38100" dir="2700000" algn="tl">
                    <a:srgbClr val="000000">
                      <a:alpha val="43137"/>
                    </a:srgbClr>
                  </a:outerShdw>
                </a:effectLst>
                <a:latin typeface="David" pitchFamily="34" charset="-79"/>
                <a:cs typeface="David" pitchFamily="34" charset="-79"/>
              </a:rPr>
              <a:t>סטטיסטיים עבור תבניות מולקולות </a:t>
            </a:r>
            <a:r>
              <a:rPr lang="he-IL" sz="2400" i="1" dirty="0" smtClean="0">
                <a:effectLst>
                  <a:outerShdw blurRad="38100" dist="38100" dir="2700000" algn="tl">
                    <a:srgbClr val="000000">
                      <a:alpha val="43137"/>
                    </a:srgbClr>
                  </a:outerShdw>
                </a:effectLst>
                <a:latin typeface="David" pitchFamily="34" charset="-79"/>
                <a:cs typeface="David" pitchFamily="34" charset="-79"/>
              </a:rPr>
              <a:t>אורגניות:</a:t>
            </a:r>
            <a:endParaRPr lang="he-IL" sz="24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r>
              <a:rPr lang="he-IL" sz="2400" i="1" dirty="0" smtClean="0">
                <a:effectLst>
                  <a:outerShdw blurRad="38100" dist="38100" dir="2700000" algn="tl">
                    <a:srgbClr val="000000">
                      <a:alpha val="43137"/>
                    </a:srgbClr>
                  </a:outerShdw>
                </a:effectLst>
                <a:latin typeface="David" pitchFamily="34" charset="-79"/>
                <a:cs typeface="David" pitchFamily="34" charset="-79"/>
              </a:rPr>
              <a:t> מולקולות </a:t>
            </a:r>
            <a:r>
              <a:rPr lang="he-IL" sz="2400" i="1" dirty="0" smtClean="0">
                <a:effectLst>
                  <a:outerShdw blurRad="38100" dist="38100" dir="2700000" algn="tl">
                    <a:srgbClr val="000000">
                      <a:alpha val="43137"/>
                    </a:srgbClr>
                  </a:outerShdw>
                </a:effectLst>
                <a:latin typeface="David" pitchFamily="34" charset="-79"/>
                <a:cs typeface="David" pitchFamily="34" charset="-79"/>
              </a:rPr>
              <a:t>שהתייחסו אליהן</a:t>
            </a:r>
            <a:r>
              <a:rPr lang="he-IL" sz="2800" i="1" dirty="0" smtClean="0">
                <a:effectLst>
                  <a:outerShdw blurRad="38100" dist="38100" dir="2700000" algn="tl">
                    <a:srgbClr val="000000">
                      <a:alpha val="43137"/>
                    </a:srgbClr>
                  </a:outerShdw>
                </a:effectLst>
                <a:latin typeface="David" pitchFamily="34" charset="-79"/>
                <a:cs typeface="David" pitchFamily="34" charset="-79"/>
              </a:rPr>
              <a:t>:</a:t>
            </a:r>
          </a:p>
          <a:p>
            <a:pPr marL="0" indent="0">
              <a:buNone/>
            </a:pPr>
            <a:endParaRPr lang="he-IL" sz="2800" i="1" dirty="0" smtClean="0">
              <a:effectLst>
                <a:outerShdw blurRad="38100" dist="38100" dir="2700000" algn="tl">
                  <a:srgbClr val="000000">
                    <a:alpha val="43137"/>
                  </a:srgbClr>
                </a:outerShdw>
              </a:effectLst>
              <a:latin typeface="David" pitchFamily="34" charset="-79"/>
              <a:cs typeface="David" pitchFamily="34" charset="-79"/>
            </a:endParaRPr>
          </a:p>
          <a:p>
            <a:pPr>
              <a:buFontTx/>
              <a:buChar char="-"/>
            </a:pPr>
            <a:endParaRPr lang="he-IL" i="1" dirty="0">
              <a:effectLst>
                <a:outerShdw blurRad="38100" dist="38100" dir="2700000" algn="tl">
                  <a:srgbClr val="000000">
                    <a:alpha val="43137"/>
                  </a:srgbClr>
                </a:outerShdw>
              </a:effectLst>
              <a:latin typeface="David" pitchFamily="34" charset="-79"/>
              <a:cs typeface="David" pitchFamily="34" charset="-79"/>
            </a:endParaRPr>
          </a:p>
          <a:p>
            <a:pPr>
              <a:buFontTx/>
              <a:buChar char="-"/>
            </a:pPr>
            <a:endParaRPr lang="he-IL" i="1" dirty="0" smtClean="0">
              <a:effectLst>
                <a:outerShdw blurRad="38100" dist="38100" dir="2700000" algn="tl">
                  <a:srgbClr val="000000">
                    <a:alpha val="43137"/>
                  </a:srgbClr>
                </a:outerShdw>
              </a:effectLst>
              <a:latin typeface="David" pitchFamily="34" charset="-79"/>
              <a:cs typeface="David" pitchFamily="34" charset="-79"/>
            </a:endParaRPr>
          </a:p>
          <a:p>
            <a:pPr>
              <a:buFontTx/>
              <a:buChar char="-"/>
            </a:pPr>
            <a:endParaRPr lang="he-IL" i="1" dirty="0">
              <a:effectLst>
                <a:outerShdw blurRad="38100" dist="38100" dir="2700000" algn="tl">
                  <a:srgbClr val="000000">
                    <a:alpha val="43137"/>
                  </a:srgbClr>
                </a:outerShdw>
              </a:effectLst>
              <a:latin typeface="David" pitchFamily="34" charset="-79"/>
              <a:cs typeface="David" pitchFamily="34" charset="-79"/>
            </a:endParaRPr>
          </a:p>
          <a:p>
            <a:pPr>
              <a:buFontTx/>
              <a:buChar char="-"/>
            </a:pPr>
            <a:endParaRPr lang="he-IL"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sz="20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r>
              <a:rPr lang="he-IL" sz="2000" i="1" dirty="0" smtClean="0">
                <a:effectLst>
                  <a:outerShdw blurRad="38100" dist="38100" dir="2700000" algn="tl">
                    <a:srgbClr val="000000">
                      <a:alpha val="43137"/>
                    </a:srgbClr>
                  </a:outerShdw>
                </a:effectLst>
                <a:latin typeface="David" pitchFamily="34" charset="-79"/>
                <a:cs typeface="David" pitchFamily="34" charset="-79"/>
              </a:rPr>
              <a:t>יש לציין </a:t>
            </a:r>
            <a:r>
              <a:rPr lang="he-IL" sz="2000" i="1" dirty="0">
                <a:effectLst>
                  <a:outerShdw blurRad="38100" dist="38100" dir="2700000" algn="tl">
                    <a:srgbClr val="000000">
                      <a:alpha val="43137"/>
                    </a:srgbClr>
                  </a:outerShdw>
                </a:effectLst>
                <a:latin typeface="David" pitchFamily="34" charset="-79"/>
                <a:cs typeface="David" pitchFamily="34" charset="-79"/>
              </a:rPr>
              <a:t>שתנאי נוסף שהשתמשנו בו – זה אציקליות של שני האטומים הנמצאים בין הטבעות הארומטיות (שני אטומי חנקן במולקולת אזובנזן, שני </a:t>
            </a:r>
            <a:r>
              <a:rPr lang="he-IL" sz="2000" i="1" dirty="0" smtClean="0">
                <a:effectLst>
                  <a:outerShdw blurRad="38100" dist="38100" dir="2700000" algn="tl">
                    <a:srgbClr val="000000">
                      <a:alpha val="43137"/>
                    </a:srgbClr>
                  </a:outerShdw>
                </a:effectLst>
                <a:latin typeface="David" pitchFamily="34" charset="-79"/>
                <a:cs typeface="David" pitchFamily="34" charset="-79"/>
              </a:rPr>
              <a:t>אטומי פחמן </a:t>
            </a:r>
            <a:r>
              <a:rPr lang="he-IL" sz="2000" i="1" dirty="0">
                <a:effectLst>
                  <a:outerShdw blurRad="38100" dist="38100" dir="2700000" algn="tl">
                    <a:srgbClr val="000000">
                      <a:alpha val="43137"/>
                    </a:srgbClr>
                  </a:outerShdw>
                </a:effectLst>
                <a:latin typeface="David" pitchFamily="34" charset="-79"/>
                <a:cs typeface="David" pitchFamily="34" charset="-79"/>
              </a:rPr>
              <a:t>במולקולת סטילבן וכו'). </a:t>
            </a:r>
            <a:endParaRPr lang="en-US" sz="2000" i="1" dirty="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i="1" dirty="0" smtClean="0">
              <a:effectLst>
                <a:outerShdw blurRad="38100" dist="38100" dir="2700000" algn="tl">
                  <a:srgbClr val="000000">
                    <a:alpha val="43137"/>
                  </a:srgbClr>
                </a:outerShdw>
              </a:effectLst>
              <a:latin typeface="David" pitchFamily="34" charset="-79"/>
              <a:cs typeface="David" pitchFamily="34" charset="-79"/>
            </a:endParaRPr>
          </a:p>
          <a:p>
            <a:pPr marL="0" indent="0">
              <a:buNone/>
            </a:pPr>
            <a:endParaRPr lang="he-IL" dirty="0" smtClean="0"/>
          </a:p>
          <a:p>
            <a:pPr marL="0" lvl="0" indent="0">
              <a:buNone/>
            </a:pPr>
            <a:endParaRPr lang="he-IL" sz="2600" dirty="0" smtClean="0"/>
          </a:p>
          <a:p>
            <a:pPr marL="0" lvl="0" indent="0">
              <a:buNone/>
            </a:pPr>
            <a:endParaRPr lang="he-IL" cap="all" dirty="0" smtClean="0">
              <a:ln w="9000" cmpd="sng">
                <a:solidFill>
                  <a:schemeClr val="accent4">
                    <a:shade val="50000"/>
                    <a:satMod val="120000"/>
                  </a:schemeClr>
                </a:solidFill>
                <a:prstDash val="solid"/>
              </a:ln>
              <a:effectLst>
                <a:outerShdw blurRad="38100" dist="38100" dir="2700000" algn="tl">
                  <a:srgbClr val="000000">
                    <a:alpha val="43137"/>
                  </a:srgbClr>
                </a:outerShdw>
              </a:effectLst>
              <a:latin typeface="David" pitchFamily="34" charset="-79"/>
              <a:cs typeface="David" pitchFamily="34" charset="-79"/>
            </a:endParaRPr>
          </a:p>
          <a:p>
            <a:pPr marL="0" lvl="0" indent="0">
              <a:buNone/>
            </a:pPr>
            <a:endParaRPr lang="he-IL" cap="all" dirty="0">
              <a:ln w="9000" cmpd="sng">
                <a:solidFill>
                  <a:schemeClr val="accent4">
                    <a:shade val="50000"/>
                    <a:satMod val="120000"/>
                  </a:schemeClr>
                </a:solidFill>
                <a:prstDash val="solid"/>
              </a:ln>
              <a:effectLst>
                <a:outerShdw blurRad="38100" dist="38100" dir="2700000" algn="tl">
                  <a:srgbClr val="000000">
                    <a:alpha val="43137"/>
                  </a:srgbClr>
                </a:outerShdw>
              </a:effectLst>
              <a:latin typeface="David" pitchFamily="34" charset="-79"/>
              <a:cs typeface="David" pitchFamily="34" charset="-79"/>
            </a:endParaRPr>
          </a:p>
          <a:p>
            <a:pPr marL="0" lvl="0" indent="0">
              <a:buNone/>
            </a:pPr>
            <a:endParaRPr lang="he-IL" cap="all" dirty="0" smtClean="0">
              <a:ln w="9000" cmpd="sng">
                <a:solidFill>
                  <a:schemeClr val="accent4">
                    <a:shade val="50000"/>
                    <a:satMod val="120000"/>
                  </a:schemeClr>
                </a:solidFill>
                <a:prstDash val="solid"/>
              </a:ln>
              <a:effectLst>
                <a:outerShdw blurRad="38100" dist="38100" dir="2700000" algn="tl">
                  <a:srgbClr val="000000">
                    <a:alpha val="43137"/>
                  </a:srgbClr>
                </a:outerShdw>
              </a:effectLst>
              <a:latin typeface="David" pitchFamily="34" charset="-79"/>
              <a:cs typeface="David" pitchFamily="34" charset="-79"/>
            </a:endParaRPr>
          </a:p>
          <a:p>
            <a:pPr marL="0" lvl="0" indent="0">
              <a:buNone/>
            </a:pPr>
            <a:endParaRPr lang="he-IL" cap="all" dirty="0" smtClean="0">
              <a:ln w="9000" cmpd="sng">
                <a:solidFill>
                  <a:schemeClr val="accent4">
                    <a:shade val="50000"/>
                    <a:satMod val="120000"/>
                  </a:schemeClr>
                </a:solidFill>
                <a:prstDash val="solid"/>
              </a:ln>
              <a:effectLst>
                <a:outerShdw blurRad="38100" dist="38100" dir="2700000" algn="tl">
                  <a:srgbClr val="000000">
                    <a:alpha val="43137"/>
                  </a:srgbClr>
                </a:outerShdw>
              </a:effectLst>
              <a:latin typeface="David" pitchFamily="34" charset="-79"/>
              <a:cs typeface="David" pitchFamily="34" charset="-79"/>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700808"/>
            <a:ext cx="7709552" cy="360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120801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42" presetClass="entr" presetSubtype="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fade">
                                      <p:cBhvr>
                                        <p:cTn id="15" dur="1000"/>
                                        <p:tgtEl>
                                          <p:spTgt spid="2051"/>
                                        </p:tgtEl>
                                      </p:cBhvr>
                                    </p:animEffect>
                                    <p:anim calcmode="lin" valueType="num">
                                      <p:cBhvr>
                                        <p:cTn id="16" dur="1000" fill="hold"/>
                                        <p:tgtEl>
                                          <p:spTgt spid="2051"/>
                                        </p:tgtEl>
                                        <p:attrNameLst>
                                          <p:attrName>ppt_x</p:attrName>
                                        </p:attrNameLst>
                                      </p:cBhvr>
                                      <p:tavLst>
                                        <p:tav tm="0">
                                          <p:val>
                                            <p:strVal val="#ppt_x"/>
                                          </p:val>
                                        </p:tav>
                                        <p:tav tm="100000">
                                          <p:val>
                                            <p:strVal val="#ppt_x"/>
                                          </p:val>
                                        </p:tav>
                                      </p:tavLst>
                                    </p:anim>
                                    <p:anim calcmode="lin" valueType="num">
                                      <p:cBhvr>
                                        <p:cTn id="17"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D6F61E74F7254FFAACE179AD514BF94B00E5BAFAE9EC481B44A887128AEA8B460D" ma:contentTypeVersion="" ma:contentTypeDescription="צור פריט רשימה חדש." ma:contentTypeScope="" ma:versionID="3b61d496bdfd119985d8563668747021">
  <xsd:schema xmlns:xsd="http://www.w3.org/2001/XMLSchema" xmlns:xs="http://www.w3.org/2001/XMLSchema" xmlns:p="http://schemas.microsoft.com/office/2006/metadata/properties" xmlns:ns1="458654B0-58DA-43AF-B7B7-86C38ED4FD5E" targetNamespace="http://schemas.microsoft.com/office/2006/metadata/properties" ma:root="true" ma:fieldsID="695313bd741453274c42219807639905" ns1:_="">
    <xsd:import namespace="458654B0-58DA-43AF-B7B7-86C38ED4FD5E"/>
    <xsd:element name="properties">
      <xsd:complexType>
        <xsd:sequence>
          <xsd:element name="documentManagement">
            <xsd:complexType>
              <xsd:all>
                <xsd:element ref="ns1:Document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654B0-58DA-43AF-B7B7-86C38ED4FD5E" elementFormDefault="qualified">
    <xsd:import namespace="http://schemas.microsoft.com/office/2006/documentManagement/types"/>
    <xsd:import namespace="http://schemas.microsoft.com/office/infopath/2007/PartnerControls"/>
    <xsd:element name="DocumentUrl" ma:index="2" nillable="true" ma:displayName="Url" ma:internalName="DocumentUr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מחבר"/>
        <xsd:element ref="dcterms:created" minOccurs="0" maxOccurs="1"/>
        <xsd:element ref="dc:identifier" minOccurs="0" maxOccurs="1"/>
        <xsd:element name="contentType" minOccurs="0" maxOccurs="1" type="xsd:string"/>
        <xsd:element ref="dc:title" minOccurs="0" maxOccurs="1" ma:index="4" ma:displayName="כותרת"/>
        <xsd:element ref="dc:subject" minOccurs="0" maxOccurs="1"/>
        <xsd:element ref="dc:description" minOccurs="0" maxOccurs="1" ma:index="8" ma:displayName="הערות"/>
        <xsd:element name="keywords" minOccurs="0" maxOccurs="1" type="xsd:string" ma:index="5" ma:displayName="מילות מפתח"/>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Url xmlns="458654B0-58DA-43AF-B7B7-86C38ED4FD5E" xsi:nil="true"/>
  </documentManagement>
</p:properties>
</file>

<file path=customXml/itemProps1.xml><?xml version="1.0" encoding="utf-8"?>
<ds:datastoreItem xmlns:ds="http://schemas.openxmlformats.org/officeDocument/2006/customXml" ds:itemID="{73668D1F-4BAE-4A23-8056-6AD666A306F6}"/>
</file>

<file path=customXml/itemProps2.xml><?xml version="1.0" encoding="utf-8"?>
<ds:datastoreItem xmlns:ds="http://schemas.openxmlformats.org/officeDocument/2006/customXml" ds:itemID="{1756CFE1-84D7-437D-9B4A-76EA3BCA1951}"/>
</file>

<file path=docProps/app.xml><?xml version="1.0" encoding="utf-8"?>
<Properties xmlns="http://schemas.openxmlformats.org/officeDocument/2006/extended-properties" xmlns:vt="http://schemas.openxmlformats.org/officeDocument/2006/docPropsVTypes">
  <TotalTime>1458</TotalTime>
  <Words>1262</Words>
  <Application>Microsoft Office PowerPoint</Application>
  <PresentationFormat>On-screen Show (4:3)</PresentationFormat>
  <Paragraphs>236</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פרויקט מחקר בכימיה "כיראליות של מולקולות אורגניות ונגזרותיהן" </vt:lpstr>
      <vt:lpstr>תוכן עניינים</vt:lpstr>
      <vt:lpstr>1. מבוא</vt:lpstr>
      <vt:lpstr>2. מטרות של המחקר</vt:lpstr>
      <vt:lpstr>3. שיטות</vt:lpstr>
      <vt:lpstr>שיטות (המשך)</vt:lpstr>
      <vt:lpstr>שיטות (המשך)</vt:lpstr>
      <vt:lpstr>שיטות (המשך)</vt:lpstr>
      <vt:lpstr>4. תוצאות</vt:lpstr>
      <vt:lpstr>תוצאות (המשך)</vt:lpstr>
      <vt:lpstr>תוצאות (המשך)</vt:lpstr>
      <vt:lpstr>תוצאות (המשך)</vt:lpstr>
      <vt:lpstr>תוצאות (המשך)</vt:lpstr>
      <vt:lpstr>תוצאות (המשך)</vt:lpstr>
      <vt:lpstr>תוצאות (המשך) </vt:lpstr>
      <vt:lpstr>תוצאות (המשך)</vt:lpstr>
      <vt:lpstr>מסקנות </vt:lpstr>
      <vt:lpstr>חסרונות של המחקר</vt:lpstr>
      <vt:lpstr>הצעות למחקרי המשך</vt:lpstr>
      <vt:lpstr>תודות</vt:lpstr>
    </vt:vector>
  </TitlesOfParts>
  <Company>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פרויקט מחקר - ז'אנה טטוס פורטנוי </dc:title>
  <dc:creator/>
  <cp:keywords/>
  <dc:description/>
  <cp:lastModifiedBy>z</cp:lastModifiedBy>
  <cp:revision>91</cp:revision>
  <dcterms:created xsi:type="dcterms:W3CDTF">2015-03-02T09:58:59Z</dcterms:created>
  <dcterms:modified xsi:type="dcterms:W3CDTF">2015-03-09T07:48:20Z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-384139253</vt:i4>
  </property>
  <property fmtid="{D5CDD505-2E9C-101B-9397-08002B2CF9AE}" pid="3" name="_NewReviewCycle">
    <vt:lpwstr/>
  </property>
  <property fmtid="{D5CDD505-2E9C-101B-9397-08002B2CF9AE}" pid="4" name="_EmailSubject">
    <vt:lpwstr>מצגת</vt:lpwstr>
  </property>
  <property fmtid="{D5CDD505-2E9C-101B-9397-08002B2CF9AE}" pid="5" name="_AuthorEmail">
    <vt:lpwstr>inbaltu@openu.ac.il</vt:lpwstr>
  </property>
  <property fmtid="{D5CDD505-2E9C-101B-9397-08002B2CF9AE}" pid="6" name="_AuthorEmailDisplayName">
    <vt:lpwstr>Inbal Tuvi-Arad</vt:lpwstr>
  </property>
  <property fmtid="{D5CDD505-2E9C-101B-9397-08002B2CF9AE}" pid="7" name="ContentTypeId">
    <vt:lpwstr>0x010100D6F61E74F7254FFAACE179AD514BF94B00E5BAFAE9EC481B44A887128AEA8B460D</vt:lpwstr>
  </property>
</Properties>
</file>