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Masters/notesMaster1.xml" ContentType="application/vnd.openxmlformats-officedocument.presentationml.notesMaster+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20"/>
  </p:notesMasterIdLst>
  <p:handoutMasterIdLst>
    <p:handoutMasterId r:id="rId21"/>
  </p:handoutMasterIdLst>
  <p:sldIdLst>
    <p:sldId id="256" r:id="rId2"/>
    <p:sldId id="292" r:id="rId3"/>
    <p:sldId id="293" r:id="rId4"/>
    <p:sldId id="298" r:id="rId5"/>
    <p:sldId id="303" r:id="rId6"/>
    <p:sldId id="296" r:id="rId7"/>
    <p:sldId id="299" r:id="rId8"/>
    <p:sldId id="300" r:id="rId9"/>
    <p:sldId id="302" r:id="rId10"/>
    <p:sldId id="317" r:id="rId11"/>
    <p:sldId id="307" r:id="rId12"/>
    <p:sldId id="308" r:id="rId13"/>
    <p:sldId id="309" r:id="rId14"/>
    <p:sldId id="310" r:id="rId15"/>
    <p:sldId id="311" r:id="rId16"/>
    <p:sldId id="318" r:id="rId17"/>
    <p:sldId id="316" r:id="rId18"/>
    <p:sldId id="315" r:id="rId19"/>
  </p:sldIdLst>
  <p:sldSz cx="9144000" cy="6858000" type="screen4x3"/>
  <p:notesSz cx="6819900" cy="9931400"/>
  <p:defaultTextStyle>
    <a:defPPr>
      <a:defRPr lang="he-IL"/>
    </a:defPPr>
    <a:lvl1pPr algn="r" rtl="1" fontAlgn="base">
      <a:spcBef>
        <a:spcPct val="0"/>
      </a:spcBef>
      <a:spcAft>
        <a:spcPct val="0"/>
      </a:spcAft>
      <a:defRPr sz="2400" kern="1200">
        <a:solidFill>
          <a:schemeClr val="tx1"/>
        </a:solidFill>
        <a:latin typeface="Times New Roman" pitchFamily="18" charset="0"/>
        <a:ea typeface="+mn-ea"/>
        <a:cs typeface="Times New Roman (Hebrew)" charset="0"/>
      </a:defRPr>
    </a:lvl1pPr>
    <a:lvl2pPr marL="457200" algn="r" rtl="1" fontAlgn="base">
      <a:spcBef>
        <a:spcPct val="0"/>
      </a:spcBef>
      <a:spcAft>
        <a:spcPct val="0"/>
      </a:spcAft>
      <a:defRPr sz="2400" kern="1200">
        <a:solidFill>
          <a:schemeClr val="tx1"/>
        </a:solidFill>
        <a:latin typeface="Times New Roman" pitchFamily="18" charset="0"/>
        <a:ea typeface="+mn-ea"/>
        <a:cs typeface="Times New Roman (Hebrew)" charset="0"/>
      </a:defRPr>
    </a:lvl2pPr>
    <a:lvl3pPr marL="914400" algn="r" rtl="1" fontAlgn="base">
      <a:spcBef>
        <a:spcPct val="0"/>
      </a:spcBef>
      <a:spcAft>
        <a:spcPct val="0"/>
      </a:spcAft>
      <a:defRPr sz="2400" kern="1200">
        <a:solidFill>
          <a:schemeClr val="tx1"/>
        </a:solidFill>
        <a:latin typeface="Times New Roman" pitchFamily="18" charset="0"/>
        <a:ea typeface="+mn-ea"/>
        <a:cs typeface="Times New Roman (Hebrew)" charset="0"/>
      </a:defRPr>
    </a:lvl3pPr>
    <a:lvl4pPr marL="1371600" algn="r" rtl="1" fontAlgn="base">
      <a:spcBef>
        <a:spcPct val="0"/>
      </a:spcBef>
      <a:spcAft>
        <a:spcPct val="0"/>
      </a:spcAft>
      <a:defRPr sz="2400" kern="1200">
        <a:solidFill>
          <a:schemeClr val="tx1"/>
        </a:solidFill>
        <a:latin typeface="Times New Roman" pitchFamily="18" charset="0"/>
        <a:ea typeface="+mn-ea"/>
        <a:cs typeface="Times New Roman (Hebrew)" charset="0"/>
      </a:defRPr>
    </a:lvl4pPr>
    <a:lvl5pPr marL="1828800" algn="r" rtl="1" fontAlgn="base">
      <a:spcBef>
        <a:spcPct val="0"/>
      </a:spcBef>
      <a:spcAft>
        <a:spcPct val="0"/>
      </a:spcAft>
      <a:defRPr sz="2400" kern="1200">
        <a:solidFill>
          <a:schemeClr val="tx1"/>
        </a:solidFill>
        <a:latin typeface="Times New Roman" pitchFamily="18" charset="0"/>
        <a:ea typeface="+mn-ea"/>
        <a:cs typeface="Times New Roman (Hebrew)" charset="0"/>
      </a:defRPr>
    </a:lvl5pPr>
    <a:lvl6pPr marL="2286000" algn="r" defTabSz="914400" rtl="1" eaLnBrk="1" latinLnBrk="0" hangingPunct="1">
      <a:defRPr sz="2400" kern="1200">
        <a:solidFill>
          <a:schemeClr val="tx1"/>
        </a:solidFill>
        <a:latin typeface="Times New Roman" pitchFamily="18" charset="0"/>
        <a:ea typeface="+mn-ea"/>
        <a:cs typeface="Times New Roman (Hebrew)" charset="0"/>
      </a:defRPr>
    </a:lvl6pPr>
    <a:lvl7pPr marL="2743200" algn="r" defTabSz="914400" rtl="1" eaLnBrk="1" latinLnBrk="0" hangingPunct="1">
      <a:defRPr sz="2400" kern="1200">
        <a:solidFill>
          <a:schemeClr val="tx1"/>
        </a:solidFill>
        <a:latin typeface="Times New Roman" pitchFamily="18" charset="0"/>
        <a:ea typeface="+mn-ea"/>
        <a:cs typeface="Times New Roman (Hebrew)" charset="0"/>
      </a:defRPr>
    </a:lvl7pPr>
    <a:lvl8pPr marL="3200400" algn="r" defTabSz="914400" rtl="1" eaLnBrk="1" latinLnBrk="0" hangingPunct="1">
      <a:defRPr sz="2400" kern="1200">
        <a:solidFill>
          <a:schemeClr val="tx1"/>
        </a:solidFill>
        <a:latin typeface="Times New Roman" pitchFamily="18" charset="0"/>
        <a:ea typeface="+mn-ea"/>
        <a:cs typeface="Times New Roman (Hebrew)" charset="0"/>
      </a:defRPr>
    </a:lvl8pPr>
    <a:lvl9pPr marL="3657600" algn="r" defTabSz="914400" rtl="1" eaLnBrk="1" latinLnBrk="0" hangingPunct="1">
      <a:defRPr sz="2400" kern="1200">
        <a:solidFill>
          <a:schemeClr val="tx1"/>
        </a:solidFill>
        <a:latin typeface="Times New Roman" pitchFamily="18" charset="0"/>
        <a:ea typeface="+mn-ea"/>
        <a:cs typeface="Times New Roman (Hebrew)"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99"/>
    <a:srgbClr val="FFFFCC"/>
    <a:srgbClr val="FF0066"/>
    <a:srgbClr val="008000"/>
    <a:srgbClr val="FFCCFF"/>
    <a:srgbClr val="CCEC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00" autoAdjust="0"/>
    <p:restoredTop sz="94614" autoAdjust="0"/>
  </p:normalViewPr>
  <p:slideViewPr>
    <p:cSldViewPr>
      <p:cViewPr>
        <p:scale>
          <a:sx n="66" d="100"/>
          <a:sy n="66" d="100"/>
        </p:scale>
        <p:origin x="-762" y="-19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1290"/>
    </p:cViewPr>
  </p:sorterViewPr>
  <p:notesViewPr>
    <p:cSldViewPr>
      <p:cViewPr varScale="1">
        <p:scale>
          <a:sx n="53" d="100"/>
          <a:sy n="53" d="100"/>
        </p:scale>
        <p:origin x="-2706" y="-96"/>
      </p:cViewPr>
      <p:guideLst>
        <p:guide orient="horz" pos="3128"/>
        <p:guide pos="214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3.xml"/><Relationship Id="rId5" Type="http://schemas.openxmlformats.org/officeDocument/2006/relationships/slide" Target="slides/slide6.xml"/><Relationship Id="rId15" Type="http://schemas.openxmlformats.org/officeDocument/2006/relationships/slide" Target="slides/slide18.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arrior4\Downloads\&#1502;&#1512;&#149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warrior4\Downloads\&#1502;&#1512;&#149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warrior4\Downloads\&#1502;&#1512;&#1497;.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warrior4\Downloads\&#1502;&#1512;&#1497;.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style val="18"/>
  <c:clrMapOvr bg1="lt1" tx1="dk1" bg2="lt2" tx2="dk2" accent1="accent1" accent2="accent2" accent3="accent3" accent4="accent4" accent5="accent5" accent6="accent6" hlink="hlink" folHlink="folHlink"/>
  <c:chart>
    <c:plotArea>
      <c:layout>
        <c:manualLayout>
          <c:layoutTarget val="inner"/>
          <c:xMode val="edge"/>
          <c:yMode val="edge"/>
          <c:x val="5.8033683289589022E-2"/>
          <c:y val="5.5453484981044375E-2"/>
          <c:w val="0.48650322118826167"/>
          <c:h val="0.89192257217848148"/>
        </c:manualLayout>
      </c:layout>
      <c:pieChart>
        <c:varyColors val="1"/>
        <c:ser>
          <c:idx val="0"/>
          <c:order val="0"/>
          <c:explosion val="7"/>
          <c:dLbls>
            <c:dLbl>
              <c:idx val="0"/>
              <c:layout/>
              <c:tx>
                <c:rich>
                  <a:bodyPr/>
                  <a:lstStyle/>
                  <a:p>
                    <a:r>
                      <a:rPr lang="he-IL" b="1" baseline="0">
                        <a:latin typeface="Arial" pitchFamily="34" charset="0"/>
                        <a:cs typeface="Arial" pitchFamily="34" charset="0"/>
                      </a:rPr>
                      <a:t>6</a:t>
                    </a:r>
                    <a:r>
                      <a:rPr lang="he-IL"/>
                      <a:t>0.5%</a:t>
                    </a:r>
                  </a:p>
                </c:rich>
              </c:tx>
              <c:showPercent val="1"/>
            </c:dLbl>
            <c:dLbl>
              <c:idx val="2"/>
              <c:layout/>
              <c:tx>
                <c:rich>
                  <a:bodyPr/>
                  <a:lstStyle/>
                  <a:p>
                    <a:r>
                      <a:rPr lang="he-IL" b="1" baseline="0">
                        <a:latin typeface="Arial" pitchFamily="34" charset="0"/>
                        <a:cs typeface="Arial" pitchFamily="34" charset="0"/>
                      </a:rPr>
                      <a:t>2</a:t>
                    </a:r>
                    <a:r>
                      <a:rPr lang="he-IL"/>
                      <a:t>6.5%</a:t>
                    </a:r>
                  </a:p>
                </c:rich>
              </c:tx>
              <c:showPercent val="1"/>
            </c:dLbl>
            <c:txPr>
              <a:bodyPr/>
              <a:lstStyle/>
              <a:p>
                <a:pPr>
                  <a:defRPr b="1" baseline="0">
                    <a:latin typeface="Arial" pitchFamily="34" charset="0"/>
                    <a:cs typeface="Arial" pitchFamily="34" charset="0"/>
                  </a:defRPr>
                </a:pPr>
                <a:endParaRPr lang="he-IL"/>
              </a:p>
            </c:txPr>
            <c:showPercent val="1"/>
            <c:showLeaderLines val="1"/>
          </c:dLbls>
          <c:cat>
            <c:strRef>
              <c:f>געש!$A$2:$A$4</c:f>
              <c:strCache>
                <c:ptCount val="3"/>
                <c:pt idx="0">
                  <c:v>תיבות שלא אוכלסו</c:v>
                </c:pt>
                <c:pt idx="1">
                  <c:v>תיבות שננטשו בזמן בניית הקן</c:v>
                </c:pt>
                <c:pt idx="2">
                  <c:v>תיבות בהן הטילו ביצים</c:v>
                </c:pt>
              </c:strCache>
            </c:strRef>
          </c:cat>
          <c:val>
            <c:numRef>
              <c:f>געש!$B$2:$B$4</c:f>
              <c:numCache>
                <c:formatCode>General</c:formatCode>
                <c:ptCount val="3"/>
                <c:pt idx="0">
                  <c:v>51</c:v>
                </c:pt>
                <c:pt idx="1">
                  <c:v>11</c:v>
                </c:pt>
                <c:pt idx="2">
                  <c:v>22</c:v>
                </c:pt>
              </c:numCache>
            </c:numRef>
          </c:val>
        </c:ser>
        <c:dLbls>
          <c:showPercent val="1"/>
        </c:dLbls>
        <c:firstSliceAng val="0"/>
      </c:pieChart>
    </c:plotArea>
    <c:legend>
      <c:legendPos val="r"/>
      <c:layout>
        <c:manualLayout>
          <c:xMode val="edge"/>
          <c:yMode val="edge"/>
          <c:x val="0.49841008510299928"/>
          <c:y val="0.6842424905220188"/>
          <c:w val="0.47886264216972924"/>
          <c:h val="0.25602034120734951"/>
        </c:manualLayout>
      </c:layout>
      <c:txPr>
        <a:bodyPr/>
        <a:lstStyle/>
        <a:p>
          <a:pPr algn="r" rtl="1">
            <a:defRPr sz="1100" baseline="0">
              <a:cs typeface="Arial" pitchFamily="34" charset="0"/>
            </a:defRPr>
          </a:pPr>
          <a:endParaRPr lang="he-IL"/>
        </a:p>
      </c:txPr>
    </c:legend>
    <c:plotVisOnly val="1"/>
    <c:dispBlanksAs val="zero"/>
  </c:chart>
  <c:txPr>
    <a:bodyPr/>
    <a:lstStyle/>
    <a:p>
      <a:pPr>
        <a:defRPr sz="1200" b="0"/>
      </a:pPr>
      <a:endParaRPr lang="he-IL"/>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e-IL"/>
  <c:style val="18"/>
  <c:clrMapOvr bg1="lt1" tx1="dk1" bg2="lt2" tx2="dk2" accent1="accent1" accent2="accent2" accent3="accent3" accent4="accent4" accent5="accent5" accent6="accent6" hlink="hlink" folHlink="folHlink"/>
  <c:chart>
    <c:plotArea>
      <c:layout>
        <c:manualLayout>
          <c:layoutTarget val="inner"/>
          <c:xMode val="edge"/>
          <c:yMode val="edge"/>
          <c:x val="0.20190191925747544"/>
          <c:y val="6.0185185185185085E-2"/>
          <c:w val="0.75965936012202762"/>
          <c:h val="0.82246937882763971"/>
        </c:manualLayout>
      </c:layout>
      <c:barChart>
        <c:barDir val="col"/>
        <c:grouping val="clustered"/>
        <c:ser>
          <c:idx val="0"/>
          <c:order val="0"/>
          <c:tx>
            <c:strRef>
              <c:f>געש!$A$45</c:f>
              <c:strCache>
                <c:ptCount val="1"/>
                <c:pt idx="0">
                  <c:v>פתח קטן</c:v>
                </c:pt>
              </c:strCache>
            </c:strRef>
          </c:tx>
          <c:errBars>
            <c:errBarType val="both"/>
            <c:errValType val="cust"/>
            <c:plus>
              <c:numRef>
                <c:f>געש!$D$45:$E$45</c:f>
                <c:numCache>
                  <c:formatCode>General</c:formatCode>
                  <c:ptCount val="2"/>
                  <c:pt idx="0">
                    <c:v>5.8749162776877561</c:v>
                  </c:pt>
                  <c:pt idx="1">
                    <c:v>6.1493188260009255</c:v>
                  </c:pt>
                </c:numCache>
              </c:numRef>
            </c:plus>
            <c:minus>
              <c:numRef>
                <c:f>געש!$D$45:$E$45</c:f>
                <c:numCache>
                  <c:formatCode>General</c:formatCode>
                  <c:ptCount val="2"/>
                  <c:pt idx="0">
                    <c:v>5.8749162776877561</c:v>
                  </c:pt>
                  <c:pt idx="1">
                    <c:v>6.1493188260009255</c:v>
                  </c:pt>
                </c:numCache>
              </c:numRef>
            </c:minus>
          </c:errBars>
          <c:cat>
            <c:strRef>
              <c:f>געש!$B$44:$C$44</c:f>
              <c:strCache>
                <c:ptCount val="2"/>
                <c:pt idx="0">
                  <c:v>אורך כנף</c:v>
                </c:pt>
                <c:pt idx="1">
                  <c:v>אורך זנב</c:v>
                </c:pt>
              </c:strCache>
            </c:strRef>
          </c:cat>
          <c:val>
            <c:numRef>
              <c:f>געש!$B$45:$C$45</c:f>
              <c:numCache>
                <c:formatCode>0.00</c:formatCode>
                <c:ptCount val="2"/>
                <c:pt idx="0">
                  <c:v>44.751666666665905</c:v>
                </c:pt>
                <c:pt idx="1">
                  <c:v>24.743749999999689</c:v>
                </c:pt>
              </c:numCache>
            </c:numRef>
          </c:val>
        </c:ser>
        <c:ser>
          <c:idx val="1"/>
          <c:order val="1"/>
          <c:tx>
            <c:strRef>
              <c:f>געש!$A$46</c:f>
              <c:strCache>
                <c:ptCount val="1"/>
                <c:pt idx="0">
                  <c:v>פתח גדול</c:v>
                </c:pt>
              </c:strCache>
            </c:strRef>
          </c:tx>
          <c:errBars>
            <c:errBarType val="both"/>
            <c:errValType val="cust"/>
            <c:plus>
              <c:numRef>
                <c:f>געש!$D$46:$E$46</c:f>
                <c:numCache>
                  <c:formatCode>General</c:formatCode>
                  <c:ptCount val="2"/>
                  <c:pt idx="0">
                    <c:v>2.8981411667173602</c:v>
                  </c:pt>
                  <c:pt idx="1">
                    <c:v>3.6967262168332189</c:v>
                  </c:pt>
                </c:numCache>
              </c:numRef>
            </c:plus>
            <c:minus>
              <c:numRef>
                <c:f>געש!$D$46:$E$46</c:f>
                <c:numCache>
                  <c:formatCode>General</c:formatCode>
                  <c:ptCount val="2"/>
                  <c:pt idx="0">
                    <c:v>2.8981411667173602</c:v>
                  </c:pt>
                  <c:pt idx="1">
                    <c:v>3.6967262168332189</c:v>
                  </c:pt>
                </c:numCache>
              </c:numRef>
            </c:minus>
          </c:errBars>
          <c:cat>
            <c:strRef>
              <c:f>געש!$B$44:$C$44</c:f>
              <c:strCache>
                <c:ptCount val="2"/>
                <c:pt idx="0">
                  <c:v>אורך כנף</c:v>
                </c:pt>
                <c:pt idx="1">
                  <c:v>אורך זנב</c:v>
                </c:pt>
              </c:strCache>
            </c:strRef>
          </c:cat>
          <c:val>
            <c:numRef>
              <c:f>געש!$B$46:$C$46</c:f>
              <c:numCache>
                <c:formatCode>0.00</c:formatCode>
                <c:ptCount val="2"/>
                <c:pt idx="0">
                  <c:v>44.686666666665971</c:v>
                </c:pt>
                <c:pt idx="1">
                  <c:v>24.649166666666691</c:v>
                </c:pt>
              </c:numCache>
            </c:numRef>
          </c:val>
        </c:ser>
        <c:axId val="54072448"/>
        <c:axId val="54073984"/>
      </c:barChart>
      <c:catAx>
        <c:axId val="54072448"/>
        <c:scaling>
          <c:orientation val="minMax"/>
        </c:scaling>
        <c:axPos val="b"/>
        <c:tickLblPos val="nextTo"/>
        <c:txPr>
          <a:bodyPr/>
          <a:lstStyle/>
          <a:p>
            <a:pPr>
              <a:defRPr b="1" baseline="0"/>
            </a:pPr>
            <a:endParaRPr lang="he-IL"/>
          </a:p>
        </c:txPr>
        <c:crossAx val="54073984"/>
        <c:crosses val="autoZero"/>
        <c:auto val="1"/>
        <c:lblAlgn val="ctr"/>
        <c:lblOffset val="100"/>
      </c:catAx>
      <c:valAx>
        <c:axId val="54073984"/>
        <c:scaling>
          <c:orientation val="minMax"/>
        </c:scaling>
        <c:axPos val="l"/>
        <c:title>
          <c:tx>
            <c:rich>
              <a:bodyPr rot="-5400000" vert="horz"/>
              <a:lstStyle/>
              <a:p>
                <a:pPr>
                  <a:defRPr b="1"/>
                </a:pPr>
                <a:r>
                  <a:rPr lang="he-IL" b="1"/>
                  <a:t>אורך (מ"מ)</a:t>
                </a:r>
                <a:endParaRPr lang="en-US" b="1"/>
              </a:p>
            </c:rich>
          </c:tx>
          <c:layout>
            <c:manualLayout>
              <c:xMode val="edge"/>
              <c:yMode val="edge"/>
              <c:x val="1.1111111111111101E-2"/>
              <c:y val="0.36838218139399842"/>
            </c:manualLayout>
          </c:layout>
        </c:title>
        <c:numFmt formatCode="0" sourceLinked="0"/>
        <c:tickLblPos val="nextTo"/>
        <c:crossAx val="54072448"/>
        <c:crosses val="autoZero"/>
        <c:crossBetween val="between"/>
      </c:valAx>
    </c:plotArea>
    <c:legend>
      <c:legendPos val="r"/>
      <c:layout>
        <c:manualLayout>
          <c:xMode val="edge"/>
          <c:yMode val="edge"/>
          <c:x val="0.66108933830291305"/>
          <c:y val="2.2764289880431603E-2"/>
          <c:w val="0.30417230978599008"/>
          <c:h val="0.14428623505395224"/>
        </c:manualLayout>
      </c:layout>
      <c:txPr>
        <a:bodyPr/>
        <a:lstStyle/>
        <a:p>
          <a:pPr>
            <a:defRPr baseline="0"/>
          </a:pPr>
          <a:endParaRPr lang="he-IL"/>
        </a:p>
      </c:txPr>
    </c:legend>
    <c:plotVisOnly val="1"/>
    <c:dispBlanksAs val="gap"/>
  </c:chart>
  <c:txPr>
    <a:bodyPr/>
    <a:lstStyle/>
    <a:p>
      <a:pPr>
        <a:defRPr sz="1100" b="0">
          <a:latin typeface="Arial" pitchFamily="34" charset="0"/>
          <a:cs typeface="Arial" pitchFamily="34" charset="0"/>
        </a:defRPr>
      </a:pPr>
      <a:endParaRPr lang="he-IL"/>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e-IL"/>
  <c:style val="18"/>
  <c:clrMapOvr bg1="lt1" tx1="dk1" bg2="lt2" tx2="dk2" accent1="accent1" accent2="accent2" accent3="accent3" accent4="accent4" accent5="accent5" accent6="accent6" hlink="hlink" folHlink="folHlink"/>
  <c:chart>
    <c:plotArea>
      <c:layout>
        <c:manualLayout>
          <c:layoutTarget val="inner"/>
          <c:xMode val="edge"/>
          <c:yMode val="edge"/>
          <c:x val="0.22103549339537149"/>
          <c:y val="4.8258706808214397E-2"/>
          <c:w val="0.74093517062942749"/>
          <c:h val="0.84591521510415102"/>
        </c:manualLayout>
      </c:layout>
      <c:barChart>
        <c:barDir val="col"/>
        <c:grouping val="clustered"/>
        <c:ser>
          <c:idx val="0"/>
          <c:order val="0"/>
          <c:tx>
            <c:strRef>
              <c:f>געש!$A$50</c:f>
              <c:strCache>
                <c:ptCount val="1"/>
                <c:pt idx="0">
                  <c:v>פתח קטן</c:v>
                </c:pt>
              </c:strCache>
            </c:strRef>
          </c:tx>
          <c:errBars>
            <c:errBarType val="both"/>
            <c:errValType val="cust"/>
            <c:plus>
              <c:numRef>
                <c:f>געש!$C$50</c:f>
                <c:numCache>
                  <c:formatCode>General</c:formatCode>
                  <c:ptCount val="1"/>
                  <c:pt idx="0">
                    <c:v>1.71734740028162</c:v>
                  </c:pt>
                </c:numCache>
              </c:numRef>
            </c:plus>
            <c:minus>
              <c:numRef>
                <c:f>געש!$C$50</c:f>
                <c:numCache>
                  <c:formatCode>General</c:formatCode>
                  <c:ptCount val="1"/>
                  <c:pt idx="0">
                    <c:v>1.71734740028162</c:v>
                  </c:pt>
                </c:numCache>
              </c:numRef>
            </c:minus>
          </c:errBars>
          <c:cat>
            <c:strRef>
              <c:f>געש!$B$49</c:f>
              <c:strCache>
                <c:ptCount val="1"/>
                <c:pt idx="0">
                  <c:v>משקל</c:v>
                </c:pt>
              </c:strCache>
            </c:strRef>
          </c:cat>
          <c:val>
            <c:numRef>
              <c:f>געש!$B$50</c:f>
              <c:numCache>
                <c:formatCode>0.00</c:formatCode>
                <c:ptCount val="1"/>
                <c:pt idx="0">
                  <c:v>15.22854166666666</c:v>
                </c:pt>
              </c:numCache>
            </c:numRef>
          </c:val>
        </c:ser>
        <c:ser>
          <c:idx val="1"/>
          <c:order val="1"/>
          <c:tx>
            <c:strRef>
              <c:f>געש!$A$51</c:f>
              <c:strCache>
                <c:ptCount val="1"/>
                <c:pt idx="0">
                  <c:v>פתח גדול</c:v>
                </c:pt>
              </c:strCache>
            </c:strRef>
          </c:tx>
          <c:errBars>
            <c:errBarType val="both"/>
            <c:errValType val="cust"/>
            <c:plus>
              <c:numRef>
                <c:f>געש!$C$51</c:f>
                <c:numCache>
                  <c:formatCode>General</c:formatCode>
                  <c:ptCount val="1"/>
                  <c:pt idx="0">
                    <c:v>1.4230125516741958</c:v>
                  </c:pt>
                </c:numCache>
              </c:numRef>
            </c:plus>
            <c:minus>
              <c:numRef>
                <c:f>געש!$C$51</c:f>
                <c:numCache>
                  <c:formatCode>General</c:formatCode>
                  <c:ptCount val="1"/>
                  <c:pt idx="0">
                    <c:v>1.4230125516741958</c:v>
                  </c:pt>
                </c:numCache>
              </c:numRef>
            </c:minus>
          </c:errBars>
          <c:cat>
            <c:strRef>
              <c:f>געש!$B$49</c:f>
              <c:strCache>
                <c:ptCount val="1"/>
                <c:pt idx="0">
                  <c:v>משקל</c:v>
                </c:pt>
              </c:strCache>
            </c:strRef>
          </c:cat>
          <c:val>
            <c:numRef>
              <c:f>געש!$B$51</c:f>
              <c:numCache>
                <c:formatCode>0.00</c:formatCode>
                <c:ptCount val="1"/>
                <c:pt idx="0">
                  <c:v>15.42683333333335</c:v>
                </c:pt>
              </c:numCache>
            </c:numRef>
          </c:val>
        </c:ser>
        <c:axId val="54116352"/>
        <c:axId val="54117888"/>
      </c:barChart>
      <c:catAx>
        <c:axId val="54116352"/>
        <c:scaling>
          <c:orientation val="minMax"/>
        </c:scaling>
        <c:axPos val="b"/>
        <c:tickLblPos val="nextTo"/>
        <c:txPr>
          <a:bodyPr/>
          <a:lstStyle/>
          <a:p>
            <a:pPr>
              <a:defRPr b="1"/>
            </a:pPr>
            <a:endParaRPr lang="he-IL"/>
          </a:p>
        </c:txPr>
        <c:crossAx val="54117888"/>
        <c:crosses val="autoZero"/>
        <c:auto val="1"/>
        <c:lblAlgn val="ctr"/>
        <c:lblOffset val="100"/>
      </c:catAx>
      <c:valAx>
        <c:axId val="54117888"/>
        <c:scaling>
          <c:orientation val="minMax"/>
          <c:min val="0"/>
        </c:scaling>
        <c:axPos val="l"/>
        <c:title>
          <c:tx>
            <c:rich>
              <a:bodyPr rot="-5400000" vert="horz"/>
              <a:lstStyle/>
              <a:p>
                <a:pPr>
                  <a:defRPr b="1"/>
                </a:pPr>
                <a:r>
                  <a:rPr lang="he-IL" b="1"/>
                  <a:t>משקל (גרם)</a:t>
                </a:r>
                <a:endParaRPr lang="en-US" b="1"/>
              </a:p>
            </c:rich>
          </c:tx>
          <c:layout>
            <c:manualLayout>
              <c:xMode val="edge"/>
              <c:yMode val="edge"/>
              <c:x val="2.3862417375680501E-2"/>
              <c:y val="0.35066195631861802"/>
            </c:manualLayout>
          </c:layout>
        </c:title>
        <c:numFmt formatCode="0" sourceLinked="0"/>
        <c:tickLblPos val="nextTo"/>
        <c:crossAx val="54116352"/>
        <c:crosses val="autoZero"/>
        <c:crossBetween val="between"/>
      </c:valAx>
    </c:plotArea>
    <c:legend>
      <c:legendPos val="r"/>
      <c:layout>
        <c:manualLayout>
          <c:xMode val="edge"/>
          <c:yMode val="edge"/>
          <c:x val="0.68324841692725602"/>
          <c:y val="2.9064613676963637E-2"/>
          <c:w val="0.28965078801964922"/>
          <c:h val="0.12015211454754902"/>
        </c:manualLayout>
      </c:layout>
      <c:txPr>
        <a:bodyPr/>
        <a:lstStyle/>
        <a:p>
          <a:pPr>
            <a:defRPr baseline="0"/>
          </a:pPr>
          <a:endParaRPr lang="he-IL"/>
        </a:p>
      </c:txPr>
    </c:legend>
    <c:plotVisOnly val="1"/>
    <c:dispBlanksAs val="gap"/>
  </c:chart>
  <c:txPr>
    <a:bodyPr/>
    <a:lstStyle/>
    <a:p>
      <a:pPr>
        <a:defRPr sz="1100" b="0">
          <a:latin typeface="Arial" pitchFamily="34" charset="0"/>
          <a:cs typeface="Arial" pitchFamily="34" charset="0"/>
        </a:defRPr>
      </a:pPr>
      <a:endParaRPr lang="he-IL"/>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e-IL"/>
  <c:style val="18"/>
  <c:clrMapOvr bg1="lt1" tx1="dk1" bg2="lt2" tx2="dk2" accent1="accent1" accent2="accent2" accent3="accent3" accent4="accent4" accent5="accent5" accent6="accent6" hlink="hlink" folHlink="folHlink"/>
  <c:chart>
    <c:plotArea>
      <c:layout>
        <c:manualLayout>
          <c:layoutTarget val="inner"/>
          <c:xMode val="edge"/>
          <c:yMode val="edge"/>
          <c:x val="0.15075240594925601"/>
          <c:y val="6.1680664916885432E-2"/>
          <c:w val="0.81644356955380604"/>
          <c:h val="0.8030603674540675"/>
        </c:manualLayout>
      </c:layout>
      <c:barChart>
        <c:barDir val="col"/>
        <c:grouping val="clustered"/>
        <c:ser>
          <c:idx val="0"/>
          <c:order val="0"/>
          <c:tx>
            <c:strRef>
              <c:f>געש!$A$55</c:f>
              <c:strCache>
                <c:ptCount val="1"/>
                <c:pt idx="0">
                  <c:v>פתח קטן</c:v>
                </c:pt>
              </c:strCache>
            </c:strRef>
          </c:tx>
          <c:cat>
            <c:strRef>
              <c:f>געש!$B$54:$C$54</c:f>
              <c:strCache>
                <c:ptCount val="2"/>
                <c:pt idx="0">
                  <c:v>נטישת ההורים</c:v>
                </c:pt>
                <c:pt idx="1">
                  <c:v>טריפה</c:v>
                </c:pt>
              </c:strCache>
            </c:strRef>
          </c:cat>
          <c:val>
            <c:numRef>
              <c:f>געש!$B$55:$C$55</c:f>
              <c:numCache>
                <c:formatCode>0%</c:formatCode>
                <c:ptCount val="2"/>
                <c:pt idx="0">
                  <c:v>0</c:v>
                </c:pt>
                <c:pt idx="1">
                  <c:v>9.0909090909091064E-2</c:v>
                </c:pt>
              </c:numCache>
            </c:numRef>
          </c:val>
        </c:ser>
        <c:ser>
          <c:idx val="1"/>
          <c:order val="1"/>
          <c:tx>
            <c:strRef>
              <c:f>געש!$A$56</c:f>
              <c:strCache>
                <c:ptCount val="1"/>
                <c:pt idx="0">
                  <c:v>פתח גדול</c:v>
                </c:pt>
              </c:strCache>
            </c:strRef>
          </c:tx>
          <c:cat>
            <c:strRef>
              <c:f>געש!$B$54:$C$54</c:f>
              <c:strCache>
                <c:ptCount val="2"/>
                <c:pt idx="0">
                  <c:v>נטישת ההורים</c:v>
                </c:pt>
                <c:pt idx="1">
                  <c:v>טריפה</c:v>
                </c:pt>
              </c:strCache>
            </c:strRef>
          </c:cat>
          <c:val>
            <c:numRef>
              <c:f>געש!$B$56:$C$56</c:f>
              <c:numCache>
                <c:formatCode>0%</c:formatCode>
                <c:ptCount val="2"/>
                <c:pt idx="0">
                  <c:v>0.36363636363636431</c:v>
                </c:pt>
                <c:pt idx="1">
                  <c:v>9.0909090909091064E-2</c:v>
                </c:pt>
              </c:numCache>
            </c:numRef>
          </c:val>
        </c:ser>
        <c:axId val="54130944"/>
        <c:axId val="53633024"/>
      </c:barChart>
      <c:catAx>
        <c:axId val="54130944"/>
        <c:scaling>
          <c:orientation val="minMax"/>
        </c:scaling>
        <c:axPos val="b"/>
        <c:tickLblPos val="nextTo"/>
        <c:txPr>
          <a:bodyPr/>
          <a:lstStyle/>
          <a:p>
            <a:pPr>
              <a:defRPr b="1"/>
            </a:pPr>
            <a:endParaRPr lang="he-IL"/>
          </a:p>
        </c:txPr>
        <c:crossAx val="53633024"/>
        <c:crosses val="autoZero"/>
        <c:auto val="1"/>
        <c:lblAlgn val="ctr"/>
        <c:lblOffset val="100"/>
      </c:catAx>
      <c:valAx>
        <c:axId val="53633024"/>
        <c:scaling>
          <c:orientation val="minMax"/>
        </c:scaling>
        <c:axPos val="l"/>
        <c:title>
          <c:tx>
            <c:rich>
              <a:bodyPr rot="-5400000" vert="horz"/>
              <a:lstStyle/>
              <a:p>
                <a:pPr>
                  <a:defRPr/>
                </a:pPr>
                <a:r>
                  <a:rPr lang="he-IL"/>
                  <a:t>אחוז קינים שנכשלו</a:t>
                </a:r>
                <a:endParaRPr lang="en-US"/>
              </a:p>
            </c:rich>
          </c:tx>
          <c:layout>
            <c:manualLayout>
              <c:xMode val="edge"/>
              <c:yMode val="edge"/>
              <c:x val="1.6666666666666725E-2"/>
              <c:y val="0.27974883347914808"/>
            </c:manualLayout>
          </c:layout>
        </c:title>
        <c:numFmt formatCode="0%" sourceLinked="1"/>
        <c:tickLblPos val="nextTo"/>
        <c:crossAx val="54130944"/>
        <c:crosses val="autoZero"/>
        <c:crossBetween val="between"/>
      </c:valAx>
    </c:plotArea>
    <c:legend>
      <c:legendPos val="r"/>
      <c:layout>
        <c:manualLayout>
          <c:xMode val="edge"/>
          <c:yMode val="edge"/>
          <c:x val="0.83386264216972905"/>
          <c:y val="4.9539370078740333E-2"/>
          <c:w val="0.14535592141891288"/>
          <c:h val="0.16821303587051709"/>
        </c:manualLayout>
      </c:layout>
    </c:legend>
    <c:plotVisOnly val="1"/>
    <c:dispBlanksAs val="gap"/>
  </c:chart>
  <c:txPr>
    <a:bodyPr/>
    <a:lstStyle/>
    <a:p>
      <a:pPr>
        <a:defRPr sz="1100">
          <a:latin typeface="Arial" pitchFamily="34" charset="0"/>
          <a:cs typeface="Arial" pitchFamily="34" charset="0"/>
        </a:defRPr>
      </a:pPr>
      <a:endParaRPr lang="he-IL"/>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863333" y="0"/>
            <a:ext cx="2956567" cy="497524"/>
          </a:xfrm>
          <a:prstGeom prst="rect">
            <a:avLst/>
          </a:prstGeom>
          <a:noFill/>
          <a:ln w="9525">
            <a:noFill/>
            <a:miter lim="800000"/>
            <a:headEnd/>
            <a:tailEnd/>
          </a:ln>
          <a:effectLst/>
        </p:spPr>
        <p:txBody>
          <a:bodyPr vert="horz" wrap="square" lIns="91577" tIns="45788" rIns="91577" bIns="45788" numCol="1" anchor="t" anchorCtr="0" compatLnSpc="1">
            <a:prstTxWarp prst="textNoShape">
              <a:avLst/>
            </a:prstTxWarp>
          </a:bodyPr>
          <a:lstStyle>
            <a:lvl1pPr defTabSz="915551">
              <a:defRPr sz="1200">
                <a:cs typeface="Times New Roman (Hebrew)" charset="-79"/>
              </a:defRPr>
            </a:lvl1pPr>
          </a:lstStyle>
          <a:p>
            <a:pPr>
              <a:defRPr/>
            </a:pPr>
            <a:endParaRPr lang="en-GB" altLang="en-US"/>
          </a:p>
        </p:txBody>
      </p:sp>
      <p:sp>
        <p:nvSpPr>
          <p:cNvPr id="20483" name="Rectangle 3"/>
          <p:cNvSpPr>
            <a:spLocks noGrp="1" noChangeArrowheads="1"/>
          </p:cNvSpPr>
          <p:nvPr>
            <p:ph type="dt" sz="quarter" idx="1"/>
          </p:nvPr>
        </p:nvSpPr>
        <p:spPr bwMode="auto">
          <a:xfrm>
            <a:off x="0" y="0"/>
            <a:ext cx="2956567" cy="497524"/>
          </a:xfrm>
          <a:prstGeom prst="rect">
            <a:avLst/>
          </a:prstGeom>
          <a:noFill/>
          <a:ln w="9525">
            <a:noFill/>
            <a:miter lim="800000"/>
            <a:headEnd/>
            <a:tailEnd/>
          </a:ln>
          <a:effectLst/>
        </p:spPr>
        <p:txBody>
          <a:bodyPr vert="horz" wrap="square" lIns="91577" tIns="45788" rIns="91577" bIns="45788" numCol="1" anchor="t" anchorCtr="0" compatLnSpc="1">
            <a:prstTxWarp prst="textNoShape">
              <a:avLst/>
            </a:prstTxWarp>
          </a:bodyPr>
          <a:lstStyle>
            <a:lvl1pPr algn="l" defTabSz="915551">
              <a:defRPr sz="1200">
                <a:cs typeface="Times New Roman (Hebrew)" charset="-79"/>
              </a:defRPr>
            </a:lvl1pPr>
          </a:lstStyle>
          <a:p>
            <a:pPr>
              <a:defRPr/>
            </a:pPr>
            <a:endParaRPr lang="en-US" altLang="en-US"/>
          </a:p>
        </p:txBody>
      </p:sp>
      <p:sp>
        <p:nvSpPr>
          <p:cNvPr id="20484" name="Rectangle 4"/>
          <p:cNvSpPr>
            <a:spLocks noGrp="1" noChangeArrowheads="1"/>
          </p:cNvSpPr>
          <p:nvPr>
            <p:ph type="ftr" sz="quarter" idx="2"/>
          </p:nvPr>
        </p:nvSpPr>
        <p:spPr bwMode="auto">
          <a:xfrm>
            <a:off x="3863333" y="9433877"/>
            <a:ext cx="2956567" cy="497523"/>
          </a:xfrm>
          <a:prstGeom prst="rect">
            <a:avLst/>
          </a:prstGeom>
          <a:noFill/>
          <a:ln w="9525">
            <a:noFill/>
            <a:miter lim="800000"/>
            <a:headEnd/>
            <a:tailEnd/>
          </a:ln>
          <a:effectLst/>
        </p:spPr>
        <p:txBody>
          <a:bodyPr vert="horz" wrap="square" lIns="91577" tIns="45788" rIns="91577" bIns="45788" numCol="1" anchor="b" anchorCtr="0" compatLnSpc="1">
            <a:prstTxWarp prst="textNoShape">
              <a:avLst/>
            </a:prstTxWarp>
          </a:bodyPr>
          <a:lstStyle>
            <a:lvl1pPr defTabSz="915551">
              <a:defRPr sz="1200">
                <a:cs typeface="Times New Roman (Hebrew)" charset="-79"/>
              </a:defRPr>
            </a:lvl1pPr>
          </a:lstStyle>
          <a:p>
            <a:pPr>
              <a:defRPr/>
            </a:pPr>
            <a:r>
              <a:rPr lang="he-IL" altLang="en-US"/>
              <a:t>1</a:t>
            </a:r>
            <a:endParaRPr lang="en-GB" altLang="en-US"/>
          </a:p>
        </p:txBody>
      </p:sp>
      <p:sp>
        <p:nvSpPr>
          <p:cNvPr id="20485" name="Rectangle 5"/>
          <p:cNvSpPr>
            <a:spLocks noGrp="1" noChangeArrowheads="1"/>
          </p:cNvSpPr>
          <p:nvPr>
            <p:ph type="sldNum" sz="quarter" idx="3"/>
          </p:nvPr>
        </p:nvSpPr>
        <p:spPr bwMode="auto">
          <a:xfrm>
            <a:off x="0" y="9433877"/>
            <a:ext cx="2956567" cy="497523"/>
          </a:xfrm>
          <a:prstGeom prst="rect">
            <a:avLst/>
          </a:prstGeom>
          <a:noFill/>
          <a:ln w="9525">
            <a:noFill/>
            <a:miter lim="800000"/>
            <a:headEnd/>
            <a:tailEnd/>
          </a:ln>
          <a:effectLst/>
        </p:spPr>
        <p:txBody>
          <a:bodyPr vert="horz" wrap="square" lIns="91577" tIns="45788" rIns="91577" bIns="45788" numCol="1" anchor="b" anchorCtr="0" compatLnSpc="1">
            <a:prstTxWarp prst="textNoShape">
              <a:avLst/>
            </a:prstTxWarp>
          </a:bodyPr>
          <a:lstStyle>
            <a:lvl1pPr algn="l" defTabSz="915551">
              <a:defRPr sz="1200">
                <a:cs typeface="Times New Roman" pitchFamily="18" charset="0"/>
              </a:defRPr>
            </a:lvl1pPr>
          </a:lstStyle>
          <a:p>
            <a:pPr>
              <a:defRPr/>
            </a:pPr>
            <a:fld id="{9577D6A9-C3B3-4644-857A-0BE5289318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3864930" y="0"/>
            <a:ext cx="2954970" cy="495934"/>
          </a:xfrm>
          <a:prstGeom prst="rect">
            <a:avLst/>
          </a:prstGeom>
          <a:noFill/>
          <a:ln w="9525">
            <a:noFill/>
            <a:miter lim="800000"/>
            <a:headEnd/>
            <a:tailEnd/>
          </a:ln>
          <a:effectLst/>
        </p:spPr>
        <p:txBody>
          <a:bodyPr vert="horz" wrap="square" lIns="91714" tIns="45857" rIns="91714" bIns="45857" numCol="1" anchor="t" anchorCtr="0" compatLnSpc="1">
            <a:prstTxWarp prst="textNoShape">
              <a:avLst/>
            </a:prstTxWarp>
          </a:bodyPr>
          <a:lstStyle>
            <a:lvl1pPr>
              <a:defRPr sz="1200">
                <a:cs typeface="Times New Roman (Hebrew)" charset="-79"/>
              </a:defRPr>
            </a:lvl1pPr>
          </a:lstStyle>
          <a:p>
            <a:pPr>
              <a:defRPr/>
            </a:pPr>
            <a:endParaRPr lang="en-GB"/>
          </a:p>
        </p:txBody>
      </p:sp>
      <p:sp>
        <p:nvSpPr>
          <p:cNvPr id="125955" name="Rectangle 3"/>
          <p:cNvSpPr>
            <a:spLocks noGrp="1" noChangeArrowheads="1"/>
          </p:cNvSpPr>
          <p:nvPr>
            <p:ph type="dt" idx="1"/>
          </p:nvPr>
        </p:nvSpPr>
        <p:spPr bwMode="auto">
          <a:xfrm>
            <a:off x="1597" y="0"/>
            <a:ext cx="2954970" cy="495934"/>
          </a:xfrm>
          <a:prstGeom prst="rect">
            <a:avLst/>
          </a:prstGeom>
          <a:noFill/>
          <a:ln w="9525">
            <a:noFill/>
            <a:miter lim="800000"/>
            <a:headEnd/>
            <a:tailEnd/>
          </a:ln>
          <a:effectLst/>
        </p:spPr>
        <p:txBody>
          <a:bodyPr vert="horz" wrap="square" lIns="91714" tIns="45857" rIns="91714" bIns="45857" numCol="1" anchor="t" anchorCtr="0" compatLnSpc="1">
            <a:prstTxWarp prst="textNoShape">
              <a:avLst/>
            </a:prstTxWarp>
          </a:bodyPr>
          <a:lstStyle>
            <a:lvl1pPr algn="l">
              <a:defRPr sz="1200">
                <a:cs typeface="Times New Roman (Hebrew)" charset="-79"/>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927100" y="746125"/>
            <a:ext cx="4965700" cy="3724275"/>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1672" y="4717733"/>
            <a:ext cx="5456559" cy="4468177"/>
          </a:xfrm>
          <a:prstGeom prst="rect">
            <a:avLst/>
          </a:prstGeom>
          <a:noFill/>
          <a:ln w="9525">
            <a:noFill/>
            <a:miter lim="800000"/>
            <a:headEnd/>
            <a:tailEnd/>
          </a:ln>
          <a:effectLst/>
        </p:spPr>
        <p:txBody>
          <a:bodyPr vert="horz" wrap="square" lIns="91714" tIns="45857" rIns="91714" bIns="45857"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125958" name="Rectangle 6"/>
          <p:cNvSpPr>
            <a:spLocks noGrp="1" noChangeArrowheads="1"/>
          </p:cNvSpPr>
          <p:nvPr>
            <p:ph type="ftr" sz="quarter" idx="4"/>
          </p:nvPr>
        </p:nvSpPr>
        <p:spPr bwMode="auto">
          <a:xfrm>
            <a:off x="3864930" y="9433877"/>
            <a:ext cx="2954970" cy="495934"/>
          </a:xfrm>
          <a:prstGeom prst="rect">
            <a:avLst/>
          </a:prstGeom>
          <a:noFill/>
          <a:ln w="9525">
            <a:noFill/>
            <a:miter lim="800000"/>
            <a:headEnd/>
            <a:tailEnd/>
          </a:ln>
          <a:effectLst/>
        </p:spPr>
        <p:txBody>
          <a:bodyPr vert="horz" wrap="square" lIns="91714" tIns="45857" rIns="91714" bIns="45857" numCol="1" anchor="b" anchorCtr="0" compatLnSpc="1">
            <a:prstTxWarp prst="textNoShape">
              <a:avLst/>
            </a:prstTxWarp>
          </a:bodyPr>
          <a:lstStyle>
            <a:lvl1pPr>
              <a:defRPr sz="1200">
                <a:cs typeface="Times New Roman (Hebrew)" charset="-79"/>
              </a:defRPr>
            </a:lvl1pPr>
          </a:lstStyle>
          <a:p>
            <a:pPr>
              <a:defRPr/>
            </a:pPr>
            <a:r>
              <a:rPr lang="he-IL"/>
              <a:t>1</a:t>
            </a:r>
            <a:endParaRPr lang="en-GB"/>
          </a:p>
        </p:txBody>
      </p:sp>
      <p:sp>
        <p:nvSpPr>
          <p:cNvPr id="125959" name="Rectangle 7"/>
          <p:cNvSpPr>
            <a:spLocks noGrp="1" noChangeArrowheads="1"/>
          </p:cNvSpPr>
          <p:nvPr>
            <p:ph type="sldNum" sz="quarter" idx="5"/>
          </p:nvPr>
        </p:nvSpPr>
        <p:spPr bwMode="auto">
          <a:xfrm>
            <a:off x="1597" y="9433877"/>
            <a:ext cx="2954970" cy="495934"/>
          </a:xfrm>
          <a:prstGeom prst="rect">
            <a:avLst/>
          </a:prstGeom>
          <a:noFill/>
          <a:ln w="9525">
            <a:noFill/>
            <a:miter lim="800000"/>
            <a:headEnd/>
            <a:tailEnd/>
          </a:ln>
          <a:effectLst/>
        </p:spPr>
        <p:txBody>
          <a:bodyPr vert="horz" wrap="square" lIns="91714" tIns="45857" rIns="91714" bIns="45857" numCol="1" anchor="b" anchorCtr="0" compatLnSpc="1">
            <a:prstTxWarp prst="textNoShape">
              <a:avLst/>
            </a:prstTxWarp>
          </a:bodyPr>
          <a:lstStyle>
            <a:lvl1pPr algn="l">
              <a:defRPr sz="1200">
                <a:cs typeface="Times New Roman (Hebrew)" charset="-79"/>
              </a:defRPr>
            </a:lvl1pPr>
          </a:lstStyle>
          <a:p>
            <a:pPr>
              <a:defRPr/>
            </a:pPr>
            <a:fld id="{4636AFC7-FBE9-4D42-8B71-E76FF36F4980}"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Hebrew)"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dirty="0" smtClean="0"/>
              <a:t>לחץ כדי לערוך סגנון כותרת של תבנית בסיס</a:t>
            </a:r>
            <a:endParaRPr lang="he-IL" dirty="0"/>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274638"/>
            <a:ext cx="8229600" cy="5851525"/>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28"/>
          <p:cNvGrpSpPr>
            <a:grpSpLocks/>
          </p:cNvGrpSpPr>
          <p:nvPr/>
        </p:nvGrpSpPr>
        <p:grpSpPr bwMode="auto">
          <a:xfrm>
            <a:off x="-438150" y="3160713"/>
            <a:ext cx="8869363" cy="244475"/>
            <a:chOff x="0" y="0"/>
            <a:chExt cx="5587" cy="154"/>
          </a:xfrm>
        </p:grpSpPr>
        <p:sp>
          <p:nvSpPr>
            <p:cNvPr id="1049" name="Rectangle 25"/>
            <p:cNvSpPr>
              <a:spLocks noChangeArrowheads="1"/>
            </p:cNvSpPr>
            <p:nvPr userDrawn="1"/>
          </p:nvSpPr>
          <p:spPr bwMode="auto">
            <a:xfrm>
              <a:off x="0" y="0"/>
              <a:ext cx="0" cy="0"/>
            </a:xfrm>
            <a:prstGeom prst="rect">
              <a:avLst/>
            </a:prstGeom>
            <a:noFill/>
            <a:ln w="9525">
              <a:noFill/>
              <a:miter lim="800000"/>
              <a:headEnd/>
              <a:tailEnd/>
            </a:ln>
            <a:effectLst/>
          </p:spPr>
          <p:txBody>
            <a:bodyPr>
              <a:spAutoFit/>
            </a:bodyPr>
            <a:lstStyle/>
            <a:p>
              <a:pPr>
                <a:defRPr/>
              </a:pPr>
              <a:endParaRPr lang="he-IL">
                <a:cs typeface="Times New Roman (Hebrew)" charset="-79"/>
              </a:endParaRPr>
            </a:p>
          </p:txBody>
        </p:sp>
        <p:sp>
          <p:nvSpPr>
            <p:cNvPr id="1050" name="Rectangle 26"/>
            <p:cNvSpPr>
              <a:spLocks noChangeArrowheads="1"/>
            </p:cNvSpPr>
            <p:nvPr userDrawn="1"/>
          </p:nvSpPr>
          <p:spPr bwMode="auto">
            <a:xfrm>
              <a:off x="0" y="0"/>
              <a:ext cx="5587" cy="154"/>
            </a:xfrm>
            <a:prstGeom prst="rect">
              <a:avLst/>
            </a:prstGeom>
            <a:noFill/>
            <a:ln w="9525">
              <a:noFill/>
              <a:miter lim="800000"/>
              <a:headEnd/>
              <a:tailEnd/>
            </a:ln>
            <a:effectLst/>
          </p:spPr>
          <p:txBody>
            <a:bodyPr/>
            <a:lstStyle/>
            <a:p>
              <a:pPr>
                <a:defRPr/>
              </a:pPr>
              <a:r>
                <a:rPr lang="he-IL" altLang="en-US" sz="1000">
                  <a:solidFill>
                    <a:srgbClr val="0A137A"/>
                  </a:solidFill>
                  <a:latin typeface="Arial" pitchFamily="34" charset="0"/>
                  <a:cs typeface="Arial" pitchFamily="34" charset="0"/>
                </a:rPr>
                <a:t>  </a:t>
              </a:r>
              <a:endParaRPr lang="he-IL" altLang="en-US" sz="3100">
                <a:solidFill>
                  <a:srgbClr val="0A137A"/>
                </a:solidFill>
                <a:latin typeface="Arial" pitchFamily="34" charset="0"/>
                <a:cs typeface="Arial" pitchFamily="34" charset="0"/>
              </a:endParaRPr>
            </a:p>
          </p:txBody>
        </p:sp>
      </p:grpSp>
      <p:grpSp>
        <p:nvGrpSpPr>
          <p:cNvPr id="1027" name="Group 32"/>
          <p:cNvGrpSpPr>
            <a:grpSpLocks/>
          </p:cNvGrpSpPr>
          <p:nvPr/>
        </p:nvGrpSpPr>
        <p:grpSpPr bwMode="auto">
          <a:xfrm>
            <a:off x="-530225" y="3160713"/>
            <a:ext cx="8869363" cy="244475"/>
            <a:chOff x="0" y="0"/>
            <a:chExt cx="5587" cy="154"/>
          </a:xfrm>
        </p:grpSpPr>
        <p:sp>
          <p:nvSpPr>
            <p:cNvPr id="1053" name="Rectangle 29"/>
            <p:cNvSpPr>
              <a:spLocks noChangeArrowheads="1"/>
            </p:cNvSpPr>
            <p:nvPr userDrawn="1"/>
          </p:nvSpPr>
          <p:spPr bwMode="auto">
            <a:xfrm>
              <a:off x="0" y="0"/>
              <a:ext cx="0" cy="0"/>
            </a:xfrm>
            <a:prstGeom prst="rect">
              <a:avLst/>
            </a:prstGeom>
            <a:noFill/>
            <a:ln w="9525">
              <a:noFill/>
              <a:miter lim="800000"/>
              <a:headEnd/>
              <a:tailEnd/>
            </a:ln>
            <a:effectLst/>
          </p:spPr>
          <p:txBody>
            <a:bodyPr>
              <a:spAutoFit/>
            </a:bodyPr>
            <a:lstStyle/>
            <a:p>
              <a:pPr>
                <a:defRPr/>
              </a:pPr>
              <a:endParaRPr lang="he-IL">
                <a:cs typeface="Times New Roman (Hebrew)" charset="-79"/>
              </a:endParaRPr>
            </a:p>
          </p:txBody>
        </p:sp>
        <p:sp>
          <p:nvSpPr>
            <p:cNvPr id="1054" name="Rectangle 30"/>
            <p:cNvSpPr>
              <a:spLocks noChangeArrowheads="1"/>
            </p:cNvSpPr>
            <p:nvPr userDrawn="1"/>
          </p:nvSpPr>
          <p:spPr bwMode="auto">
            <a:xfrm>
              <a:off x="0" y="0"/>
              <a:ext cx="5587" cy="154"/>
            </a:xfrm>
            <a:prstGeom prst="rect">
              <a:avLst/>
            </a:prstGeom>
            <a:noFill/>
            <a:ln w="9525">
              <a:noFill/>
              <a:miter lim="800000"/>
              <a:headEnd/>
              <a:tailEnd/>
            </a:ln>
            <a:effectLst/>
          </p:spPr>
          <p:txBody>
            <a:bodyPr/>
            <a:lstStyle/>
            <a:p>
              <a:pPr>
                <a:defRPr/>
              </a:pPr>
              <a:r>
                <a:rPr lang="he-IL" altLang="en-US" sz="1000">
                  <a:solidFill>
                    <a:srgbClr val="0A137A"/>
                  </a:solidFill>
                  <a:latin typeface="Arial" pitchFamily="34" charset="0"/>
                  <a:cs typeface="Arial" pitchFamily="34" charset="0"/>
                </a:rPr>
                <a:t>  </a:t>
              </a:r>
              <a:endParaRPr lang="he-IL" altLang="en-US" sz="3100">
                <a:solidFill>
                  <a:srgbClr val="0A137A"/>
                </a:solidFill>
                <a:latin typeface="Arial" pitchFamily="34" charset="0"/>
                <a:cs typeface="Arial" pitchFamily="34" charset="0"/>
              </a:endParaRPr>
            </a:p>
          </p:txBody>
        </p:sp>
      </p:grpSp>
      <p:sp>
        <p:nvSpPr>
          <p:cNvPr id="1112" name="Rectangle 88"/>
          <p:cNvSpPr>
            <a:spLocks noChangeArrowheads="1"/>
          </p:cNvSpPr>
          <p:nvPr/>
        </p:nvSpPr>
        <p:spPr bwMode="auto">
          <a:xfrm>
            <a:off x="1857375" y="2800350"/>
            <a:ext cx="4521200" cy="1125538"/>
          </a:xfrm>
          <a:prstGeom prst="rect">
            <a:avLst/>
          </a:prstGeom>
          <a:noFill/>
          <a:ln w="9525">
            <a:noFill/>
            <a:miter lim="800000"/>
            <a:headEnd/>
            <a:tailEnd/>
          </a:ln>
          <a:effectLst/>
        </p:spPr>
        <p:txBody>
          <a:bodyPr>
            <a:spAutoFit/>
          </a:bodyPr>
          <a:lstStyle/>
          <a:p>
            <a:pPr>
              <a:defRPr/>
            </a:pPr>
            <a:endParaRPr lang="he-IL">
              <a:cs typeface="Times New Roman (Hebrew)" charset="-79"/>
            </a:endParaRPr>
          </a:p>
        </p:txBody>
      </p:sp>
      <p:grpSp>
        <p:nvGrpSpPr>
          <p:cNvPr id="1029" name="Group 94"/>
          <p:cNvGrpSpPr>
            <a:grpSpLocks/>
          </p:cNvGrpSpPr>
          <p:nvPr/>
        </p:nvGrpSpPr>
        <p:grpSpPr bwMode="auto">
          <a:xfrm>
            <a:off x="-1096963" y="2892425"/>
            <a:ext cx="5926138" cy="457200"/>
            <a:chOff x="0" y="0"/>
            <a:chExt cx="3733" cy="288"/>
          </a:xfrm>
        </p:grpSpPr>
        <p:sp>
          <p:nvSpPr>
            <p:cNvPr id="1115" name="Rectangle 91"/>
            <p:cNvSpPr>
              <a:spLocks noChangeArrowheads="1"/>
            </p:cNvSpPr>
            <p:nvPr userDrawn="1"/>
          </p:nvSpPr>
          <p:spPr bwMode="auto">
            <a:xfrm>
              <a:off x="0" y="0"/>
              <a:ext cx="3116" cy="0"/>
            </a:xfrm>
            <a:prstGeom prst="rect">
              <a:avLst/>
            </a:prstGeom>
            <a:noFill/>
            <a:ln w="9525">
              <a:noFill/>
              <a:miter lim="800000"/>
              <a:headEnd/>
              <a:tailEnd/>
            </a:ln>
            <a:effectLst/>
          </p:spPr>
          <p:txBody>
            <a:bodyPr>
              <a:spAutoFit/>
            </a:bodyPr>
            <a:lstStyle/>
            <a:p>
              <a:pPr>
                <a:defRPr/>
              </a:pPr>
              <a:endParaRPr lang="he-IL">
                <a:cs typeface="Times New Roman (Hebrew)" charset="-79"/>
              </a:endParaRPr>
            </a:p>
          </p:txBody>
        </p:sp>
        <p:sp>
          <p:nvSpPr>
            <p:cNvPr id="1116" name="Rectangle 92"/>
            <p:cNvSpPr>
              <a:spLocks noChangeArrowheads="1"/>
            </p:cNvSpPr>
            <p:nvPr userDrawn="1"/>
          </p:nvSpPr>
          <p:spPr bwMode="auto">
            <a:xfrm>
              <a:off x="0" y="0"/>
              <a:ext cx="3733" cy="288"/>
            </a:xfrm>
            <a:prstGeom prst="rect">
              <a:avLst/>
            </a:prstGeom>
            <a:noFill/>
            <a:ln w="9525">
              <a:noFill/>
              <a:miter lim="800000"/>
              <a:headEnd/>
              <a:tailEnd/>
            </a:ln>
            <a:effectLst/>
          </p:spPr>
          <p:txBody>
            <a:bodyPr/>
            <a:lstStyle/>
            <a:p>
              <a:pPr>
                <a:defRPr/>
              </a:pPr>
              <a:r>
                <a:rPr lang="he-IL" altLang="en-US">
                  <a:cs typeface="Times New Roman (Hebrew)" charset="-79"/>
                </a:rPr>
                <a:t>  </a:t>
              </a:r>
              <a:endParaRPr lang="he-IL" altLang="en-US" sz="6400">
                <a:cs typeface="Times New Roman (Hebrew)" charset="-79"/>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1" eaLnBrk="0" fontAlgn="base" hangingPunct="0">
        <a:spcBef>
          <a:spcPct val="0"/>
        </a:spcBef>
        <a:spcAft>
          <a:spcPct val="0"/>
        </a:spcAft>
        <a:defRPr sz="4000" b="1">
          <a:solidFill>
            <a:schemeClr val="tx2"/>
          </a:solidFill>
          <a:effectLst>
            <a:outerShdw blurRad="38100" dist="38100" dir="2700000" algn="tl">
              <a:srgbClr val="FFFFFF"/>
            </a:outerShdw>
          </a:effectLst>
          <a:latin typeface="+mj-lt"/>
          <a:ea typeface="+mj-ea"/>
          <a:cs typeface="+mj-cs"/>
        </a:defRPr>
      </a:lvl1pPr>
      <a:lvl2pPr algn="ctr" rtl="1" eaLnBrk="0" fontAlgn="base" hangingPunct="0">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2pPr>
      <a:lvl3pPr algn="ctr" rtl="1" eaLnBrk="0" fontAlgn="base" hangingPunct="0">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3pPr>
      <a:lvl4pPr algn="ctr" rtl="1" eaLnBrk="0" fontAlgn="base" hangingPunct="0">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4pPr>
      <a:lvl5pPr algn="ctr" rtl="1" eaLnBrk="0" fontAlgn="base" hangingPunct="0">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5pPr>
      <a:lvl6pPr marL="457200" algn="ctr" rtl="1" fontAlgn="base">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6pPr>
      <a:lvl7pPr marL="914400" algn="ctr" rtl="1" fontAlgn="base">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7pPr>
      <a:lvl8pPr marL="1371600" algn="ctr" rtl="1" fontAlgn="base">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8pPr>
      <a:lvl9pPr marL="1828800" algn="ctr" rtl="1" fontAlgn="base">
        <a:spcBef>
          <a:spcPct val="0"/>
        </a:spcBef>
        <a:spcAft>
          <a:spcPct val="0"/>
        </a:spcAft>
        <a:defRPr sz="4000" b="1">
          <a:solidFill>
            <a:schemeClr val="tx2"/>
          </a:solidFill>
          <a:effectLst>
            <a:outerShdw blurRad="38100" dist="38100" dir="2700000" algn="tl">
              <a:srgbClr val="FFFFFF"/>
            </a:outerShdw>
          </a:effectLst>
          <a:latin typeface="Tahoma" pitchFamily="34" charset="0"/>
          <a:cs typeface="Times New Roman (Hebrew)" charset="-79"/>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Arial" pitchFamily="34" charset="0"/>
        </a:defRPr>
      </a:lvl2pPr>
      <a:lvl3pPr marL="1143000" indent="-228600" algn="r" rtl="1" eaLnBrk="0" fontAlgn="base" hangingPunct="0">
        <a:spcBef>
          <a:spcPct val="20000"/>
        </a:spcBef>
        <a:spcAft>
          <a:spcPct val="0"/>
        </a:spcAft>
        <a:buChar char="•"/>
        <a:defRPr sz="2400">
          <a:solidFill>
            <a:schemeClr val="tx1"/>
          </a:solidFill>
          <a:latin typeface="+mn-lt"/>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mn-lt"/>
          <a:cs typeface="Arial" pitchFamily="34" charset="0"/>
        </a:defRPr>
      </a:lvl4pPr>
      <a:lvl5pPr marL="2057400" indent="-228600" algn="r" rtl="1" eaLnBrk="0" fontAlgn="base" hangingPunct="0">
        <a:spcBef>
          <a:spcPct val="20000"/>
        </a:spcBef>
        <a:spcAft>
          <a:spcPct val="0"/>
        </a:spcAft>
        <a:buChar char="»"/>
        <a:defRPr sz="2000">
          <a:solidFill>
            <a:schemeClr val="tx1"/>
          </a:solidFill>
          <a:latin typeface="+mn-lt"/>
          <a:cs typeface="Arial" pitchFamily="34" charset="0"/>
        </a:defRPr>
      </a:lvl5pPr>
      <a:lvl6pPr marL="2514600" indent="-228600" algn="r" rtl="1" fontAlgn="base">
        <a:spcBef>
          <a:spcPct val="20000"/>
        </a:spcBef>
        <a:spcAft>
          <a:spcPct val="0"/>
        </a:spcAft>
        <a:buChar char="»"/>
        <a:defRPr sz="2000">
          <a:solidFill>
            <a:schemeClr val="tx1"/>
          </a:solidFill>
          <a:latin typeface="+mn-lt"/>
          <a:cs typeface="Arial" pitchFamily="34" charset="0"/>
        </a:defRPr>
      </a:lvl6pPr>
      <a:lvl7pPr marL="2971800" indent="-228600" algn="r" rtl="1" fontAlgn="base">
        <a:spcBef>
          <a:spcPct val="20000"/>
        </a:spcBef>
        <a:spcAft>
          <a:spcPct val="0"/>
        </a:spcAft>
        <a:buChar char="»"/>
        <a:defRPr sz="2000">
          <a:solidFill>
            <a:schemeClr val="tx1"/>
          </a:solidFill>
          <a:latin typeface="+mn-lt"/>
          <a:cs typeface="Arial" pitchFamily="34" charset="0"/>
        </a:defRPr>
      </a:lvl7pPr>
      <a:lvl8pPr marL="3429000" indent="-228600" algn="r" rtl="1" fontAlgn="base">
        <a:spcBef>
          <a:spcPct val="20000"/>
        </a:spcBef>
        <a:spcAft>
          <a:spcPct val="0"/>
        </a:spcAft>
        <a:buChar char="»"/>
        <a:defRPr sz="2000">
          <a:solidFill>
            <a:schemeClr val="tx1"/>
          </a:solidFill>
          <a:latin typeface="+mn-lt"/>
          <a:cs typeface="Arial" pitchFamily="34" charset="0"/>
        </a:defRPr>
      </a:lvl8pPr>
      <a:lvl9pPr marL="3886200" indent="-228600" algn="r" rtl="1" fontAlgn="base">
        <a:spcBef>
          <a:spcPct val="20000"/>
        </a:spcBef>
        <a:spcAft>
          <a:spcPct val="0"/>
        </a:spcAft>
        <a:buChar char="»"/>
        <a:defRPr sz="2000">
          <a:solidFill>
            <a:schemeClr val="tx1"/>
          </a:solidFill>
          <a:latin typeface="+mn-lt"/>
          <a:cs typeface="Arial" pitchFamily="34"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e-IL"/>
          </a:p>
        </p:txBody>
      </p:sp>
      <p:sp>
        <p:nvSpPr>
          <p:cNvPr id="2051" name="Rectangle 25"/>
          <p:cNvSpPr>
            <a:spLocks noChangeArrowheads="1"/>
          </p:cNvSpPr>
          <p:nvPr/>
        </p:nvSpPr>
        <p:spPr bwMode="auto">
          <a:xfrm>
            <a:off x="0" y="5067300"/>
            <a:ext cx="9144000" cy="0"/>
          </a:xfrm>
          <a:prstGeom prst="rect">
            <a:avLst/>
          </a:prstGeom>
          <a:noFill/>
          <a:ln w="9525">
            <a:noFill/>
            <a:miter lim="800000"/>
            <a:headEnd/>
            <a:tailEnd/>
          </a:ln>
        </p:spPr>
        <p:txBody>
          <a:bodyPr wrap="none" anchor="ctr">
            <a:spAutoFit/>
          </a:bodyPr>
          <a:lstStyle/>
          <a:p>
            <a:endParaRPr lang="he-IL"/>
          </a:p>
        </p:txBody>
      </p:sp>
      <p:sp>
        <p:nvSpPr>
          <p:cNvPr id="12" name="Rectangle 52"/>
          <p:cNvSpPr>
            <a:spLocks noChangeArrowheads="1"/>
          </p:cNvSpPr>
          <p:nvPr/>
        </p:nvSpPr>
        <p:spPr bwMode="auto">
          <a:xfrm>
            <a:off x="969963" y="765175"/>
            <a:ext cx="7273925" cy="2738438"/>
          </a:xfrm>
          <a:prstGeom prst="rect">
            <a:avLst/>
          </a:prstGeom>
          <a:solidFill>
            <a:srgbClr val="FFFFCC"/>
          </a:solidFill>
          <a:ln w="38100">
            <a:solidFill>
              <a:srgbClr val="FF0000"/>
            </a:solidFill>
            <a:headEnd/>
            <a:tailEnd/>
          </a:ln>
        </p:spPr>
        <p:style>
          <a:lnRef idx="2">
            <a:schemeClr val="accent6"/>
          </a:lnRef>
          <a:fillRef idx="1">
            <a:schemeClr val="lt1"/>
          </a:fillRef>
          <a:effectRef idx="0">
            <a:schemeClr val="accent6"/>
          </a:effectRef>
          <a:fontRef idx="minor">
            <a:schemeClr val="dk1"/>
          </a:fontRef>
        </p:style>
        <p:txBody>
          <a:bodyPr wrap="none" lIns="92075" tIns="46038" rIns="92075" bIns="46038" anchor="ctr"/>
          <a:lstStyle/>
          <a:p>
            <a:pPr algn="ctr">
              <a:defRPr/>
            </a:pPr>
            <a:r>
              <a:rPr lang="he-IL" altLang="en-US" sz="3200" b="1" i="1" dirty="0">
                <a:solidFill>
                  <a:srgbClr val="CA0052"/>
                </a:solidFill>
                <a:effectLst>
                  <a:outerShdw blurRad="38100" dist="38100" dir="2700000" algn="tl">
                    <a:srgbClr val="000000"/>
                  </a:outerShdw>
                </a:effectLst>
                <a:cs typeface="Arial" pitchFamily="34" charset="0"/>
              </a:rPr>
              <a:t>תחרות על מקום הקינון</a:t>
            </a:r>
            <a:endParaRPr lang="en-US" altLang="en-US" sz="3200" b="1" i="1" dirty="0">
              <a:solidFill>
                <a:srgbClr val="CA0052"/>
              </a:solidFill>
              <a:effectLst>
                <a:outerShdw blurRad="38100" dist="38100" dir="2700000" algn="tl">
                  <a:srgbClr val="000000"/>
                </a:outerShdw>
              </a:effectLst>
              <a:cs typeface="Arial" pitchFamily="34" charset="0"/>
            </a:endParaRPr>
          </a:p>
          <a:p>
            <a:pPr algn="ctr">
              <a:defRPr/>
            </a:pPr>
            <a:r>
              <a:rPr lang="he-IL" altLang="en-US" sz="3200" b="1" i="1" dirty="0">
                <a:solidFill>
                  <a:srgbClr val="CA0052"/>
                </a:solidFill>
                <a:effectLst>
                  <a:outerShdw blurRad="38100" dist="38100" dir="2700000" algn="tl">
                    <a:srgbClr val="000000"/>
                  </a:outerShdw>
                </a:effectLst>
                <a:cs typeface="Arial" pitchFamily="34" charset="0"/>
              </a:rPr>
              <a:t>בין </a:t>
            </a:r>
            <a:r>
              <a:rPr lang="he-IL" altLang="en-US" sz="3200" b="1" i="1" dirty="0">
                <a:solidFill>
                  <a:srgbClr val="003399"/>
                </a:solidFill>
                <a:effectLst>
                  <a:outerShdw blurRad="38100" dist="38100" dir="2700000" algn="tl">
                    <a:srgbClr val="000000"/>
                  </a:outerShdw>
                </a:effectLst>
                <a:cs typeface="Arial" pitchFamily="34" charset="0"/>
              </a:rPr>
              <a:t>הירגזי המצוי </a:t>
            </a:r>
            <a:r>
              <a:rPr lang="he-IL" altLang="en-US" sz="3200" b="1" i="1" dirty="0">
                <a:solidFill>
                  <a:srgbClr val="CA0052"/>
                </a:solidFill>
                <a:effectLst>
                  <a:outerShdw blurRad="38100" dist="38100" dir="2700000" algn="tl">
                    <a:srgbClr val="000000"/>
                  </a:outerShdw>
                </a:effectLst>
                <a:cs typeface="Arial" pitchFamily="34" charset="0"/>
              </a:rPr>
              <a:t>(</a:t>
            </a:r>
            <a:r>
              <a:rPr lang="en-US" altLang="en-US" sz="3200" b="1" i="1" dirty="0" err="1">
                <a:solidFill>
                  <a:srgbClr val="CA0052"/>
                </a:solidFill>
                <a:effectLst>
                  <a:outerShdw blurRad="38100" dist="38100" dir="2700000" algn="tl">
                    <a:srgbClr val="000000"/>
                  </a:outerShdw>
                </a:effectLst>
                <a:cs typeface="Arial" pitchFamily="34" charset="0"/>
              </a:rPr>
              <a:t>Parus</a:t>
            </a:r>
            <a:r>
              <a:rPr lang="en-US" altLang="en-US" sz="3200" b="1" i="1" dirty="0">
                <a:solidFill>
                  <a:srgbClr val="CA0052"/>
                </a:solidFill>
                <a:effectLst>
                  <a:outerShdw blurRad="38100" dist="38100" dir="2700000" algn="tl">
                    <a:srgbClr val="000000"/>
                  </a:outerShdw>
                </a:effectLst>
                <a:cs typeface="Arial" pitchFamily="34" charset="0"/>
              </a:rPr>
              <a:t> Major</a:t>
            </a:r>
            <a:r>
              <a:rPr lang="he-IL" altLang="en-US" sz="3200" b="1" i="1" dirty="0">
                <a:solidFill>
                  <a:srgbClr val="CA0052"/>
                </a:solidFill>
                <a:effectLst>
                  <a:outerShdw blurRad="38100" dist="38100" dir="2700000" algn="tl">
                    <a:srgbClr val="000000"/>
                  </a:outerShdw>
                </a:effectLst>
                <a:cs typeface="Arial" pitchFamily="34" charset="0"/>
              </a:rPr>
              <a:t>) </a:t>
            </a:r>
            <a:br>
              <a:rPr lang="he-IL" altLang="en-US" sz="3200" b="1" i="1" dirty="0">
                <a:solidFill>
                  <a:srgbClr val="CA0052"/>
                </a:solidFill>
                <a:effectLst>
                  <a:outerShdw blurRad="38100" dist="38100" dir="2700000" algn="tl">
                    <a:srgbClr val="000000"/>
                  </a:outerShdw>
                </a:effectLst>
                <a:cs typeface="Arial" pitchFamily="34" charset="0"/>
              </a:rPr>
            </a:br>
            <a:r>
              <a:rPr lang="he-IL" altLang="en-US" sz="3200" b="1" i="1" dirty="0">
                <a:solidFill>
                  <a:srgbClr val="CA0052"/>
                </a:solidFill>
                <a:effectLst>
                  <a:outerShdw blurRad="38100" dist="38100" dir="2700000" algn="tl">
                    <a:srgbClr val="000000"/>
                  </a:outerShdw>
                </a:effectLst>
                <a:cs typeface="Arial" pitchFamily="34" charset="0"/>
              </a:rPr>
              <a:t>ל</a:t>
            </a:r>
            <a:r>
              <a:rPr lang="he-IL" altLang="en-US" sz="3200" b="1" i="1" dirty="0">
                <a:solidFill>
                  <a:srgbClr val="003399"/>
                </a:solidFill>
                <a:effectLst>
                  <a:outerShdw blurRad="38100" dist="38100" dir="2700000" algn="tl">
                    <a:srgbClr val="000000"/>
                  </a:outerShdw>
                </a:effectLst>
                <a:cs typeface="Arial" pitchFamily="34" charset="0"/>
              </a:rPr>
              <a:t>דרור הבית </a:t>
            </a:r>
            <a:r>
              <a:rPr lang="he-IL" altLang="en-US" sz="3200" b="1" i="1" dirty="0">
                <a:solidFill>
                  <a:srgbClr val="CA0052"/>
                </a:solidFill>
                <a:effectLst>
                  <a:outerShdw blurRad="38100" dist="38100" dir="2700000" algn="tl">
                    <a:srgbClr val="000000"/>
                  </a:outerShdw>
                </a:effectLst>
                <a:cs typeface="Arial" pitchFamily="34" charset="0"/>
              </a:rPr>
              <a:t>(</a:t>
            </a:r>
            <a:r>
              <a:rPr lang="en-US" altLang="en-US" sz="3200" b="1" i="1" dirty="0">
                <a:solidFill>
                  <a:srgbClr val="CA0052"/>
                </a:solidFill>
                <a:effectLst>
                  <a:outerShdw blurRad="38100" dist="38100" dir="2700000" algn="tl">
                    <a:srgbClr val="000000"/>
                  </a:outerShdw>
                </a:effectLst>
                <a:cs typeface="Arial" pitchFamily="34" charset="0"/>
              </a:rPr>
              <a:t>Passer </a:t>
            </a:r>
            <a:r>
              <a:rPr lang="en-US" altLang="en-US" sz="3200" b="1" i="1" dirty="0" err="1">
                <a:solidFill>
                  <a:srgbClr val="CA0052"/>
                </a:solidFill>
                <a:effectLst>
                  <a:outerShdw blurRad="38100" dist="38100" dir="2700000" algn="tl">
                    <a:srgbClr val="000000"/>
                  </a:outerShdw>
                </a:effectLst>
                <a:cs typeface="Arial" pitchFamily="34" charset="0"/>
              </a:rPr>
              <a:t>Domesticus</a:t>
            </a:r>
            <a:r>
              <a:rPr lang="he-IL" altLang="en-US" sz="3200" b="1" i="1" dirty="0">
                <a:solidFill>
                  <a:srgbClr val="CA0052"/>
                </a:solidFill>
                <a:effectLst>
                  <a:outerShdw blurRad="38100" dist="38100" dir="2700000" algn="tl">
                    <a:srgbClr val="000000"/>
                  </a:outerShdw>
                </a:effectLst>
                <a:cs typeface="Arial" pitchFamily="34" charset="0"/>
              </a:rPr>
              <a:t>) </a:t>
            </a:r>
            <a:endParaRPr lang="en-US" altLang="en-US" sz="3200" b="1" i="1" dirty="0">
              <a:solidFill>
                <a:srgbClr val="CA0052"/>
              </a:solidFill>
              <a:effectLst>
                <a:outerShdw blurRad="38100" dist="38100" dir="2700000" algn="tl">
                  <a:srgbClr val="000000"/>
                </a:outerShdw>
              </a:effectLst>
              <a:cs typeface="Arial" pitchFamily="34" charset="0"/>
            </a:endParaRPr>
          </a:p>
          <a:p>
            <a:pPr algn="ctr">
              <a:defRPr/>
            </a:pPr>
            <a:r>
              <a:rPr lang="he-IL" altLang="en-US" sz="3200" b="1" i="1" dirty="0">
                <a:solidFill>
                  <a:srgbClr val="CA0052"/>
                </a:solidFill>
                <a:effectLst>
                  <a:outerShdw blurRad="38100" dist="38100" dir="2700000" algn="tl">
                    <a:srgbClr val="000000"/>
                  </a:outerShdw>
                </a:effectLst>
                <a:cs typeface="Arial" pitchFamily="34" charset="0"/>
              </a:rPr>
              <a:t>והשפעתה על הצלחת הרבייה</a:t>
            </a:r>
            <a:endParaRPr lang="en-US" altLang="en-US" sz="3200" b="1" i="1" dirty="0">
              <a:solidFill>
                <a:srgbClr val="CA0052"/>
              </a:solidFill>
              <a:effectLst>
                <a:outerShdw blurRad="38100" dist="38100" dir="2700000" algn="tl">
                  <a:srgbClr val="000000"/>
                </a:outerShdw>
              </a:effectLst>
              <a:cs typeface="Arial" pitchFamily="34" charset="0"/>
            </a:endParaRPr>
          </a:p>
          <a:p>
            <a:pPr algn="ctr">
              <a:defRPr/>
            </a:pPr>
            <a:r>
              <a:rPr lang="he-IL" altLang="en-US" sz="3200" b="1" i="1" dirty="0">
                <a:solidFill>
                  <a:srgbClr val="CA0052"/>
                </a:solidFill>
                <a:effectLst>
                  <a:outerShdw blurRad="38100" dist="38100" dir="2700000" algn="tl">
                    <a:srgbClr val="000000"/>
                  </a:outerShdw>
                </a:effectLst>
                <a:cs typeface="Arial" pitchFamily="34" charset="0"/>
              </a:rPr>
              <a:t>של הירגזי המצוי</a:t>
            </a:r>
            <a:endParaRPr lang="en-US" altLang="en-US" sz="3200" b="1" i="1" dirty="0">
              <a:solidFill>
                <a:srgbClr val="CA0052"/>
              </a:solidFill>
              <a:effectLst>
                <a:outerShdw blurRad="38100" dist="38100" dir="2700000" algn="tl">
                  <a:srgbClr val="000000"/>
                </a:outerShdw>
              </a:effectLst>
              <a:cs typeface="Arial" pitchFamily="34" charset="0"/>
            </a:endParaRPr>
          </a:p>
        </p:txBody>
      </p:sp>
      <p:grpSp>
        <p:nvGrpSpPr>
          <p:cNvPr id="2053" name="קבוצה 9"/>
          <p:cNvGrpSpPr>
            <a:grpSpLocks/>
          </p:cNvGrpSpPr>
          <p:nvPr/>
        </p:nvGrpSpPr>
        <p:grpSpPr bwMode="auto">
          <a:xfrm>
            <a:off x="3995738" y="3860800"/>
            <a:ext cx="4697412" cy="2592388"/>
            <a:chOff x="3995738" y="3860800"/>
            <a:chExt cx="4697412" cy="2592388"/>
          </a:xfrm>
        </p:grpSpPr>
        <p:pic>
          <p:nvPicPr>
            <p:cNvPr id="7" name="Picture 1"/>
            <p:cNvPicPr/>
            <p:nvPr/>
          </p:nvPicPr>
          <p:blipFill>
            <a:blip r:embed="rId2" cstate="print"/>
            <a:srcRect/>
            <a:stretch>
              <a:fillRect/>
            </a:stretch>
          </p:blipFill>
          <p:spPr bwMode="auto">
            <a:xfrm>
              <a:off x="3995738" y="4297363"/>
              <a:ext cx="2178050" cy="2155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2" descr="http://ofakim.files.wordpress.com/2010/02/sparrow_bird_standing_246592_l.jpg"/>
            <p:cNvPicPr/>
            <p:nvPr/>
          </p:nvPicPr>
          <p:blipFill>
            <a:blip r:embed="rId3" cstate="print"/>
            <a:srcRect l="14411"/>
            <a:stretch>
              <a:fillRect/>
            </a:stretch>
          </p:blipFill>
          <p:spPr bwMode="auto">
            <a:xfrm>
              <a:off x="6516688" y="4292600"/>
              <a:ext cx="2176462" cy="2157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7" name="TextBox 12"/>
            <p:cNvSpPr txBox="1">
              <a:spLocks noChangeArrowheads="1"/>
            </p:cNvSpPr>
            <p:nvPr/>
          </p:nvSpPr>
          <p:spPr bwMode="auto">
            <a:xfrm>
              <a:off x="6948488" y="3860800"/>
              <a:ext cx="1295400" cy="369332"/>
            </a:xfrm>
            <a:prstGeom prst="rect">
              <a:avLst/>
            </a:prstGeom>
            <a:noFill/>
            <a:ln w="9525">
              <a:noFill/>
              <a:miter lim="800000"/>
              <a:headEnd/>
              <a:tailEnd/>
            </a:ln>
          </p:spPr>
          <p:txBody>
            <a:bodyPr>
              <a:spAutoFit/>
            </a:bodyPr>
            <a:lstStyle/>
            <a:p>
              <a:pPr algn="ctr"/>
              <a:r>
                <a:rPr lang="he-IL" sz="1800" b="1" dirty="0" smtClean="0">
                  <a:latin typeface="Arial" pitchFamily="34" charset="0"/>
                  <a:cs typeface="Arial" pitchFamily="34" charset="0"/>
                </a:rPr>
                <a:t>דרור בית</a:t>
              </a:r>
            </a:p>
          </p:txBody>
        </p:sp>
        <p:sp>
          <p:nvSpPr>
            <p:cNvPr id="2058" name="TextBox 13"/>
            <p:cNvSpPr txBox="1">
              <a:spLocks noChangeArrowheads="1"/>
            </p:cNvSpPr>
            <p:nvPr/>
          </p:nvSpPr>
          <p:spPr bwMode="auto">
            <a:xfrm>
              <a:off x="4427538" y="3860800"/>
              <a:ext cx="1296987" cy="369332"/>
            </a:xfrm>
            <a:prstGeom prst="rect">
              <a:avLst/>
            </a:prstGeom>
            <a:noFill/>
            <a:ln w="9525">
              <a:noFill/>
              <a:miter lim="800000"/>
              <a:headEnd/>
              <a:tailEnd/>
            </a:ln>
          </p:spPr>
          <p:txBody>
            <a:bodyPr>
              <a:spAutoFit/>
            </a:bodyPr>
            <a:lstStyle/>
            <a:p>
              <a:pPr algn="ctr"/>
              <a:r>
                <a:rPr lang="he-IL" sz="1800" b="1" dirty="0" smtClean="0">
                  <a:latin typeface="Arial" pitchFamily="34" charset="0"/>
                  <a:cs typeface="Arial" pitchFamily="34" charset="0"/>
                </a:rPr>
                <a:t>ירגזי מצוי</a:t>
              </a:r>
            </a:p>
          </p:txBody>
        </p:sp>
      </p:grpSp>
      <p:sp>
        <p:nvSpPr>
          <p:cNvPr id="2054" name="TextBox 14"/>
          <p:cNvSpPr txBox="1">
            <a:spLocks noChangeArrowheads="1"/>
          </p:cNvSpPr>
          <p:nvPr/>
        </p:nvSpPr>
        <p:spPr bwMode="auto">
          <a:xfrm>
            <a:off x="1" y="4293096"/>
            <a:ext cx="3563888" cy="2123658"/>
          </a:xfrm>
          <a:prstGeom prst="rect">
            <a:avLst/>
          </a:prstGeom>
          <a:noFill/>
          <a:ln w="9525">
            <a:noFill/>
            <a:miter lim="800000"/>
            <a:headEnd/>
            <a:tailEnd/>
          </a:ln>
        </p:spPr>
        <p:txBody>
          <a:bodyPr wrap="square">
            <a:spAutoFit/>
          </a:bodyPr>
          <a:lstStyle/>
          <a:p>
            <a:r>
              <a:rPr lang="he-IL" sz="2000" b="1" dirty="0" smtClean="0">
                <a:latin typeface="Arial" pitchFamily="34" charset="0"/>
                <a:cs typeface="Arial" pitchFamily="34" charset="0"/>
              </a:rPr>
              <a:t>מאת: </a:t>
            </a:r>
            <a:r>
              <a:rPr lang="he-IL" sz="2000" b="1" dirty="0" err="1">
                <a:latin typeface="Arial" pitchFamily="34" charset="0"/>
                <a:cs typeface="Arial" pitchFamily="34" charset="0"/>
              </a:rPr>
              <a:t>וובר</a:t>
            </a:r>
            <a:r>
              <a:rPr lang="he-IL" sz="2000" b="1" dirty="0">
                <a:latin typeface="Arial" pitchFamily="34" charset="0"/>
                <a:cs typeface="Arial" pitchFamily="34" charset="0"/>
              </a:rPr>
              <a:t> </a:t>
            </a:r>
            <a:r>
              <a:rPr lang="he-IL" sz="2000" b="1" dirty="0" smtClean="0">
                <a:latin typeface="Arial" pitchFamily="34" charset="0"/>
                <a:cs typeface="Arial" pitchFamily="34" charset="0"/>
              </a:rPr>
              <a:t>מרי</a:t>
            </a:r>
          </a:p>
          <a:p>
            <a:r>
              <a:rPr lang="he-IL" sz="1800" b="1" dirty="0" smtClean="0">
                <a:latin typeface="Arial" pitchFamily="34" charset="0"/>
                <a:cs typeface="Arial" pitchFamily="34" charset="0"/>
              </a:rPr>
              <a:t>מנחה חיצוני: ד"ר שי מרקמן,</a:t>
            </a:r>
          </a:p>
          <a:p>
            <a:r>
              <a:rPr lang="he-IL" sz="1800" b="1" dirty="0" smtClean="0">
                <a:latin typeface="Arial" pitchFamily="34" charset="0"/>
                <a:cs typeface="Arial" pitchFamily="34" charset="0"/>
              </a:rPr>
              <a:t>אוניברסיטת חיפה – באורנים.</a:t>
            </a:r>
          </a:p>
          <a:p>
            <a:r>
              <a:rPr lang="he-IL" sz="1800" b="1" dirty="0" smtClean="0">
                <a:latin typeface="Arial" pitchFamily="34" charset="0"/>
                <a:cs typeface="Arial" pitchFamily="34" charset="0"/>
              </a:rPr>
              <a:t>מנחה פנימית: </a:t>
            </a:r>
            <a:r>
              <a:rPr lang="he-IL" sz="1800" b="1" dirty="0" err="1" smtClean="0">
                <a:latin typeface="Arial" pitchFamily="34" charset="0"/>
                <a:cs typeface="Arial" pitchFamily="34" charset="0"/>
              </a:rPr>
              <a:t>פרופ</a:t>
            </a:r>
            <a:r>
              <a:rPr lang="he-IL" sz="1800" b="1" dirty="0" smtClean="0">
                <a:latin typeface="Arial" pitchFamily="34" charset="0"/>
                <a:cs typeface="Arial" pitchFamily="34" charset="0"/>
              </a:rPr>
              <a:t>' ענת ברנע, האוניברסיטה הפתוחה.</a:t>
            </a:r>
          </a:p>
          <a:p>
            <a:endParaRPr lang="he-IL" sz="1800" b="1" dirty="0" smtClean="0">
              <a:latin typeface="Arial" pitchFamily="34" charset="0"/>
              <a:cs typeface="Arial" pitchFamily="34" charset="0"/>
            </a:endParaRPr>
          </a:p>
          <a:p>
            <a:r>
              <a:rPr lang="he-IL" sz="1800" b="1" dirty="0" smtClean="0">
                <a:latin typeface="Arial" pitchFamily="34" charset="0"/>
                <a:cs typeface="Arial" pitchFamily="34" charset="0"/>
              </a:rPr>
              <a:t>אוקטובר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8"/>
          <p:cNvSpPr txBox="1">
            <a:spLocks noChangeArrowheads="1"/>
          </p:cNvSpPr>
          <p:nvPr/>
        </p:nvSpPr>
        <p:spPr bwMode="auto">
          <a:xfrm>
            <a:off x="395288" y="1262365"/>
            <a:ext cx="8205787" cy="1200329"/>
          </a:xfrm>
          <a:prstGeom prst="rect">
            <a:avLst/>
          </a:prstGeom>
          <a:noFill/>
          <a:ln w="12700">
            <a:noFill/>
            <a:miter lim="800000"/>
            <a:headEnd type="none" w="sm" len="sm"/>
            <a:tailEnd type="none" w="sm" len="sm"/>
          </a:ln>
        </p:spPr>
        <p:txBody>
          <a:bodyPr>
            <a:spAutoFit/>
          </a:bodyPr>
          <a:lstStyle/>
          <a:p>
            <a:pPr algn="just"/>
            <a:r>
              <a:rPr lang="he-IL" altLang="en-US" b="1" dirty="0" smtClean="0">
                <a:solidFill>
                  <a:srgbClr val="EC0060"/>
                </a:solidFill>
                <a:latin typeface="Arial" pitchFamily="34" charset="0"/>
                <a:cs typeface="Arial" pitchFamily="34" charset="0"/>
              </a:rPr>
              <a:t>איסוף </a:t>
            </a:r>
            <a:r>
              <a:rPr lang="he-IL" altLang="en-US" b="1" dirty="0">
                <a:solidFill>
                  <a:srgbClr val="EC0060"/>
                </a:solidFill>
                <a:latin typeface="Arial" pitchFamily="34" charset="0"/>
                <a:cs typeface="Arial" pitchFamily="34" charset="0"/>
              </a:rPr>
              <a:t>הנתונים התבצע אחת </a:t>
            </a:r>
            <a:r>
              <a:rPr lang="he-IL" altLang="en-US" b="1" dirty="0" smtClean="0">
                <a:solidFill>
                  <a:srgbClr val="EC0060"/>
                </a:solidFill>
                <a:latin typeface="Arial" pitchFamily="34" charset="0"/>
                <a:cs typeface="Arial" pitchFamily="34" charset="0"/>
              </a:rPr>
              <a:t>לשבוע, מינואר עד יוני </a:t>
            </a:r>
            <a:r>
              <a:rPr lang="he-IL" altLang="en-US" sz="2000" b="1" dirty="0">
                <a:solidFill>
                  <a:srgbClr val="EC0060"/>
                </a:solidFill>
                <a:latin typeface="Arial" pitchFamily="34" charset="0"/>
                <a:cs typeface="Arial" pitchFamily="34" charset="0"/>
              </a:rPr>
              <a:t>2012</a:t>
            </a:r>
            <a:r>
              <a:rPr lang="he-IL" altLang="en-US" b="1" dirty="0">
                <a:solidFill>
                  <a:srgbClr val="EC0060"/>
                </a:solidFill>
                <a:latin typeface="Arial" pitchFamily="34" charset="0"/>
                <a:cs typeface="Arial" pitchFamily="34" charset="0"/>
              </a:rPr>
              <a:t>, במהלכו תועדו הצלחת הרבייה של הירגזי המצוי ושל דרור </a:t>
            </a:r>
            <a:r>
              <a:rPr lang="he-IL" altLang="en-US" b="1" dirty="0" smtClean="0">
                <a:solidFill>
                  <a:srgbClr val="EC0060"/>
                </a:solidFill>
                <a:latin typeface="Arial" pitchFamily="34" charset="0"/>
                <a:cs typeface="Arial" pitchFamily="34" charset="0"/>
              </a:rPr>
              <a:t>הבית. המדדים שנוטרו בקינים היו:</a:t>
            </a:r>
            <a:endParaRPr lang="he-IL" sz="1400" dirty="0"/>
          </a:p>
        </p:txBody>
      </p:sp>
      <p:sp>
        <p:nvSpPr>
          <p:cNvPr id="3" name="Rectangle 52"/>
          <p:cNvSpPr>
            <a:spLocks noChangeArrowheads="1"/>
          </p:cNvSpPr>
          <p:nvPr/>
        </p:nvSpPr>
        <p:spPr bwMode="auto">
          <a:xfrm>
            <a:off x="1691680" y="260648"/>
            <a:ext cx="6826845" cy="682327"/>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smtClean="0">
                <a:solidFill>
                  <a:schemeClr val="accent6">
                    <a:lumMod val="75000"/>
                  </a:schemeClr>
                </a:solidFill>
                <a:effectLst>
                  <a:outerShdw blurRad="38100" dist="38100" dir="2700000" algn="tl">
                    <a:srgbClr val="000000"/>
                  </a:outerShdw>
                </a:effectLst>
                <a:latin typeface="Arial" pitchFamily="34" charset="0"/>
                <a:cs typeface="Arial" pitchFamily="34" charset="0"/>
              </a:rPr>
              <a:t>מדדי הצלחת הרבייה</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
        <p:nvSpPr>
          <p:cNvPr id="4" name="Text Box 5"/>
          <p:cNvSpPr txBox="1">
            <a:spLocks noChangeArrowheads="1"/>
          </p:cNvSpPr>
          <p:nvPr/>
        </p:nvSpPr>
        <p:spPr bwMode="auto">
          <a:xfrm>
            <a:off x="8172400" y="2564904"/>
            <a:ext cx="359272" cy="338554"/>
          </a:xfrm>
          <a:prstGeom prst="rect">
            <a:avLst/>
          </a:prstGeom>
          <a:solidFill>
            <a:srgbClr val="3366FF"/>
          </a:solidFill>
          <a:ln w="25400">
            <a:solidFill>
              <a:schemeClr val="bg1"/>
            </a:solidFill>
            <a:miter lim="800000"/>
            <a:headEnd type="none" w="sm" len="sm"/>
            <a:tailEnd type="none" w="sm" len="sm"/>
          </a:ln>
        </p:spPr>
        <p:txBody>
          <a:bodyPr wrap="square">
            <a:spAutoFit/>
          </a:bodyPr>
          <a:lstStyle/>
          <a:p>
            <a:pPr algn="ctr" eaLnBrk="0" hangingPunct="0">
              <a:spcBef>
                <a:spcPct val="50000"/>
              </a:spcBef>
            </a:pPr>
            <a:r>
              <a:rPr lang="en-US" sz="1600" b="1" dirty="0">
                <a:solidFill>
                  <a:schemeClr val="bg1"/>
                </a:solidFill>
                <a:cs typeface="Arial" pitchFamily="34" charset="0"/>
                <a:sym typeface="Wingdings" pitchFamily="2" charset="2"/>
              </a:rPr>
              <a:t></a:t>
            </a:r>
          </a:p>
        </p:txBody>
      </p:sp>
      <p:sp>
        <p:nvSpPr>
          <p:cNvPr id="5" name="TextBox 4"/>
          <p:cNvSpPr txBox="1"/>
          <p:nvPr/>
        </p:nvSpPr>
        <p:spPr>
          <a:xfrm>
            <a:off x="5364088" y="2524834"/>
            <a:ext cx="2520280" cy="400110"/>
          </a:xfrm>
          <a:prstGeom prst="rect">
            <a:avLst/>
          </a:prstGeom>
          <a:noFill/>
        </p:spPr>
        <p:txBody>
          <a:bodyPr wrap="square" rtlCol="1">
            <a:spAutoFit/>
          </a:bodyPr>
          <a:lstStyle/>
          <a:p>
            <a:r>
              <a:rPr lang="he-IL" sz="2000" dirty="0" smtClean="0">
                <a:latin typeface="Arial" pitchFamily="34" charset="0"/>
                <a:cs typeface="Arial" pitchFamily="34" charset="0"/>
              </a:rPr>
              <a:t>המין המקנן</a:t>
            </a:r>
            <a:endParaRPr lang="he-IL" sz="2000" dirty="0">
              <a:latin typeface="Arial" pitchFamily="34" charset="0"/>
              <a:cs typeface="Arial" pitchFamily="34" charset="0"/>
            </a:endParaRPr>
          </a:p>
        </p:txBody>
      </p:sp>
      <p:sp>
        <p:nvSpPr>
          <p:cNvPr id="8" name="Text Box 5"/>
          <p:cNvSpPr txBox="1">
            <a:spLocks noChangeArrowheads="1"/>
          </p:cNvSpPr>
          <p:nvPr/>
        </p:nvSpPr>
        <p:spPr bwMode="auto">
          <a:xfrm>
            <a:off x="8172400" y="3037022"/>
            <a:ext cx="359272" cy="338554"/>
          </a:xfrm>
          <a:prstGeom prst="rect">
            <a:avLst/>
          </a:prstGeom>
          <a:solidFill>
            <a:srgbClr val="3366FF"/>
          </a:solidFill>
          <a:ln w="25400">
            <a:solidFill>
              <a:schemeClr val="bg1"/>
            </a:solidFill>
            <a:miter lim="800000"/>
            <a:headEnd type="none" w="sm" len="sm"/>
            <a:tailEnd type="none" w="sm" len="sm"/>
          </a:ln>
        </p:spPr>
        <p:txBody>
          <a:bodyPr wrap="square">
            <a:spAutoFit/>
          </a:bodyPr>
          <a:lstStyle/>
          <a:p>
            <a:pPr algn="ctr" eaLnBrk="0" hangingPunct="0">
              <a:spcBef>
                <a:spcPct val="50000"/>
              </a:spcBef>
            </a:pPr>
            <a:r>
              <a:rPr lang="en-US" sz="1600" b="1" dirty="0">
                <a:solidFill>
                  <a:schemeClr val="bg1"/>
                </a:solidFill>
                <a:cs typeface="Arial" pitchFamily="34" charset="0"/>
                <a:sym typeface="Wingdings" pitchFamily="2" charset="2"/>
              </a:rPr>
              <a:t></a:t>
            </a:r>
          </a:p>
        </p:txBody>
      </p:sp>
      <p:sp>
        <p:nvSpPr>
          <p:cNvPr id="9" name="TextBox 8"/>
          <p:cNvSpPr txBox="1"/>
          <p:nvPr/>
        </p:nvSpPr>
        <p:spPr>
          <a:xfrm>
            <a:off x="5364088" y="2996952"/>
            <a:ext cx="2520280" cy="400110"/>
          </a:xfrm>
          <a:prstGeom prst="rect">
            <a:avLst/>
          </a:prstGeom>
          <a:noFill/>
        </p:spPr>
        <p:txBody>
          <a:bodyPr wrap="square" rtlCol="1">
            <a:spAutoFit/>
          </a:bodyPr>
          <a:lstStyle/>
          <a:p>
            <a:pPr algn="just"/>
            <a:r>
              <a:rPr lang="he-IL" sz="2000" dirty="0" smtClean="0">
                <a:latin typeface="Arial" pitchFamily="34" charset="0"/>
                <a:cs typeface="Arial" pitchFamily="34" charset="0"/>
              </a:rPr>
              <a:t>מועד תחילת בניית הקן </a:t>
            </a:r>
          </a:p>
        </p:txBody>
      </p:sp>
      <p:sp>
        <p:nvSpPr>
          <p:cNvPr id="11" name="Text Box 5"/>
          <p:cNvSpPr txBox="1">
            <a:spLocks noChangeArrowheads="1"/>
          </p:cNvSpPr>
          <p:nvPr/>
        </p:nvSpPr>
        <p:spPr bwMode="auto">
          <a:xfrm>
            <a:off x="8172400" y="3573016"/>
            <a:ext cx="359272" cy="338554"/>
          </a:xfrm>
          <a:prstGeom prst="rect">
            <a:avLst/>
          </a:prstGeom>
          <a:solidFill>
            <a:srgbClr val="3366FF"/>
          </a:solidFill>
          <a:ln w="25400">
            <a:solidFill>
              <a:schemeClr val="bg1"/>
            </a:solidFill>
            <a:miter lim="800000"/>
            <a:headEnd type="none" w="sm" len="sm"/>
            <a:tailEnd type="none" w="sm" len="sm"/>
          </a:ln>
        </p:spPr>
        <p:txBody>
          <a:bodyPr wrap="square">
            <a:spAutoFit/>
          </a:bodyPr>
          <a:lstStyle/>
          <a:p>
            <a:pPr algn="ctr" eaLnBrk="0" hangingPunct="0">
              <a:spcBef>
                <a:spcPct val="50000"/>
              </a:spcBef>
            </a:pPr>
            <a:r>
              <a:rPr lang="en-US" sz="1600" b="1" dirty="0">
                <a:solidFill>
                  <a:schemeClr val="bg1"/>
                </a:solidFill>
                <a:cs typeface="Arial" pitchFamily="34" charset="0"/>
                <a:sym typeface="Wingdings" pitchFamily="2" charset="2"/>
              </a:rPr>
              <a:t></a:t>
            </a:r>
          </a:p>
        </p:txBody>
      </p:sp>
      <p:sp>
        <p:nvSpPr>
          <p:cNvPr id="12" name="TextBox 11"/>
          <p:cNvSpPr txBox="1"/>
          <p:nvPr/>
        </p:nvSpPr>
        <p:spPr>
          <a:xfrm>
            <a:off x="5364088" y="3532946"/>
            <a:ext cx="2520280" cy="400110"/>
          </a:xfrm>
          <a:prstGeom prst="rect">
            <a:avLst/>
          </a:prstGeom>
          <a:noFill/>
        </p:spPr>
        <p:txBody>
          <a:bodyPr wrap="square" rtlCol="1">
            <a:spAutoFit/>
          </a:bodyPr>
          <a:lstStyle/>
          <a:p>
            <a:pPr algn="just"/>
            <a:r>
              <a:rPr lang="he-IL" sz="2000" dirty="0" smtClean="0">
                <a:latin typeface="Arial" pitchFamily="34" charset="0"/>
                <a:cs typeface="Arial" pitchFamily="34" charset="0"/>
              </a:rPr>
              <a:t>מועד הטלת הביצים</a:t>
            </a:r>
          </a:p>
        </p:txBody>
      </p:sp>
      <p:sp>
        <p:nvSpPr>
          <p:cNvPr id="13" name="Text Box 5"/>
          <p:cNvSpPr txBox="1">
            <a:spLocks noChangeArrowheads="1"/>
          </p:cNvSpPr>
          <p:nvPr/>
        </p:nvSpPr>
        <p:spPr bwMode="auto">
          <a:xfrm>
            <a:off x="4499992" y="2564904"/>
            <a:ext cx="359272" cy="338554"/>
          </a:xfrm>
          <a:prstGeom prst="rect">
            <a:avLst/>
          </a:prstGeom>
          <a:solidFill>
            <a:srgbClr val="3366FF"/>
          </a:solidFill>
          <a:ln w="25400">
            <a:solidFill>
              <a:schemeClr val="bg1"/>
            </a:solidFill>
            <a:miter lim="800000"/>
            <a:headEnd type="none" w="sm" len="sm"/>
            <a:tailEnd type="none" w="sm" len="sm"/>
          </a:ln>
        </p:spPr>
        <p:txBody>
          <a:bodyPr wrap="square">
            <a:spAutoFit/>
          </a:bodyPr>
          <a:lstStyle/>
          <a:p>
            <a:pPr algn="ctr" eaLnBrk="0" hangingPunct="0">
              <a:spcBef>
                <a:spcPct val="50000"/>
              </a:spcBef>
            </a:pPr>
            <a:r>
              <a:rPr lang="en-US" sz="1600" b="1" dirty="0">
                <a:solidFill>
                  <a:schemeClr val="bg1"/>
                </a:solidFill>
                <a:cs typeface="Arial" pitchFamily="34" charset="0"/>
                <a:sym typeface="Wingdings" pitchFamily="2" charset="2"/>
              </a:rPr>
              <a:t></a:t>
            </a:r>
          </a:p>
        </p:txBody>
      </p:sp>
      <p:sp>
        <p:nvSpPr>
          <p:cNvPr id="14" name="TextBox 13"/>
          <p:cNvSpPr txBox="1"/>
          <p:nvPr/>
        </p:nvSpPr>
        <p:spPr>
          <a:xfrm>
            <a:off x="1691680" y="2524834"/>
            <a:ext cx="2520280" cy="400110"/>
          </a:xfrm>
          <a:prstGeom prst="rect">
            <a:avLst/>
          </a:prstGeom>
          <a:noFill/>
        </p:spPr>
        <p:txBody>
          <a:bodyPr wrap="square" rtlCol="1">
            <a:spAutoFit/>
          </a:bodyPr>
          <a:lstStyle/>
          <a:p>
            <a:pPr algn="just"/>
            <a:r>
              <a:rPr lang="he-IL" sz="2000" dirty="0" smtClean="0">
                <a:latin typeface="Arial" pitchFamily="34" charset="0"/>
                <a:cs typeface="Arial" pitchFamily="34" charset="0"/>
              </a:rPr>
              <a:t>גודל </a:t>
            </a:r>
            <a:r>
              <a:rPr lang="he-IL" sz="2000" dirty="0" err="1" smtClean="0">
                <a:latin typeface="Arial" pitchFamily="34" charset="0"/>
                <a:cs typeface="Arial" pitchFamily="34" charset="0"/>
              </a:rPr>
              <a:t>התטולה</a:t>
            </a:r>
            <a:endParaRPr lang="he-IL" sz="2000" dirty="0" smtClean="0">
              <a:latin typeface="Arial" pitchFamily="34" charset="0"/>
              <a:cs typeface="Arial" pitchFamily="34" charset="0"/>
            </a:endParaRPr>
          </a:p>
        </p:txBody>
      </p:sp>
      <p:sp>
        <p:nvSpPr>
          <p:cNvPr id="15" name="Text Box 5"/>
          <p:cNvSpPr txBox="1">
            <a:spLocks noChangeArrowheads="1"/>
          </p:cNvSpPr>
          <p:nvPr/>
        </p:nvSpPr>
        <p:spPr bwMode="auto">
          <a:xfrm>
            <a:off x="4499992" y="3037022"/>
            <a:ext cx="359272" cy="338554"/>
          </a:xfrm>
          <a:prstGeom prst="rect">
            <a:avLst/>
          </a:prstGeom>
          <a:solidFill>
            <a:srgbClr val="3366FF"/>
          </a:solidFill>
          <a:ln w="25400">
            <a:solidFill>
              <a:schemeClr val="bg1"/>
            </a:solidFill>
            <a:miter lim="800000"/>
            <a:headEnd type="none" w="sm" len="sm"/>
            <a:tailEnd type="none" w="sm" len="sm"/>
          </a:ln>
        </p:spPr>
        <p:txBody>
          <a:bodyPr wrap="square">
            <a:spAutoFit/>
          </a:bodyPr>
          <a:lstStyle/>
          <a:p>
            <a:pPr algn="ctr" eaLnBrk="0" hangingPunct="0">
              <a:spcBef>
                <a:spcPct val="50000"/>
              </a:spcBef>
            </a:pPr>
            <a:r>
              <a:rPr lang="en-US" sz="1600" b="1" dirty="0">
                <a:solidFill>
                  <a:schemeClr val="bg1"/>
                </a:solidFill>
                <a:cs typeface="Arial" pitchFamily="34" charset="0"/>
                <a:sym typeface="Wingdings" pitchFamily="2" charset="2"/>
              </a:rPr>
              <a:t></a:t>
            </a:r>
          </a:p>
        </p:txBody>
      </p:sp>
      <p:sp>
        <p:nvSpPr>
          <p:cNvPr id="16" name="TextBox 15"/>
          <p:cNvSpPr txBox="1"/>
          <p:nvPr/>
        </p:nvSpPr>
        <p:spPr>
          <a:xfrm>
            <a:off x="827584" y="2996952"/>
            <a:ext cx="3384376" cy="400110"/>
          </a:xfrm>
          <a:prstGeom prst="rect">
            <a:avLst/>
          </a:prstGeom>
          <a:noFill/>
        </p:spPr>
        <p:txBody>
          <a:bodyPr wrap="square" rtlCol="1">
            <a:spAutoFit/>
          </a:bodyPr>
          <a:lstStyle/>
          <a:p>
            <a:pPr algn="just"/>
            <a:r>
              <a:rPr lang="he-IL" sz="2000" dirty="0" smtClean="0">
                <a:latin typeface="Arial" pitchFamily="34" charset="0"/>
                <a:cs typeface="Arial" pitchFamily="34" charset="0"/>
              </a:rPr>
              <a:t>מספר הגוזלים ומספר </a:t>
            </a:r>
            <a:r>
              <a:rPr lang="he-IL" sz="2000" dirty="0" err="1" smtClean="0">
                <a:latin typeface="Arial" pitchFamily="34" charset="0"/>
                <a:cs typeface="Arial" pitchFamily="34" charset="0"/>
              </a:rPr>
              <a:t>הפירחונים</a:t>
            </a:r>
            <a:endParaRPr lang="he-IL" sz="2000" dirty="0" smtClean="0">
              <a:latin typeface="Arial" pitchFamily="34" charset="0"/>
              <a:cs typeface="Arial" pitchFamily="34" charset="0"/>
            </a:endParaRPr>
          </a:p>
        </p:txBody>
      </p:sp>
      <p:sp>
        <p:nvSpPr>
          <p:cNvPr id="17" name="Text Box 5"/>
          <p:cNvSpPr txBox="1">
            <a:spLocks noChangeArrowheads="1"/>
          </p:cNvSpPr>
          <p:nvPr/>
        </p:nvSpPr>
        <p:spPr bwMode="auto">
          <a:xfrm>
            <a:off x="4499992" y="3573016"/>
            <a:ext cx="359272" cy="338554"/>
          </a:xfrm>
          <a:prstGeom prst="rect">
            <a:avLst/>
          </a:prstGeom>
          <a:solidFill>
            <a:srgbClr val="3366FF"/>
          </a:solidFill>
          <a:ln w="25400">
            <a:solidFill>
              <a:schemeClr val="bg1"/>
            </a:solidFill>
            <a:miter lim="800000"/>
            <a:headEnd type="none" w="sm" len="sm"/>
            <a:tailEnd type="none" w="sm" len="sm"/>
          </a:ln>
        </p:spPr>
        <p:txBody>
          <a:bodyPr wrap="square">
            <a:spAutoFit/>
          </a:bodyPr>
          <a:lstStyle/>
          <a:p>
            <a:pPr algn="ctr" eaLnBrk="0" hangingPunct="0">
              <a:spcBef>
                <a:spcPct val="50000"/>
              </a:spcBef>
            </a:pPr>
            <a:r>
              <a:rPr lang="en-US" sz="1600" b="1" dirty="0">
                <a:solidFill>
                  <a:schemeClr val="bg1"/>
                </a:solidFill>
                <a:cs typeface="Arial" pitchFamily="34" charset="0"/>
                <a:sym typeface="Wingdings" pitchFamily="2" charset="2"/>
              </a:rPr>
              <a:t></a:t>
            </a:r>
          </a:p>
        </p:txBody>
      </p:sp>
      <p:sp>
        <p:nvSpPr>
          <p:cNvPr id="18" name="TextBox 17"/>
          <p:cNvSpPr txBox="1"/>
          <p:nvPr/>
        </p:nvSpPr>
        <p:spPr>
          <a:xfrm>
            <a:off x="1691680" y="3532946"/>
            <a:ext cx="2520280" cy="400110"/>
          </a:xfrm>
          <a:prstGeom prst="rect">
            <a:avLst/>
          </a:prstGeom>
          <a:noFill/>
        </p:spPr>
        <p:txBody>
          <a:bodyPr wrap="square" rtlCol="1">
            <a:spAutoFit/>
          </a:bodyPr>
          <a:lstStyle/>
          <a:p>
            <a:pPr algn="just"/>
            <a:r>
              <a:rPr lang="he-IL" sz="2000" dirty="0" smtClean="0">
                <a:latin typeface="Arial" pitchFamily="34" charset="0"/>
                <a:cs typeface="Arial" pitchFamily="34" charset="0"/>
              </a:rPr>
              <a:t>משקל הגוזלים</a:t>
            </a:r>
          </a:p>
        </p:txBody>
      </p:sp>
      <p:sp>
        <p:nvSpPr>
          <p:cNvPr id="19" name="Text Box 5"/>
          <p:cNvSpPr txBox="1">
            <a:spLocks noChangeArrowheads="1"/>
          </p:cNvSpPr>
          <p:nvPr/>
        </p:nvSpPr>
        <p:spPr bwMode="auto">
          <a:xfrm>
            <a:off x="8172400" y="4077072"/>
            <a:ext cx="359272" cy="338554"/>
          </a:xfrm>
          <a:prstGeom prst="rect">
            <a:avLst/>
          </a:prstGeom>
          <a:solidFill>
            <a:srgbClr val="3366FF"/>
          </a:solidFill>
          <a:ln w="25400">
            <a:solidFill>
              <a:schemeClr val="bg1"/>
            </a:solidFill>
            <a:miter lim="800000"/>
            <a:headEnd type="none" w="sm" len="sm"/>
            <a:tailEnd type="none" w="sm" len="sm"/>
          </a:ln>
        </p:spPr>
        <p:txBody>
          <a:bodyPr wrap="square">
            <a:spAutoFit/>
          </a:bodyPr>
          <a:lstStyle/>
          <a:p>
            <a:pPr algn="ctr" eaLnBrk="0" hangingPunct="0">
              <a:spcBef>
                <a:spcPct val="50000"/>
              </a:spcBef>
            </a:pPr>
            <a:r>
              <a:rPr lang="en-US" sz="1600" b="1" dirty="0">
                <a:solidFill>
                  <a:schemeClr val="bg1"/>
                </a:solidFill>
                <a:cs typeface="Arial" pitchFamily="34" charset="0"/>
                <a:sym typeface="Wingdings" pitchFamily="2" charset="2"/>
              </a:rPr>
              <a:t></a:t>
            </a:r>
          </a:p>
        </p:txBody>
      </p:sp>
      <p:sp>
        <p:nvSpPr>
          <p:cNvPr id="20" name="TextBox 19"/>
          <p:cNvSpPr txBox="1"/>
          <p:nvPr/>
        </p:nvSpPr>
        <p:spPr>
          <a:xfrm>
            <a:off x="2051720" y="4037002"/>
            <a:ext cx="5832648" cy="400110"/>
          </a:xfrm>
          <a:prstGeom prst="rect">
            <a:avLst/>
          </a:prstGeom>
          <a:noFill/>
        </p:spPr>
        <p:txBody>
          <a:bodyPr wrap="square" rtlCol="1">
            <a:spAutoFit/>
          </a:bodyPr>
          <a:lstStyle/>
          <a:p>
            <a:pPr algn="just"/>
            <a:r>
              <a:rPr lang="he-IL" sz="2000" dirty="0" smtClean="0">
                <a:latin typeface="Arial" pitchFamily="34" charset="0"/>
                <a:cs typeface="Arial" pitchFamily="34" charset="0"/>
              </a:rPr>
              <a:t>אורך הכנף ואורך הזנב כאשר הגוזלים היו בני </a:t>
            </a:r>
            <a:r>
              <a:rPr lang="he-IL" sz="1800" dirty="0" smtClean="0">
                <a:latin typeface="Arial" pitchFamily="34" charset="0"/>
                <a:cs typeface="Arial" pitchFamily="34" charset="0"/>
              </a:rPr>
              <a:t>9-12</a:t>
            </a:r>
            <a:r>
              <a:rPr lang="he-IL" sz="2000" dirty="0" smtClean="0">
                <a:latin typeface="Arial" pitchFamily="34" charset="0"/>
                <a:cs typeface="Arial" pitchFamily="34" charset="0"/>
              </a:rPr>
              <a:t> ימים</a:t>
            </a:r>
          </a:p>
        </p:txBody>
      </p:sp>
      <p:sp>
        <p:nvSpPr>
          <p:cNvPr id="21" name="Text Box 18"/>
          <p:cNvSpPr txBox="1">
            <a:spLocks noChangeArrowheads="1"/>
          </p:cNvSpPr>
          <p:nvPr/>
        </p:nvSpPr>
        <p:spPr bwMode="auto">
          <a:xfrm>
            <a:off x="323528" y="4869160"/>
            <a:ext cx="8205787" cy="1200329"/>
          </a:xfrm>
          <a:prstGeom prst="rect">
            <a:avLst/>
          </a:prstGeom>
          <a:noFill/>
          <a:ln w="12700">
            <a:noFill/>
            <a:miter lim="800000"/>
            <a:headEnd type="none" w="sm" len="sm"/>
            <a:tailEnd type="none" w="sm" len="sm"/>
          </a:ln>
        </p:spPr>
        <p:txBody>
          <a:bodyPr>
            <a:spAutoFit/>
          </a:bodyPr>
          <a:lstStyle/>
          <a:p>
            <a:pPr algn="just"/>
            <a:r>
              <a:rPr lang="he-IL" dirty="0" smtClean="0">
                <a:latin typeface="Arial" pitchFamily="34" charset="0"/>
                <a:cs typeface="Arial" pitchFamily="34" charset="0"/>
              </a:rPr>
              <a:t>מספר </a:t>
            </a:r>
            <a:r>
              <a:rPr lang="he-IL" dirty="0">
                <a:latin typeface="Arial" pitchFamily="34" charset="0"/>
                <a:cs typeface="Arial" pitchFamily="34" charset="0"/>
              </a:rPr>
              <a:t>הדרורים </a:t>
            </a:r>
            <a:r>
              <a:rPr lang="he-IL" dirty="0" smtClean="0">
                <a:latin typeface="Arial" pitchFamily="34" charset="0"/>
                <a:cs typeface="Arial" pitchFamily="34" charset="0"/>
              </a:rPr>
              <a:t>נספר </a:t>
            </a:r>
            <a:r>
              <a:rPr lang="he-IL" dirty="0">
                <a:latin typeface="Arial" pitchFamily="34" charset="0"/>
                <a:cs typeface="Arial" pitchFamily="34" charset="0"/>
              </a:rPr>
              <a:t>מידי </a:t>
            </a:r>
            <a:r>
              <a:rPr lang="he-IL" dirty="0" smtClean="0">
                <a:latin typeface="Arial" pitchFamily="34" charset="0"/>
                <a:cs typeface="Arial" pitchFamily="34" charset="0"/>
              </a:rPr>
              <a:t>שבוע וממוצע </a:t>
            </a:r>
            <a:r>
              <a:rPr lang="he-IL" dirty="0">
                <a:latin typeface="Arial" pitchFamily="34" charset="0"/>
                <a:cs typeface="Arial" pitchFamily="34" charset="0"/>
              </a:rPr>
              <a:t>מספר הדרורים שנספרו ליד כל תיבה במהלך השבועות של עונת הקינון היווה את המדד ל"צפיפות הדרורים".</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2" name="Rectangle 52"/>
          <p:cNvSpPr>
            <a:spLocks noChangeArrowheads="1"/>
          </p:cNvSpPr>
          <p:nvPr/>
        </p:nvSpPr>
        <p:spPr bwMode="auto">
          <a:xfrm>
            <a:off x="1043608" y="333375"/>
            <a:ext cx="7474917"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rPr>
              <a:t>תוצאות</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
        <p:nvSpPr>
          <p:cNvPr id="18435" name="Text Box 18"/>
          <p:cNvSpPr txBox="1">
            <a:spLocks noChangeArrowheads="1"/>
          </p:cNvSpPr>
          <p:nvPr/>
        </p:nvSpPr>
        <p:spPr bwMode="auto">
          <a:xfrm>
            <a:off x="395288" y="1341438"/>
            <a:ext cx="8205787" cy="1568450"/>
          </a:xfrm>
          <a:prstGeom prst="rect">
            <a:avLst/>
          </a:prstGeom>
          <a:noFill/>
          <a:ln w="12700">
            <a:noFill/>
            <a:miter lim="800000"/>
            <a:headEnd type="none" w="sm" len="sm"/>
            <a:tailEnd type="none" w="sm" len="sm"/>
          </a:ln>
        </p:spPr>
        <p:txBody>
          <a:bodyPr>
            <a:spAutoFit/>
          </a:bodyPr>
          <a:lstStyle/>
          <a:p>
            <a:pPr algn="just"/>
            <a:r>
              <a:rPr lang="he-IL" sz="2000" dirty="0">
                <a:latin typeface="Arial" pitchFamily="34" charset="0"/>
                <a:cs typeface="Arial" pitchFamily="34" charset="0"/>
              </a:rPr>
              <a:t>39.5%</a:t>
            </a:r>
            <a:r>
              <a:rPr lang="he-IL" dirty="0">
                <a:latin typeface="Arial" pitchFamily="34" charset="0"/>
                <a:cs typeface="Arial" pitchFamily="34" charset="0"/>
              </a:rPr>
              <a:t> מכלל תיבות הקינון (</a:t>
            </a:r>
            <a:r>
              <a:rPr lang="en-US" sz="2000" dirty="0">
                <a:latin typeface="Arial" pitchFamily="34" charset="0"/>
                <a:cs typeface="Arial" pitchFamily="34" charset="0"/>
              </a:rPr>
              <a:t>n=86</a:t>
            </a:r>
            <a:r>
              <a:rPr lang="he-IL" dirty="0">
                <a:latin typeface="Arial" pitchFamily="34" charset="0"/>
                <a:cs typeface="Arial" pitchFamily="34" charset="0"/>
              </a:rPr>
              <a:t>) אוכלסו על ידי ירגזים, אך </a:t>
            </a:r>
            <a:r>
              <a:rPr lang="he-IL" dirty="0" smtClean="0">
                <a:latin typeface="Arial" pitchFamily="34" charset="0"/>
                <a:cs typeface="Arial" pitchFamily="34" charset="0"/>
              </a:rPr>
              <a:t>ב- </a:t>
            </a:r>
            <a:r>
              <a:rPr lang="he-IL" sz="2000" dirty="0">
                <a:latin typeface="Arial" pitchFamily="34" charset="0"/>
                <a:cs typeface="Arial" pitchFamily="34" charset="0"/>
              </a:rPr>
              <a:t>13% </a:t>
            </a:r>
            <a:r>
              <a:rPr lang="he-IL" dirty="0">
                <a:latin typeface="Arial" pitchFamily="34" charset="0"/>
                <a:cs typeface="Arial" pitchFamily="34" charset="0"/>
              </a:rPr>
              <a:t>מתיבות הקינון </a:t>
            </a:r>
            <a:r>
              <a:rPr lang="he-IL" dirty="0" smtClean="0">
                <a:latin typeface="Arial" pitchFamily="34" charset="0"/>
                <a:cs typeface="Arial" pitchFamily="34" charset="0"/>
              </a:rPr>
              <a:t>שבהן הושלמה </a:t>
            </a:r>
            <a:r>
              <a:rPr lang="he-IL" dirty="0">
                <a:latin typeface="Arial" pitchFamily="34" charset="0"/>
                <a:cs typeface="Arial" pitchFamily="34" charset="0"/>
              </a:rPr>
              <a:t>בניית </a:t>
            </a:r>
            <a:r>
              <a:rPr lang="he-IL" dirty="0" smtClean="0">
                <a:latin typeface="Arial" pitchFamily="34" charset="0"/>
                <a:cs typeface="Arial" pitchFamily="34" charset="0"/>
              </a:rPr>
              <a:t>הקן, ננטש הקן ללא </a:t>
            </a:r>
            <a:r>
              <a:rPr lang="he-IL" dirty="0">
                <a:latin typeface="Arial" pitchFamily="34" charset="0"/>
                <a:cs typeface="Arial" pitchFamily="34" charset="0"/>
              </a:rPr>
              <a:t>הטלת ביצים, ובכ- </a:t>
            </a:r>
            <a:r>
              <a:rPr lang="he-IL" sz="2000" dirty="0">
                <a:latin typeface="Arial" pitchFamily="34" charset="0"/>
                <a:cs typeface="Arial" pitchFamily="34" charset="0"/>
              </a:rPr>
              <a:t>26.5%</a:t>
            </a:r>
            <a:r>
              <a:rPr lang="he-IL" dirty="0">
                <a:latin typeface="Arial" pitchFamily="34" charset="0"/>
                <a:cs typeface="Arial" pitchFamily="34" charset="0"/>
              </a:rPr>
              <a:t> מתיבות הקינון הוטלו ביצים. לא נצפה קינון של דרורים בתיבות הקינון לאורך כל המחקר. </a:t>
            </a:r>
          </a:p>
        </p:txBody>
      </p:sp>
      <p:graphicFrame>
        <p:nvGraphicFramePr>
          <p:cNvPr id="4" name="Chart 4"/>
          <p:cNvGraphicFramePr/>
          <p:nvPr/>
        </p:nvGraphicFramePr>
        <p:xfrm>
          <a:off x="971600" y="3212976"/>
          <a:ext cx="50292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8437" name="TextBox 4"/>
          <p:cNvSpPr txBox="1">
            <a:spLocks noChangeArrowheads="1"/>
          </p:cNvSpPr>
          <p:nvPr/>
        </p:nvSpPr>
        <p:spPr bwMode="auto">
          <a:xfrm>
            <a:off x="4067175" y="3500438"/>
            <a:ext cx="3241675" cy="1200150"/>
          </a:xfrm>
          <a:prstGeom prst="rect">
            <a:avLst/>
          </a:prstGeom>
          <a:noFill/>
          <a:ln w="9525">
            <a:noFill/>
            <a:miter lim="800000"/>
            <a:headEnd/>
            <a:tailEnd/>
          </a:ln>
        </p:spPr>
        <p:txBody>
          <a:bodyPr>
            <a:spAutoFit/>
          </a:bodyPr>
          <a:lstStyle/>
          <a:p>
            <a:pPr algn="ctr"/>
            <a:r>
              <a:rPr lang="he-IL" sz="1800" dirty="0">
                <a:solidFill>
                  <a:srgbClr val="FF0000"/>
                </a:solidFill>
                <a:latin typeface="Arial" pitchFamily="34" charset="0"/>
                <a:cs typeface="Arial" pitchFamily="34" charset="0"/>
              </a:rPr>
              <a:t>אחוז תיבות הקינון שאוכלסו וננטשו בזמן בניית הקן, תיבות הקינון שאוכלסו והוטלו בהן ביצים ואחוז התיבות שלא אוכלסו</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8"/>
          <p:cNvSpPr txBox="1">
            <a:spLocks noChangeArrowheads="1"/>
          </p:cNvSpPr>
          <p:nvPr/>
        </p:nvSpPr>
        <p:spPr bwMode="auto">
          <a:xfrm>
            <a:off x="395288" y="476672"/>
            <a:ext cx="8205787" cy="2308225"/>
          </a:xfrm>
          <a:prstGeom prst="rect">
            <a:avLst/>
          </a:prstGeom>
          <a:noFill/>
          <a:ln w="12700">
            <a:noFill/>
            <a:miter lim="800000"/>
            <a:headEnd type="none" w="sm" len="sm"/>
            <a:tailEnd type="none" w="sm" len="sm"/>
          </a:ln>
        </p:spPr>
        <p:txBody>
          <a:bodyPr>
            <a:spAutoFit/>
          </a:bodyPr>
          <a:lstStyle/>
          <a:p>
            <a:pPr algn="just"/>
            <a:r>
              <a:rPr lang="he-IL" dirty="0">
                <a:latin typeface="Arial" pitchFamily="34" charset="0"/>
                <a:cs typeface="Arial" pitchFamily="34" charset="0"/>
              </a:rPr>
              <a:t>ב</a:t>
            </a:r>
            <a:r>
              <a:rPr lang="en-US" dirty="0">
                <a:latin typeface="Arial" pitchFamily="34" charset="0"/>
                <a:cs typeface="Arial" pitchFamily="34" charset="0"/>
              </a:rPr>
              <a:t>-</a:t>
            </a:r>
            <a:r>
              <a:rPr lang="he-IL" dirty="0">
                <a:latin typeface="Arial" pitchFamily="34" charset="0"/>
                <a:cs typeface="Arial" pitchFamily="34" charset="0"/>
              </a:rPr>
              <a:t> </a:t>
            </a:r>
            <a:r>
              <a:rPr lang="he-IL" sz="2000" dirty="0">
                <a:latin typeface="Arial" pitchFamily="34" charset="0"/>
                <a:cs typeface="Arial" pitchFamily="34" charset="0"/>
              </a:rPr>
              <a:t>66% </a:t>
            </a:r>
            <a:r>
              <a:rPr lang="he-IL" dirty="0">
                <a:latin typeface="Arial" pitchFamily="34" charset="0"/>
                <a:cs typeface="Arial" pitchFamily="34" charset="0"/>
              </a:rPr>
              <a:t>מהקינים שבנייתם הושלמה הוטלו ביצים. בהשוואת מדדי הצלחת הרבייה של הירגזים בין תיבות בעלות פתח בגודל שונה (קטן וגדול) נמצא כי </a:t>
            </a:r>
            <a:r>
              <a:rPr lang="he-IL" b="1" dirty="0">
                <a:latin typeface="Arial" pitchFamily="34" charset="0"/>
                <a:cs typeface="Arial" pitchFamily="34" charset="0"/>
              </a:rPr>
              <a:t>אין</a:t>
            </a:r>
            <a:r>
              <a:rPr lang="he-IL" dirty="0">
                <a:latin typeface="Arial" pitchFamily="34" charset="0"/>
                <a:cs typeface="Arial" pitchFamily="34" charset="0"/>
              </a:rPr>
              <a:t> הבדל מובהק בגודל </a:t>
            </a:r>
            <a:r>
              <a:rPr lang="he-IL" dirty="0" err="1">
                <a:latin typeface="Arial" pitchFamily="34" charset="0"/>
                <a:cs typeface="Arial" pitchFamily="34" charset="0"/>
              </a:rPr>
              <a:t>התטולה</a:t>
            </a:r>
            <a:r>
              <a:rPr lang="he-IL" dirty="0">
                <a:latin typeface="Arial" pitchFamily="34" charset="0"/>
                <a:cs typeface="Arial" pitchFamily="34" charset="0"/>
              </a:rPr>
              <a:t>, מספר הגוזלים, אחוז הבקיעה, אחוז הפריחה ופרודוקטיביות הביצים, אך מספר </a:t>
            </a:r>
            <a:r>
              <a:rPr lang="he-IL" dirty="0" err="1">
                <a:latin typeface="Arial" pitchFamily="34" charset="0"/>
                <a:cs typeface="Arial" pitchFamily="34" charset="0"/>
              </a:rPr>
              <a:t>הפירחונים</a:t>
            </a:r>
            <a:r>
              <a:rPr lang="he-IL" dirty="0">
                <a:latin typeface="Arial" pitchFamily="34" charset="0"/>
                <a:cs typeface="Arial" pitchFamily="34" charset="0"/>
              </a:rPr>
              <a:t> הממוצע היה גדול באופן מובהק בתיבות בעלות פתח גדול לעומת תיבות בעלות פתח קטן.</a:t>
            </a:r>
            <a:endParaRPr lang="en-US" dirty="0">
              <a:latin typeface="Arial" pitchFamily="34" charset="0"/>
              <a:cs typeface="Arial" pitchFamily="34" charset="0"/>
            </a:endParaRPr>
          </a:p>
        </p:txBody>
      </p:sp>
      <p:sp>
        <p:nvSpPr>
          <p:cNvPr id="19459" name="TextBox 4"/>
          <p:cNvSpPr txBox="1">
            <a:spLocks noChangeArrowheads="1"/>
          </p:cNvSpPr>
          <p:nvPr/>
        </p:nvSpPr>
        <p:spPr bwMode="auto">
          <a:xfrm>
            <a:off x="1619250" y="6093296"/>
            <a:ext cx="5689600" cy="646331"/>
          </a:xfrm>
          <a:prstGeom prst="rect">
            <a:avLst/>
          </a:prstGeom>
          <a:noFill/>
          <a:ln w="9525">
            <a:noFill/>
            <a:miter lim="800000"/>
            <a:headEnd/>
            <a:tailEnd/>
          </a:ln>
        </p:spPr>
        <p:txBody>
          <a:bodyPr>
            <a:spAutoFit/>
          </a:bodyPr>
          <a:lstStyle/>
          <a:p>
            <a:pPr algn="ctr"/>
            <a:r>
              <a:rPr lang="he-IL" sz="1800" dirty="0">
                <a:solidFill>
                  <a:srgbClr val="FF0000"/>
                </a:solidFill>
                <a:latin typeface="Arial" pitchFamily="34" charset="0"/>
                <a:cs typeface="Arial" pitchFamily="34" charset="0"/>
              </a:rPr>
              <a:t>מדדי הצלחת הרבייה של הירגזי המצוי (ממוצע + שגיאת תקן</a:t>
            </a:r>
            <a:r>
              <a:rPr lang="he-IL" sz="1800" dirty="0" smtClean="0">
                <a:solidFill>
                  <a:srgbClr val="FF0000"/>
                </a:solidFill>
                <a:latin typeface="Arial" pitchFamily="34" charset="0"/>
                <a:cs typeface="Arial" pitchFamily="34" charset="0"/>
              </a:rPr>
              <a:t>)</a:t>
            </a:r>
          </a:p>
          <a:p>
            <a:pPr algn="ctr"/>
            <a:r>
              <a:rPr lang="he-IL" sz="1800" dirty="0" smtClean="0">
                <a:solidFill>
                  <a:srgbClr val="FF0000"/>
                </a:solidFill>
                <a:latin typeface="Arial" pitchFamily="34" charset="0"/>
                <a:cs typeface="Arial" pitchFamily="34" charset="0"/>
              </a:rPr>
              <a:t>בסוגרים מספר הקינים, ותוצאות מבחן </a:t>
            </a:r>
            <a:r>
              <a:rPr lang="en-US" sz="1800" dirty="0" smtClean="0">
                <a:solidFill>
                  <a:srgbClr val="FF0000"/>
                </a:solidFill>
                <a:latin typeface="Arial" pitchFamily="34" charset="0"/>
                <a:cs typeface="Arial" pitchFamily="34" charset="0"/>
              </a:rPr>
              <a:t>Mann Whitney</a:t>
            </a:r>
            <a:endParaRPr lang="he-IL" sz="1800" dirty="0" smtClean="0">
              <a:solidFill>
                <a:srgbClr val="FF0000"/>
              </a:solidFill>
              <a:latin typeface="Arial" pitchFamily="34" charset="0"/>
              <a:cs typeface="Arial" pitchFamily="34" charset="0"/>
            </a:endParaRPr>
          </a:p>
        </p:txBody>
      </p:sp>
      <p:graphicFrame>
        <p:nvGraphicFramePr>
          <p:cNvPr id="6" name="טבלה 5"/>
          <p:cNvGraphicFramePr>
            <a:graphicFrameLocks noGrp="1"/>
          </p:cNvGraphicFramePr>
          <p:nvPr/>
        </p:nvGraphicFramePr>
        <p:xfrm>
          <a:off x="1187450" y="2996952"/>
          <a:ext cx="6480175" cy="2952751"/>
        </p:xfrm>
        <a:graphic>
          <a:graphicData uri="http://schemas.openxmlformats.org/drawingml/2006/table">
            <a:tbl>
              <a:tblPr/>
              <a:tblGrid>
                <a:gridCol w="777875"/>
                <a:gridCol w="777875"/>
                <a:gridCol w="1557338"/>
                <a:gridCol w="1581150"/>
                <a:gridCol w="1785937"/>
              </a:tblGrid>
              <a:tr h="37465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Hebrew)" charset="0"/>
                        </a:rPr>
                        <a:t>Mann-Whitney</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he-IL"/>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200" b="1" i="0" u="none" strike="noStrike" cap="none" normalizeH="0" baseline="0" smtClean="0">
                          <a:ln>
                            <a:noFill/>
                          </a:ln>
                          <a:solidFill>
                            <a:schemeClr val="tx1"/>
                          </a:solidFill>
                          <a:effectLst/>
                          <a:latin typeface="Calibri" pitchFamily="34" charset="0"/>
                          <a:cs typeface="Arial" pitchFamily="34" charset="0"/>
                        </a:rPr>
                        <a:t>פתח גדול (</a:t>
                      </a:r>
                      <a:r>
                        <a:rPr kumimoji="0" lang="en-US" sz="1200" b="1" i="0" u="none" strike="noStrike" cap="none" normalizeH="0" baseline="0" smtClean="0">
                          <a:ln>
                            <a:noFill/>
                          </a:ln>
                          <a:solidFill>
                            <a:schemeClr val="tx1"/>
                          </a:solidFill>
                          <a:effectLst/>
                          <a:latin typeface="Arial" pitchFamily="34" charset="0"/>
                          <a:cs typeface="Times New Roman (Hebrew)" charset="0"/>
                        </a:rPr>
                        <a:t> (n</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200" b="1" i="0" u="none" strike="noStrike" cap="none" normalizeH="0" baseline="0" smtClean="0">
                          <a:ln>
                            <a:noFill/>
                          </a:ln>
                          <a:solidFill>
                            <a:schemeClr val="tx1"/>
                          </a:solidFill>
                          <a:effectLst/>
                          <a:latin typeface="Calibri" pitchFamily="34" charset="0"/>
                          <a:cs typeface="Arial" pitchFamily="34" charset="0"/>
                        </a:rPr>
                        <a:t>פתח קטן (</a:t>
                      </a:r>
                      <a:r>
                        <a:rPr kumimoji="0" lang="en-US" sz="1200" b="1" i="0" u="none" strike="noStrike" cap="none" normalizeH="0" baseline="0" smtClean="0">
                          <a:ln>
                            <a:noFill/>
                          </a:ln>
                          <a:solidFill>
                            <a:schemeClr val="tx1"/>
                          </a:solidFill>
                          <a:effectLst/>
                          <a:latin typeface="Arial" pitchFamily="34" charset="0"/>
                          <a:cs typeface="Times New Roman (Hebrew)" charset="0"/>
                        </a:rPr>
                        <a:t> (n</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200" b="1" i="0" u="none" strike="noStrike" cap="none" normalizeH="0" baseline="0" smtClean="0">
                          <a:ln>
                            <a:noFill/>
                          </a:ln>
                          <a:solidFill>
                            <a:schemeClr val="tx1"/>
                          </a:solidFill>
                          <a:effectLst/>
                          <a:latin typeface="Calibri" pitchFamily="34" charset="0"/>
                          <a:cs typeface="Arial" pitchFamily="34" charset="0"/>
                        </a:rPr>
                        <a:t>פרמטר</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200" b="1" i="0" u="none" strike="noStrike" cap="none" normalizeH="0" baseline="0" smtClean="0">
                          <a:ln>
                            <a:noFill/>
                          </a:ln>
                          <a:solidFill>
                            <a:schemeClr val="tx1"/>
                          </a:solidFill>
                          <a:effectLst/>
                          <a:latin typeface="Calibri" pitchFamily="34" charset="0"/>
                          <a:cs typeface="Arial" pitchFamily="34" charset="0"/>
                        </a:rPr>
                        <a:t>p</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200" b="1" i="0" u="none" strike="noStrike" cap="none" normalizeH="0" baseline="0" smtClean="0">
                          <a:ln>
                            <a:noFill/>
                          </a:ln>
                          <a:solidFill>
                            <a:schemeClr val="tx1"/>
                          </a:solidFill>
                          <a:effectLst/>
                          <a:latin typeface="Calibri" pitchFamily="34" charset="0"/>
                          <a:cs typeface="Arial" pitchFamily="34" charset="0"/>
                        </a:rPr>
                        <a:t>U</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rtl="1"/>
                      <a:endParaRPr lang="he-IL"/>
                    </a:p>
                  </a:txBody>
                  <a:tcPr/>
                </a:tc>
                <a:tc vMerge="1">
                  <a:txBody>
                    <a:bodyPr/>
                    <a:lstStyle/>
                    <a:p>
                      <a:pPr rtl="1"/>
                      <a:endParaRPr lang="he-IL"/>
                    </a:p>
                  </a:txBody>
                  <a:tcPr/>
                </a:tc>
                <a:tc vMerge="1">
                  <a:txBody>
                    <a:bodyPr/>
                    <a:lstStyle/>
                    <a:p>
                      <a:pPr rtl="1"/>
                      <a:endParaRPr lang="he-IL"/>
                    </a:p>
                  </a:txBody>
                  <a:tcPr/>
                </a:tc>
              </a:tr>
              <a:tr h="374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0.077</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34.5</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6.55±0.28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5.64±0.41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smtClean="0">
                          <a:ln>
                            <a:noFill/>
                          </a:ln>
                          <a:solidFill>
                            <a:schemeClr val="tx1"/>
                          </a:solidFill>
                          <a:effectLst/>
                          <a:latin typeface="Calibri" pitchFamily="34" charset="0"/>
                          <a:cs typeface="Arial" pitchFamily="34" charset="0"/>
                        </a:rPr>
                        <a:t>גודל תטולה</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0.061</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33.0</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5.27±0.58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3.55±0.77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smtClean="0">
                          <a:ln>
                            <a:noFill/>
                          </a:ln>
                          <a:solidFill>
                            <a:schemeClr val="tx1"/>
                          </a:solidFill>
                          <a:effectLst/>
                          <a:latin typeface="Calibri" pitchFamily="34" charset="0"/>
                          <a:cs typeface="Arial" pitchFamily="34" charset="0"/>
                        </a:rPr>
                        <a:t>מספר גוזלים</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0.024</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27.5</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4.55±0.56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2.45±0.73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smtClean="0">
                          <a:ln>
                            <a:noFill/>
                          </a:ln>
                          <a:solidFill>
                            <a:schemeClr val="tx1"/>
                          </a:solidFill>
                          <a:effectLst/>
                          <a:latin typeface="Calibri" pitchFamily="34" charset="0"/>
                          <a:cs typeface="Arial" pitchFamily="34" charset="0"/>
                        </a:rPr>
                        <a:t>מספר פרחונים</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0.585</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52.5</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0.79±0.08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0.64±0.13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smtClean="0">
                          <a:ln>
                            <a:noFill/>
                          </a:ln>
                          <a:solidFill>
                            <a:schemeClr val="tx1"/>
                          </a:solidFill>
                          <a:effectLst/>
                          <a:latin typeface="Calibri" pitchFamily="34" charset="0"/>
                          <a:cs typeface="Arial" pitchFamily="34" charset="0"/>
                        </a:rPr>
                        <a:t>אחוז בקיעה</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0.494</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33.0</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0.87±0.06 (10)</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0.68±0.15 (8)</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smtClean="0">
                          <a:ln>
                            <a:noFill/>
                          </a:ln>
                          <a:solidFill>
                            <a:schemeClr val="tx1"/>
                          </a:solidFill>
                          <a:effectLst/>
                          <a:latin typeface="Calibri" pitchFamily="34" charset="0"/>
                          <a:cs typeface="Arial" pitchFamily="34" charset="0"/>
                        </a:rPr>
                        <a:t>אחוז פריחה</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0.258</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43.5</a:t>
                      </a:r>
                      <a:endParaRPr kumimoji="0" lang="en-US" sz="1000" b="0" i="0" u="none" strike="noStrike" cap="none" normalizeH="0" baseline="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0.68±0.08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0.44±0.13 (11)</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chemeClr val="tx1"/>
                          </a:solidFill>
                          <a:effectLst/>
                          <a:latin typeface="Calibri" pitchFamily="34" charset="0"/>
                          <a:cs typeface="Arial" pitchFamily="34" charset="0"/>
                        </a:rPr>
                        <a:t>פרודוקטיביות הביצים</a:t>
                      </a:r>
                      <a:endParaRPr kumimoji="0" lang="en-US" sz="1000" b="0" i="0" u="none" strike="noStrike" cap="none" normalizeH="0" baseline="0" dirty="0" smtClean="0">
                        <a:ln>
                          <a:noFill/>
                        </a:ln>
                        <a:solidFill>
                          <a:schemeClr val="tx1"/>
                        </a:solidFill>
                        <a:effectLst/>
                        <a:latin typeface="Calibri" pitchFamily="34" charset="0"/>
                        <a:cs typeface="Times New Roman (Hebrew)"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8"/>
          <p:cNvSpPr txBox="1">
            <a:spLocks noChangeArrowheads="1"/>
          </p:cNvSpPr>
          <p:nvPr/>
        </p:nvSpPr>
        <p:spPr bwMode="auto">
          <a:xfrm>
            <a:off x="755650" y="981075"/>
            <a:ext cx="7845425" cy="1570038"/>
          </a:xfrm>
          <a:prstGeom prst="rect">
            <a:avLst/>
          </a:prstGeom>
          <a:noFill/>
          <a:ln w="12700">
            <a:noFill/>
            <a:miter lim="800000"/>
            <a:headEnd type="none" w="sm" len="sm"/>
            <a:tailEnd type="none" w="sm" len="sm"/>
          </a:ln>
        </p:spPr>
        <p:txBody>
          <a:bodyPr>
            <a:spAutoFit/>
          </a:bodyPr>
          <a:lstStyle/>
          <a:p>
            <a:pPr algn="just"/>
            <a:r>
              <a:rPr lang="he-IL" dirty="0">
                <a:latin typeface="Arial" pitchFamily="34" charset="0"/>
                <a:cs typeface="Arial" pitchFamily="34" charset="0"/>
              </a:rPr>
              <a:t>בהשוואת מדדי גודל הגוף של </a:t>
            </a:r>
            <a:r>
              <a:rPr lang="he-IL" dirty="0" err="1">
                <a:latin typeface="Arial" pitchFamily="34" charset="0"/>
                <a:cs typeface="Arial" pitchFamily="34" charset="0"/>
              </a:rPr>
              <a:t>הפרחונים</a:t>
            </a:r>
            <a:r>
              <a:rPr lang="he-IL" dirty="0">
                <a:latin typeface="Arial" pitchFamily="34" charset="0"/>
                <a:cs typeface="Arial" pitchFamily="34" charset="0"/>
              </a:rPr>
              <a:t> בין תיבות בעלות פתח קטן </a:t>
            </a:r>
            <a:r>
              <a:rPr lang="he-IL" dirty="0" smtClean="0">
                <a:latin typeface="Arial" pitchFamily="34" charset="0"/>
                <a:cs typeface="Arial" pitchFamily="34" charset="0"/>
              </a:rPr>
              <a:t>לגדול</a:t>
            </a:r>
            <a:r>
              <a:rPr lang="he-IL" dirty="0">
                <a:latin typeface="Arial" pitchFamily="34" charset="0"/>
                <a:cs typeface="Arial" pitchFamily="34" charset="0"/>
              </a:rPr>
              <a:t>, לא נמצא הבדל מובהק בין משקל (</a:t>
            </a:r>
            <a:r>
              <a:rPr lang="en-US" sz="2000" dirty="0">
                <a:latin typeface="Arial" pitchFamily="34" charset="0"/>
                <a:cs typeface="Arial" pitchFamily="34" charset="0"/>
              </a:rPr>
              <a:t>t</a:t>
            </a:r>
            <a:r>
              <a:rPr lang="en-US" sz="2000" baseline="-25000" dirty="0">
                <a:latin typeface="Arial" pitchFamily="34" charset="0"/>
                <a:cs typeface="Arial" pitchFamily="34" charset="0"/>
              </a:rPr>
              <a:t>11</a:t>
            </a:r>
            <a:r>
              <a:rPr lang="en-US" sz="2000" dirty="0">
                <a:latin typeface="Arial" pitchFamily="34" charset="0"/>
                <a:cs typeface="Arial" pitchFamily="34" charset="0"/>
              </a:rPr>
              <a:t>=-0.215, p=0.826</a:t>
            </a:r>
            <a:r>
              <a:rPr lang="he-IL" dirty="0">
                <a:latin typeface="Arial" pitchFamily="34" charset="0"/>
                <a:cs typeface="Arial" pitchFamily="34" charset="0"/>
              </a:rPr>
              <a:t>), אורך הכנף (</a:t>
            </a:r>
            <a:r>
              <a:rPr lang="en-US" sz="2000" dirty="0">
                <a:latin typeface="Arial" pitchFamily="34" charset="0"/>
                <a:cs typeface="Arial" pitchFamily="34" charset="0"/>
              </a:rPr>
              <a:t>t</a:t>
            </a:r>
            <a:r>
              <a:rPr lang="en-US" sz="2000" baseline="-25000" dirty="0">
                <a:latin typeface="Arial" pitchFamily="34" charset="0"/>
                <a:cs typeface="Arial" pitchFamily="34" charset="0"/>
              </a:rPr>
              <a:t>11</a:t>
            </a:r>
            <a:r>
              <a:rPr lang="en-US" sz="2000" dirty="0">
                <a:latin typeface="Arial" pitchFamily="34" charset="0"/>
                <a:cs typeface="Arial" pitchFamily="34" charset="0"/>
              </a:rPr>
              <a:t>=0.27 p=0.979</a:t>
            </a:r>
            <a:r>
              <a:rPr lang="he-IL" dirty="0">
                <a:latin typeface="Arial" pitchFamily="34" charset="0"/>
                <a:cs typeface="Arial" pitchFamily="34" charset="0"/>
              </a:rPr>
              <a:t>) ואורך הזנב (</a:t>
            </a:r>
            <a:r>
              <a:rPr lang="en-US" sz="2000" dirty="0">
                <a:latin typeface="Arial" pitchFamily="34" charset="0"/>
                <a:cs typeface="Arial" pitchFamily="34" charset="0"/>
              </a:rPr>
              <a:t>t</a:t>
            </a:r>
            <a:r>
              <a:rPr lang="en-US" sz="2000" baseline="-25000" dirty="0">
                <a:latin typeface="Arial" pitchFamily="34" charset="0"/>
                <a:cs typeface="Arial" pitchFamily="34" charset="0"/>
              </a:rPr>
              <a:t>11</a:t>
            </a:r>
            <a:r>
              <a:rPr lang="en-US" sz="2000" dirty="0">
                <a:latin typeface="Arial" pitchFamily="34" charset="0"/>
                <a:cs typeface="Arial" pitchFamily="34" charset="0"/>
              </a:rPr>
              <a:t>=0.35, p=0.973</a:t>
            </a:r>
            <a:r>
              <a:rPr lang="he-IL" dirty="0">
                <a:latin typeface="Arial" pitchFamily="34" charset="0"/>
                <a:cs typeface="Arial" pitchFamily="34" charset="0"/>
              </a:rPr>
              <a:t>) של </a:t>
            </a:r>
            <a:r>
              <a:rPr lang="he-IL" dirty="0" err="1">
                <a:latin typeface="Arial" pitchFamily="34" charset="0"/>
                <a:cs typeface="Arial" pitchFamily="34" charset="0"/>
              </a:rPr>
              <a:t>הפרחונים</a:t>
            </a:r>
            <a:r>
              <a:rPr lang="he-IL" dirty="0">
                <a:latin typeface="Arial" pitchFamily="34" charset="0"/>
                <a:cs typeface="Arial" pitchFamily="34" charset="0"/>
              </a:rPr>
              <a:t>.</a:t>
            </a:r>
          </a:p>
        </p:txBody>
      </p:sp>
      <p:sp>
        <p:nvSpPr>
          <p:cNvPr id="20483" name="TextBox 4"/>
          <p:cNvSpPr txBox="1">
            <a:spLocks noChangeArrowheads="1"/>
          </p:cNvSpPr>
          <p:nvPr/>
        </p:nvSpPr>
        <p:spPr bwMode="auto">
          <a:xfrm>
            <a:off x="6516688" y="3789363"/>
            <a:ext cx="2303462" cy="1754187"/>
          </a:xfrm>
          <a:prstGeom prst="rect">
            <a:avLst/>
          </a:prstGeom>
          <a:noFill/>
          <a:ln w="9525">
            <a:noFill/>
            <a:miter lim="800000"/>
            <a:headEnd/>
            <a:tailEnd/>
          </a:ln>
        </p:spPr>
        <p:txBody>
          <a:bodyPr>
            <a:spAutoFit/>
          </a:bodyPr>
          <a:lstStyle/>
          <a:p>
            <a:pPr algn="ctr"/>
            <a:r>
              <a:rPr lang="he-IL" sz="1800" dirty="0">
                <a:solidFill>
                  <a:srgbClr val="FF0000"/>
                </a:solidFill>
                <a:latin typeface="Arial" pitchFamily="34" charset="0"/>
                <a:cs typeface="Arial" pitchFamily="34" charset="0"/>
              </a:rPr>
              <a:t>אורך הזנב, הכנף והמשקל של גוזלי ירגזי מצוי בגיל 9-12 ימים, </a:t>
            </a:r>
            <a:endParaRPr lang="en-US" sz="1800" dirty="0">
              <a:solidFill>
                <a:srgbClr val="FF0000"/>
              </a:solidFill>
              <a:latin typeface="Arial" pitchFamily="34" charset="0"/>
              <a:cs typeface="Arial" pitchFamily="34" charset="0"/>
            </a:endParaRPr>
          </a:p>
          <a:p>
            <a:pPr algn="ctr"/>
            <a:r>
              <a:rPr lang="he-IL" sz="1800" dirty="0">
                <a:solidFill>
                  <a:srgbClr val="FF0000"/>
                </a:solidFill>
                <a:latin typeface="Arial" pitchFamily="34" charset="0"/>
                <a:cs typeface="Arial" pitchFamily="34" charset="0"/>
              </a:rPr>
              <a:t>בתיבות בעלות פתח קטן ופתח גדול </a:t>
            </a:r>
          </a:p>
          <a:p>
            <a:r>
              <a:rPr lang="he-IL" sz="1800" dirty="0">
                <a:solidFill>
                  <a:srgbClr val="FF0000"/>
                </a:solidFill>
                <a:latin typeface="Arial" pitchFamily="34" charset="0"/>
                <a:cs typeface="Arial" pitchFamily="34" charset="0"/>
              </a:rPr>
              <a:t>(ממוצע + שגיאת תקן)</a:t>
            </a:r>
          </a:p>
        </p:txBody>
      </p:sp>
      <p:graphicFrame>
        <p:nvGraphicFramePr>
          <p:cNvPr id="6" name="Chart 22"/>
          <p:cNvGraphicFramePr/>
          <p:nvPr/>
        </p:nvGraphicFramePr>
        <p:xfrm>
          <a:off x="3491880" y="3068960"/>
          <a:ext cx="3240360" cy="3161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23"/>
          <p:cNvGraphicFramePr/>
          <p:nvPr/>
        </p:nvGraphicFramePr>
        <p:xfrm>
          <a:off x="179512" y="2996952"/>
          <a:ext cx="3178934" cy="3161789"/>
        </p:xfrm>
        <a:graphic>
          <a:graphicData uri="http://schemas.openxmlformats.org/drawingml/2006/chart">
            <c:chart xmlns:c="http://schemas.openxmlformats.org/drawingml/2006/chart" xmlns:r="http://schemas.openxmlformats.org/officeDocument/2006/relationships" r:id="rId3"/>
          </a:graphicData>
        </a:graphic>
      </p:graphicFrame>
      <p:sp>
        <p:nvSpPr>
          <p:cNvPr id="2048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e-IL"/>
          </a:p>
        </p:txBody>
      </p:sp>
      <p:sp>
        <p:nvSpPr>
          <p:cNvPr id="20487" name="Rectangle 4"/>
          <p:cNvSpPr>
            <a:spLocks noChangeArrowheads="1"/>
          </p:cNvSpPr>
          <p:nvPr/>
        </p:nvSpPr>
        <p:spPr bwMode="auto">
          <a:xfrm>
            <a:off x="0" y="6362700"/>
            <a:ext cx="9144000" cy="0"/>
          </a:xfrm>
          <a:prstGeom prst="rect">
            <a:avLst/>
          </a:prstGeom>
          <a:noFill/>
          <a:ln w="9525">
            <a:noFill/>
            <a:miter lim="800000"/>
            <a:headEnd/>
            <a:tailEnd/>
          </a:ln>
        </p:spPr>
        <p:txBody>
          <a:bodyPr wrap="none" anchor="ctr">
            <a:spAutoFit/>
          </a:bodyPr>
          <a:lstStyle/>
          <a:p>
            <a:pPr eaLnBrk="0" hangingPunct="0"/>
            <a:endParaRPr lang="he-I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8"/>
          <p:cNvSpPr txBox="1">
            <a:spLocks noChangeArrowheads="1"/>
          </p:cNvSpPr>
          <p:nvPr/>
        </p:nvSpPr>
        <p:spPr bwMode="auto">
          <a:xfrm>
            <a:off x="755650" y="981075"/>
            <a:ext cx="7845425" cy="1938992"/>
          </a:xfrm>
          <a:prstGeom prst="rect">
            <a:avLst/>
          </a:prstGeom>
          <a:noFill/>
          <a:ln w="12700">
            <a:noFill/>
            <a:miter lim="800000"/>
            <a:headEnd type="none" w="sm" len="sm"/>
            <a:tailEnd type="none" w="sm" len="sm"/>
          </a:ln>
        </p:spPr>
        <p:txBody>
          <a:bodyPr>
            <a:spAutoFit/>
          </a:bodyPr>
          <a:lstStyle/>
          <a:p>
            <a:pPr algn="just"/>
            <a:r>
              <a:rPr lang="he-IL" dirty="0" smtClean="0">
                <a:latin typeface="Arial" pitchFamily="34" charset="0"/>
                <a:cs typeface="Arial" pitchFamily="34" charset="0"/>
              </a:rPr>
              <a:t>אחוז כישלונות הקינון בתיבות בעלות פתח קטן וגדול היה בשני המקרים - </a:t>
            </a:r>
            <a:r>
              <a:rPr lang="he-IL" sz="2000" dirty="0" smtClean="0">
                <a:latin typeface="Arial" pitchFamily="34" charset="0"/>
                <a:cs typeface="Arial" pitchFamily="34" charset="0"/>
              </a:rPr>
              <a:t>9% </a:t>
            </a:r>
            <a:r>
              <a:rPr lang="he-IL" dirty="0" smtClean="0">
                <a:latin typeface="Arial" pitchFamily="34" charset="0"/>
                <a:cs typeface="Arial" pitchFamily="34" charset="0"/>
              </a:rPr>
              <a:t>כתוצאה מטריפה. בנוסף אחוז הכישלונות הנוספים שלא מטריפה, בתיבות בעלות פתח גדול היה </a:t>
            </a:r>
            <a:r>
              <a:rPr lang="he-IL" sz="2000" dirty="0" smtClean="0">
                <a:latin typeface="Arial" pitchFamily="34" charset="0"/>
                <a:cs typeface="Arial" pitchFamily="34" charset="0"/>
              </a:rPr>
              <a:t>36%, </a:t>
            </a:r>
            <a:r>
              <a:rPr lang="he-IL" dirty="0" smtClean="0">
                <a:latin typeface="Arial" pitchFamily="34" charset="0"/>
                <a:cs typeface="Arial" pitchFamily="34" charset="0"/>
              </a:rPr>
              <a:t>זאת בשל נטישת הקינים, </a:t>
            </a:r>
            <a:r>
              <a:rPr lang="he-IL" sz="2000" dirty="0" smtClean="0">
                <a:latin typeface="Arial" pitchFamily="34" charset="0"/>
                <a:cs typeface="Arial" pitchFamily="34" charset="0"/>
              </a:rPr>
              <a:t>3</a:t>
            </a:r>
            <a:r>
              <a:rPr lang="he-IL" dirty="0" smtClean="0">
                <a:latin typeface="Arial" pitchFamily="34" charset="0"/>
                <a:cs typeface="Arial" pitchFamily="34" charset="0"/>
              </a:rPr>
              <a:t> ננטשו בשלב דגירת הביצים ו- </a:t>
            </a:r>
            <a:r>
              <a:rPr lang="he-IL" sz="2000" dirty="0" smtClean="0">
                <a:latin typeface="Arial" pitchFamily="34" charset="0"/>
                <a:cs typeface="Arial" pitchFamily="34" charset="0"/>
              </a:rPr>
              <a:t>2</a:t>
            </a:r>
            <a:r>
              <a:rPr lang="he-IL" dirty="0" smtClean="0">
                <a:latin typeface="Arial" pitchFamily="34" charset="0"/>
                <a:cs typeface="Arial" pitchFamily="34" charset="0"/>
              </a:rPr>
              <a:t> בשלב גידול הגוזלים.</a:t>
            </a:r>
            <a:endParaRPr lang="he-IL" dirty="0">
              <a:latin typeface="Arial" pitchFamily="34" charset="0"/>
              <a:cs typeface="Arial" pitchFamily="34" charset="0"/>
            </a:endParaRPr>
          </a:p>
        </p:txBody>
      </p:sp>
      <p:sp>
        <p:nvSpPr>
          <p:cNvPr id="21507" name="TextBox 4"/>
          <p:cNvSpPr txBox="1">
            <a:spLocks noChangeArrowheads="1"/>
          </p:cNvSpPr>
          <p:nvPr/>
        </p:nvSpPr>
        <p:spPr bwMode="auto">
          <a:xfrm>
            <a:off x="6372200" y="4221088"/>
            <a:ext cx="2303463" cy="1200150"/>
          </a:xfrm>
          <a:prstGeom prst="rect">
            <a:avLst/>
          </a:prstGeom>
          <a:noFill/>
          <a:ln w="9525">
            <a:noFill/>
            <a:miter lim="800000"/>
            <a:headEnd/>
            <a:tailEnd/>
          </a:ln>
        </p:spPr>
        <p:txBody>
          <a:bodyPr>
            <a:spAutoFit/>
          </a:bodyPr>
          <a:lstStyle/>
          <a:p>
            <a:pPr algn="ctr"/>
            <a:r>
              <a:rPr lang="he-IL" sz="1800" dirty="0">
                <a:solidFill>
                  <a:srgbClr val="FF0000"/>
                </a:solidFill>
                <a:latin typeface="Arial" pitchFamily="34" charset="0"/>
                <a:cs typeface="Arial" pitchFamily="34" charset="0"/>
              </a:rPr>
              <a:t>אחוז קיני ירגזי מצוי שנכשלו בתיבות בעלות פתח גדול וקטן בשל טריפה ונטישת ההורים</a:t>
            </a:r>
          </a:p>
        </p:txBody>
      </p:sp>
      <p:sp>
        <p:nvSpPr>
          <p:cNvPr id="2150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e-IL"/>
          </a:p>
        </p:txBody>
      </p:sp>
      <p:sp>
        <p:nvSpPr>
          <p:cNvPr id="21509" name="Rectangle 4"/>
          <p:cNvSpPr>
            <a:spLocks noChangeArrowheads="1"/>
          </p:cNvSpPr>
          <p:nvPr/>
        </p:nvSpPr>
        <p:spPr bwMode="auto">
          <a:xfrm>
            <a:off x="0" y="6362700"/>
            <a:ext cx="9144000" cy="0"/>
          </a:xfrm>
          <a:prstGeom prst="rect">
            <a:avLst/>
          </a:prstGeom>
          <a:noFill/>
          <a:ln w="9525">
            <a:noFill/>
            <a:miter lim="800000"/>
            <a:headEnd/>
            <a:tailEnd/>
          </a:ln>
        </p:spPr>
        <p:txBody>
          <a:bodyPr wrap="none" anchor="ctr">
            <a:spAutoFit/>
          </a:bodyPr>
          <a:lstStyle/>
          <a:p>
            <a:pPr eaLnBrk="0" hangingPunct="0"/>
            <a:endParaRPr lang="he-IL"/>
          </a:p>
        </p:txBody>
      </p:sp>
      <p:graphicFrame>
        <p:nvGraphicFramePr>
          <p:cNvPr id="8" name="Chart 7"/>
          <p:cNvGraphicFramePr/>
          <p:nvPr/>
        </p:nvGraphicFramePr>
        <p:xfrm>
          <a:off x="683568" y="3068960"/>
          <a:ext cx="5544616"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2" name="Rectangle 52"/>
          <p:cNvSpPr>
            <a:spLocks noChangeArrowheads="1"/>
          </p:cNvSpPr>
          <p:nvPr/>
        </p:nvSpPr>
        <p:spPr bwMode="auto">
          <a:xfrm>
            <a:off x="1691680" y="333375"/>
            <a:ext cx="6826845"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smtClean="0">
                <a:solidFill>
                  <a:schemeClr val="accent6">
                    <a:lumMod val="75000"/>
                  </a:schemeClr>
                </a:solidFill>
                <a:effectLst>
                  <a:outerShdw blurRad="38100" dist="38100" dir="2700000" algn="tl">
                    <a:srgbClr val="000000"/>
                  </a:outerShdw>
                </a:effectLst>
                <a:latin typeface="Arial" pitchFamily="34" charset="0"/>
                <a:cs typeface="Arial" pitchFamily="34" charset="0"/>
              </a:rPr>
              <a:t>סיכום ומסקנות</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grpSp>
        <p:nvGrpSpPr>
          <p:cNvPr id="8" name="קבוצה 7"/>
          <p:cNvGrpSpPr/>
          <p:nvPr/>
        </p:nvGrpSpPr>
        <p:grpSpPr>
          <a:xfrm>
            <a:off x="395289" y="1052736"/>
            <a:ext cx="8281167" cy="2308324"/>
            <a:chOff x="395289" y="1174750"/>
            <a:chExt cx="8281167" cy="2308324"/>
          </a:xfrm>
        </p:grpSpPr>
        <p:sp>
          <p:nvSpPr>
            <p:cNvPr id="22531" name="Text Box 18"/>
            <p:cNvSpPr txBox="1">
              <a:spLocks noChangeArrowheads="1"/>
            </p:cNvSpPr>
            <p:nvPr/>
          </p:nvSpPr>
          <p:spPr bwMode="auto">
            <a:xfrm>
              <a:off x="395289" y="1174750"/>
              <a:ext cx="7489080" cy="2308324"/>
            </a:xfrm>
            <a:prstGeom prst="rect">
              <a:avLst/>
            </a:prstGeom>
            <a:noFill/>
            <a:ln w="12700">
              <a:noFill/>
              <a:miter lim="800000"/>
              <a:headEnd type="none" w="sm" len="sm"/>
              <a:tailEnd type="none" w="sm" len="sm"/>
            </a:ln>
          </p:spPr>
          <p:txBody>
            <a:bodyPr wrap="square">
              <a:spAutoFit/>
            </a:bodyPr>
            <a:lstStyle/>
            <a:p>
              <a:pPr algn="just" eaLnBrk="0" hangingPunct="0">
                <a:spcBef>
                  <a:spcPts val="100"/>
                </a:spcBef>
              </a:pPr>
              <a:r>
                <a:rPr lang="he-IL" dirty="0" smtClean="0">
                  <a:latin typeface="Arial" pitchFamily="34" charset="0"/>
                  <a:cs typeface="Arial" pitchFamily="34" charset="0"/>
                </a:rPr>
                <a:t>עוצמת </a:t>
              </a:r>
              <a:r>
                <a:rPr lang="he-IL" dirty="0">
                  <a:latin typeface="Arial" pitchFamily="34" charset="0"/>
                  <a:cs typeface="Arial" pitchFamily="34" charset="0"/>
                </a:rPr>
                <a:t>התחרות בין </a:t>
              </a:r>
              <a:r>
                <a:rPr lang="he-IL" dirty="0" err="1">
                  <a:latin typeface="Arial" pitchFamily="34" charset="0"/>
                  <a:cs typeface="Arial" pitchFamily="34" charset="0"/>
                </a:rPr>
                <a:t>מקנני</a:t>
              </a:r>
              <a:r>
                <a:rPr lang="he-IL" dirty="0">
                  <a:latin typeface="Arial" pitchFamily="34" charset="0"/>
                  <a:cs typeface="Arial" pitchFamily="34" charset="0"/>
                </a:rPr>
                <a:t> חורים משניים הינה תוצאה של צפיפות </a:t>
              </a:r>
              <a:r>
                <a:rPr lang="he-IL" dirty="0" err="1">
                  <a:latin typeface="Arial" pitchFamily="34" charset="0"/>
                  <a:cs typeface="Arial" pitchFamily="34" charset="0"/>
                </a:rPr>
                <a:t>מקנני</a:t>
              </a:r>
              <a:r>
                <a:rPr lang="he-IL" dirty="0">
                  <a:latin typeface="Arial" pitchFamily="34" charset="0"/>
                  <a:cs typeface="Arial" pitchFamily="34" charset="0"/>
                </a:rPr>
                <a:t> החורים וכמות מקומות הקינון הפוטנציאלים עבורם. השוואה בין צפיפות הדרורים בשטח המחקר בעונת הקינון הנוכחית לעומת אשתקד ולעומת שטח מחקר דומה בעל צפיפות דרורים גבוהה, אימתה את השערת המחקר הגורסת כי צפיפות הדרורים בשטח המחקר נמוכה</a:t>
              </a:r>
              <a:r>
                <a:rPr lang="he-IL" dirty="0" smtClean="0">
                  <a:latin typeface="Arial" pitchFamily="34" charset="0"/>
                  <a:cs typeface="Arial" pitchFamily="34" charset="0"/>
                </a:rPr>
                <a:t>.</a:t>
              </a:r>
            </a:p>
          </p:txBody>
        </p:sp>
        <p:sp>
          <p:nvSpPr>
            <p:cNvPr id="5" name="Text Box 5"/>
            <p:cNvSpPr txBox="1">
              <a:spLocks noChangeArrowheads="1"/>
            </p:cNvSpPr>
            <p:nvPr/>
          </p:nvSpPr>
          <p:spPr bwMode="auto">
            <a:xfrm>
              <a:off x="8136706" y="1350541"/>
              <a:ext cx="539750" cy="422275"/>
            </a:xfrm>
            <a:prstGeom prst="rect">
              <a:avLst/>
            </a:prstGeom>
            <a:solidFill>
              <a:srgbClr val="FF0000"/>
            </a:solidFill>
            <a:ln w="25400">
              <a:solidFill>
                <a:srgbClr val="0000FF"/>
              </a:solidFill>
              <a:miter lim="800000"/>
              <a:headEnd type="none" w="sm" len="sm"/>
              <a:tailEnd type="none" w="sm" len="sm"/>
            </a:ln>
          </p:spPr>
          <p:txBody>
            <a:bodyPr>
              <a:spAutoFit/>
            </a:bodyPr>
            <a:lstStyle/>
            <a:p>
              <a:pPr algn="ctr" eaLnBrk="0" hangingPunct="0">
                <a:spcBef>
                  <a:spcPct val="50000"/>
                </a:spcBef>
              </a:pPr>
              <a:r>
                <a:rPr lang="en-US" dirty="0">
                  <a:solidFill>
                    <a:schemeClr val="bg1"/>
                  </a:solidFill>
                  <a:cs typeface="Arial" pitchFamily="34" charset="0"/>
                  <a:sym typeface="Wingdings" pitchFamily="2" charset="2"/>
                </a:rPr>
                <a:t></a:t>
              </a:r>
            </a:p>
          </p:txBody>
        </p:sp>
      </p:grpSp>
      <p:grpSp>
        <p:nvGrpSpPr>
          <p:cNvPr id="10" name="קבוצה 9"/>
          <p:cNvGrpSpPr/>
          <p:nvPr/>
        </p:nvGrpSpPr>
        <p:grpSpPr>
          <a:xfrm>
            <a:off x="395537" y="3429000"/>
            <a:ext cx="8280919" cy="1569660"/>
            <a:chOff x="395537" y="3429000"/>
            <a:chExt cx="8280919" cy="1569660"/>
          </a:xfrm>
        </p:grpSpPr>
        <p:sp>
          <p:nvSpPr>
            <p:cNvPr id="6" name="Text Box 5"/>
            <p:cNvSpPr txBox="1">
              <a:spLocks noChangeArrowheads="1"/>
            </p:cNvSpPr>
            <p:nvPr/>
          </p:nvSpPr>
          <p:spPr bwMode="auto">
            <a:xfrm>
              <a:off x="8136706" y="3582789"/>
              <a:ext cx="539750" cy="422275"/>
            </a:xfrm>
            <a:prstGeom prst="rect">
              <a:avLst/>
            </a:prstGeom>
            <a:solidFill>
              <a:srgbClr val="FF0000"/>
            </a:solidFill>
            <a:ln w="25400">
              <a:solidFill>
                <a:srgbClr val="0000FF"/>
              </a:solidFill>
              <a:miter lim="800000"/>
              <a:headEnd type="none" w="sm" len="sm"/>
              <a:tailEnd type="none" w="sm" len="sm"/>
            </a:ln>
          </p:spPr>
          <p:txBody>
            <a:bodyPr>
              <a:spAutoFit/>
            </a:bodyPr>
            <a:lstStyle/>
            <a:p>
              <a:pPr algn="ctr" eaLnBrk="0" hangingPunct="0">
                <a:spcBef>
                  <a:spcPct val="50000"/>
                </a:spcBef>
              </a:pPr>
              <a:r>
                <a:rPr lang="en-US" dirty="0">
                  <a:solidFill>
                    <a:schemeClr val="bg1"/>
                  </a:solidFill>
                  <a:cs typeface="Arial" pitchFamily="34" charset="0"/>
                  <a:sym typeface="Wingdings" pitchFamily="2" charset="2"/>
                </a:rPr>
                <a:t></a:t>
              </a:r>
            </a:p>
          </p:txBody>
        </p:sp>
        <p:sp>
          <p:nvSpPr>
            <p:cNvPr id="7" name="Text Box 18"/>
            <p:cNvSpPr txBox="1">
              <a:spLocks noChangeArrowheads="1"/>
            </p:cNvSpPr>
            <p:nvPr/>
          </p:nvSpPr>
          <p:spPr bwMode="auto">
            <a:xfrm>
              <a:off x="395537" y="3429000"/>
              <a:ext cx="7488831" cy="1569660"/>
            </a:xfrm>
            <a:prstGeom prst="rect">
              <a:avLst/>
            </a:prstGeom>
            <a:noFill/>
            <a:ln w="12700">
              <a:noFill/>
              <a:miter lim="800000"/>
              <a:headEnd type="none" w="sm" len="sm"/>
              <a:tailEnd type="none" w="sm" len="sm"/>
            </a:ln>
          </p:spPr>
          <p:txBody>
            <a:bodyPr wrap="square">
              <a:spAutoFit/>
            </a:bodyPr>
            <a:lstStyle/>
            <a:p>
              <a:pPr algn="just" eaLnBrk="0" hangingPunct="0">
                <a:spcBef>
                  <a:spcPts val="100"/>
                </a:spcBef>
              </a:pPr>
              <a:r>
                <a:rPr lang="he-IL" dirty="0" smtClean="0">
                  <a:latin typeface="Arial" pitchFamily="34" charset="0"/>
                  <a:cs typeface="Arial" pitchFamily="34" charset="0"/>
                </a:rPr>
                <a:t>כמות </a:t>
              </a:r>
              <a:r>
                <a:rPr lang="he-IL" dirty="0">
                  <a:latin typeface="Arial" pitchFamily="34" charset="0"/>
                  <a:cs typeface="Arial" pitchFamily="34" charset="0"/>
                </a:rPr>
                <a:t>אתרי הקינון הזמינה לשני המינים גבוהה וזה כלל </a:t>
              </a:r>
              <a:r>
                <a:rPr lang="he-IL" sz="2000" dirty="0">
                  <a:latin typeface="Arial" pitchFamily="34" charset="0"/>
                  <a:cs typeface="Arial" pitchFamily="34" charset="0"/>
                </a:rPr>
                <a:t>86</a:t>
              </a:r>
              <a:r>
                <a:rPr lang="he-IL" dirty="0">
                  <a:latin typeface="Arial" pitchFamily="34" charset="0"/>
                  <a:cs typeface="Arial" pitchFamily="34" charset="0"/>
                </a:rPr>
                <a:t> תיבות, שלפחות </a:t>
              </a:r>
              <a:r>
                <a:rPr lang="he-IL" dirty="0" smtClean="0">
                  <a:latin typeface="Arial" pitchFamily="34" charset="0"/>
                  <a:cs typeface="Arial" pitchFamily="34" charset="0"/>
                </a:rPr>
                <a:t>מחציתן היו זמינות באופן משני </a:t>
              </a:r>
              <a:r>
                <a:rPr lang="he-IL" dirty="0">
                  <a:latin typeface="Arial" pitchFamily="34" charset="0"/>
                  <a:cs typeface="Arial" pitchFamily="34" charset="0"/>
                </a:rPr>
                <a:t>לירגזים </a:t>
              </a:r>
              <a:r>
                <a:rPr lang="he-IL" dirty="0" smtClean="0">
                  <a:latin typeface="Arial" pitchFamily="34" charset="0"/>
                  <a:cs typeface="Arial" pitchFamily="34" charset="0"/>
                </a:rPr>
                <a:t>בלבד. כמו </a:t>
              </a:r>
              <a:r>
                <a:rPr lang="he-IL" dirty="0">
                  <a:latin typeface="Arial" pitchFamily="34" charset="0"/>
                  <a:cs typeface="Arial" pitchFamily="34" charset="0"/>
                </a:rPr>
                <a:t>כן, קיים שפע של חורי קינון בקיבוץ הכולל חורים בקירות וצינורות המתאימים גם לקינון הירגזים והדרורים. </a:t>
              </a:r>
            </a:p>
          </p:txBody>
        </p:sp>
      </p:grpSp>
      <p:grpSp>
        <p:nvGrpSpPr>
          <p:cNvPr id="11" name="קבוצה 10"/>
          <p:cNvGrpSpPr/>
          <p:nvPr/>
        </p:nvGrpSpPr>
        <p:grpSpPr>
          <a:xfrm>
            <a:off x="395536" y="5099700"/>
            <a:ext cx="8280919" cy="1569660"/>
            <a:chOff x="395537" y="3429000"/>
            <a:chExt cx="8280919" cy="1569660"/>
          </a:xfrm>
        </p:grpSpPr>
        <p:sp>
          <p:nvSpPr>
            <p:cNvPr id="12" name="Text Box 5"/>
            <p:cNvSpPr txBox="1">
              <a:spLocks noChangeArrowheads="1"/>
            </p:cNvSpPr>
            <p:nvPr/>
          </p:nvSpPr>
          <p:spPr bwMode="auto">
            <a:xfrm>
              <a:off x="8136706" y="3582789"/>
              <a:ext cx="539750" cy="422275"/>
            </a:xfrm>
            <a:prstGeom prst="rect">
              <a:avLst/>
            </a:prstGeom>
            <a:solidFill>
              <a:srgbClr val="FF0000"/>
            </a:solidFill>
            <a:ln w="25400">
              <a:solidFill>
                <a:srgbClr val="0000FF"/>
              </a:solidFill>
              <a:miter lim="800000"/>
              <a:headEnd type="none" w="sm" len="sm"/>
              <a:tailEnd type="none" w="sm" len="sm"/>
            </a:ln>
          </p:spPr>
          <p:txBody>
            <a:bodyPr>
              <a:spAutoFit/>
            </a:bodyPr>
            <a:lstStyle/>
            <a:p>
              <a:pPr algn="ctr" eaLnBrk="0" hangingPunct="0">
                <a:spcBef>
                  <a:spcPct val="50000"/>
                </a:spcBef>
              </a:pPr>
              <a:r>
                <a:rPr lang="en-US" dirty="0">
                  <a:solidFill>
                    <a:schemeClr val="bg1"/>
                  </a:solidFill>
                  <a:cs typeface="Arial" pitchFamily="34" charset="0"/>
                  <a:sym typeface="Wingdings" pitchFamily="2" charset="2"/>
                </a:rPr>
                <a:t></a:t>
              </a:r>
            </a:p>
          </p:txBody>
        </p:sp>
        <p:sp>
          <p:nvSpPr>
            <p:cNvPr id="13" name="Text Box 18"/>
            <p:cNvSpPr txBox="1">
              <a:spLocks noChangeArrowheads="1"/>
            </p:cNvSpPr>
            <p:nvPr/>
          </p:nvSpPr>
          <p:spPr bwMode="auto">
            <a:xfrm>
              <a:off x="395537" y="3429000"/>
              <a:ext cx="7488831" cy="1569660"/>
            </a:xfrm>
            <a:prstGeom prst="rect">
              <a:avLst/>
            </a:prstGeom>
            <a:noFill/>
            <a:ln w="12700">
              <a:noFill/>
              <a:miter lim="800000"/>
              <a:headEnd type="none" w="sm" len="sm"/>
              <a:tailEnd type="none" w="sm" len="sm"/>
            </a:ln>
          </p:spPr>
          <p:txBody>
            <a:bodyPr wrap="square">
              <a:spAutoFit/>
            </a:bodyPr>
            <a:lstStyle/>
            <a:p>
              <a:pPr algn="just" eaLnBrk="0" hangingPunct="0">
                <a:spcBef>
                  <a:spcPts val="100"/>
                </a:spcBef>
              </a:pPr>
              <a:r>
                <a:rPr lang="he-IL" dirty="0" smtClean="0">
                  <a:latin typeface="Arial" pitchFamily="34" charset="0"/>
                  <a:cs typeface="Arial" pitchFamily="34" charset="0"/>
                </a:rPr>
                <a:t>בהשוואת מדדי הצלחת הרבייה של הירגזים בין תיבות בעלות פתח בגודל שונה נמצא כי בהתאם להשערת המחקר, אין הבדלים מובהקים בין מדדי גודל הגוף של </a:t>
              </a:r>
              <a:r>
                <a:rPr lang="he-IL" dirty="0" err="1" smtClean="0">
                  <a:latin typeface="Arial" pitchFamily="34" charset="0"/>
                  <a:cs typeface="Arial" pitchFamily="34" charset="0"/>
                </a:rPr>
                <a:t>הפירחונים</a:t>
              </a:r>
              <a:r>
                <a:rPr lang="he-IL" dirty="0" smtClean="0">
                  <a:latin typeface="Arial" pitchFamily="34" charset="0"/>
                  <a:cs typeface="Arial" pitchFamily="34" charset="0"/>
                </a:rPr>
                <a:t> בין תיבות בעלות פתח קטן לבין תיבות בעלות פתח גדול. </a:t>
              </a:r>
              <a:endParaRPr lang="he-IL" dirty="0">
                <a:latin typeface="Arial" pitchFamily="34" charset="0"/>
                <a:cs typeface="Arial"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7"/>
          <p:cNvGrpSpPr/>
          <p:nvPr/>
        </p:nvGrpSpPr>
        <p:grpSpPr>
          <a:xfrm>
            <a:off x="395289" y="908720"/>
            <a:ext cx="8281167" cy="1938992"/>
            <a:chOff x="395289" y="1174750"/>
            <a:chExt cx="8281167" cy="1938992"/>
          </a:xfrm>
        </p:grpSpPr>
        <p:sp>
          <p:nvSpPr>
            <p:cNvPr id="22531" name="Text Box 18"/>
            <p:cNvSpPr txBox="1">
              <a:spLocks noChangeArrowheads="1"/>
            </p:cNvSpPr>
            <p:nvPr/>
          </p:nvSpPr>
          <p:spPr bwMode="auto">
            <a:xfrm>
              <a:off x="395289" y="1174750"/>
              <a:ext cx="7489080" cy="1938992"/>
            </a:xfrm>
            <a:prstGeom prst="rect">
              <a:avLst/>
            </a:prstGeom>
            <a:noFill/>
            <a:ln w="12700">
              <a:noFill/>
              <a:miter lim="800000"/>
              <a:headEnd type="none" w="sm" len="sm"/>
              <a:tailEnd type="none" w="sm" len="sm"/>
            </a:ln>
          </p:spPr>
          <p:txBody>
            <a:bodyPr wrap="square">
              <a:spAutoFit/>
            </a:bodyPr>
            <a:lstStyle/>
            <a:p>
              <a:pPr algn="just" eaLnBrk="0" hangingPunct="0">
                <a:spcBef>
                  <a:spcPts val="100"/>
                </a:spcBef>
              </a:pPr>
              <a:r>
                <a:rPr lang="he-IL" dirty="0" smtClean="0">
                  <a:latin typeface="Arial" pitchFamily="34" charset="0"/>
                  <a:cs typeface="Arial" pitchFamily="34" charset="0"/>
                </a:rPr>
                <a:t>דרורים לא קיננו כלל בתיבות הקינון ולכן לא התקיימה תחרות ניצול על מקומות הקינון על ידי הדרורים באתר המחקר. יתכן שבעונת הקינון הנוכחית הייתה תחרות הפרעה במידה כזו או אחרת, נמוכה יחסית כנראה, אך היא לא הובילה לתחרות ניצול והשתלטות על תיבות קינון בהם קיננו הירגזים.</a:t>
              </a:r>
            </a:p>
          </p:txBody>
        </p:sp>
        <p:sp>
          <p:nvSpPr>
            <p:cNvPr id="5" name="Text Box 5"/>
            <p:cNvSpPr txBox="1">
              <a:spLocks noChangeArrowheads="1"/>
            </p:cNvSpPr>
            <p:nvPr/>
          </p:nvSpPr>
          <p:spPr bwMode="auto">
            <a:xfrm>
              <a:off x="8136706" y="1350541"/>
              <a:ext cx="539750" cy="422275"/>
            </a:xfrm>
            <a:prstGeom prst="rect">
              <a:avLst/>
            </a:prstGeom>
            <a:solidFill>
              <a:srgbClr val="FF0000"/>
            </a:solidFill>
            <a:ln w="25400">
              <a:solidFill>
                <a:srgbClr val="0000FF"/>
              </a:solidFill>
              <a:miter lim="800000"/>
              <a:headEnd type="none" w="sm" len="sm"/>
              <a:tailEnd type="none" w="sm" len="sm"/>
            </a:ln>
          </p:spPr>
          <p:txBody>
            <a:bodyPr>
              <a:spAutoFit/>
            </a:bodyPr>
            <a:lstStyle/>
            <a:p>
              <a:pPr algn="ctr" eaLnBrk="0" hangingPunct="0">
                <a:spcBef>
                  <a:spcPct val="50000"/>
                </a:spcBef>
              </a:pPr>
              <a:r>
                <a:rPr lang="en-US" dirty="0">
                  <a:solidFill>
                    <a:schemeClr val="bg1"/>
                  </a:solidFill>
                  <a:cs typeface="Arial" pitchFamily="34" charset="0"/>
                  <a:sym typeface="Wingdings" pitchFamily="2" charset="2"/>
                </a:rPr>
                <a:t></a:t>
              </a:r>
            </a:p>
          </p:txBody>
        </p:sp>
      </p:grpSp>
      <p:grpSp>
        <p:nvGrpSpPr>
          <p:cNvPr id="3" name="קבוצה 9"/>
          <p:cNvGrpSpPr/>
          <p:nvPr/>
        </p:nvGrpSpPr>
        <p:grpSpPr>
          <a:xfrm>
            <a:off x="395537" y="3068960"/>
            <a:ext cx="8280919" cy="3046988"/>
            <a:chOff x="395537" y="3429000"/>
            <a:chExt cx="8280919" cy="3046988"/>
          </a:xfrm>
        </p:grpSpPr>
        <p:sp>
          <p:nvSpPr>
            <p:cNvPr id="6" name="Text Box 5"/>
            <p:cNvSpPr txBox="1">
              <a:spLocks noChangeArrowheads="1"/>
            </p:cNvSpPr>
            <p:nvPr/>
          </p:nvSpPr>
          <p:spPr bwMode="auto">
            <a:xfrm>
              <a:off x="8136706" y="3582789"/>
              <a:ext cx="539750" cy="422275"/>
            </a:xfrm>
            <a:prstGeom prst="rect">
              <a:avLst/>
            </a:prstGeom>
            <a:solidFill>
              <a:srgbClr val="FF0000"/>
            </a:solidFill>
            <a:ln w="25400">
              <a:solidFill>
                <a:srgbClr val="0000FF"/>
              </a:solidFill>
              <a:miter lim="800000"/>
              <a:headEnd type="none" w="sm" len="sm"/>
              <a:tailEnd type="none" w="sm" len="sm"/>
            </a:ln>
          </p:spPr>
          <p:txBody>
            <a:bodyPr>
              <a:spAutoFit/>
            </a:bodyPr>
            <a:lstStyle/>
            <a:p>
              <a:pPr algn="ctr" eaLnBrk="0" hangingPunct="0">
                <a:spcBef>
                  <a:spcPct val="50000"/>
                </a:spcBef>
              </a:pPr>
              <a:r>
                <a:rPr lang="en-US" dirty="0">
                  <a:solidFill>
                    <a:schemeClr val="bg1"/>
                  </a:solidFill>
                  <a:cs typeface="Arial" pitchFamily="34" charset="0"/>
                  <a:sym typeface="Wingdings" pitchFamily="2" charset="2"/>
                </a:rPr>
                <a:t></a:t>
              </a:r>
            </a:p>
          </p:txBody>
        </p:sp>
        <p:sp>
          <p:nvSpPr>
            <p:cNvPr id="7" name="Text Box 18"/>
            <p:cNvSpPr txBox="1">
              <a:spLocks noChangeArrowheads="1"/>
            </p:cNvSpPr>
            <p:nvPr/>
          </p:nvSpPr>
          <p:spPr bwMode="auto">
            <a:xfrm>
              <a:off x="395537" y="3429000"/>
              <a:ext cx="7488831" cy="3046988"/>
            </a:xfrm>
            <a:prstGeom prst="rect">
              <a:avLst/>
            </a:prstGeom>
            <a:noFill/>
            <a:ln w="12700">
              <a:noFill/>
              <a:miter lim="800000"/>
              <a:headEnd type="none" w="sm" len="sm"/>
              <a:tailEnd type="none" w="sm" len="sm"/>
            </a:ln>
          </p:spPr>
          <p:txBody>
            <a:bodyPr wrap="square">
              <a:spAutoFit/>
            </a:bodyPr>
            <a:lstStyle/>
            <a:p>
              <a:pPr algn="just" eaLnBrk="0" hangingPunct="0">
                <a:spcBef>
                  <a:spcPts val="100"/>
                </a:spcBef>
              </a:pPr>
              <a:r>
                <a:rPr lang="he-IL" dirty="0" smtClean="0">
                  <a:latin typeface="Arial" pitchFamily="34" charset="0"/>
                  <a:cs typeface="Arial" pitchFamily="34" charset="0"/>
                </a:rPr>
                <a:t>לא נמצא הבדל מובהק בגודל </a:t>
              </a:r>
              <a:r>
                <a:rPr lang="he-IL" dirty="0" err="1" smtClean="0">
                  <a:latin typeface="Arial" pitchFamily="34" charset="0"/>
                  <a:cs typeface="Arial" pitchFamily="34" charset="0"/>
                </a:rPr>
                <a:t>התטולה</a:t>
              </a:r>
              <a:r>
                <a:rPr lang="he-IL" dirty="0" smtClean="0">
                  <a:latin typeface="Arial" pitchFamily="34" charset="0"/>
                  <a:cs typeface="Arial" pitchFamily="34" charset="0"/>
                </a:rPr>
                <a:t>, מספר הגוזלים, אחוז הבקיעה ואחוז הפריחה, אך מספר </a:t>
              </a:r>
              <a:r>
                <a:rPr lang="he-IL" dirty="0" err="1" smtClean="0">
                  <a:latin typeface="Arial" pitchFamily="34" charset="0"/>
                  <a:cs typeface="Arial" pitchFamily="34" charset="0"/>
                </a:rPr>
                <a:t>הפירחונים</a:t>
              </a:r>
              <a:r>
                <a:rPr lang="he-IL" dirty="0" smtClean="0">
                  <a:latin typeface="Arial" pitchFamily="34" charset="0"/>
                  <a:cs typeface="Arial" pitchFamily="34" charset="0"/>
                </a:rPr>
                <a:t> הממוצע היה גדול באופן מובהק בתיבות בעלות פתח גדול לעומת תיבות בעלות פתח קטן. </a:t>
              </a:r>
              <a:r>
                <a:rPr lang="he-IL" dirty="0" err="1" smtClean="0">
                  <a:latin typeface="Arial" pitchFamily="34" charset="0"/>
                  <a:cs typeface="Arial" pitchFamily="34" charset="0"/>
                </a:rPr>
                <a:t>מכיון</a:t>
              </a:r>
              <a:r>
                <a:rPr lang="he-IL" dirty="0" smtClean="0">
                  <a:latin typeface="Arial" pitchFamily="34" charset="0"/>
                  <a:cs typeface="Arial" pitchFamily="34" charset="0"/>
                </a:rPr>
                <a:t> שמספר הביצים היה גדול במעט אך לא באופן מובהק בקינים עם הפתח הגדול, ולמרות שהיו בו גם יותר </a:t>
              </a:r>
              <a:r>
                <a:rPr lang="he-IL" dirty="0" err="1" smtClean="0">
                  <a:latin typeface="Arial" pitchFamily="34" charset="0"/>
                  <a:cs typeface="Arial" pitchFamily="34" charset="0"/>
                </a:rPr>
                <a:t>פרחונים</a:t>
              </a:r>
              <a:r>
                <a:rPr lang="he-IL" dirty="0" smtClean="0">
                  <a:latin typeface="Arial" pitchFamily="34" charset="0"/>
                  <a:cs typeface="Arial" pitchFamily="34" charset="0"/>
                </a:rPr>
                <a:t>, מצאתי שבמדד פרודוקטיביות הביצים (שלוקח בחשבון את מספר </a:t>
              </a:r>
              <a:r>
                <a:rPr lang="he-IL" dirty="0" err="1" smtClean="0">
                  <a:latin typeface="Arial" pitchFamily="34" charset="0"/>
                  <a:cs typeface="Arial" pitchFamily="34" charset="0"/>
                </a:rPr>
                <a:t>הפרחונים</a:t>
              </a:r>
              <a:r>
                <a:rPr lang="he-IL" dirty="0" smtClean="0">
                  <a:latin typeface="Arial" pitchFamily="34" charset="0"/>
                  <a:cs typeface="Arial" pitchFamily="34" charset="0"/>
                </a:rPr>
                <a:t> מתוך כלל הביצים) לא היה הבדל מובהק בין שתי הקבוצות. </a:t>
              </a:r>
              <a:endParaRPr lang="he-IL" dirty="0">
                <a:latin typeface="Arial" pitchFamily="34" charset="0"/>
                <a:cs typeface="Arial"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2"/>
          <p:cNvSpPr>
            <a:spLocks noChangeArrowheads="1"/>
          </p:cNvSpPr>
          <p:nvPr/>
        </p:nvSpPr>
        <p:spPr bwMode="auto">
          <a:xfrm>
            <a:off x="1691680" y="333375"/>
            <a:ext cx="6826845"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smtClean="0">
                <a:solidFill>
                  <a:schemeClr val="accent6">
                    <a:lumMod val="75000"/>
                  </a:schemeClr>
                </a:solidFill>
                <a:effectLst>
                  <a:outerShdw blurRad="38100" dist="38100" dir="2700000" algn="tl">
                    <a:srgbClr val="000000"/>
                  </a:outerShdw>
                </a:effectLst>
                <a:latin typeface="Arial" pitchFamily="34" charset="0"/>
                <a:cs typeface="Arial" pitchFamily="34" charset="0"/>
              </a:rPr>
              <a:t>לסיכום</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
        <p:nvSpPr>
          <p:cNvPr id="4" name="Text Box 18"/>
          <p:cNvSpPr txBox="1">
            <a:spLocks noChangeArrowheads="1"/>
          </p:cNvSpPr>
          <p:nvPr/>
        </p:nvSpPr>
        <p:spPr bwMode="auto">
          <a:xfrm>
            <a:off x="611560" y="1844824"/>
            <a:ext cx="7845425" cy="1815882"/>
          </a:xfrm>
          <a:prstGeom prst="rect">
            <a:avLst/>
          </a:prstGeom>
          <a:noFill/>
          <a:ln w="12700">
            <a:noFill/>
            <a:miter lim="800000"/>
            <a:headEnd type="none" w="sm" len="sm"/>
            <a:tailEnd type="none" w="sm" len="sm"/>
          </a:ln>
        </p:spPr>
        <p:txBody>
          <a:bodyPr>
            <a:spAutoFit/>
          </a:bodyPr>
          <a:lstStyle/>
          <a:p>
            <a:pPr algn="just"/>
            <a:r>
              <a:rPr lang="he-IL" altLang="en-US" sz="2800" b="1" dirty="0" smtClean="0">
                <a:solidFill>
                  <a:srgbClr val="EC0060"/>
                </a:solidFill>
                <a:latin typeface="Arial" pitchFamily="34" charset="0"/>
                <a:cs typeface="Arial" pitchFamily="34" charset="0"/>
              </a:rPr>
              <a:t>בסביבה בה קיימת תחרות בעוצמה נמוכה על מקומות הקינון בין דרור הבית לירגזי המצוי לא נצפתה השפעה ישירה או עקיפה של תחרות הפרעה ו/או ניצול על הצלחת הרבייה של הירגזי.</a:t>
            </a:r>
            <a:endParaRPr lang="he-IL" altLang="en-US" sz="2800" b="1" dirty="0">
              <a:solidFill>
                <a:srgbClr val="EC006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2"/>
          <p:cNvSpPr>
            <a:spLocks noChangeArrowheads="1"/>
          </p:cNvSpPr>
          <p:nvPr/>
        </p:nvSpPr>
        <p:spPr bwMode="auto">
          <a:xfrm>
            <a:off x="1691680" y="332656"/>
            <a:ext cx="6826845" cy="863377"/>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5400" b="1" i="1" dirty="0" smtClean="0">
                <a:solidFill>
                  <a:schemeClr val="accent6">
                    <a:lumMod val="75000"/>
                  </a:schemeClr>
                </a:solidFill>
                <a:effectLst>
                  <a:outerShdw blurRad="38100" dist="38100" dir="2700000" algn="tl">
                    <a:srgbClr val="000000"/>
                  </a:outerShdw>
                </a:effectLst>
                <a:latin typeface="Arial" pitchFamily="34" charset="0"/>
                <a:cs typeface="Arial" pitchFamily="34" charset="0"/>
              </a:rPr>
              <a:t>תודות</a:t>
            </a:r>
            <a:endParaRPr lang="en-US" altLang="en-US" sz="54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grpSp>
        <p:nvGrpSpPr>
          <p:cNvPr id="20" name="קבוצה 19"/>
          <p:cNvGrpSpPr/>
          <p:nvPr/>
        </p:nvGrpSpPr>
        <p:grpSpPr>
          <a:xfrm>
            <a:off x="1403649" y="1556792"/>
            <a:ext cx="6189017" cy="707886"/>
            <a:chOff x="2339752" y="1484784"/>
            <a:chExt cx="6189017" cy="707886"/>
          </a:xfrm>
        </p:grpSpPr>
        <p:sp>
          <p:nvSpPr>
            <p:cNvPr id="5" name="Text Box 10"/>
            <p:cNvSpPr txBox="1">
              <a:spLocks noChangeArrowheads="1"/>
            </p:cNvSpPr>
            <p:nvPr/>
          </p:nvSpPr>
          <p:spPr bwMode="auto">
            <a:xfrm>
              <a:off x="7668344" y="1484784"/>
              <a:ext cx="860425"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US" altLang="en-US" sz="4000" dirty="0">
                  <a:solidFill>
                    <a:srgbClr val="000099"/>
                  </a:solidFill>
                  <a:sym typeface="Wingdings 3" pitchFamily="18" charset="2"/>
                </a:rPr>
                <a:t></a:t>
              </a:r>
            </a:p>
          </p:txBody>
        </p:sp>
        <p:sp>
          <p:nvSpPr>
            <p:cNvPr id="6" name="Text Box 18"/>
            <p:cNvSpPr txBox="1">
              <a:spLocks noChangeArrowheads="1"/>
            </p:cNvSpPr>
            <p:nvPr/>
          </p:nvSpPr>
          <p:spPr bwMode="auto">
            <a:xfrm>
              <a:off x="2339752" y="1484784"/>
              <a:ext cx="5328592" cy="707886"/>
            </a:xfrm>
            <a:prstGeom prst="rect">
              <a:avLst/>
            </a:prstGeom>
            <a:noFill/>
            <a:ln w="12700">
              <a:noFill/>
              <a:miter lim="800000"/>
              <a:headEnd type="none" w="sm" len="sm"/>
              <a:tailEnd type="none" w="sm" len="sm"/>
            </a:ln>
          </p:spPr>
          <p:txBody>
            <a:bodyPr wrap="square">
              <a:spAutoFit/>
            </a:bodyPr>
            <a:lstStyle/>
            <a:p>
              <a:pPr algn="just"/>
              <a:r>
                <a:rPr lang="he-IL" altLang="en-US" sz="4000" b="1" dirty="0" smtClean="0">
                  <a:solidFill>
                    <a:srgbClr val="EC0060"/>
                  </a:solidFill>
                  <a:latin typeface="Arial" pitchFamily="34" charset="0"/>
                  <a:cs typeface="Arial" pitchFamily="34" charset="0"/>
                </a:rPr>
                <a:t>איה גולדשטיין</a:t>
              </a:r>
              <a:endParaRPr lang="he-IL" sz="4000" b="1" dirty="0" smtClean="0">
                <a:latin typeface="Arial" pitchFamily="34" charset="0"/>
                <a:cs typeface="Arial" pitchFamily="34" charset="0"/>
              </a:endParaRPr>
            </a:p>
          </p:txBody>
        </p:sp>
      </p:grpSp>
      <p:grpSp>
        <p:nvGrpSpPr>
          <p:cNvPr id="21" name="קבוצה 20"/>
          <p:cNvGrpSpPr/>
          <p:nvPr/>
        </p:nvGrpSpPr>
        <p:grpSpPr>
          <a:xfrm>
            <a:off x="1403649" y="2492896"/>
            <a:ext cx="6192687" cy="1692771"/>
            <a:chOff x="2339752" y="2420888"/>
            <a:chExt cx="6192687" cy="1692771"/>
          </a:xfrm>
        </p:grpSpPr>
        <p:sp>
          <p:nvSpPr>
            <p:cNvPr id="9" name="Text Box 10"/>
            <p:cNvSpPr txBox="1">
              <a:spLocks noChangeArrowheads="1"/>
            </p:cNvSpPr>
            <p:nvPr/>
          </p:nvSpPr>
          <p:spPr bwMode="auto">
            <a:xfrm>
              <a:off x="7672014" y="2420888"/>
              <a:ext cx="860425"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US" altLang="en-US" sz="4000" dirty="0">
                  <a:solidFill>
                    <a:srgbClr val="000099"/>
                  </a:solidFill>
                  <a:sym typeface="Wingdings 3" pitchFamily="18" charset="2"/>
                </a:rPr>
                <a:t></a:t>
              </a:r>
            </a:p>
          </p:txBody>
        </p:sp>
        <p:sp>
          <p:nvSpPr>
            <p:cNvPr id="10" name="Text Box 18"/>
            <p:cNvSpPr txBox="1">
              <a:spLocks noChangeArrowheads="1"/>
            </p:cNvSpPr>
            <p:nvPr/>
          </p:nvSpPr>
          <p:spPr bwMode="auto">
            <a:xfrm>
              <a:off x="2339752" y="2420888"/>
              <a:ext cx="5332262" cy="1692771"/>
            </a:xfrm>
            <a:prstGeom prst="rect">
              <a:avLst/>
            </a:prstGeom>
            <a:noFill/>
            <a:ln w="12700">
              <a:noFill/>
              <a:miter lim="800000"/>
              <a:headEnd type="none" w="sm" len="sm"/>
              <a:tailEnd type="none" w="sm" len="sm"/>
            </a:ln>
          </p:spPr>
          <p:txBody>
            <a:bodyPr wrap="square">
              <a:spAutoFit/>
            </a:bodyPr>
            <a:lstStyle/>
            <a:p>
              <a:pPr algn="just"/>
              <a:r>
                <a:rPr lang="he-IL" altLang="en-US" sz="4000" b="1" dirty="0" smtClean="0">
                  <a:solidFill>
                    <a:srgbClr val="EC0060"/>
                  </a:solidFill>
                  <a:latin typeface="Arial" pitchFamily="34" charset="0"/>
                  <a:cs typeface="Arial" pitchFamily="34" charset="0"/>
                </a:rPr>
                <a:t>ד"ר שי מרקמן</a:t>
              </a:r>
              <a:endParaRPr lang="he-IL" altLang="en-US" sz="4000" b="1" dirty="0" smtClean="0">
                <a:latin typeface="Arial" pitchFamily="34" charset="0"/>
                <a:cs typeface="Arial" pitchFamily="34" charset="0"/>
              </a:endParaRPr>
            </a:p>
            <a:p>
              <a:pPr algn="just"/>
              <a:r>
                <a:rPr lang="he-IL" sz="3200" b="1" dirty="0" smtClean="0">
                  <a:latin typeface="Arial" pitchFamily="34" charset="0"/>
                  <a:cs typeface="Arial" pitchFamily="34" charset="0"/>
                </a:rPr>
                <a:t>המחלקה לביולוגיה וסביבה</a:t>
              </a:r>
            </a:p>
            <a:p>
              <a:pPr algn="just"/>
              <a:r>
                <a:rPr lang="he-IL" sz="3200" b="1" dirty="0" smtClean="0">
                  <a:latin typeface="Arial" pitchFamily="34" charset="0"/>
                  <a:cs typeface="Arial" pitchFamily="34" charset="0"/>
                </a:rPr>
                <a:t>אוניברסיטת חיפה - באורנים</a:t>
              </a:r>
            </a:p>
          </p:txBody>
        </p:sp>
      </p:grpSp>
      <p:grpSp>
        <p:nvGrpSpPr>
          <p:cNvPr id="19" name="קבוצה 18"/>
          <p:cNvGrpSpPr/>
          <p:nvPr/>
        </p:nvGrpSpPr>
        <p:grpSpPr>
          <a:xfrm>
            <a:off x="1403649" y="4208894"/>
            <a:ext cx="6192687" cy="1692771"/>
            <a:chOff x="1403649" y="4112493"/>
            <a:chExt cx="6192687" cy="1692771"/>
          </a:xfrm>
        </p:grpSpPr>
        <p:sp>
          <p:nvSpPr>
            <p:cNvPr id="13" name="Text Box 10"/>
            <p:cNvSpPr txBox="1">
              <a:spLocks noChangeArrowheads="1"/>
            </p:cNvSpPr>
            <p:nvPr/>
          </p:nvSpPr>
          <p:spPr bwMode="auto">
            <a:xfrm>
              <a:off x="6735911" y="4112493"/>
              <a:ext cx="860425"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US" altLang="en-US" sz="4000" dirty="0">
                  <a:solidFill>
                    <a:srgbClr val="000099"/>
                  </a:solidFill>
                  <a:sym typeface="Wingdings 3" pitchFamily="18" charset="2"/>
                </a:rPr>
                <a:t></a:t>
              </a:r>
            </a:p>
          </p:txBody>
        </p:sp>
        <p:sp>
          <p:nvSpPr>
            <p:cNvPr id="14" name="Text Box 18"/>
            <p:cNvSpPr txBox="1">
              <a:spLocks noChangeArrowheads="1"/>
            </p:cNvSpPr>
            <p:nvPr/>
          </p:nvSpPr>
          <p:spPr bwMode="auto">
            <a:xfrm>
              <a:off x="1403649" y="4112493"/>
              <a:ext cx="5332262" cy="1692771"/>
            </a:xfrm>
            <a:prstGeom prst="rect">
              <a:avLst/>
            </a:prstGeom>
            <a:noFill/>
            <a:ln w="12700">
              <a:noFill/>
              <a:miter lim="800000"/>
              <a:headEnd type="none" w="sm" len="sm"/>
              <a:tailEnd type="none" w="sm" len="sm"/>
            </a:ln>
          </p:spPr>
          <p:txBody>
            <a:bodyPr wrap="square">
              <a:spAutoFit/>
            </a:bodyPr>
            <a:lstStyle/>
            <a:p>
              <a:pPr algn="just"/>
              <a:r>
                <a:rPr lang="he-IL" altLang="en-US" sz="4000" b="1" dirty="0" err="1" smtClean="0">
                  <a:solidFill>
                    <a:srgbClr val="EC0060"/>
                  </a:solidFill>
                  <a:latin typeface="Arial" pitchFamily="34" charset="0"/>
                  <a:cs typeface="Arial" pitchFamily="34" charset="0"/>
                </a:rPr>
                <a:t>פרופ</a:t>
              </a:r>
              <a:r>
                <a:rPr lang="he-IL" altLang="en-US" sz="4000" b="1" dirty="0" smtClean="0">
                  <a:solidFill>
                    <a:srgbClr val="EC0060"/>
                  </a:solidFill>
                  <a:latin typeface="Arial" pitchFamily="34" charset="0"/>
                  <a:cs typeface="Arial" pitchFamily="34" charset="0"/>
                </a:rPr>
                <a:t>' ענת ברנע</a:t>
              </a:r>
              <a:endParaRPr lang="he-IL" altLang="en-US" sz="4000" b="1" dirty="0" smtClean="0">
                <a:latin typeface="Arial" pitchFamily="34" charset="0"/>
                <a:cs typeface="Arial" pitchFamily="34" charset="0"/>
              </a:endParaRPr>
            </a:p>
            <a:p>
              <a:pPr algn="just"/>
              <a:r>
                <a:rPr lang="he-IL" sz="3200" b="1" dirty="0" smtClean="0">
                  <a:latin typeface="Arial" pitchFamily="34" charset="0"/>
                  <a:cs typeface="Arial" pitchFamily="34" charset="0"/>
                </a:rPr>
                <a:t>המחלקה למדעי החיים</a:t>
              </a:r>
            </a:p>
            <a:p>
              <a:pPr algn="just"/>
              <a:r>
                <a:rPr lang="he-IL" sz="3200" b="1" dirty="0" smtClean="0">
                  <a:latin typeface="Arial" pitchFamily="34" charset="0"/>
                  <a:cs typeface="Arial" pitchFamily="34" charset="0"/>
                </a:rPr>
                <a:t>האוניברסיטה הפתוחה</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2" name="Rectangle 52"/>
          <p:cNvSpPr>
            <a:spLocks noChangeArrowheads="1"/>
          </p:cNvSpPr>
          <p:nvPr/>
        </p:nvSpPr>
        <p:spPr bwMode="auto">
          <a:xfrm>
            <a:off x="1907704" y="333375"/>
            <a:ext cx="6394921"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rPr>
              <a:t>מבוא</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grpSp>
        <p:nvGrpSpPr>
          <p:cNvPr id="3075" name="קבוצה 24"/>
          <p:cNvGrpSpPr>
            <a:grpSpLocks/>
          </p:cNvGrpSpPr>
          <p:nvPr/>
        </p:nvGrpSpPr>
        <p:grpSpPr bwMode="auto">
          <a:xfrm>
            <a:off x="685800" y="1592263"/>
            <a:ext cx="7702550" cy="1692275"/>
            <a:chOff x="685800" y="1592213"/>
            <a:chExt cx="7702624" cy="1692771"/>
          </a:xfrm>
        </p:grpSpPr>
        <p:sp>
          <p:nvSpPr>
            <p:cNvPr id="3079" name="Text Box 18"/>
            <p:cNvSpPr txBox="1">
              <a:spLocks noChangeArrowheads="1"/>
            </p:cNvSpPr>
            <p:nvPr/>
          </p:nvSpPr>
          <p:spPr bwMode="auto">
            <a:xfrm>
              <a:off x="685800" y="1592213"/>
              <a:ext cx="6981825" cy="1692771"/>
            </a:xfrm>
            <a:prstGeom prst="rect">
              <a:avLst/>
            </a:prstGeom>
            <a:noFill/>
            <a:ln w="12700">
              <a:noFill/>
              <a:miter lim="800000"/>
              <a:headEnd type="none" w="sm" len="sm"/>
              <a:tailEnd type="none" w="sm" len="sm"/>
            </a:ln>
          </p:spPr>
          <p:txBody>
            <a:bodyPr>
              <a:spAutoFit/>
            </a:bodyPr>
            <a:lstStyle/>
            <a:p>
              <a:pPr algn="just" eaLnBrk="0" hangingPunct="0">
                <a:spcBef>
                  <a:spcPct val="50000"/>
                </a:spcBef>
              </a:pPr>
              <a:r>
                <a:rPr lang="he-IL" altLang="en-US" sz="2600" b="1" dirty="0">
                  <a:solidFill>
                    <a:srgbClr val="EC0060"/>
                  </a:solidFill>
                  <a:latin typeface="Arial" pitchFamily="34" charset="0"/>
                  <a:cs typeface="Arial" pitchFamily="34" charset="0"/>
                </a:rPr>
                <a:t>תחרות בין פרטים וקבוצות </a:t>
              </a:r>
              <a:r>
                <a:rPr lang="he-IL" sz="2600" dirty="0">
                  <a:latin typeface="Arial" pitchFamily="34" charset="0"/>
                  <a:cs typeface="Arial" pitchFamily="34" charset="0"/>
                </a:rPr>
                <a:t>מתרחשת כאשר לפחות לשני מתמודדים קיימת מטרה זהה ומוגבלת שאינה ניתנת לחלוקה ל"שביעות רצונם" המלאה של כל אחד מהצדדים</a:t>
              </a:r>
              <a:r>
                <a:rPr lang="he-IL" sz="2600" dirty="0">
                  <a:solidFill>
                    <a:srgbClr val="000000"/>
                  </a:solidFill>
                  <a:latin typeface="Arial" pitchFamily="34" charset="0"/>
                  <a:cs typeface="Arial" pitchFamily="34" charset="0"/>
                </a:rPr>
                <a:t>.</a:t>
              </a:r>
              <a:endParaRPr lang="he-IL" sz="2600" dirty="0">
                <a:latin typeface="Arial" pitchFamily="34" charset="0"/>
                <a:cs typeface="Arial" pitchFamily="34" charset="0"/>
              </a:endParaRPr>
            </a:p>
          </p:txBody>
        </p:sp>
        <p:sp>
          <p:nvSpPr>
            <p:cNvPr id="3080" name="Text Box 5"/>
            <p:cNvSpPr txBox="1">
              <a:spLocks noChangeArrowheads="1"/>
            </p:cNvSpPr>
            <p:nvPr/>
          </p:nvSpPr>
          <p:spPr bwMode="auto">
            <a:xfrm>
              <a:off x="7884368" y="1772816"/>
              <a:ext cx="504056" cy="523220"/>
            </a:xfrm>
            <a:prstGeom prst="rect">
              <a:avLst/>
            </a:prstGeom>
            <a:solidFill>
              <a:srgbClr val="3366FF"/>
            </a:solidFill>
            <a:ln w="25400">
              <a:solidFill>
                <a:schemeClr val="bg1"/>
              </a:solidFill>
              <a:miter lim="800000"/>
              <a:headEnd type="none" w="sm" len="sm"/>
              <a:tailEnd type="none" w="sm" len="sm"/>
            </a:ln>
          </p:spPr>
          <p:txBody>
            <a:bodyPr>
              <a:spAutoFit/>
            </a:bodyPr>
            <a:lstStyle/>
            <a:p>
              <a:pPr algn="ctr" eaLnBrk="0" hangingPunct="0">
                <a:spcBef>
                  <a:spcPct val="50000"/>
                </a:spcBef>
              </a:pPr>
              <a:r>
                <a:rPr lang="en-US" sz="2800">
                  <a:solidFill>
                    <a:schemeClr val="bg1"/>
                  </a:solidFill>
                  <a:cs typeface="Arial" pitchFamily="34" charset="0"/>
                  <a:sym typeface="Wingdings" pitchFamily="2" charset="2"/>
                </a:rPr>
                <a:t></a:t>
              </a:r>
            </a:p>
          </p:txBody>
        </p:sp>
      </p:grpSp>
      <p:grpSp>
        <p:nvGrpSpPr>
          <p:cNvPr id="3076" name="קבוצה 25"/>
          <p:cNvGrpSpPr>
            <a:grpSpLocks/>
          </p:cNvGrpSpPr>
          <p:nvPr/>
        </p:nvGrpSpPr>
        <p:grpSpPr bwMode="auto">
          <a:xfrm>
            <a:off x="684213" y="3784600"/>
            <a:ext cx="7704137" cy="2092325"/>
            <a:chOff x="683568" y="3784391"/>
            <a:chExt cx="7704856" cy="2092881"/>
          </a:xfrm>
        </p:grpSpPr>
        <p:sp>
          <p:nvSpPr>
            <p:cNvPr id="3077" name="Text Box 18"/>
            <p:cNvSpPr txBox="1">
              <a:spLocks noChangeArrowheads="1"/>
            </p:cNvSpPr>
            <p:nvPr/>
          </p:nvSpPr>
          <p:spPr bwMode="auto">
            <a:xfrm>
              <a:off x="683568" y="3784391"/>
              <a:ext cx="6981825" cy="2092881"/>
            </a:xfrm>
            <a:prstGeom prst="rect">
              <a:avLst/>
            </a:prstGeom>
            <a:noFill/>
            <a:ln w="12700">
              <a:noFill/>
              <a:miter lim="800000"/>
              <a:headEnd type="none" w="sm" len="sm"/>
              <a:tailEnd type="none" w="sm" len="sm"/>
            </a:ln>
          </p:spPr>
          <p:txBody>
            <a:bodyPr>
              <a:spAutoFit/>
            </a:bodyPr>
            <a:lstStyle/>
            <a:p>
              <a:pPr algn="just" eaLnBrk="0" hangingPunct="0">
                <a:spcBef>
                  <a:spcPct val="50000"/>
                </a:spcBef>
              </a:pPr>
              <a:r>
                <a:rPr lang="he-IL" altLang="en-US" sz="2600" b="1">
                  <a:solidFill>
                    <a:srgbClr val="EC0060"/>
                  </a:solidFill>
                  <a:latin typeface="Arial" pitchFamily="34" charset="0"/>
                  <a:cs typeface="Arial" pitchFamily="34" charset="0"/>
                </a:rPr>
                <a:t>הצריכה או השליטה של צד אחד </a:t>
              </a:r>
              <a:r>
                <a:rPr lang="he-IL" sz="2600">
                  <a:latin typeface="Arial" pitchFamily="34" charset="0"/>
                  <a:cs typeface="Arial" pitchFamily="34" charset="0"/>
                </a:rPr>
                <a:t>עלולה להיות בעלת השפעה שלילית על הצד השני ויכולה להביא לפגיעה במספר מישורים כגון: הצלחת הרבייה, שיעור הילודה או הגדילה של הפרטים באוכלוסייה ועד כדי פגיעה ביכולת ההישרדות</a:t>
              </a:r>
              <a:r>
                <a:rPr lang="he-IL" sz="2600">
                  <a:solidFill>
                    <a:srgbClr val="000000"/>
                  </a:solidFill>
                  <a:latin typeface="Arial" pitchFamily="34" charset="0"/>
                  <a:cs typeface="Arial" pitchFamily="34" charset="0"/>
                </a:rPr>
                <a:t>.</a:t>
              </a:r>
              <a:endParaRPr lang="he-IL" sz="2600">
                <a:latin typeface="Arial" pitchFamily="34" charset="0"/>
                <a:cs typeface="Arial" pitchFamily="34" charset="0"/>
              </a:endParaRPr>
            </a:p>
          </p:txBody>
        </p:sp>
        <p:sp>
          <p:nvSpPr>
            <p:cNvPr id="3078" name="Text Box 5"/>
            <p:cNvSpPr txBox="1">
              <a:spLocks noChangeArrowheads="1"/>
            </p:cNvSpPr>
            <p:nvPr/>
          </p:nvSpPr>
          <p:spPr bwMode="auto">
            <a:xfrm>
              <a:off x="7884368" y="3985900"/>
              <a:ext cx="504056" cy="523220"/>
            </a:xfrm>
            <a:prstGeom prst="rect">
              <a:avLst/>
            </a:prstGeom>
            <a:solidFill>
              <a:srgbClr val="3366FF"/>
            </a:solidFill>
            <a:ln w="25400">
              <a:solidFill>
                <a:schemeClr val="bg1"/>
              </a:solidFill>
              <a:miter lim="800000"/>
              <a:headEnd type="none" w="sm" len="sm"/>
              <a:tailEnd type="none" w="sm" len="sm"/>
            </a:ln>
          </p:spPr>
          <p:txBody>
            <a:bodyPr>
              <a:spAutoFit/>
            </a:bodyPr>
            <a:lstStyle/>
            <a:p>
              <a:pPr algn="ctr" eaLnBrk="0" hangingPunct="0">
                <a:spcBef>
                  <a:spcPct val="50000"/>
                </a:spcBef>
              </a:pPr>
              <a:r>
                <a:rPr lang="en-US" sz="2800">
                  <a:solidFill>
                    <a:schemeClr val="bg1"/>
                  </a:solidFill>
                  <a:cs typeface="Arial" pitchFamily="34" charset="0"/>
                  <a:sym typeface="Wingdings" pitchFamily="2" charset="2"/>
                </a:rPr>
                <a: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9"/>
          <p:cNvSpPr txBox="1">
            <a:spLocks noChangeArrowheads="1"/>
          </p:cNvSpPr>
          <p:nvPr/>
        </p:nvSpPr>
        <p:spPr bwMode="auto">
          <a:xfrm>
            <a:off x="323850" y="1083999"/>
            <a:ext cx="6911975" cy="1201738"/>
          </a:xfrm>
          <a:prstGeom prst="rect">
            <a:avLst/>
          </a:prstGeom>
          <a:noFill/>
          <a:ln w="9525">
            <a:noFill/>
            <a:miter lim="800000"/>
            <a:headEnd/>
            <a:tailEnd/>
          </a:ln>
        </p:spPr>
        <p:txBody>
          <a:bodyPr>
            <a:spAutoFit/>
          </a:bodyPr>
          <a:lstStyle/>
          <a:p>
            <a:pPr algn="just"/>
            <a:r>
              <a:rPr lang="he-IL" b="1" dirty="0">
                <a:latin typeface="Arial" pitchFamily="34" charset="0"/>
                <a:cs typeface="Arial" pitchFamily="34" charset="0"/>
              </a:rPr>
              <a:t>תחרות ניצול </a:t>
            </a:r>
            <a:r>
              <a:rPr lang="he-IL" dirty="0">
                <a:latin typeface="Arial" pitchFamily="34" charset="0"/>
                <a:cs typeface="Arial" pitchFamily="34" charset="0"/>
              </a:rPr>
              <a:t>– שני מינים או שני פרטים מאותו מין מתחרים על ניצול של משאב מוגבל. עוצמת התחרות מושפעת באופן ישיר מרמת המשאב. </a:t>
            </a:r>
          </a:p>
        </p:txBody>
      </p:sp>
      <p:sp>
        <p:nvSpPr>
          <p:cNvPr id="4099" name="Text Box 5"/>
          <p:cNvSpPr txBox="1">
            <a:spLocks noChangeArrowheads="1"/>
          </p:cNvSpPr>
          <p:nvPr/>
        </p:nvSpPr>
        <p:spPr bwMode="auto">
          <a:xfrm>
            <a:off x="7345363" y="1228462"/>
            <a:ext cx="539750" cy="422275"/>
          </a:xfrm>
          <a:prstGeom prst="rect">
            <a:avLst/>
          </a:prstGeom>
          <a:solidFill>
            <a:srgbClr val="FF0000"/>
          </a:solidFill>
          <a:ln w="25400">
            <a:solidFill>
              <a:srgbClr val="0000FF"/>
            </a:solidFill>
            <a:miter lim="800000"/>
            <a:headEnd type="none" w="sm" len="sm"/>
            <a:tailEnd type="none" w="sm" len="sm"/>
          </a:ln>
        </p:spPr>
        <p:txBody>
          <a:bodyPr>
            <a:spAutoFit/>
          </a:bodyPr>
          <a:lstStyle/>
          <a:p>
            <a:pPr algn="ctr" eaLnBrk="0" hangingPunct="0">
              <a:spcBef>
                <a:spcPct val="50000"/>
              </a:spcBef>
            </a:pPr>
            <a:r>
              <a:rPr lang="en-US" dirty="0">
                <a:solidFill>
                  <a:schemeClr val="bg1"/>
                </a:solidFill>
                <a:cs typeface="Arial" pitchFamily="34" charset="0"/>
                <a:sym typeface="Wingdings" pitchFamily="2" charset="2"/>
              </a:rPr>
              <a:t></a:t>
            </a:r>
          </a:p>
        </p:txBody>
      </p:sp>
      <p:sp>
        <p:nvSpPr>
          <p:cNvPr id="4100" name="TextBox 11"/>
          <p:cNvSpPr txBox="1">
            <a:spLocks noChangeArrowheads="1"/>
          </p:cNvSpPr>
          <p:nvPr/>
        </p:nvSpPr>
        <p:spPr bwMode="auto">
          <a:xfrm>
            <a:off x="323850" y="2309549"/>
            <a:ext cx="6911975" cy="1938338"/>
          </a:xfrm>
          <a:prstGeom prst="rect">
            <a:avLst/>
          </a:prstGeom>
          <a:noFill/>
          <a:ln w="9525">
            <a:noFill/>
            <a:miter lim="800000"/>
            <a:headEnd/>
            <a:tailEnd/>
          </a:ln>
        </p:spPr>
        <p:txBody>
          <a:bodyPr>
            <a:spAutoFit/>
          </a:bodyPr>
          <a:lstStyle/>
          <a:p>
            <a:pPr algn="just"/>
            <a:r>
              <a:rPr lang="he-IL" b="1" dirty="0">
                <a:latin typeface="Arial" pitchFamily="34" charset="0"/>
                <a:cs typeface="Arial" pitchFamily="34" charset="0"/>
              </a:rPr>
              <a:t>תחרות הפרעה </a:t>
            </a:r>
            <a:r>
              <a:rPr lang="he-IL" dirty="0">
                <a:latin typeface="Arial" pitchFamily="34" charset="0"/>
                <a:cs typeface="Arial" pitchFamily="34" charset="0"/>
              </a:rPr>
              <a:t>– מין אחד מפריע פיזית לפרטים ממין אחר. תחרות זו עשויה לכלול מרכיב של ניצול, אך רמת ההפרעה אינה מושפעת באופן ישיר מרמת המשאב. עוצמת התחרות תלויה בצפיפות הפרטים המתחרים ובכמות המשאב הממוצעת לפרט. </a:t>
            </a:r>
          </a:p>
        </p:txBody>
      </p:sp>
      <p:sp>
        <p:nvSpPr>
          <p:cNvPr id="4101" name="Text Box 5"/>
          <p:cNvSpPr txBox="1">
            <a:spLocks noChangeArrowheads="1"/>
          </p:cNvSpPr>
          <p:nvPr/>
        </p:nvSpPr>
        <p:spPr bwMode="auto">
          <a:xfrm>
            <a:off x="7345363" y="2452424"/>
            <a:ext cx="539750" cy="422275"/>
          </a:xfrm>
          <a:prstGeom prst="rect">
            <a:avLst/>
          </a:prstGeom>
          <a:solidFill>
            <a:srgbClr val="FF0000"/>
          </a:solidFill>
          <a:ln w="25400">
            <a:solidFill>
              <a:srgbClr val="0000FF"/>
            </a:solidFill>
            <a:miter lim="800000"/>
            <a:headEnd type="none" w="sm" len="sm"/>
            <a:tailEnd type="none" w="sm" len="sm"/>
          </a:ln>
        </p:spPr>
        <p:txBody>
          <a:bodyPr>
            <a:spAutoFit/>
          </a:bodyPr>
          <a:lstStyle/>
          <a:p>
            <a:pPr algn="ctr" eaLnBrk="0" hangingPunct="0">
              <a:spcBef>
                <a:spcPct val="50000"/>
              </a:spcBef>
            </a:pPr>
            <a:r>
              <a:rPr lang="en-US">
                <a:solidFill>
                  <a:schemeClr val="bg1"/>
                </a:solidFill>
                <a:cs typeface="Arial" pitchFamily="34" charset="0"/>
                <a:sym typeface="Wingdings" pitchFamily="2" charset="2"/>
              </a:rPr>
              <a:t></a:t>
            </a:r>
          </a:p>
        </p:txBody>
      </p:sp>
      <p:grpSp>
        <p:nvGrpSpPr>
          <p:cNvPr id="4102" name="קבוצה 27"/>
          <p:cNvGrpSpPr>
            <a:grpSpLocks/>
          </p:cNvGrpSpPr>
          <p:nvPr/>
        </p:nvGrpSpPr>
        <p:grpSpPr bwMode="auto">
          <a:xfrm>
            <a:off x="971600" y="476672"/>
            <a:ext cx="7704138" cy="666750"/>
            <a:chOff x="683568" y="548680"/>
            <a:chExt cx="7704856" cy="667236"/>
          </a:xfrm>
        </p:grpSpPr>
        <p:sp>
          <p:nvSpPr>
            <p:cNvPr id="4105" name="Text Box 18"/>
            <p:cNvSpPr txBox="1">
              <a:spLocks noChangeArrowheads="1"/>
            </p:cNvSpPr>
            <p:nvPr/>
          </p:nvSpPr>
          <p:spPr bwMode="auto">
            <a:xfrm>
              <a:off x="683568" y="548680"/>
              <a:ext cx="6981825" cy="49244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he-IL" altLang="en-US" sz="2600" b="1" dirty="0">
                  <a:solidFill>
                    <a:srgbClr val="EC0060"/>
                  </a:solidFill>
                  <a:latin typeface="Arial" pitchFamily="34" charset="0"/>
                  <a:cs typeface="Arial" pitchFamily="34" charset="0"/>
                </a:rPr>
                <a:t>סוגי התחרות:</a:t>
              </a:r>
            </a:p>
          </p:txBody>
        </p:sp>
        <p:sp>
          <p:nvSpPr>
            <p:cNvPr id="4106" name="Text Box 5"/>
            <p:cNvSpPr txBox="1">
              <a:spLocks noChangeArrowheads="1"/>
            </p:cNvSpPr>
            <p:nvPr/>
          </p:nvSpPr>
          <p:spPr bwMode="auto">
            <a:xfrm>
              <a:off x="7884368" y="692696"/>
              <a:ext cx="504056" cy="523220"/>
            </a:xfrm>
            <a:prstGeom prst="rect">
              <a:avLst/>
            </a:prstGeom>
            <a:solidFill>
              <a:srgbClr val="3366FF"/>
            </a:solidFill>
            <a:ln w="25400">
              <a:solidFill>
                <a:schemeClr val="bg1"/>
              </a:solidFill>
              <a:miter lim="800000"/>
              <a:headEnd type="none" w="sm" len="sm"/>
              <a:tailEnd type="none" w="sm" len="sm"/>
            </a:ln>
          </p:spPr>
          <p:txBody>
            <a:bodyPr>
              <a:spAutoFit/>
            </a:bodyPr>
            <a:lstStyle/>
            <a:p>
              <a:pPr algn="ctr" eaLnBrk="0" hangingPunct="0">
                <a:spcBef>
                  <a:spcPct val="50000"/>
                </a:spcBef>
              </a:pPr>
              <a:r>
                <a:rPr lang="en-US" sz="2800">
                  <a:solidFill>
                    <a:schemeClr val="bg1"/>
                  </a:solidFill>
                  <a:cs typeface="Arial" pitchFamily="34" charset="0"/>
                  <a:sym typeface="Wingdings" pitchFamily="2" charset="2"/>
                </a:rPr>
                <a:t></a:t>
              </a:r>
            </a:p>
          </p:txBody>
        </p:sp>
      </p:grpSp>
      <p:sp>
        <p:nvSpPr>
          <p:cNvPr id="4103" name="Text Box 18"/>
          <p:cNvSpPr txBox="1">
            <a:spLocks noChangeArrowheads="1"/>
          </p:cNvSpPr>
          <p:nvPr/>
        </p:nvSpPr>
        <p:spPr bwMode="auto">
          <a:xfrm>
            <a:off x="323850" y="4492858"/>
            <a:ext cx="7629525" cy="1600438"/>
          </a:xfrm>
          <a:prstGeom prst="rect">
            <a:avLst/>
          </a:prstGeom>
          <a:noFill/>
          <a:ln w="12700">
            <a:noFill/>
            <a:miter lim="800000"/>
            <a:headEnd type="none" w="sm" len="sm"/>
            <a:tailEnd type="none" w="sm" len="sm"/>
          </a:ln>
        </p:spPr>
        <p:txBody>
          <a:bodyPr>
            <a:spAutoFit/>
          </a:bodyPr>
          <a:lstStyle/>
          <a:p>
            <a:pPr algn="just" eaLnBrk="0" hangingPunct="0">
              <a:spcBef>
                <a:spcPct val="50000"/>
              </a:spcBef>
            </a:pPr>
            <a:r>
              <a:rPr lang="he-IL" altLang="en-US" sz="2600" b="1" dirty="0">
                <a:solidFill>
                  <a:srgbClr val="EC0060"/>
                </a:solidFill>
                <a:latin typeface="Arial" pitchFamily="34" charset="0"/>
                <a:cs typeface="Arial" pitchFamily="34" charset="0"/>
              </a:rPr>
              <a:t>תחרות על מקומות קינון </a:t>
            </a:r>
            <a:r>
              <a:rPr lang="he-IL" dirty="0">
                <a:latin typeface="Arial" pitchFamily="34" charset="0"/>
                <a:cs typeface="Arial" pitchFamily="34" charset="0"/>
              </a:rPr>
              <a:t>מתקיימת בין מיני עופות </a:t>
            </a:r>
            <a:r>
              <a:rPr lang="he-IL" dirty="0" err="1">
                <a:latin typeface="Arial" pitchFamily="34" charset="0"/>
                <a:cs typeface="Arial" pitchFamily="34" charset="0"/>
              </a:rPr>
              <a:t>מקנני</a:t>
            </a:r>
            <a:r>
              <a:rPr lang="he-IL" dirty="0">
                <a:latin typeface="Arial" pitchFamily="34" charset="0"/>
                <a:cs typeface="Arial" pitchFamily="34" charset="0"/>
              </a:rPr>
              <a:t> חורים משניים אשר אינם יוצרים בעצמם חורים חדשים לקינון, אלא משתלטים ומנצלים חורים וגומחות </a:t>
            </a:r>
            <a:r>
              <a:rPr lang="he-IL" dirty="0" smtClean="0">
                <a:latin typeface="Arial" pitchFamily="34" charset="0"/>
                <a:cs typeface="Arial" pitchFamily="34" charset="0"/>
              </a:rPr>
              <a:t>ישנות קיימות או כאלה </a:t>
            </a:r>
            <a:r>
              <a:rPr lang="he-IL" dirty="0">
                <a:latin typeface="Arial" pitchFamily="34" charset="0"/>
                <a:cs typeface="Arial" pitchFamily="34" charset="0"/>
              </a:rPr>
              <a:t>שנוצרו על ידי </a:t>
            </a:r>
            <a:r>
              <a:rPr lang="he-IL" dirty="0" err="1">
                <a:latin typeface="Arial" pitchFamily="34" charset="0"/>
                <a:cs typeface="Arial" pitchFamily="34" charset="0"/>
              </a:rPr>
              <a:t>מקנני</a:t>
            </a:r>
            <a:r>
              <a:rPr lang="he-IL" dirty="0">
                <a:latin typeface="Arial" pitchFamily="34" charset="0"/>
                <a:cs typeface="Arial" pitchFamily="34" charset="0"/>
              </a:rPr>
              <a:t> חורים </a:t>
            </a:r>
            <a:r>
              <a:rPr lang="he-IL" dirty="0" smtClean="0">
                <a:latin typeface="Arial" pitchFamily="34" charset="0"/>
                <a:cs typeface="Arial" pitchFamily="34" charset="0"/>
              </a:rPr>
              <a:t>ראשוניים. </a:t>
            </a:r>
            <a:endParaRPr lang="he-IL" dirty="0">
              <a:latin typeface="Arial" pitchFamily="34" charset="0"/>
              <a:cs typeface="Arial" pitchFamily="34" charset="0"/>
            </a:endParaRPr>
          </a:p>
        </p:txBody>
      </p:sp>
      <p:sp>
        <p:nvSpPr>
          <p:cNvPr id="4104" name="Text Box 5"/>
          <p:cNvSpPr txBox="1">
            <a:spLocks noChangeArrowheads="1"/>
          </p:cNvSpPr>
          <p:nvPr/>
        </p:nvSpPr>
        <p:spPr bwMode="auto">
          <a:xfrm>
            <a:off x="8172450" y="4694470"/>
            <a:ext cx="503238" cy="523875"/>
          </a:xfrm>
          <a:prstGeom prst="rect">
            <a:avLst/>
          </a:prstGeom>
          <a:solidFill>
            <a:srgbClr val="3366FF"/>
          </a:solidFill>
          <a:ln w="25400">
            <a:solidFill>
              <a:schemeClr val="bg1"/>
            </a:solidFill>
            <a:miter lim="800000"/>
            <a:headEnd type="none" w="sm" len="sm"/>
            <a:tailEnd type="none" w="sm" len="sm"/>
          </a:ln>
        </p:spPr>
        <p:txBody>
          <a:bodyPr>
            <a:spAutoFit/>
          </a:bodyPr>
          <a:lstStyle/>
          <a:p>
            <a:pPr algn="ctr" eaLnBrk="0" hangingPunct="0">
              <a:spcBef>
                <a:spcPct val="50000"/>
              </a:spcBef>
            </a:pPr>
            <a:r>
              <a:rPr lang="en-US" sz="2800" dirty="0">
                <a:solidFill>
                  <a:schemeClr val="bg1"/>
                </a:solidFill>
                <a:cs typeface="Arial" pitchFamily="34" charset="0"/>
                <a:sym typeface="Wingdings" pitchFamily="2" charset="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2" name="Rectangle 52"/>
          <p:cNvSpPr>
            <a:spLocks noChangeArrowheads="1"/>
          </p:cNvSpPr>
          <p:nvPr/>
        </p:nvSpPr>
        <p:spPr bwMode="auto">
          <a:xfrm>
            <a:off x="1691680" y="260648"/>
            <a:ext cx="6826845" cy="682327"/>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rPr>
              <a:t>שאלת המחקר</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
        <p:nvSpPr>
          <p:cNvPr id="9219" name="Text Box 18"/>
          <p:cNvSpPr txBox="1">
            <a:spLocks noChangeArrowheads="1"/>
          </p:cNvSpPr>
          <p:nvPr/>
        </p:nvSpPr>
        <p:spPr bwMode="auto">
          <a:xfrm>
            <a:off x="1331913" y="1268760"/>
            <a:ext cx="6621462" cy="2246769"/>
          </a:xfrm>
          <a:prstGeom prst="rect">
            <a:avLst/>
          </a:prstGeom>
          <a:noFill/>
          <a:ln w="12700">
            <a:noFill/>
            <a:miter lim="800000"/>
            <a:headEnd type="none" w="sm" len="sm"/>
            <a:tailEnd type="none" w="sm" len="sm"/>
          </a:ln>
        </p:spPr>
        <p:txBody>
          <a:bodyPr>
            <a:spAutoFit/>
          </a:bodyPr>
          <a:lstStyle/>
          <a:p>
            <a:pPr algn="just" eaLnBrk="0" hangingPunct="0">
              <a:spcBef>
                <a:spcPts val="100"/>
              </a:spcBef>
            </a:pPr>
            <a:r>
              <a:rPr lang="he-IL" altLang="en-US" sz="2800" b="1" dirty="0">
                <a:solidFill>
                  <a:srgbClr val="EC0060"/>
                </a:solidFill>
                <a:latin typeface="Arial" pitchFamily="34" charset="0"/>
                <a:cs typeface="Arial" pitchFamily="34" charset="0"/>
              </a:rPr>
              <a:t>האם כאשר צפיפות הדרורים נמוכה, קיימת תחרות </a:t>
            </a:r>
            <a:r>
              <a:rPr lang="he-IL" altLang="en-US" sz="2800" b="1" dirty="0" smtClean="0">
                <a:solidFill>
                  <a:srgbClr val="EC0060"/>
                </a:solidFill>
                <a:latin typeface="Arial" pitchFamily="34" charset="0"/>
                <a:cs typeface="Arial" pitchFamily="34" charset="0"/>
              </a:rPr>
              <a:t>הפרעה סביב </a:t>
            </a:r>
            <a:r>
              <a:rPr lang="he-IL" altLang="en-US" sz="2800" b="1" dirty="0">
                <a:solidFill>
                  <a:srgbClr val="EC0060"/>
                </a:solidFill>
                <a:latin typeface="Arial" pitchFamily="34" charset="0"/>
                <a:cs typeface="Arial" pitchFamily="34" charset="0"/>
              </a:rPr>
              <a:t>ו/או ניצול </a:t>
            </a:r>
            <a:r>
              <a:rPr lang="he-IL" altLang="en-US" sz="2800" b="1" dirty="0" smtClean="0">
                <a:solidFill>
                  <a:srgbClr val="EC0060"/>
                </a:solidFill>
                <a:latin typeface="Arial" pitchFamily="34" charset="0"/>
                <a:cs typeface="Arial" pitchFamily="34" charset="0"/>
              </a:rPr>
              <a:t>של </a:t>
            </a:r>
            <a:r>
              <a:rPr lang="he-IL" altLang="en-US" sz="2800" b="1" dirty="0">
                <a:solidFill>
                  <a:srgbClr val="EC0060"/>
                </a:solidFill>
                <a:latin typeface="Arial" pitchFamily="34" charset="0"/>
                <a:cs typeface="Arial" pitchFamily="34" charset="0"/>
              </a:rPr>
              <a:t>מקומות הקינון בין הירגזי המצוי ודרור הבית, ומה השפעתה על הצלחת הרבייה של הירגזי המצוי?</a:t>
            </a:r>
          </a:p>
        </p:txBody>
      </p:sp>
      <p:pic>
        <p:nvPicPr>
          <p:cNvPr id="6" name="Picture 1"/>
          <p:cNvPicPr/>
          <p:nvPr/>
        </p:nvPicPr>
        <p:blipFill>
          <a:blip r:embed="rId2" cstate="print"/>
          <a:srcRect/>
          <a:stretch>
            <a:fillRect/>
          </a:stretch>
        </p:blipFill>
        <p:spPr bwMode="auto">
          <a:xfrm>
            <a:off x="1457325" y="4297363"/>
            <a:ext cx="2178050" cy="2155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http://ofakim.files.wordpress.com/2010/02/sparrow_bird_standing_246592_l.jpg"/>
          <p:cNvPicPr/>
          <p:nvPr/>
        </p:nvPicPr>
        <p:blipFill>
          <a:blip r:embed="rId3" cstate="print"/>
          <a:srcRect l="14411"/>
          <a:stretch>
            <a:fillRect/>
          </a:stretch>
        </p:blipFill>
        <p:spPr bwMode="auto">
          <a:xfrm>
            <a:off x="5724525" y="4292600"/>
            <a:ext cx="2176463" cy="2157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22" name="TextBox 12"/>
          <p:cNvSpPr txBox="1">
            <a:spLocks noChangeArrowheads="1"/>
          </p:cNvSpPr>
          <p:nvPr/>
        </p:nvSpPr>
        <p:spPr bwMode="auto">
          <a:xfrm>
            <a:off x="6156325" y="3860800"/>
            <a:ext cx="1295400" cy="369332"/>
          </a:xfrm>
          <a:prstGeom prst="rect">
            <a:avLst/>
          </a:prstGeom>
          <a:noFill/>
          <a:ln w="9525">
            <a:noFill/>
            <a:miter lim="800000"/>
            <a:headEnd/>
            <a:tailEnd/>
          </a:ln>
        </p:spPr>
        <p:txBody>
          <a:bodyPr>
            <a:spAutoFit/>
          </a:bodyPr>
          <a:lstStyle/>
          <a:p>
            <a:pPr algn="ctr"/>
            <a:r>
              <a:rPr lang="he-IL" sz="1800" b="1" dirty="0">
                <a:latin typeface="Arial" pitchFamily="34" charset="0"/>
                <a:cs typeface="Arial" pitchFamily="34" charset="0"/>
              </a:rPr>
              <a:t>דרור בית</a:t>
            </a:r>
          </a:p>
        </p:txBody>
      </p:sp>
      <p:sp>
        <p:nvSpPr>
          <p:cNvPr id="9223" name="TextBox 13"/>
          <p:cNvSpPr txBox="1">
            <a:spLocks noChangeArrowheads="1"/>
          </p:cNvSpPr>
          <p:nvPr/>
        </p:nvSpPr>
        <p:spPr bwMode="auto">
          <a:xfrm>
            <a:off x="1889125" y="3860800"/>
            <a:ext cx="1296988" cy="369332"/>
          </a:xfrm>
          <a:prstGeom prst="rect">
            <a:avLst/>
          </a:prstGeom>
          <a:noFill/>
          <a:ln w="9525">
            <a:noFill/>
            <a:miter lim="800000"/>
            <a:headEnd/>
            <a:tailEnd/>
          </a:ln>
        </p:spPr>
        <p:txBody>
          <a:bodyPr>
            <a:spAutoFit/>
          </a:bodyPr>
          <a:lstStyle/>
          <a:p>
            <a:pPr algn="ctr"/>
            <a:r>
              <a:rPr lang="he-IL" sz="1800" b="1" dirty="0">
                <a:latin typeface="Arial" pitchFamily="34" charset="0"/>
                <a:cs typeface="Arial" pitchFamily="34" charset="0"/>
              </a:rPr>
              <a:t>ירגזי מצוי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8"/>
          <p:cNvSpPr txBox="1">
            <a:spLocks noChangeArrowheads="1"/>
          </p:cNvSpPr>
          <p:nvPr/>
        </p:nvSpPr>
        <p:spPr bwMode="auto">
          <a:xfrm>
            <a:off x="395536" y="1556792"/>
            <a:ext cx="8205787" cy="4401205"/>
          </a:xfrm>
          <a:prstGeom prst="rect">
            <a:avLst/>
          </a:prstGeom>
          <a:noFill/>
          <a:ln w="12700">
            <a:noFill/>
            <a:miter lim="800000"/>
            <a:headEnd type="none" w="sm" len="sm"/>
            <a:tailEnd type="none" w="sm" len="sm"/>
          </a:ln>
        </p:spPr>
        <p:txBody>
          <a:bodyPr wrap="square">
            <a:spAutoFit/>
          </a:bodyPr>
          <a:lstStyle/>
          <a:p>
            <a:pPr algn="ctr"/>
            <a:r>
              <a:rPr lang="he-IL" altLang="en-US" sz="2800" b="1" dirty="0" smtClean="0">
                <a:solidFill>
                  <a:srgbClr val="EC0060"/>
                </a:solidFill>
                <a:latin typeface="Arial" pitchFamily="34" charset="0"/>
                <a:cs typeface="Arial" pitchFamily="34" charset="0"/>
              </a:rPr>
              <a:t>לבחון </a:t>
            </a:r>
            <a:r>
              <a:rPr lang="he-IL" altLang="en-US" sz="2800" b="1" dirty="0">
                <a:solidFill>
                  <a:srgbClr val="EC0060"/>
                </a:solidFill>
                <a:latin typeface="Arial" pitchFamily="34" charset="0"/>
                <a:cs typeface="Arial" pitchFamily="34" charset="0"/>
              </a:rPr>
              <a:t>האם הירגזים דוגרים על ביציהם ומגדלים את גוזליהם בהצלחה ללא קשר לבחירה הראשונית שלהם בגודל חור קינון מסוים.</a:t>
            </a:r>
          </a:p>
          <a:p>
            <a:pPr algn="just"/>
            <a:endParaRPr lang="he-IL" sz="2800" dirty="0">
              <a:latin typeface="Arial" pitchFamily="34" charset="0"/>
              <a:cs typeface="Arial" pitchFamily="34" charset="0"/>
            </a:endParaRPr>
          </a:p>
          <a:p>
            <a:pPr algn="just"/>
            <a:r>
              <a:rPr lang="he-IL" sz="2800" dirty="0">
                <a:latin typeface="Arial" pitchFamily="34" charset="0"/>
                <a:cs typeface="Arial" pitchFamily="34" charset="0"/>
              </a:rPr>
              <a:t>יתרה מזאת, החלפת החורים הקטנים בחורים גדולים במחצית התיבות </a:t>
            </a:r>
            <a:r>
              <a:rPr lang="he-IL" sz="2800" dirty="0" smtClean="0">
                <a:latin typeface="Arial" pitchFamily="34" charset="0"/>
                <a:cs typeface="Arial" pitchFamily="34" charset="0"/>
              </a:rPr>
              <a:t>מחקה </a:t>
            </a:r>
            <a:r>
              <a:rPr lang="he-IL" sz="2800" dirty="0">
                <a:latin typeface="Arial" pitchFamily="34" charset="0"/>
                <a:cs typeface="Arial" pitchFamily="34" charset="0"/>
              </a:rPr>
              <a:t>מצב טבעי, בו נקרים סוריים מרחיבים חורים. </a:t>
            </a:r>
            <a:r>
              <a:rPr lang="he-IL" sz="2800" dirty="0" smtClean="0">
                <a:latin typeface="Arial" pitchFamily="34" charset="0"/>
                <a:cs typeface="Arial" pitchFamily="34" charset="0"/>
              </a:rPr>
              <a:t>כך, תיתכן השפעה עקיפה </a:t>
            </a:r>
            <a:r>
              <a:rPr lang="he-IL" sz="2800" dirty="0">
                <a:latin typeface="Arial" pitchFamily="34" charset="0"/>
                <a:cs typeface="Arial" pitchFamily="34" charset="0"/>
              </a:rPr>
              <a:t>על התחרות בין הירגזים </a:t>
            </a:r>
            <a:r>
              <a:rPr lang="he-IL" sz="2800" dirty="0" smtClean="0">
                <a:latin typeface="Arial" pitchFamily="34" charset="0"/>
                <a:cs typeface="Arial" pitchFamily="34" charset="0"/>
              </a:rPr>
              <a:t>לדרורים על ידי אפשרות של מינים </a:t>
            </a:r>
            <a:r>
              <a:rPr lang="he-IL" sz="2800" dirty="0">
                <a:latin typeface="Arial" pitchFamily="34" charset="0"/>
                <a:cs typeface="Arial" pitchFamily="34" charset="0"/>
              </a:rPr>
              <a:t>גדולים יותר להפריע לירגזים ולדרורים לקנן, כדוגמת מאינה הודית </a:t>
            </a:r>
            <a:r>
              <a:rPr lang="he-IL" sz="2800" dirty="0" err="1">
                <a:latin typeface="Arial" pitchFamily="34" charset="0"/>
                <a:cs typeface="Arial" pitchFamily="34" charset="0"/>
              </a:rPr>
              <a:t>ודררה</a:t>
            </a:r>
            <a:r>
              <a:rPr lang="he-IL" sz="2800" dirty="0">
                <a:latin typeface="Arial" pitchFamily="34" charset="0"/>
                <a:cs typeface="Arial" pitchFamily="34" charset="0"/>
              </a:rPr>
              <a:t>.</a:t>
            </a:r>
            <a:endParaRPr lang="en-US" sz="2800" dirty="0">
              <a:latin typeface="Arial" pitchFamily="34" charset="0"/>
              <a:cs typeface="Arial" pitchFamily="34" charset="0"/>
            </a:endParaRPr>
          </a:p>
        </p:txBody>
      </p:sp>
      <p:sp>
        <p:nvSpPr>
          <p:cNvPr id="3" name="Rectangle 52"/>
          <p:cNvSpPr>
            <a:spLocks noChangeArrowheads="1"/>
          </p:cNvSpPr>
          <p:nvPr/>
        </p:nvSpPr>
        <p:spPr bwMode="auto">
          <a:xfrm>
            <a:off x="1907704" y="333375"/>
            <a:ext cx="6394921"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smtClean="0">
                <a:solidFill>
                  <a:schemeClr val="accent6">
                    <a:lumMod val="75000"/>
                  </a:schemeClr>
                </a:solidFill>
                <a:effectLst>
                  <a:outerShdw blurRad="38100" dist="38100" dir="2700000" algn="tl">
                    <a:srgbClr val="000000"/>
                  </a:outerShdw>
                </a:effectLst>
                <a:latin typeface="Arial" pitchFamily="34" charset="0"/>
                <a:cs typeface="Arial" pitchFamily="34" charset="0"/>
              </a:rPr>
              <a:t>מטרת המחקר</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2" name="Rectangle 52"/>
          <p:cNvSpPr>
            <a:spLocks noChangeArrowheads="1"/>
          </p:cNvSpPr>
          <p:nvPr/>
        </p:nvSpPr>
        <p:spPr bwMode="auto">
          <a:xfrm>
            <a:off x="1547664" y="333375"/>
            <a:ext cx="6970861"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rPr>
              <a:t>המינים הנחקרים</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
        <p:nvSpPr>
          <p:cNvPr id="7171" name="Text Box 18"/>
          <p:cNvSpPr txBox="1">
            <a:spLocks noChangeArrowheads="1"/>
          </p:cNvSpPr>
          <p:nvPr/>
        </p:nvSpPr>
        <p:spPr bwMode="auto">
          <a:xfrm>
            <a:off x="395288" y="1052736"/>
            <a:ext cx="8205787" cy="5704126"/>
          </a:xfrm>
          <a:prstGeom prst="rect">
            <a:avLst/>
          </a:prstGeom>
          <a:noFill/>
          <a:ln w="12700">
            <a:noFill/>
            <a:miter lim="800000"/>
            <a:headEnd type="none" w="sm" len="sm"/>
            <a:tailEnd type="none" w="sm" len="sm"/>
          </a:ln>
        </p:spPr>
        <p:txBody>
          <a:bodyPr>
            <a:spAutoFit/>
          </a:bodyPr>
          <a:lstStyle/>
          <a:p>
            <a:pPr algn="just" eaLnBrk="0" hangingPunct="0">
              <a:spcBef>
                <a:spcPct val="50000"/>
              </a:spcBef>
            </a:pPr>
            <a:r>
              <a:rPr lang="he-IL" altLang="en-US" sz="2600" b="1" dirty="0">
                <a:solidFill>
                  <a:srgbClr val="EC0060"/>
                </a:solidFill>
                <a:latin typeface="Arial" pitchFamily="34" charset="0"/>
                <a:cs typeface="Arial" pitchFamily="34" charset="0"/>
              </a:rPr>
              <a:t>הירגזי המצוי – </a:t>
            </a:r>
            <a:r>
              <a:rPr lang="en-US" altLang="en-US" b="1" dirty="0" err="1">
                <a:solidFill>
                  <a:srgbClr val="EC0060"/>
                </a:solidFill>
                <a:latin typeface="Arial" pitchFamily="34" charset="0"/>
                <a:cs typeface="Arial" pitchFamily="34" charset="0"/>
              </a:rPr>
              <a:t>Parus</a:t>
            </a:r>
            <a:r>
              <a:rPr lang="en-US" altLang="en-US" b="1" dirty="0">
                <a:solidFill>
                  <a:srgbClr val="EC0060"/>
                </a:solidFill>
                <a:latin typeface="Arial" pitchFamily="34" charset="0"/>
                <a:cs typeface="Arial" pitchFamily="34" charset="0"/>
              </a:rPr>
              <a:t> Major</a:t>
            </a:r>
          </a:p>
          <a:p>
            <a:pPr algn="just" eaLnBrk="0" hangingPunct="0">
              <a:spcBef>
                <a:spcPts val="100"/>
              </a:spcBef>
            </a:pPr>
            <a:r>
              <a:rPr lang="he-IL" dirty="0">
                <a:latin typeface="Arial" pitchFamily="34" charset="0"/>
                <a:cs typeface="Arial" pitchFamily="34" charset="0"/>
              </a:rPr>
              <a:t>ציפור שיר קטנה </a:t>
            </a:r>
            <a:r>
              <a:rPr lang="he-IL" dirty="0" smtClean="0">
                <a:latin typeface="Arial" pitchFamily="34" charset="0"/>
                <a:cs typeface="Arial" pitchFamily="34" charset="0"/>
              </a:rPr>
              <a:t>וטריטוריאלית יציבה בארץ. </a:t>
            </a:r>
            <a:endParaRPr lang="he-IL" dirty="0">
              <a:latin typeface="Arial" pitchFamily="34" charset="0"/>
              <a:cs typeface="Arial" pitchFamily="34" charset="0"/>
            </a:endParaRPr>
          </a:p>
          <a:p>
            <a:pPr algn="just" eaLnBrk="0" hangingPunct="0">
              <a:spcBef>
                <a:spcPts val="100"/>
              </a:spcBef>
            </a:pPr>
            <a:r>
              <a:rPr lang="he-IL" dirty="0">
                <a:latin typeface="Arial" pitchFamily="34" charset="0"/>
                <a:cs typeface="Arial" pitchFamily="34" charset="0"/>
              </a:rPr>
              <a:t>משקלו של הירגזי כ- </a:t>
            </a:r>
            <a:r>
              <a:rPr lang="he-IL" sz="2000" dirty="0">
                <a:latin typeface="Arial" pitchFamily="34" charset="0"/>
                <a:cs typeface="Arial" pitchFamily="34" charset="0"/>
              </a:rPr>
              <a:t>14-17</a:t>
            </a:r>
            <a:r>
              <a:rPr lang="he-IL" dirty="0">
                <a:latin typeface="Arial" pitchFamily="34" charset="0"/>
                <a:cs typeface="Arial" pitchFamily="34" charset="0"/>
              </a:rPr>
              <a:t> גרם ואורך גופו נע בין </a:t>
            </a:r>
            <a:r>
              <a:rPr lang="he-IL" sz="2000" dirty="0">
                <a:latin typeface="Arial" pitchFamily="34" charset="0"/>
                <a:cs typeface="Arial" pitchFamily="34" charset="0"/>
              </a:rPr>
              <a:t>12.8-14.1</a:t>
            </a:r>
            <a:r>
              <a:rPr lang="he-IL" dirty="0">
                <a:latin typeface="Arial" pitchFamily="34" charset="0"/>
                <a:cs typeface="Arial" pitchFamily="34" charset="0"/>
              </a:rPr>
              <a:t> </a:t>
            </a:r>
            <a:r>
              <a:rPr lang="he-IL" dirty="0" smtClean="0">
                <a:latin typeface="Arial" pitchFamily="34" charset="0"/>
                <a:cs typeface="Arial" pitchFamily="34" charset="0"/>
              </a:rPr>
              <a:t>ס"מ. </a:t>
            </a:r>
          </a:p>
          <a:p>
            <a:pPr algn="just" eaLnBrk="0" hangingPunct="0">
              <a:spcBef>
                <a:spcPts val="100"/>
              </a:spcBef>
            </a:pPr>
            <a:r>
              <a:rPr lang="he-IL" dirty="0" smtClean="0">
                <a:latin typeface="Arial" pitchFamily="34" charset="0"/>
                <a:cs typeface="Arial" pitchFamily="34" charset="0"/>
              </a:rPr>
              <a:t>הירגזי </a:t>
            </a:r>
            <a:r>
              <a:rPr lang="he-IL" dirty="0">
                <a:latin typeface="Arial" pitchFamily="34" charset="0"/>
                <a:cs typeface="Arial" pitchFamily="34" charset="0"/>
              </a:rPr>
              <a:t>המצוי הינו מקנן חורים משניים וממוצע גודל </a:t>
            </a:r>
            <a:r>
              <a:rPr lang="he-IL" dirty="0" err="1">
                <a:latin typeface="Arial" pitchFamily="34" charset="0"/>
                <a:cs typeface="Arial" pitchFamily="34" charset="0"/>
              </a:rPr>
              <a:t>התטולה</a:t>
            </a:r>
            <a:r>
              <a:rPr lang="he-IL" dirty="0">
                <a:latin typeface="Arial" pitchFamily="34" charset="0"/>
                <a:cs typeface="Arial" pitchFamily="34" charset="0"/>
              </a:rPr>
              <a:t> בארץ הוא לרוב </a:t>
            </a:r>
            <a:r>
              <a:rPr lang="he-IL" sz="2000" dirty="0">
                <a:latin typeface="Arial" pitchFamily="34" charset="0"/>
                <a:cs typeface="Arial" pitchFamily="34" charset="0"/>
              </a:rPr>
              <a:t>7-5</a:t>
            </a:r>
            <a:r>
              <a:rPr lang="he-IL" dirty="0">
                <a:latin typeface="Arial" pitchFamily="34" charset="0"/>
                <a:cs typeface="Arial" pitchFamily="34" charset="0"/>
              </a:rPr>
              <a:t> </a:t>
            </a:r>
            <a:r>
              <a:rPr lang="he-IL" dirty="0" smtClean="0">
                <a:latin typeface="Arial" pitchFamily="34" charset="0"/>
                <a:cs typeface="Arial" pitchFamily="34" charset="0"/>
              </a:rPr>
              <a:t>ביצים. הירגזי </a:t>
            </a:r>
            <a:r>
              <a:rPr lang="he-IL" dirty="0">
                <a:latin typeface="Arial" pitchFamily="34" charset="0"/>
                <a:cs typeface="Arial" pitchFamily="34" charset="0"/>
              </a:rPr>
              <a:t>המצוי מקנן בארץ מסוף אוקטובר ועד חודש </a:t>
            </a:r>
            <a:r>
              <a:rPr lang="he-IL" dirty="0" smtClean="0">
                <a:latin typeface="Arial" pitchFamily="34" charset="0"/>
                <a:cs typeface="Arial" pitchFamily="34" charset="0"/>
              </a:rPr>
              <a:t>יוני. </a:t>
            </a:r>
          </a:p>
          <a:p>
            <a:pPr algn="just" eaLnBrk="0" hangingPunct="0">
              <a:spcBef>
                <a:spcPct val="50000"/>
              </a:spcBef>
            </a:pPr>
            <a:r>
              <a:rPr lang="he-IL" altLang="en-US" sz="2600" b="1" dirty="0">
                <a:solidFill>
                  <a:srgbClr val="EC0060"/>
                </a:solidFill>
                <a:latin typeface="Arial" pitchFamily="34" charset="0"/>
                <a:cs typeface="Arial" pitchFamily="34" charset="0"/>
              </a:rPr>
              <a:t>דרור הבית – </a:t>
            </a:r>
            <a:r>
              <a:rPr lang="en-US" altLang="en-US" b="1" dirty="0">
                <a:solidFill>
                  <a:srgbClr val="EC0060"/>
                </a:solidFill>
                <a:latin typeface="Arial" pitchFamily="34" charset="0"/>
                <a:cs typeface="Arial" pitchFamily="34" charset="0"/>
              </a:rPr>
              <a:t>Passer </a:t>
            </a:r>
            <a:r>
              <a:rPr lang="en-US" altLang="en-US" b="1" dirty="0" err="1">
                <a:solidFill>
                  <a:srgbClr val="EC0060"/>
                </a:solidFill>
                <a:latin typeface="Arial" pitchFamily="34" charset="0"/>
                <a:cs typeface="Arial" pitchFamily="34" charset="0"/>
              </a:rPr>
              <a:t>Domesticus</a:t>
            </a:r>
            <a:endParaRPr lang="en-US" altLang="en-US" b="1" dirty="0">
              <a:solidFill>
                <a:srgbClr val="EC0060"/>
              </a:solidFill>
              <a:latin typeface="Arial" pitchFamily="34" charset="0"/>
              <a:cs typeface="Arial" pitchFamily="34" charset="0"/>
            </a:endParaRPr>
          </a:p>
          <a:p>
            <a:pPr algn="just" eaLnBrk="0" hangingPunct="0">
              <a:spcBef>
                <a:spcPts val="100"/>
              </a:spcBef>
            </a:pPr>
            <a:r>
              <a:rPr lang="he-IL" dirty="0" smtClean="0">
                <a:latin typeface="Arial" pitchFamily="34" charset="0"/>
                <a:cs typeface="Arial" pitchFamily="34" charset="0"/>
              </a:rPr>
              <a:t>ציפור שיר קטנה המקננת בחורים משניים.</a:t>
            </a:r>
          </a:p>
          <a:p>
            <a:pPr algn="just" eaLnBrk="0" hangingPunct="0">
              <a:spcBef>
                <a:spcPts val="100"/>
              </a:spcBef>
            </a:pPr>
            <a:r>
              <a:rPr lang="he-IL" dirty="0" smtClean="0">
                <a:latin typeface="Arial" pitchFamily="34" charset="0"/>
                <a:cs typeface="Arial" pitchFamily="34" charset="0"/>
              </a:rPr>
              <a:t>משקלו </a:t>
            </a:r>
            <a:r>
              <a:rPr lang="he-IL" dirty="0">
                <a:latin typeface="Arial" pitchFamily="34" charset="0"/>
                <a:cs typeface="Arial" pitchFamily="34" charset="0"/>
              </a:rPr>
              <a:t>של דרור הבית כ- </a:t>
            </a:r>
            <a:r>
              <a:rPr lang="he-IL" sz="2000" dirty="0">
                <a:latin typeface="Arial" pitchFamily="34" charset="0"/>
                <a:cs typeface="Arial" pitchFamily="34" charset="0"/>
              </a:rPr>
              <a:t>33</a:t>
            </a:r>
            <a:r>
              <a:rPr lang="he-IL" dirty="0">
                <a:latin typeface="Arial" pitchFamily="34" charset="0"/>
                <a:cs typeface="Arial" pitchFamily="34" charset="0"/>
              </a:rPr>
              <a:t> גרם ואורך גופו נע </a:t>
            </a:r>
            <a:r>
              <a:rPr lang="he-IL" dirty="0" smtClean="0">
                <a:latin typeface="Arial" pitchFamily="34" charset="0"/>
                <a:cs typeface="Arial" pitchFamily="34" charset="0"/>
              </a:rPr>
              <a:t>בין </a:t>
            </a:r>
            <a:r>
              <a:rPr lang="he-IL" sz="2000" dirty="0">
                <a:latin typeface="Arial" pitchFamily="34" charset="0"/>
                <a:cs typeface="Arial" pitchFamily="34" charset="0"/>
              </a:rPr>
              <a:t>14-16.8</a:t>
            </a:r>
            <a:r>
              <a:rPr lang="he-IL" dirty="0">
                <a:latin typeface="Arial" pitchFamily="34" charset="0"/>
                <a:cs typeface="Arial" pitchFamily="34" charset="0"/>
              </a:rPr>
              <a:t> ס"מ</a:t>
            </a:r>
            <a:r>
              <a:rPr lang="he-IL" dirty="0" smtClean="0">
                <a:latin typeface="Arial" pitchFamily="34" charset="0"/>
                <a:cs typeface="Arial" pitchFamily="34" charset="0"/>
              </a:rPr>
              <a:t>.</a:t>
            </a:r>
          </a:p>
          <a:p>
            <a:pPr algn="just" eaLnBrk="0" hangingPunct="0">
              <a:spcBef>
                <a:spcPts val="100"/>
              </a:spcBef>
            </a:pPr>
            <a:r>
              <a:rPr lang="he-IL" dirty="0" smtClean="0">
                <a:latin typeface="Arial" pitchFamily="34" charset="0"/>
                <a:cs typeface="Arial" pitchFamily="34" charset="0"/>
              </a:rPr>
              <a:t>בונה </a:t>
            </a:r>
            <a:r>
              <a:rPr lang="he-IL" dirty="0">
                <a:latin typeface="Arial" pitchFamily="34" charset="0"/>
                <a:cs typeface="Arial" pitchFamily="34" charset="0"/>
              </a:rPr>
              <a:t>את קינו בחורים וסדקים טבעיים וכן במבנים </a:t>
            </a:r>
            <a:r>
              <a:rPr lang="he-IL" dirty="0" smtClean="0">
                <a:latin typeface="Arial" pitchFamily="34" charset="0"/>
                <a:cs typeface="Arial" pitchFamily="34" charset="0"/>
              </a:rPr>
              <a:t>תוצרת </a:t>
            </a:r>
            <a:r>
              <a:rPr lang="he-IL" dirty="0">
                <a:latin typeface="Arial" pitchFamily="34" charset="0"/>
                <a:cs typeface="Arial" pitchFamily="34" charset="0"/>
              </a:rPr>
              <a:t>האדם.</a:t>
            </a:r>
          </a:p>
          <a:p>
            <a:pPr algn="just" eaLnBrk="0" hangingPunct="0">
              <a:spcBef>
                <a:spcPts val="100"/>
              </a:spcBef>
            </a:pPr>
            <a:r>
              <a:rPr lang="he-IL" dirty="0">
                <a:latin typeface="Arial" pitchFamily="34" charset="0"/>
                <a:cs typeface="Arial" pitchFamily="34" charset="0"/>
              </a:rPr>
              <a:t>ממוצע גודל </a:t>
            </a:r>
            <a:r>
              <a:rPr lang="he-IL" dirty="0" err="1">
                <a:latin typeface="Arial" pitchFamily="34" charset="0"/>
                <a:cs typeface="Arial" pitchFamily="34" charset="0"/>
              </a:rPr>
              <a:t>התטולה</a:t>
            </a:r>
            <a:r>
              <a:rPr lang="he-IL" dirty="0">
                <a:latin typeface="Arial" pitchFamily="34" charset="0"/>
                <a:cs typeface="Arial" pitchFamily="34" charset="0"/>
              </a:rPr>
              <a:t> של דרור הבית בארץ הינו </a:t>
            </a:r>
            <a:r>
              <a:rPr lang="he-IL" sz="2000" dirty="0">
                <a:latin typeface="Arial" pitchFamily="34" charset="0"/>
                <a:cs typeface="Arial" pitchFamily="34" charset="0"/>
              </a:rPr>
              <a:t>5-7 </a:t>
            </a:r>
            <a:r>
              <a:rPr lang="he-IL" dirty="0">
                <a:latin typeface="Arial" pitchFamily="34" charset="0"/>
                <a:cs typeface="Arial" pitchFamily="34" charset="0"/>
              </a:rPr>
              <a:t>ביצים.</a:t>
            </a:r>
          </a:p>
          <a:p>
            <a:pPr algn="just" eaLnBrk="0" hangingPunct="0">
              <a:spcBef>
                <a:spcPts val="100"/>
              </a:spcBef>
            </a:pPr>
            <a:r>
              <a:rPr lang="he-IL" dirty="0">
                <a:latin typeface="Arial" pitchFamily="34" charset="0"/>
                <a:cs typeface="Arial" pitchFamily="34" charset="0"/>
              </a:rPr>
              <a:t>דרור הבית הינו ציפור אגרסיבית המטרידה ומגרשת מינים קטנים </a:t>
            </a:r>
            <a:r>
              <a:rPr lang="he-IL" dirty="0" smtClean="0">
                <a:latin typeface="Arial" pitchFamily="34" charset="0"/>
                <a:cs typeface="Arial" pitchFamily="34" charset="0"/>
              </a:rPr>
              <a:t>ממנה מאתרי </a:t>
            </a:r>
            <a:r>
              <a:rPr lang="he-IL" dirty="0">
                <a:latin typeface="Arial" pitchFamily="34" charset="0"/>
                <a:cs typeface="Arial" pitchFamily="34" charset="0"/>
              </a:rPr>
              <a:t>הקינון </a:t>
            </a:r>
            <a:r>
              <a:rPr lang="he-IL" dirty="0" smtClean="0">
                <a:latin typeface="Arial" pitchFamily="34" charset="0"/>
                <a:cs typeface="Arial" pitchFamily="34" charset="0"/>
              </a:rPr>
              <a:t>שלהם </a:t>
            </a:r>
            <a:r>
              <a:rPr lang="he-IL" dirty="0">
                <a:latin typeface="Arial" pitchFamily="34" charset="0"/>
                <a:cs typeface="Arial" pitchFamily="34" charset="0"/>
              </a:rPr>
              <a:t>ועלולה לתקוף ציפורים קטנות ממנה עד כדי הרג של גוזלים ואפילו בוגרים</a:t>
            </a:r>
            <a:r>
              <a:rPr lang="he-IL" dirty="0" smtClean="0">
                <a:latin typeface="Arial" pitchFamily="34" charset="0"/>
                <a:cs typeface="Arial" pitchFamily="34" charset="0"/>
              </a:rPr>
              <a:t>.</a:t>
            </a:r>
            <a:endParaRPr lang="he-IL" sz="2600" dirty="0">
              <a:solidFill>
                <a:srgbClr val="000000"/>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2" name="Rectangle 52"/>
          <p:cNvSpPr>
            <a:spLocks noChangeArrowheads="1"/>
          </p:cNvSpPr>
          <p:nvPr/>
        </p:nvSpPr>
        <p:spPr bwMode="auto">
          <a:xfrm>
            <a:off x="1547664" y="333375"/>
            <a:ext cx="6970861"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rPr>
              <a:t>השערות ותחזיות</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
        <p:nvSpPr>
          <p:cNvPr id="10243" name="Text Box 18"/>
          <p:cNvSpPr txBox="1">
            <a:spLocks noChangeArrowheads="1"/>
          </p:cNvSpPr>
          <p:nvPr/>
        </p:nvSpPr>
        <p:spPr bwMode="auto">
          <a:xfrm>
            <a:off x="395288" y="1341438"/>
            <a:ext cx="8205787" cy="4637167"/>
          </a:xfrm>
          <a:prstGeom prst="rect">
            <a:avLst/>
          </a:prstGeom>
          <a:noFill/>
          <a:ln w="12700">
            <a:noFill/>
            <a:miter lim="800000"/>
            <a:headEnd type="none" w="sm" len="sm"/>
            <a:tailEnd type="none" w="sm" len="sm"/>
          </a:ln>
        </p:spPr>
        <p:txBody>
          <a:bodyPr>
            <a:spAutoFit/>
          </a:bodyPr>
          <a:lstStyle/>
          <a:p>
            <a:pPr algn="just" eaLnBrk="0" hangingPunct="0">
              <a:spcBef>
                <a:spcPts val="100"/>
              </a:spcBef>
            </a:pPr>
            <a:r>
              <a:rPr lang="he-IL" dirty="0">
                <a:latin typeface="Arial" pitchFamily="34" charset="0"/>
                <a:cs typeface="Arial" pitchFamily="34" charset="0"/>
              </a:rPr>
              <a:t>במחקר שהתבצע בשנים קודמות בשטח המחקר הנוכחי, נמצא כי קיימת תחרות ניצול בין הירגזי המצוי לדרור הבית וכי יתכן והדרור מסוגל לסלק את הירגזי מתיבת קינון בעלות פתח גדול בשלבים השונים של בניית הקן</a:t>
            </a:r>
            <a:r>
              <a:rPr lang="he-IL" dirty="0" smtClean="0">
                <a:latin typeface="Arial" pitchFamily="34" charset="0"/>
                <a:cs typeface="Arial" pitchFamily="34" charset="0"/>
              </a:rPr>
              <a:t>.</a:t>
            </a:r>
          </a:p>
          <a:p>
            <a:pPr algn="just" eaLnBrk="0" hangingPunct="0">
              <a:spcBef>
                <a:spcPts val="100"/>
              </a:spcBef>
            </a:pPr>
            <a:endParaRPr lang="he-IL" sz="1200" dirty="0">
              <a:latin typeface="Arial" pitchFamily="34" charset="0"/>
              <a:cs typeface="Arial" pitchFamily="34" charset="0"/>
            </a:endParaRPr>
          </a:p>
          <a:p>
            <a:pPr algn="just" eaLnBrk="0" hangingPunct="0">
              <a:spcBef>
                <a:spcPts val="100"/>
              </a:spcBef>
            </a:pPr>
            <a:r>
              <a:rPr lang="he-IL" altLang="en-US" sz="2600" b="1" dirty="0">
                <a:solidFill>
                  <a:srgbClr val="EC0060"/>
                </a:solidFill>
                <a:latin typeface="Arial" pitchFamily="34" charset="0"/>
                <a:cs typeface="Arial" pitchFamily="34" charset="0"/>
              </a:rPr>
              <a:t>השערת היסוד </a:t>
            </a:r>
            <a:r>
              <a:rPr lang="he-IL" dirty="0">
                <a:latin typeface="Arial" pitchFamily="34" charset="0"/>
                <a:cs typeface="Arial" pitchFamily="34" charset="0"/>
              </a:rPr>
              <a:t>של מחקר זה היא כי בשטח המחקר הנוכחי קיימת צפיפות דרורים נמוכה ולכן תתקיים תחרות בעוצמה חלשה בין הדרורים לירגזים. במחקר נבדקו קיומן והשפעתן הישירה והעקיפה של תחרות הפרעה וניצול בין דרור הבית לירגזי המצוי. </a:t>
            </a:r>
            <a:endParaRPr lang="he-IL" dirty="0" smtClean="0">
              <a:latin typeface="Arial" pitchFamily="34" charset="0"/>
              <a:cs typeface="Arial" pitchFamily="34" charset="0"/>
            </a:endParaRPr>
          </a:p>
          <a:p>
            <a:pPr algn="just" eaLnBrk="0" hangingPunct="0">
              <a:spcBef>
                <a:spcPts val="100"/>
              </a:spcBef>
            </a:pPr>
            <a:endParaRPr lang="he-IL" sz="1200" dirty="0">
              <a:latin typeface="Arial" pitchFamily="34" charset="0"/>
              <a:cs typeface="Arial" pitchFamily="34" charset="0"/>
            </a:endParaRPr>
          </a:p>
          <a:p>
            <a:pPr algn="just" eaLnBrk="0" hangingPunct="0">
              <a:spcBef>
                <a:spcPts val="100"/>
              </a:spcBef>
            </a:pPr>
            <a:r>
              <a:rPr lang="he-IL" altLang="en-US" sz="2600" b="1" dirty="0">
                <a:solidFill>
                  <a:srgbClr val="EC0060"/>
                </a:solidFill>
                <a:latin typeface="Arial" pitchFamily="34" charset="0"/>
                <a:cs typeface="Arial" pitchFamily="34" charset="0"/>
              </a:rPr>
              <a:t>התחזית שלי </a:t>
            </a:r>
            <a:r>
              <a:rPr lang="he-IL" dirty="0">
                <a:latin typeface="Arial" pitchFamily="34" charset="0"/>
                <a:cs typeface="Arial" pitchFamily="34" charset="0"/>
              </a:rPr>
              <a:t>היא כי בין תיבות בעלות פתח קטן ותיבות בעלות פתח גדול לא יהיה הבדל מובהק בהשפעה הישירה והעקיפה של תחרות ההפרעה והניצול על הצלחת הרבייה של הירגזי המצוי.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2" name="Rectangle 52"/>
          <p:cNvSpPr>
            <a:spLocks noChangeArrowheads="1"/>
          </p:cNvSpPr>
          <p:nvPr/>
        </p:nvSpPr>
        <p:spPr bwMode="auto">
          <a:xfrm>
            <a:off x="2195736" y="333375"/>
            <a:ext cx="6322789" cy="609600"/>
          </a:xfrm>
          <a:prstGeom prst="rect">
            <a:avLst/>
          </a:prstGeom>
          <a:noFill/>
          <a:ln w="9525">
            <a:noFill/>
            <a:miter lim="800000"/>
            <a:headEnd/>
            <a:tailEnd/>
          </a:ln>
          <a:effectLst/>
        </p:spPr>
        <p:txBody>
          <a:bodyPr wrap="none" lIns="92075" tIns="46038" rIns="92075" bIns="46038" anchor="ctr"/>
          <a:lstStyle/>
          <a:p>
            <a:pPr algn="ctr" eaLnBrk="0" hangingPunct="0">
              <a:defRPr/>
            </a:pPr>
            <a:r>
              <a:rPr lang="he-IL"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rPr>
              <a:t>שיטות</a:t>
            </a:r>
            <a:endParaRPr lang="en-US" altLang="en-US" sz="4000" b="1" i="1" dirty="0">
              <a:solidFill>
                <a:schemeClr val="accent6">
                  <a:lumMod val="75000"/>
                </a:schemeClr>
              </a:solidFill>
              <a:effectLst>
                <a:outerShdw blurRad="38100" dist="38100" dir="2700000" algn="tl">
                  <a:srgbClr val="000000"/>
                </a:outerShdw>
              </a:effectLst>
              <a:latin typeface="Arial" pitchFamily="34" charset="0"/>
              <a:cs typeface="Arial" pitchFamily="34" charset="0"/>
            </a:endParaRPr>
          </a:p>
        </p:txBody>
      </p:sp>
      <p:sp>
        <p:nvSpPr>
          <p:cNvPr id="11267" name="Text Box 18"/>
          <p:cNvSpPr txBox="1">
            <a:spLocks noChangeArrowheads="1"/>
          </p:cNvSpPr>
          <p:nvPr/>
        </p:nvSpPr>
        <p:spPr bwMode="auto">
          <a:xfrm>
            <a:off x="395288" y="1174750"/>
            <a:ext cx="8205787" cy="4932119"/>
          </a:xfrm>
          <a:prstGeom prst="rect">
            <a:avLst/>
          </a:prstGeom>
          <a:noFill/>
          <a:ln w="12700">
            <a:noFill/>
            <a:miter lim="800000"/>
            <a:headEnd type="none" w="sm" len="sm"/>
            <a:tailEnd type="none" w="sm" len="sm"/>
          </a:ln>
        </p:spPr>
        <p:txBody>
          <a:bodyPr>
            <a:spAutoFit/>
          </a:bodyPr>
          <a:lstStyle/>
          <a:p>
            <a:pPr algn="just" eaLnBrk="0" hangingPunct="0">
              <a:spcBef>
                <a:spcPts val="100"/>
              </a:spcBef>
            </a:pPr>
            <a:r>
              <a:rPr lang="he-IL" dirty="0">
                <a:latin typeface="Arial" pitchFamily="34" charset="0"/>
                <a:cs typeface="Arial" pitchFamily="34" charset="0"/>
              </a:rPr>
              <a:t>המחקר נערך בשטח קיבוץ </a:t>
            </a:r>
            <a:r>
              <a:rPr lang="he-IL" dirty="0" smtClean="0">
                <a:latin typeface="Arial" pitchFamily="34" charset="0"/>
                <a:cs typeface="Arial" pitchFamily="34" charset="0"/>
              </a:rPr>
              <a:t>געש. </a:t>
            </a:r>
            <a:r>
              <a:rPr lang="he-IL" dirty="0">
                <a:latin typeface="Arial" pitchFamily="34" charset="0"/>
                <a:cs typeface="Arial" pitchFamily="34" charset="0"/>
              </a:rPr>
              <a:t>גודל שטח המחקר כ- </a:t>
            </a:r>
            <a:r>
              <a:rPr lang="he-IL" sz="2000" dirty="0">
                <a:latin typeface="Arial" pitchFamily="34" charset="0"/>
                <a:cs typeface="Arial" pitchFamily="34" charset="0"/>
              </a:rPr>
              <a:t>307</a:t>
            </a:r>
            <a:r>
              <a:rPr lang="he-IL" dirty="0">
                <a:latin typeface="Arial" pitchFamily="34" charset="0"/>
                <a:cs typeface="Arial" pitchFamily="34" charset="0"/>
              </a:rPr>
              <a:t> </a:t>
            </a:r>
            <a:r>
              <a:rPr lang="he-IL" dirty="0" smtClean="0">
                <a:latin typeface="Arial" pitchFamily="34" charset="0"/>
                <a:cs typeface="Arial" pitchFamily="34" charset="0"/>
              </a:rPr>
              <a:t>דונם. </a:t>
            </a:r>
            <a:r>
              <a:rPr lang="he-IL" dirty="0">
                <a:latin typeface="Arial" pitchFamily="34" charset="0"/>
                <a:cs typeface="Arial" pitchFamily="34" charset="0"/>
              </a:rPr>
              <a:t>בגעש מקננים מספר </a:t>
            </a:r>
            <a:r>
              <a:rPr lang="he-IL" dirty="0" err="1" smtClean="0">
                <a:latin typeface="Arial" pitchFamily="34" charset="0"/>
                <a:cs typeface="Arial" pitchFamily="34" charset="0"/>
              </a:rPr>
              <a:t>מקנני</a:t>
            </a:r>
            <a:r>
              <a:rPr lang="he-IL" dirty="0" smtClean="0">
                <a:latin typeface="Arial" pitchFamily="34" charset="0"/>
                <a:cs typeface="Arial" pitchFamily="34" charset="0"/>
              </a:rPr>
              <a:t> </a:t>
            </a:r>
            <a:r>
              <a:rPr lang="he-IL" dirty="0">
                <a:latin typeface="Arial" pitchFamily="34" charset="0"/>
                <a:cs typeface="Arial" pitchFamily="34" charset="0"/>
              </a:rPr>
              <a:t>חורים משניים המתחרים ביניהם על מקומות הקינון: </a:t>
            </a:r>
            <a:r>
              <a:rPr lang="he-IL" dirty="0" smtClean="0">
                <a:latin typeface="Arial" pitchFamily="34" charset="0"/>
                <a:cs typeface="Arial" pitchFamily="34" charset="0"/>
              </a:rPr>
              <a:t>ירגזי </a:t>
            </a:r>
            <a:r>
              <a:rPr lang="he-IL" dirty="0">
                <a:latin typeface="Arial" pitchFamily="34" charset="0"/>
                <a:cs typeface="Arial" pitchFamily="34" charset="0"/>
              </a:rPr>
              <a:t>מצוי, דרור </a:t>
            </a:r>
            <a:r>
              <a:rPr lang="he-IL" dirty="0" smtClean="0">
                <a:latin typeface="Arial" pitchFamily="34" charset="0"/>
                <a:cs typeface="Arial" pitchFamily="34" charset="0"/>
              </a:rPr>
              <a:t>הבית, דוכיפת ,מאינה </a:t>
            </a:r>
            <a:r>
              <a:rPr lang="he-IL" dirty="0">
                <a:latin typeface="Arial" pitchFamily="34" charset="0"/>
                <a:cs typeface="Arial" pitchFamily="34" charset="0"/>
              </a:rPr>
              <a:t>מצויה, </a:t>
            </a:r>
            <a:r>
              <a:rPr lang="he-IL" dirty="0" err="1">
                <a:latin typeface="Arial" pitchFamily="34" charset="0"/>
                <a:cs typeface="Arial" pitchFamily="34" charset="0"/>
              </a:rPr>
              <a:t>דררה</a:t>
            </a:r>
            <a:r>
              <a:rPr lang="he-IL" dirty="0">
                <a:latin typeface="Arial" pitchFamily="34" charset="0"/>
                <a:cs typeface="Arial" pitchFamily="34" charset="0"/>
              </a:rPr>
              <a:t> וכן הנקר הסורי.</a:t>
            </a:r>
          </a:p>
          <a:p>
            <a:pPr algn="just" eaLnBrk="0" hangingPunct="0">
              <a:spcBef>
                <a:spcPts val="100"/>
              </a:spcBef>
            </a:pPr>
            <a:r>
              <a:rPr lang="he-IL" dirty="0" smtClean="0">
                <a:latin typeface="Arial" pitchFamily="34" charset="0"/>
                <a:cs typeface="Arial" pitchFamily="34" charset="0"/>
              </a:rPr>
              <a:t>בשטח המחקר מפוזרות </a:t>
            </a:r>
            <a:r>
              <a:rPr lang="he-IL" sz="2000" dirty="0" smtClean="0">
                <a:latin typeface="Arial" pitchFamily="34" charset="0"/>
                <a:cs typeface="Arial" pitchFamily="34" charset="0"/>
              </a:rPr>
              <a:t>86</a:t>
            </a:r>
            <a:r>
              <a:rPr lang="he-IL" dirty="0" smtClean="0">
                <a:latin typeface="Arial" pitchFamily="34" charset="0"/>
                <a:cs typeface="Arial" pitchFamily="34" charset="0"/>
              </a:rPr>
              <a:t> </a:t>
            </a:r>
            <a:r>
              <a:rPr lang="he-IL" dirty="0">
                <a:latin typeface="Arial" pitchFamily="34" charset="0"/>
                <a:cs typeface="Arial" pitchFamily="34" charset="0"/>
              </a:rPr>
              <a:t>תיבות </a:t>
            </a:r>
            <a:r>
              <a:rPr lang="he-IL" dirty="0" smtClean="0">
                <a:latin typeface="Arial" pitchFamily="34" charset="0"/>
                <a:cs typeface="Arial" pitchFamily="34" charset="0"/>
              </a:rPr>
              <a:t>קינון. לכל </a:t>
            </a:r>
            <a:r>
              <a:rPr lang="he-IL" dirty="0">
                <a:latin typeface="Arial" pitchFamily="34" charset="0"/>
                <a:cs typeface="Arial" pitchFamily="34" charset="0"/>
              </a:rPr>
              <a:t>תיבה טבעת מתכת המונעת את הגדלת פתח </a:t>
            </a:r>
            <a:r>
              <a:rPr lang="he-IL" dirty="0" smtClean="0">
                <a:latin typeface="Arial" pitchFamily="34" charset="0"/>
                <a:cs typeface="Arial" pitchFamily="34" charset="0"/>
              </a:rPr>
              <a:t>הכניסה. בתחילת עונת הקינון כל התיבות היו בעלות פתח כניסה קטן בקוטר </a:t>
            </a:r>
            <a:r>
              <a:rPr lang="he-IL" sz="2000" dirty="0" smtClean="0">
                <a:latin typeface="Arial" pitchFamily="34" charset="0"/>
                <a:cs typeface="Arial" pitchFamily="34" charset="0"/>
              </a:rPr>
              <a:t>28</a:t>
            </a:r>
            <a:r>
              <a:rPr lang="he-IL" dirty="0" smtClean="0">
                <a:latin typeface="Arial" pitchFamily="34" charset="0"/>
                <a:cs typeface="Arial" pitchFamily="34" charset="0"/>
              </a:rPr>
              <a:t> מ"מ והתאפשרה כניסה רק לירגזי המצוי.</a:t>
            </a:r>
          </a:p>
          <a:p>
            <a:pPr algn="just" eaLnBrk="0" hangingPunct="0">
              <a:spcBef>
                <a:spcPts val="100"/>
              </a:spcBef>
            </a:pPr>
            <a:r>
              <a:rPr lang="he-IL" dirty="0" smtClean="0">
                <a:latin typeface="Arial" pitchFamily="34" charset="0"/>
                <a:cs typeface="Arial" pitchFamily="34" charset="0"/>
              </a:rPr>
              <a:t>בתיבות בהן הטילו הירגזים ביצים, הוחלפו טבעות המתכת סביב פתח הקן. במחצית התיבות הודבק פתח כניסה קטן בקוטר </a:t>
            </a:r>
            <a:r>
              <a:rPr lang="he-IL" sz="2000" dirty="0" smtClean="0">
                <a:latin typeface="Arial" pitchFamily="34" charset="0"/>
                <a:cs typeface="Arial" pitchFamily="34" charset="0"/>
              </a:rPr>
              <a:t>28</a:t>
            </a:r>
            <a:r>
              <a:rPr lang="he-IL" dirty="0" smtClean="0">
                <a:latin typeface="Arial" pitchFamily="34" charset="0"/>
                <a:cs typeface="Arial" pitchFamily="34" charset="0"/>
              </a:rPr>
              <a:t> מ"מ, ובמחצית מהתיבות הודבקו טבעות בעלות פתח כניסה גדול, בקוטר </a:t>
            </a:r>
            <a:r>
              <a:rPr lang="he-IL" sz="2000" dirty="0" smtClean="0">
                <a:latin typeface="Arial" pitchFamily="34" charset="0"/>
                <a:cs typeface="Arial" pitchFamily="34" charset="0"/>
              </a:rPr>
              <a:t>39</a:t>
            </a:r>
            <a:r>
              <a:rPr lang="he-IL" dirty="0" smtClean="0">
                <a:latin typeface="Arial" pitchFamily="34" charset="0"/>
                <a:cs typeface="Arial" pitchFamily="34" charset="0"/>
              </a:rPr>
              <a:t> מ"מ. גודל הטבעת המוחלפת התבצע לסירוגין בין הקינים במהלך העונה.</a:t>
            </a:r>
            <a:endParaRPr lang="he-IL"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cstate="print"/>
          <a:srcRect/>
          <a:stretch>
            <a:fillRect/>
          </a:stretch>
        </p:blipFill>
        <p:spPr bwMode="auto">
          <a:xfrm>
            <a:off x="0" y="404813"/>
            <a:ext cx="9144000" cy="5516562"/>
          </a:xfrm>
          <a:prstGeom prst="rect">
            <a:avLst/>
          </a:prstGeom>
          <a:noFill/>
          <a:ln w="9525">
            <a:noFill/>
            <a:miter lim="800000"/>
            <a:headEnd/>
            <a:tailEnd/>
          </a:ln>
        </p:spPr>
      </p:pic>
      <p:sp>
        <p:nvSpPr>
          <p:cNvPr id="13315" name="TextBox 3"/>
          <p:cNvSpPr txBox="1">
            <a:spLocks noChangeArrowheads="1"/>
          </p:cNvSpPr>
          <p:nvPr/>
        </p:nvSpPr>
        <p:spPr bwMode="auto">
          <a:xfrm>
            <a:off x="250825" y="6092825"/>
            <a:ext cx="8642350" cy="646113"/>
          </a:xfrm>
          <a:prstGeom prst="rect">
            <a:avLst/>
          </a:prstGeom>
          <a:noFill/>
          <a:ln w="9525">
            <a:noFill/>
            <a:miter lim="800000"/>
            <a:headEnd/>
            <a:tailEnd/>
          </a:ln>
        </p:spPr>
        <p:txBody>
          <a:bodyPr>
            <a:spAutoFit/>
          </a:bodyPr>
          <a:lstStyle/>
          <a:p>
            <a:pPr algn="ctr"/>
            <a:r>
              <a:rPr lang="he-IL" sz="1800" dirty="0">
                <a:solidFill>
                  <a:srgbClr val="FF0000"/>
                </a:solidFill>
                <a:latin typeface="Arial" pitchFamily="34" charset="0"/>
                <a:cs typeface="Arial" pitchFamily="34" charset="0"/>
              </a:rPr>
              <a:t>מיקום 86 תיבות הקינון שהותקנו בשטח המחקר בקיבוץ געש. לכל תיבה ניתן מספר סידורי שיאפשר מעקב שבועי אחר הנעשה בכל תיבה.</a:t>
            </a:r>
          </a:p>
        </p:txBody>
      </p:sp>
    </p:spTree>
  </p:cSld>
  <p:clrMapOvr>
    <a:masterClrMapping/>
  </p:clrMapOvr>
</p:sld>
</file>

<file path=ppt/theme/theme1.xml><?xml version="1.0" encoding="utf-8"?>
<a:theme xmlns:a="http://schemas.openxmlformats.org/drawingml/2006/main" name="עיצוב ברירת מחדל">
  <a:themeElements>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ahoma"/>
        <a:ea typeface=""/>
        <a:cs typeface="Times New Roman (Hebrew)"/>
      </a:majorFont>
      <a:minorFont>
        <a:latin typeface="Arial"/>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ahoma"/>
      <a:ea typeface=""/>
      <a:cs typeface="Times New Roman (Hebrew)"/>
    </a:majorFont>
    <a:minorFont>
      <a:latin typeface="Arial"/>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ahoma"/>
      <a:ea typeface=""/>
      <a:cs typeface="Times New Roman (Hebrew)"/>
    </a:majorFont>
    <a:minorFont>
      <a:latin typeface="Arial"/>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ahoma"/>
      <a:ea typeface=""/>
      <a:cs typeface="Times New Roman (Hebrew)"/>
    </a:majorFont>
    <a:minorFont>
      <a:latin typeface="Arial"/>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ahoma"/>
      <a:ea typeface=""/>
      <a:cs typeface="Times New Roman (Hebrew)"/>
    </a:majorFont>
    <a:minorFont>
      <a:latin typeface="Arial"/>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C2EF-DB99-4C51-AA48-FC5B15778681}"/>
</file>

<file path=customXml/itemProps2.xml><?xml version="1.0" encoding="utf-8"?>
<ds:datastoreItem xmlns:ds="http://schemas.openxmlformats.org/officeDocument/2006/customXml" ds:itemID="{EA1B7546-95C9-49C0-8972-8BF80EF9A650}"/>
</file>

<file path=docProps/app.xml><?xml version="1.0" encoding="utf-8"?>
<Properties xmlns="http://schemas.openxmlformats.org/officeDocument/2006/extended-properties" xmlns:vt="http://schemas.openxmlformats.org/officeDocument/2006/docPropsVTypes">
  <TotalTime>5174</TotalTime>
  <Words>1489</Words>
  <Application>Microsoft Office PowerPoint</Application>
  <PresentationFormat>‫הצגה על המסך (4:3)</PresentationFormat>
  <Paragraphs>149</Paragraphs>
  <Slides>18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עיצוב ברירת מחדל</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מרי וובר</dc:title>
  <dc:creator/>
  <cp:keywords/>
  <dc:description/>
  <cp:lastModifiedBy>USER</cp:lastModifiedBy>
  <cp:revision>214</cp:revision>
  <cp:lastPrinted>2003-09-01T12:09:33Z</cp:lastPrinted>
  <dcterms:created xsi:type="dcterms:W3CDTF">2002-06-11T11:17:15Z</dcterms:created>
  <dcterms:modified xsi:type="dcterms:W3CDTF">2012-10-09T06:47:12Z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