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charts/chart4.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2" r:id="rId6"/>
    <p:sldId id="263" r:id="rId7"/>
    <p:sldId id="265" r:id="rId8"/>
    <p:sldId id="264"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e-IL" sz="1800" b="1" i="0" baseline="0">
                <a:effectLst/>
              </a:rPr>
              <a:t>שינוי של פוטנציאלי חמצון של</a:t>
            </a:r>
            <a:endParaRPr lang="he-IL">
              <a:effectLst/>
            </a:endParaRPr>
          </a:p>
          <a:p>
            <a:pPr>
              <a:defRPr/>
            </a:pPr>
            <a:r>
              <a:rPr lang="he-IL" sz="1800" b="1" i="0" baseline="0">
                <a:effectLst/>
              </a:rPr>
              <a:t>  הפנולים</a:t>
            </a:r>
            <a:endParaRPr lang="he-IL">
              <a:effectLst/>
            </a:endParaRPr>
          </a:p>
        </c:rich>
      </c:tx>
      <c:layout/>
      <c:overlay val="0"/>
    </c:title>
    <c:autoTitleDeleted val="0"/>
    <c:plotArea>
      <c:layout/>
      <c:scatterChart>
        <c:scatterStyle val="lineMarker"/>
        <c:varyColors val="0"/>
        <c:ser>
          <c:idx val="0"/>
          <c:order val="0"/>
          <c:tx>
            <c:strRef>
              <c:f>'[RESULT WITH CO_1.xlsx]phenols'!$C$15</c:f>
              <c:strCache>
                <c:ptCount val="1"/>
                <c:pt idx="0">
                  <c:v>2-tertbutyl-4-methoxyphenol</c:v>
                </c:pt>
              </c:strCache>
            </c:strRef>
          </c:tx>
          <c:spPr>
            <a:ln w="28575">
              <a:noFill/>
            </a:ln>
          </c:spPr>
          <c:xVal>
            <c:numRef>
              <c:f>'[RESULT WITH CO_1.xlsx]phenols'!$G$15</c:f>
              <c:numCache>
                <c:formatCode>General</c:formatCode>
                <c:ptCount val="1"/>
                <c:pt idx="0">
                  <c:v>1</c:v>
                </c:pt>
              </c:numCache>
            </c:numRef>
          </c:xVal>
          <c:yVal>
            <c:numRef>
              <c:f>'[RESULT WITH CO_1.xlsx]phenols'!$F$15</c:f>
              <c:numCache>
                <c:formatCode>0.0000</c:formatCode>
                <c:ptCount val="1"/>
                <c:pt idx="0">
                  <c:v>0.41333333333333333</c:v>
                </c:pt>
              </c:numCache>
            </c:numRef>
          </c:yVal>
          <c:smooth val="0"/>
          <c:extLst xmlns:c16r2="http://schemas.microsoft.com/office/drawing/2015/06/chart">
            <c:ext xmlns:c16="http://schemas.microsoft.com/office/drawing/2014/chart" uri="{C3380CC4-5D6E-409C-BE32-E72D297353CC}">
              <c16:uniqueId val="{00000000-C64D-4144-B62F-A841B2042798}"/>
            </c:ext>
          </c:extLst>
        </c:ser>
        <c:ser>
          <c:idx val="1"/>
          <c:order val="1"/>
          <c:tx>
            <c:strRef>
              <c:f>'[RESULT WITH CO_1.xlsx]phenols'!$C$16</c:f>
              <c:strCache>
                <c:ptCount val="1"/>
                <c:pt idx="0">
                  <c:v>2-tertbutyl-4-metylphenol</c:v>
                </c:pt>
              </c:strCache>
            </c:strRef>
          </c:tx>
          <c:spPr>
            <a:ln w="28575">
              <a:noFill/>
            </a:ln>
          </c:spPr>
          <c:xVal>
            <c:numRef>
              <c:f>'[RESULT WITH CO_1.xlsx]phenols'!$G$16</c:f>
              <c:numCache>
                <c:formatCode>General</c:formatCode>
                <c:ptCount val="1"/>
                <c:pt idx="0">
                  <c:v>2</c:v>
                </c:pt>
              </c:numCache>
            </c:numRef>
          </c:xVal>
          <c:yVal>
            <c:numRef>
              <c:f>'[RESULT WITH CO_1.xlsx]phenols'!$F$16</c:f>
              <c:numCache>
                <c:formatCode>0.0000</c:formatCode>
                <c:ptCount val="1"/>
                <c:pt idx="0">
                  <c:v>0.46499999999999991</c:v>
                </c:pt>
              </c:numCache>
            </c:numRef>
          </c:yVal>
          <c:smooth val="0"/>
          <c:extLst xmlns:c16r2="http://schemas.microsoft.com/office/drawing/2015/06/chart">
            <c:ext xmlns:c16="http://schemas.microsoft.com/office/drawing/2014/chart" uri="{C3380CC4-5D6E-409C-BE32-E72D297353CC}">
              <c16:uniqueId val="{00000001-C64D-4144-B62F-A841B2042798}"/>
            </c:ext>
          </c:extLst>
        </c:ser>
        <c:ser>
          <c:idx val="2"/>
          <c:order val="2"/>
          <c:tx>
            <c:strRef>
              <c:f>'[RESULT WITH CO_1.xlsx]phenols'!$C$17</c:f>
              <c:strCache>
                <c:ptCount val="1"/>
                <c:pt idx="0">
                  <c:v>4-methoxyphenol</c:v>
                </c:pt>
              </c:strCache>
            </c:strRef>
          </c:tx>
          <c:spPr>
            <a:ln w="28575">
              <a:noFill/>
            </a:ln>
          </c:spPr>
          <c:xVal>
            <c:numRef>
              <c:f>'[RESULT WITH CO_1.xlsx]phenols'!$G$17</c:f>
              <c:numCache>
                <c:formatCode>General</c:formatCode>
                <c:ptCount val="1"/>
                <c:pt idx="0">
                  <c:v>3</c:v>
                </c:pt>
              </c:numCache>
            </c:numRef>
          </c:xVal>
          <c:yVal>
            <c:numRef>
              <c:f>'[RESULT WITH CO_1.xlsx]phenols'!$F$17</c:f>
              <c:numCache>
                <c:formatCode>0.0000</c:formatCode>
                <c:ptCount val="1"/>
                <c:pt idx="0">
                  <c:v>0.49833333333333329</c:v>
                </c:pt>
              </c:numCache>
            </c:numRef>
          </c:yVal>
          <c:smooth val="0"/>
          <c:extLst xmlns:c16r2="http://schemas.microsoft.com/office/drawing/2015/06/chart">
            <c:ext xmlns:c16="http://schemas.microsoft.com/office/drawing/2014/chart" uri="{C3380CC4-5D6E-409C-BE32-E72D297353CC}">
              <c16:uniqueId val="{00000002-C64D-4144-B62F-A841B2042798}"/>
            </c:ext>
          </c:extLst>
        </c:ser>
        <c:dLbls>
          <c:showLegendKey val="0"/>
          <c:showVal val="0"/>
          <c:showCatName val="0"/>
          <c:showSerName val="0"/>
          <c:showPercent val="0"/>
          <c:showBubbleSize val="0"/>
        </c:dLbls>
        <c:axId val="43243136"/>
        <c:axId val="43243712"/>
      </c:scatterChart>
      <c:valAx>
        <c:axId val="43243136"/>
        <c:scaling>
          <c:orientation val="minMax"/>
          <c:max val="4"/>
        </c:scaling>
        <c:delete val="0"/>
        <c:axPos val="b"/>
        <c:title>
          <c:tx>
            <c:rich>
              <a:bodyPr/>
              <a:lstStyle/>
              <a:p>
                <a:pPr>
                  <a:defRPr sz="700"/>
                </a:pPr>
                <a:r>
                  <a:rPr lang="he-IL" sz="1200" b="1" i="0" baseline="0">
                    <a:effectLst/>
                  </a:rPr>
                  <a:t>פנולים</a:t>
                </a:r>
                <a:endParaRPr lang="he-IL" sz="700">
                  <a:effectLst/>
                </a:endParaRPr>
              </a:p>
            </c:rich>
          </c:tx>
          <c:layout/>
          <c:overlay val="0"/>
        </c:title>
        <c:numFmt formatCode="General" sourceLinked="1"/>
        <c:majorTickMark val="none"/>
        <c:minorTickMark val="none"/>
        <c:tickLblPos val="low"/>
        <c:crossAx val="43243712"/>
        <c:crosses val="autoZero"/>
        <c:crossBetween val="midCat"/>
      </c:valAx>
      <c:valAx>
        <c:axId val="43243712"/>
        <c:scaling>
          <c:orientation val="minMax"/>
          <c:min val="0.35000000000000003"/>
        </c:scaling>
        <c:delete val="0"/>
        <c:axPos val="l"/>
        <c:majorGridlines/>
        <c:title>
          <c:tx>
            <c:rich>
              <a:bodyPr rot="-5400000" vert="horz"/>
              <a:lstStyle/>
              <a:p>
                <a:pPr>
                  <a:defRPr/>
                </a:pPr>
                <a:r>
                  <a:rPr lang="he-IL"/>
                  <a:t>פוטנציאלי חמצון</a:t>
                </a:r>
              </a:p>
            </c:rich>
          </c:tx>
          <c:layout/>
          <c:overlay val="0"/>
        </c:title>
        <c:numFmt formatCode="0.0000" sourceLinked="1"/>
        <c:majorTickMark val="none"/>
        <c:minorTickMark val="none"/>
        <c:tickLblPos val="low"/>
        <c:crossAx val="43243136"/>
        <c:crosses val="autoZero"/>
        <c:crossBetween val="midCat"/>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he-IL" sz="1400" b="1" i="0" baseline="0" dirty="0">
                <a:effectLst/>
              </a:rPr>
              <a:t>פוטנציאלי חמצון של פנול</a:t>
            </a:r>
            <a:r>
              <a:rPr lang="he-IL" sz="1400" b="0" i="0" baseline="0" dirty="0">
                <a:effectLst/>
              </a:rPr>
              <a:t> </a:t>
            </a:r>
            <a:r>
              <a:rPr lang="he-IL" sz="1400" b="1" i="0" baseline="0" dirty="0">
                <a:effectLst/>
              </a:rPr>
              <a:t>1</a:t>
            </a:r>
            <a:endParaRPr lang="he-IL" sz="1400" dirty="0">
              <a:effectLst/>
            </a:endParaRPr>
          </a:p>
        </c:rich>
      </c:tx>
      <c:layout>
        <c:manualLayout>
          <c:xMode val="edge"/>
          <c:yMode val="edge"/>
          <c:x val="0.25915004877263903"/>
          <c:y val="9.4308684600544812E-2"/>
        </c:manualLayout>
      </c:layout>
      <c:overlay val="0"/>
    </c:title>
    <c:autoTitleDeleted val="0"/>
    <c:plotArea>
      <c:layout>
        <c:manualLayout>
          <c:layoutTarget val="inner"/>
          <c:xMode val="edge"/>
          <c:yMode val="edge"/>
          <c:x val="0.13751631620760052"/>
          <c:y val="0.20990218327972163"/>
          <c:w val="0.55193290493860681"/>
          <c:h val="0.5334644841319125"/>
        </c:manualLayout>
      </c:layout>
      <c:scatterChart>
        <c:scatterStyle val="smoothMarker"/>
        <c:varyColors val="0"/>
        <c:ser>
          <c:idx val="0"/>
          <c:order val="0"/>
          <c:tx>
            <c:strRef>
              <c:f>'2tBu4OMePhenol'!$O$7</c:f>
              <c:strCache>
                <c:ptCount val="1"/>
                <c:pt idx="0">
                  <c:v>pyridine</c:v>
                </c:pt>
              </c:strCache>
            </c:strRef>
          </c:tx>
          <c:xVal>
            <c:numRef>
              <c:f>'2tBu4OMePhenol'!$H$9:$H$11</c:f>
              <c:numCache>
                <c:formatCode>General</c:formatCode>
                <c:ptCount val="3"/>
                <c:pt idx="0">
                  <c:v>1</c:v>
                </c:pt>
                <c:pt idx="1">
                  <c:v>2</c:v>
                </c:pt>
                <c:pt idx="2">
                  <c:v>5</c:v>
                </c:pt>
              </c:numCache>
            </c:numRef>
          </c:xVal>
          <c:yVal>
            <c:numRef>
              <c:f>'2tBu4OMePhenol'!$O$8:$O$10</c:f>
              <c:numCache>
                <c:formatCode>0.000</c:formatCode>
                <c:ptCount val="3"/>
                <c:pt idx="0">
                  <c:v>0.43333333333333335</c:v>
                </c:pt>
                <c:pt idx="1">
                  <c:v>0.38999999999999996</c:v>
                </c:pt>
                <c:pt idx="2">
                  <c:v>0.39333333333333337</c:v>
                </c:pt>
              </c:numCache>
            </c:numRef>
          </c:yVal>
          <c:smooth val="1"/>
          <c:extLst xmlns:c16r2="http://schemas.microsoft.com/office/drawing/2015/06/chart">
            <c:ext xmlns:c16="http://schemas.microsoft.com/office/drawing/2014/chart" uri="{C3380CC4-5D6E-409C-BE32-E72D297353CC}">
              <c16:uniqueId val="{00000000-810C-4F56-8F8F-FD929FC39D95}"/>
            </c:ext>
          </c:extLst>
        </c:ser>
        <c:ser>
          <c:idx val="1"/>
          <c:order val="1"/>
          <c:tx>
            <c:strRef>
              <c:f>'2tBu4OMePhenol'!$P$7</c:f>
              <c:strCache>
                <c:ptCount val="1"/>
                <c:pt idx="0">
                  <c:v>8-azaadenine</c:v>
                </c:pt>
              </c:strCache>
            </c:strRef>
          </c:tx>
          <c:xVal>
            <c:numRef>
              <c:f>'2tBu4OMePhenol'!$H$9:$H$11</c:f>
              <c:numCache>
                <c:formatCode>General</c:formatCode>
                <c:ptCount val="3"/>
                <c:pt idx="0">
                  <c:v>1</c:v>
                </c:pt>
                <c:pt idx="1">
                  <c:v>2</c:v>
                </c:pt>
                <c:pt idx="2">
                  <c:v>5</c:v>
                </c:pt>
              </c:numCache>
            </c:numRef>
          </c:xVal>
          <c:yVal>
            <c:numRef>
              <c:f>'2tBu4OMePhenol'!$P$8:$P$10</c:f>
              <c:numCache>
                <c:formatCode>0.000</c:formatCode>
                <c:ptCount val="3"/>
                <c:pt idx="0">
                  <c:v>0.4366666666666667</c:v>
                </c:pt>
                <c:pt idx="1">
                  <c:v>0.45500000000000002</c:v>
                </c:pt>
                <c:pt idx="2">
                  <c:v>0.47249999999999998</c:v>
                </c:pt>
              </c:numCache>
            </c:numRef>
          </c:yVal>
          <c:smooth val="1"/>
          <c:extLst xmlns:c16r2="http://schemas.microsoft.com/office/drawing/2015/06/chart">
            <c:ext xmlns:c16="http://schemas.microsoft.com/office/drawing/2014/chart" uri="{C3380CC4-5D6E-409C-BE32-E72D297353CC}">
              <c16:uniqueId val="{00000001-810C-4F56-8F8F-FD929FC39D95}"/>
            </c:ext>
          </c:extLst>
        </c:ser>
        <c:ser>
          <c:idx val="2"/>
          <c:order val="2"/>
          <c:tx>
            <c:strRef>
              <c:f>'2tBu4OMePhenol'!$Q$7</c:f>
              <c:strCache>
                <c:ptCount val="1"/>
                <c:pt idx="0">
                  <c:v>amidine</c:v>
                </c:pt>
              </c:strCache>
            </c:strRef>
          </c:tx>
          <c:xVal>
            <c:numRef>
              <c:f>'2tBu4OMePhenol'!$H$9:$H$11</c:f>
              <c:numCache>
                <c:formatCode>General</c:formatCode>
                <c:ptCount val="3"/>
                <c:pt idx="0">
                  <c:v>1</c:v>
                </c:pt>
                <c:pt idx="1">
                  <c:v>2</c:v>
                </c:pt>
                <c:pt idx="2">
                  <c:v>5</c:v>
                </c:pt>
              </c:numCache>
            </c:numRef>
          </c:xVal>
          <c:yVal>
            <c:numRef>
              <c:f>'2tBu4OMePhenol'!$Q$8:$Q$10</c:f>
              <c:numCache>
                <c:formatCode>0.000</c:formatCode>
                <c:ptCount val="3"/>
                <c:pt idx="0">
                  <c:v>0.41</c:v>
                </c:pt>
                <c:pt idx="1">
                  <c:v>0.38999999999999996</c:v>
                </c:pt>
                <c:pt idx="2">
                  <c:v>0.36000000000000004</c:v>
                </c:pt>
              </c:numCache>
            </c:numRef>
          </c:yVal>
          <c:smooth val="1"/>
          <c:extLst xmlns:c16r2="http://schemas.microsoft.com/office/drawing/2015/06/chart">
            <c:ext xmlns:c16="http://schemas.microsoft.com/office/drawing/2014/chart" uri="{C3380CC4-5D6E-409C-BE32-E72D297353CC}">
              <c16:uniqueId val="{00000002-810C-4F56-8F8F-FD929FC39D95}"/>
            </c:ext>
          </c:extLst>
        </c:ser>
        <c:ser>
          <c:idx val="3"/>
          <c:order val="3"/>
          <c:tx>
            <c:strRef>
              <c:f>'2tBu4OMePhenol'!$O$5</c:f>
              <c:strCache>
                <c:ptCount val="1"/>
                <c:pt idx="0">
                  <c:v>2-tertbutyl-4-methoxyphenol</c:v>
                </c:pt>
              </c:strCache>
            </c:strRef>
          </c:tx>
          <c:xVal>
            <c:numRef>
              <c:f>'2tBu4OMePhenol'!$T$8</c:f>
              <c:numCache>
                <c:formatCode>General</c:formatCode>
                <c:ptCount val="1"/>
                <c:pt idx="0">
                  <c:v>0</c:v>
                </c:pt>
              </c:numCache>
            </c:numRef>
          </c:xVal>
          <c:yVal>
            <c:numRef>
              <c:f>'2tBu4OMePhenol'!$S$11</c:f>
              <c:numCache>
                <c:formatCode>0.000</c:formatCode>
                <c:ptCount val="1"/>
                <c:pt idx="0">
                  <c:v>0.41333333333333333</c:v>
                </c:pt>
              </c:numCache>
            </c:numRef>
          </c:yVal>
          <c:smooth val="1"/>
          <c:extLst xmlns:c16r2="http://schemas.microsoft.com/office/drawing/2015/06/chart">
            <c:ext xmlns:c16="http://schemas.microsoft.com/office/drawing/2014/chart" uri="{C3380CC4-5D6E-409C-BE32-E72D297353CC}">
              <c16:uniqueId val="{00000003-810C-4F56-8F8F-FD929FC39D95}"/>
            </c:ext>
          </c:extLst>
        </c:ser>
        <c:dLbls>
          <c:showLegendKey val="0"/>
          <c:showVal val="0"/>
          <c:showCatName val="0"/>
          <c:showSerName val="0"/>
          <c:showPercent val="0"/>
          <c:showBubbleSize val="0"/>
        </c:dLbls>
        <c:axId val="119319360"/>
        <c:axId val="119288896"/>
      </c:scatterChart>
      <c:valAx>
        <c:axId val="119319360"/>
        <c:scaling>
          <c:orientation val="minMax"/>
          <c:max val="5"/>
        </c:scaling>
        <c:delete val="0"/>
        <c:axPos val="b"/>
        <c:title>
          <c:tx>
            <c:rich>
              <a:bodyPr/>
              <a:lstStyle/>
              <a:p>
                <a:pPr>
                  <a:defRPr sz="1000"/>
                </a:pPr>
                <a:r>
                  <a:rPr lang="he-IL" sz="1000" b="1" i="0" baseline="0">
                    <a:effectLst/>
                  </a:rPr>
                  <a:t>אקויולנט בסיס</a:t>
                </a:r>
                <a:endParaRPr lang="he-IL" sz="1000">
                  <a:effectLst/>
                </a:endParaRPr>
              </a:p>
            </c:rich>
          </c:tx>
          <c:layout>
            <c:manualLayout>
              <c:xMode val="edge"/>
              <c:yMode val="edge"/>
              <c:x val="0.30900674771975339"/>
              <c:y val="0.80369871747104182"/>
            </c:manualLayout>
          </c:layout>
          <c:overlay val="0"/>
        </c:title>
        <c:numFmt formatCode="General" sourceLinked="1"/>
        <c:majorTickMark val="none"/>
        <c:minorTickMark val="cross"/>
        <c:tickLblPos val="low"/>
        <c:crossAx val="119288896"/>
        <c:crosses val="autoZero"/>
        <c:crossBetween val="midCat"/>
        <c:majorUnit val="1"/>
      </c:valAx>
      <c:valAx>
        <c:axId val="119288896"/>
        <c:scaling>
          <c:orientation val="minMax"/>
          <c:min val="0.34000000000000008"/>
        </c:scaling>
        <c:delete val="0"/>
        <c:axPos val="l"/>
        <c:majorGridlines/>
        <c:title>
          <c:tx>
            <c:rich>
              <a:bodyPr rot="-5400000" vert="horz"/>
              <a:lstStyle/>
              <a:p>
                <a:pPr>
                  <a:defRPr/>
                </a:pPr>
                <a:r>
                  <a:rPr lang="he-IL"/>
                  <a:t>פוטנציאל חמצון</a:t>
                </a:r>
              </a:p>
            </c:rich>
          </c:tx>
          <c:layout/>
          <c:overlay val="0"/>
        </c:title>
        <c:numFmt formatCode="0.000" sourceLinked="1"/>
        <c:majorTickMark val="out"/>
        <c:minorTickMark val="none"/>
        <c:tickLblPos val="low"/>
        <c:crossAx val="119319360"/>
        <c:crosses val="autoZero"/>
        <c:crossBetween val="midCat"/>
      </c:valAx>
    </c:plotArea>
    <c:legend>
      <c:legendPos val="l"/>
      <c:layout>
        <c:manualLayout>
          <c:xMode val="edge"/>
          <c:yMode val="edge"/>
          <c:x val="0.68965517241379315"/>
          <c:y val="0.34289740098277188"/>
          <c:w val="0.30624028318299296"/>
          <c:h val="0.32303689032735938"/>
        </c:manualLayout>
      </c:layout>
      <c:overlay val="0"/>
      <c:txPr>
        <a:bodyPr/>
        <a:lstStyle/>
        <a:p>
          <a:pPr>
            <a:defRPr sz="900"/>
          </a:pPr>
          <a:endParaRPr lang="he-IL"/>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he-IL" sz="1400"/>
              <a:t>פוטנציאלי חמצון</a:t>
            </a:r>
            <a:r>
              <a:rPr lang="he-IL" sz="1400" baseline="0"/>
              <a:t> של פנול 2</a:t>
            </a:r>
            <a:endParaRPr lang="en-US" sz="1400"/>
          </a:p>
        </c:rich>
      </c:tx>
      <c:layout>
        <c:manualLayout>
          <c:xMode val="edge"/>
          <c:yMode val="edge"/>
          <c:x val="0.23420893048920491"/>
          <c:y val="7.8688550275040653E-2"/>
        </c:manualLayout>
      </c:layout>
      <c:overlay val="0"/>
    </c:title>
    <c:autoTitleDeleted val="0"/>
    <c:plotArea>
      <c:layout>
        <c:manualLayout>
          <c:layoutTarget val="inner"/>
          <c:xMode val="edge"/>
          <c:yMode val="edge"/>
          <c:x val="0.16076426161015586"/>
          <c:y val="0.2106339658362377"/>
          <c:w val="0.50814633885050087"/>
          <c:h val="0.59897629189793899"/>
        </c:manualLayout>
      </c:layout>
      <c:scatterChart>
        <c:scatterStyle val="smoothMarker"/>
        <c:varyColors val="0"/>
        <c:ser>
          <c:idx val="0"/>
          <c:order val="0"/>
          <c:tx>
            <c:strRef>
              <c:f>'4-OMe PhenoL'!$M$5</c:f>
              <c:strCache>
                <c:ptCount val="1"/>
                <c:pt idx="0">
                  <c:v>8-azaadenine</c:v>
                </c:pt>
              </c:strCache>
            </c:strRef>
          </c:tx>
          <c:spPr>
            <a:ln w="28575">
              <a:solidFill>
                <a:schemeClr val="accent2"/>
              </a:solidFill>
            </a:ln>
          </c:spPr>
          <c:marker>
            <c:symbol val="square"/>
            <c:size val="8"/>
            <c:spPr>
              <a:solidFill>
                <a:schemeClr val="accent2"/>
              </a:solidFill>
              <a:ln>
                <a:solidFill>
                  <a:schemeClr val="bg1"/>
                </a:solidFill>
              </a:ln>
            </c:spPr>
          </c:marker>
          <c:xVal>
            <c:numRef>
              <c:f>'4-OMe PhenoL'!$F$9:$F$11</c:f>
              <c:numCache>
                <c:formatCode>General</c:formatCode>
                <c:ptCount val="3"/>
                <c:pt idx="0">
                  <c:v>1</c:v>
                </c:pt>
                <c:pt idx="1">
                  <c:v>2</c:v>
                </c:pt>
                <c:pt idx="2">
                  <c:v>5</c:v>
                </c:pt>
              </c:numCache>
            </c:numRef>
          </c:xVal>
          <c:yVal>
            <c:numRef>
              <c:f>'4-OMe PhenoL'!$M$6:$M$8</c:f>
              <c:numCache>
                <c:formatCode>0.000</c:formatCode>
                <c:ptCount val="3"/>
                <c:pt idx="0">
                  <c:v>0.52249999999999996</c:v>
                </c:pt>
                <c:pt idx="1">
                  <c:v>0.54333333333333333</c:v>
                </c:pt>
                <c:pt idx="2">
                  <c:v>0.5475000000000001</c:v>
                </c:pt>
              </c:numCache>
            </c:numRef>
          </c:yVal>
          <c:smooth val="1"/>
          <c:extLst xmlns:c16r2="http://schemas.microsoft.com/office/drawing/2015/06/chart">
            <c:ext xmlns:c16="http://schemas.microsoft.com/office/drawing/2014/chart" uri="{C3380CC4-5D6E-409C-BE32-E72D297353CC}">
              <c16:uniqueId val="{00000000-AE98-4363-A27F-CE91F02A53F7}"/>
            </c:ext>
          </c:extLst>
        </c:ser>
        <c:ser>
          <c:idx val="1"/>
          <c:order val="1"/>
          <c:tx>
            <c:strRef>
              <c:f>'4-OMe PhenoL'!$L$5</c:f>
              <c:strCache>
                <c:ptCount val="1"/>
                <c:pt idx="0">
                  <c:v>pyridine</c:v>
                </c:pt>
              </c:strCache>
            </c:strRef>
          </c:tx>
          <c:spPr>
            <a:ln w="28575">
              <a:solidFill>
                <a:schemeClr val="accent1"/>
              </a:solidFill>
            </a:ln>
          </c:spPr>
          <c:marker>
            <c:symbol val="diamond"/>
            <c:size val="9"/>
            <c:spPr>
              <a:solidFill>
                <a:schemeClr val="accent1"/>
              </a:solidFill>
              <a:ln>
                <a:solidFill>
                  <a:schemeClr val="bg1"/>
                </a:solidFill>
              </a:ln>
            </c:spPr>
          </c:marker>
          <c:xVal>
            <c:numRef>
              <c:f>'4-OMe PhenoL'!$F$9:$F$11</c:f>
              <c:numCache>
                <c:formatCode>General</c:formatCode>
                <c:ptCount val="3"/>
                <c:pt idx="0">
                  <c:v>1</c:v>
                </c:pt>
                <c:pt idx="1">
                  <c:v>2</c:v>
                </c:pt>
                <c:pt idx="2">
                  <c:v>5</c:v>
                </c:pt>
              </c:numCache>
            </c:numRef>
          </c:xVal>
          <c:yVal>
            <c:numRef>
              <c:f>'4-OMe PhenoL'!$L$6:$L$8</c:f>
              <c:numCache>
                <c:formatCode>0.000</c:formatCode>
                <c:ptCount val="3"/>
                <c:pt idx="0">
                  <c:v>0.48666666666666664</c:v>
                </c:pt>
                <c:pt idx="1">
                  <c:v>0.46666666666666662</c:v>
                </c:pt>
                <c:pt idx="2">
                  <c:v>0.45999999999999996</c:v>
                </c:pt>
              </c:numCache>
            </c:numRef>
          </c:yVal>
          <c:smooth val="1"/>
          <c:extLst xmlns:c16r2="http://schemas.microsoft.com/office/drawing/2015/06/chart">
            <c:ext xmlns:c16="http://schemas.microsoft.com/office/drawing/2014/chart" uri="{C3380CC4-5D6E-409C-BE32-E72D297353CC}">
              <c16:uniqueId val="{00000001-AE98-4363-A27F-CE91F02A53F7}"/>
            </c:ext>
          </c:extLst>
        </c:ser>
        <c:ser>
          <c:idx val="2"/>
          <c:order val="2"/>
          <c:tx>
            <c:strRef>
              <c:f>'4-OMe PhenoL'!$L$4:$M$4</c:f>
              <c:strCache>
                <c:ptCount val="1"/>
                <c:pt idx="0">
                  <c:v>4-methoxyphenol</c:v>
                </c:pt>
              </c:strCache>
            </c:strRef>
          </c:tx>
          <c:marker>
            <c:symbol val="x"/>
            <c:size val="8"/>
          </c:marker>
          <c:xVal>
            <c:numRef>
              <c:f>'4-OMe PhenoL'!$O$5</c:f>
              <c:numCache>
                <c:formatCode>General</c:formatCode>
                <c:ptCount val="1"/>
                <c:pt idx="0">
                  <c:v>0</c:v>
                </c:pt>
              </c:numCache>
            </c:numRef>
          </c:xVal>
          <c:yVal>
            <c:numRef>
              <c:f>'4-OMe PhenoL'!$P$11</c:f>
              <c:numCache>
                <c:formatCode>0.00</c:formatCode>
                <c:ptCount val="1"/>
                <c:pt idx="0">
                  <c:v>0.49833333333333329</c:v>
                </c:pt>
              </c:numCache>
            </c:numRef>
          </c:yVal>
          <c:smooth val="1"/>
          <c:extLst xmlns:c16r2="http://schemas.microsoft.com/office/drawing/2015/06/chart">
            <c:ext xmlns:c16="http://schemas.microsoft.com/office/drawing/2014/chart" uri="{C3380CC4-5D6E-409C-BE32-E72D297353CC}">
              <c16:uniqueId val="{00000002-AE98-4363-A27F-CE91F02A53F7}"/>
            </c:ext>
          </c:extLst>
        </c:ser>
        <c:dLbls>
          <c:showLegendKey val="0"/>
          <c:showVal val="0"/>
          <c:showCatName val="0"/>
          <c:showSerName val="0"/>
          <c:showPercent val="0"/>
          <c:showBubbleSize val="0"/>
        </c:dLbls>
        <c:axId val="119323968"/>
        <c:axId val="120237440"/>
      </c:scatterChart>
      <c:valAx>
        <c:axId val="119323968"/>
        <c:scaling>
          <c:orientation val="minMax"/>
          <c:max val="5"/>
        </c:scaling>
        <c:delete val="0"/>
        <c:axPos val="b"/>
        <c:title>
          <c:tx>
            <c:rich>
              <a:bodyPr/>
              <a:lstStyle/>
              <a:p>
                <a:pPr>
                  <a:defRPr sz="1000"/>
                </a:pPr>
                <a:r>
                  <a:rPr lang="he-IL" sz="1000" b="1" i="0" baseline="0">
                    <a:effectLst/>
                  </a:rPr>
                  <a:t>אקויולנט בסיס</a:t>
                </a:r>
                <a:endParaRPr lang="he-IL" sz="1000">
                  <a:effectLst/>
                </a:endParaRPr>
              </a:p>
            </c:rich>
          </c:tx>
          <c:layout>
            <c:manualLayout>
              <c:xMode val="edge"/>
              <c:yMode val="edge"/>
              <c:x val="0.33300744549788419"/>
              <c:y val="0.90163934426229508"/>
            </c:manualLayout>
          </c:layout>
          <c:overlay val="0"/>
        </c:title>
        <c:numFmt formatCode="General" sourceLinked="1"/>
        <c:majorTickMark val="none"/>
        <c:minorTickMark val="none"/>
        <c:tickLblPos val="low"/>
        <c:crossAx val="120237440"/>
        <c:crosses val="autoZero"/>
        <c:crossBetween val="midCat"/>
        <c:majorUnit val="1"/>
      </c:valAx>
      <c:valAx>
        <c:axId val="120237440"/>
        <c:scaling>
          <c:orientation val="minMax"/>
          <c:min val="0.44000000000000006"/>
        </c:scaling>
        <c:delete val="0"/>
        <c:axPos val="l"/>
        <c:majorGridlines/>
        <c:title>
          <c:tx>
            <c:rich>
              <a:bodyPr/>
              <a:lstStyle/>
              <a:p>
                <a:pPr>
                  <a:defRPr/>
                </a:pPr>
                <a:r>
                  <a:rPr lang="he-IL"/>
                  <a:t>פוטניאלי חמצון</a:t>
                </a:r>
              </a:p>
            </c:rich>
          </c:tx>
          <c:layout/>
          <c:overlay val="0"/>
        </c:title>
        <c:numFmt formatCode="0.000" sourceLinked="1"/>
        <c:majorTickMark val="none"/>
        <c:minorTickMark val="none"/>
        <c:tickLblPos val="low"/>
        <c:crossAx val="119323968"/>
        <c:crosses val="autoZero"/>
        <c:crossBetween val="midCat"/>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a:pPr>
            <a:r>
              <a:rPr lang="he-IL" sz="1400" b="1"/>
              <a:t>פוטנציאלי חמצון של פנול 3</a:t>
            </a:r>
          </a:p>
        </c:rich>
      </c:tx>
      <c:layout>
        <c:manualLayout>
          <c:xMode val="edge"/>
          <c:yMode val="edge"/>
          <c:x val="0.29875720472780287"/>
          <c:y val="5.4685519272787357E-2"/>
        </c:manualLayout>
      </c:layout>
      <c:overlay val="0"/>
    </c:title>
    <c:autoTitleDeleted val="0"/>
    <c:plotArea>
      <c:layout>
        <c:manualLayout>
          <c:layoutTarget val="inner"/>
          <c:xMode val="edge"/>
          <c:yMode val="edge"/>
          <c:x val="0.18118309068109759"/>
          <c:y val="0.18035175578781848"/>
          <c:w val="0.49806242969628794"/>
          <c:h val="0.60274562637845175"/>
        </c:manualLayout>
      </c:layout>
      <c:scatterChart>
        <c:scatterStyle val="lineMarker"/>
        <c:varyColors val="0"/>
        <c:ser>
          <c:idx val="0"/>
          <c:order val="0"/>
          <c:tx>
            <c:strRef>
              <c:f>'2-TBu-4-Mephenol.'!$O$8</c:f>
              <c:strCache>
                <c:ptCount val="1"/>
                <c:pt idx="0">
                  <c:v>8-azaadenine</c:v>
                </c:pt>
              </c:strCache>
            </c:strRef>
          </c:tx>
          <c:spPr>
            <a:ln w="28575">
              <a:solidFill>
                <a:schemeClr val="accent2"/>
              </a:solidFill>
            </a:ln>
          </c:spPr>
          <c:marker>
            <c:symbol val="square"/>
            <c:size val="8"/>
            <c:spPr>
              <a:solidFill>
                <a:schemeClr val="accent2"/>
              </a:solidFill>
              <a:ln>
                <a:solidFill>
                  <a:schemeClr val="bg1"/>
                </a:solidFill>
              </a:ln>
            </c:spPr>
          </c:marker>
          <c:xVal>
            <c:numRef>
              <c:f>'2-TBu-4-Mephenol.'!$G$11:$G$13</c:f>
              <c:numCache>
                <c:formatCode>General</c:formatCode>
                <c:ptCount val="3"/>
                <c:pt idx="0">
                  <c:v>1</c:v>
                </c:pt>
                <c:pt idx="1">
                  <c:v>2</c:v>
                </c:pt>
                <c:pt idx="2">
                  <c:v>5</c:v>
                </c:pt>
              </c:numCache>
            </c:numRef>
          </c:xVal>
          <c:yVal>
            <c:numRef>
              <c:f>'2-TBu-4-Mephenol.'!$O$9:$O$11</c:f>
              <c:numCache>
                <c:formatCode>0.000</c:formatCode>
                <c:ptCount val="3"/>
                <c:pt idx="0">
                  <c:v>0.52249999999999996</c:v>
                </c:pt>
                <c:pt idx="1">
                  <c:v>0.54333333333333333</c:v>
                </c:pt>
                <c:pt idx="2">
                  <c:v>0.5475000000000001</c:v>
                </c:pt>
              </c:numCache>
            </c:numRef>
          </c:yVal>
          <c:smooth val="0"/>
          <c:extLst xmlns:c16r2="http://schemas.microsoft.com/office/drawing/2015/06/chart">
            <c:ext xmlns:c16="http://schemas.microsoft.com/office/drawing/2014/chart" uri="{C3380CC4-5D6E-409C-BE32-E72D297353CC}">
              <c16:uniqueId val="{00000000-938D-4698-86E8-D19C7FE1C14F}"/>
            </c:ext>
          </c:extLst>
        </c:ser>
        <c:ser>
          <c:idx val="1"/>
          <c:order val="1"/>
          <c:tx>
            <c:strRef>
              <c:f>'2-TBu-4-Mephenol.'!$P$8</c:f>
              <c:strCache>
                <c:ptCount val="1"/>
                <c:pt idx="0">
                  <c:v>amidine</c:v>
                </c:pt>
              </c:strCache>
            </c:strRef>
          </c:tx>
          <c:spPr>
            <a:ln w="28575">
              <a:solidFill>
                <a:schemeClr val="accent3">
                  <a:lumMod val="60000"/>
                  <a:lumOff val="40000"/>
                </a:schemeClr>
              </a:solidFill>
            </a:ln>
          </c:spPr>
          <c:marker>
            <c:symbol val="triangle"/>
            <c:size val="9"/>
            <c:spPr>
              <a:solidFill>
                <a:schemeClr val="accent3"/>
              </a:solidFill>
              <a:ln>
                <a:solidFill>
                  <a:schemeClr val="bg1"/>
                </a:solidFill>
              </a:ln>
            </c:spPr>
          </c:marker>
          <c:xVal>
            <c:numRef>
              <c:f>'2-TBu-4-Mephenol.'!$G$11:$G$13</c:f>
              <c:numCache>
                <c:formatCode>General</c:formatCode>
                <c:ptCount val="3"/>
                <c:pt idx="0">
                  <c:v>1</c:v>
                </c:pt>
                <c:pt idx="1">
                  <c:v>2</c:v>
                </c:pt>
                <c:pt idx="2">
                  <c:v>5</c:v>
                </c:pt>
              </c:numCache>
            </c:numRef>
          </c:xVal>
          <c:yVal>
            <c:numRef>
              <c:f>'2-TBu-4-Mephenol.'!$P$9:$P$11</c:f>
              <c:numCache>
                <c:formatCode>0.000</c:formatCode>
                <c:ptCount val="3"/>
                <c:pt idx="0">
                  <c:v>0.49</c:v>
                </c:pt>
                <c:pt idx="1">
                  <c:v>0.47</c:v>
                </c:pt>
                <c:pt idx="2">
                  <c:v>0.45333333333333337</c:v>
                </c:pt>
              </c:numCache>
            </c:numRef>
          </c:yVal>
          <c:smooth val="0"/>
          <c:extLst xmlns:c16r2="http://schemas.microsoft.com/office/drawing/2015/06/chart">
            <c:ext xmlns:c16="http://schemas.microsoft.com/office/drawing/2014/chart" uri="{C3380CC4-5D6E-409C-BE32-E72D297353CC}">
              <c16:uniqueId val="{00000001-938D-4698-86E8-D19C7FE1C14F}"/>
            </c:ext>
          </c:extLst>
        </c:ser>
        <c:ser>
          <c:idx val="2"/>
          <c:order val="2"/>
          <c:tx>
            <c:strRef>
              <c:f>'2-TBu-4-Mephenol.'!$N$8</c:f>
              <c:strCache>
                <c:ptCount val="1"/>
                <c:pt idx="0">
                  <c:v>pyridine</c:v>
                </c:pt>
              </c:strCache>
            </c:strRef>
          </c:tx>
          <c:spPr>
            <a:ln w="28575">
              <a:solidFill>
                <a:schemeClr val="accent1"/>
              </a:solidFill>
            </a:ln>
          </c:spPr>
          <c:marker>
            <c:symbol val="diamond"/>
            <c:size val="8"/>
            <c:spPr>
              <a:solidFill>
                <a:schemeClr val="accent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spPr>
          </c:marker>
          <c:xVal>
            <c:numRef>
              <c:f>'2-TBu-4-Mephenol.'!$G$11:$G$13</c:f>
              <c:numCache>
                <c:formatCode>General</c:formatCode>
                <c:ptCount val="3"/>
                <c:pt idx="0">
                  <c:v>1</c:v>
                </c:pt>
                <c:pt idx="1">
                  <c:v>2</c:v>
                </c:pt>
                <c:pt idx="2">
                  <c:v>5</c:v>
                </c:pt>
              </c:numCache>
            </c:numRef>
          </c:xVal>
          <c:yVal>
            <c:numRef>
              <c:f>'2-TBu-4-Mephenol.'!$N$9:$N$11</c:f>
              <c:numCache>
                <c:formatCode>0.000</c:formatCode>
                <c:ptCount val="3"/>
                <c:pt idx="0">
                  <c:v>0.48666666666666664</c:v>
                </c:pt>
                <c:pt idx="1">
                  <c:v>0.46666666666666662</c:v>
                </c:pt>
                <c:pt idx="2">
                  <c:v>0.45999999999999996</c:v>
                </c:pt>
              </c:numCache>
            </c:numRef>
          </c:yVal>
          <c:smooth val="0"/>
          <c:extLst xmlns:c16r2="http://schemas.microsoft.com/office/drawing/2015/06/chart">
            <c:ext xmlns:c16="http://schemas.microsoft.com/office/drawing/2014/chart" uri="{C3380CC4-5D6E-409C-BE32-E72D297353CC}">
              <c16:uniqueId val="{00000002-938D-4698-86E8-D19C7FE1C14F}"/>
            </c:ext>
          </c:extLst>
        </c:ser>
        <c:ser>
          <c:idx val="3"/>
          <c:order val="3"/>
          <c:tx>
            <c:strRef>
              <c:f>'2-TBu-4-Mephenol.'!$N$6:$R$6</c:f>
              <c:strCache>
                <c:ptCount val="1"/>
                <c:pt idx="0">
                  <c:v>2-tertbutyl-4-metylphenol</c:v>
                </c:pt>
              </c:strCache>
            </c:strRef>
          </c:tx>
          <c:spPr>
            <a:ln>
              <a:noFill/>
            </a:ln>
          </c:spPr>
          <c:xVal>
            <c:numRef>
              <c:f>'2-TBu-4-Mephenol.'!$R$7</c:f>
              <c:numCache>
                <c:formatCode>General</c:formatCode>
                <c:ptCount val="1"/>
                <c:pt idx="0">
                  <c:v>0</c:v>
                </c:pt>
              </c:numCache>
            </c:numRef>
          </c:xVal>
          <c:yVal>
            <c:numRef>
              <c:f>'2-TBu-4-Mephenol.'!$S$13</c:f>
              <c:numCache>
                <c:formatCode>0.000</c:formatCode>
                <c:ptCount val="1"/>
                <c:pt idx="0">
                  <c:v>0.47499999999999998</c:v>
                </c:pt>
              </c:numCache>
            </c:numRef>
          </c:yVal>
          <c:smooth val="0"/>
          <c:extLst xmlns:c16r2="http://schemas.microsoft.com/office/drawing/2015/06/chart">
            <c:ext xmlns:c16="http://schemas.microsoft.com/office/drawing/2014/chart" uri="{C3380CC4-5D6E-409C-BE32-E72D297353CC}">
              <c16:uniqueId val="{00000003-938D-4698-86E8-D19C7FE1C14F}"/>
            </c:ext>
          </c:extLst>
        </c:ser>
        <c:dLbls>
          <c:showLegendKey val="0"/>
          <c:showVal val="0"/>
          <c:showCatName val="0"/>
          <c:showSerName val="0"/>
          <c:showPercent val="0"/>
          <c:showBubbleSize val="0"/>
        </c:dLbls>
        <c:axId val="120247936"/>
        <c:axId val="120248512"/>
      </c:scatterChart>
      <c:valAx>
        <c:axId val="120247936"/>
        <c:scaling>
          <c:orientation val="minMax"/>
          <c:max val="5"/>
        </c:scaling>
        <c:delete val="0"/>
        <c:axPos val="b"/>
        <c:title>
          <c:tx>
            <c:rich>
              <a:bodyPr/>
              <a:lstStyle/>
              <a:p>
                <a:pPr>
                  <a:defRPr sz="1000"/>
                </a:pPr>
                <a:r>
                  <a:rPr lang="he-IL" sz="1000" b="1" i="0" baseline="0">
                    <a:effectLst/>
                  </a:rPr>
                  <a:t>אקויולנט בסיס</a:t>
                </a:r>
                <a:endParaRPr lang="he-IL" sz="1000">
                  <a:effectLst/>
                </a:endParaRPr>
              </a:p>
            </c:rich>
          </c:tx>
          <c:layout>
            <c:manualLayout>
              <c:xMode val="edge"/>
              <c:yMode val="edge"/>
              <c:x val="0.30975736366287548"/>
              <c:y val="0.90733232813983378"/>
            </c:manualLayout>
          </c:layout>
          <c:overlay val="0"/>
        </c:title>
        <c:numFmt formatCode="General" sourceLinked="1"/>
        <c:majorTickMark val="none"/>
        <c:minorTickMark val="none"/>
        <c:tickLblPos val="low"/>
        <c:crossAx val="120248512"/>
        <c:crosses val="autoZero"/>
        <c:crossBetween val="midCat"/>
        <c:majorUnit val="1"/>
      </c:valAx>
      <c:valAx>
        <c:axId val="120248512"/>
        <c:scaling>
          <c:orientation val="minMax"/>
          <c:max val="0.56000000000000005"/>
          <c:min val="0.44000000000000006"/>
        </c:scaling>
        <c:delete val="0"/>
        <c:axPos val="l"/>
        <c:majorGridlines/>
        <c:title>
          <c:tx>
            <c:rich>
              <a:bodyPr rot="-5400000" vert="horz"/>
              <a:lstStyle/>
              <a:p>
                <a:pPr>
                  <a:defRPr/>
                </a:pPr>
                <a:r>
                  <a:rPr lang="he-IL"/>
                  <a:t>פוטנציאלי חמצון</a:t>
                </a:r>
              </a:p>
            </c:rich>
          </c:tx>
          <c:layout>
            <c:manualLayout>
              <c:xMode val="edge"/>
              <c:yMode val="edge"/>
              <c:x val="1.0865596086670825E-2"/>
              <c:y val="0.31334837439714675"/>
            </c:manualLayout>
          </c:layout>
          <c:overlay val="0"/>
        </c:title>
        <c:numFmt formatCode="0.000" sourceLinked="1"/>
        <c:majorTickMark val="none"/>
        <c:minorTickMark val="none"/>
        <c:tickLblPos val="low"/>
        <c:crossAx val="120247936"/>
        <c:crosses val="autoZero"/>
        <c:crossBetween val="midCat"/>
      </c:valAx>
    </c:plotArea>
    <c:legend>
      <c:legendPos val="r"/>
      <c:layout>
        <c:manualLayout>
          <c:xMode val="edge"/>
          <c:yMode val="edge"/>
          <c:x val="0.66015429321334829"/>
          <c:y val="0.30489373038896456"/>
          <c:w val="0.33664229471316087"/>
          <c:h val="0.46636983355125783"/>
        </c:manualLayout>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he-IL" sz="1400"/>
              <a:t>פוטנציאלי חימצון של ביפנול</a:t>
            </a:r>
            <a:endParaRPr lang="en-US" sz="1400"/>
          </a:p>
        </c:rich>
      </c:tx>
      <c:layout>
        <c:manualLayout>
          <c:xMode val="edge"/>
          <c:yMode val="edge"/>
          <c:x val="0.27964559607404132"/>
          <c:y val="9.4187412927630321E-3"/>
        </c:manualLayout>
      </c:layout>
      <c:overlay val="0"/>
    </c:title>
    <c:autoTitleDeleted val="0"/>
    <c:plotArea>
      <c:layout>
        <c:manualLayout>
          <c:layoutTarget val="inner"/>
          <c:xMode val="edge"/>
          <c:yMode val="edge"/>
          <c:x val="0.1816172645086031"/>
          <c:y val="0.12436723148332564"/>
          <c:w val="0.53992440944881892"/>
          <c:h val="0.63394546756035663"/>
        </c:manualLayout>
      </c:layout>
      <c:scatterChart>
        <c:scatterStyle val="smoothMarker"/>
        <c:varyColors val="0"/>
        <c:ser>
          <c:idx val="0"/>
          <c:order val="0"/>
          <c:tx>
            <c:strRef>
              <c:f>CO!$E$5</c:f>
              <c:strCache>
                <c:ptCount val="1"/>
                <c:pt idx="0">
                  <c:v>pyridine</c:v>
                </c:pt>
              </c:strCache>
            </c:strRef>
          </c:tx>
          <c:xVal>
            <c:numRef>
              <c:f>CO!$D$8:$D$10</c:f>
              <c:numCache>
                <c:formatCode>General</c:formatCode>
                <c:ptCount val="3"/>
                <c:pt idx="0">
                  <c:v>1</c:v>
                </c:pt>
                <c:pt idx="1">
                  <c:v>2</c:v>
                </c:pt>
                <c:pt idx="2">
                  <c:v>5</c:v>
                </c:pt>
              </c:numCache>
            </c:numRef>
          </c:xVal>
          <c:yVal>
            <c:numRef>
              <c:f>CO!$E$11:$G$11</c:f>
              <c:numCache>
                <c:formatCode>0.000</c:formatCode>
                <c:ptCount val="3"/>
                <c:pt idx="0">
                  <c:v>0.42</c:v>
                </c:pt>
                <c:pt idx="1">
                  <c:v>0.38999999999999996</c:v>
                </c:pt>
                <c:pt idx="2">
                  <c:v>0.38000000000000006</c:v>
                </c:pt>
              </c:numCache>
            </c:numRef>
          </c:yVal>
          <c:smooth val="1"/>
          <c:extLst xmlns:c16r2="http://schemas.microsoft.com/office/drawing/2015/06/chart">
            <c:ext xmlns:c16="http://schemas.microsoft.com/office/drawing/2014/chart" uri="{C3380CC4-5D6E-409C-BE32-E72D297353CC}">
              <c16:uniqueId val="{00000000-F71E-4EE9-9885-D83BC4FF0093}"/>
            </c:ext>
          </c:extLst>
        </c:ser>
        <c:ser>
          <c:idx val="1"/>
          <c:order val="1"/>
          <c:tx>
            <c:strRef>
              <c:f>CO!$L$5</c:f>
              <c:strCache>
                <c:ptCount val="1"/>
                <c:pt idx="0">
                  <c:v>8-azaadenine</c:v>
                </c:pt>
              </c:strCache>
            </c:strRef>
          </c:tx>
          <c:xVal>
            <c:numRef>
              <c:f>CO!$K$8:$K$10</c:f>
              <c:numCache>
                <c:formatCode>General</c:formatCode>
                <c:ptCount val="3"/>
                <c:pt idx="0">
                  <c:v>1</c:v>
                </c:pt>
                <c:pt idx="1">
                  <c:v>2</c:v>
                </c:pt>
                <c:pt idx="2">
                  <c:v>5</c:v>
                </c:pt>
              </c:numCache>
            </c:numRef>
          </c:xVal>
          <c:yVal>
            <c:numRef>
              <c:f>CO!$L$11:$N$11</c:f>
              <c:numCache>
                <c:formatCode>0.000</c:formatCode>
                <c:ptCount val="3"/>
                <c:pt idx="0">
                  <c:v>0.45333333333333337</c:v>
                </c:pt>
                <c:pt idx="1">
                  <c:v>0.45333333333333337</c:v>
                </c:pt>
                <c:pt idx="2">
                  <c:v>0.45</c:v>
                </c:pt>
              </c:numCache>
            </c:numRef>
          </c:yVal>
          <c:smooth val="1"/>
          <c:extLst xmlns:c16r2="http://schemas.microsoft.com/office/drawing/2015/06/chart">
            <c:ext xmlns:c16="http://schemas.microsoft.com/office/drawing/2014/chart" uri="{C3380CC4-5D6E-409C-BE32-E72D297353CC}">
              <c16:uniqueId val="{00000001-F71E-4EE9-9885-D83BC4FF0093}"/>
            </c:ext>
          </c:extLst>
        </c:ser>
        <c:ser>
          <c:idx val="2"/>
          <c:order val="2"/>
          <c:tx>
            <c:strRef>
              <c:f>CO!$O$5</c:f>
              <c:strCache>
                <c:ptCount val="1"/>
                <c:pt idx="0">
                  <c:v>BiPhenol</c:v>
                </c:pt>
              </c:strCache>
            </c:strRef>
          </c:tx>
          <c:xVal>
            <c:numRef>
              <c:f>CO!$S$5</c:f>
              <c:numCache>
                <c:formatCode>General</c:formatCode>
                <c:ptCount val="1"/>
                <c:pt idx="0">
                  <c:v>0</c:v>
                </c:pt>
              </c:numCache>
            </c:numRef>
          </c:xVal>
          <c:yVal>
            <c:numRef>
              <c:f>CO!$R$7</c:f>
              <c:numCache>
                <c:formatCode>General</c:formatCode>
                <c:ptCount val="1"/>
                <c:pt idx="0">
                  <c:v>0.45650000000000002</c:v>
                </c:pt>
              </c:numCache>
            </c:numRef>
          </c:yVal>
          <c:smooth val="1"/>
          <c:extLst xmlns:c16r2="http://schemas.microsoft.com/office/drawing/2015/06/chart">
            <c:ext xmlns:c16="http://schemas.microsoft.com/office/drawing/2014/chart" uri="{C3380CC4-5D6E-409C-BE32-E72D297353CC}">
              <c16:uniqueId val="{00000002-F71E-4EE9-9885-D83BC4FF0093}"/>
            </c:ext>
          </c:extLst>
        </c:ser>
        <c:dLbls>
          <c:showLegendKey val="0"/>
          <c:showVal val="0"/>
          <c:showCatName val="0"/>
          <c:showSerName val="0"/>
          <c:showPercent val="0"/>
          <c:showBubbleSize val="0"/>
        </c:dLbls>
        <c:axId val="207782464"/>
        <c:axId val="207783040"/>
      </c:scatterChart>
      <c:valAx>
        <c:axId val="207782464"/>
        <c:scaling>
          <c:orientation val="minMax"/>
          <c:max val="5"/>
        </c:scaling>
        <c:delete val="0"/>
        <c:axPos val="b"/>
        <c:title>
          <c:tx>
            <c:rich>
              <a:bodyPr/>
              <a:lstStyle/>
              <a:p>
                <a:pPr>
                  <a:defRPr/>
                </a:pPr>
                <a:r>
                  <a:rPr lang="he-IL"/>
                  <a:t>אקויולנט בסיס</a:t>
                </a:r>
              </a:p>
            </c:rich>
          </c:tx>
          <c:layout>
            <c:manualLayout>
              <c:xMode val="edge"/>
              <c:yMode val="edge"/>
              <c:x val="0.37080167444074358"/>
              <c:y val="0.87216588507709669"/>
            </c:manualLayout>
          </c:layout>
          <c:overlay val="0"/>
        </c:title>
        <c:numFmt formatCode="General" sourceLinked="1"/>
        <c:majorTickMark val="none"/>
        <c:minorTickMark val="none"/>
        <c:tickLblPos val="low"/>
        <c:crossAx val="207783040"/>
        <c:crosses val="autoZero"/>
        <c:crossBetween val="midCat"/>
        <c:majorUnit val="1"/>
      </c:valAx>
      <c:valAx>
        <c:axId val="207783040"/>
        <c:scaling>
          <c:orientation val="minMax"/>
          <c:max val="0.46"/>
          <c:min val="0.37000000000000005"/>
        </c:scaling>
        <c:delete val="0"/>
        <c:axPos val="l"/>
        <c:majorGridlines/>
        <c:title>
          <c:tx>
            <c:rich>
              <a:bodyPr/>
              <a:lstStyle/>
              <a:p>
                <a:pPr>
                  <a:defRPr/>
                </a:pPr>
                <a:r>
                  <a:rPr lang="he-IL"/>
                  <a:t>פוטניאלי חמצון</a:t>
                </a:r>
              </a:p>
            </c:rich>
          </c:tx>
          <c:layout>
            <c:manualLayout>
              <c:xMode val="edge"/>
              <c:yMode val="edge"/>
              <c:x val="4.4088182351742673E-2"/>
              <c:y val="0.2537449841365283"/>
            </c:manualLayout>
          </c:layout>
          <c:overlay val="0"/>
        </c:title>
        <c:numFmt formatCode="0.000" sourceLinked="1"/>
        <c:majorTickMark val="none"/>
        <c:minorTickMark val="none"/>
        <c:tickLblPos val="low"/>
        <c:crossAx val="207782464"/>
        <c:crosses val="autoZero"/>
        <c:crossBetween val="midCat"/>
      </c:valAx>
    </c:plotArea>
    <c:legend>
      <c:legendPos val="r"/>
      <c:layout>
        <c:manualLayout>
          <c:xMode val="edge"/>
          <c:yMode val="edge"/>
          <c:x val="0.74475971445436351"/>
          <c:y val="0.31865063238587521"/>
          <c:w val="0.25025255176436279"/>
          <c:h val="0.29889113034424414"/>
        </c:manualLayout>
      </c:layout>
      <c:overlay val="0"/>
    </c:legend>
    <c:plotVisOnly val="1"/>
    <c:dispBlanksAs val="gap"/>
    <c:showDLblsOverMax val="0"/>
  </c:chart>
  <c:txPr>
    <a:bodyPr/>
    <a:lstStyle/>
    <a:p>
      <a:pPr>
        <a:defRPr sz="1100"/>
      </a:pPr>
      <a:endParaRPr lang="he-IL"/>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EC1F6BE-0DAA-4A89-942E-43F9D2BDA6A1}" type="slidenum">
              <a:rPr lang="he-IL" smtClean="0"/>
              <a:t>‹#›</a:t>
            </a:fld>
            <a:endParaRPr lang="he-IL"/>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EC1F6BE-0DAA-4A89-942E-43F9D2BDA6A1}"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EC1F6BE-0DAA-4A89-942E-43F9D2BDA6A1}"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EC1F6BE-0DAA-4A89-942E-43F9D2BDA6A1}" type="slidenum">
              <a:rPr lang="he-IL" smtClean="0"/>
              <a:t>‹#›</a:t>
            </a:fld>
            <a:endParaRPr lang="he-IL"/>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EC1F6BE-0DAA-4A89-942E-43F9D2BDA6A1}"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EC1F6BE-0DAA-4A89-942E-43F9D2BDA6A1}" type="slidenum">
              <a:rPr lang="he-IL" smtClean="0"/>
              <a:t>‹#›</a:t>
            </a:fld>
            <a:endParaRPr lang="he-IL"/>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8EC1F6BE-0DAA-4A89-942E-43F9D2BDA6A1}" type="slidenum">
              <a:rPr lang="he-IL" smtClean="0"/>
              <a:t>‹#›</a:t>
            </a:fld>
            <a:endParaRPr lang="he-IL"/>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8EC1F6BE-0DAA-4A89-942E-43F9D2BDA6A1}"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8EC1F6BE-0DAA-4A89-942E-43F9D2BDA6A1}"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EC1F6BE-0DAA-4A89-942E-43F9D2BDA6A1}"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AD708-9A11-457C-B4C3-A38A7C39D4A7}" type="datetimeFigureOut">
              <a:rPr lang="he-IL" smtClean="0"/>
              <a:t>ה'/סיון/תשע"ז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EC1F6BE-0DAA-4A89-942E-43F9D2BDA6A1}" type="slidenum">
              <a:rPr lang="he-IL" smtClean="0"/>
              <a:t>‹#›</a:t>
            </a:fld>
            <a:endParaRPr lang="he-IL"/>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94AD708-9A11-457C-B4C3-A38A7C39D4A7}" type="datetimeFigureOut">
              <a:rPr lang="he-IL" smtClean="0"/>
              <a:t>ה'/סיון/תשע"ז</a:t>
            </a:fld>
            <a:endParaRPr lang="he-IL"/>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he-IL"/>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EC1F6BE-0DAA-4A89-942E-43F9D2BDA6A1}"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1.bp.blogspot.com/-c70wY1eSmjE/UfoFxeQeUmI/AAAAAAAAAMc/U89_qmtoCfY/s1600/P011_fig4.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628800"/>
            <a:ext cx="7463383" cy="1368152"/>
          </a:xfrm>
        </p:spPr>
        <p:txBody>
          <a:bodyPr/>
          <a:lstStyle/>
          <a:p>
            <a:pPr marL="182880" indent="0" algn="ctr">
              <a:buNone/>
            </a:pPr>
            <a:r>
              <a:rPr lang="he-IL" sz="28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השפעת מיקום המתמיר על פוטנציאלי חמצון של מערכות פנול בממסים שונים. </a:t>
            </a:r>
          </a:p>
        </p:txBody>
      </p:sp>
      <p:sp>
        <p:nvSpPr>
          <p:cNvPr id="5" name="Content Placeholder 2"/>
          <p:cNvSpPr txBox="1">
            <a:spLocks/>
          </p:cNvSpPr>
          <p:nvPr/>
        </p:nvSpPr>
        <p:spPr>
          <a:xfrm>
            <a:off x="5004048" y="5229200"/>
            <a:ext cx="3792140" cy="936104"/>
          </a:xfrm>
          <a:prstGeom prst="rect">
            <a:avLst/>
          </a:prstGeom>
        </p:spPr>
        <p:txBody>
          <a:bodyPr vert="horz" lIns="91440" tIns="45720" rIns="91440" bIns="45720" rtlCol="0">
            <a:noAutofit/>
          </a:bodyPr>
          <a:lst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228600" marR="0" lvl="0" indent="-228600" algn="r" defTabSz="914400" rtl="1"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kumimoji="0" lang="he-IL" sz="12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מציגה: ילנה גומלסקי</a:t>
            </a:r>
            <a:endParaRPr kumimoji="0" lang="en-US" sz="12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endParaRPr>
          </a:p>
          <a:p>
            <a:pPr lvl="0"/>
            <a:r>
              <a:rPr lang="he-IL" sz="1200" b="1" dirty="0" smtClean="0">
                <a:latin typeface="Arial" panose="020B0604020202020204" pitchFamily="34" charset="0"/>
                <a:cs typeface="Arial" panose="020B0604020202020204" pitchFamily="34" charset="0"/>
              </a:rPr>
              <a:t>מנחים : ד"ר </a:t>
            </a:r>
            <a:r>
              <a:rPr lang="he-IL" sz="1200" b="1" dirty="0">
                <a:latin typeface="Arial" panose="020B0604020202020204" pitchFamily="34" charset="0"/>
                <a:cs typeface="Arial" panose="020B0604020202020204" pitchFamily="34" charset="0"/>
              </a:rPr>
              <a:t>עופר ריעני , פרופ' פפו דורון ואנה ליבמן</a:t>
            </a:r>
            <a:r>
              <a:rPr lang="he-IL" sz="1200" b="1"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91049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60648"/>
            <a:ext cx="8064896" cy="1200329"/>
          </a:xfrm>
          <a:prstGeom prst="rect">
            <a:avLst/>
          </a:prstGeom>
        </p:spPr>
        <p:txBody>
          <a:bodyPr wrap="square">
            <a:spAutoFit/>
          </a:bodyPr>
          <a:lstStyle/>
          <a:p>
            <a:pPr algn="ctr"/>
            <a:r>
              <a:rPr lang="he-IL"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השפעת תוספים השונים על ראקטיביות ופוטנציאל חמצון של הפנולים</a:t>
            </a:r>
          </a:p>
        </p:txBody>
      </p:sp>
      <p:sp>
        <p:nvSpPr>
          <p:cNvPr id="5" name="Rectangle 4"/>
          <p:cNvSpPr/>
          <p:nvPr/>
        </p:nvSpPr>
        <p:spPr>
          <a:xfrm>
            <a:off x="359532" y="1497558"/>
            <a:ext cx="8280920" cy="923330"/>
          </a:xfrm>
          <a:prstGeom prst="rect">
            <a:avLst/>
          </a:prstGeom>
        </p:spPr>
        <p:txBody>
          <a:bodyPr wrap="square">
            <a:spAutoFit/>
          </a:bodyPr>
          <a:lstStyle/>
          <a:p>
            <a:r>
              <a:rPr lang="he-IL" dirty="0"/>
              <a:t>במהלך הניסוי השתמשתי בתוספים שונים כגון: </a:t>
            </a:r>
            <a:r>
              <a:rPr lang="en-US" dirty="0" err="1"/>
              <a:t>amidine</a:t>
            </a:r>
            <a:r>
              <a:rPr lang="en-US" dirty="0"/>
              <a:t>, 8-azaadenine </a:t>
            </a:r>
            <a:r>
              <a:rPr lang="he-IL" dirty="0"/>
              <a:t> ו- </a:t>
            </a:r>
            <a:r>
              <a:rPr lang="en-US" dirty="0"/>
              <a:t>pyridine</a:t>
            </a:r>
            <a:r>
              <a:rPr lang="he-IL" dirty="0"/>
              <a:t>. השפעתם של הבסיסים נחקרה בתגובות צימוד מחמצן של פנולים ונמצא שתגובות בנוכחותם מעודדות צימוד פחמן-חמצן על פני צימוד </a:t>
            </a:r>
            <a:r>
              <a:rPr lang="he-IL" dirty="0" smtClean="0"/>
              <a:t>פחמן-פחמן.</a:t>
            </a:r>
            <a:endParaRPr lang="he-IL" dirty="0"/>
          </a:p>
        </p:txBody>
      </p:sp>
      <p:sp>
        <p:nvSpPr>
          <p:cNvPr id="6" name="Rectangle 5"/>
          <p:cNvSpPr/>
          <p:nvPr/>
        </p:nvSpPr>
        <p:spPr>
          <a:xfrm>
            <a:off x="2043167" y="2452246"/>
            <a:ext cx="5166320" cy="369332"/>
          </a:xfrm>
          <a:prstGeom prst="rect">
            <a:avLst/>
          </a:prstGeom>
        </p:spPr>
        <p:txBody>
          <a:bodyPr wrap="square">
            <a:spAutoFit/>
          </a:bodyPr>
          <a:lstStyle/>
          <a:p>
            <a:r>
              <a:rPr lang="he-IL" u="sng" dirty="0"/>
              <a:t>פוטנציאלי חמצון של פנול </a:t>
            </a:r>
            <a:r>
              <a:rPr lang="he-IL" b="1" u="sng" dirty="0"/>
              <a:t>1</a:t>
            </a:r>
            <a:r>
              <a:rPr lang="he-IL" u="sng" dirty="0"/>
              <a:t> בנוכחות תוספים אמיניים</a:t>
            </a:r>
            <a:endParaRPr lang="en-US" u="sng" dirty="0"/>
          </a:p>
        </p:txBody>
      </p:sp>
      <p:graphicFrame>
        <p:nvGraphicFramePr>
          <p:cNvPr id="7" name="Chart 6"/>
          <p:cNvGraphicFramePr/>
          <p:nvPr>
            <p:extLst>
              <p:ext uri="{D42A27DB-BD31-4B8C-83A1-F6EECF244321}">
                <p14:modId xmlns:p14="http://schemas.microsoft.com/office/powerpoint/2010/main" val="210016765"/>
              </p:ext>
            </p:extLst>
          </p:nvPr>
        </p:nvGraphicFramePr>
        <p:xfrm>
          <a:off x="2043167" y="2924944"/>
          <a:ext cx="5544616" cy="36631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0488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27584" y="1988840"/>
            <a:ext cx="7992888" cy="3474720"/>
          </a:xfrm>
        </p:spPr>
        <p:txBody>
          <a:bodyPr>
            <a:normAutofit fontScale="47500" lnSpcReduction="20000"/>
          </a:bodyPr>
          <a:lstStyle/>
          <a:p>
            <a:pPr marL="45720" indent="0">
              <a:lnSpc>
                <a:spcPct val="170000"/>
              </a:lnSpc>
              <a:buNone/>
            </a:pPr>
            <a:r>
              <a:rPr lang="he-IL" sz="3800" dirty="0" smtClean="0"/>
              <a:t>מהתוצאות של גרף המתאר </a:t>
            </a:r>
            <a:r>
              <a:rPr lang="he-IL" sz="3800" u="sng" dirty="0" smtClean="0"/>
              <a:t>פוטנציאלי </a:t>
            </a:r>
            <a:r>
              <a:rPr lang="he-IL" sz="3800" u="sng" dirty="0"/>
              <a:t>חמצון של פנול </a:t>
            </a:r>
            <a:r>
              <a:rPr lang="he-IL" sz="3800" b="1" u="sng" dirty="0"/>
              <a:t>1</a:t>
            </a:r>
            <a:r>
              <a:rPr lang="he-IL" sz="3800" u="sng" dirty="0"/>
              <a:t> בנוכחות תוספים </a:t>
            </a:r>
            <a:r>
              <a:rPr lang="he-IL" sz="3800" u="sng" dirty="0" smtClean="0"/>
              <a:t>אמיניים </a:t>
            </a:r>
            <a:r>
              <a:rPr lang="he-IL" sz="3800" dirty="0" smtClean="0"/>
              <a:t>לא </a:t>
            </a:r>
            <a:r>
              <a:rPr lang="he-IL" sz="3800" dirty="0"/>
              <a:t>ניתן לקשר בין ההתנהגות הרג'יוסלקטיבית של תגובות החמצון המצמד לבין השינוי בפוטנציאל החמצון של הפנול. כמו-כן, השינויים הם קטנים מדי מכדי להסביר תופעות אלו. ייתכן שמה שאנו רואים הם תוצאות של גורמים אחרים, למשל, אפקטים סטריים: ייתכן שלמרות שהפירידין ואמידין מורידים את פוטנציאל החמצון, תגובת הצימוד המחמצן דרך עמדה אורתו אינה אפשרית בגלל אינטראקציות  קשר מימני בין התוסף לפנול שיוצרת הפרעה מרחבית. עובדה היא שתוסף </a:t>
            </a:r>
            <a:r>
              <a:rPr lang="en-US" sz="3800" b="1" dirty="0"/>
              <a:t>B2 </a:t>
            </a:r>
            <a:r>
              <a:rPr lang="he-IL" sz="3800" b="1" dirty="0" smtClean="0"/>
              <a:t> </a:t>
            </a:r>
            <a:r>
              <a:rPr lang="he-IL" sz="3800" dirty="0" smtClean="0"/>
              <a:t>מוביל </a:t>
            </a:r>
            <a:r>
              <a:rPr lang="he-IL" sz="3800" dirty="0"/>
              <a:t>ליצירת תוצר צימוד </a:t>
            </a:r>
            <a:r>
              <a:rPr lang="en-US" sz="3800" dirty="0"/>
              <a:t>O</a:t>
            </a:r>
            <a:r>
              <a:rPr lang="he-IL" sz="3800" dirty="0"/>
              <a:t>-</a:t>
            </a:r>
            <a:r>
              <a:rPr lang="en-US" sz="3800" dirty="0"/>
              <a:t>C</a:t>
            </a:r>
            <a:r>
              <a:rPr lang="he-IL" sz="3800" dirty="0"/>
              <a:t> ביחס הגבוה מכולם.</a:t>
            </a:r>
            <a:endParaRPr lang="en-US" sz="3800" dirty="0"/>
          </a:p>
          <a:p>
            <a:pPr marL="45720" indent="0">
              <a:buNone/>
            </a:pPr>
            <a:endParaRPr lang="he-IL" dirty="0"/>
          </a:p>
        </p:txBody>
      </p:sp>
      <p:sp>
        <p:nvSpPr>
          <p:cNvPr id="4" name="Rectangle 3"/>
          <p:cNvSpPr/>
          <p:nvPr/>
        </p:nvSpPr>
        <p:spPr>
          <a:xfrm>
            <a:off x="467544" y="260648"/>
            <a:ext cx="8064896" cy="1200329"/>
          </a:xfrm>
          <a:prstGeom prst="rect">
            <a:avLst/>
          </a:prstGeom>
        </p:spPr>
        <p:txBody>
          <a:bodyPr wrap="square">
            <a:spAutoFit/>
          </a:bodyPr>
          <a:lstStyle/>
          <a:p>
            <a:pPr algn="ctr"/>
            <a:r>
              <a:rPr lang="he-IL"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השפעת תוספים השונים על ראקטיביות ופוטנציאל חמצון של הפנולים</a:t>
            </a:r>
          </a:p>
        </p:txBody>
      </p:sp>
    </p:spTree>
    <p:extLst>
      <p:ext uri="{BB962C8B-B14F-4D97-AF65-F5344CB8AC3E}">
        <p14:creationId xmlns:p14="http://schemas.microsoft.com/office/powerpoint/2010/main" val="4031177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60648"/>
            <a:ext cx="8064896" cy="1200329"/>
          </a:xfrm>
          <a:prstGeom prst="rect">
            <a:avLst/>
          </a:prstGeom>
        </p:spPr>
        <p:txBody>
          <a:bodyPr wrap="square">
            <a:spAutoFit/>
          </a:bodyPr>
          <a:lstStyle/>
          <a:p>
            <a:pPr algn="ctr"/>
            <a:r>
              <a:rPr lang="he-IL"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השפעת תוספים השונים על ראקטיביות ופוטנציאל חמצון של הפנולים</a:t>
            </a:r>
          </a:p>
        </p:txBody>
      </p:sp>
      <p:graphicFrame>
        <p:nvGraphicFramePr>
          <p:cNvPr id="5" name="Chart 4"/>
          <p:cNvGraphicFramePr/>
          <p:nvPr>
            <p:extLst>
              <p:ext uri="{D42A27DB-BD31-4B8C-83A1-F6EECF244321}">
                <p14:modId xmlns:p14="http://schemas.microsoft.com/office/powerpoint/2010/main" val="4290007050"/>
              </p:ext>
            </p:extLst>
          </p:nvPr>
        </p:nvGraphicFramePr>
        <p:xfrm>
          <a:off x="179512" y="1628801"/>
          <a:ext cx="4320480" cy="28083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662088427"/>
              </p:ext>
            </p:extLst>
          </p:nvPr>
        </p:nvGraphicFramePr>
        <p:xfrm>
          <a:off x="4644008" y="1700808"/>
          <a:ext cx="4315916" cy="2808312"/>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467544" y="4869160"/>
            <a:ext cx="8064896" cy="1200329"/>
          </a:xfrm>
          <a:prstGeom prst="rect">
            <a:avLst/>
          </a:prstGeom>
        </p:spPr>
        <p:txBody>
          <a:bodyPr wrap="square">
            <a:spAutoFit/>
          </a:bodyPr>
          <a:lstStyle/>
          <a:p>
            <a:r>
              <a:rPr lang="he-IL" dirty="0"/>
              <a:t>מהנתונים הניסיוניים אפשר להסיק שבהוספת פירידין או אמידין חמצון הפנול מתרחש בקלות רבה יותר בהשוואה לתהליך בו התוספים אינם </a:t>
            </a:r>
            <a:r>
              <a:rPr lang="he-IL" dirty="0" smtClean="0"/>
              <a:t>נוכחים, לעומת </a:t>
            </a:r>
            <a:r>
              <a:rPr lang="he-IL" dirty="0"/>
              <a:t>זאת, </a:t>
            </a:r>
            <a:r>
              <a:rPr lang="he-IL" dirty="0" smtClean="0"/>
              <a:t>בנוכחות   </a:t>
            </a:r>
            <a:r>
              <a:rPr lang="en-US" dirty="0" smtClean="0"/>
              <a:t>   </a:t>
            </a:r>
            <a:r>
              <a:rPr lang="he-IL" dirty="0" smtClean="0"/>
              <a:t>  </a:t>
            </a:r>
            <a:r>
              <a:rPr lang="en-US" dirty="0" smtClean="0"/>
              <a:t> 8-azaadenine </a:t>
            </a:r>
            <a:r>
              <a:rPr lang="he-IL" dirty="0" smtClean="0"/>
              <a:t>פוטנציאל החמצון </a:t>
            </a:r>
            <a:r>
              <a:rPr lang="he-IL" dirty="0"/>
              <a:t>של הפנול גבוהה יותר בהשוואה לאותו תהליך שאינו בנוכחותו, ולפיכך נדרשת השקעת אנרגיה רבה יותר לחמצון </a:t>
            </a:r>
            <a:r>
              <a:rPr lang="he-IL" dirty="0" smtClean="0"/>
              <a:t>הפנולים.</a:t>
            </a:r>
            <a:endParaRPr lang="he-IL" dirty="0"/>
          </a:p>
        </p:txBody>
      </p:sp>
    </p:spTree>
    <p:extLst>
      <p:ext uri="{BB962C8B-B14F-4D97-AF65-F5344CB8AC3E}">
        <p14:creationId xmlns:p14="http://schemas.microsoft.com/office/powerpoint/2010/main" val="872550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31010"/>
            <a:ext cx="7776864" cy="1077218"/>
          </a:xfrm>
          <a:prstGeom prst="rect">
            <a:avLst/>
          </a:prstGeom>
        </p:spPr>
        <p:txBody>
          <a:bodyPr wrap="square">
            <a:spAutoFit/>
          </a:bodyPr>
          <a:lstStyle/>
          <a:p>
            <a:pPr algn="ctr"/>
            <a:r>
              <a:rPr lang="he-IL"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השפעת תוספים על פוטנציאל חמצון של </a:t>
            </a:r>
            <a:r>
              <a:rPr lang="he-IL"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בי-פנול</a:t>
            </a:r>
            <a:endParaRPr lang="he-IL"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5" name="Chart 4"/>
          <p:cNvGraphicFramePr>
            <a:graphicFrameLocks noChangeAspect="1"/>
          </p:cNvGraphicFramePr>
          <p:nvPr>
            <p:extLst>
              <p:ext uri="{D42A27DB-BD31-4B8C-83A1-F6EECF244321}">
                <p14:modId xmlns:p14="http://schemas.microsoft.com/office/powerpoint/2010/main" val="3750704634"/>
              </p:ext>
            </p:extLst>
          </p:nvPr>
        </p:nvGraphicFramePr>
        <p:xfrm>
          <a:off x="1489766" y="1556792"/>
          <a:ext cx="6655428"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707819" y="5352214"/>
            <a:ext cx="8219323" cy="923330"/>
          </a:xfrm>
          <a:prstGeom prst="rect">
            <a:avLst/>
          </a:prstGeom>
        </p:spPr>
        <p:txBody>
          <a:bodyPr wrap="square">
            <a:spAutoFit/>
          </a:bodyPr>
          <a:lstStyle/>
          <a:p>
            <a:r>
              <a:rPr lang="he-IL" dirty="0"/>
              <a:t>ניתן לראות תופעה מעניינת. הוספת </a:t>
            </a:r>
            <a:r>
              <a:rPr lang="en-US" dirty="0" smtClean="0"/>
              <a:t>8-azaadenine</a:t>
            </a:r>
            <a:r>
              <a:rPr lang="he-IL" dirty="0" smtClean="0"/>
              <a:t> </a:t>
            </a:r>
            <a:r>
              <a:rPr lang="he-IL" dirty="0"/>
              <a:t>אינה מלווה בשינוי של פוטנציאל חמצון של בי-פנול, ואילו בהוספת </a:t>
            </a:r>
            <a:r>
              <a:rPr lang="en-US" dirty="0" smtClean="0"/>
              <a:t>pyridine</a:t>
            </a:r>
            <a:r>
              <a:rPr lang="he-IL" dirty="0" smtClean="0"/>
              <a:t> </a:t>
            </a:r>
            <a:r>
              <a:rPr lang="he-IL" dirty="0"/>
              <a:t>קיימת השפעה משמעותית, ירידה חדה בפוטנציאל החמצון. </a:t>
            </a:r>
          </a:p>
        </p:txBody>
      </p:sp>
    </p:spTree>
    <p:extLst>
      <p:ext uri="{BB962C8B-B14F-4D97-AF65-F5344CB8AC3E}">
        <p14:creationId xmlns:p14="http://schemas.microsoft.com/office/powerpoint/2010/main" val="4045329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47864" y="404664"/>
            <a:ext cx="3238387" cy="646331"/>
          </a:xfrm>
          <a:prstGeom prst="rect">
            <a:avLst/>
          </a:prstGeom>
        </p:spPr>
        <p:txBody>
          <a:bodyPr wrap="none">
            <a:spAutoFit/>
          </a:bodyPr>
          <a:lstStyle/>
          <a:p>
            <a:r>
              <a:rPr lang="he-IL"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מסקנות וסיכום</a:t>
            </a:r>
          </a:p>
        </p:txBody>
      </p:sp>
      <p:graphicFrame>
        <p:nvGraphicFramePr>
          <p:cNvPr id="6" name="Table 5"/>
          <p:cNvGraphicFramePr>
            <a:graphicFrameLocks noGrp="1"/>
          </p:cNvGraphicFramePr>
          <p:nvPr>
            <p:extLst>
              <p:ext uri="{D42A27DB-BD31-4B8C-83A1-F6EECF244321}">
                <p14:modId xmlns:p14="http://schemas.microsoft.com/office/powerpoint/2010/main" val="2341988124"/>
              </p:ext>
            </p:extLst>
          </p:nvPr>
        </p:nvGraphicFramePr>
        <p:xfrm>
          <a:off x="1547664" y="1988840"/>
          <a:ext cx="6408712" cy="1944216"/>
        </p:xfrm>
        <a:graphic>
          <a:graphicData uri="http://schemas.openxmlformats.org/drawingml/2006/table">
            <a:tbl>
              <a:tblPr rtl="1" firstRow="1" firstCol="1" bandRow="1"/>
              <a:tblGrid>
                <a:gridCol w="1644638"/>
                <a:gridCol w="1588707"/>
                <a:gridCol w="1280379"/>
                <a:gridCol w="1894988"/>
              </a:tblGrid>
              <a:tr h="324036">
                <a:tc gridSpan="3">
                  <a:txBody>
                    <a:bodyPr/>
                    <a:lstStyle/>
                    <a:p>
                      <a:pPr algn="ctr" rtl="1">
                        <a:lnSpc>
                          <a:spcPct val="150000"/>
                        </a:lnSpc>
                        <a:spcAft>
                          <a:spcPts val="0"/>
                        </a:spcAft>
                        <a:tabLst>
                          <a:tab pos="2664460" algn="l"/>
                        </a:tabLst>
                      </a:pPr>
                      <a:r>
                        <a:rPr lang="he-IL" sz="1400" dirty="0">
                          <a:effectLst/>
                          <a:latin typeface="Calibri"/>
                          <a:ea typeface="Calibri"/>
                          <a:cs typeface="Arial"/>
                        </a:rPr>
                        <a:t>השפעה של תוספים על פוטנציאלי חמצון</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rowSpan="2">
                  <a:txBody>
                    <a:bodyPr/>
                    <a:lstStyle/>
                    <a:p>
                      <a:pPr algn="r" rtl="1">
                        <a:lnSpc>
                          <a:spcPct val="150000"/>
                        </a:lnSpc>
                        <a:spcAft>
                          <a:spcPts val="0"/>
                        </a:spcAft>
                      </a:pPr>
                      <a:r>
                        <a:rPr lang="he-IL" sz="1400">
                          <a:effectLst/>
                          <a:latin typeface="Calibri"/>
                          <a:ea typeface="Calibri"/>
                          <a:cs typeface="Arial"/>
                        </a:rPr>
                        <a:t>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r>
              <a:tr h="324036">
                <a:tc>
                  <a:txBody>
                    <a:bodyPr/>
                    <a:lstStyle/>
                    <a:p>
                      <a:pPr algn="ctr" rtl="0">
                        <a:lnSpc>
                          <a:spcPct val="150000"/>
                        </a:lnSpc>
                        <a:spcAft>
                          <a:spcPts val="0"/>
                        </a:spcAft>
                      </a:pPr>
                      <a:r>
                        <a:rPr lang="en-US" sz="1400" kern="1200" dirty="0" smtClean="0">
                          <a:solidFill>
                            <a:schemeClr val="tx1"/>
                          </a:solidFill>
                          <a:effectLst/>
                          <a:latin typeface="+mn-lt"/>
                          <a:ea typeface="+mn-ea"/>
                          <a:cs typeface="+mn-cs"/>
                        </a:rPr>
                        <a:t>Amidine-B3</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kern="1200" dirty="0" smtClean="0">
                          <a:solidFill>
                            <a:schemeClr val="tx1"/>
                          </a:solidFill>
                          <a:effectLst/>
                          <a:latin typeface="+mn-lt"/>
                          <a:ea typeface="+mn-ea"/>
                          <a:cs typeface="+mn-cs"/>
                        </a:rPr>
                        <a:t>8-azaadenine-B2</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0"/>
                        </a:spcAft>
                      </a:pPr>
                      <a:r>
                        <a:rPr lang="en-US" sz="1400" kern="1200" dirty="0" smtClean="0">
                          <a:solidFill>
                            <a:schemeClr val="tx1"/>
                          </a:solidFill>
                          <a:effectLst/>
                          <a:latin typeface="+mn-lt"/>
                          <a:ea typeface="+mn-ea"/>
                          <a:cs typeface="+mn-cs"/>
                        </a:rPr>
                        <a:t>Pyridine- B1</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he-IL"/>
                    </a:p>
                  </a:txBody>
                  <a:tcPr/>
                </a:tc>
              </a:tr>
              <a:tr h="324036">
                <a:tc>
                  <a:txBody>
                    <a:bodyPr/>
                    <a:lstStyle/>
                    <a:p>
                      <a:pPr algn="r" rtl="1">
                        <a:lnSpc>
                          <a:spcPct val="150000"/>
                        </a:lnSpc>
                        <a:spcAft>
                          <a:spcPts val="0"/>
                        </a:spcAft>
                      </a:pPr>
                      <a:r>
                        <a:rPr lang="he-IL" sz="1400">
                          <a:effectLst/>
                          <a:latin typeface="Calibri"/>
                          <a:ea typeface="Calibri"/>
                          <a:cs typeface="Arial"/>
                        </a:rPr>
                        <a:t>ירידה</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עליה</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ירידה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1400">
                          <a:effectLst/>
                          <a:latin typeface="Arial"/>
                          <a:ea typeface="Calibri"/>
                          <a:cs typeface="Arial"/>
                        </a:rPr>
                        <a:t>2-tBu-4-OMePhenol</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036">
                <a:tc>
                  <a:txBody>
                    <a:bodyPr/>
                    <a:lstStyle/>
                    <a:p>
                      <a:pPr algn="r" rtl="1">
                        <a:lnSpc>
                          <a:spcPct val="150000"/>
                        </a:lnSpc>
                        <a:spcAft>
                          <a:spcPts val="0"/>
                        </a:spcAft>
                      </a:pPr>
                      <a:r>
                        <a:rPr lang="he-IL" sz="1400">
                          <a:effectLst/>
                          <a:latin typeface="Calibri"/>
                          <a:ea typeface="Calibri"/>
                          <a:cs typeface="Arial"/>
                        </a:rPr>
                        <a:t>ירידה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עליה</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ירידה </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1400">
                          <a:effectLst/>
                          <a:latin typeface="Arial"/>
                          <a:ea typeface="Calibri"/>
                          <a:cs typeface="Arial"/>
                        </a:rPr>
                        <a:t>2-tBu-4-MePhenol</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036">
                <a:tc>
                  <a:txBody>
                    <a:bodyPr/>
                    <a:lstStyle/>
                    <a:p>
                      <a:pPr algn="r" rtl="1">
                        <a:lnSpc>
                          <a:spcPct val="150000"/>
                        </a:lnSpc>
                        <a:spcAft>
                          <a:spcPts val="0"/>
                        </a:spcAft>
                      </a:pPr>
                      <a:r>
                        <a:rPr lang="he-IL" sz="1400">
                          <a:effectLst/>
                          <a:latin typeface="Calibri"/>
                          <a:ea typeface="Calibri"/>
                          <a:cs typeface="Arial"/>
                        </a:rPr>
                        <a:t>-----------------------</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עליה</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ירידה</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1400">
                          <a:effectLst/>
                          <a:latin typeface="Arial"/>
                          <a:ea typeface="Calibri"/>
                          <a:cs typeface="Arial"/>
                        </a:rPr>
                        <a:t>4-OMePhenol</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036">
                <a:tc>
                  <a:txBody>
                    <a:bodyPr/>
                    <a:lstStyle/>
                    <a:p>
                      <a:pPr algn="r" rtl="1">
                        <a:lnSpc>
                          <a:spcPct val="150000"/>
                        </a:lnSpc>
                        <a:spcAft>
                          <a:spcPts val="0"/>
                        </a:spcAft>
                      </a:pPr>
                      <a:r>
                        <a:rPr lang="he-IL" sz="1400">
                          <a:effectLst/>
                          <a:latin typeface="Calibri"/>
                          <a:ea typeface="Calibri"/>
                          <a:cs typeface="Arial"/>
                        </a:rPr>
                        <a:t>-----------------------</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אין שינוי</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50000"/>
                        </a:lnSpc>
                        <a:spcAft>
                          <a:spcPts val="0"/>
                        </a:spcAft>
                      </a:pPr>
                      <a:r>
                        <a:rPr lang="he-IL" sz="1400">
                          <a:effectLst/>
                          <a:latin typeface="Calibri"/>
                          <a:ea typeface="Calibri"/>
                          <a:cs typeface="Arial"/>
                        </a:rPr>
                        <a:t>ירידה</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1400" dirty="0">
                          <a:effectLst/>
                          <a:latin typeface="Arial"/>
                          <a:ea typeface="Calibri"/>
                          <a:cs typeface="Arial"/>
                        </a:rPr>
                        <a:t>Bi-phenol</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1149017" y="4413304"/>
            <a:ext cx="7272808" cy="1477328"/>
          </a:xfrm>
          <a:prstGeom prst="rect">
            <a:avLst/>
          </a:prstGeom>
        </p:spPr>
        <p:txBody>
          <a:bodyPr wrap="square">
            <a:spAutoFit/>
          </a:bodyPr>
          <a:lstStyle/>
          <a:p>
            <a:r>
              <a:rPr lang="he-IL" dirty="0"/>
              <a:t>כפי רואים בטבלת סיכום, ניתן להניח באופן כללי, שתוספת היחידה שמעלה את הפוטנציאל חמצון היא </a:t>
            </a:r>
            <a:r>
              <a:rPr lang="en-US" b="1" dirty="0"/>
              <a:t>B2</a:t>
            </a:r>
            <a:r>
              <a:rPr lang="he-IL" dirty="0"/>
              <a:t>. במקרה של ביפנול לא חל שום שינוי בפוטנציאל החמצון שלו אך ייתכן שאפקטים מרחביים משפיעים על התוצאות בנוסף לאינטראקציות המימניות שעשויות להתרחש בין התוסף למערכת </a:t>
            </a:r>
            <a:r>
              <a:rPr lang="he-IL" dirty="0" smtClean="0"/>
              <a:t>הפנולית</a:t>
            </a:r>
            <a:r>
              <a:rPr lang="en-US" dirty="0" smtClean="0"/>
              <a:t>.</a:t>
            </a:r>
          </a:p>
          <a:p>
            <a:endParaRPr lang="he-IL" dirty="0"/>
          </a:p>
        </p:txBody>
      </p:sp>
    </p:spTree>
    <p:extLst>
      <p:ext uri="{BB962C8B-B14F-4D97-AF65-F5344CB8AC3E}">
        <p14:creationId xmlns:p14="http://schemas.microsoft.com/office/powerpoint/2010/main" val="400865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47864" y="404664"/>
            <a:ext cx="3238387" cy="646331"/>
          </a:xfrm>
          <a:prstGeom prst="rect">
            <a:avLst/>
          </a:prstGeom>
        </p:spPr>
        <p:txBody>
          <a:bodyPr wrap="none">
            <a:spAutoFit/>
          </a:bodyPr>
          <a:lstStyle/>
          <a:p>
            <a:r>
              <a:rPr lang="he-IL"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מסקנות וסיכום</a:t>
            </a:r>
          </a:p>
        </p:txBody>
      </p:sp>
      <p:sp>
        <p:nvSpPr>
          <p:cNvPr id="5" name="Rectangle 4"/>
          <p:cNvSpPr/>
          <p:nvPr/>
        </p:nvSpPr>
        <p:spPr>
          <a:xfrm>
            <a:off x="395536" y="3447584"/>
            <a:ext cx="8547248" cy="1477328"/>
          </a:xfrm>
          <a:prstGeom prst="rect">
            <a:avLst/>
          </a:prstGeom>
        </p:spPr>
        <p:txBody>
          <a:bodyPr wrap="square">
            <a:spAutoFit/>
          </a:bodyPr>
          <a:lstStyle/>
          <a:p>
            <a:r>
              <a:rPr lang="he-IL" dirty="0"/>
              <a:t>כלומר ההנחה שלי שקשרי מימן שהוא יוצר הם חזקים יותר משאר הבסיסים אחרים שהוספו במהלך המחקר והוא מקשה לחמצן את הפנולים. בנוכחות פירידין (תוסף </a:t>
            </a:r>
            <a:r>
              <a:rPr lang="en-US" b="1" dirty="0"/>
              <a:t>B1</a:t>
            </a:r>
            <a:r>
              <a:rPr lang="he-IL" dirty="0"/>
              <a:t>) האמין משמש כאקספטור של קשר מימני ולכן מגדיל את צפיפות האלקטרונים על הטבעת הפנולית וגורם לירידה בפוטנציאל החמצון. אבל עדיין לא נמצא קשר בין העובדה הזו לרג'יוסלקטיביות המתהפכת של תגובות חמצון מצמד.</a:t>
            </a:r>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7" name="Object 6"/>
          <p:cNvGraphicFramePr>
            <a:graphicFrameLocks noChangeAspect="1"/>
          </p:cNvGraphicFramePr>
          <p:nvPr>
            <p:extLst>
              <p:ext uri="{D42A27DB-BD31-4B8C-83A1-F6EECF244321}">
                <p14:modId xmlns:p14="http://schemas.microsoft.com/office/powerpoint/2010/main" val="317990731"/>
              </p:ext>
            </p:extLst>
          </p:nvPr>
        </p:nvGraphicFramePr>
        <p:xfrm>
          <a:off x="3635896" y="1412776"/>
          <a:ext cx="2321615" cy="1656184"/>
        </p:xfrm>
        <a:graphic>
          <a:graphicData uri="http://schemas.openxmlformats.org/presentationml/2006/ole">
            <mc:AlternateContent xmlns:mc="http://schemas.openxmlformats.org/markup-compatibility/2006">
              <mc:Choice xmlns:v="urn:schemas-microsoft-com:vml" Requires="v">
                <p:oleObj spid="_x0000_s6156" r:id="rId3" imgW="1490685" imgH="1063878" progId="ChemDraw.Document.6.0">
                  <p:embed/>
                </p:oleObj>
              </mc:Choice>
              <mc:Fallback>
                <p:oleObj r:id="rId3" imgW="1490685" imgH="1063878"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1412776"/>
                        <a:ext cx="2321615" cy="1656184"/>
                      </a:xfrm>
                      <a:prstGeom prst="rect">
                        <a:avLst/>
                      </a:prstGeom>
                      <a:noFill/>
                    </p:spPr>
                  </p:pic>
                </p:oleObj>
              </mc:Fallback>
            </mc:AlternateContent>
          </a:graphicData>
        </a:graphic>
      </p:graphicFrame>
      <p:sp>
        <p:nvSpPr>
          <p:cNvPr id="8" name="Rectangle 7"/>
          <p:cNvSpPr/>
          <p:nvPr/>
        </p:nvSpPr>
        <p:spPr>
          <a:xfrm>
            <a:off x="539552" y="5301208"/>
            <a:ext cx="8376457" cy="923330"/>
          </a:xfrm>
          <a:prstGeom prst="rect">
            <a:avLst/>
          </a:prstGeom>
        </p:spPr>
        <p:txBody>
          <a:bodyPr wrap="square">
            <a:spAutoFit/>
          </a:bodyPr>
          <a:lstStyle/>
          <a:p>
            <a:r>
              <a:rPr lang="he-IL" dirty="0"/>
              <a:t>ייתכן והסיבות לשינוי ברג'יוסלקטיביות נובעת בכלל מקואורדינציה של התוספים לקומפלקס המתכתי ואינה קשורה כלל לעניין פוטנציאל החמצון שלהם. נושא זה נחקר בימים אלו בידי חברי הקבוצה.</a:t>
            </a:r>
            <a:endParaRPr lang="en-US" dirty="0"/>
          </a:p>
        </p:txBody>
      </p:sp>
    </p:spTree>
    <p:extLst>
      <p:ext uri="{BB962C8B-B14F-4D97-AF65-F5344CB8AC3E}">
        <p14:creationId xmlns:p14="http://schemas.microsoft.com/office/powerpoint/2010/main" val="2936442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462574" y="116632"/>
            <a:ext cx="6400800" cy="537240"/>
          </a:xfrm>
        </p:spPr>
        <p:txBody>
          <a:bodyPr>
            <a:noAutofit/>
          </a:bodyPr>
          <a:lstStyle/>
          <a:p>
            <a:pPr marL="45720" indent="0" algn="ctr">
              <a:buNone/>
            </a:pPr>
            <a:r>
              <a:rPr lang="he-IL"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פנולים</a:t>
            </a:r>
          </a:p>
        </p:txBody>
      </p:sp>
      <p:pic>
        <p:nvPicPr>
          <p:cNvPr id="4" name="Picture 3"/>
          <p:cNvPicPr/>
          <p:nvPr/>
        </p:nvPicPr>
        <p:blipFill>
          <a:blip r:embed="rId2"/>
          <a:stretch>
            <a:fillRect/>
          </a:stretch>
        </p:blipFill>
        <p:spPr>
          <a:xfrm>
            <a:off x="443194" y="1108922"/>
            <a:ext cx="3408726" cy="1912130"/>
          </a:xfrm>
          <a:prstGeom prst="rect">
            <a:avLst/>
          </a:prstGeom>
        </p:spPr>
      </p:pic>
      <p:sp>
        <p:nvSpPr>
          <p:cNvPr id="5" name="Rectangle 4"/>
          <p:cNvSpPr/>
          <p:nvPr/>
        </p:nvSpPr>
        <p:spPr>
          <a:xfrm>
            <a:off x="3976375" y="980728"/>
            <a:ext cx="4572000" cy="646331"/>
          </a:xfrm>
          <a:prstGeom prst="rect">
            <a:avLst/>
          </a:prstGeom>
        </p:spPr>
        <p:txBody>
          <a:bodyPr>
            <a:spAutoFit/>
          </a:bodyPr>
          <a:lstStyle/>
          <a:p>
            <a:r>
              <a:rPr lang="he-IL" dirty="0" smtClean="0"/>
              <a:t>* תרכובות </a:t>
            </a:r>
            <a:r>
              <a:rPr lang="he-IL" dirty="0"/>
              <a:t>פנול מתאפיינות בקבוצה הדרוקסילית </a:t>
            </a:r>
            <a:r>
              <a:rPr lang="he-IL" dirty="0" smtClean="0"/>
              <a:t>      הקשורה </a:t>
            </a:r>
            <a:r>
              <a:rPr lang="he-IL" dirty="0"/>
              <a:t>לטבעת ארומטית. </a:t>
            </a:r>
          </a:p>
        </p:txBody>
      </p:sp>
      <p:sp>
        <p:nvSpPr>
          <p:cNvPr id="6" name="Rectangle 5"/>
          <p:cNvSpPr/>
          <p:nvPr/>
        </p:nvSpPr>
        <p:spPr>
          <a:xfrm>
            <a:off x="3875743" y="2135811"/>
            <a:ext cx="4572000" cy="646331"/>
          </a:xfrm>
          <a:prstGeom prst="rect">
            <a:avLst/>
          </a:prstGeom>
        </p:spPr>
        <p:txBody>
          <a:bodyPr>
            <a:spAutoFit/>
          </a:bodyPr>
          <a:lstStyle/>
          <a:p>
            <a:pPr marL="285750" indent="-285750">
              <a:buFont typeface="Arial" pitchFamily="34" charset="0"/>
              <a:buChar char="•"/>
            </a:pPr>
            <a:r>
              <a:rPr lang="he-IL" dirty="0" smtClean="0"/>
              <a:t>אחד </a:t>
            </a:r>
            <a:r>
              <a:rPr lang="he-IL" dirty="0"/>
              <a:t>מהתכונות השימושיות של תרכובות פנול היא יכולתו לשמש כלוכד </a:t>
            </a:r>
            <a:r>
              <a:rPr lang="he-IL" dirty="0" smtClean="0"/>
              <a:t>רדיקלים</a:t>
            </a:r>
            <a:r>
              <a:rPr lang="he-IL" dirty="0"/>
              <a:t>.</a:t>
            </a:r>
            <a:endParaRPr lang="he-IL" dirty="0" smtClean="0"/>
          </a:p>
        </p:txBody>
      </p:sp>
      <p:sp>
        <p:nvSpPr>
          <p:cNvPr id="7" name="Rectangle 6"/>
          <p:cNvSpPr/>
          <p:nvPr/>
        </p:nvSpPr>
        <p:spPr>
          <a:xfrm>
            <a:off x="777574" y="3051738"/>
            <a:ext cx="7770801" cy="2862322"/>
          </a:xfrm>
          <a:prstGeom prst="rect">
            <a:avLst/>
          </a:prstGeom>
        </p:spPr>
        <p:txBody>
          <a:bodyPr wrap="square">
            <a:spAutoFit/>
          </a:bodyPr>
          <a:lstStyle/>
          <a:p>
            <a:pPr marL="285750" indent="-285750">
              <a:buFont typeface="Arial" pitchFamily="34" charset="0"/>
              <a:buChar char="•"/>
            </a:pPr>
            <a:r>
              <a:rPr lang="he-IL" dirty="0" smtClean="0"/>
              <a:t>הגורמים </a:t>
            </a:r>
            <a:r>
              <a:rPr lang="he-IL" dirty="0"/>
              <a:t>המשפיעים על יציבות הרדיקלים החופשיים הם </a:t>
            </a:r>
            <a:r>
              <a:rPr lang="he-IL" dirty="0" smtClean="0"/>
              <a:t>:</a:t>
            </a:r>
          </a:p>
          <a:p>
            <a:endParaRPr lang="he-IL" dirty="0" smtClean="0"/>
          </a:p>
          <a:p>
            <a:pPr marL="285750" indent="-285750">
              <a:buFont typeface="Arial" pitchFamily="34" charset="0"/>
              <a:buChar char="•"/>
            </a:pPr>
            <a:r>
              <a:rPr lang="he-IL" dirty="0" smtClean="0"/>
              <a:t>ככל </a:t>
            </a:r>
            <a:r>
              <a:rPr lang="he-IL" dirty="0"/>
              <a:t>שהפחמן הרדיקלי מותמר יותר כך הוא יותר יציב </a:t>
            </a:r>
            <a:r>
              <a:rPr lang="he-IL" dirty="0" smtClean="0"/>
              <a:t>.</a:t>
            </a:r>
          </a:p>
          <a:p>
            <a:pPr marL="285750" indent="-285750">
              <a:buFont typeface="Arial" pitchFamily="34" charset="0"/>
              <a:buChar char="•"/>
            </a:pPr>
            <a:endParaRPr lang="he-IL" dirty="0" smtClean="0"/>
          </a:p>
          <a:p>
            <a:pPr marL="285750" indent="-285750">
              <a:buFont typeface="Arial" pitchFamily="34" charset="0"/>
              <a:buChar char="•"/>
            </a:pPr>
            <a:r>
              <a:rPr lang="he-IL" dirty="0"/>
              <a:t>רזוננס </a:t>
            </a:r>
            <a:r>
              <a:rPr lang="he-IL" dirty="0" smtClean="0"/>
              <a:t>- מייצב </a:t>
            </a:r>
            <a:r>
              <a:rPr lang="he-IL" dirty="0"/>
              <a:t>מערכות רדיקליות: כאשר הרדיקלים החופשיים סמוכים לקשרי </a:t>
            </a:r>
            <a:r>
              <a:rPr lang="en-US" dirty="0"/>
              <a:t>π</a:t>
            </a:r>
            <a:r>
              <a:rPr lang="he-IL" dirty="0"/>
              <a:t>, ישנה התייצבות משמעותית לקבל כל אורביטלי </a:t>
            </a:r>
            <a:r>
              <a:rPr lang="en-US" dirty="0"/>
              <a:t>p</a:t>
            </a:r>
            <a:r>
              <a:rPr lang="he-IL" dirty="0"/>
              <a:t>  בתור, כך שהם יכולים לחפוף אחד עם השני. </a:t>
            </a:r>
            <a:endParaRPr lang="he-IL" dirty="0" smtClean="0"/>
          </a:p>
          <a:p>
            <a:pPr marL="285750" indent="-285750">
              <a:buFont typeface="Arial" pitchFamily="34" charset="0"/>
              <a:buChar char="•"/>
            </a:pPr>
            <a:endParaRPr lang="he-IL" dirty="0" smtClean="0"/>
          </a:p>
          <a:p>
            <a:pPr marL="285750" indent="-285750">
              <a:buFont typeface="Arial" pitchFamily="34" charset="0"/>
              <a:buChar char="•"/>
            </a:pPr>
            <a:r>
              <a:rPr lang="he-IL" dirty="0"/>
              <a:t>רדיקלים חופשיים מיוצבים גם על ידי קבוצות סמוכות עם זוגות בודדים, כגון חמצן </a:t>
            </a:r>
            <a:r>
              <a:rPr lang="he-IL" dirty="0" smtClean="0"/>
              <a:t>וחנקן. </a:t>
            </a:r>
            <a:endParaRPr lang="he-IL" dirty="0"/>
          </a:p>
        </p:txBody>
      </p:sp>
      <p:sp>
        <p:nvSpPr>
          <p:cNvPr id="8" name="Rectangle 7"/>
          <p:cNvSpPr/>
          <p:nvPr/>
        </p:nvSpPr>
        <p:spPr>
          <a:xfrm>
            <a:off x="-97656" y="6237312"/>
            <a:ext cx="8676456" cy="369332"/>
          </a:xfrm>
          <a:prstGeom prst="rect">
            <a:avLst/>
          </a:prstGeom>
        </p:spPr>
        <p:txBody>
          <a:bodyPr wrap="square">
            <a:spAutoFit/>
          </a:bodyPr>
          <a:lstStyle/>
          <a:p>
            <a:pPr lvl="0"/>
            <a:r>
              <a:rPr lang="he-IL" u="sng" dirty="0">
                <a:solidFill>
                  <a:prstClr val="black"/>
                </a:solidFill>
              </a:rPr>
              <a:t>לכן הפנול משמש כלוכד רדיקלים והוא מסוגל להתחבר לרדיקל מסוים ולשחרר רדיקל החוצה</a:t>
            </a:r>
          </a:p>
        </p:txBody>
      </p:sp>
    </p:spTree>
    <p:extLst>
      <p:ext uri="{BB962C8B-B14F-4D97-AF65-F5344CB8AC3E}">
        <p14:creationId xmlns:p14="http://schemas.microsoft.com/office/powerpoint/2010/main" val="2161388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427618" y="260648"/>
            <a:ext cx="6400800" cy="753264"/>
          </a:xfrm>
        </p:spPr>
        <p:txBody>
          <a:bodyPr>
            <a:noAutofit/>
          </a:bodyPr>
          <a:lstStyle/>
          <a:p>
            <a:pPr marL="45720" indent="0" algn="ctr">
              <a:buNone/>
            </a:pPr>
            <a:r>
              <a:rPr lang="he-IL"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אמינים כחומרי ייצוב</a:t>
            </a:r>
            <a:endParaRPr lang="he-IL"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709081" y="1308088"/>
            <a:ext cx="7776864" cy="923330"/>
          </a:xfrm>
          <a:prstGeom prst="rect">
            <a:avLst/>
          </a:prstGeom>
        </p:spPr>
        <p:txBody>
          <a:bodyPr wrap="square">
            <a:spAutoFit/>
          </a:bodyPr>
          <a:lstStyle/>
          <a:p>
            <a:r>
              <a:rPr lang="he-IL" dirty="0"/>
              <a:t>קיימים עדויות שתרכובות אמין מייצבות את הפנולאט באמצעות קשר מימני </a:t>
            </a:r>
            <a:r>
              <a:rPr lang="he-IL" dirty="0" smtClean="0"/>
              <a:t> </a:t>
            </a:r>
            <a:r>
              <a:rPr lang="en-US" dirty="0" smtClean="0"/>
              <a:t>.N</a:t>
            </a:r>
            <a:r>
              <a:rPr lang="en-US" dirty="0">
                <a:sym typeface="Symbol"/>
              </a:rPr>
              <a:t></a:t>
            </a:r>
            <a:r>
              <a:rPr lang="en-US" dirty="0" smtClean="0"/>
              <a:t>H-O</a:t>
            </a:r>
          </a:p>
          <a:p>
            <a:r>
              <a:rPr lang="he-IL" dirty="0" smtClean="0"/>
              <a:t>ניתן למיין תרכובות אמין לפי הבסיסיות שלהן ובכך לקבל מידה על יכולת שלהם להיות חומרים מייצבים טובים. </a:t>
            </a:r>
          </a:p>
        </p:txBody>
      </p:sp>
      <p:sp>
        <p:nvSpPr>
          <p:cNvPr id="7" name="Rectangle 6"/>
          <p:cNvSpPr/>
          <p:nvPr/>
        </p:nvSpPr>
        <p:spPr>
          <a:xfrm>
            <a:off x="1050234" y="2237351"/>
            <a:ext cx="7456852" cy="2862322"/>
          </a:xfrm>
          <a:prstGeom prst="rect">
            <a:avLst/>
          </a:prstGeom>
        </p:spPr>
        <p:txBody>
          <a:bodyPr wrap="square">
            <a:spAutoFit/>
          </a:bodyPr>
          <a:lstStyle/>
          <a:p>
            <a:r>
              <a:rPr lang="he-IL" u="sng" dirty="0"/>
              <a:t>ישנם מספר גורמים אשר מאפיינים את הבסיסיות של </a:t>
            </a:r>
            <a:r>
              <a:rPr lang="he-IL" u="sng" dirty="0" smtClean="0"/>
              <a:t>אמינים: </a:t>
            </a:r>
          </a:p>
          <a:p>
            <a:endParaRPr lang="he-IL" dirty="0" smtClean="0"/>
          </a:p>
          <a:p>
            <a:pPr marL="285750" indent="-285750">
              <a:buFont typeface="Arial" panose="020B0604020202020204" pitchFamily="34" charset="0"/>
              <a:buChar char="•"/>
            </a:pPr>
            <a:r>
              <a:rPr lang="he-IL" dirty="0" smtClean="0"/>
              <a:t>עלייה בבסיסיות של התרכובת ככל שהמטען השלילי על חנקן גדול יותר.</a:t>
            </a:r>
          </a:p>
          <a:p>
            <a:endParaRPr lang="he-IL" dirty="0" smtClean="0"/>
          </a:p>
          <a:p>
            <a:endParaRPr lang="he-IL" dirty="0"/>
          </a:p>
          <a:p>
            <a:endParaRPr lang="he-IL" dirty="0" smtClean="0"/>
          </a:p>
          <a:p>
            <a:endParaRPr lang="he-IL" dirty="0" smtClean="0"/>
          </a:p>
          <a:p>
            <a:pPr marL="285750" indent="-285750">
              <a:buFont typeface="Arial" panose="020B0604020202020204" pitchFamily="34" charset="0"/>
              <a:buChar char="•"/>
            </a:pPr>
            <a:r>
              <a:rPr lang="he-IL" dirty="0" smtClean="0"/>
              <a:t>רזוננס : </a:t>
            </a:r>
            <a:r>
              <a:rPr lang="he-IL" dirty="0"/>
              <a:t>המטען השלילי שעל החנקן (טעון או נייטרלי) יכול לעבור צימוד עם קשרים כפולים סמוכים בדומה לתרכובות פנול. </a:t>
            </a:r>
            <a:r>
              <a:rPr lang="he-IL" dirty="0" smtClean="0"/>
              <a:t>הצימוד גורם ירידה בצפיפות האלקטרונים שעל החנקן ולכן אותו אמין יהיה בסיס חלש יותר. </a:t>
            </a:r>
            <a:endParaRPr lang="en-US" dirty="0" smtClean="0"/>
          </a:p>
        </p:txBody>
      </p:sp>
      <p:pic>
        <p:nvPicPr>
          <p:cNvPr id="19" name="Picture 18"/>
          <p:cNvPicPr/>
          <p:nvPr/>
        </p:nvPicPr>
        <p:blipFill>
          <a:blip r:embed="rId2"/>
          <a:stretch>
            <a:fillRect/>
          </a:stretch>
        </p:blipFill>
        <p:spPr>
          <a:xfrm>
            <a:off x="2964147" y="3212976"/>
            <a:ext cx="3629025" cy="838200"/>
          </a:xfrm>
          <a:prstGeom prst="rect">
            <a:avLst/>
          </a:prstGeom>
        </p:spPr>
      </p:pic>
      <p:pic>
        <p:nvPicPr>
          <p:cNvPr id="20" name="Picture 19"/>
          <p:cNvPicPr/>
          <p:nvPr/>
        </p:nvPicPr>
        <p:blipFill>
          <a:blip r:embed="rId3"/>
          <a:stretch>
            <a:fillRect/>
          </a:stretch>
        </p:blipFill>
        <p:spPr>
          <a:xfrm>
            <a:off x="2368835" y="5376672"/>
            <a:ext cx="4819650" cy="1038225"/>
          </a:xfrm>
          <a:prstGeom prst="rect">
            <a:avLst/>
          </a:prstGeom>
        </p:spPr>
      </p:pic>
    </p:spTree>
    <p:extLst>
      <p:ext uri="{BB962C8B-B14F-4D97-AF65-F5344CB8AC3E}">
        <p14:creationId xmlns:p14="http://schemas.microsoft.com/office/powerpoint/2010/main" val="474989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944127" y="1268760"/>
            <a:ext cx="7553885" cy="1891287"/>
          </a:xfrm>
          <a:prstGeom prst="rect">
            <a:avLst/>
          </a:prstGeom>
        </p:spPr>
        <p:txBody>
          <a:bodyPr wrap="square">
            <a:spAutoFit/>
          </a:bodyPr>
          <a:lstStyle/>
          <a:p>
            <a:pPr marL="45720" indent="0">
              <a:buNone/>
            </a:pPr>
            <a:r>
              <a:rPr lang="he-IL" dirty="0"/>
              <a:t>בדרך דומה אפשר למיין את החומרים המייצבים שבהם השתמשתי לביצוע מדידות פוטנציאל החמצון של תרכובות </a:t>
            </a:r>
            <a:r>
              <a:rPr lang="he-IL" dirty="0" smtClean="0"/>
              <a:t>פנול.</a:t>
            </a:r>
          </a:p>
          <a:p>
            <a:pPr marL="45720" indent="0">
              <a:buNone/>
            </a:pPr>
            <a:r>
              <a:rPr lang="he-IL" dirty="0" smtClean="0"/>
              <a:t>פירידין </a:t>
            </a:r>
            <a:r>
              <a:rPr lang="he-IL" dirty="0"/>
              <a:t>ואמידין הם בסיסים מצומדים וגורמים להורדת פוטנציאל חמצון של הפנול. לעומתם, נוכחות 8-אזא-אדנין </a:t>
            </a:r>
            <a:r>
              <a:rPr lang="en-US" dirty="0"/>
              <a:t>(8-azaadenine)</a:t>
            </a:r>
            <a:r>
              <a:rPr lang="he-IL" dirty="0"/>
              <a:t> גורמת לעלייה בפוטנציאל חמצון. </a:t>
            </a:r>
            <a:endParaRPr lang="he-IL" dirty="0" smtClean="0"/>
          </a:p>
        </p:txBody>
      </p:sp>
      <p:sp>
        <p:nvSpPr>
          <p:cNvPr id="6" name="TextBox 5"/>
          <p:cNvSpPr txBox="1"/>
          <p:nvPr/>
        </p:nvSpPr>
        <p:spPr>
          <a:xfrm>
            <a:off x="323528" y="5556002"/>
            <a:ext cx="8201957" cy="923330"/>
          </a:xfrm>
          <a:prstGeom prst="rect">
            <a:avLst/>
          </a:prstGeom>
          <a:noFill/>
        </p:spPr>
        <p:txBody>
          <a:bodyPr wrap="square" rtlCol="1">
            <a:spAutoFit/>
          </a:bodyPr>
          <a:lstStyle/>
          <a:p>
            <a:r>
              <a:rPr lang="he-IL" dirty="0" smtClean="0"/>
              <a:t>אומנם לא הצלחנו להוכיח קשר בין תרומתם לשינוי בפוטנציאל החמצון של הפנול בנוכחותם לבין הבסיסיות שלהם וכרגע עניין זה אינו מובן.</a:t>
            </a:r>
            <a:endParaRPr lang="en-US" dirty="0" smtClean="0"/>
          </a:p>
          <a:p>
            <a:endParaRPr lang="he-IL" dirty="0"/>
          </a:p>
        </p:txBody>
      </p:sp>
      <p:sp>
        <p:nvSpPr>
          <p:cNvPr id="7" name="Content Placeholder 2"/>
          <p:cNvSpPr txBox="1">
            <a:spLocks/>
          </p:cNvSpPr>
          <p:nvPr/>
        </p:nvSpPr>
        <p:spPr>
          <a:xfrm>
            <a:off x="1427618" y="260648"/>
            <a:ext cx="6400800" cy="753264"/>
          </a:xfrm>
          <a:prstGeom prst="rect">
            <a:avLst/>
          </a:prstGeom>
        </p:spPr>
        <p:txBody>
          <a:bodyPr vert="horz" lIns="91440" tIns="45720" rIns="91440" bIns="45720" rtlCol="0">
            <a:noAutofit/>
          </a:bodyPr>
          <a:lst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r>
              <a:rPr lang="he-IL"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אמינים כחומרי ייצוב</a:t>
            </a:r>
            <a:endParaRPr lang="he-IL"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6368" y="3429000"/>
            <a:ext cx="6083300" cy="166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6712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778"/>
            <a:ext cx="7808655" cy="1143000"/>
          </a:xfrm>
        </p:spPr>
        <p:txBody>
          <a:bodyPr/>
          <a:lstStyle/>
          <a:p>
            <a:pPr marL="0" indent="0" algn="ctr">
              <a:buNone/>
            </a:pPr>
            <a:r>
              <a:rPr lang="he-IL" sz="4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שימוש במעגל מתח </a:t>
            </a:r>
            <a:r>
              <a:rPr lang="en-US" sz="4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CV</a:t>
            </a:r>
            <a:r>
              <a:rPr lang="he-IL" sz="4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 למדידת פוטנציאלי חמצון</a:t>
            </a:r>
          </a:p>
        </p:txBody>
      </p:sp>
      <p:sp>
        <p:nvSpPr>
          <p:cNvPr id="4" name="Rectangle 3"/>
          <p:cNvSpPr/>
          <p:nvPr/>
        </p:nvSpPr>
        <p:spPr>
          <a:xfrm>
            <a:off x="2623277" y="1421745"/>
            <a:ext cx="6084168" cy="4801314"/>
          </a:xfrm>
          <a:prstGeom prst="rect">
            <a:avLst/>
          </a:prstGeom>
        </p:spPr>
        <p:txBody>
          <a:bodyPr wrap="square">
            <a:spAutoFit/>
          </a:bodyPr>
          <a:lstStyle/>
          <a:p>
            <a:r>
              <a:rPr lang="he-IL" dirty="0"/>
              <a:t>מערכת </a:t>
            </a:r>
            <a:r>
              <a:rPr lang="en-US" dirty="0"/>
              <a:t>CV</a:t>
            </a:r>
            <a:r>
              <a:rPr lang="he-IL" dirty="0"/>
              <a:t> מורכבת מתא אלקטרוכימי המכיל תמיסת אלקטטרוליטים אשר טבולה ב-3 אלקטרודות בעלות תפקיד </a:t>
            </a:r>
            <a:r>
              <a:rPr lang="he-IL" dirty="0" smtClean="0"/>
              <a:t>אחר: </a:t>
            </a:r>
          </a:p>
          <a:p>
            <a:endParaRPr lang="he-IL" dirty="0" smtClean="0"/>
          </a:p>
          <a:p>
            <a:r>
              <a:rPr lang="he-IL" u="sng" dirty="0"/>
              <a:t>האלקטרודה </a:t>
            </a:r>
            <a:r>
              <a:rPr lang="he-IL" u="sng" dirty="0" smtClean="0"/>
              <a:t>1 </a:t>
            </a:r>
            <a:r>
              <a:rPr lang="he-IL" u="sng" dirty="0"/>
              <a:t>היא אלקטרודת עבודה </a:t>
            </a:r>
            <a:r>
              <a:rPr lang="he-IL" dirty="0"/>
              <a:t>שעל פני השטח שלה מתרחשת התגובה ולכן קצב ואופן מעבר האלקטרונים בינה לבין האלקטרוליט מאפשר לקבל מידע על פוטנציאל החמצון של האלקטרוליט</a:t>
            </a:r>
            <a:r>
              <a:rPr lang="he-IL" dirty="0" smtClean="0"/>
              <a:t>.</a:t>
            </a:r>
          </a:p>
          <a:p>
            <a:endParaRPr lang="he-IL" dirty="0" smtClean="0"/>
          </a:p>
          <a:p>
            <a:endParaRPr lang="en-US" dirty="0"/>
          </a:p>
          <a:p>
            <a:r>
              <a:rPr lang="he-IL" u="sng" dirty="0"/>
              <a:t>האלקטרודה </a:t>
            </a:r>
            <a:r>
              <a:rPr lang="he-IL" u="sng" dirty="0" smtClean="0"/>
              <a:t>2 היא </a:t>
            </a:r>
            <a:r>
              <a:rPr lang="he-IL" u="sng" dirty="0"/>
              <a:t>אלקטרודת ייחוס </a:t>
            </a:r>
            <a:r>
              <a:rPr lang="en-US" dirty="0"/>
              <a:t>(reference) </a:t>
            </a:r>
            <a:r>
              <a:rPr lang="he-IL" dirty="0"/>
              <a:t>בעלת פוטנציאל ידוע אשר בהשוואה אליה מודדים את פוטנציאל החמצון של המולקולה הנבדקת. </a:t>
            </a:r>
            <a:endParaRPr lang="he-IL" dirty="0" smtClean="0"/>
          </a:p>
          <a:p>
            <a:endParaRPr lang="he-IL" dirty="0" smtClean="0"/>
          </a:p>
          <a:p>
            <a:endParaRPr lang="he-IL" dirty="0" smtClean="0"/>
          </a:p>
          <a:p>
            <a:r>
              <a:rPr lang="he-IL" u="sng" dirty="0" smtClean="0"/>
              <a:t>האלקטרודה  3 היא </a:t>
            </a:r>
            <a:r>
              <a:rPr lang="he-IL" u="sng" dirty="0"/>
              <a:t>אלקטרודת עזר</a:t>
            </a:r>
            <a:r>
              <a:rPr lang="he-IL" dirty="0"/>
              <a:t>, שהפוטנציאל שלה בדרך כלל אינו נמדד אך מותאם כדי לאזן את התגובה האלקטרוכימית </a:t>
            </a:r>
            <a:r>
              <a:rPr lang="he-IL" dirty="0" smtClean="0"/>
              <a:t>המתרחשת. </a:t>
            </a:r>
            <a:r>
              <a:rPr lang="he-IL" dirty="0"/>
              <a:t>השתמשתי באלקטרודה </a:t>
            </a:r>
            <a:r>
              <a:rPr lang="he-IL" dirty="0" smtClean="0"/>
              <a:t>פלטינום, (חוט פלטינום).</a:t>
            </a:r>
            <a:endParaRPr lang="en-US" dirty="0"/>
          </a:p>
        </p:txBody>
      </p:sp>
      <p:pic>
        <p:nvPicPr>
          <p:cNvPr id="6" name="Picture 5" descr="C:\Users\doronp\Desktop\HADAS\electrochemical system\glassy carbon electrode disk.PNG"/>
          <p:cNvPicPr/>
          <p:nvPr/>
        </p:nvPicPr>
        <p:blipFill>
          <a:blip r:embed="rId2">
            <a:extLst>
              <a:ext uri="{28A0092B-C50C-407E-A947-70E740481C1C}">
                <a14:useLocalDpi xmlns:a14="http://schemas.microsoft.com/office/drawing/2010/main" val="0"/>
              </a:ext>
            </a:extLst>
          </a:blip>
          <a:srcRect/>
          <a:stretch>
            <a:fillRect/>
          </a:stretch>
        </p:blipFill>
        <p:spPr bwMode="auto">
          <a:xfrm>
            <a:off x="971600" y="2132856"/>
            <a:ext cx="1187450" cy="1263015"/>
          </a:xfrm>
          <a:prstGeom prst="rect">
            <a:avLst/>
          </a:prstGeom>
          <a:noFill/>
          <a:ln>
            <a:noFill/>
          </a:ln>
        </p:spPr>
      </p:pic>
      <p:pic>
        <p:nvPicPr>
          <p:cNvPr id="7" name="Picture 6" descr="C:\Users\doronp\Desktop\HADAS\electrochemical system\reference eloectrode 2.png"/>
          <p:cNvPicPr/>
          <p:nvPr/>
        </p:nvPicPr>
        <p:blipFill>
          <a:blip r:embed="rId3">
            <a:extLst>
              <a:ext uri="{28A0092B-C50C-407E-A947-70E740481C1C}">
                <a14:useLocalDpi xmlns:a14="http://schemas.microsoft.com/office/drawing/2010/main" val="0"/>
              </a:ext>
            </a:extLst>
          </a:blip>
          <a:srcRect/>
          <a:stretch>
            <a:fillRect/>
          </a:stretch>
        </p:blipFill>
        <p:spPr bwMode="auto">
          <a:xfrm>
            <a:off x="1604395" y="3645024"/>
            <a:ext cx="202565" cy="1247775"/>
          </a:xfrm>
          <a:prstGeom prst="rect">
            <a:avLst/>
          </a:prstGeom>
          <a:noFill/>
          <a:ln>
            <a:noFill/>
          </a:ln>
        </p:spPr>
      </p:pic>
      <p:cxnSp>
        <p:nvCxnSpPr>
          <p:cNvPr id="9" name="Straight Arrow Connector 8"/>
          <p:cNvCxnSpPr/>
          <p:nvPr/>
        </p:nvCxnSpPr>
        <p:spPr>
          <a:xfrm flipH="1">
            <a:off x="2339752" y="2764363"/>
            <a:ext cx="4320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159050" y="4268911"/>
            <a:ext cx="4320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082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332656"/>
            <a:ext cx="6512511" cy="1143000"/>
          </a:xfrm>
        </p:spPr>
        <p:txBody>
          <a:bodyPr/>
          <a:lstStyle/>
          <a:p>
            <a:pPr lvl="2" algn="ctr">
              <a:spcBef>
                <a:spcPct val="0"/>
              </a:spcBef>
              <a:buClr>
                <a:schemeClr val="accent6">
                  <a:lumMod val="75000"/>
                </a:schemeClr>
              </a:buClr>
              <a:buSzPct val="128000"/>
            </a:pPr>
            <a:r>
              <a:rPr lang="he-IL"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תיאור תרשים מעגל </a:t>
            </a: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CV</a:t>
            </a:r>
            <a:r>
              <a:rPr lang="en-US" sz="4400" dirty="0">
                <a:cs typeface="+mn-cs"/>
              </a:rPr>
              <a:t/>
            </a:r>
            <a:br>
              <a:rPr lang="en-US" sz="4400" dirty="0">
                <a:cs typeface="+mn-cs"/>
              </a:rPr>
            </a:br>
            <a:endParaRPr lang="he-IL" sz="4400" dirty="0">
              <a:cs typeface="+mn-cs"/>
            </a:endParaRPr>
          </a:p>
        </p:txBody>
      </p:sp>
      <p:sp>
        <p:nvSpPr>
          <p:cNvPr id="4" name="Rectangle 3"/>
          <p:cNvSpPr/>
          <p:nvPr/>
        </p:nvSpPr>
        <p:spPr>
          <a:xfrm>
            <a:off x="467544" y="1268760"/>
            <a:ext cx="8136904" cy="646331"/>
          </a:xfrm>
          <a:prstGeom prst="rect">
            <a:avLst/>
          </a:prstGeom>
        </p:spPr>
        <p:txBody>
          <a:bodyPr wrap="square">
            <a:spAutoFit/>
          </a:bodyPr>
          <a:lstStyle/>
          <a:p>
            <a:r>
              <a:rPr lang="he-IL" dirty="0"/>
              <a:t>כל המערכת של האלקטרודות מחוברת לפוטנציוסטאט </a:t>
            </a:r>
            <a:r>
              <a:rPr lang="en-US" dirty="0"/>
              <a:t>(</a:t>
            </a:r>
            <a:r>
              <a:rPr lang="en-US" dirty="0" err="1"/>
              <a:t>potentiostat</a:t>
            </a:r>
            <a:r>
              <a:rPr lang="en-US" dirty="0"/>
              <a:t>)</a:t>
            </a:r>
            <a:r>
              <a:rPr lang="he-IL" dirty="0"/>
              <a:t> המספק טווח מתחים של ±</a:t>
            </a:r>
            <a:r>
              <a:rPr lang="en-US" dirty="0" smtClean="0"/>
              <a:t>3V</a:t>
            </a:r>
            <a:r>
              <a:rPr lang="he-IL" dirty="0" smtClean="0"/>
              <a:t>.</a:t>
            </a:r>
            <a:endParaRPr lang="he-IL" dirty="0"/>
          </a:p>
        </p:txBody>
      </p:sp>
      <p:sp>
        <p:nvSpPr>
          <p:cNvPr id="5" name="Rectangle 4"/>
          <p:cNvSpPr/>
          <p:nvPr/>
        </p:nvSpPr>
        <p:spPr>
          <a:xfrm>
            <a:off x="467544" y="1963827"/>
            <a:ext cx="8172400" cy="923330"/>
          </a:xfrm>
          <a:prstGeom prst="rect">
            <a:avLst/>
          </a:prstGeom>
        </p:spPr>
        <p:txBody>
          <a:bodyPr wrap="square">
            <a:spAutoFit/>
          </a:bodyPr>
          <a:lstStyle/>
          <a:p>
            <a:r>
              <a:rPr lang="he-IL" dirty="0"/>
              <a:t>בפוטנציומטריה, הפוטנציאל החשמלי במערכת </a:t>
            </a:r>
            <a:r>
              <a:rPr lang="en-US" dirty="0"/>
              <a:t>CV</a:t>
            </a:r>
            <a:r>
              <a:rPr lang="he-IL" dirty="0"/>
              <a:t> משתנה באופן ליניארי ביחס לזמן</a:t>
            </a:r>
            <a:r>
              <a:rPr lang="he-IL" b="1" dirty="0"/>
              <a:t>. </a:t>
            </a:r>
            <a:r>
              <a:rPr lang="he-IL" dirty="0"/>
              <a:t>כאשר הפוטנציאל באלקטרודה ייחוס מגיע לערך מוגדר, מופעל פוטנציאל שלילי אשר גורם לתגובה הפוכה, במידה והיא </a:t>
            </a:r>
            <a:r>
              <a:rPr lang="he-IL" dirty="0" smtClean="0"/>
              <a:t>מתאפשרת.</a:t>
            </a:r>
            <a:endParaRPr lang="he-IL" dirty="0"/>
          </a:p>
        </p:txBody>
      </p:sp>
      <p:sp>
        <p:nvSpPr>
          <p:cNvPr id="6" name="Rectangle 5"/>
          <p:cNvSpPr/>
          <p:nvPr/>
        </p:nvSpPr>
        <p:spPr>
          <a:xfrm>
            <a:off x="863588" y="2935461"/>
            <a:ext cx="7344816" cy="369332"/>
          </a:xfrm>
          <a:prstGeom prst="rect">
            <a:avLst/>
          </a:prstGeom>
        </p:spPr>
        <p:txBody>
          <a:bodyPr wrap="square">
            <a:spAutoFit/>
          </a:bodyPr>
          <a:lstStyle/>
          <a:p>
            <a:r>
              <a:rPr lang="he-IL" u="sng" dirty="0"/>
              <a:t>עקומת מתח-זרם טיפוסית הכוללת אות קטודית ואות אנודית בתגובות </a:t>
            </a:r>
            <a:r>
              <a:rPr lang="he-IL" u="sng" dirty="0" smtClean="0"/>
              <a:t>הפיכות</a:t>
            </a:r>
            <a:endParaRPr lang="he-IL" u="sng" dirty="0"/>
          </a:p>
        </p:txBody>
      </p:sp>
      <p:pic>
        <p:nvPicPr>
          <p:cNvPr id="7" name="Picture 6" descr="http://1.bp.blogspot.com/-c70wY1eSmjE/UfoFxeQeUmI/AAAAAAAAAMc/U89_qmtoCfY/s400/P011_fig4.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332943"/>
            <a:ext cx="3810000" cy="2381250"/>
          </a:xfrm>
          <a:prstGeom prst="rect">
            <a:avLst/>
          </a:prstGeom>
          <a:noFill/>
          <a:ln>
            <a:noFill/>
          </a:ln>
        </p:spPr>
      </p:pic>
      <p:sp>
        <p:nvSpPr>
          <p:cNvPr id="8" name="Rectangle 7"/>
          <p:cNvSpPr/>
          <p:nvPr/>
        </p:nvSpPr>
        <p:spPr>
          <a:xfrm>
            <a:off x="487558" y="5949280"/>
            <a:ext cx="7812360" cy="646331"/>
          </a:xfrm>
          <a:prstGeom prst="rect">
            <a:avLst/>
          </a:prstGeom>
        </p:spPr>
        <p:txBody>
          <a:bodyPr wrap="square">
            <a:spAutoFit/>
          </a:bodyPr>
          <a:lstStyle/>
          <a:p>
            <a:r>
              <a:rPr lang="he-IL" dirty="0"/>
              <a:t>בעקומת מתח-זרם טיפוסית </a:t>
            </a:r>
            <a:r>
              <a:rPr lang="he-IL" dirty="0" smtClean="0"/>
              <a:t>נקודת </a:t>
            </a:r>
            <a:r>
              <a:rPr lang="en-US" dirty="0" err="1"/>
              <a:t>i</a:t>
            </a:r>
            <a:r>
              <a:rPr lang="en-US" baseline="-25000" dirty="0" err="1"/>
              <a:t>pa</a:t>
            </a:r>
            <a:r>
              <a:rPr lang="en-US" baseline="-25000" dirty="0"/>
              <a:t> </a:t>
            </a:r>
            <a:r>
              <a:rPr lang="he-IL" baseline="-25000" dirty="0" smtClean="0"/>
              <a:t> </a:t>
            </a:r>
            <a:r>
              <a:rPr lang="he-IL" dirty="0" smtClean="0"/>
              <a:t>מייצגת </a:t>
            </a:r>
            <a:r>
              <a:rPr lang="he-IL" dirty="0"/>
              <a:t>פיק אנודי ונקודה </a:t>
            </a:r>
            <a:r>
              <a:rPr lang="en-US" dirty="0" err="1"/>
              <a:t>i</a:t>
            </a:r>
            <a:r>
              <a:rPr lang="en-US" baseline="-25000" dirty="0" err="1"/>
              <a:t>pc</a:t>
            </a:r>
            <a:r>
              <a:rPr lang="en-US" baseline="-25000" dirty="0"/>
              <a:t> </a:t>
            </a:r>
            <a:r>
              <a:rPr lang="he-IL" dirty="0"/>
              <a:t> פיק קתודי של הזרם.  וההפרש בין פוטנציאלים של שני פיקים </a:t>
            </a:r>
            <a:r>
              <a:rPr lang="en-US" dirty="0" err="1"/>
              <a:t>Δ</a:t>
            </a:r>
            <a:r>
              <a:rPr lang="en-US" i="1" dirty="0" err="1"/>
              <a:t>E</a:t>
            </a:r>
            <a:r>
              <a:rPr lang="en-US" baseline="-25000" dirty="0" err="1"/>
              <a:t>p</a:t>
            </a:r>
            <a:r>
              <a:rPr lang="en-US" dirty="0"/>
              <a:t> = |</a:t>
            </a:r>
            <a:r>
              <a:rPr lang="en-US" i="1" dirty="0" err="1"/>
              <a:t>E</a:t>
            </a:r>
            <a:r>
              <a:rPr lang="en-US" baseline="-25000" dirty="0" err="1"/>
              <a:t>pc</a:t>
            </a:r>
            <a:r>
              <a:rPr lang="en-US" dirty="0"/>
              <a:t> - </a:t>
            </a:r>
            <a:r>
              <a:rPr lang="en-US" i="1" dirty="0" err="1"/>
              <a:t>E</a:t>
            </a:r>
            <a:r>
              <a:rPr lang="en-US" baseline="-25000" dirty="0" err="1"/>
              <a:t>pa</a:t>
            </a:r>
            <a:r>
              <a:rPr lang="en-US" dirty="0"/>
              <a:t>|</a:t>
            </a:r>
            <a:r>
              <a:rPr lang="he-IL" dirty="0"/>
              <a:t>. </a:t>
            </a:r>
          </a:p>
        </p:txBody>
      </p:sp>
    </p:spTree>
    <p:extLst>
      <p:ext uri="{BB962C8B-B14F-4D97-AF65-F5344CB8AC3E}">
        <p14:creationId xmlns:p14="http://schemas.microsoft.com/office/powerpoint/2010/main" val="886386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0682" y="132382"/>
            <a:ext cx="7304599" cy="632322"/>
          </a:xfrm>
        </p:spPr>
        <p:txBody>
          <a:bodyPr/>
          <a:lstStyle/>
          <a:p>
            <a:pPr marL="0" indent="0" algn="ctr">
              <a:buNone/>
            </a:pPr>
            <a:r>
              <a:rPr lang="he-IL" sz="4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מטרת </a:t>
            </a:r>
            <a:r>
              <a:rPr lang="he-IL" sz="4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rPr>
              <a:t>המחקר</a:t>
            </a:r>
            <a:endParaRPr lang="he-IL" sz="4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mn-cs"/>
            </a:endParaRPr>
          </a:p>
        </p:txBody>
      </p:sp>
      <p:sp>
        <p:nvSpPr>
          <p:cNvPr id="4" name="Rectangle 3"/>
          <p:cNvSpPr/>
          <p:nvPr/>
        </p:nvSpPr>
        <p:spPr>
          <a:xfrm>
            <a:off x="722451" y="836712"/>
            <a:ext cx="7967669" cy="646331"/>
          </a:xfrm>
          <a:prstGeom prst="rect">
            <a:avLst/>
          </a:prstGeom>
        </p:spPr>
        <p:txBody>
          <a:bodyPr wrap="square">
            <a:spAutoFit/>
          </a:bodyPr>
          <a:lstStyle/>
          <a:p>
            <a:r>
              <a:rPr lang="he-IL" dirty="0" smtClean="0"/>
              <a:t>במחקר בדקתי </a:t>
            </a:r>
            <a:r>
              <a:rPr lang="he-IL" dirty="0" smtClean="0">
                <a:effectLst/>
              </a:rPr>
              <a:t> כיצד מיקום המתמירים של הפנולים וביפנולים בתמיסות </a:t>
            </a:r>
            <a:r>
              <a:rPr lang="en-US" dirty="0" smtClean="0">
                <a:effectLst/>
              </a:rPr>
              <a:t>HFIP </a:t>
            </a:r>
            <a:r>
              <a:rPr lang="he-IL" dirty="0" smtClean="0">
                <a:effectLst/>
              </a:rPr>
              <a:t> משפיע על פוטנציאל החמצון בנוכחות מייצבים כמו: פירידין, אמידין ו-8-אזאאדנין.</a:t>
            </a:r>
          </a:p>
        </p:txBody>
      </p:sp>
      <p:graphicFrame>
        <p:nvGraphicFramePr>
          <p:cNvPr id="10" name="Table 9"/>
          <p:cNvGraphicFramePr>
            <a:graphicFrameLocks noGrp="1"/>
          </p:cNvGraphicFramePr>
          <p:nvPr>
            <p:extLst>
              <p:ext uri="{D42A27DB-BD31-4B8C-83A1-F6EECF244321}">
                <p14:modId xmlns:p14="http://schemas.microsoft.com/office/powerpoint/2010/main" val="2408121430"/>
              </p:ext>
            </p:extLst>
          </p:nvPr>
        </p:nvGraphicFramePr>
        <p:xfrm>
          <a:off x="2131215" y="1891799"/>
          <a:ext cx="5609136" cy="4573096"/>
        </p:xfrm>
        <a:graphic>
          <a:graphicData uri="http://schemas.openxmlformats.org/drawingml/2006/table">
            <a:tbl>
              <a:tblPr rtl="1" firstRow="1" bandRow="1">
                <a:tableStyleId>{5C22544A-7EE6-4342-B048-85BDC9FD1C3A}</a:tableStyleId>
              </a:tblPr>
              <a:tblGrid>
                <a:gridCol w="1729487"/>
                <a:gridCol w="1729487"/>
                <a:gridCol w="2150162"/>
              </a:tblGrid>
              <a:tr h="483782">
                <a:tc>
                  <a:txBody>
                    <a:bodyPr/>
                    <a:lstStyle/>
                    <a:p>
                      <a:pPr rtl="1"/>
                      <a:r>
                        <a:rPr lang="he-IL" sz="1800" b="1" kern="1200" dirty="0" smtClean="0">
                          <a:solidFill>
                            <a:schemeClr val="lt1"/>
                          </a:solidFill>
                          <a:effectLst/>
                          <a:latin typeface="+mn-lt"/>
                          <a:ea typeface="+mn-ea"/>
                          <a:cs typeface="+mn-cs"/>
                        </a:rPr>
                        <a:t>סימנו</a:t>
                      </a:r>
                      <a:endParaRPr lang="he-IL" dirty="0"/>
                    </a:p>
                  </a:txBody>
                  <a:tcPr/>
                </a:tc>
                <a:tc>
                  <a:txBody>
                    <a:bodyPr/>
                    <a:lstStyle/>
                    <a:p>
                      <a:pPr rtl="1"/>
                      <a:r>
                        <a:rPr lang="he-IL" dirty="0" smtClean="0"/>
                        <a:t>מבנה מולקולרי</a:t>
                      </a:r>
                      <a:endParaRPr lang="he-IL" dirty="0"/>
                    </a:p>
                  </a:txBody>
                  <a:tcPr/>
                </a:tc>
                <a:tc>
                  <a:txBody>
                    <a:bodyPr/>
                    <a:lstStyle/>
                    <a:p>
                      <a:pPr rtl="1"/>
                      <a:r>
                        <a:rPr lang="he-IL" dirty="0" smtClean="0"/>
                        <a:t>שם כימי</a:t>
                      </a:r>
                      <a:endParaRPr lang="he-IL" dirty="0"/>
                    </a:p>
                  </a:txBody>
                  <a:tcPr/>
                </a:tc>
              </a:tr>
              <a:tr h="895464">
                <a:tc>
                  <a:txBody>
                    <a:bodyPr/>
                    <a:lstStyle/>
                    <a:p>
                      <a:pPr algn="ctr" rtl="1"/>
                      <a:r>
                        <a:rPr lang="he-IL" dirty="0" smtClean="0"/>
                        <a:t>1</a:t>
                      </a:r>
                      <a:endParaRPr lang="he-IL" dirty="0"/>
                    </a:p>
                  </a:txBody>
                  <a:tcPr/>
                </a:tc>
                <a:tc>
                  <a:txBody>
                    <a:bodyPr/>
                    <a:lstStyle/>
                    <a:p>
                      <a:pPr rtl="1"/>
                      <a:endParaRPr lang="he-IL" dirty="0"/>
                    </a:p>
                  </a:txBody>
                  <a:tcPr/>
                </a:tc>
                <a:tc>
                  <a:txBody>
                    <a:bodyPr/>
                    <a:lstStyle/>
                    <a:p>
                      <a:pPr algn="ctr" rtl="1"/>
                      <a:r>
                        <a:rPr lang="en-US" sz="1800" kern="1200" dirty="0" smtClean="0">
                          <a:solidFill>
                            <a:schemeClr val="dk1"/>
                          </a:solidFill>
                          <a:effectLst/>
                          <a:latin typeface="+mn-lt"/>
                          <a:ea typeface="+mn-ea"/>
                          <a:cs typeface="+mn-cs"/>
                        </a:rPr>
                        <a:t>2</a:t>
                      </a:r>
                      <a:r>
                        <a:rPr lang="he-IL" sz="1800" kern="1200" dirty="0" smtClean="0">
                          <a:solidFill>
                            <a:schemeClr val="dk1"/>
                          </a:solidFill>
                          <a:effectLst/>
                          <a:latin typeface="+mn-lt"/>
                          <a:ea typeface="+mn-ea"/>
                          <a:cs typeface="+mn-cs"/>
                        </a:rPr>
                        <a:t>-</a:t>
                      </a:r>
                      <a:r>
                        <a:rPr lang="en-US" sz="1800" kern="1200" dirty="0" smtClean="0">
                          <a:solidFill>
                            <a:schemeClr val="dk1"/>
                          </a:solidFill>
                          <a:effectLst/>
                          <a:latin typeface="+mn-lt"/>
                          <a:ea typeface="+mn-ea"/>
                          <a:cs typeface="+mn-cs"/>
                        </a:rPr>
                        <a:t>(</a:t>
                      </a:r>
                      <a:r>
                        <a:rPr lang="en-US" sz="1800" i="1" kern="1200" dirty="0" smtClean="0">
                          <a:solidFill>
                            <a:schemeClr val="dk1"/>
                          </a:solidFill>
                          <a:effectLst/>
                          <a:latin typeface="+mn-lt"/>
                          <a:ea typeface="+mn-ea"/>
                          <a:cs typeface="+mn-cs"/>
                        </a:rPr>
                        <a:t>t</a:t>
                      </a:r>
                      <a:r>
                        <a:rPr lang="en-US" sz="1800" kern="1200" dirty="0" smtClean="0">
                          <a:solidFill>
                            <a:schemeClr val="dk1"/>
                          </a:solidFill>
                          <a:effectLst/>
                          <a:latin typeface="+mn-lt"/>
                          <a:ea typeface="+mn-ea"/>
                          <a:cs typeface="+mn-cs"/>
                        </a:rPr>
                        <a:t>-butyl)-4-methoxyphenol</a:t>
                      </a:r>
                      <a:endParaRPr lang="he-IL" dirty="0"/>
                    </a:p>
                  </a:txBody>
                  <a:tcPr/>
                </a:tc>
              </a:tr>
              <a:tr h="976744">
                <a:tc>
                  <a:txBody>
                    <a:bodyPr/>
                    <a:lstStyle/>
                    <a:p>
                      <a:pPr algn="ctr" rtl="1"/>
                      <a:r>
                        <a:rPr lang="he-IL" dirty="0" smtClean="0"/>
                        <a:t>2</a:t>
                      </a:r>
                      <a:endParaRPr lang="he-IL" dirty="0"/>
                    </a:p>
                  </a:txBody>
                  <a:tcPr/>
                </a:tc>
                <a:tc>
                  <a:txBody>
                    <a:bodyPr/>
                    <a:lstStyle/>
                    <a:p>
                      <a:pPr rtl="1"/>
                      <a:endParaRPr lang="he-IL" dirty="0"/>
                    </a:p>
                  </a:txBody>
                  <a:tcPr/>
                </a:tc>
                <a:tc>
                  <a:txBody>
                    <a:bodyPr/>
                    <a:lstStyle/>
                    <a:p>
                      <a:pPr algn="ctr" rtl="1"/>
                      <a:r>
                        <a:rPr lang="en-US" sz="1800" kern="1200" dirty="0" smtClean="0">
                          <a:solidFill>
                            <a:schemeClr val="dk1"/>
                          </a:solidFill>
                          <a:effectLst/>
                          <a:latin typeface="+mn-lt"/>
                          <a:ea typeface="+mn-ea"/>
                          <a:cs typeface="+mn-cs"/>
                        </a:rPr>
                        <a:t>4-methoxyphenol</a:t>
                      </a:r>
                      <a:endParaRPr lang="he-IL" dirty="0">
                        <a:solidFill>
                          <a:schemeClr val="tx1"/>
                        </a:solidFill>
                      </a:endParaRPr>
                    </a:p>
                  </a:txBody>
                  <a:tcPr/>
                </a:tc>
              </a:tr>
              <a:tr h="1028386">
                <a:tc>
                  <a:txBody>
                    <a:bodyPr/>
                    <a:lstStyle/>
                    <a:p>
                      <a:pPr algn="ctr" rtl="1"/>
                      <a:r>
                        <a:rPr lang="he-IL" dirty="0" smtClean="0"/>
                        <a:t>3</a:t>
                      </a:r>
                      <a:endParaRPr lang="he-IL" dirty="0"/>
                    </a:p>
                  </a:txBody>
                  <a:tcPr/>
                </a:tc>
                <a:tc>
                  <a:txBody>
                    <a:bodyPr/>
                    <a:lstStyle/>
                    <a:p>
                      <a:pPr rtl="1"/>
                      <a:endParaRPr lang="he-IL" dirty="0"/>
                    </a:p>
                  </a:txBody>
                  <a:tcPr/>
                </a:tc>
                <a:tc>
                  <a:txBody>
                    <a:bodyPr/>
                    <a:lstStyle/>
                    <a:p>
                      <a:pPr algn="ctr" rtl="1"/>
                      <a:r>
                        <a:rPr lang="en-US" sz="1800" kern="1200" dirty="0" smtClean="0">
                          <a:solidFill>
                            <a:schemeClr val="dk1"/>
                          </a:solidFill>
                          <a:effectLst/>
                          <a:latin typeface="+mn-lt"/>
                          <a:ea typeface="+mn-ea"/>
                          <a:cs typeface="+mn-cs"/>
                        </a:rPr>
                        <a:t>2-(</a:t>
                      </a:r>
                      <a:r>
                        <a:rPr lang="en-US" sz="1800" i="1" kern="1200" dirty="0" smtClean="0">
                          <a:solidFill>
                            <a:schemeClr val="dk1"/>
                          </a:solidFill>
                          <a:effectLst/>
                          <a:latin typeface="+mn-lt"/>
                          <a:ea typeface="+mn-ea"/>
                          <a:cs typeface="+mn-cs"/>
                        </a:rPr>
                        <a:t>t</a:t>
                      </a:r>
                      <a:r>
                        <a:rPr lang="en-US" sz="1800" kern="1200" dirty="0" smtClean="0">
                          <a:solidFill>
                            <a:schemeClr val="dk1"/>
                          </a:solidFill>
                          <a:effectLst/>
                          <a:latin typeface="+mn-lt"/>
                          <a:ea typeface="+mn-ea"/>
                          <a:cs typeface="+mn-cs"/>
                        </a:rPr>
                        <a:t>-butyl)-4-methylphenol</a:t>
                      </a:r>
                      <a:endParaRPr lang="he-IL" dirty="0"/>
                    </a:p>
                  </a:txBody>
                  <a:tcPr/>
                </a:tc>
              </a:tr>
              <a:tr h="1028386">
                <a:tc>
                  <a:txBody>
                    <a:bodyPr/>
                    <a:lstStyle/>
                    <a:p>
                      <a:pPr algn="ctr" rtl="1"/>
                      <a:r>
                        <a:rPr lang="he-IL" dirty="0" smtClean="0"/>
                        <a:t>בי-פנול</a:t>
                      </a:r>
                      <a:endParaRPr lang="he-IL" dirty="0"/>
                    </a:p>
                  </a:txBody>
                  <a:tcPr/>
                </a:tc>
                <a:tc>
                  <a:txBody>
                    <a:bodyPr/>
                    <a:lstStyle/>
                    <a:p>
                      <a:pPr rtl="1"/>
                      <a:endParaRPr lang="he-IL" dirty="0"/>
                    </a:p>
                  </a:txBody>
                  <a:tcPr/>
                </a:tc>
                <a:tc>
                  <a:txBody>
                    <a:bodyPr/>
                    <a:lstStyle/>
                    <a:p>
                      <a:pPr algn="ctr" rtl="1"/>
                      <a:r>
                        <a:rPr lang="en-US" sz="1800" kern="1200" dirty="0" smtClean="0">
                          <a:solidFill>
                            <a:schemeClr val="dk1"/>
                          </a:solidFill>
                          <a:effectLst/>
                          <a:latin typeface="+mn-lt"/>
                          <a:ea typeface="+mn-ea"/>
                          <a:cs typeface="+mn-cs"/>
                        </a:rPr>
                        <a:t>2-(</a:t>
                      </a:r>
                      <a:r>
                        <a:rPr lang="en-US" sz="1800" i="1" kern="1200" dirty="0" smtClean="0">
                          <a:solidFill>
                            <a:schemeClr val="dk1"/>
                          </a:solidFill>
                          <a:effectLst/>
                          <a:latin typeface="+mn-lt"/>
                          <a:ea typeface="+mn-ea"/>
                          <a:cs typeface="+mn-cs"/>
                        </a:rPr>
                        <a:t>t</a:t>
                      </a:r>
                      <a:r>
                        <a:rPr lang="en-US" sz="1800" kern="1200" dirty="0" smtClean="0">
                          <a:solidFill>
                            <a:schemeClr val="dk1"/>
                          </a:solidFill>
                          <a:effectLst/>
                          <a:latin typeface="+mn-lt"/>
                          <a:ea typeface="+mn-ea"/>
                          <a:cs typeface="+mn-cs"/>
                        </a:rPr>
                        <a:t>-butyl)-6-(2-(</a:t>
                      </a:r>
                      <a:r>
                        <a:rPr lang="en-US" sz="1800" i="1" kern="1200" dirty="0" smtClean="0">
                          <a:solidFill>
                            <a:schemeClr val="dk1"/>
                          </a:solidFill>
                          <a:effectLst/>
                          <a:latin typeface="+mn-lt"/>
                          <a:ea typeface="+mn-ea"/>
                          <a:cs typeface="+mn-cs"/>
                        </a:rPr>
                        <a:t>t</a:t>
                      </a:r>
                      <a:r>
                        <a:rPr lang="en-US" sz="1800" kern="1200" dirty="0" smtClean="0">
                          <a:solidFill>
                            <a:schemeClr val="dk1"/>
                          </a:solidFill>
                          <a:effectLst/>
                          <a:latin typeface="+mn-lt"/>
                          <a:ea typeface="+mn-ea"/>
                          <a:cs typeface="+mn-cs"/>
                        </a:rPr>
                        <a:t>-butyl)-4-methoxyphenoxy)-4-methoxyphenol</a:t>
                      </a:r>
                      <a:endParaRPr lang="he-IL" dirty="0"/>
                    </a:p>
                  </a:txBody>
                  <a:tcPr/>
                </a:tc>
              </a:tr>
            </a:tbl>
          </a:graphicData>
        </a:graphic>
      </p:graphicFrame>
      <p:sp>
        <p:nvSpPr>
          <p:cNvPr id="11" name="Rectangle 10"/>
          <p:cNvSpPr/>
          <p:nvPr/>
        </p:nvSpPr>
        <p:spPr>
          <a:xfrm>
            <a:off x="3207229" y="1483043"/>
            <a:ext cx="3563796" cy="369332"/>
          </a:xfrm>
          <a:prstGeom prst="rect">
            <a:avLst/>
          </a:prstGeom>
        </p:spPr>
        <p:txBody>
          <a:bodyPr wrap="none">
            <a:spAutoFit/>
          </a:bodyPr>
          <a:lstStyle/>
          <a:p>
            <a:r>
              <a:rPr lang="he-IL" u="sng" dirty="0"/>
              <a:t>בניסויים </a:t>
            </a:r>
            <a:r>
              <a:rPr lang="he-IL" u="sng" dirty="0" smtClean="0"/>
              <a:t>השתמשתי בפנולים הבאים:</a:t>
            </a:r>
            <a:r>
              <a:rPr lang="en-US" u="sng" dirty="0" smtClean="0"/>
              <a:t> </a:t>
            </a:r>
            <a:endParaRPr lang="he-IL" u="sng"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9504" y="2348880"/>
            <a:ext cx="746809"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4405" y="3392896"/>
            <a:ext cx="44767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1938" y="4329000"/>
            <a:ext cx="7143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9744" y="5423829"/>
            <a:ext cx="176212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893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7704" y="404663"/>
            <a:ext cx="5126724" cy="769441"/>
          </a:xfrm>
          <a:prstGeom prst="rect">
            <a:avLst/>
          </a:prstGeom>
        </p:spPr>
        <p:txBody>
          <a:bodyPr wrap="none">
            <a:spAutoFit/>
          </a:bodyPr>
          <a:lstStyle/>
          <a:p>
            <a:r>
              <a:rPr lang="he-IL"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הצגה ודיון בתוצאות</a:t>
            </a:r>
          </a:p>
        </p:txBody>
      </p:sp>
      <p:sp>
        <p:nvSpPr>
          <p:cNvPr id="5" name="Rectangle 4"/>
          <p:cNvSpPr/>
          <p:nvPr/>
        </p:nvSpPr>
        <p:spPr>
          <a:xfrm>
            <a:off x="2528638" y="1556792"/>
            <a:ext cx="4079963" cy="369332"/>
          </a:xfrm>
          <a:prstGeom prst="rect">
            <a:avLst/>
          </a:prstGeom>
        </p:spPr>
        <p:txBody>
          <a:bodyPr wrap="none">
            <a:spAutoFit/>
          </a:bodyPr>
          <a:lstStyle/>
          <a:p>
            <a:r>
              <a:rPr lang="he-IL" b="1" u="sng" dirty="0"/>
              <a:t>השפעת מתמירים על הפעילות </a:t>
            </a:r>
            <a:r>
              <a:rPr lang="he-IL" b="1" u="sng" dirty="0" smtClean="0"/>
              <a:t>הכימית</a:t>
            </a:r>
            <a:endParaRPr lang="en-US" u="sng" dirty="0"/>
          </a:p>
        </p:txBody>
      </p:sp>
      <p:sp>
        <p:nvSpPr>
          <p:cNvPr id="6" name="Rectangle 5"/>
          <p:cNvSpPr/>
          <p:nvPr/>
        </p:nvSpPr>
        <p:spPr>
          <a:xfrm>
            <a:off x="323528" y="2060848"/>
            <a:ext cx="8208912" cy="646331"/>
          </a:xfrm>
          <a:prstGeom prst="rect">
            <a:avLst/>
          </a:prstGeom>
        </p:spPr>
        <p:txBody>
          <a:bodyPr wrap="square">
            <a:spAutoFit/>
          </a:bodyPr>
          <a:lstStyle/>
          <a:p>
            <a:r>
              <a:rPr lang="he-IL" dirty="0"/>
              <a:t>המתמירים שמעודדים חמצון מצומד הם אלו שתורמים אלקטרונים לטבעת ע"י רזוננס ומושכים אלקטרונים מהטבעת באופן מושרה </a:t>
            </a:r>
            <a:r>
              <a:rPr lang="he-IL" dirty="0" smtClean="0"/>
              <a:t>.</a:t>
            </a:r>
            <a:endParaRPr lang="he-IL" dirty="0"/>
          </a:p>
        </p:txBody>
      </p:sp>
      <p:sp>
        <p:nvSpPr>
          <p:cNvPr id="7" name="Rectangle 6"/>
          <p:cNvSpPr/>
          <p:nvPr/>
        </p:nvSpPr>
        <p:spPr>
          <a:xfrm>
            <a:off x="1140835" y="2924944"/>
            <a:ext cx="7416824" cy="2862322"/>
          </a:xfrm>
          <a:prstGeom prst="rect">
            <a:avLst/>
          </a:prstGeom>
        </p:spPr>
        <p:txBody>
          <a:bodyPr wrap="square">
            <a:spAutoFit/>
          </a:bodyPr>
          <a:lstStyle/>
          <a:p>
            <a:r>
              <a:rPr lang="he-IL" dirty="0"/>
              <a:t>במקרה של תרכובת </a:t>
            </a:r>
            <a:r>
              <a:rPr lang="he-IL" b="1" dirty="0"/>
              <a:t>1</a:t>
            </a:r>
            <a:r>
              <a:rPr lang="he-IL" dirty="0"/>
              <a:t>, השפעתם של המתמירים השונים על צפיפות האלקטרונים על פני הטבעת הארומטית עולה בסדר הבא: </a:t>
            </a:r>
            <a:r>
              <a:rPr lang="en-US" dirty="0" err="1"/>
              <a:t>tBu</a:t>
            </a:r>
            <a:r>
              <a:rPr lang="en-US" dirty="0"/>
              <a:t> &lt; </a:t>
            </a:r>
            <a:r>
              <a:rPr lang="en-US" dirty="0" err="1"/>
              <a:t>OMe</a:t>
            </a:r>
            <a:r>
              <a:rPr lang="en-US" dirty="0"/>
              <a:t> &lt; OH </a:t>
            </a:r>
            <a:r>
              <a:rPr lang="he-IL" dirty="0"/>
              <a:t>, </a:t>
            </a:r>
            <a:r>
              <a:rPr lang="he-IL" dirty="0" smtClean="0"/>
              <a:t> </a:t>
            </a:r>
            <a:endParaRPr lang="en-US" dirty="0"/>
          </a:p>
          <a:p>
            <a:r>
              <a:rPr lang="he-IL" dirty="0"/>
              <a:t>מכאן שהקבוצה המשפיעה ביותר על הרג'יוסלקטיביות של תגובת הצימוד היא קבוצת ה-</a:t>
            </a:r>
            <a:r>
              <a:rPr lang="en-US" dirty="0"/>
              <a:t>OH</a:t>
            </a:r>
            <a:r>
              <a:rPr lang="he-IL" dirty="0"/>
              <a:t>, כלומר לעמדת אורתו. </a:t>
            </a:r>
            <a:endParaRPr lang="he-IL" dirty="0" smtClean="0"/>
          </a:p>
          <a:p>
            <a:endParaRPr lang="he-IL" dirty="0"/>
          </a:p>
          <a:p>
            <a:r>
              <a:rPr lang="he-IL" dirty="0" smtClean="0"/>
              <a:t>באופן </a:t>
            </a:r>
            <a:r>
              <a:rPr lang="he-IL" dirty="0"/>
              <a:t>דומה השיקול היכן יתרחש הצימוד בטבעת פנולית המכילה קבוצת מתוקסי היא בעמדות אורתו שמשני צידיו של קבוצת ההידרוקסיד </a:t>
            </a:r>
            <a:r>
              <a:rPr lang="he-IL" dirty="0" smtClean="0"/>
              <a:t>(תרכובת </a:t>
            </a:r>
            <a:r>
              <a:rPr lang="he-IL" b="1" dirty="0" smtClean="0"/>
              <a:t>2</a:t>
            </a:r>
            <a:r>
              <a:rPr lang="he-IL" dirty="0" smtClean="0"/>
              <a:t>).</a:t>
            </a:r>
          </a:p>
          <a:p>
            <a:endParaRPr lang="en-US" dirty="0"/>
          </a:p>
          <a:p>
            <a:r>
              <a:rPr lang="he-IL" dirty="0"/>
              <a:t>במקרה של תרכובת </a:t>
            </a:r>
            <a:r>
              <a:rPr lang="he-IL" b="1" dirty="0"/>
              <a:t>3</a:t>
            </a:r>
            <a:r>
              <a:rPr lang="he-IL" dirty="0"/>
              <a:t>, השפעתם של המתמירים השונים על צפיפות האלקטרונים על פני הטבעת הארומטית עולה בסדר </a:t>
            </a:r>
            <a:r>
              <a:rPr lang="he-IL" dirty="0" smtClean="0"/>
              <a:t>הבא:  </a:t>
            </a:r>
            <a:r>
              <a:rPr lang="en-US" dirty="0" smtClean="0"/>
              <a:t>Me </a:t>
            </a:r>
            <a:r>
              <a:rPr lang="en-US" dirty="0"/>
              <a:t>&lt; </a:t>
            </a:r>
            <a:r>
              <a:rPr lang="en-US" dirty="0" err="1"/>
              <a:t>tBu</a:t>
            </a:r>
            <a:r>
              <a:rPr lang="en-US" dirty="0"/>
              <a:t> &lt; OH</a:t>
            </a:r>
          </a:p>
        </p:txBody>
      </p:sp>
    </p:spTree>
    <p:extLst>
      <p:ext uri="{BB962C8B-B14F-4D97-AF65-F5344CB8AC3E}">
        <p14:creationId xmlns:p14="http://schemas.microsoft.com/office/powerpoint/2010/main" val="308309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404664"/>
            <a:ext cx="8352928" cy="1323439"/>
          </a:xfrm>
          <a:prstGeom prst="rect">
            <a:avLst/>
          </a:prstGeom>
        </p:spPr>
        <p:txBody>
          <a:bodyPr wrap="square">
            <a:spAutoFit/>
          </a:bodyPr>
          <a:lstStyle/>
          <a:p>
            <a:pPr algn="ctr"/>
            <a:r>
              <a:rPr lang="he-IL"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תרומה של מתמרים לפוטנציאל חימצון של הפנולים</a:t>
            </a:r>
          </a:p>
        </p:txBody>
      </p:sp>
      <p:sp>
        <p:nvSpPr>
          <p:cNvPr id="6" name="Rectangle 5"/>
          <p:cNvSpPr/>
          <p:nvPr/>
        </p:nvSpPr>
        <p:spPr>
          <a:xfrm>
            <a:off x="827584" y="5170171"/>
            <a:ext cx="7704856" cy="646331"/>
          </a:xfrm>
          <a:prstGeom prst="rect">
            <a:avLst/>
          </a:prstGeom>
        </p:spPr>
        <p:txBody>
          <a:bodyPr wrap="square">
            <a:spAutoFit/>
          </a:bodyPr>
          <a:lstStyle/>
          <a:p>
            <a:r>
              <a:rPr lang="he-IL" dirty="0"/>
              <a:t>מהתבוננות בגרף </a:t>
            </a:r>
            <a:r>
              <a:rPr lang="he-IL" dirty="0" smtClean="0"/>
              <a:t>ניתן להסיק שככל </a:t>
            </a:r>
            <a:r>
              <a:rPr lang="he-IL" dirty="0"/>
              <a:t>שהטבעת מותמרת במתמירים שמעשירים את הצפיפות האלקטרונים בטבעת, כך הטבעת תתחמצן בקלות רבה יותר.</a:t>
            </a:r>
            <a:endParaRPr lang="en-US" dirty="0"/>
          </a:p>
        </p:txBody>
      </p:sp>
      <p:graphicFrame>
        <p:nvGraphicFramePr>
          <p:cNvPr id="5" name="Chart 4"/>
          <p:cNvGraphicFramePr/>
          <p:nvPr>
            <p:extLst>
              <p:ext uri="{D42A27DB-BD31-4B8C-83A1-F6EECF244321}">
                <p14:modId xmlns:p14="http://schemas.microsoft.com/office/powerpoint/2010/main" val="1015037857"/>
              </p:ext>
            </p:extLst>
          </p:nvPr>
        </p:nvGraphicFramePr>
        <p:xfrm>
          <a:off x="2123728" y="2132856"/>
          <a:ext cx="5472608" cy="2736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73186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6A8A8F-F5F0-40F2-A771-D88FB7E74F58}"/>
</file>

<file path=customXml/itemProps2.xml><?xml version="1.0" encoding="utf-8"?>
<ds:datastoreItem xmlns:ds="http://schemas.openxmlformats.org/officeDocument/2006/customXml" ds:itemID="{5B3E61FD-8AC9-4683-8D94-A22F72295711}"/>
</file>

<file path=docProps/app.xml><?xml version="1.0" encoding="utf-8"?>
<Properties xmlns="http://schemas.openxmlformats.org/officeDocument/2006/extended-properties" xmlns:vt="http://schemas.openxmlformats.org/officeDocument/2006/docPropsVTypes">
  <Template>Slipstream</Template>
  <TotalTime>244</TotalTime>
  <Words>1144</Words>
  <Application>Microsoft Office PowerPoint</Application>
  <PresentationFormat>On-screen Show (4:3)</PresentationFormat>
  <Paragraphs>120</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Slipstream</vt:lpstr>
      <vt:lpstr>ChemDraw.Document.6.0</vt:lpstr>
      <vt:lpstr>השפעת מיקום המתמיר על פוטנציאלי חמצון של מערכות פנול בממסים שונים. </vt:lpstr>
      <vt:lpstr>PowerPoint Presentation</vt:lpstr>
      <vt:lpstr>PowerPoint Presentation</vt:lpstr>
      <vt:lpstr>PowerPoint Presentation</vt:lpstr>
      <vt:lpstr>שימוש במעגל מתח CV למדידת פוטנציאלי חמצון</vt:lpstr>
      <vt:lpstr>תיאור תרשים מעגל CV </vt:lpstr>
      <vt:lpstr>מטרת המחקר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Kostia_Laptop</dc:creator>
  <cp:keywords/>
  <dc:description/>
  <cp:lastModifiedBy>Kostia_Laptop</cp:lastModifiedBy>
  <cp:revision>33</cp:revision>
  <dcterms:created xsi:type="dcterms:W3CDTF">2017-05-29T10:43:18Z</dcterms:created>
  <dcterms:modified xsi:type="dcterms:W3CDTF">2017-05-30T21:10:33Z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-1015950829</vt:i4>
  </property>
  <property fmtid="{D5CDD505-2E9C-101B-9397-08002B2CF9AE}" pid="3" name="_NewReviewCycle">
    <vt:lpwstr/>
  </property>
  <property fmtid="{D5CDD505-2E9C-101B-9397-08002B2CF9AE}" pid="4" name="_EmailSubject">
    <vt:lpwstr>ילנה גומלסקי: סיום פרויקט מחקר בכימיה</vt:lpwstr>
  </property>
  <property fmtid="{D5CDD505-2E9C-101B-9397-08002B2CF9AE}" pid="5" name="_AuthorEmail">
    <vt:lpwstr>anatba@openu.ac.il</vt:lpwstr>
  </property>
  <property fmtid="{D5CDD505-2E9C-101B-9397-08002B2CF9AE}" pid="6" name="_AuthorEmailDisplayName">
    <vt:lpwstr>Anat Barnea</vt:lpwstr>
  </property>
  <property fmtid="{D5CDD505-2E9C-101B-9397-08002B2CF9AE}" pid="7" name="ContentTypeId">
    <vt:lpwstr>0x010100D6F61E74F7254FFAACE179AD514BF94B00E5BAFAE9EC481B44A887128AEA8B460D</vt:lpwstr>
  </property>
</Properties>
</file>