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3" r:id="rId3"/>
    <p:sldId id="269" r:id="rId4"/>
    <p:sldId id="270" r:id="rId5"/>
    <p:sldId id="280" r:id="rId6"/>
    <p:sldId id="282" r:id="rId7"/>
    <p:sldId id="272" r:id="rId8"/>
    <p:sldId id="273" r:id="rId9"/>
    <p:sldId id="274" r:id="rId10"/>
    <p:sldId id="276" r:id="rId11"/>
    <p:sldId id="277" r:id="rId12"/>
    <p:sldId id="278" r:id="rId13"/>
    <p:sldId id="27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2BE18C-C7F3-47F8-F543-44A0C26C0A57}" name="עפר ריעני" initials="ער" userId="S::reany@technion.ac.il::48aad856-2fe9-44ad-8d26-c02b4b0dea9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9F4768-760E-492F-85C8-0B932A06C0E5}" v="2" dt="2022-07-31T13:40:04.3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788" autoAdjust="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nomariov, Artiom" userId="c0244dbc-78bb-40bd-b17a-15155d4f1d4d" providerId="ADAL" clId="{5B9F4768-760E-492F-85C8-0B932A06C0E5}"/>
    <pc:docChg chg="modSld">
      <pc:chgData name="Ponomariov, Artiom" userId="c0244dbc-78bb-40bd-b17a-15155d4f1d4d" providerId="ADAL" clId="{5B9F4768-760E-492F-85C8-0B932A06C0E5}" dt="2022-07-31T13:40:06.575" v="11" actId="1076"/>
      <pc:docMkLst>
        <pc:docMk/>
      </pc:docMkLst>
      <pc:sldChg chg="delCm">
        <pc:chgData name="Ponomariov, Artiom" userId="c0244dbc-78bb-40bd-b17a-15155d4f1d4d" providerId="ADAL" clId="{5B9F4768-760E-492F-85C8-0B932A06C0E5}" dt="2022-07-31T13:39:28.146" v="4"/>
        <pc:sldMkLst>
          <pc:docMk/>
          <pc:sldMk cId="3591182489" sldId="256"/>
        </pc:sldMkLst>
      </pc:sldChg>
      <pc:sldChg chg="delCm">
        <pc:chgData name="Ponomariov, Artiom" userId="c0244dbc-78bb-40bd-b17a-15155d4f1d4d" providerId="ADAL" clId="{5B9F4768-760E-492F-85C8-0B932A06C0E5}" dt="2022-07-31T13:39:13.826" v="0"/>
        <pc:sldMkLst>
          <pc:docMk/>
          <pc:sldMk cId="3377619993" sldId="263"/>
        </pc:sldMkLst>
      </pc:sldChg>
      <pc:sldChg chg="modSp mod delCm">
        <pc:chgData name="Ponomariov, Artiom" userId="c0244dbc-78bb-40bd-b17a-15155d4f1d4d" providerId="ADAL" clId="{5B9F4768-760E-492F-85C8-0B932A06C0E5}" dt="2022-07-31T13:40:06.575" v="11" actId="1076"/>
        <pc:sldMkLst>
          <pc:docMk/>
          <pc:sldMk cId="2997577973" sldId="270"/>
        </pc:sldMkLst>
        <pc:graphicFrameChg chg="mod">
          <ac:chgData name="Ponomariov, Artiom" userId="c0244dbc-78bb-40bd-b17a-15155d4f1d4d" providerId="ADAL" clId="{5B9F4768-760E-492F-85C8-0B932A06C0E5}" dt="2022-07-31T13:40:06.575" v="11" actId="1076"/>
          <ac:graphicFrameMkLst>
            <pc:docMk/>
            <pc:sldMk cId="2997577973" sldId="270"/>
            <ac:graphicFrameMk id="22" creationId="{9BD51FC9-2C98-4C36-91C8-B5AA5E8955E5}"/>
          </ac:graphicFrameMkLst>
        </pc:graphicFrameChg>
      </pc:sldChg>
      <pc:sldChg chg="delCm">
        <pc:chgData name="Ponomariov, Artiom" userId="c0244dbc-78bb-40bd-b17a-15155d4f1d4d" providerId="ADAL" clId="{5B9F4768-760E-492F-85C8-0B932A06C0E5}" dt="2022-07-31T13:39:34.031" v="5"/>
        <pc:sldMkLst>
          <pc:docMk/>
          <pc:sldMk cId="3856274501" sldId="272"/>
        </pc:sldMkLst>
      </pc:sldChg>
      <pc:sldChg chg="delCm">
        <pc:chgData name="Ponomariov, Artiom" userId="c0244dbc-78bb-40bd-b17a-15155d4f1d4d" providerId="ADAL" clId="{5B9F4768-760E-492F-85C8-0B932A06C0E5}" dt="2022-07-31T13:39:40.141" v="7"/>
        <pc:sldMkLst>
          <pc:docMk/>
          <pc:sldMk cId="1451134915" sldId="273"/>
        </pc:sldMkLst>
      </pc:sldChg>
      <pc:sldChg chg="delCm">
        <pc:chgData name="Ponomariov, Artiom" userId="c0244dbc-78bb-40bd-b17a-15155d4f1d4d" providerId="ADAL" clId="{5B9F4768-760E-492F-85C8-0B932A06C0E5}" dt="2022-07-31T13:39:45.777" v="8"/>
        <pc:sldMkLst>
          <pc:docMk/>
          <pc:sldMk cId="119587646" sldId="276"/>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artiompo\Downloads\2ml.csv"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rtiompo\Downloads\2ml.csv"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intel-my.sharepoint.com/personal/artiom_ponomariov_intel_com/Documents/Desktop/Study/50577%20-%20Research%20Final%20Paper%20Documents/Graphs%20for%20paper.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intel-my.sharepoint.com/personal/artiom_ponomariov_intel_com/Documents/Desktop/Study/50577%20-%20Research%20Final%20Paper%20Documents/Graphs%20for%20paper.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intel-my.sharepoint.com/personal/artiom_ponomariov_intel_com/Documents/Desktop/Study/50577%20-%20Research%20Final%20Paper%20Documents/Graphs%20for%20paper.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400" b="1" i="0" baseline="0" dirty="0">
                <a:effectLst/>
                <a:latin typeface="Arial" panose="020B0604020202020204" pitchFamily="34" charset="0"/>
                <a:cs typeface="Arial" panose="020B0604020202020204" pitchFamily="34" charset="0"/>
              </a:rPr>
              <a:t>The influence of steric effect on yield in bromination of (-)-menthol</a:t>
            </a:r>
            <a:endParaRPr lang="en-US" sz="1400" b="1" dirty="0">
              <a:effectLst/>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tx>
            <c:strRef>
              <c:f>Sheet6!$F$18</c:f>
              <c:strCache>
                <c:ptCount val="1"/>
                <c:pt idx="0">
                  <c:v>(-)-Menthol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inear"/>
            <c:dispRSqr val="0"/>
            <c:dispEq val="0"/>
          </c:trendline>
          <c:cat>
            <c:strRef>
              <c:f>Sheet6!$G$17:$I$17</c:f>
              <c:strCache>
                <c:ptCount val="3"/>
                <c:pt idx="0">
                  <c:v>Methyl</c:v>
                </c:pt>
                <c:pt idx="1">
                  <c:v>1-Benzyl</c:v>
                </c:pt>
                <c:pt idx="2">
                  <c:v>1-Adamanthanyl</c:v>
                </c:pt>
              </c:strCache>
            </c:strRef>
          </c:cat>
          <c:val>
            <c:numRef>
              <c:f>Sheet6!$G$18:$I$18</c:f>
              <c:numCache>
                <c:formatCode>General</c:formatCode>
                <c:ptCount val="3"/>
                <c:pt idx="0">
                  <c:v>61</c:v>
                </c:pt>
                <c:pt idx="1">
                  <c:v>52</c:v>
                </c:pt>
                <c:pt idx="2">
                  <c:v>46</c:v>
                </c:pt>
              </c:numCache>
            </c:numRef>
          </c:val>
          <c:extLst>
            <c:ext xmlns:c16="http://schemas.microsoft.com/office/drawing/2014/chart" uri="{C3380CC4-5D6E-409C-BE32-E72D297353CC}">
              <c16:uniqueId val="{00000001-9257-49B6-BEDF-EF4662965B3A}"/>
            </c:ext>
          </c:extLst>
        </c:ser>
        <c:dLbls>
          <c:dLblPos val="outEnd"/>
          <c:showLegendKey val="0"/>
          <c:showVal val="1"/>
          <c:showCatName val="0"/>
          <c:showSerName val="0"/>
          <c:showPercent val="0"/>
          <c:showBubbleSize val="0"/>
        </c:dLbls>
        <c:gapWidth val="219"/>
        <c:overlap val="-27"/>
        <c:axId val="772682312"/>
        <c:axId val="772683296"/>
      </c:barChart>
      <c:catAx>
        <c:axId val="772682312"/>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b="1" i="0" baseline="0" dirty="0">
                    <a:effectLst/>
                    <a:latin typeface="Arial" panose="020B0604020202020204" pitchFamily="34" charset="0"/>
                    <a:cs typeface="Arial" panose="020B0604020202020204" pitchFamily="34" charset="0"/>
                  </a:rPr>
                  <a:t>Substituent type</a:t>
                </a:r>
                <a:endParaRPr lang="en-US" sz="1200" b="1" dirty="0">
                  <a:effectLst/>
                  <a:latin typeface="Arial" panose="020B0604020202020204" pitchFamily="34" charset="0"/>
                  <a:cs typeface="Arial" panose="020B0604020202020204" pitchFamily="34" charset="0"/>
                </a:endParaRPr>
              </a:p>
            </c:rich>
          </c:tx>
          <c:layout>
            <c:manualLayout>
              <c:xMode val="edge"/>
              <c:yMode val="edge"/>
              <c:x val="0.41960146952685362"/>
              <c:y val="0.94085054774991295"/>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772683296"/>
        <c:crosses val="autoZero"/>
        <c:auto val="1"/>
        <c:lblAlgn val="ctr"/>
        <c:lblOffset val="100"/>
        <c:noMultiLvlLbl val="0"/>
      </c:catAx>
      <c:valAx>
        <c:axId val="7726832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b="1" dirty="0">
                    <a:solidFill>
                      <a:schemeClr val="tx1"/>
                    </a:solidFill>
                    <a:latin typeface="Arial" panose="020B0604020202020204" pitchFamily="34" charset="0"/>
                    <a:cs typeface="Arial" panose="020B0604020202020204" pitchFamily="34" charset="0"/>
                  </a:rPr>
                  <a:t>Desired Product (%)</a:t>
                </a:r>
              </a:p>
            </c:rich>
          </c:tx>
          <c:layout>
            <c:manualLayout>
              <c:xMode val="edge"/>
              <c:yMode val="edge"/>
              <c:x val="4.594532506317482E-3"/>
              <c:y val="0.25767997259587561"/>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772682312"/>
        <c:crosses val="autoZero"/>
        <c:crossBetween val="between"/>
      </c:valAx>
      <c:spPr>
        <a:noFill/>
        <a:ln>
          <a:noFill/>
        </a:ln>
        <a:effectLst/>
      </c:spPr>
    </c:plotArea>
    <c:plotVisOnly val="1"/>
    <c:dispBlanksAs val="gap"/>
    <c:showDLblsOverMax val="0"/>
  </c:chart>
  <c:spPr>
    <a:noFill/>
    <a:ln>
      <a:noFill/>
    </a:ln>
    <a:effectLst/>
  </c:spPr>
  <c:txPr>
    <a:bodyPr/>
    <a:lstStyle/>
    <a:p>
      <a:pPr rtl="1">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u="none" strike="noStrike" baseline="0" dirty="0">
                <a:effectLst/>
              </a:rPr>
              <a:t>The influence of steric effect on yield in bromination of 3-methyl cyclohexanol </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Sheet5!$B$9</c:f>
              <c:strCache>
                <c:ptCount val="1"/>
                <c:pt idx="0">
                  <c:v>Cis-3</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inear"/>
            <c:dispRSqr val="0"/>
            <c:dispEq val="0"/>
          </c:trendline>
          <c:cat>
            <c:strRef>
              <c:f>Sheet5!$C$8:$F$8</c:f>
              <c:strCache>
                <c:ptCount val="4"/>
                <c:pt idx="0">
                  <c:v>Methyl</c:v>
                </c:pt>
                <c:pt idx="1">
                  <c:v>1-Propyl</c:v>
                </c:pt>
                <c:pt idx="2">
                  <c:v>1-Benzyl</c:v>
                </c:pt>
                <c:pt idx="3">
                  <c:v>1-Adamanthanyl</c:v>
                </c:pt>
              </c:strCache>
            </c:strRef>
          </c:cat>
          <c:val>
            <c:numRef>
              <c:f>Sheet5!$C$9:$F$9</c:f>
              <c:numCache>
                <c:formatCode>General</c:formatCode>
                <c:ptCount val="4"/>
                <c:pt idx="0">
                  <c:v>17</c:v>
                </c:pt>
                <c:pt idx="1">
                  <c:v>23</c:v>
                </c:pt>
                <c:pt idx="2">
                  <c:v>15</c:v>
                </c:pt>
                <c:pt idx="3">
                  <c:v>7</c:v>
                </c:pt>
              </c:numCache>
            </c:numRef>
          </c:val>
          <c:extLst>
            <c:ext xmlns:c16="http://schemas.microsoft.com/office/drawing/2014/chart" uri="{C3380CC4-5D6E-409C-BE32-E72D297353CC}">
              <c16:uniqueId val="{00000001-F2A4-4FAC-80CC-6C86A7563701}"/>
            </c:ext>
          </c:extLst>
        </c:ser>
        <c:ser>
          <c:idx val="1"/>
          <c:order val="1"/>
          <c:tx>
            <c:strRef>
              <c:f>Sheet5!$B$10</c:f>
              <c:strCache>
                <c:ptCount val="1"/>
                <c:pt idx="0">
                  <c:v>Cis-4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Sheet5!$C$8:$F$8</c:f>
              <c:strCache>
                <c:ptCount val="4"/>
                <c:pt idx="0">
                  <c:v>Methyl</c:v>
                </c:pt>
                <c:pt idx="1">
                  <c:v>1-Propyl</c:v>
                </c:pt>
                <c:pt idx="2">
                  <c:v>1-Benzyl</c:v>
                </c:pt>
                <c:pt idx="3">
                  <c:v>1-Adamanthanyl</c:v>
                </c:pt>
              </c:strCache>
            </c:strRef>
          </c:cat>
          <c:val>
            <c:numRef>
              <c:f>Sheet5!$C$10:$F$10</c:f>
              <c:numCache>
                <c:formatCode>General</c:formatCode>
                <c:ptCount val="4"/>
                <c:pt idx="0">
                  <c:v>6</c:v>
                </c:pt>
                <c:pt idx="1">
                  <c:v>10</c:v>
                </c:pt>
                <c:pt idx="2">
                  <c:v>8</c:v>
                </c:pt>
                <c:pt idx="3">
                  <c:v>7</c:v>
                </c:pt>
              </c:numCache>
            </c:numRef>
          </c:val>
          <c:extLst>
            <c:ext xmlns:c16="http://schemas.microsoft.com/office/drawing/2014/chart" uri="{C3380CC4-5D6E-409C-BE32-E72D297353CC}">
              <c16:uniqueId val="{00000003-F2A4-4FAC-80CC-6C86A7563701}"/>
            </c:ext>
          </c:extLst>
        </c:ser>
        <c:ser>
          <c:idx val="2"/>
          <c:order val="2"/>
          <c:tx>
            <c:strRef>
              <c:f>Sheet5!$B$11</c:f>
              <c:strCache>
                <c:ptCount val="1"/>
                <c:pt idx="0">
                  <c:v>Trans-4</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3"/>
                </a:solidFill>
                <a:prstDash val="sysDot"/>
              </a:ln>
              <a:effectLst/>
            </c:spPr>
            <c:trendlineType val="linear"/>
            <c:dispRSqr val="0"/>
            <c:dispEq val="0"/>
          </c:trendline>
          <c:cat>
            <c:strRef>
              <c:f>Sheet5!$C$8:$F$8</c:f>
              <c:strCache>
                <c:ptCount val="4"/>
                <c:pt idx="0">
                  <c:v>Methyl</c:v>
                </c:pt>
                <c:pt idx="1">
                  <c:v>1-Propyl</c:v>
                </c:pt>
                <c:pt idx="2">
                  <c:v>1-Benzyl</c:v>
                </c:pt>
                <c:pt idx="3">
                  <c:v>1-Adamanthanyl</c:v>
                </c:pt>
              </c:strCache>
            </c:strRef>
          </c:cat>
          <c:val>
            <c:numRef>
              <c:f>Sheet5!$C$11:$F$11</c:f>
              <c:numCache>
                <c:formatCode>General</c:formatCode>
                <c:ptCount val="4"/>
                <c:pt idx="0">
                  <c:v>16</c:v>
                </c:pt>
                <c:pt idx="1">
                  <c:v>13</c:v>
                </c:pt>
                <c:pt idx="2">
                  <c:v>13</c:v>
                </c:pt>
                <c:pt idx="3">
                  <c:v>11</c:v>
                </c:pt>
              </c:numCache>
            </c:numRef>
          </c:val>
          <c:extLst>
            <c:ext xmlns:c16="http://schemas.microsoft.com/office/drawing/2014/chart" uri="{C3380CC4-5D6E-409C-BE32-E72D297353CC}">
              <c16:uniqueId val="{00000005-F2A4-4FAC-80CC-6C86A7563701}"/>
            </c:ext>
          </c:extLst>
        </c:ser>
        <c:dLbls>
          <c:dLblPos val="outEnd"/>
          <c:showLegendKey val="0"/>
          <c:showVal val="1"/>
          <c:showCatName val="0"/>
          <c:showSerName val="0"/>
          <c:showPercent val="0"/>
          <c:showBubbleSize val="0"/>
        </c:dLbls>
        <c:gapWidth val="219"/>
        <c:overlap val="-27"/>
        <c:axId val="110601272"/>
        <c:axId val="110604224"/>
      </c:barChart>
      <c:catAx>
        <c:axId val="110601272"/>
        <c:scaling>
          <c:orientation val="minMax"/>
        </c:scaling>
        <c:delete val="0"/>
        <c:axPos val="b"/>
        <c:title>
          <c:tx>
            <c:rich>
              <a:bodyPr rot="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400" b="1">
                    <a:latin typeface="Arial" panose="020B0604020202020204" pitchFamily="34" charset="0"/>
                    <a:cs typeface="Arial" panose="020B0604020202020204" pitchFamily="34" charset="0"/>
                  </a:rPr>
                  <a:t>Substituent type</a:t>
                </a:r>
              </a:p>
            </c:rich>
          </c:tx>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10604224"/>
        <c:crosses val="autoZero"/>
        <c:auto val="1"/>
        <c:lblAlgn val="ctr"/>
        <c:lblOffset val="100"/>
        <c:noMultiLvlLbl val="0"/>
      </c:catAx>
      <c:valAx>
        <c:axId val="11060422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400" b="1" dirty="0">
                    <a:latin typeface="Arial" panose="020B0604020202020204" pitchFamily="34" charset="0"/>
                    <a:cs typeface="Arial" panose="020B0604020202020204" pitchFamily="34" charset="0"/>
                  </a:rPr>
                  <a:t>P</a:t>
                </a:r>
                <a:r>
                  <a:rPr lang="en-US" sz="1400" b="1" baseline="0" dirty="0">
                    <a:latin typeface="Arial" panose="020B0604020202020204" pitchFamily="34" charset="0"/>
                    <a:cs typeface="Arial" panose="020B0604020202020204" pitchFamily="34" charset="0"/>
                  </a:rPr>
                  <a:t>roduct</a:t>
                </a:r>
                <a:r>
                  <a:rPr lang="he-IL" sz="1400" b="1" baseline="0" dirty="0">
                    <a:latin typeface="Arial" panose="020B0604020202020204" pitchFamily="34" charset="0"/>
                    <a:cs typeface="Arial" panose="020B0604020202020204" pitchFamily="34" charset="0"/>
                  </a:rPr>
                  <a:t> </a:t>
                </a:r>
                <a:r>
                  <a:rPr lang="en-US" sz="1400" b="1" baseline="0" dirty="0">
                    <a:latin typeface="Arial" panose="020B0604020202020204" pitchFamily="34" charset="0"/>
                    <a:cs typeface="Arial" panose="020B0604020202020204" pitchFamily="34" charset="0"/>
                  </a:rPr>
                  <a:t>B (%)</a:t>
                </a:r>
                <a:endParaRPr lang="en-US" sz="1400" b="1" dirty="0">
                  <a:latin typeface="Arial" panose="020B0604020202020204" pitchFamily="34" charset="0"/>
                  <a:cs typeface="Arial" panose="020B0604020202020204" pitchFamily="34" charset="0"/>
                </a:endParaRPr>
              </a:p>
            </c:rich>
          </c:tx>
          <c:overlay val="0"/>
          <c:spPr>
            <a:noFill/>
            <a:ln>
              <a:noFill/>
            </a:ln>
            <a:effectLst/>
          </c:spPr>
          <c:txPr>
            <a:bodyPr rot="-54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106012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baseline="0" dirty="0">
                <a:effectLst/>
              </a:rPr>
              <a:t>Product Ratio (%)</a:t>
            </a:r>
          </a:p>
          <a:p>
            <a:pPr>
              <a:defRPr/>
            </a:pPr>
            <a:r>
              <a:rPr lang="en-US" sz="1400" b="0" i="0" baseline="0" dirty="0">
                <a:effectLst/>
              </a:rPr>
              <a:t> at 2.0 eq. NBS with varied DMTU eq</a:t>
            </a:r>
            <a:r>
              <a:rPr lang="en-US" sz="1100" b="0" i="0" baseline="0" dirty="0">
                <a:effectLst/>
              </a:rPr>
              <a:t>.</a:t>
            </a:r>
            <a:endParaRPr lang="en-US" sz="1100" dirty="0">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Sheet1!$E$4</c:f>
              <c:strCache>
                <c:ptCount val="1"/>
                <c:pt idx="0">
                  <c:v>Ratio of Product (%)</c:v>
                </c:pt>
              </c:strCache>
            </c:strRef>
          </c:tx>
          <c:spPr>
            <a:solidFill>
              <a:schemeClr val="accent1"/>
            </a:solidFill>
            <a:ln>
              <a:noFill/>
            </a:ln>
            <a:effectLst/>
          </c:spPr>
          <c:invertIfNegative val="0"/>
          <c:trendline>
            <c:spPr>
              <a:ln w="19050" cap="rnd">
                <a:solidFill>
                  <a:schemeClr val="accent1"/>
                </a:solidFill>
                <a:prstDash val="sysDot"/>
              </a:ln>
              <a:effectLst/>
            </c:spPr>
            <c:trendlineType val="exp"/>
            <c:dispRSqr val="0"/>
            <c:dispEq val="0"/>
          </c:trendline>
          <c:trendline>
            <c:spPr>
              <a:ln w="19050" cap="rnd">
                <a:solidFill>
                  <a:schemeClr val="accent1"/>
                </a:solidFill>
                <a:prstDash val="sysDot"/>
              </a:ln>
              <a:effectLst/>
            </c:spPr>
            <c:trendlineType val="exp"/>
            <c:dispRSqr val="0"/>
            <c:dispEq val="0"/>
          </c:trendline>
          <c:trendline>
            <c:spPr>
              <a:ln w="19050" cap="rnd">
                <a:solidFill>
                  <a:schemeClr val="accent1"/>
                </a:solidFill>
                <a:prstDash val="sysDot"/>
              </a:ln>
              <a:effectLst/>
            </c:spPr>
            <c:trendlineType val="exp"/>
            <c:dispRSqr val="0"/>
            <c:dispEq val="0"/>
          </c:trendline>
          <c:cat>
            <c:numRef>
              <c:f>Sheet1!$D$5:$D$9</c:f>
              <c:numCache>
                <c:formatCode>General</c:formatCode>
                <c:ptCount val="5"/>
                <c:pt idx="0">
                  <c:v>0.2</c:v>
                </c:pt>
                <c:pt idx="1">
                  <c:v>0.4</c:v>
                </c:pt>
                <c:pt idx="2">
                  <c:v>0.6</c:v>
                </c:pt>
                <c:pt idx="3">
                  <c:v>0.8</c:v>
                </c:pt>
                <c:pt idx="4">
                  <c:v>1</c:v>
                </c:pt>
              </c:numCache>
            </c:numRef>
          </c:cat>
          <c:val>
            <c:numRef>
              <c:f>Sheet1!$E$5:$E$9</c:f>
              <c:numCache>
                <c:formatCode>0.00</c:formatCode>
                <c:ptCount val="5"/>
                <c:pt idx="0">
                  <c:v>12.798000000000002</c:v>
                </c:pt>
                <c:pt idx="1">
                  <c:v>4.1320000000000006</c:v>
                </c:pt>
                <c:pt idx="2">
                  <c:v>0.432</c:v>
                </c:pt>
                <c:pt idx="3">
                  <c:v>0.17799999999999999</c:v>
                </c:pt>
                <c:pt idx="4">
                  <c:v>0.66200000000000003</c:v>
                </c:pt>
              </c:numCache>
            </c:numRef>
          </c:val>
          <c:extLst>
            <c:ext xmlns:c16="http://schemas.microsoft.com/office/drawing/2014/chart" uri="{C3380CC4-5D6E-409C-BE32-E72D297353CC}">
              <c16:uniqueId val="{00000003-2C47-42A5-B45D-F36574A91168}"/>
            </c:ext>
          </c:extLst>
        </c:ser>
        <c:dLbls>
          <c:showLegendKey val="0"/>
          <c:showVal val="0"/>
          <c:showCatName val="0"/>
          <c:showSerName val="0"/>
          <c:showPercent val="0"/>
          <c:showBubbleSize val="0"/>
        </c:dLbls>
        <c:gapWidth val="219"/>
        <c:overlap val="-27"/>
        <c:axId val="687636968"/>
        <c:axId val="687636312"/>
      </c:barChart>
      <c:catAx>
        <c:axId val="68763696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DMTU equivalent</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7636312"/>
        <c:crosses val="autoZero"/>
        <c:auto val="1"/>
        <c:lblAlgn val="ctr"/>
        <c:lblOffset val="100"/>
        <c:noMultiLvlLbl val="0"/>
      </c:catAx>
      <c:valAx>
        <c:axId val="6876363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Product Yield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7636968"/>
        <c:crosses val="autoZero"/>
        <c:crossBetween val="between"/>
      </c:valAx>
      <c:spPr>
        <a:noFill/>
        <a:ln>
          <a:solidFill>
            <a:schemeClr val="accent1"/>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US" sz="1400" b="0" i="0" u="none" strike="noStrike" kern="1200" spc="0" baseline="0" dirty="0">
                <a:solidFill>
                  <a:sysClr val="windowText" lastClr="000000">
                    <a:lumMod val="65000"/>
                    <a:lumOff val="35000"/>
                  </a:sysClr>
                </a:solidFill>
                <a:latin typeface="+mn-lt"/>
                <a:ea typeface="+mn-ea"/>
                <a:cs typeface="+mn-cs"/>
              </a:rPr>
              <a:t>Product Ratio (%)</a:t>
            </a:r>
          </a:p>
          <a:p>
            <a:pPr marL="0" marR="0" lvl="0" indent="0" algn="ctr" defTabSz="914400" rtl="0" eaLnBrk="1" fontAlgn="auto" latinLnBrk="0" hangingPunct="1">
              <a:lnSpc>
                <a:spcPct val="100000"/>
              </a:lnSpc>
              <a:spcBef>
                <a:spcPts val="0"/>
              </a:spcBef>
              <a:spcAft>
                <a:spcPts val="0"/>
              </a:spcAft>
              <a:buClrTx/>
              <a:buSzTx/>
              <a:buFontTx/>
              <a:buNone/>
              <a:tabLst/>
              <a:defRPr>
                <a:solidFill>
                  <a:sysClr val="windowText" lastClr="000000">
                    <a:lumMod val="65000"/>
                    <a:lumOff val="35000"/>
                  </a:sysClr>
                </a:solidFill>
              </a:defRPr>
            </a:pPr>
            <a:r>
              <a:rPr lang="en-US" sz="1400" b="0" i="0" u="none" strike="noStrike" kern="1200" spc="0" baseline="0" dirty="0">
                <a:solidFill>
                  <a:sysClr val="windowText" lastClr="000000">
                    <a:lumMod val="65000"/>
                    <a:lumOff val="35000"/>
                  </a:sysClr>
                </a:solidFill>
                <a:latin typeface="+mn-lt"/>
                <a:ea typeface="+mn-ea"/>
                <a:cs typeface="+mn-cs"/>
              </a:rPr>
              <a:t> at 0.3 eq. DMTU </a:t>
            </a:r>
            <a:r>
              <a:rPr lang="en-US" baseline="0" dirty="0"/>
              <a:t>with varied NBS eq.</a:t>
            </a:r>
            <a:endParaRPr lang="en-US" dirty="0"/>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endParaRPr lang="en-US"/>
        </a:p>
      </c:txPr>
    </c:title>
    <c:autoTitleDeleted val="0"/>
    <c:plotArea>
      <c:layout/>
      <c:barChart>
        <c:barDir val="col"/>
        <c:grouping val="clustered"/>
        <c:varyColors val="0"/>
        <c:ser>
          <c:idx val="0"/>
          <c:order val="0"/>
          <c:tx>
            <c:strRef>
              <c:f>Sheet1!$E$4</c:f>
              <c:strCache>
                <c:ptCount val="1"/>
                <c:pt idx="0">
                  <c:v>Ratio of Product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og"/>
            <c:dispRSqr val="0"/>
            <c:dispEq val="0"/>
          </c:trendline>
          <c:cat>
            <c:numRef>
              <c:f>Sheet1!$D$39:$D$41</c:f>
              <c:numCache>
                <c:formatCode>General</c:formatCode>
                <c:ptCount val="3"/>
                <c:pt idx="0">
                  <c:v>1.5</c:v>
                </c:pt>
                <c:pt idx="1">
                  <c:v>2</c:v>
                </c:pt>
                <c:pt idx="2">
                  <c:v>2.5</c:v>
                </c:pt>
              </c:numCache>
            </c:numRef>
          </c:cat>
          <c:val>
            <c:numRef>
              <c:f>Sheet1!$E$39:$E$41</c:f>
              <c:numCache>
                <c:formatCode>0.0</c:formatCode>
                <c:ptCount val="3"/>
                <c:pt idx="0">
                  <c:v>34.017000000000003</c:v>
                </c:pt>
                <c:pt idx="1">
                  <c:v>57.03</c:v>
                </c:pt>
                <c:pt idx="2">
                  <c:v>57.48</c:v>
                </c:pt>
              </c:numCache>
            </c:numRef>
          </c:val>
          <c:extLst>
            <c:ext xmlns:c16="http://schemas.microsoft.com/office/drawing/2014/chart" uri="{C3380CC4-5D6E-409C-BE32-E72D297353CC}">
              <c16:uniqueId val="{00000001-E78B-4D6F-AC50-AD94F52FEE1E}"/>
            </c:ext>
          </c:extLst>
        </c:ser>
        <c:dLbls>
          <c:showLegendKey val="0"/>
          <c:showVal val="0"/>
          <c:showCatName val="0"/>
          <c:showSerName val="0"/>
          <c:showPercent val="0"/>
          <c:showBubbleSize val="0"/>
        </c:dLbls>
        <c:gapWidth val="219"/>
        <c:overlap val="-27"/>
        <c:axId val="687636968"/>
        <c:axId val="687636312"/>
      </c:barChart>
      <c:catAx>
        <c:axId val="68763696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NBS Equivalent</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7636312"/>
        <c:crosses val="autoZero"/>
        <c:auto val="1"/>
        <c:lblAlgn val="ctr"/>
        <c:lblOffset val="100"/>
        <c:noMultiLvlLbl val="0"/>
      </c:catAx>
      <c:valAx>
        <c:axId val="687636312"/>
        <c:scaling>
          <c:orientation val="minMax"/>
          <c:min val="3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Product Yield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7636968"/>
        <c:crosses val="autoZero"/>
        <c:crossBetween val="between"/>
      </c:valAx>
      <c:spPr>
        <a:noFill/>
        <a:ln>
          <a:solidFill>
            <a:schemeClr val="accent1"/>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baseline="0" dirty="0">
                <a:effectLst/>
              </a:rPr>
              <a:t>Product Ratio (%)</a:t>
            </a:r>
          </a:p>
          <a:p>
            <a:pPr>
              <a:defRPr/>
            </a:pPr>
            <a:r>
              <a:rPr lang="en-US" sz="1400" b="0" i="0" baseline="0" dirty="0">
                <a:effectLst/>
              </a:rPr>
              <a:t> at 2.5 eq. NBS with different DMTU equiv.</a:t>
            </a:r>
            <a:endParaRPr lang="en-US" sz="1400" dirty="0">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Sheet1!$E$23</c:f>
              <c:strCache>
                <c:ptCount val="1"/>
                <c:pt idx="0">
                  <c:v>Ratio of Product (%)</c:v>
                </c:pt>
              </c:strCache>
            </c:strRef>
          </c:tx>
          <c:spPr>
            <a:solidFill>
              <a:schemeClr val="accent1"/>
            </a:solidFill>
            <a:ln w="1905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poly"/>
            <c:order val="2"/>
            <c:intercept val="0"/>
            <c:dispRSqr val="0"/>
            <c:dispEq val="0"/>
          </c:trendline>
          <c:cat>
            <c:numRef>
              <c:f>Sheet1!$D$24:$D$26</c:f>
              <c:numCache>
                <c:formatCode>General</c:formatCode>
                <c:ptCount val="3"/>
                <c:pt idx="0">
                  <c:v>0.3</c:v>
                </c:pt>
                <c:pt idx="1">
                  <c:v>0.45</c:v>
                </c:pt>
                <c:pt idx="2">
                  <c:v>0.6</c:v>
                </c:pt>
              </c:numCache>
            </c:numRef>
          </c:cat>
          <c:val>
            <c:numRef>
              <c:f>Sheet1!$E$24:$E$26</c:f>
              <c:numCache>
                <c:formatCode>0.0</c:formatCode>
                <c:ptCount val="3"/>
                <c:pt idx="0">
                  <c:v>57.488</c:v>
                </c:pt>
                <c:pt idx="1">
                  <c:v>72.363</c:v>
                </c:pt>
                <c:pt idx="2">
                  <c:v>61.097000000000001</c:v>
                </c:pt>
              </c:numCache>
            </c:numRef>
          </c:val>
          <c:extLst>
            <c:ext xmlns:c16="http://schemas.microsoft.com/office/drawing/2014/chart" uri="{C3380CC4-5D6E-409C-BE32-E72D297353CC}">
              <c16:uniqueId val="{00000001-37C4-4DCF-A3A4-38AB6D1DED27}"/>
            </c:ext>
          </c:extLst>
        </c:ser>
        <c:dLbls>
          <c:dLblPos val="outEnd"/>
          <c:showLegendKey val="0"/>
          <c:showVal val="1"/>
          <c:showCatName val="0"/>
          <c:showSerName val="0"/>
          <c:showPercent val="0"/>
          <c:showBubbleSize val="0"/>
        </c:dLbls>
        <c:gapWidth val="150"/>
        <c:axId val="768192144"/>
        <c:axId val="768198376"/>
      </c:barChart>
      <c:catAx>
        <c:axId val="76819214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DMTU</a:t>
                </a:r>
                <a:r>
                  <a:rPr lang="en-US" baseline="0"/>
                  <a:t> equivalent</a:t>
                </a:r>
                <a:endParaRPr lang="en-US"/>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8198376"/>
        <c:crosses val="autoZero"/>
        <c:auto val="1"/>
        <c:lblAlgn val="ctr"/>
        <c:lblOffset val="100"/>
        <c:noMultiLvlLbl val="0"/>
      </c:catAx>
      <c:valAx>
        <c:axId val="7681983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Product Yield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81921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89A8A6-1724-455F-B62F-AC601D627187}" type="datetimeFigureOut">
              <a:rPr lang="en-US" smtClean="0"/>
              <a:t>7/31/2022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6E07FE-0A0A-4984-84EF-287D2B728524}" type="slidenum">
              <a:rPr lang="en-US" smtClean="0"/>
              <a:t>‹#›</a:t>
            </a:fld>
            <a:endParaRPr lang="en-US"/>
          </a:p>
        </p:txBody>
      </p:sp>
    </p:spTree>
    <p:extLst>
      <p:ext uri="{BB962C8B-B14F-4D97-AF65-F5344CB8AC3E}">
        <p14:creationId xmlns:p14="http://schemas.microsoft.com/office/powerpoint/2010/main" val="2558433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DDT – colorless, tasteless and almost odorless crystalline organochloride used as an insecticide, synthesized in 1874,</a:t>
            </a:r>
          </a:p>
          <a:p>
            <a:r>
              <a:rPr lang="en-US" dirty="0"/>
              <a:t>Bromine (Br), fluorine (F), chlorine (Cl) and iodine (I) are effective in eliminating free radicals (e.g. H* or OH*) and thereby reducing the capability of the flame to propagate</a:t>
            </a:r>
          </a:p>
          <a:p>
            <a:r>
              <a:rPr lang="en-US" dirty="0" err="1"/>
              <a:t>Puron</a:t>
            </a:r>
            <a:r>
              <a:rPr lang="en-US" dirty="0"/>
              <a:t> is a mixture of CH2F2 and CHF2CF3 used as a refrigerant in air conditioning applications</a:t>
            </a:r>
          </a:p>
        </p:txBody>
      </p:sp>
      <p:sp>
        <p:nvSpPr>
          <p:cNvPr id="4" name="Slide Number Placeholder 3"/>
          <p:cNvSpPr>
            <a:spLocks noGrp="1"/>
          </p:cNvSpPr>
          <p:nvPr>
            <p:ph type="sldNum" sz="quarter" idx="5"/>
          </p:nvPr>
        </p:nvSpPr>
        <p:spPr/>
        <p:txBody>
          <a:bodyPr/>
          <a:lstStyle/>
          <a:p>
            <a:fld id="{996E07FE-0A0A-4984-84EF-287D2B728524}" type="slidenum">
              <a:rPr lang="en-US" smtClean="0"/>
              <a:t>2</a:t>
            </a:fld>
            <a:endParaRPr lang="en-US"/>
          </a:p>
        </p:txBody>
      </p:sp>
    </p:spTree>
    <p:extLst>
      <p:ext uri="{BB962C8B-B14F-4D97-AF65-F5344CB8AC3E}">
        <p14:creationId xmlns:p14="http://schemas.microsoft.com/office/powerpoint/2010/main" val="324474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rPr>
              <a:t>Many of the substrates used to create alkyl halides come from the petrochemical industries after refining crude oil and natural gas, this creates multiple environmental problems, including but not limited to the ‘green house’ effect, acidic rains but most importantly – oil is a finite, non-regenerative resource.</a:t>
            </a:r>
          </a:p>
          <a:p>
            <a:endParaRPr lang="en-US" sz="1800" dirty="0">
              <a:effectLst/>
              <a:latin typeface="Calibri" panose="020F0502020204030204" pitchFamily="34" charset="0"/>
            </a:endParaRPr>
          </a:p>
          <a:p>
            <a:r>
              <a:rPr lang="en-US" sz="1800" dirty="0">
                <a:effectLst/>
                <a:latin typeface="Calibri" panose="020F0502020204030204" pitchFamily="34" charset="0"/>
                <a:ea typeface="Calibri" panose="020F0502020204030204" pitchFamily="34" charset="0"/>
              </a:rPr>
              <a:t>Most commercially available alcohols are naturally occurring substrates, such as menthol, cholesterol, etc</a:t>
            </a:r>
            <a:r>
              <a:rPr lang="en-US" sz="1800" i="1" dirty="0">
                <a:effectLst/>
                <a:latin typeface="Calibri" panose="020F0502020204030204" pitchFamily="34" charset="0"/>
                <a:ea typeface="Calibri" panose="020F0502020204030204" pitchFamily="34" charset="0"/>
              </a:rPr>
              <a:t>.</a:t>
            </a:r>
            <a:r>
              <a:rPr lang="en-US" sz="1800" dirty="0">
                <a:effectLst/>
                <a:latin typeface="Calibri" panose="020F0502020204030204" pitchFamily="34" charset="0"/>
                <a:ea typeface="Calibri" panose="020F0502020204030204" pitchFamily="34" charset="0"/>
              </a:rPr>
              <a:t>, or obtained through simple nonpolluting methods such as fermentation and distillation. </a:t>
            </a:r>
            <a:endParaRPr lang="en-US" dirty="0"/>
          </a:p>
        </p:txBody>
      </p:sp>
      <p:sp>
        <p:nvSpPr>
          <p:cNvPr id="4" name="Slide Number Placeholder 3"/>
          <p:cNvSpPr>
            <a:spLocks noGrp="1"/>
          </p:cNvSpPr>
          <p:nvPr>
            <p:ph type="sldNum" sz="quarter" idx="5"/>
          </p:nvPr>
        </p:nvSpPr>
        <p:spPr/>
        <p:txBody>
          <a:bodyPr/>
          <a:lstStyle/>
          <a:p>
            <a:fld id="{996E07FE-0A0A-4984-84EF-287D2B728524}" type="slidenum">
              <a:rPr lang="en-US" smtClean="0"/>
              <a:t>3</a:t>
            </a:fld>
            <a:endParaRPr lang="en-US"/>
          </a:p>
        </p:txBody>
      </p:sp>
    </p:spTree>
    <p:extLst>
      <p:ext uri="{BB962C8B-B14F-4D97-AF65-F5344CB8AC3E}">
        <p14:creationId xmlns:p14="http://schemas.microsoft.com/office/powerpoint/2010/main" val="1589550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rPr>
              <a:t>Traditionally, the halogenation of alcohols is performed using strong acids </a:t>
            </a:r>
          </a:p>
          <a:p>
            <a:r>
              <a:rPr lang="en-US" b="0" i="0" dirty="0">
                <a:solidFill>
                  <a:srgbClr val="202122"/>
                </a:solidFill>
                <a:effectLst/>
                <a:latin typeface="Arial" panose="020B0604020202020204" pitchFamily="34" charset="0"/>
              </a:rPr>
              <a:t>Drawbacks to the Appel reaction are the use of toxic halogenating agents and the coproduction of organophosphorus product that must be separated from the organic product</a:t>
            </a:r>
            <a:endParaRPr lang="en-US" dirty="0"/>
          </a:p>
        </p:txBody>
      </p:sp>
      <p:sp>
        <p:nvSpPr>
          <p:cNvPr id="4" name="Slide Number Placeholder 3"/>
          <p:cNvSpPr>
            <a:spLocks noGrp="1"/>
          </p:cNvSpPr>
          <p:nvPr>
            <p:ph type="sldNum" sz="quarter" idx="5"/>
          </p:nvPr>
        </p:nvSpPr>
        <p:spPr/>
        <p:txBody>
          <a:bodyPr/>
          <a:lstStyle/>
          <a:p>
            <a:fld id="{996E07FE-0A0A-4984-84EF-287D2B728524}" type="slidenum">
              <a:rPr lang="en-US" smtClean="0"/>
              <a:t>4</a:t>
            </a:fld>
            <a:endParaRPr lang="en-US"/>
          </a:p>
        </p:txBody>
      </p:sp>
    </p:spTree>
    <p:extLst>
      <p:ext uri="{BB962C8B-B14F-4D97-AF65-F5344CB8AC3E}">
        <p14:creationId xmlns:p14="http://schemas.microsoft.com/office/powerpoint/2010/main" val="4245092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6E07FE-0A0A-4984-84EF-287D2B728524}" type="slidenum">
              <a:rPr lang="en-US" smtClean="0"/>
              <a:t>5</a:t>
            </a:fld>
            <a:endParaRPr lang="en-US"/>
          </a:p>
        </p:txBody>
      </p:sp>
    </p:spTree>
    <p:extLst>
      <p:ext uri="{BB962C8B-B14F-4D97-AF65-F5344CB8AC3E}">
        <p14:creationId xmlns:p14="http://schemas.microsoft.com/office/powerpoint/2010/main" val="1563320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6E07FE-0A0A-4984-84EF-287D2B728524}" type="slidenum">
              <a:rPr lang="en-US" smtClean="0"/>
              <a:t>8</a:t>
            </a:fld>
            <a:endParaRPr lang="en-US"/>
          </a:p>
        </p:txBody>
      </p:sp>
    </p:spTree>
    <p:extLst>
      <p:ext uri="{BB962C8B-B14F-4D97-AF65-F5344CB8AC3E}">
        <p14:creationId xmlns:p14="http://schemas.microsoft.com/office/powerpoint/2010/main" val="9800192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dirty="0"/>
          </a:p>
        </p:txBody>
      </p:sp>
      <p:sp>
        <p:nvSpPr>
          <p:cNvPr id="4" name="Slide Number Placeholder 3"/>
          <p:cNvSpPr>
            <a:spLocks noGrp="1"/>
          </p:cNvSpPr>
          <p:nvPr>
            <p:ph type="sldNum" sz="quarter" idx="5"/>
          </p:nvPr>
        </p:nvSpPr>
        <p:spPr/>
        <p:txBody>
          <a:bodyPr/>
          <a:lstStyle/>
          <a:p>
            <a:fld id="{996E07FE-0A0A-4984-84EF-287D2B728524}" type="slidenum">
              <a:rPr lang="en-US" smtClean="0"/>
              <a:t>9</a:t>
            </a:fld>
            <a:endParaRPr lang="en-US"/>
          </a:p>
        </p:txBody>
      </p:sp>
    </p:spTree>
    <p:extLst>
      <p:ext uri="{BB962C8B-B14F-4D97-AF65-F5344CB8AC3E}">
        <p14:creationId xmlns:p14="http://schemas.microsoft.com/office/powerpoint/2010/main" val="14827992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not as straight forward as their a-cyclical counterparts, cyclical alcohols present an interesting challenge and prospective</a:t>
            </a:r>
          </a:p>
        </p:txBody>
      </p:sp>
      <p:sp>
        <p:nvSpPr>
          <p:cNvPr id="4" name="Slide Number Placeholder 3"/>
          <p:cNvSpPr>
            <a:spLocks noGrp="1"/>
          </p:cNvSpPr>
          <p:nvPr>
            <p:ph type="sldNum" sz="quarter" idx="5"/>
          </p:nvPr>
        </p:nvSpPr>
        <p:spPr/>
        <p:txBody>
          <a:bodyPr/>
          <a:lstStyle/>
          <a:p>
            <a:fld id="{996E07FE-0A0A-4984-84EF-287D2B728524}" type="slidenum">
              <a:rPr lang="en-US" smtClean="0"/>
              <a:t>11</a:t>
            </a:fld>
            <a:endParaRPr lang="en-US"/>
          </a:p>
        </p:txBody>
      </p:sp>
    </p:spTree>
    <p:extLst>
      <p:ext uri="{BB962C8B-B14F-4D97-AF65-F5344CB8AC3E}">
        <p14:creationId xmlns:p14="http://schemas.microsoft.com/office/powerpoint/2010/main" val="1117756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00F3D-7C8C-4C26-AE9C-51B9469F638D}"/>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43D72D-D33C-4171-BFA9-0F8E1F894AC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42267573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0361693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7" Type="http://schemas.openxmlformats.org/officeDocument/2006/relationships/image" Target="../media/image22.wmf"/><Relationship Id="rId2" Type="http://schemas.openxmlformats.org/officeDocument/2006/relationships/chart" Target="../charts/chart3.xml"/><Relationship Id="rId1" Type="http://schemas.openxmlformats.org/officeDocument/2006/relationships/slideLayout" Target="../slideLayouts/slideLayout1.xml"/><Relationship Id="rId6" Type="http://schemas.openxmlformats.org/officeDocument/2006/relationships/oleObject" Target="../embeddings/oleObject14.bin"/><Relationship Id="rId5" Type="http://schemas.openxmlformats.org/officeDocument/2006/relationships/image" Target="../media/image21.emf"/><Relationship Id="rId4" Type="http://schemas.openxmlformats.org/officeDocument/2006/relationships/chart" Target="../charts/char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6.jpeg"/><Relationship Id="rId7" Type="http://schemas.openxmlformats.org/officeDocument/2006/relationships/oleObject" Target="../embeddings/oleObject2.bin"/><Relationship Id="rId12" Type="http://schemas.openxmlformats.org/officeDocument/2006/relationships/image" Target="../media/image11.wmf"/><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wmf"/><Relationship Id="rId11" Type="http://schemas.openxmlformats.org/officeDocument/2006/relationships/oleObject" Target="../embeddings/oleObject4.bin"/><Relationship Id="rId5" Type="http://schemas.openxmlformats.org/officeDocument/2006/relationships/oleObject" Target="../embeddings/oleObject1.bin"/><Relationship Id="rId10" Type="http://schemas.openxmlformats.org/officeDocument/2006/relationships/image" Target="../media/image10.wmf"/><Relationship Id="rId4" Type="http://schemas.openxmlformats.org/officeDocument/2006/relationships/image" Target="../media/image7.png"/><Relationship Id="rId9"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3.emf"/><Relationship Id="rId5" Type="http://schemas.openxmlformats.org/officeDocument/2006/relationships/oleObject" Target="../embeddings/oleObject6.bin"/><Relationship Id="rId4" Type="http://schemas.openxmlformats.org/officeDocument/2006/relationships/image" Target="../media/image12.emf"/></Relationships>
</file>

<file path=ppt/slides/_rels/slide6.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7.bin"/><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8.bin"/><Relationship Id="rId1" Type="http://schemas.openxmlformats.org/officeDocument/2006/relationships/slideLayout" Target="../slideLayouts/slideLayout1.xml"/><Relationship Id="rId5" Type="http://schemas.openxmlformats.org/officeDocument/2006/relationships/image" Target="../media/image16.wmf"/><Relationship Id="rId4" Type="http://schemas.openxmlformats.org/officeDocument/2006/relationships/oleObject" Target="../embeddings/oleObject9.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18.wmf"/><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oleObject" Target="../embeddings/oleObject11.bin"/><Relationship Id="rId5" Type="http://schemas.openxmlformats.org/officeDocument/2006/relationships/chart" Target="../charts/chart1.xml"/><Relationship Id="rId4" Type="http://schemas.openxmlformats.org/officeDocument/2006/relationships/image" Target="../media/image17.emf"/></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7" Type="http://schemas.openxmlformats.org/officeDocument/2006/relationships/image" Target="../media/image20.wmf"/><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oleObject" Target="../embeddings/oleObject13.bin"/><Relationship Id="rId5" Type="http://schemas.openxmlformats.org/officeDocument/2006/relationships/image" Target="../media/image19.wmf"/><Relationship Id="rId4" Type="http://schemas.openxmlformats.org/officeDocument/2006/relationships/oleObject" Target="../embeddings/oleObject1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CD6F0-F7C4-417C-AFD0-CBC2EB0F1D22}"/>
              </a:ext>
            </a:extLst>
          </p:cNvPr>
          <p:cNvSpPr>
            <a:spLocks noGrp="1"/>
          </p:cNvSpPr>
          <p:nvPr>
            <p:ph type="ctrTitle"/>
          </p:nvPr>
        </p:nvSpPr>
        <p:spPr/>
        <p:txBody>
          <a:bodyPr/>
          <a:lstStyle/>
          <a:p>
            <a:r>
              <a:rPr lang="en-US" dirty="0"/>
              <a:t>Stereoselective Halogenation of Alcohols using Nonsymmetric Thioureas</a:t>
            </a:r>
          </a:p>
        </p:txBody>
      </p:sp>
      <p:sp>
        <p:nvSpPr>
          <p:cNvPr id="3" name="Subtitle 2">
            <a:extLst>
              <a:ext uri="{FF2B5EF4-FFF2-40B4-BE49-F238E27FC236}">
                <a16:creationId xmlns:a16="http://schemas.microsoft.com/office/drawing/2014/main" id="{16BCBA48-F049-46C3-867A-FDDD9D16C2B0}"/>
              </a:ext>
            </a:extLst>
          </p:cNvPr>
          <p:cNvSpPr>
            <a:spLocks noGrp="1"/>
          </p:cNvSpPr>
          <p:nvPr>
            <p:ph type="subTitle" idx="1"/>
          </p:nvPr>
        </p:nvSpPr>
        <p:spPr>
          <a:xfrm>
            <a:off x="1524000" y="3602037"/>
            <a:ext cx="9144000" cy="2387599"/>
          </a:xfrm>
        </p:spPr>
        <p:txBody>
          <a:bodyPr/>
          <a:lstStyle/>
          <a:p>
            <a:r>
              <a:rPr lang="en-US" dirty="0"/>
              <a:t>Research project </a:t>
            </a:r>
          </a:p>
          <a:p>
            <a:r>
              <a:rPr lang="en-US" dirty="0"/>
              <a:t>Artiom Ponomariov</a:t>
            </a:r>
          </a:p>
          <a:p>
            <a:endParaRPr lang="en-US" dirty="0"/>
          </a:p>
          <a:p>
            <a:r>
              <a:rPr lang="en-US" dirty="0"/>
              <a:t>Supervisors </a:t>
            </a:r>
          </a:p>
          <a:p>
            <a:r>
              <a:rPr lang="en-US" dirty="0"/>
              <a:t>Prof. Ofer Reany and Prof. N. Gabriel Lemcoff</a:t>
            </a:r>
          </a:p>
        </p:txBody>
      </p:sp>
    </p:spTree>
    <p:extLst>
      <p:ext uri="{BB962C8B-B14F-4D97-AF65-F5344CB8AC3E}">
        <p14:creationId xmlns:p14="http://schemas.microsoft.com/office/powerpoint/2010/main" val="3591182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389107" y="400017"/>
            <a:ext cx="4098587" cy="933416"/>
          </a:xfrm>
        </p:spPr>
        <p:txBody>
          <a:bodyPr/>
          <a:lstStyle/>
          <a:p>
            <a:pPr algn="l"/>
            <a:r>
              <a:rPr lang="en-US" dirty="0"/>
              <a:t>Findings</a:t>
            </a:r>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a:xfrm>
            <a:off x="324192" y="1367583"/>
            <a:ext cx="8236148" cy="2680101"/>
          </a:xfrm>
        </p:spPr>
        <p:txBody>
          <a:bodyPr/>
          <a:lstStyle/>
          <a:p>
            <a:pPr marL="342900" indent="-342900" algn="l">
              <a:buFont typeface="Arial" panose="020B0604020202020204" pitchFamily="34" charset="0"/>
              <a:buChar char="•"/>
            </a:pPr>
            <a:r>
              <a:rPr lang="en-US" dirty="0"/>
              <a:t>Thiourea side group bulkiness decreased reaction efficiency in all reactions</a:t>
            </a:r>
          </a:p>
          <a:p>
            <a:pPr marL="342900" indent="-342900" algn="l">
              <a:buFont typeface="Arial" panose="020B0604020202020204" pitchFamily="34" charset="0"/>
              <a:buChar char="•"/>
            </a:pPr>
            <a:r>
              <a:rPr lang="en-US" dirty="0"/>
              <a:t>NBS serves as an oxidant – while performing the reaction using wise addition we observed no oxidation in our products.</a:t>
            </a:r>
          </a:p>
          <a:p>
            <a:pPr marL="342900" indent="-342900" algn="l">
              <a:buFont typeface="Arial" panose="020B0604020202020204" pitchFamily="34" charset="0"/>
              <a:buChar char="•"/>
            </a:pPr>
            <a:r>
              <a:rPr lang="en-US" dirty="0"/>
              <a:t>DMTU Gaussian behavior is observed in (-)-menthol – The ratio of product to DMTU to NBS is paramount for the reaction to move forward in an efficient manner</a:t>
            </a:r>
          </a:p>
        </p:txBody>
      </p:sp>
      <p:graphicFrame>
        <p:nvGraphicFramePr>
          <p:cNvPr id="5" name="Chart 4">
            <a:extLst>
              <a:ext uri="{FF2B5EF4-FFF2-40B4-BE49-F238E27FC236}">
                <a16:creationId xmlns:a16="http://schemas.microsoft.com/office/drawing/2014/main" id="{C7D98D66-6129-4416-9B17-1C4E952F42F4}"/>
              </a:ext>
            </a:extLst>
          </p:cNvPr>
          <p:cNvGraphicFramePr/>
          <p:nvPr>
            <p:extLst>
              <p:ext uri="{D42A27DB-BD31-4B8C-83A1-F6EECF244321}">
                <p14:modId xmlns:p14="http://schemas.microsoft.com/office/powerpoint/2010/main" val="296338469"/>
              </p:ext>
            </p:extLst>
          </p:nvPr>
        </p:nvGraphicFramePr>
        <p:xfrm>
          <a:off x="8560340" y="4112612"/>
          <a:ext cx="3631660" cy="27453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8CD742BD-EE70-47AD-8537-F2C11C08EA8D}"/>
              </a:ext>
            </a:extLst>
          </p:cNvPr>
          <p:cNvGraphicFramePr/>
          <p:nvPr>
            <p:extLst>
              <p:ext uri="{D42A27DB-BD31-4B8C-83A1-F6EECF244321}">
                <p14:modId xmlns:p14="http://schemas.microsoft.com/office/powerpoint/2010/main" val="4189675018"/>
              </p:ext>
            </p:extLst>
          </p:nvPr>
        </p:nvGraphicFramePr>
        <p:xfrm>
          <a:off x="4048328" y="4112611"/>
          <a:ext cx="4095344" cy="274538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6ADDE4CA-99C6-4477-92CB-045E28D0354D}"/>
              </a:ext>
            </a:extLst>
          </p:cNvPr>
          <p:cNvGraphicFramePr/>
          <p:nvPr>
            <p:extLst>
              <p:ext uri="{D42A27DB-BD31-4B8C-83A1-F6EECF244321}">
                <p14:modId xmlns:p14="http://schemas.microsoft.com/office/powerpoint/2010/main" val="2289206927"/>
              </p:ext>
            </p:extLst>
          </p:nvPr>
        </p:nvGraphicFramePr>
        <p:xfrm>
          <a:off x="0" y="4112611"/>
          <a:ext cx="3631660" cy="2745388"/>
        </p:xfrm>
        <a:graphic>
          <a:graphicData uri="http://schemas.openxmlformats.org/drawingml/2006/chart">
            <c:chart xmlns:c="http://schemas.openxmlformats.org/drawingml/2006/chart" xmlns:r="http://schemas.openxmlformats.org/officeDocument/2006/relationships" r:id="rId4"/>
          </a:graphicData>
        </a:graphic>
      </p:graphicFrame>
      <p:pic>
        <p:nvPicPr>
          <p:cNvPr id="8" name="Picture 7">
            <a:extLst>
              <a:ext uri="{FF2B5EF4-FFF2-40B4-BE49-F238E27FC236}">
                <a16:creationId xmlns:a16="http://schemas.microsoft.com/office/drawing/2014/main" id="{7BBF4959-885A-4DB6-BFB5-35A31913B5D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560340" y="1573863"/>
            <a:ext cx="3484661" cy="2343049"/>
          </a:xfrm>
          <a:prstGeom prst="rect">
            <a:avLst/>
          </a:prstGeom>
          <a:noFill/>
          <a:ln>
            <a:noFill/>
          </a:ln>
        </p:spPr>
      </p:pic>
      <p:graphicFrame>
        <p:nvGraphicFramePr>
          <p:cNvPr id="9" name="Object 8">
            <a:extLst>
              <a:ext uri="{FF2B5EF4-FFF2-40B4-BE49-F238E27FC236}">
                <a16:creationId xmlns:a16="http://schemas.microsoft.com/office/drawing/2014/main" id="{2C75F016-3716-4501-9B41-073A92BB491B}"/>
              </a:ext>
            </a:extLst>
          </p:cNvPr>
          <p:cNvGraphicFramePr>
            <a:graphicFrameLocks noChangeAspect="1"/>
          </p:cNvGraphicFramePr>
          <p:nvPr>
            <p:extLst>
              <p:ext uri="{D42A27DB-BD31-4B8C-83A1-F6EECF244321}">
                <p14:modId xmlns:p14="http://schemas.microsoft.com/office/powerpoint/2010/main" val="367130900"/>
              </p:ext>
            </p:extLst>
          </p:nvPr>
        </p:nvGraphicFramePr>
        <p:xfrm>
          <a:off x="10089251" y="1996661"/>
          <a:ext cx="1955750" cy="1056640"/>
        </p:xfrm>
        <a:graphic>
          <a:graphicData uri="http://schemas.openxmlformats.org/presentationml/2006/ole">
            <mc:AlternateContent xmlns:mc="http://schemas.openxmlformats.org/markup-compatibility/2006">
              <mc:Choice xmlns:v="urn:schemas-microsoft-com:vml" Requires="v">
                <p:oleObj name="KingDrawXObject" r:id="rId6" imgW="3086280" imgH="1668960" progId="KingDrawXObject.Document">
                  <p:embed/>
                </p:oleObj>
              </mc:Choice>
              <mc:Fallback>
                <p:oleObj name="KingDrawXObject" r:id="rId6" imgW="3086280" imgH="1668960" progId="KingDrawXObject.Document">
                  <p:embed/>
                  <p:pic>
                    <p:nvPicPr>
                      <p:cNvPr id="9" name="Object 8">
                        <a:extLst>
                          <a:ext uri="{FF2B5EF4-FFF2-40B4-BE49-F238E27FC236}">
                            <a16:creationId xmlns:a16="http://schemas.microsoft.com/office/drawing/2014/main" id="{2C75F016-3716-4501-9B41-073A92BB491B}"/>
                          </a:ext>
                        </a:extLst>
                      </p:cNvPr>
                      <p:cNvPicPr/>
                      <p:nvPr/>
                    </p:nvPicPr>
                    <p:blipFill>
                      <a:blip r:embed="rId7"/>
                      <a:stretch>
                        <a:fillRect/>
                      </a:stretch>
                    </p:blipFill>
                    <p:spPr>
                      <a:xfrm>
                        <a:off x="10089251" y="1996661"/>
                        <a:ext cx="1955750" cy="1056640"/>
                      </a:xfrm>
                      <a:prstGeom prst="rect">
                        <a:avLst/>
                      </a:prstGeom>
                    </p:spPr>
                  </p:pic>
                </p:oleObj>
              </mc:Fallback>
            </mc:AlternateContent>
          </a:graphicData>
        </a:graphic>
      </p:graphicFrame>
    </p:spTree>
    <p:extLst>
      <p:ext uri="{BB962C8B-B14F-4D97-AF65-F5344CB8AC3E}">
        <p14:creationId xmlns:p14="http://schemas.microsoft.com/office/powerpoint/2010/main" val="119587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389107" y="400017"/>
            <a:ext cx="4098587" cy="933416"/>
          </a:xfrm>
        </p:spPr>
        <p:txBody>
          <a:bodyPr/>
          <a:lstStyle/>
          <a:p>
            <a:pPr algn="l"/>
            <a:r>
              <a:rPr lang="en-US"/>
              <a:t>Conclusions</a:t>
            </a:r>
            <a:endParaRPr lang="en-US" dirty="0"/>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a:xfrm>
            <a:off x="389107" y="1333433"/>
            <a:ext cx="9144000" cy="4876536"/>
          </a:xfrm>
        </p:spPr>
        <p:txBody>
          <a:bodyPr/>
          <a:lstStyle/>
          <a:p>
            <a:pPr marL="342900" indent="-342900" algn="l">
              <a:buFont typeface="Arial" panose="020B0604020202020204" pitchFamily="34" charset="0"/>
              <a:buChar char="•"/>
            </a:pPr>
            <a:r>
              <a:rPr lang="en-US" dirty="0"/>
              <a:t>Further optimization of the reaction is possible until an adequate yield is achieved through adjustment of the reactant : NBS : DMTU ratio</a:t>
            </a:r>
          </a:p>
          <a:p>
            <a:pPr marL="342900" indent="-342900" algn="l">
              <a:buFont typeface="Arial" panose="020B0604020202020204" pitchFamily="34" charset="0"/>
              <a:buChar char="•"/>
            </a:pPr>
            <a:r>
              <a:rPr lang="en-US" dirty="0"/>
              <a:t>Premixing the reactant with DMTU and using wise addition of NBS shows a promising solution to remove oxidation products</a:t>
            </a:r>
          </a:p>
          <a:p>
            <a:pPr marL="342900" indent="-342900" algn="l">
              <a:buFont typeface="Arial" panose="020B0604020202020204" pitchFamily="34" charset="0"/>
              <a:buChar char="•"/>
            </a:pPr>
            <a:r>
              <a:rPr lang="en-US" dirty="0"/>
              <a:t>Due to the multiple by-products in the reaction mixture from the bromination on top of our desired product, TLC &amp; column separation methods </a:t>
            </a:r>
            <a:r>
              <a:rPr lang="en-US"/>
              <a:t>have no use </a:t>
            </a:r>
            <a:r>
              <a:rPr lang="en-US" dirty="0"/>
              <a:t>until better yield is achieved and oxidation products are eliminated</a:t>
            </a:r>
          </a:p>
          <a:p>
            <a:pPr marL="342900" indent="-342900" algn="l">
              <a:buFont typeface="Arial" panose="020B0604020202020204" pitchFamily="34" charset="0"/>
              <a:buChar char="•"/>
            </a:pPr>
            <a:r>
              <a:rPr lang="en-US" dirty="0"/>
              <a:t>6 carbon cyclical compounds with the –OH group attached to the ring share similar product results but with varying yields. The heavily substituted (-)-menthol showed across all tests a greater yield then the less substituted x-methyl-cyclohexanol (x=2,3,4).</a:t>
            </a:r>
          </a:p>
          <a:p>
            <a:pPr marL="342900" indent="-342900" algn="l">
              <a:buFont typeface="Arial" panose="020B0604020202020204" pitchFamily="34" charset="0"/>
              <a:buChar char="•"/>
            </a:pPr>
            <a:endParaRPr lang="en-US" dirty="0"/>
          </a:p>
          <a:p>
            <a:pPr algn="l"/>
            <a:endParaRPr lang="en-US" dirty="0"/>
          </a:p>
        </p:txBody>
      </p:sp>
    </p:spTree>
    <p:extLst>
      <p:ext uri="{BB962C8B-B14F-4D97-AF65-F5344CB8AC3E}">
        <p14:creationId xmlns:p14="http://schemas.microsoft.com/office/powerpoint/2010/main" val="1733174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389106" y="400017"/>
            <a:ext cx="9852173" cy="933416"/>
          </a:xfrm>
        </p:spPr>
        <p:txBody>
          <a:bodyPr/>
          <a:lstStyle/>
          <a:p>
            <a:pPr algn="l"/>
            <a:r>
              <a:rPr lang="en-US" dirty="0"/>
              <a:t>Further tests are required</a:t>
            </a:r>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a:xfrm>
            <a:off x="520888" y="2111111"/>
            <a:ext cx="11135723" cy="4210175"/>
          </a:xfrm>
        </p:spPr>
        <p:txBody>
          <a:bodyPr/>
          <a:lstStyle/>
          <a:p>
            <a:pPr marL="342900" indent="-342900" algn="l">
              <a:buFont typeface="Arial" panose="020B0604020202020204" pitchFamily="34" charset="0"/>
              <a:buChar char="•"/>
            </a:pPr>
            <a:r>
              <a:rPr lang="en-US" dirty="0"/>
              <a:t>Optimizing the (-)-menthol reaction by adjusting the NBS:DMTU ratio represents a promising step towards utilizing cyclical reactants for DMTU mediated halogenation</a:t>
            </a:r>
            <a:endParaRPr lang="en-US" dirty="0">
              <a:solidFill>
                <a:srgbClr val="FF0000"/>
              </a:solidFill>
            </a:endParaRPr>
          </a:p>
          <a:p>
            <a:pPr marL="342900" indent="-342900" algn="l">
              <a:buFont typeface="Arial" panose="020B0604020202020204" pitchFamily="34" charset="0"/>
              <a:buChar char="•"/>
            </a:pPr>
            <a:r>
              <a:rPr lang="en-US" dirty="0"/>
              <a:t>NBS addition in fractions over a set amount of time showed no oxidation products in the reaction, testing with different starting materials and an optimized NBS:DMTU ratio should yield better results for the single halogenation reaction we are after.</a:t>
            </a:r>
          </a:p>
          <a:p>
            <a:pPr marL="342900" indent="-342900" algn="l">
              <a:buFont typeface="Arial" panose="020B0604020202020204" pitchFamily="34" charset="0"/>
              <a:buChar char="•"/>
            </a:pPr>
            <a:r>
              <a:rPr lang="en-US" dirty="0"/>
              <a:t>After optimization and removal of the oxidation products, it should be possible to isolate the desired product to run NMR analysis for stereoselectivity ratio determination.</a:t>
            </a:r>
          </a:p>
        </p:txBody>
      </p:sp>
    </p:spTree>
    <p:extLst>
      <p:ext uri="{BB962C8B-B14F-4D97-AF65-F5344CB8AC3E}">
        <p14:creationId xmlns:p14="http://schemas.microsoft.com/office/powerpoint/2010/main" val="953495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389107" y="400017"/>
            <a:ext cx="6160850" cy="933416"/>
          </a:xfrm>
        </p:spPr>
        <p:txBody>
          <a:bodyPr/>
          <a:lstStyle/>
          <a:p>
            <a:pPr algn="l"/>
            <a:r>
              <a:rPr lang="en-US" dirty="0"/>
              <a:t>Acknowledgments</a:t>
            </a:r>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32908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389107" y="400017"/>
            <a:ext cx="4098587" cy="933416"/>
          </a:xfrm>
        </p:spPr>
        <p:txBody>
          <a:bodyPr/>
          <a:lstStyle/>
          <a:p>
            <a:pPr algn="l"/>
            <a:r>
              <a:rPr lang="en-US"/>
              <a:t>Introduction</a:t>
            </a:r>
            <a:endParaRPr lang="en-US" dirty="0"/>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a:xfrm>
            <a:off x="533235" y="1309548"/>
            <a:ext cx="9144000" cy="1655762"/>
          </a:xfrm>
        </p:spPr>
        <p:txBody>
          <a:bodyPr/>
          <a:lstStyle/>
          <a:p>
            <a:pPr marL="342900" indent="-342900" algn="l">
              <a:buFont typeface="Arial" panose="020B0604020202020204" pitchFamily="34" charset="0"/>
              <a:buChar char="•"/>
            </a:pPr>
            <a:r>
              <a:rPr lang="en-US" dirty="0"/>
              <a:t>The industrial usefulness of alkyl halides </a:t>
            </a:r>
          </a:p>
          <a:p>
            <a:pPr marL="800100" lvl="1" indent="-342900" algn="l">
              <a:buFont typeface="Arial" panose="020B0604020202020204" pitchFamily="34" charset="0"/>
              <a:buChar char="•"/>
            </a:pPr>
            <a:r>
              <a:rPr lang="en-US" dirty="0"/>
              <a:t>Common uses include flame retardants where halides eliminate free radicals</a:t>
            </a:r>
          </a:p>
          <a:p>
            <a:pPr marL="800100" lvl="1" indent="-342900" algn="l">
              <a:buFont typeface="Arial" panose="020B0604020202020204" pitchFamily="34" charset="0"/>
              <a:buChar char="•"/>
            </a:pPr>
            <a:r>
              <a:rPr lang="en-US" dirty="0"/>
              <a:t>Halocarbons offer a safe cheap refrigerant while having a low boiling point allowing good heat absorption</a:t>
            </a:r>
          </a:p>
          <a:p>
            <a:pPr algn="l"/>
            <a:endParaRPr lang="en-US" dirty="0"/>
          </a:p>
          <a:p>
            <a:pPr algn="l"/>
            <a:endParaRPr lang="en-US" dirty="0"/>
          </a:p>
          <a:p>
            <a:pPr marL="342900" indent="-342900" algn="l">
              <a:buFont typeface="Arial" panose="020B0604020202020204" pitchFamily="34" charset="0"/>
              <a:buChar char="•"/>
            </a:pPr>
            <a:r>
              <a:rPr lang="en-US" dirty="0"/>
              <a:t>Beneficial chemical properties of the C-X bond</a:t>
            </a:r>
          </a:p>
          <a:p>
            <a:pPr marL="800100" lvl="1" indent="-342900" algn="l">
              <a:buFont typeface="Arial" panose="020B0604020202020204" pitchFamily="34" charset="0"/>
              <a:buChar char="•"/>
            </a:pPr>
            <a:r>
              <a:rPr lang="en-US" dirty="0"/>
              <a:t>The nature of the halide as an excellent leaving group opens diverse synthetic possibilities.</a:t>
            </a:r>
          </a:p>
          <a:p>
            <a:pPr marL="800100" lvl="1" indent="-342900" algn="l">
              <a:buFont typeface="Arial" panose="020B0604020202020204" pitchFamily="34" charset="0"/>
              <a:buChar char="•"/>
            </a:pPr>
            <a:r>
              <a:rPr lang="en-US" dirty="0"/>
              <a:t>Polarizability of the halides increases the electrophilicity of the carbon atom.</a:t>
            </a:r>
          </a:p>
        </p:txBody>
      </p:sp>
      <p:pic>
        <p:nvPicPr>
          <p:cNvPr id="9" name="Picture 8">
            <a:extLst>
              <a:ext uri="{FF2B5EF4-FFF2-40B4-BE49-F238E27FC236}">
                <a16:creationId xmlns:a16="http://schemas.microsoft.com/office/drawing/2014/main" id="{3BE0C850-8B8E-4ED0-BA5C-32E872A9EC70}"/>
              </a:ext>
            </a:extLst>
          </p:cNvPr>
          <p:cNvPicPr>
            <a:picLocks noChangeAspect="1"/>
          </p:cNvPicPr>
          <p:nvPr/>
        </p:nvPicPr>
        <p:blipFill>
          <a:blip r:embed="rId3"/>
          <a:stretch>
            <a:fillRect/>
          </a:stretch>
        </p:blipFill>
        <p:spPr>
          <a:xfrm>
            <a:off x="6064692" y="2506727"/>
            <a:ext cx="3233730" cy="1024822"/>
          </a:xfrm>
          <a:prstGeom prst="rect">
            <a:avLst/>
          </a:prstGeom>
        </p:spPr>
      </p:pic>
      <p:sp>
        <p:nvSpPr>
          <p:cNvPr id="11" name="TextBox 10">
            <a:extLst>
              <a:ext uri="{FF2B5EF4-FFF2-40B4-BE49-F238E27FC236}">
                <a16:creationId xmlns:a16="http://schemas.microsoft.com/office/drawing/2014/main" id="{D2A1DE99-390D-447F-865E-7FC5146A09BD}"/>
              </a:ext>
            </a:extLst>
          </p:cNvPr>
          <p:cNvSpPr txBox="1"/>
          <p:nvPr/>
        </p:nvSpPr>
        <p:spPr>
          <a:xfrm>
            <a:off x="389107" y="6211669"/>
            <a:ext cx="6105518" cy="461665"/>
          </a:xfrm>
          <a:prstGeom prst="rect">
            <a:avLst/>
          </a:prstGeom>
          <a:noFill/>
        </p:spPr>
        <p:txBody>
          <a:bodyPr wrap="none" rtlCol="0">
            <a:spAutoFit/>
          </a:bodyPr>
          <a:lstStyle/>
          <a:p>
            <a:r>
              <a:rPr lang="en-US" sz="1200" dirty="0"/>
              <a:t>Source: 	1. Brominated flame retardants and their metabolites, 2008, Utrecht University. </a:t>
            </a:r>
          </a:p>
          <a:p>
            <a:r>
              <a:rPr lang="en-US" sz="1200" dirty="0"/>
              <a:t>	2. R410A, sold under the trademarked </a:t>
            </a:r>
            <a:r>
              <a:rPr lang="en-US" sz="1200" dirty="0" err="1"/>
              <a:t>Puron</a:t>
            </a:r>
            <a:r>
              <a:rPr lang="en-US" sz="1200" dirty="0"/>
              <a:t>.</a:t>
            </a:r>
          </a:p>
        </p:txBody>
      </p:sp>
      <p:pic>
        <p:nvPicPr>
          <p:cNvPr id="14" name="Picture 13">
            <a:extLst>
              <a:ext uri="{FF2B5EF4-FFF2-40B4-BE49-F238E27FC236}">
                <a16:creationId xmlns:a16="http://schemas.microsoft.com/office/drawing/2014/main" id="{50FF05BA-FF9A-464A-9E2C-3BB7B09EB1B4}"/>
              </a:ext>
            </a:extLst>
          </p:cNvPr>
          <p:cNvPicPr>
            <a:picLocks noChangeAspect="1"/>
          </p:cNvPicPr>
          <p:nvPr/>
        </p:nvPicPr>
        <p:blipFill>
          <a:blip r:embed="rId4"/>
          <a:stretch>
            <a:fillRect/>
          </a:stretch>
        </p:blipFill>
        <p:spPr>
          <a:xfrm>
            <a:off x="10668000" y="208507"/>
            <a:ext cx="1185343" cy="2202082"/>
          </a:xfrm>
          <a:prstGeom prst="rect">
            <a:avLst/>
          </a:prstGeom>
        </p:spPr>
      </p:pic>
      <p:pic>
        <p:nvPicPr>
          <p:cNvPr id="26" name="Picture 25">
            <a:extLst>
              <a:ext uri="{FF2B5EF4-FFF2-40B4-BE49-F238E27FC236}">
                <a16:creationId xmlns:a16="http://schemas.microsoft.com/office/drawing/2014/main" id="{CBDF2474-2C77-4448-905D-17A88F808B05}"/>
              </a:ext>
            </a:extLst>
          </p:cNvPr>
          <p:cNvPicPr>
            <a:picLocks noChangeAspect="1"/>
          </p:cNvPicPr>
          <p:nvPr/>
        </p:nvPicPr>
        <p:blipFill>
          <a:blip r:embed="rId5"/>
          <a:stretch>
            <a:fillRect/>
          </a:stretch>
        </p:blipFill>
        <p:spPr>
          <a:xfrm>
            <a:off x="3343532" y="5154728"/>
            <a:ext cx="5504936" cy="866110"/>
          </a:xfrm>
          <a:prstGeom prst="rect">
            <a:avLst/>
          </a:prstGeom>
        </p:spPr>
      </p:pic>
    </p:spTree>
    <p:extLst>
      <p:ext uri="{BB962C8B-B14F-4D97-AF65-F5344CB8AC3E}">
        <p14:creationId xmlns:p14="http://schemas.microsoft.com/office/powerpoint/2010/main" val="3377619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34" name="Rectangle 3093">
            <a:extLst>
              <a:ext uri="{FF2B5EF4-FFF2-40B4-BE49-F238E27FC236}">
                <a16:creationId xmlns:a16="http://schemas.microsoft.com/office/drawing/2014/main" id="{D2B783EE-0239-4717-BBEA-8C9EAC61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838201" y="345810"/>
            <a:ext cx="5120561" cy="1325563"/>
          </a:xfrm>
        </p:spPr>
        <p:txBody>
          <a:bodyPr vert="horz" lIns="91440" tIns="45720" rIns="91440" bIns="45720" rtlCol="0" anchor="ctr">
            <a:normAutofit/>
          </a:bodyPr>
          <a:lstStyle/>
          <a:p>
            <a:pPr algn="l"/>
            <a:r>
              <a:rPr lang="en-US" sz="4400" kern="1200">
                <a:solidFill>
                  <a:schemeClr val="tx1"/>
                </a:solidFill>
                <a:latin typeface="+mj-lt"/>
                <a:ea typeface="+mj-ea"/>
                <a:cs typeface="+mj-cs"/>
              </a:rPr>
              <a:t>Introduction</a:t>
            </a:r>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a:xfrm>
            <a:off x="838200" y="1825625"/>
            <a:ext cx="5423407" cy="4351338"/>
          </a:xfrm>
        </p:spPr>
        <p:txBody>
          <a:bodyPr vert="horz" lIns="91440" tIns="45720" rIns="91440" bIns="45720" rtlCol="0">
            <a:normAutofit/>
          </a:bodyPr>
          <a:lstStyle/>
          <a:p>
            <a:pPr marL="342900" indent="-228600" algn="l">
              <a:buFont typeface="Arial" panose="020B0604020202020204" pitchFamily="34" charset="0"/>
              <a:buChar char="•"/>
            </a:pPr>
            <a:r>
              <a:rPr lang="en-US" dirty="0"/>
              <a:t>Today’s environmental problem of manufacturing alkyl halides from petrochemicals contributes to the green house effect, acidic rains and biomass depletion from the soil</a:t>
            </a:r>
          </a:p>
          <a:p>
            <a:pPr marL="114300" algn="l"/>
            <a:endParaRPr lang="en-US" dirty="0"/>
          </a:p>
          <a:p>
            <a:pPr marL="342900" indent="-228600" algn="l">
              <a:buFont typeface="Arial" panose="020B0604020202020204" pitchFamily="34" charset="0"/>
              <a:buChar char="•"/>
            </a:pPr>
            <a:r>
              <a:rPr lang="en-US" dirty="0"/>
              <a:t>Halogenation of naturally occurring alcohols provides an alternative source for halocarbons without the pollution involved in petrochemicals.</a:t>
            </a:r>
          </a:p>
          <a:p>
            <a:pPr marL="342900" indent="-228600" algn="l">
              <a:buFont typeface="Arial" panose="020B0604020202020204" pitchFamily="34" charset="0"/>
              <a:buChar char="•"/>
            </a:pPr>
            <a:endParaRPr lang="en-US" dirty="0"/>
          </a:p>
          <a:p>
            <a:pPr indent="-228600" algn="l">
              <a:buFont typeface="Arial" panose="020B0604020202020204" pitchFamily="34" charset="0"/>
              <a:buChar char="•"/>
            </a:pPr>
            <a:endParaRPr lang="en-US" dirty="0"/>
          </a:p>
        </p:txBody>
      </p:sp>
      <p:sp>
        <p:nvSpPr>
          <p:cNvPr id="3135" name="Oval 3095">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0569" y="1364732"/>
            <a:ext cx="947488" cy="9217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3080" name="Picture 8" descr="PETROCHEMICAL, OIL &amp; GAS">
            <a:extLst>
              <a:ext uri="{FF2B5EF4-FFF2-40B4-BE49-F238E27FC236}">
                <a16:creationId xmlns:a16="http://schemas.microsoft.com/office/drawing/2014/main" id="{4E95711E-3D79-4B45-8864-A8458772848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740" r="1" b="1"/>
          <a:stretch/>
        </p:blipFill>
        <p:spPr bwMode="auto">
          <a:xfrm>
            <a:off x="7901259" y="2727729"/>
            <a:ext cx="4290741" cy="4130271"/>
          </a:xfrm>
          <a:custGeom>
            <a:avLst/>
            <a:gdLst/>
            <a:ahLst/>
            <a:cxnLst/>
            <a:rect l="l" t="t" r="r" b="b"/>
            <a:pathLst>
              <a:path w="4290741" h="4130271">
                <a:moveTo>
                  <a:pt x="2503809" y="0"/>
                </a:moveTo>
                <a:cubicBezTo>
                  <a:pt x="3157405" y="0"/>
                  <a:pt x="3752509" y="250434"/>
                  <a:pt x="4198398" y="660580"/>
                </a:cubicBezTo>
                <a:lnTo>
                  <a:pt x="4290741" y="751286"/>
                </a:lnTo>
                <a:lnTo>
                  <a:pt x="4290741" y="4130271"/>
                </a:lnTo>
                <a:lnTo>
                  <a:pt x="604508" y="4130271"/>
                </a:lnTo>
                <a:lnTo>
                  <a:pt x="461940" y="3953232"/>
                </a:lnTo>
                <a:cubicBezTo>
                  <a:pt x="171051" y="3544183"/>
                  <a:pt x="0" y="3043971"/>
                  <a:pt x="0" y="2503809"/>
                </a:cubicBezTo>
                <a:cubicBezTo>
                  <a:pt x="0" y="1120992"/>
                  <a:pt x="1120992" y="0"/>
                  <a:pt x="2503809" y="0"/>
                </a:cubicBezTo>
                <a:close/>
              </a:path>
            </a:pathLst>
          </a:custGeom>
          <a:noFill/>
          <a:extLst>
            <a:ext uri="{909E8E84-426E-40DD-AFC4-6F175D3DCCD1}">
              <a14:hiddenFill xmlns:a14="http://schemas.microsoft.com/office/drawing/2010/main">
                <a:solidFill>
                  <a:srgbClr val="FFFFFF"/>
                </a:solidFill>
              </a14:hiddenFill>
            </a:ext>
          </a:extLst>
        </p:spPr>
      </p:pic>
      <p:sp>
        <p:nvSpPr>
          <p:cNvPr id="3136" name="Arc 3097">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759070" flipV="1">
            <a:off x="6034138" y="-673140"/>
            <a:ext cx="4021193" cy="402119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pic>
        <p:nvPicPr>
          <p:cNvPr id="3076" name="Picture 4" descr="Adsorbable organic halogens in contaminated water environment: A review of  sources and removal technologies - ScienceDirect">
            <a:extLst>
              <a:ext uri="{FF2B5EF4-FFF2-40B4-BE49-F238E27FC236}">
                <a16:creationId xmlns:a16="http://schemas.microsoft.com/office/drawing/2014/main" id="{E5E78CAC-A822-44C7-A885-1B02A446BBEA}"/>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12787" r="-3" b="-3"/>
          <a:stretch/>
        </p:blipFill>
        <p:spPr bwMode="auto">
          <a:xfrm>
            <a:off x="6261607" y="1"/>
            <a:ext cx="3519312" cy="3007909"/>
          </a:xfrm>
          <a:custGeom>
            <a:avLst/>
            <a:gdLst/>
            <a:ahLst/>
            <a:cxnLst/>
            <a:rect l="l" t="t" r="r" b="b"/>
            <a:pathLst>
              <a:path w="3519312" h="3007909">
                <a:moveTo>
                  <a:pt x="519780" y="0"/>
                </a:moveTo>
                <a:lnTo>
                  <a:pt x="2999532" y="0"/>
                </a:lnTo>
                <a:lnTo>
                  <a:pt x="3003921" y="3989"/>
                </a:lnTo>
                <a:cubicBezTo>
                  <a:pt x="3322356" y="322424"/>
                  <a:pt x="3519312" y="762338"/>
                  <a:pt x="3519312" y="1248253"/>
                </a:cubicBezTo>
                <a:cubicBezTo>
                  <a:pt x="3519312" y="2220084"/>
                  <a:pt x="2731487" y="3007909"/>
                  <a:pt x="1759656" y="3007909"/>
                </a:cubicBezTo>
                <a:cubicBezTo>
                  <a:pt x="787826" y="3007909"/>
                  <a:pt x="0" y="2220084"/>
                  <a:pt x="0" y="1248253"/>
                </a:cubicBezTo>
                <a:cubicBezTo>
                  <a:pt x="0" y="762338"/>
                  <a:pt x="196957" y="322424"/>
                  <a:pt x="515392" y="3989"/>
                </a:cubicBezTo>
                <a:close/>
              </a:path>
            </a:pathLst>
          </a:cu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A17B8B9D-ED0B-4BB2-9BB5-0EBA0C2D256C}"/>
              </a:ext>
            </a:extLst>
          </p:cNvPr>
          <p:cNvSpPr txBox="1"/>
          <p:nvPr/>
        </p:nvSpPr>
        <p:spPr>
          <a:xfrm>
            <a:off x="389107" y="6211669"/>
            <a:ext cx="7784632" cy="538609"/>
          </a:xfrm>
          <a:prstGeom prst="rect">
            <a:avLst/>
          </a:prstGeom>
          <a:noFill/>
        </p:spPr>
        <p:txBody>
          <a:bodyPr wrap="none" rtlCol="0">
            <a:spAutoFit/>
          </a:bodyPr>
          <a:lstStyle/>
          <a:p>
            <a:pPr algn="l">
              <a:spcAft>
                <a:spcPts val="600"/>
              </a:spcAft>
            </a:pPr>
            <a:r>
              <a:rPr lang="en-US" sz="1200" dirty="0"/>
              <a:t>Source:  </a:t>
            </a:r>
            <a:r>
              <a:rPr lang="en-US" sz="1200" b="0" i="0" dirty="0">
                <a:solidFill>
                  <a:srgbClr val="505050"/>
                </a:solidFill>
                <a:effectLst/>
                <a:latin typeface="NexusSerif"/>
              </a:rPr>
              <a:t>Adsorbable organic halogens in contaminated water environment: A review of sources and removal technologies,</a:t>
            </a:r>
          </a:p>
          <a:p>
            <a:pPr algn="just">
              <a:spcAft>
                <a:spcPts val="600"/>
              </a:spcAft>
            </a:pPr>
            <a:r>
              <a:rPr lang="en-US" sz="1200" b="0" i="0" dirty="0">
                <a:solidFill>
                  <a:srgbClr val="505050"/>
                </a:solidFill>
                <a:effectLst/>
                <a:latin typeface="NexusSerif"/>
              </a:rPr>
              <a:t>2021, Journal of Cleaner Production. </a:t>
            </a:r>
          </a:p>
        </p:txBody>
      </p:sp>
    </p:spTree>
    <p:extLst>
      <p:ext uri="{BB962C8B-B14F-4D97-AF65-F5344CB8AC3E}">
        <p14:creationId xmlns:p14="http://schemas.microsoft.com/office/powerpoint/2010/main" val="1066995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389107" y="400017"/>
            <a:ext cx="4098587" cy="933416"/>
          </a:xfrm>
        </p:spPr>
        <p:txBody>
          <a:bodyPr/>
          <a:lstStyle/>
          <a:p>
            <a:pPr algn="l"/>
            <a:r>
              <a:rPr lang="en-US"/>
              <a:t>Background</a:t>
            </a:r>
            <a:endParaRPr lang="en-US" dirty="0"/>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a:xfrm>
            <a:off x="643040" y="1445993"/>
            <a:ext cx="9144000" cy="2473999"/>
          </a:xfrm>
        </p:spPr>
        <p:txBody>
          <a:bodyPr/>
          <a:lstStyle/>
          <a:p>
            <a:pPr marL="342900" indent="-342900" algn="l">
              <a:buFont typeface="Arial" panose="020B0604020202020204" pitchFamily="34" charset="0"/>
              <a:buChar char="•"/>
            </a:pPr>
            <a:r>
              <a:rPr lang="en-US" dirty="0"/>
              <a:t>Classical methods of alcohol halogenation</a:t>
            </a:r>
          </a:p>
          <a:p>
            <a:pPr marL="800100" lvl="1" indent="-342900" algn="l">
              <a:buFont typeface="Arial" panose="020B0604020202020204" pitchFamily="34" charset="0"/>
              <a:buChar char="•"/>
            </a:pPr>
            <a:r>
              <a:rPr lang="en-US" dirty="0"/>
              <a:t>The </a:t>
            </a:r>
            <a:r>
              <a:rPr lang="en-US" sz="2000" dirty="0" err="1">
                <a:effectLst/>
                <a:latin typeface="Calibri" panose="020F0502020204030204" pitchFamily="34" charset="0"/>
                <a:ea typeface="Calibri" panose="020F0502020204030204" pitchFamily="34" charset="0"/>
              </a:rPr>
              <a:t>S</a:t>
            </a:r>
            <a:r>
              <a:rPr lang="en-US" sz="2000" baseline="-25000" dirty="0" err="1">
                <a:effectLst/>
                <a:latin typeface="Calibri" panose="020F0502020204030204" pitchFamily="34" charset="0"/>
                <a:ea typeface="Calibri" panose="020F0502020204030204" pitchFamily="34" charset="0"/>
              </a:rPr>
              <a:t>N</a:t>
            </a:r>
            <a:r>
              <a:rPr lang="en-US" sz="2000" dirty="0" err="1">
                <a:effectLst/>
                <a:latin typeface="Calibri" panose="020F0502020204030204" pitchFamily="34" charset="0"/>
                <a:ea typeface="Calibri" panose="020F0502020204030204" pitchFamily="34" charset="0"/>
              </a:rPr>
              <a:t>x</a:t>
            </a:r>
            <a:r>
              <a:rPr lang="en-US" sz="2000" dirty="0">
                <a:effectLst/>
                <a:latin typeface="Calibri" panose="020F0502020204030204" pitchFamily="34" charset="0"/>
                <a:ea typeface="Calibri" panose="020F0502020204030204" pitchFamily="34" charset="0"/>
              </a:rPr>
              <a:t> reaction - the substituted group is affected depending on the number of substituents on the </a:t>
            </a:r>
            <a:r>
              <a:rPr lang="el-GR" sz="2000" dirty="0">
                <a:effectLst/>
                <a:latin typeface="Calibri" panose="020F0502020204030204" pitchFamily="34" charset="0"/>
                <a:ea typeface="Calibri" panose="020F0502020204030204" pitchFamily="34" charset="0"/>
              </a:rPr>
              <a:t>α</a:t>
            </a:r>
            <a:r>
              <a:rPr lang="en-US" dirty="0">
                <a:latin typeface="Calibri" panose="020F0502020204030204" pitchFamily="34" charset="0"/>
                <a:ea typeface="Calibri" panose="020F0502020204030204" pitchFamily="34" charset="0"/>
              </a:rPr>
              <a:t>-carbon</a:t>
            </a:r>
          </a:p>
          <a:p>
            <a:pPr marL="800100" lvl="1" indent="-342900" algn="l">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endParaRPr>
          </a:p>
          <a:p>
            <a:pPr marL="800100" lvl="1" indent="-342900" algn="l">
              <a:buFont typeface="Arial" panose="020B0604020202020204" pitchFamily="34" charset="0"/>
              <a:buChar char="•"/>
            </a:pPr>
            <a:endParaRPr lang="en-US" sz="1800" dirty="0">
              <a:latin typeface="Calibri" panose="020F0502020204030204" pitchFamily="34" charset="0"/>
              <a:ea typeface="Calibri" panose="020F0502020204030204" pitchFamily="34" charset="0"/>
            </a:endParaRPr>
          </a:p>
          <a:p>
            <a:pPr marL="800100" lvl="1" indent="-342900" algn="l">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endParaRPr>
          </a:p>
          <a:p>
            <a:pPr marL="800100" lvl="1" indent="-342900" algn="l">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endParaRPr>
          </a:p>
          <a:p>
            <a:pPr marL="800100" lvl="1" indent="-342900" algn="l">
              <a:buFont typeface="Arial" panose="020B0604020202020204" pitchFamily="34" charset="0"/>
              <a:buChar char="•"/>
            </a:pPr>
            <a:r>
              <a:rPr lang="en-US" sz="1800" dirty="0">
                <a:effectLst/>
                <a:latin typeface="Calibri" panose="020F0502020204030204" pitchFamily="34" charset="0"/>
                <a:ea typeface="Calibri" panose="020F0502020204030204" pitchFamily="34" charset="0"/>
              </a:rPr>
              <a:t>The Appel reaction – conversion of an alcohol to alkyl halide using </a:t>
            </a:r>
            <a:r>
              <a:rPr lang="en-US" sz="1800" dirty="0" err="1">
                <a:effectLst/>
                <a:latin typeface="Calibri" panose="020F0502020204030204" pitchFamily="34" charset="0"/>
                <a:ea typeface="Calibri" panose="020F0502020204030204" pitchFamily="34" charset="0"/>
              </a:rPr>
              <a:t>triphenylphospine</a:t>
            </a:r>
            <a:r>
              <a:rPr lang="en-US" sz="1800" dirty="0">
                <a:effectLst/>
                <a:latin typeface="Calibri" panose="020F0502020204030204" pitchFamily="34" charset="0"/>
                <a:ea typeface="Calibri" panose="020F0502020204030204" pitchFamily="34" charset="0"/>
              </a:rPr>
              <a:t> and a halide source</a:t>
            </a:r>
          </a:p>
          <a:p>
            <a:pPr marL="800100" lvl="1" indent="-342900" algn="l">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endParaRPr>
          </a:p>
          <a:p>
            <a:pPr marL="800100" lvl="1" indent="-342900" algn="l">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endParaRPr>
          </a:p>
          <a:p>
            <a:pPr lvl="1" algn="l"/>
            <a:endParaRPr lang="en-US" sz="1800" dirty="0">
              <a:latin typeface="Calibri" panose="020F0502020204030204" pitchFamily="34" charset="0"/>
            </a:endParaRPr>
          </a:p>
        </p:txBody>
      </p:sp>
      <p:pic>
        <p:nvPicPr>
          <p:cNvPr id="4098" name="Picture 2" descr="Lesson: Atom Economy | Nagwa">
            <a:extLst>
              <a:ext uri="{FF2B5EF4-FFF2-40B4-BE49-F238E27FC236}">
                <a16:creationId xmlns:a16="http://schemas.microsoft.com/office/drawing/2014/main" id="{63A655EB-48FC-44DF-B9BF-0ABA49066F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70740" y="4389614"/>
            <a:ext cx="3930755" cy="2211049"/>
          </a:xfrm>
          <a:prstGeom prst="rect">
            <a:avLst/>
          </a:prstGeom>
          <a:noFill/>
          <a:extLst>
            <a:ext uri="{909E8E84-426E-40DD-AFC4-6F175D3DCCD1}">
              <a14:hiddenFill xmlns:a14="http://schemas.microsoft.com/office/drawing/2010/main">
                <a:solidFill>
                  <a:srgbClr val="FFFFFF"/>
                </a:solidFill>
              </a14:hiddenFill>
            </a:ext>
          </a:extLst>
        </p:spPr>
      </p:pic>
      <p:sp>
        <p:nvSpPr>
          <p:cNvPr id="55" name="TextBox 54">
            <a:extLst>
              <a:ext uri="{FF2B5EF4-FFF2-40B4-BE49-F238E27FC236}">
                <a16:creationId xmlns:a16="http://schemas.microsoft.com/office/drawing/2014/main" id="{9850E3E5-AA16-41DC-BA50-1C491BB4E043}"/>
              </a:ext>
            </a:extLst>
          </p:cNvPr>
          <p:cNvSpPr txBox="1"/>
          <p:nvPr/>
        </p:nvSpPr>
        <p:spPr>
          <a:xfrm>
            <a:off x="389107" y="6211669"/>
            <a:ext cx="2262799" cy="276999"/>
          </a:xfrm>
          <a:prstGeom prst="rect">
            <a:avLst/>
          </a:prstGeom>
          <a:noFill/>
        </p:spPr>
        <p:txBody>
          <a:bodyPr wrap="none" rtlCol="0">
            <a:spAutoFit/>
          </a:bodyPr>
          <a:lstStyle/>
          <a:p>
            <a:pPr algn="l">
              <a:spcAft>
                <a:spcPts val="600"/>
              </a:spcAft>
            </a:pPr>
            <a:r>
              <a:rPr lang="en-US" sz="1200" dirty="0"/>
              <a:t>Source:  </a:t>
            </a:r>
            <a:r>
              <a:rPr lang="en-US" sz="1200" b="0" i="0" dirty="0">
                <a:solidFill>
                  <a:srgbClr val="505050"/>
                </a:solidFill>
                <a:effectLst/>
                <a:latin typeface="NexusSerif"/>
              </a:rPr>
              <a:t>Atom Economy, </a:t>
            </a:r>
            <a:r>
              <a:rPr lang="en-US" sz="1200" b="0" i="0" dirty="0" err="1">
                <a:solidFill>
                  <a:srgbClr val="505050"/>
                </a:solidFill>
                <a:effectLst/>
                <a:latin typeface="NexusSerif"/>
              </a:rPr>
              <a:t>Nagwa</a:t>
            </a:r>
            <a:r>
              <a:rPr lang="en-US" sz="1200" dirty="0">
                <a:solidFill>
                  <a:srgbClr val="505050"/>
                </a:solidFill>
                <a:latin typeface="NexusSerif"/>
              </a:rPr>
              <a:t>.</a:t>
            </a:r>
            <a:endParaRPr lang="en-US" sz="1200" b="0" i="0" dirty="0">
              <a:solidFill>
                <a:srgbClr val="505050"/>
              </a:solidFill>
              <a:effectLst/>
              <a:latin typeface="NexusSerif"/>
            </a:endParaRPr>
          </a:p>
        </p:txBody>
      </p:sp>
      <p:pic>
        <p:nvPicPr>
          <p:cNvPr id="5122" name="Picture 2" descr="Catalytic Appel reaction scheme">
            <a:extLst>
              <a:ext uri="{FF2B5EF4-FFF2-40B4-BE49-F238E27FC236}">
                <a16:creationId xmlns:a16="http://schemas.microsoft.com/office/drawing/2014/main" id="{509E2DD5-555E-498B-866F-A6C38E355E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70469" y="4288026"/>
            <a:ext cx="2651059" cy="117530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4">
            <a:extLst>
              <a:ext uri="{FF2B5EF4-FFF2-40B4-BE49-F238E27FC236}">
                <a16:creationId xmlns:a16="http://schemas.microsoft.com/office/drawing/2014/main" id="{390C630C-5A05-4D7C-A8D0-FFD90266582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6">
            <a:extLst>
              <a:ext uri="{FF2B5EF4-FFF2-40B4-BE49-F238E27FC236}">
                <a16:creationId xmlns:a16="http://schemas.microsoft.com/office/drawing/2014/main" id="{7D506137-C254-4209-9FD4-CB647EC15893}"/>
              </a:ext>
            </a:extLst>
          </p:cNvPr>
          <p:cNvSpPr>
            <a:spLocks noChangeArrowheads="1"/>
          </p:cNvSpPr>
          <p:nvPr/>
        </p:nvSpPr>
        <p:spPr bwMode="auto">
          <a:xfrm flipV="1">
            <a:off x="0" y="-1"/>
            <a:ext cx="873868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8" name="Rectangle 8">
            <a:extLst>
              <a:ext uri="{FF2B5EF4-FFF2-40B4-BE49-F238E27FC236}">
                <a16:creationId xmlns:a16="http://schemas.microsoft.com/office/drawing/2014/main" id="{996B6481-7ED5-4FD5-A8BD-24C94F64BF4D}"/>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10">
            <a:extLst>
              <a:ext uri="{FF2B5EF4-FFF2-40B4-BE49-F238E27FC236}">
                <a16:creationId xmlns:a16="http://schemas.microsoft.com/office/drawing/2014/main" id="{38FAC834-831A-4480-8A41-0E49D2394F09}"/>
              </a:ext>
            </a:extLst>
          </p:cNvPr>
          <p:cNvSpPr>
            <a:spLocks noChangeArrowheads="1"/>
          </p:cNvSpPr>
          <p:nvPr/>
        </p:nvSpPr>
        <p:spPr bwMode="auto">
          <a:xfrm>
            <a:off x="5692528" y="386371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8" name="Object 17">
            <a:extLst>
              <a:ext uri="{FF2B5EF4-FFF2-40B4-BE49-F238E27FC236}">
                <a16:creationId xmlns:a16="http://schemas.microsoft.com/office/drawing/2014/main" id="{4E3C3D47-AAF8-4973-BE55-C9F20C26B9B8}"/>
              </a:ext>
            </a:extLst>
          </p:cNvPr>
          <p:cNvGraphicFramePr>
            <a:graphicFrameLocks noChangeAspect="1"/>
          </p:cNvGraphicFramePr>
          <p:nvPr>
            <p:extLst>
              <p:ext uri="{D42A27DB-BD31-4B8C-83A1-F6EECF244321}">
                <p14:modId xmlns:p14="http://schemas.microsoft.com/office/powerpoint/2010/main" val="3496071126"/>
              </p:ext>
            </p:extLst>
          </p:nvPr>
        </p:nvGraphicFramePr>
        <p:xfrm>
          <a:off x="1731273" y="2527031"/>
          <a:ext cx="2446337" cy="1203325"/>
        </p:xfrm>
        <a:graphic>
          <a:graphicData uri="http://schemas.openxmlformats.org/presentationml/2006/ole">
            <mc:AlternateContent xmlns:mc="http://schemas.openxmlformats.org/markup-compatibility/2006">
              <mc:Choice xmlns:v="urn:schemas-microsoft-com:vml" Requires="v">
                <p:oleObj name="KingDrawXObject" r:id="rId5" imgW="2446200" imgH="1203840" progId="KingDrawXObject.Document">
                  <p:embed/>
                </p:oleObj>
              </mc:Choice>
              <mc:Fallback>
                <p:oleObj name="KingDrawXObject" r:id="rId5" imgW="2446200" imgH="1203840" progId="KingDrawXObject.Document">
                  <p:embed/>
                  <p:pic>
                    <p:nvPicPr>
                      <p:cNvPr id="18" name="Object 17">
                        <a:extLst>
                          <a:ext uri="{FF2B5EF4-FFF2-40B4-BE49-F238E27FC236}">
                            <a16:creationId xmlns:a16="http://schemas.microsoft.com/office/drawing/2014/main" id="{4E3C3D47-AAF8-4973-BE55-C9F20C26B9B8}"/>
                          </a:ext>
                        </a:extLst>
                      </p:cNvPr>
                      <p:cNvPicPr/>
                      <p:nvPr/>
                    </p:nvPicPr>
                    <p:blipFill>
                      <a:blip r:embed="rId6"/>
                      <a:stretch>
                        <a:fillRect/>
                      </a:stretch>
                    </p:blipFill>
                    <p:spPr>
                      <a:xfrm>
                        <a:off x="1731273" y="2527031"/>
                        <a:ext cx="2446337" cy="1203325"/>
                      </a:xfrm>
                      <a:prstGeom prst="rect">
                        <a:avLst/>
                      </a:prstGeom>
                    </p:spPr>
                  </p:pic>
                </p:oleObj>
              </mc:Fallback>
            </mc:AlternateContent>
          </a:graphicData>
        </a:graphic>
      </p:graphicFrame>
      <p:graphicFrame>
        <p:nvGraphicFramePr>
          <p:cNvPr id="20" name="Object 19">
            <a:extLst>
              <a:ext uri="{FF2B5EF4-FFF2-40B4-BE49-F238E27FC236}">
                <a16:creationId xmlns:a16="http://schemas.microsoft.com/office/drawing/2014/main" id="{36CCE433-5971-4048-833B-AC29744FD25E}"/>
              </a:ext>
            </a:extLst>
          </p:cNvPr>
          <p:cNvGraphicFramePr>
            <a:graphicFrameLocks noChangeAspect="1"/>
          </p:cNvGraphicFramePr>
          <p:nvPr>
            <p:extLst>
              <p:ext uri="{D42A27DB-BD31-4B8C-83A1-F6EECF244321}">
                <p14:modId xmlns:p14="http://schemas.microsoft.com/office/powerpoint/2010/main" val="571484515"/>
              </p:ext>
            </p:extLst>
          </p:nvPr>
        </p:nvGraphicFramePr>
        <p:xfrm>
          <a:off x="4285919" y="2527031"/>
          <a:ext cx="3238500" cy="381000"/>
        </p:xfrm>
        <a:graphic>
          <a:graphicData uri="http://schemas.openxmlformats.org/presentationml/2006/ole">
            <mc:AlternateContent xmlns:mc="http://schemas.openxmlformats.org/markup-compatibility/2006">
              <mc:Choice xmlns:v="urn:schemas-microsoft-com:vml" Requires="v">
                <p:oleObj name="KingDrawXObject" r:id="rId7" imgW="3238560" imgH="380880" progId="KingDrawXObject.Document">
                  <p:embed/>
                </p:oleObj>
              </mc:Choice>
              <mc:Fallback>
                <p:oleObj name="KingDrawXObject" r:id="rId7" imgW="3238560" imgH="380880" progId="KingDrawXObject.Document">
                  <p:embed/>
                  <p:pic>
                    <p:nvPicPr>
                      <p:cNvPr id="20" name="Object 19">
                        <a:extLst>
                          <a:ext uri="{FF2B5EF4-FFF2-40B4-BE49-F238E27FC236}">
                            <a16:creationId xmlns:a16="http://schemas.microsoft.com/office/drawing/2014/main" id="{36CCE433-5971-4048-833B-AC29744FD25E}"/>
                          </a:ext>
                        </a:extLst>
                      </p:cNvPr>
                      <p:cNvPicPr/>
                      <p:nvPr/>
                    </p:nvPicPr>
                    <p:blipFill>
                      <a:blip r:embed="rId8"/>
                      <a:stretch>
                        <a:fillRect/>
                      </a:stretch>
                    </p:blipFill>
                    <p:spPr>
                      <a:xfrm>
                        <a:off x="4285919" y="2527031"/>
                        <a:ext cx="3238500" cy="381000"/>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9BD51FC9-2C98-4C36-91C8-B5AA5E8955E5}"/>
              </a:ext>
            </a:extLst>
          </p:cNvPr>
          <p:cNvGraphicFramePr>
            <a:graphicFrameLocks noChangeAspect="1"/>
          </p:cNvGraphicFramePr>
          <p:nvPr>
            <p:extLst>
              <p:ext uri="{D42A27DB-BD31-4B8C-83A1-F6EECF244321}">
                <p14:modId xmlns:p14="http://schemas.microsoft.com/office/powerpoint/2010/main" val="2165301869"/>
              </p:ext>
            </p:extLst>
          </p:nvPr>
        </p:nvGraphicFramePr>
        <p:xfrm>
          <a:off x="5204327" y="3033011"/>
          <a:ext cx="1777997" cy="381000"/>
        </p:xfrm>
        <a:graphic>
          <a:graphicData uri="http://schemas.openxmlformats.org/presentationml/2006/ole">
            <mc:AlternateContent xmlns:mc="http://schemas.openxmlformats.org/markup-compatibility/2006">
              <mc:Choice xmlns:v="urn:schemas-microsoft-com:vml" Requires="v">
                <p:oleObj name="KingDrawXObject" r:id="rId9" imgW="1356480" imgH="380880" progId="KingDrawXObject.Document">
                  <p:embed/>
                </p:oleObj>
              </mc:Choice>
              <mc:Fallback>
                <p:oleObj name="KingDrawXObject" r:id="rId9" imgW="1356480" imgH="380880" progId="KingDrawXObject.Document">
                  <p:embed/>
                  <p:pic>
                    <p:nvPicPr>
                      <p:cNvPr id="22" name="Object 21">
                        <a:extLst>
                          <a:ext uri="{FF2B5EF4-FFF2-40B4-BE49-F238E27FC236}">
                            <a16:creationId xmlns:a16="http://schemas.microsoft.com/office/drawing/2014/main" id="{9BD51FC9-2C98-4C36-91C8-B5AA5E8955E5}"/>
                          </a:ext>
                        </a:extLst>
                      </p:cNvPr>
                      <p:cNvPicPr/>
                      <p:nvPr/>
                    </p:nvPicPr>
                    <p:blipFill>
                      <a:blip r:embed="rId10"/>
                      <a:stretch>
                        <a:fillRect/>
                      </a:stretch>
                    </p:blipFill>
                    <p:spPr>
                      <a:xfrm>
                        <a:off x="5204327" y="3033011"/>
                        <a:ext cx="1777997" cy="381000"/>
                      </a:xfrm>
                      <a:prstGeom prst="rect">
                        <a:avLst/>
                      </a:prstGeom>
                    </p:spPr>
                  </p:pic>
                </p:oleObj>
              </mc:Fallback>
            </mc:AlternateContent>
          </a:graphicData>
        </a:graphic>
      </p:graphicFrame>
      <p:graphicFrame>
        <p:nvGraphicFramePr>
          <p:cNvPr id="23" name="Object 22">
            <a:extLst>
              <a:ext uri="{FF2B5EF4-FFF2-40B4-BE49-F238E27FC236}">
                <a16:creationId xmlns:a16="http://schemas.microsoft.com/office/drawing/2014/main" id="{44128EE8-BAEC-4C27-B38F-E3DAF29694DE}"/>
              </a:ext>
            </a:extLst>
          </p:cNvPr>
          <p:cNvGraphicFramePr>
            <a:graphicFrameLocks noChangeAspect="1"/>
          </p:cNvGraphicFramePr>
          <p:nvPr>
            <p:extLst>
              <p:ext uri="{D42A27DB-BD31-4B8C-83A1-F6EECF244321}">
                <p14:modId xmlns:p14="http://schemas.microsoft.com/office/powerpoint/2010/main" val="699028172"/>
              </p:ext>
            </p:extLst>
          </p:nvPr>
        </p:nvGraphicFramePr>
        <p:xfrm>
          <a:off x="7857214" y="2527031"/>
          <a:ext cx="2743200" cy="1158875"/>
        </p:xfrm>
        <a:graphic>
          <a:graphicData uri="http://schemas.openxmlformats.org/presentationml/2006/ole">
            <mc:AlternateContent xmlns:mc="http://schemas.openxmlformats.org/markup-compatibility/2006">
              <mc:Choice xmlns:v="urn:schemas-microsoft-com:vml" Requires="v">
                <p:oleObj name="KingDrawXObject" r:id="rId11" imgW="2743200" imgH="1158120" progId="KingDrawXObject.Document">
                  <p:embed/>
                </p:oleObj>
              </mc:Choice>
              <mc:Fallback>
                <p:oleObj name="KingDrawXObject" r:id="rId11" imgW="2743200" imgH="1158120" progId="KingDrawXObject.Document">
                  <p:embed/>
                  <p:pic>
                    <p:nvPicPr>
                      <p:cNvPr id="23" name="Object 22">
                        <a:extLst>
                          <a:ext uri="{FF2B5EF4-FFF2-40B4-BE49-F238E27FC236}">
                            <a16:creationId xmlns:a16="http://schemas.microsoft.com/office/drawing/2014/main" id="{44128EE8-BAEC-4C27-B38F-E3DAF29694DE}"/>
                          </a:ext>
                        </a:extLst>
                      </p:cNvPr>
                      <p:cNvPicPr/>
                      <p:nvPr/>
                    </p:nvPicPr>
                    <p:blipFill>
                      <a:blip r:embed="rId12"/>
                      <a:stretch>
                        <a:fillRect/>
                      </a:stretch>
                    </p:blipFill>
                    <p:spPr>
                      <a:xfrm>
                        <a:off x="7857214" y="2527031"/>
                        <a:ext cx="2743200" cy="1158875"/>
                      </a:xfrm>
                      <a:prstGeom prst="rect">
                        <a:avLst/>
                      </a:prstGeom>
                    </p:spPr>
                  </p:pic>
                </p:oleObj>
              </mc:Fallback>
            </mc:AlternateContent>
          </a:graphicData>
        </a:graphic>
      </p:graphicFrame>
    </p:spTree>
    <p:extLst>
      <p:ext uri="{BB962C8B-B14F-4D97-AF65-F5344CB8AC3E}">
        <p14:creationId xmlns:p14="http://schemas.microsoft.com/office/powerpoint/2010/main" val="2997577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389107" y="400017"/>
            <a:ext cx="4098587" cy="933416"/>
          </a:xfrm>
        </p:spPr>
        <p:txBody>
          <a:bodyPr/>
          <a:lstStyle/>
          <a:p>
            <a:pPr algn="l"/>
            <a:r>
              <a:rPr lang="en-US" dirty="0"/>
              <a:t>Background</a:t>
            </a:r>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a:xfrm>
            <a:off x="492021" y="1193592"/>
            <a:ext cx="10552341" cy="1655762"/>
          </a:xfrm>
        </p:spPr>
        <p:txBody>
          <a:bodyPr/>
          <a:lstStyle/>
          <a:p>
            <a:pPr marL="342900" indent="-342900" algn="l">
              <a:buFont typeface="Arial" panose="020B0604020202020204" pitchFamily="34" charset="0"/>
              <a:buChar char="•"/>
            </a:pPr>
            <a:r>
              <a:rPr lang="en-US" dirty="0"/>
              <a:t>A new method was discovered - dimethyl thiourea mediated halogenation of alcohols</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Dimethyl thiourea converts alcohols into organic halides using stoichiometric amounts of thiourea derivatives and NXS (X= Br, Cl) as the halogen source</a:t>
            </a:r>
          </a:p>
          <a:p>
            <a:pPr algn="l"/>
            <a:endParaRPr lang="en-US" dirty="0"/>
          </a:p>
          <a:p>
            <a:pPr marL="342900" indent="-342900" algn="l">
              <a:buFont typeface="Arial" panose="020B0604020202020204" pitchFamily="34" charset="0"/>
              <a:buChar char="•"/>
            </a:pPr>
            <a:r>
              <a:rPr lang="en-US" dirty="0"/>
              <a:t>Using this method under ambient conditions it was possible to halogenate primary, secondary and tertiary alcohols, while maintaining atomic efficiency by recovering the succinimide by-product, </a:t>
            </a:r>
            <a:r>
              <a:rPr lang="en-US" dirty="0" err="1"/>
              <a:t>i.e</a:t>
            </a:r>
            <a:r>
              <a:rPr lang="en-US" dirty="0"/>
              <a:t> the halogen source.</a:t>
            </a:r>
          </a:p>
        </p:txBody>
      </p:sp>
      <p:sp>
        <p:nvSpPr>
          <p:cNvPr id="30" name="TextBox 29">
            <a:extLst>
              <a:ext uri="{FF2B5EF4-FFF2-40B4-BE49-F238E27FC236}">
                <a16:creationId xmlns:a16="http://schemas.microsoft.com/office/drawing/2014/main" id="{3C2887A4-8757-4CBE-964E-8AF70C0D0766}"/>
              </a:ext>
            </a:extLst>
          </p:cNvPr>
          <p:cNvSpPr txBox="1"/>
          <p:nvPr/>
        </p:nvSpPr>
        <p:spPr>
          <a:xfrm>
            <a:off x="389107" y="6211669"/>
            <a:ext cx="5775748" cy="276999"/>
          </a:xfrm>
          <a:prstGeom prst="rect">
            <a:avLst/>
          </a:prstGeom>
          <a:noFill/>
        </p:spPr>
        <p:txBody>
          <a:bodyPr wrap="none" rtlCol="0">
            <a:spAutoFit/>
          </a:bodyPr>
          <a:lstStyle/>
          <a:p>
            <a:pPr algn="l">
              <a:spcAft>
                <a:spcPts val="600"/>
              </a:spcAft>
            </a:pPr>
            <a:r>
              <a:rPr lang="en-US" sz="1200" dirty="0"/>
              <a:t>Source: Thiourea-Mediated Halogenation of Alcohols, 2020, Journal of Organic Chemistry.</a:t>
            </a:r>
            <a:endParaRPr lang="en-US" sz="1200" b="0" i="0" dirty="0">
              <a:solidFill>
                <a:srgbClr val="505050"/>
              </a:solidFill>
              <a:effectLst/>
              <a:latin typeface="NexusSerif"/>
            </a:endParaRPr>
          </a:p>
        </p:txBody>
      </p:sp>
      <p:sp>
        <p:nvSpPr>
          <p:cNvPr id="4" name="Rectangle 2">
            <a:extLst>
              <a:ext uri="{FF2B5EF4-FFF2-40B4-BE49-F238E27FC236}">
                <a16:creationId xmlns:a16="http://schemas.microsoft.com/office/drawing/2014/main" id="{FFA93BE7-E3D1-4848-8A12-58228A2F09D3}"/>
              </a:ext>
            </a:extLst>
          </p:cNvPr>
          <p:cNvSpPr>
            <a:spLocks noChangeArrowheads="1"/>
          </p:cNvSpPr>
          <p:nvPr/>
        </p:nvSpPr>
        <p:spPr bwMode="auto">
          <a:xfrm>
            <a:off x="4818491" y="43811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a:extLst>
              <a:ext uri="{FF2B5EF4-FFF2-40B4-BE49-F238E27FC236}">
                <a16:creationId xmlns:a16="http://schemas.microsoft.com/office/drawing/2014/main" id="{4E71E8B7-BB81-4E49-BE21-5F1CD4BAE5B3}"/>
              </a:ext>
            </a:extLst>
          </p:cNvPr>
          <p:cNvGraphicFramePr>
            <a:graphicFrameLocks noChangeAspect="1"/>
          </p:cNvGraphicFramePr>
          <p:nvPr>
            <p:extLst>
              <p:ext uri="{D42A27DB-BD31-4B8C-83A1-F6EECF244321}">
                <p14:modId xmlns:p14="http://schemas.microsoft.com/office/powerpoint/2010/main" val="3076696160"/>
              </p:ext>
            </p:extLst>
          </p:nvPr>
        </p:nvGraphicFramePr>
        <p:xfrm>
          <a:off x="4309607" y="1568545"/>
          <a:ext cx="3199583" cy="1694881"/>
        </p:xfrm>
        <a:graphic>
          <a:graphicData uri="http://schemas.openxmlformats.org/presentationml/2006/ole">
            <mc:AlternateContent xmlns:mc="http://schemas.openxmlformats.org/markup-compatibility/2006">
              <mc:Choice xmlns:v="urn:schemas-microsoft-com:vml" Requires="v">
                <p:oleObj name="KingDrawXObject" r:id="rId3" imgW="4465002" imgH="1929044" progId="KingDrawXObject.Document">
                  <p:embed/>
                </p:oleObj>
              </mc:Choice>
              <mc:Fallback>
                <p:oleObj name="KingDrawXObject" r:id="rId3" imgW="4465002" imgH="1929044" progId="KingDrawXObject.Document">
                  <p:embed/>
                  <p:pic>
                    <p:nvPicPr>
                      <p:cNvPr id="5" name="Object 4">
                        <a:extLst>
                          <a:ext uri="{FF2B5EF4-FFF2-40B4-BE49-F238E27FC236}">
                            <a16:creationId xmlns:a16="http://schemas.microsoft.com/office/drawing/2014/main" id="{4E71E8B7-BB81-4E49-BE21-5F1CD4BAE5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18671"/>
                      <a:stretch>
                        <a:fillRect/>
                      </a:stretch>
                    </p:blipFill>
                    <p:spPr bwMode="auto">
                      <a:xfrm>
                        <a:off x="4309607" y="1568545"/>
                        <a:ext cx="3199583" cy="1694881"/>
                      </a:xfrm>
                      <a:prstGeom prst="rect">
                        <a:avLst/>
                      </a:prstGeom>
                      <a:noFill/>
                    </p:spPr>
                  </p:pic>
                </p:oleObj>
              </mc:Fallback>
            </mc:AlternateContent>
          </a:graphicData>
        </a:graphic>
      </p:graphicFrame>
      <p:graphicFrame>
        <p:nvGraphicFramePr>
          <p:cNvPr id="8" name="Object 7">
            <a:extLst>
              <a:ext uri="{FF2B5EF4-FFF2-40B4-BE49-F238E27FC236}">
                <a16:creationId xmlns:a16="http://schemas.microsoft.com/office/drawing/2014/main" id="{22DF09D7-54B1-4DB6-8E9C-BDF5809E7278}"/>
              </a:ext>
            </a:extLst>
          </p:cNvPr>
          <p:cNvGraphicFramePr>
            <a:graphicFrameLocks noChangeAspect="1"/>
          </p:cNvGraphicFramePr>
          <p:nvPr>
            <p:extLst>
              <p:ext uri="{D42A27DB-BD31-4B8C-83A1-F6EECF244321}">
                <p14:modId xmlns:p14="http://schemas.microsoft.com/office/powerpoint/2010/main" val="3362931323"/>
              </p:ext>
            </p:extLst>
          </p:nvPr>
        </p:nvGraphicFramePr>
        <p:xfrm>
          <a:off x="8832144" y="5344871"/>
          <a:ext cx="2970749" cy="1143797"/>
        </p:xfrm>
        <a:graphic>
          <a:graphicData uri="http://schemas.openxmlformats.org/presentationml/2006/ole">
            <mc:AlternateContent xmlns:mc="http://schemas.openxmlformats.org/markup-compatibility/2006">
              <mc:Choice xmlns:v="urn:schemas-microsoft-com:vml" Requires="v">
                <p:oleObj r:id="rId5" imgW="3038622" imgH="1160655" progId="ChemDraw.Document.6.0">
                  <p:embed/>
                </p:oleObj>
              </mc:Choice>
              <mc:Fallback>
                <p:oleObj r:id="rId5" imgW="3038622" imgH="1160655" progId="ChemDraw.Document.6.0">
                  <p:embed/>
                  <p:pic>
                    <p:nvPicPr>
                      <p:cNvPr id="8" name="Object 7">
                        <a:extLst>
                          <a:ext uri="{FF2B5EF4-FFF2-40B4-BE49-F238E27FC236}">
                            <a16:creationId xmlns:a16="http://schemas.microsoft.com/office/drawing/2014/main" id="{22DF09D7-54B1-4DB6-8E9C-BDF5809E727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32144" y="5344871"/>
                        <a:ext cx="2970749" cy="1143797"/>
                      </a:xfrm>
                      <a:prstGeom prst="rect">
                        <a:avLst/>
                      </a:prstGeom>
                      <a:noFill/>
                    </p:spPr>
                  </p:pic>
                </p:oleObj>
              </mc:Fallback>
            </mc:AlternateContent>
          </a:graphicData>
        </a:graphic>
      </p:graphicFrame>
    </p:spTree>
    <p:extLst>
      <p:ext uri="{BB962C8B-B14F-4D97-AF65-F5344CB8AC3E}">
        <p14:creationId xmlns:p14="http://schemas.microsoft.com/office/powerpoint/2010/main" val="2830188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389107" y="400017"/>
            <a:ext cx="6941996" cy="933416"/>
          </a:xfrm>
        </p:spPr>
        <p:txBody>
          <a:bodyPr/>
          <a:lstStyle/>
          <a:p>
            <a:pPr algn="l"/>
            <a:r>
              <a:rPr lang="en-US" dirty="0"/>
              <a:t>Research question</a:t>
            </a:r>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a:xfrm>
            <a:off x="531778" y="1474923"/>
            <a:ext cx="10456926" cy="1655762"/>
          </a:xfrm>
        </p:spPr>
        <p:txBody>
          <a:bodyPr/>
          <a:lstStyle/>
          <a:p>
            <a:pPr marL="342900" indent="-342900" algn="l">
              <a:buFont typeface="Arial" panose="020B0604020202020204" pitchFamily="34" charset="0"/>
              <a:buChar char="•"/>
            </a:pPr>
            <a:r>
              <a:rPr lang="en-US" dirty="0"/>
              <a:t>Is it possible to influence the halogenation mechanism to control the stereoselectivity of the reaction by using asymmetric thioureas?</a:t>
            </a:r>
          </a:p>
          <a:p>
            <a:pPr marL="342900" indent="-342900" algn="l">
              <a:buFont typeface="Arial" panose="020B0604020202020204" pitchFamily="34" charset="0"/>
              <a:buChar char="•"/>
            </a:pPr>
            <a:endParaRPr lang="en-US" dirty="0"/>
          </a:p>
          <a:p>
            <a:pPr algn="l"/>
            <a:endParaRPr lang="en-US" dirty="0"/>
          </a:p>
        </p:txBody>
      </p:sp>
      <p:sp>
        <p:nvSpPr>
          <p:cNvPr id="30" name="TextBox 29">
            <a:extLst>
              <a:ext uri="{FF2B5EF4-FFF2-40B4-BE49-F238E27FC236}">
                <a16:creationId xmlns:a16="http://schemas.microsoft.com/office/drawing/2014/main" id="{3C2887A4-8757-4CBE-964E-8AF70C0D0766}"/>
              </a:ext>
            </a:extLst>
          </p:cNvPr>
          <p:cNvSpPr txBox="1"/>
          <p:nvPr/>
        </p:nvSpPr>
        <p:spPr>
          <a:xfrm>
            <a:off x="389107" y="6211669"/>
            <a:ext cx="5775748" cy="276999"/>
          </a:xfrm>
          <a:prstGeom prst="rect">
            <a:avLst/>
          </a:prstGeom>
          <a:noFill/>
        </p:spPr>
        <p:txBody>
          <a:bodyPr wrap="none" rtlCol="0">
            <a:spAutoFit/>
          </a:bodyPr>
          <a:lstStyle/>
          <a:p>
            <a:pPr algn="l">
              <a:spcAft>
                <a:spcPts val="600"/>
              </a:spcAft>
            </a:pPr>
            <a:r>
              <a:rPr lang="en-US" sz="1200" dirty="0"/>
              <a:t>Source: Thiourea-Mediated Halogenation of Alcohols, 2020, Journal of Organic Chemistry.</a:t>
            </a:r>
            <a:endParaRPr lang="en-US" sz="1200" b="0" i="0" dirty="0">
              <a:solidFill>
                <a:srgbClr val="505050"/>
              </a:solidFill>
              <a:effectLst/>
              <a:latin typeface="NexusSerif"/>
            </a:endParaRPr>
          </a:p>
        </p:txBody>
      </p:sp>
      <p:sp>
        <p:nvSpPr>
          <p:cNvPr id="4" name="Rectangle 2">
            <a:extLst>
              <a:ext uri="{FF2B5EF4-FFF2-40B4-BE49-F238E27FC236}">
                <a16:creationId xmlns:a16="http://schemas.microsoft.com/office/drawing/2014/main" id="{FFA93BE7-E3D1-4848-8A12-58228A2F09D3}"/>
              </a:ext>
            </a:extLst>
          </p:cNvPr>
          <p:cNvSpPr>
            <a:spLocks noChangeArrowheads="1"/>
          </p:cNvSpPr>
          <p:nvPr/>
        </p:nvSpPr>
        <p:spPr bwMode="auto">
          <a:xfrm>
            <a:off x="4818491" y="43811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Object 5">
            <a:extLst>
              <a:ext uri="{FF2B5EF4-FFF2-40B4-BE49-F238E27FC236}">
                <a16:creationId xmlns:a16="http://schemas.microsoft.com/office/drawing/2014/main" id="{7B086744-B36C-4379-8FAB-1B2C09C579E1}"/>
              </a:ext>
            </a:extLst>
          </p:cNvPr>
          <p:cNvGraphicFramePr>
            <a:graphicFrameLocks noChangeAspect="1"/>
          </p:cNvGraphicFramePr>
          <p:nvPr>
            <p:extLst>
              <p:ext uri="{D42A27DB-BD31-4B8C-83A1-F6EECF244321}">
                <p14:modId xmlns:p14="http://schemas.microsoft.com/office/powerpoint/2010/main" val="201333716"/>
              </p:ext>
            </p:extLst>
          </p:nvPr>
        </p:nvGraphicFramePr>
        <p:xfrm>
          <a:off x="3071813" y="2476500"/>
          <a:ext cx="6186487" cy="2041525"/>
        </p:xfrm>
        <a:graphic>
          <a:graphicData uri="http://schemas.openxmlformats.org/presentationml/2006/ole">
            <mc:AlternateContent xmlns:mc="http://schemas.openxmlformats.org/markup-compatibility/2006">
              <mc:Choice xmlns:v="urn:schemas-microsoft-com:vml" Requires="v">
                <p:oleObj name="KingDrawXObject" r:id="rId2" imgW="3116520" imgH="1028880" progId="KingDrawXObject.Document">
                  <p:embed/>
                </p:oleObj>
              </mc:Choice>
              <mc:Fallback>
                <p:oleObj name="KingDrawXObject" r:id="rId2" imgW="3116520" imgH="1028880" progId="KingDrawXObject.Document">
                  <p:embed/>
                  <p:pic>
                    <p:nvPicPr>
                      <p:cNvPr id="6" name="Object 5">
                        <a:extLst>
                          <a:ext uri="{FF2B5EF4-FFF2-40B4-BE49-F238E27FC236}">
                            <a16:creationId xmlns:a16="http://schemas.microsoft.com/office/drawing/2014/main" id="{7B086744-B36C-4379-8FAB-1B2C09C579E1}"/>
                          </a:ext>
                        </a:extLst>
                      </p:cNvPr>
                      <p:cNvPicPr/>
                      <p:nvPr/>
                    </p:nvPicPr>
                    <p:blipFill>
                      <a:blip r:embed="rId3"/>
                      <a:stretch>
                        <a:fillRect/>
                      </a:stretch>
                    </p:blipFill>
                    <p:spPr>
                      <a:xfrm>
                        <a:off x="3071813" y="2476500"/>
                        <a:ext cx="6186487" cy="2041525"/>
                      </a:xfrm>
                      <a:prstGeom prst="rect">
                        <a:avLst/>
                      </a:prstGeom>
                    </p:spPr>
                  </p:pic>
                </p:oleObj>
              </mc:Fallback>
            </mc:AlternateContent>
          </a:graphicData>
        </a:graphic>
      </p:graphicFrame>
    </p:spTree>
    <p:extLst>
      <p:ext uri="{BB962C8B-B14F-4D97-AF65-F5344CB8AC3E}">
        <p14:creationId xmlns:p14="http://schemas.microsoft.com/office/powerpoint/2010/main" val="542764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389107" y="400017"/>
            <a:ext cx="4370961" cy="933416"/>
          </a:xfrm>
        </p:spPr>
        <p:txBody>
          <a:bodyPr/>
          <a:lstStyle/>
          <a:p>
            <a:pPr algn="l"/>
            <a:r>
              <a:rPr lang="en-US" dirty="0"/>
              <a:t>Methodology</a:t>
            </a:r>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a:xfrm>
            <a:off x="389106" y="1468495"/>
            <a:ext cx="11013063" cy="1655762"/>
          </a:xfrm>
        </p:spPr>
        <p:txBody>
          <a:bodyPr/>
          <a:lstStyle/>
          <a:p>
            <a:pPr marL="342900" indent="-342900" algn="l">
              <a:buFont typeface="Arial" panose="020B0604020202020204" pitchFamily="34" charset="0"/>
              <a:buChar char="•"/>
            </a:pPr>
            <a:r>
              <a:rPr lang="en-US" dirty="0"/>
              <a:t>We will use different thioureas with increasing side group bulkiness to examine if there is a retention or inversion of configuration on the product</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pPr algn="l"/>
            <a:endParaRPr lang="en-US" dirty="0"/>
          </a:p>
          <a:p>
            <a:pPr marL="342900" indent="-342900" algn="l">
              <a:buFont typeface="Arial" panose="020B0604020202020204" pitchFamily="34" charset="0"/>
              <a:buChar char="•"/>
            </a:pPr>
            <a:r>
              <a:rPr lang="en-US" dirty="0"/>
              <a:t>We will also test different cyclical alcohols with ortho, para and meta substituents to determine if steric hindrance plays a role in the reaction mechanism.</a:t>
            </a:r>
          </a:p>
        </p:txBody>
      </p:sp>
      <p:graphicFrame>
        <p:nvGraphicFramePr>
          <p:cNvPr id="4" name="Object 3">
            <a:extLst>
              <a:ext uri="{FF2B5EF4-FFF2-40B4-BE49-F238E27FC236}">
                <a16:creationId xmlns:a16="http://schemas.microsoft.com/office/drawing/2014/main" id="{71635320-4311-4A7C-B597-ED845274FA0C}"/>
              </a:ext>
            </a:extLst>
          </p:cNvPr>
          <p:cNvGraphicFramePr>
            <a:graphicFrameLocks noChangeAspect="1"/>
          </p:cNvGraphicFramePr>
          <p:nvPr>
            <p:extLst>
              <p:ext uri="{D42A27DB-BD31-4B8C-83A1-F6EECF244321}">
                <p14:modId xmlns:p14="http://schemas.microsoft.com/office/powerpoint/2010/main" val="1227406633"/>
              </p:ext>
            </p:extLst>
          </p:nvPr>
        </p:nvGraphicFramePr>
        <p:xfrm>
          <a:off x="1662214" y="2714458"/>
          <a:ext cx="8867572" cy="1196580"/>
        </p:xfrm>
        <a:graphic>
          <a:graphicData uri="http://schemas.openxmlformats.org/presentationml/2006/ole">
            <mc:AlternateContent xmlns:mc="http://schemas.openxmlformats.org/markup-compatibility/2006">
              <mc:Choice xmlns:v="urn:schemas-microsoft-com:vml" Requires="v">
                <p:oleObj name="KingDrawXObject" r:id="rId2" imgW="8305920" imgH="1120320" progId="KingDrawXObject.Document">
                  <p:embed/>
                </p:oleObj>
              </mc:Choice>
              <mc:Fallback>
                <p:oleObj name="KingDrawXObject" r:id="rId2" imgW="8305920" imgH="1120320" progId="KingDrawXObject.Document">
                  <p:embed/>
                  <p:pic>
                    <p:nvPicPr>
                      <p:cNvPr id="4" name="Object 3">
                        <a:extLst>
                          <a:ext uri="{FF2B5EF4-FFF2-40B4-BE49-F238E27FC236}">
                            <a16:creationId xmlns:a16="http://schemas.microsoft.com/office/drawing/2014/main" id="{71635320-4311-4A7C-B597-ED845274FA0C}"/>
                          </a:ext>
                        </a:extLst>
                      </p:cNvPr>
                      <p:cNvPicPr/>
                      <p:nvPr/>
                    </p:nvPicPr>
                    <p:blipFill>
                      <a:blip r:embed="rId3"/>
                      <a:stretch>
                        <a:fillRect/>
                      </a:stretch>
                    </p:blipFill>
                    <p:spPr>
                      <a:xfrm>
                        <a:off x="1662214" y="2714458"/>
                        <a:ext cx="8867572" cy="119658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DFC54B28-DD20-4DCA-B513-EDBC80BBB546}"/>
              </a:ext>
            </a:extLst>
          </p:cNvPr>
          <p:cNvGraphicFramePr>
            <a:graphicFrameLocks noChangeAspect="1"/>
          </p:cNvGraphicFramePr>
          <p:nvPr>
            <p:extLst>
              <p:ext uri="{D42A27DB-BD31-4B8C-83A1-F6EECF244321}">
                <p14:modId xmlns:p14="http://schemas.microsoft.com/office/powerpoint/2010/main" val="1760273753"/>
              </p:ext>
            </p:extLst>
          </p:nvPr>
        </p:nvGraphicFramePr>
        <p:xfrm>
          <a:off x="3314439" y="4927371"/>
          <a:ext cx="6564986" cy="1719919"/>
        </p:xfrm>
        <a:graphic>
          <a:graphicData uri="http://schemas.openxmlformats.org/presentationml/2006/ole">
            <mc:AlternateContent xmlns:mc="http://schemas.openxmlformats.org/markup-compatibility/2006">
              <mc:Choice xmlns:v="urn:schemas-microsoft-com:vml" Requires="v">
                <p:oleObj name="KingDrawXObject" r:id="rId4" imgW="5265360" imgH="1379160" progId="KingDrawXObject.Document">
                  <p:embed/>
                </p:oleObj>
              </mc:Choice>
              <mc:Fallback>
                <p:oleObj name="KingDrawXObject" r:id="rId4" imgW="5265360" imgH="1379160" progId="KingDrawXObject.Document">
                  <p:embed/>
                  <p:pic>
                    <p:nvPicPr>
                      <p:cNvPr id="5" name="Object 4">
                        <a:extLst>
                          <a:ext uri="{FF2B5EF4-FFF2-40B4-BE49-F238E27FC236}">
                            <a16:creationId xmlns:a16="http://schemas.microsoft.com/office/drawing/2014/main" id="{DFC54B28-DD20-4DCA-B513-EDBC80BBB546}"/>
                          </a:ext>
                        </a:extLst>
                      </p:cNvPr>
                      <p:cNvPicPr/>
                      <p:nvPr/>
                    </p:nvPicPr>
                    <p:blipFill>
                      <a:blip r:embed="rId5"/>
                      <a:stretch>
                        <a:fillRect/>
                      </a:stretch>
                    </p:blipFill>
                    <p:spPr>
                      <a:xfrm>
                        <a:off x="3314439" y="4927371"/>
                        <a:ext cx="6564986" cy="1719919"/>
                      </a:xfrm>
                      <a:prstGeom prst="rect">
                        <a:avLst/>
                      </a:prstGeom>
                    </p:spPr>
                  </p:pic>
                </p:oleObj>
              </mc:Fallback>
            </mc:AlternateContent>
          </a:graphicData>
        </a:graphic>
      </p:graphicFrame>
    </p:spTree>
    <p:extLst>
      <p:ext uri="{BB962C8B-B14F-4D97-AF65-F5344CB8AC3E}">
        <p14:creationId xmlns:p14="http://schemas.microsoft.com/office/powerpoint/2010/main" val="3856274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389107" y="400017"/>
            <a:ext cx="12269370" cy="933416"/>
          </a:xfrm>
        </p:spPr>
        <p:txBody>
          <a:bodyPr/>
          <a:lstStyle/>
          <a:p>
            <a:pPr algn="l"/>
            <a:r>
              <a:rPr lang="en-US" sz="5400" dirty="0"/>
              <a:t>Results - Halogenation of (-)-Menthol</a:t>
            </a:r>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a:xfrm>
            <a:off x="389107" y="1645021"/>
            <a:ext cx="7673516" cy="4564948"/>
          </a:xfrm>
        </p:spPr>
        <p:txBody>
          <a:bodyPr/>
          <a:lstStyle/>
          <a:p>
            <a:pPr marL="342900" indent="-342900" algn="l">
              <a:buFont typeface="Arial" panose="020B0604020202020204" pitchFamily="34" charset="0"/>
              <a:buChar char="•"/>
            </a:pPr>
            <a:r>
              <a:rPr lang="en-US" dirty="0"/>
              <a:t>Testing (-)-menthol using NBS and thioureas with increasing bulk side group (marked R) produced the desired product as the main product in the mixture </a:t>
            </a:r>
          </a:p>
          <a:p>
            <a:pPr marL="342900" indent="-342900" algn="l">
              <a:buFont typeface="Arial" panose="020B0604020202020204" pitchFamily="34" charset="0"/>
              <a:buChar char="•"/>
            </a:pPr>
            <a:r>
              <a:rPr lang="en-US" dirty="0"/>
              <a:t>In addition to the desired product, we discovered multiple </a:t>
            </a:r>
            <a:r>
              <a:rPr lang="en-US" dirty="0" err="1"/>
              <a:t>brominations</a:t>
            </a:r>
            <a:r>
              <a:rPr lang="en-US" dirty="0"/>
              <a:t> on the molecule</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Due to the high number of products with similar polarity there was no option to explore stereoselectivity using TLC and silica column separation</a:t>
            </a:r>
          </a:p>
          <a:p>
            <a:pPr marL="342900" indent="-342900" algn="l">
              <a:buFont typeface="Arial" panose="020B0604020202020204" pitchFamily="34" charset="0"/>
              <a:buChar char="•"/>
            </a:pPr>
            <a:r>
              <a:rPr lang="en-US" dirty="0"/>
              <a:t>Thiourea side groups reduce desired product yield as shown in the graph, measuring our desired product yield</a:t>
            </a:r>
          </a:p>
        </p:txBody>
      </p:sp>
      <p:sp>
        <p:nvSpPr>
          <p:cNvPr id="4" name="Rectangle 2">
            <a:extLst>
              <a:ext uri="{FF2B5EF4-FFF2-40B4-BE49-F238E27FC236}">
                <a16:creationId xmlns:a16="http://schemas.microsoft.com/office/drawing/2014/main" id="{D0E5C126-777C-4636-8073-B524B91AD582}"/>
              </a:ext>
            </a:extLst>
          </p:cNvPr>
          <p:cNvSpPr>
            <a:spLocks noChangeArrowheads="1"/>
          </p:cNvSpPr>
          <p:nvPr/>
        </p:nvSpPr>
        <p:spPr bwMode="auto">
          <a:xfrm>
            <a:off x="7137779" y="8818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a:extLst>
              <a:ext uri="{FF2B5EF4-FFF2-40B4-BE49-F238E27FC236}">
                <a16:creationId xmlns:a16="http://schemas.microsoft.com/office/drawing/2014/main" id="{69F9072B-7B96-44BB-BB5D-9346BED114E4}"/>
              </a:ext>
            </a:extLst>
          </p:cNvPr>
          <p:cNvGraphicFramePr>
            <a:graphicFrameLocks noChangeAspect="1"/>
          </p:cNvGraphicFramePr>
          <p:nvPr>
            <p:extLst>
              <p:ext uri="{D42A27DB-BD31-4B8C-83A1-F6EECF244321}">
                <p14:modId xmlns:p14="http://schemas.microsoft.com/office/powerpoint/2010/main" val="3787999489"/>
              </p:ext>
            </p:extLst>
          </p:nvPr>
        </p:nvGraphicFramePr>
        <p:xfrm>
          <a:off x="858741" y="3429000"/>
          <a:ext cx="2961778" cy="1070871"/>
        </p:xfrm>
        <a:graphic>
          <a:graphicData uri="http://schemas.openxmlformats.org/presentationml/2006/ole">
            <mc:AlternateContent xmlns:mc="http://schemas.openxmlformats.org/markup-compatibility/2006">
              <mc:Choice xmlns:v="urn:schemas-microsoft-com:vml" Requires="v">
                <p:oleObj r:id="rId3" imgW="2921187" imgH="1051050" progId="ChemDraw.Document.6.0">
                  <p:embed/>
                </p:oleObj>
              </mc:Choice>
              <mc:Fallback>
                <p:oleObj r:id="rId3" imgW="2921187" imgH="1051050" progId="ChemDraw.Document.6.0">
                  <p:embed/>
                  <p:pic>
                    <p:nvPicPr>
                      <p:cNvPr id="5" name="Object 4">
                        <a:extLst>
                          <a:ext uri="{FF2B5EF4-FFF2-40B4-BE49-F238E27FC236}">
                            <a16:creationId xmlns:a16="http://schemas.microsoft.com/office/drawing/2014/main" id="{69F9072B-7B96-44BB-BB5D-9346BED114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8741" y="3429000"/>
                        <a:ext cx="2961778" cy="1070871"/>
                      </a:xfrm>
                      <a:prstGeom prst="rect">
                        <a:avLst/>
                      </a:prstGeom>
                      <a:noFill/>
                    </p:spPr>
                  </p:pic>
                </p:oleObj>
              </mc:Fallback>
            </mc:AlternateContent>
          </a:graphicData>
        </a:graphic>
      </p:graphicFrame>
      <p:graphicFrame>
        <p:nvGraphicFramePr>
          <p:cNvPr id="7" name="Chart 6">
            <a:extLst>
              <a:ext uri="{FF2B5EF4-FFF2-40B4-BE49-F238E27FC236}">
                <a16:creationId xmlns:a16="http://schemas.microsoft.com/office/drawing/2014/main" id="{334091FD-BAFD-409A-A41C-596551F36D6E}"/>
              </a:ext>
            </a:extLst>
          </p:cNvPr>
          <p:cNvGraphicFramePr>
            <a:graphicFrameLocks/>
          </p:cNvGraphicFramePr>
          <p:nvPr>
            <p:extLst>
              <p:ext uri="{D42A27DB-BD31-4B8C-83A1-F6EECF244321}">
                <p14:modId xmlns:p14="http://schemas.microsoft.com/office/powerpoint/2010/main" val="1560116690"/>
              </p:ext>
            </p:extLst>
          </p:nvPr>
        </p:nvGraphicFramePr>
        <p:xfrm>
          <a:off x="8165989" y="4119998"/>
          <a:ext cx="3757996" cy="2337985"/>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Object 9">
            <a:extLst>
              <a:ext uri="{FF2B5EF4-FFF2-40B4-BE49-F238E27FC236}">
                <a16:creationId xmlns:a16="http://schemas.microsoft.com/office/drawing/2014/main" id="{65B04A26-CF77-4661-9551-BD2E78CBB6D1}"/>
              </a:ext>
            </a:extLst>
          </p:cNvPr>
          <p:cNvGraphicFramePr>
            <a:graphicFrameLocks noChangeAspect="1"/>
          </p:cNvGraphicFramePr>
          <p:nvPr>
            <p:extLst>
              <p:ext uri="{D42A27DB-BD31-4B8C-83A1-F6EECF244321}">
                <p14:modId xmlns:p14="http://schemas.microsoft.com/office/powerpoint/2010/main" val="129213074"/>
              </p:ext>
            </p:extLst>
          </p:nvPr>
        </p:nvGraphicFramePr>
        <p:xfrm>
          <a:off x="8325016" y="1307309"/>
          <a:ext cx="3241162" cy="1477535"/>
        </p:xfrm>
        <a:graphic>
          <a:graphicData uri="http://schemas.openxmlformats.org/presentationml/2006/ole">
            <mc:AlternateContent xmlns:mc="http://schemas.openxmlformats.org/markup-compatibility/2006">
              <mc:Choice xmlns:v="urn:schemas-microsoft-com:vml" Requires="v">
                <p:oleObj name="KingDrawXObject" r:id="rId6" imgW="2842200" imgH="1295280" progId="KingDrawXObject.Document">
                  <p:embed/>
                </p:oleObj>
              </mc:Choice>
              <mc:Fallback>
                <p:oleObj name="KingDrawXObject" r:id="rId6" imgW="2842200" imgH="1295280" progId="KingDrawXObject.Document">
                  <p:embed/>
                  <p:pic>
                    <p:nvPicPr>
                      <p:cNvPr id="10" name="Object 9">
                        <a:extLst>
                          <a:ext uri="{FF2B5EF4-FFF2-40B4-BE49-F238E27FC236}">
                            <a16:creationId xmlns:a16="http://schemas.microsoft.com/office/drawing/2014/main" id="{65B04A26-CF77-4661-9551-BD2E78CBB6D1}"/>
                          </a:ext>
                        </a:extLst>
                      </p:cNvPr>
                      <p:cNvPicPr/>
                      <p:nvPr/>
                    </p:nvPicPr>
                    <p:blipFill>
                      <a:blip r:embed="rId7"/>
                      <a:stretch>
                        <a:fillRect/>
                      </a:stretch>
                    </p:blipFill>
                    <p:spPr>
                      <a:xfrm>
                        <a:off x="8325016" y="1307309"/>
                        <a:ext cx="3241162" cy="1477535"/>
                      </a:xfrm>
                      <a:prstGeom prst="rect">
                        <a:avLst/>
                      </a:prstGeom>
                    </p:spPr>
                  </p:pic>
                </p:oleObj>
              </mc:Fallback>
            </mc:AlternateContent>
          </a:graphicData>
        </a:graphic>
      </p:graphicFrame>
    </p:spTree>
    <p:extLst>
      <p:ext uri="{BB962C8B-B14F-4D97-AF65-F5344CB8AC3E}">
        <p14:creationId xmlns:p14="http://schemas.microsoft.com/office/powerpoint/2010/main" val="1451134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B176-36D5-4BCD-AEC9-CD69FFEBFC8F}"/>
              </a:ext>
            </a:extLst>
          </p:cNvPr>
          <p:cNvSpPr>
            <a:spLocks noGrp="1"/>
          </p:cNvSpPr>
          <p:nvPr>
            <p:ph type="ctrTitle"/>
          </p:nvPr>
        </p:nvSpPr>
        <p:spPr>
          <a:xfrm>
            <a:off x="389107" y="400017"/>
            <a:ext cx="4098587" cy="933416"/>
          </a:xfrm>
        </p:spPr>
        <p:txBody>
          <a:bodyPr/>
          <a:lstStyle/>
          <a:p>
            <a:pPr algn="l"/>
            <a:r>
              <a:rPr lang="en-US"/>
              <a:t>Results</a:t>
            </a:r>
            <a:endParaRPr lang="en-US" dirty="0"/>
          </a:p>
        </p:txBody>
      </p:sp>
      <p:sp>
        <p:nvSpPr>
          <p:cNvPr id="3" name="Subtitle 2">
            <a:extLst>
              <a:ext uri="{FF2B5EF4-FFF2-40B4-BE49-F238E27FC236}">
                <a16:creationId xmlns:a16="http://schemas.microsoft.com/office/drawing/2014/main" id="{6C4D9093-4645-446C-9CAF-C68E605715AE}"/>
              </a:ext>
            </a:extLst>
          </p:cNvPr>
          <p:cNvSpPr>
            <a:spLocks noGrp="1"/>
          </p:cNvSpPr>
          <p:nvPr>
            <p:ph type="subTitle" idx="1"/>
          </p:nvPr>
        </p:nvSpPr>
        <p:spPr>
          <a:xfrm>
            <a:off x="444766" y="1333433"/>
            <a:ext cx="5562380" cy="5022334"/>
          </a:xfrm>
        </p:spPr>
        <p:txBody>
          <a:bodyPr/>
          <a:lstStyle/>
          <a:p>
            <a:pPr marL="342900" indent="-342900" algn="l">
              <a:buFont typeface="Arial" panose="020B0604020202020204" pitchFamily="34" charset="0"/>
              <a:buChar char="•"/>
            </a:pPr>
            <a:r>
              <a:rPr lang="en-US" dirty="0"/>
              <a:t>Testing </a:t>
            </a:r>
            <a:r>
              <a:rPr lang="en-US" dirty="0">
                <a:cs typeface="Arial" panose="020B0604020202020204" pitchFamily="34" charset="0"/>
              </a:rPr>
              <a:t>3-cis- and 4-cis\trans-methyl cyclohexanol </a:t>
            </a:r>
            <a:r>
              <a:rPr lang="en-US" dirty="0"/>
              <a:t>using NBS and thioureas with increasing bulk side group (marked R) produced the desired product as the lesser product in the mixture </a:t>
            </a:r>
          </a:p>
          <a:p>
            <a:pPr marL="342900" indent="-342900" algn="l">
              <a:buFont typeface="Arial" panose="020B0604020202020204" pitchFamily="34" charset="0"/>
              <a:buChar char="•"/>
            </a:pPr>
            <a:r>
              <a:rPr lang="en-US" dirty="0"/>
              <a:t>In addition to the desired product, we discovered multiple </a:t>
            </a:r>
            <a:r>
              <a:rPr lang="en-US" dirty="0" err="1"/>
              <a:t>brominations</a:t>
            </a:r>
            <a:r>
              <a:rPr lang="en-US" dirty="0"/>
              <a:t> on the molecule</a:t>
            </a:r>
          </a:p>
          <a:p>
            <a:pPr marL="342900" indent="-342900" algn="l">
              <a:buFont typeface="Arial" panose="020B0604020202020204" pitchFamily="34" charset="0"/>
              <a:buChar char="•"/>
            </a:pPr>
            <a:r>
              <a:rPr lang="en-US" dirty="0">
                <a:cs typeface="Arial" panose="020B0604020202020204" pitchFamily="34" charset="0"/>
              </a:rPr>
              <a:t>Larger substituents on thiourea resulted in decreased bromination, same as with menthol.</a:t>
            </a:r>
          </a:p>
          <a:p>
            <a:pPr marL="342900" indent="-342900" algn="l">
              <a:buFont typeface="Arial" panose="020B0604020202020204" pitchFamily="34" charset="0"/>
              <a:buChar char="•"/>
            </a:pPr>
            <a:r>
              <a:rPr lang="en-US" dirty="0">
                <a:cs typeface="Arial" panose="020B0604020202020204" pitchFamily="34" charset="0"/>
              </a:rPr>
              <a:t>The position of methyl group on the cyclohexyl ring did not affect the outcome yield of the desired product.</a:t>
            </a:r>
          </a:p>
          <a:p>
            <a:pPr marL="342900" indent="-342900" algn="l">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graphicFrame>
        <p:nvGraphicFramePr>
          <p:cNvPr id="14" name="Chart 13">
            <a:extLst>
              <a:ext uri="{FF2B5EF4-FFF2-40B4-BE49-F238E27FC236}">
                <a16:creationId xmlns:a16="http://schemas.microsoft.com/office/drawing/2014/main" id="{91299D19-0B6F-4758-9922-92BE601ED8A2}"/>
              </a:ext>
            </a:extLst>
          </p:cNvPr>
          <p:cNvGraphicFramePr>
            <a:graphicFrameLocks/>
          </p:cNvGraphicFramePr>
          <p:nvPr>
            <p:extLst>
              <p:ext uri="{D42A27DB-BD31-4B8C-83A1-F6EECF244321}">
                <p14:modId xmlns:p14="http://schemas.microsoft.com/office/powerpoint/2010/main" val="1398449180"/>
              </p:ext>
            </p:extLst>
          </p:nvPr>
        </p:nvGraphicFramePr>
        <p:xfrm>
          <a:off x="5951487" y="3004428"/>
          <a:ext cx="6240513" cy="38535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Object 3">
            <a:extLst>
              <a:ext uri="{FF2B5EF4-FFF2-40B4-BE49-F238E27FC236}">
                <a16:creationId xmlns:a16="http://schemas.microsoft.com/office/drawing/2014/main" id="{383C5DE0-09BF-4A2D-93F5-0FD0B19A050D}"/>
              </a:ext>
            </a:extLst>
          </p:cNvPr>
          <p:cNvGraphicFramePr>
            <a:graphicFrameLocks noChangeAspect="1"/>
          </p:cNvGraphicFramePr>
          <p:nvPr>
            <p:extLst>
              <p:ext uri="{D42A27DB-BD31-4B8C-83A1-F6EECF244321}">
                <p14:modId xmlns:p14="http://schemas.microsoft.com/office/powerpoint/2010/main" val="1356261280"/>
              </p:ext>
            </p:extLst>
          </p:nvPr>
        </p:nvGraphicFramePr>
        <p:xfrm>
          <a:off x="8444285" y="144890"/>
          <a:ext cx="3622193" cy="1584095"/>
        </p:xfrm>
        <a:graphic>
          <a:graphicData uri="http://schemas.openxmlformats.org/presentationml/2006/ole">
            <mc:AlternateContent xmlns:mc="http://schemas.openxmlformats.org/markup-compatibility/2006">
              <mc:Choice xmlns:v="urn:schemas-microsoft-com:vml" Requires="v">
                <p:oleObj name="KingDrawXObject" r:id="rId4" imgW="2926080" imgH="1280160" progId="KingDrawXObject.Document">
                  <p:embed/>
                </p:oleObj>
              </mc:Choice>
              <mc:Fallback>
                <p:oleObj name="KingDrawXObject" r:id="rId4" imgW="2926080" imgH="1280160" progId="KingDrawXObject.Document">
                  <p:embed/>
                  <p:pic>
                    <p:nvPicPr>
                      <p:cNvPr id="4" name="Object 3">
                        <a:extLst>
                          <a:ext uri="{FF2B5EF4-FFF2-40B4-BE49-F238E27FC236}">
                            <a16:creationId xmlns:a16="http://schemas.microsoft.com/office/drawing/2014/main" id="{383C5DE0-09BF-4A2D-93F5-0FD0B19A050D}"/>
                          </a:ext>
                        </a:extLst>
                      </p:cNvPr>
                      <p:cNvPicPr/>
                      <p:nvPr/>
                    </p:nvPicPr>
                    <p:blipFill>
                      <a:blip r:embed="rId5"/>
                      <a:stretch>
                        <a:fillRect/>
                      </a:stretch>
                    </p:blipFill>
                    <p:spPr>
                      <a:xfrm>
                        <a:off x="8444285" y="144890"/>
                        <a:ext cx="3622193" cy="1584095"/>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03FBB117-1994-4853-94AC-947634D922F3}"/>
              </a:ext>
            </a:extLst>
          </p:cNvPr>
          <p:cNvGraphicFramePr>
            <a:graphicFrameLocks noChangeAspect="1"/>
          </p:cNvGraphicFramePr>
          <p:nvPr>
            <p:extLst>
              <p:ext uri="{D42A27DB-BD31-4B8C-83A1-F6EECF244321}">
                <p14:modId xmlns:p14="http://schemas.microsoft.com/office/powerpoint/2010/main" val="557592550"/>
              </p:ext>
            </p:extLst>
          </p:nvPr>
        </p:nvGraphicFramePr>
        <p:xfrm>
          <a:off x="9333030" y="1835249"/>
          <a:ext cx="1844701" cy="1062915"/>
        </p:xfrm>
        <a:graphic>
          <a:graphicData uri="http://schemas.openxmlformats.org/presentationml/2006/ole">
            <mc:AlternateContent xmlns:mc="http://schemas.openxmlformats.org/markup-compatibility/2006">
              <mc:Choice xmlns:v="urn:schemas-microsoft-com:vml" Requires="v">
                <p:oleObj name="KingDrawXObject" r:id="rId6" imgW="1691640" imgH="975240" progId="KingDrawXObject.Document">
                  <p:embed/>
                </p:oleObj>
              </mc:Choice>
              <mc:Fallback>
                <p:oleObj name="KingDrawXObject" r:id="rId6" imgW="1691640" imgH="975240" progId="KingDrawXObject.Document">
                  <p:embed/>
                  <p:pic>
                    <p:nvPicPr>
                      <p:cNvPr id="9" name="Object 8">
                        <a:extLst>
                          <a:ext uri="{FF2B5EF4-FFF2-40B4-BE49-F238E27FC236}">
                            <a16:creationId xmlns:a16="http://schemas.microsoft.com/office/drawing/2014/main" id="{03FBB117-1994-4853-94AC-947634D922F3}"/>
                          </a:ext>
                        </a:extLst>
                      </p:cNvPr>
                      <p:cNvPicPr/>
                      <p:nvPr/>
                    </p:nvPicPr>
                    <p:blipFill>
                      <a:blip r:embed="rId7"/>
                      <a:stretch>
                        <a:fillRect/>
                      </a:stretch>
                    </p:blipFill>
                    <p:spPr>
                      <a:xfrm>
                        <a:off x="9333030" y="1835249"/>
                        <a:ext cx="1844701" cy="1062915"/>
                      </a:xfrm>
                      <a:prstGeom prst="rect">
                        <a:avLst/>
                      </a:prstGeom>
                    </p:spPr>
                  </p:pic>
                </p:oleObj>
              </mc:Fallback>
            </mc:AlternateContent>
          </a:graphicData>
        </a:graphic>
      </p:graphicFrame>
    </p:spTree>
    <p:extLst>
      <p:ext uri="{BB962C8B-B14F-4D97-AF65-F5344CB8AC3E}">
        <p14:creationId xmlns:p14="http://schemas.microsoft.com/office/powerpoint/2010/main" val="3859408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מסמך" ma:contentTypeID="0x010100D6F61E74F7254FFAACE179AD514BF94B00E5BAFAE9EC481B44A887128AEA8B460D" ma:contentTypeVersion="" ma:contentTypeDescription="צור פריט רשימה חדש." ma:contentTypeScope="" ma:versionID="3b61d496bdfd119985d8563668747021">
  <xsd:schema xmlns:xsd="http://www.w3.org/2001/XMLSchema" xmlns:xs="http://www.w3.org/2001/XMLSchema" xmlns:p="http://schemas.microsoft.com/office/2006/metadata/properties" xmlns:ns1="458654B0-58DA-43AF-B7B7-86C38ED4FD5E" targetNamespace="http://schemas.microsoft.com/office/2006/metadata/properties" ma:root="true" ma:fieldsID="695313bd741453274c42219807639905" ns1:_="">
    <xsd:import namespace="458654B0-58DA-43AF-B7B7-86C38ED4FD5E"/>
    <xsd:element name="properties">
      <xsd:complexType>
        <xsd:sequence>
          <xsd:element name="documentManagement">
            <xsd:complexType>
              <xsd:all>
                <xsd:element ref="ns1:DocumentUr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8654B0-58DA-43AF-B7B7-86C38ED4FD5E" elementFormDefault="qualified">
    <xsd:import namespace="http://schemas.microsoft.com/office/2006/documentManagement/types"/>
    <xsd:import namespace="http://schemas.microsoft.com/office/infopath/2007/PartnerControls"/>
    <xsd:element name="DocumentUrl" ma:index="2" nillable="true" ma:displayName="Url" ma:internalName="DocumentUrl">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6" ma:displayName="מחבר"/>
        <xsd:element ref="dcterms:created" minOccurs="0" maxOccurs="1"/>
        <xsd:element ref="dc:identifier" minOccurs="0" maxOccurs="1"/>
        <xsd:element name="contentType" minOccurs="0" maxOccurs="1" type="xsd:string"/>
        <xsd:element ref="dc:title" minOccurs="0" maxOccurs="1" ma:index="4" ma:displayName="כותרת"/>
        <xsd:element ref="dc:subject" minOccurs="0" maxOccurs="1"/>
        <xsd:element ref="dc:description" minOccurs="0" maxOccurs="1" ma:index="8" ma:displayName="הערות"/>
        <xsd:element name="keywords" minOccurs="0" maxOccurs="1" type="xsd:string" ma:index="5" ma:displayName="מילות מפתח"/>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ocumentUrl xmlns="458654B0-58DA-43AF-B7B7-86C38ED4FD5E" xsi:nil="true"/>
  </documentManagement>
</p:properties>
</file>

<file path=customXml/itemProps1.xml><?xml version="1.0" encoding="utf-8"?>
<ds:datastoreItem xmlns:ds="http://schemas.openxmlformats.org/officeDocument/2006/customXml" ds:itemID="{8D4AF8C6-B86C-4028-BF75-4DBD68B7F21D}"/>
</file>

<file path=customXml/itemProps2.xml><?xml version="1.0" encoding="utf-8"?>
<ds:datastoreItem xmlns:ds="http://schemas.openxmlformats.org/officeDocument/2006/customXml" ds:itemID="{B1EED8A7-C095-4E17-B939-9E421920E352}"/>
</file>

<file path=docProps/app.xml><?xml version="1.0" encoding="utf-8"?>
<Properties xmlns="http://schemas.openxmlformats.org/officeDocument/2006/extended-properties" xmlns:vt="http://schemas.openxmlformats.org/officeDocument/2006/docPropsVTypes">
  <TotalTime>9932</TotalTime>
  <Words>1174</Words>
  <Application>Microsoft Office PowerPoint</Application>
  <PresentationFormat>Widescreen</PresentationFormat>
  <Paragraphs>111</Paragraphs>
  <Slides>13</Slides>
  <Notes>7</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20" baseType="lpstr">
      <vt:lpstr>Arial</vt:lpstr>
      <vt:lpstr>Calibri</vt:lpstr>
      <vt:lpstr>Calibri Light</vt:lpstr>
      <vt:lpstr>NexusSerif</vt:lpstr>
      <vt:lpstr>Office Theme</vt:lpstr>
      <vt:lpstr>KingDrawXObject</vt:lpstr>
      <vt:lpstr>ChemDraw.Document.6.0</vt:lpstr>
      <vt:lpstr>Stereoselective Halogenation of Alcohols using Nonsymmetric Thioureas</vt:lpstr>
      <vt:lpstr>Introduction</vt:lpstr>
      <vt:lpstr>Introduction</vt:lpstr>
      <vt:lpstr>Background</vt:lpstr>
      <vt:lpstr>Background</vt:lpstr>
      <vt:lpstr>Research question</vt:lpstr>
      <vt:lpstr>Methodology</vt:lpstr>
      <vt:lpstr>Results - Halogenation of (-)-Menthol</vt:lpstr>
      <vt:lpstr>Results</vt:lpstr>
      <vt:lpstr>Findings</vt:lpstr>
      <vt:lpstr>Conclusions</vt:lpstr>
      <vt:lpstr>Further tests are required</vt:lpstr>
      <vt:lpstr>Acknowledgments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Asymmetric Thioureas For Stereoselective Halogenation of Alcohols</dc:title>
  <dc:creator>Ponomariov, Artiom</dc:creator>
  <cp:keywords/>
  <dc:description/>
  <cp:lastModifiedBy>Ponomariov, Artiom</cp:lastModifiedBy>
  <cp:revision>6</cp:revision>
  <dcterms:created xsi:type="dcterms:W3CDTF">2022-07-17T14:14:29Z</dcterms:created>
  <dcterms:modified xsi:type="dcterms:W3CDTF">2022-07-31T13:40:09Z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-1493676704</vt:i4>
  </property>
  <property fmtid="{D5CDD505-2E9C-101B-9397-08002B2CF9AE}" pid="3" name="_NewReviewCycle">
    <vt:lpwstr/>
  </property>
  <property fmtid="{D5CDD505-2E9C-101B-9397-08002B2CF9AE}" pid="4" name="_EmailSubject">
    <vt:lpwstr>סיום פרויקט מחקר בכימיה  - ארטיום פונומריוב</vt:lpwstr>
  </property>
  <property fmtid="{D5CDD505-2E9C-101B-9397-08002B2CF9AE}" pid="5" name="_AuthorEmail">
    <vt:lpwstr>anatba@openu.ac.il</vt:lpwstr>
  </property>
  <property fmtid="{D5CDD505-2E9C-101B-9397-08002B2CF9AE}" pid="6" name="_AuthorEmailDisplayName">
    <vt:lpwstr>Anat Barnea</vt:lpwstr>
  </property>
  <property fmtid="{D5CDD505-2E9C-101B-9397-08002B2CF9AE}" pid="7" name="_PreviousAdHocReviewCycleID">
    <vt:i4>1561322748</vt:i4>
  </property>
  <property fmtid="{D5CDD505-2E9C-101B-9397-08002B2CF9AE}" pid="8" name="ContentTypeId">
    <vt:lpwstr>0x010100D6F61E74F7254FFAACE179AD514BF94B00E5BAFAE9EC481B44A887128AEA8B460D</vt:lpwstr>
  </property>
</Properties>
</file>