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4"/>
  </p:notesMasterIdLst>
  <p:sldIdLst>
    <p:sldId id="256" r:id="rId2"/>
    <p:sldId id="262" r:id="rId3"/>
    <p:sldId id="259" r:id="rId4"/>
    <p:sldId id="268" r:id="rId5"/>
    <p:sldId id="263" r:id="rId6"/>
    <p:sldId id="264" r:id="rId7"/>
    <p:sldId id="260" r:id="rId8"/>
    <p:sldId id="267" r:id="rId9"/>
    <p:sldId id="265" r:id="rId10"/>
    <p:sldId id="257" r:id="rId11"/>
    <p:sldId id="258" r:id="rId12"/>
    <p:sldId id="26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423A78-098A-46D9-B91F-856BA52D71D5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945E69-8096-4B72-8908-32171ABD388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E22B5-332D-48D6-9184-2DC7BA15D4E9}" type="slidenum">
              <a:rPr lang="he-IL" smtClean="0"/>
              <a:pPr/>
              <a:t>12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83159F-176D-4D27-B03D-929640DEE0E6}" type="datetimeFigureOut">
              <a:rPr lang="he-IL" smtClean="0"/>
              <a:t>ט'/אדר א/תשע"א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F7C5B0-F290-49BA-8E58-5DA0AA217435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puty-dog.com/2007/11/30/can-you-spot-the-libra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iewer.zmags.com/publication/e8e0bcae#/e8e0bcae/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b="1" dirty="0"/>
              <a:t>מספר-כיס במעיל 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לספרייה </a:t>
            </a:r>
            <a:r>
              <a:rPr lang="he-IL" b="1" dirty="0"/>
              <a:t>שלמה בתיק-צד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95736" y="2564904"/>
            <a:ext cx="6368752" cy="694928"/>
          </a:xfrm>
        </p:spPr>
        <p:txBody>
          <a:bodyPr/>
          <a:lstStyle/>
          <a:p>
            <a:pPr algn="r"/>
            <a:r>
              <a:rPr lang="he-IL" dirty="0" smtClean="0"/>
              <a:t>הרהורים על ספריות, ספרים וקוראים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80526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פרופ' יואב יאיר, האוניברסיטה הפתוחה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הספריה כמקום מפגש וכמרכז לקהילה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 </a:t>
            </a:r>
            <a:r>
              <a:rPr lang="en-US" sz="2800" dirty="0"/>
              <a:t>The more a library can do to establish itself as an archive of everything local, the better it will be at touching the hearts and minds of everyone it serves</a:t>
            </a:r>
            <a:r>
              <a:rPr lang="en-US" sz="2800" dirty="0" smtClean="0"/>
              <a:t>. </a:t>
            </a:r>
          </a:p>
          <a:p>
            <a:pPr algn="just" rtl="0">
              <a:buNone/>
            </a:pPr>
            <a:r>
              <a:rPr lang="en-US" sz="1600" dirty="0" smtClean="0"/>
              <a:t>[</a:t>
            </a:r>
            <a:r>
              <a:rPr lang="en-US" sz="1600" dirty="0"/>
              <a:t>Thomas Frey, executive director and senior futurist at the </a:t>
            </a:r>
            <a:r>
              <a:rPr lang="en-US" sz="1600" dirty="0" err="1"/>
              <a:t>DaVinci</a:t>
            </a:r>
            <a:r>
              <a:rPr lang="en-US" sz="1600" dirty="0"/>
              <a:t> </a:t>
            </a:r>
            <a:r>
              <a:rPr lang="en-US" sz="1600" dirty="0" smtClean="0"/>
              <a:t>Institute, interview with </a:t>
            </a:r>
            <a:r>
              <a:rPr lang="en-US" sz="1600" dirty="0"/>
              <a:t>Tom Sloan, executive director of the </a:t>
            </a:r>
            <a:r>
              <a:rPr lang="en-US" sz="1600" dirty="0" err="1"/>
              <a:t>DuPage</a:t>
            </a:r>
            <a:r>
              <a:rPr lang="en-US" sz="1600" dirty="0"/>
              <a:t> Library System in Geneva, </a:t>
            </a:r>
            <a:r>
              <a:rPr lang="en-US" sz="1600" dirty="0" smtClean="0"/>
              <a:t>Illinois, </a:t>
            </a:r>
            <a:r>
              <a:rPr lang="en-US" sz="1600" i="1" dirty="0" smtClean="0"/>
              <a:t>Newsmaker</a:t>
            </a:r>
            <a:r>
              <a:rPr lang="en-US" sz="1600" dirty="0" smtClean="0"/>
              <a:t>, 16.7.2010]</a:t>
            </a:r>
          </a:p>
          <a:p>
            <a:pPr algn="just" rtl="0">
              <a:buNone/>
            </a:pPr>
            <a:endParaRPr lang="en-US" sz="1600" dirty="0" smtClean="0"/>
          </a:p>
          <a:p>
            <a:pPr algn="just" rtl="0"/>
            <a:r>
              <a:rPr lang="en-US" sz="2800" dirty="0" smtClean="0"/>
              <a:t>The library building isn't a warehouse for books. It's a community gathering center” </a:t>
            </a:r>
          </a:p>
          <a:p>
            <a:pPr algn="just" rtl="0"/>
            <a:endParaRPr lang="en-US" sz="1600" dirty="0" smtClean="0"/>
          </a:p>
          <a:p>
            <a:pPr algn="just" rtl="0">
              <a:buNone/>
            </a:pPr>
            <a:r>
              <a:rPr lang="en-US" sz="1600" dirty="0" smtClean="0"/>
              <a:t>[Helene </a:t>
            </a:r>
            <a:r>
              <a:rPr lang="en-US" sz="1600" dirty="0" smtClean="0"/>
              <a:t>Blowers, digital strategy director at the Columbus [Ohio] Metropolitan Library.  [CNN.com, 4/9/09]</a:t>
            </a:r>
            <a:endParaRPr lang="he-IL" sz="1600" dirty="0" smtClean="0"/>
          </a:p>
          <a:p>
            <a:pPr algn="just" rtl="0"/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28880" cy="70609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ספרייה כעיר מקלט: ספרית גן לוינסקי</a:t>
            </a:r>
            <a:endParaRPr lang="he-IL" dirty="0"/>
          </a:p>
        </p:txBody>
      </p:sp>
      <p:pic>
        <p:nvPicPr>
          <p:cNvPr id="10242" name="Picture 2" descr="http://maritbenisrael.files.wordpress.com/2010/04/open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669540" cy="2808312"/>
          </a:xfrm>
          <a:prstGeom prst="rect">
            <a:avLst/>
          </a:prstGeom>
          <a:noFill/>
        </p:spPr>
      </p:pic>
      <p:pic>
        <p:nvPicPr>
          <p:cNvPr id="10244" name="Picture 4" descr="http://maritbenisrael.files.wordpress.com/2009/09/sif15s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209461" cy="2808312"/>
          </a:xfrm>
          <a:prstGeom prst="rect">
            <a:avLst/>
          </a:prstGeom>
          <a:noFill/>
        </p:spPr>
      </p:pic>
      <p:pic>
        <p:nvPicPr>
          <p:cNvPr id="10246" name="Picture 6" descr="http://ha-pinkas.co.il/wp-content/uploads/2010/08/DSCF4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74635"/>
            <a:ext cx="3744416" cy="25667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4221088"/>
            <a:ext cx="3888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תמונה 1" descr="418008212_d0e12b86c9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91440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0" y="4648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>
                <a:solidFill>
                  <a:schemeClr val="bg1"/>
                </a:solidFill>
              </a:rPr>
              <a:t>ובניני הספריות לעולם יעמדו....השאלה היא היכן יהיו הקוראים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0" y="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000">
                <a:hlinkClick r:id="rId4"/>
              </a:rPr>
              <a:t>http://deputy-dog.com/2007/11/30/can-you-spot-the-library/</a:t>
            </a:r>
            <a:endParaRPr lang="en-US" sz="1000"/>
          </a:p>
          <a:p>
            <a:pPr algn="l" rtl="0"/>
            <a:r>
              <a:rPr lang="he-IL"/>
              <a:t>הספרייה העירונית של קנזס סיטי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382000" cy="66675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he-IL" sz="4500" dirty="0" smtClean="0"/>
              <a:t>בנוגע </a:t>
            </a:r>
            <a:r>
              <a:rPr lang="he-IL" sz="4500" dirty="0" smtClean="0"/>
              <a:t>לספרים </a:t>
            </a:r>
            <a:r>
              <a:rPr lang="he-IL" sz="4500" dirty="0" smtClean="0"/>
              <a:t>וספריות</a:t>
            </a:r>
            <a:endParaRPr lang="en-US" sz="4500" dirty="0" smtClean="0">
              <a:cs typeface="Arial" pitchFamily="34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8100392" cy="5292824"/>
          </a:xfrm>
        </p:spPr>
        <p:txBody>
          <a:bodyPr>
            <a:normAutofit/>
          </a:bodyPr>
          <a:lstStyle/>
          <a:p>
            <a:pPr eaLnBrk="1" hangingPunct="1"/>
            <a:r>
              <a:rPr lang="he-IL" dirty="0" smtClean="0"/>
              <a:t>ספר </a:t>
            </a:r>
            <a:r>
              <a:rPr lang="he-IL" dirty="0" smtClean="0"/>
              <a:t>הוא כמו גן, הנישא בתוך </a:t>
            </a:r>
            <a:r>
              <a:rPr lang="he-IL" dirty="0" smtClean="0"/>
              <a:t>הכיס (</a:t>
            </a:r>
            <a:r>
              <a:rPr lang="he-IL" dirty="0" smtClean="0"/>
              <a:t>פתגם סיני)</a:t>
            </a:r>
          </a:p>
          <a:p>
            <a:pPr algn="r" eaLnBrk="1" hangingPunct="1"/>
            <a:r>
              <a:rPr lang="he-IL" dirty="0" smtClean="0">
                <a:cs typeface="David" pitchFamily="2" charset="-79"/>
              </a:rPr>
              <a:t>להוסיף ספריה לבית משול להכנסת נשמה לתוכו (</a:t>
            </a:r>
            <a:r>
              <a:rPr lang="he-IL" dirty="0" err="1" smtClean="0">
                <a:cs typeface="David" pitchFamily="2" charset="-79"/>
              </a:rPr>
              <a:t>קיקרו</a:t>
            </a:r>
            <a:r>
              <a:rPr lang="he-IL" dirty="0" smtClean="0">
                <a:cs typeface="David" pitchFamily="2" charset="-79"/>
              </a:rPr>
              <a:t>)</a:t>
            </a:r>
          </a:p>
          <a:p>
            <a:r>
              <a:rPr lang="he-IL" dirty="0" smtClean="0"/>
              <a:t>אין דבר המחליא אותי יותר מדלתה הסגורה של ספריה (ברברה </a:t>
            </a:r>
            <a:r>
              <a:rPr lang="he-IL" dirty="0" err="1" smtClean="0"/>
              <a:t>טוכמן</a:t>
            </a:r>
            <a:r>
              <a:rPr lang="he-IL" dirty="0" smtClean="0"/>
              <a:t>)</a:t>
            </a:r>
            <a:endParaRPr lang="en-US" b="1" dirty="0" smtClean="0"/>
          </a:p>
          <a:p>
            <a:pPr algn="l" rtl="0"/>
            <a:r>
              <a:rPr lang="en-US" dirty="0" smtClean="0"/>
              <a:t>Perhaps no place in any community is so totally democratic as the town library. The only entrance requirement is interest.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Lady Bird Johnson</a:t>
            </a:r>
            <a:endParaRPr lang="he-IL" dirty="0" smtClean="0">
              <a:cs typeface="David" pitchFamily="2" charset="-79"/>
            </a:endParaRPr>
          </a:p>
          <a:p>
            <a:pPr algn="r" eaLnBrk="1" hangingPunct="1"/>
            <a:endParaRPr lang="en-US" dirty="0" smtClean="0"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ומצד שני...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buNone/>
            </a:pPr>
            <a:r>
              <a:rPr lang="en-US" i="1" dirty="0" smtClean="0"/>
              <a:t>And so Hermione Granger, that charming grind, still goes to the </a:t>
            </a:r>
            <a:r>
              <a:rPr lang="en-US" b="1" i="1" dirty="0" smtClean="0"/>
              <a:t>Hogwarts library </a:t>
            </a:r>
            <a:r>
              <a:rPr lang="en-US" i="1" dirty="0" smtClean="0"/>
              <a:t>and spends hours and hours working her way through the stacks, finding out what a basilisk is or how to make a love potion</a:t>
            </a:r>
            <a:r>
              <a:rPr lang="en-US" b="1" i="1" dirty="0" smtClean="0"/>
              <a:t>.... </a:t>
            </a:r>
            <a:endParaRPr lang="en-US" b="1" i="1" dirty="0" smtClean="0"/>
          </a:p>
          <a:p>
            <a:pPr algn="just" rtl="0">
              <a:buNone/>
            </a:pPr>
            <a:endParaRPr lang="en-US" b="1" i="1" dirty="0" smtClean="0"/>
          </a:p>
          <a:p>
            <a:pPr algn="just" rtl="0">
              <a:buNone/>
            </a:pPr>
            <a:r>
              <a:rPr lang="en-US" i="1" dirty="0" smtClean="0"/>
              <a:t>while </a:t>
            </a:r>
            <a:r>
              <a:rPr lang="en-US" i="1" dirty="0" smtClean="0"/>
              <a:t>the kids </a:t>
            </a:r>
            <a:r>
              <a:rPr lang="en-US" i="1" dirty="0" smtClean="0"/>
              <a:t>nudge </a:t>
            </a:r>
            <a:r>
              <a:rPr lang="en-US" i="1" dirty="0" smtClean="0"/>
              <a:t>their </a:t>
            </a:r>
            <a:r>
              <a:rPr lang="en-US" i="1" dirty="0" smtClean="0"/>
              <a:t>parents: </a:t>
            </a:r>
            <a:r>
              <a:rPr lang="en-US" b="1" i="1" dirty="0" smtClean="0"/>
              <a:t>"Why is she doing that?" </a:t>
            </a:r>
            <a:r>
              <a:rPr lang="en-US" i="1" dirty="0" smtClean="0"/>
              <a:t>they </a:t>
            </a:r>
            <a:r>
              <a:rPr lang="en-US" i="1" dirty="0" smtClean="0"/>
              <a:t>whisper</a:t>
            </a:r>
            <a:r>
              <a:rPr lang="en-US" b="1" i="1" dirty="0" smtClean="0"/>
              <a:t> "</a:t>
            </a:r>
            <a:r>
              <a:rPr lang="en-US" b="1" i="1" dirty="0" smtClean="0"/>
              <a:t>Why doesn't she just Google it</a:t>
            </a:r>
            <a:r>
              <a:rPr lang="en-US" b="1" i="1" dirty="0" smtClean="0"/>
              <a:t>?“ </a:t>
            </a:r>
          </a:p>
          <a:p>
            <a:pPr algn="just" rtl="0">
              <a:buNone/>
            </a:pPr>
            <a:endParaRPr lang="en-US" b="1" i="1" dirty="0" smtClean="0"/>
          </a:p>
          <a:p>
            <a:pPr algn="just" rtl="0">
              <a:buNone/>
            </a:pPr>
            <a:r>
              <a:rPr lang="en-US" i="1" dirty="0" smtClean="0"/>
              <a:t>[Adam </a:t>
            </a:r>
            <a:r>
              <a:rPr lang="en-US" i="1" dirty="0" err="1" smtClean="0"/>
              <a:t>Gopnick</a:t>
            </a:r>
            <a:r>
              <a:rPr lang="en-US" i="1" dirty="0" smtClean="0"/>
              <a:t>, New Yorker]</a:t>
            </a:r>
            <a:endParaRPr lang="en-US" i="1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960" y="260648"/>
            <a:ext cx="4463728" cy="1066130"/>
          </a:xfrm>
        </p:spPr>
        <p:txBody>
          <a:bodyPr lIns="0" rIns="0" bIns="0" anchor="b">
            <a:normAutofit fontScale="90000"/>
          </a:bodyPr>
          <a:lstStyle/>
          <a:p>
            <a:pPr algn="r" eaLnBrk="1" hangingPunct="1"/>
            <a:r>
              <a:rPr lang="he-IL" sz="4000" dirty="0" smtClean="0"/>
              <a:t>הספר האלקטרוני הנייד : מהפכה בסגנון </a:t>
            </a:r>
            <a:r>
              <a:rPr lang="he-IL" sz="4000" dirty="0" err="1" smtClean="0"/>
              <a:t>גוטנברג</a:t>
            </a: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59832" y="1484785"/>
            <a:ext cx="5544616" cy="4752528"/>
          </a:xfrm>
        </p:spPr>
        <p:txBody>
          <a:bodyPr>
            <a:normAutofit fontScale="85000" lnSpcReduction="10000"/>
          </a:bodyPr>
          <a:lstStyle/>
          <a:p>
            <a:pPr marL="273050" indent="-273050" eaLnBrk="1" hangingPunct="1"/>
            <a:r>
              <a:rPr lang="he-IL" dirty="0" smtClean="0"/>
              <a:t>עם המצאת מכשירים המתבססים על דיו אלקטרונית, ספרים דיגיטליים הפכו למוצר זול יחסית, נגיש ופופולרי.</a:t>
            </a:r>
          </a:p>
          <a:p>
            <a:pPr marL="273050" indent="-273050" eaLnBrk="1" hangingPunct="1"/>
            <a:r>
              <a:rPr lang="he-IL" dirty="0" smtClean="0"/>
              <a:t>חווית הקריאה היא כמו בספר רגיל, אלא ש...</a:t>
            </a:r>
          </a:p>
          <a:p>
            <a:pPr marL="639763" lvl="1" indent="-246063" eaLnBrk="1" hangingPunct="1"/>
            <a:r>
              <a:rPr lang="he-IL" sz="2400" dirty="0" smtClean="0"/>
              <a:t>מאות ספרים על מכשיר אחד, נגישים כל הזמן: ספריה בתוך הכיס של המעיל</a:t>
            </a:r>
          </a:p>
          <a:p>
            <a:pPr marL="639763" lvl="1" indent="-246063" eaLnBrk="1" hangingPunct="1"/>
            <a:r>
              <a:rPr lang="he-IL" sz="2400" dirty="0" smtClean="0"/>
              <a:t>ממשק פשוט, הפעלה קלה, חסכוני בחשמל</a:t>
            </a:r>
          </a:p>
          <a:p>
            <a:pPr marL="639763" lvl="1" indent="-246063" eaLnBrk="1" hangingPunct="1"/>
            <a:r>
              <a:rPr lang="he-IL" sz="2400" dirty="0" smtClean="0"/>
              <a:t>יכולות חיפוש, התאמה אישית, הדגשה, סימון </a:t>
            </a:r>
          </a:p>
          <a:p>
            <a:pPr marL="639763" lvl="1" indent="-246063" eaLnBrk="1" hangingPunct="1"/>
            <a:r>
              <a:rPr lang="he-IL" sz="2400" dirty="0" smtClean="0"/>
              <a:t>זול בהרבה מאשר לקנות את כל הספרים</a:t>
            </a:r>
          </a:p>
          <a:p>
            <a:pPr marL="639763" lvl="1" indent="-246063" eaLnBrk="1" hangingPunct="1"/>
            <a:r>
              <a:rPr lang="he-IL" sz="2400" dirty="0" smtClean="0"/>
              <a:t>חסכון עצום במקום, וגם... הצלת היערות בברזיל (לא צריך נייר)</a:t>
            </a:r>
          </a:p>
          <a:p>
            <a:pPr marL="639763" lvl="1" indent="-246063" eaLnBrk="1" hangingPunct="1"/>
            <a:endParaRPr lang="en-US" dirty="0" smtClean="0">
              <a:cs typeface="Arial" pitchFamily="34" charset="0"/>
            </a:endParaRPr>
          </a:p>
        </p:txBody>
      </p:sp>
      <p:pic>
        <p:nvPicPr>
          <p:cNvPr id="25605" name="Picture 6" descr="kind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05693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3074" name="Picture 2" descr="Gutenberg And Printing 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771800" cy="3369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pic>
        <p:nvPicPr>
          <p:cNvPr id="4" name="מציין מיקום תוכן 3" descr="111.bmp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25415"/>
            <a:ext cx="6840760" cy="6186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תוצאות של סקר מדצמבר 2009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3051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D:\Documents and Settings\yoavya\Desktop\1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84784"/>
            <a:ext cx="4876800" cy="3714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301208"/>
            <a:ext cx="7560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dirty="0" smtClean="0"/>
              <a:t>Library Research Service (LRS). N=1326</a:t>
            </a:r>
            <a:endParaRPr lang="he-I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העתיד של מכשירי קריאה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91880" y="1447800"/>
            <a:ext cx="5328592" cy="2125216"/>
          </a:xfrm>
        </p:spPr>
        <p:txBody>
          <a:bodyPr>
            <a:normAutofit fontScale="85000" lnSpcReduction="10000"/>
          </a:bodyPr>
          <a:lstStyle/>
          <a:p>
            <a:pPr algn="just" rtl="0">
              <a:buNone/>
            </a:pPr>
            <a:r>
              <a:rPr lang="en-US" sz="2400" dirty="0" smtClean="0"/>
              <a:t>In 10 to 20 years, we will see the e-sheet, a virtually indestructible e-device that will be washable and as thin and </a:t>
            </a:r>
            <a:r>
              <a:rPr lang="en-US" sz="2400" dirty="0" err="1" smtClean="0"/>
              <a:t>rollable</a:t>
            </a:r>
            <a:r>
              <a:rPr lang="en-US" sz="2400" dirty="0" smtClean="0"/>
              <a:t> as a rubber place mat. It will be full color and interactive, while requiring low power to operate since it will charge via sunlight and ambient room light. </a:t>
            </a:r>
          </a:p>
          <a:p>
            <a:pPr algn="l" rtl="0"/>
            <a:endParaRPr lang="he-IL" dirty="0"/>
          </a:p>
        </p:txBody>
      </p:sp>
      <p:pic>
        <p:nvPicPr>
          <p:cNvPr id="40962" name="Picture 2" descr="http://www.kurzweilai.net/images/e-Sh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810000" cy="2714626"/>
          </a:xfrm>
          <a:prstGeom prst="rect">
            <a:avLst/>
          </a:prstGeom>
          <a:noFill/>
        </p:spPr>
      </p:pic>
      <p:pic>
        <p:nvPicPr>
          <p:cNvPr id="40964" name="Picture 4" descr="http://www.kurzweilai.net/images/e-magazines-365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516995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3861048"/>
            <a:ext cx="338437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000" dirty="0" smtClean="0"/>
              <a:t>Within 10 to 20 years, we will see e-devices with magazine-quality color, viewable in bright sunlight but requiring low power (Noel Leon Gauthier, U. of Cincinnati)</a:t>
            </a:r>
          </a:p>
          <a:p>
            <a:pPr algn="just" rtl="0"/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5800" cy="895350"/>
          </a:xfrm>
        </p:spPr>
        <p:txBody>
          <a:bodyPr/>
          <a:lstStyle/>
          <a:p>
            <a:pPr algn="r" eaLnBrk="1" hangingPunct="1"/>
            <a:r>
              <a:rPr lang="he-IL" sz="4000" dirty="0" smtClean="0"/>
              <a:t>האם כל הספרים יהיו </a:t>
            </a:r>
            <a:r>
              <a:rPr lang="en-US" sz="4000" dirty="0" smtClean="0">
                <a:cs typeface="Arial" pitchFamily="34" charset="0"/>
              </a:rPr>
              <a:t>E</a:t>
            </a:r>
            <a:r>
              <a:rPr lang="he-IL" sz="4000" dirty="0" smtClean="0"/>
              <a:t>? (בסוף, כן)</a:t>
            </a:r>
            <a:endParaRPr lang="he-IL" sz="4000" dirty="0" smtClean="0"/>
          </a:p>
        </p:txBody>
      </p:sp>
      <p:sp>
        <p:nvSpPr>
          <p:cNvPr id="4096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dirty="0" smtClean="0">
                <a:cs typeface="David" pitchFamily="2" charset="-79"/>
              </a:rPr>
              <a:t>"E-book”</a:t>
            </a:r>
            <a:r>
              <a:rPr lang="he-IL" dirty="0" smtClean="0"/>
              <a:t> = </a:t>
            </a:r>
            <a:r>
              <a:rPr lang="he-IL" i="1" dirty="0" smtClean="0"/>
              <a:t>הביטוי הדיגיטלי של מה שהיה הספר המודפס.</a:t>
            </a:r>
          </a:p>
          <a:p>
            <a:pPr algn="just" eaLnBrk="1" hangingPunct="1"/>
            <a:r>
              <a:rPr lang="en-US" dirty="0" smtClean="0">
                <a:cs typeface="David" pitchFamily="2" charset="-79"/>
              </a:rPr>
              <a:t>E-book</a:t>
            </a:r>
            <a:r>
              <a:rPr lang="he-IL" dirty="0" smtClean="0"/>
              <a:t> הוא כלי למכירה של תוכן, הטכנולוגיה משרתת את הצרכים של המשתמשים כל אחד לפי רצונו: </a:t>
            </a:r>
            <a:r>
              <a:rPr lang="en-US" dirty="0" smtClean="0">
                <a:cs typeface="David" pitchFamily="2" charset="-79"/>
              </a:rPr>
              <a:t>"</a:t>
            </a:r>
            <a:r>
              <a:rPr lang="en-US" dirty="0" smtClean="0">
                <a:solidFill>
                  <a:srgbClr val="C00000"/>
                </a:solidFill>
                <a:cs typeface="David" pitchFamily="2" charset="-79"/>
              </a:rPr>
              <a:t>Some books will be consumed in print, some in digital</a:t>
            </a:r>
            <a:r>
              <a:rPr lang="en-US" dirty="0" smtClean="0">
                <a:cs typeface="David" pitchFamily="2" charset="-79"/>
              </a:rPr>
              <a:t>"</a:t>
            </a:r>
            <a:endParaRPr lang="he-IL" dirty="0" smtClean="0"/>
          </a:p>
          <a:p>
            <a:pPr algn="just" eaLnBrk="1" hangingPunct="1"/>
            <a:r>
              <a:rPr lang="he-IL" dirty="0" smtClean="0"/>
              <a:t>הסבה לפורמט אלקטרוני מאפשרת </a:t>
            </a:r>
            <a:r>
              <a:rPr lang="en-US" dirty="0" smtClean="0">
                <a:cs typeface="David" pitchFamily="2" charset="-79"/>
              </a:rPr>
              <a:t>"</a:t>
            </a:r>
            <a:r>
              <a:rPr lang="en-US" dirty="0" smtClean="0">
                <a:solidFill>
                  <a:srgbClr val="C00000"/>
                </a:solidFill>
                <a:cs typeface="David" pitchFamily="2" charset="-79"/>
              </a:rPr>
              <a:t>Selling more content in more places"</a:t>
            </a:r>
            <a:r>
              <a:rPr lang="he-IL" dirty="0" smtClean="0">
                <a:solidFill>
                  <a:srgbClr val="C00000"/>
                </a:solidFill>
              </a:rPr>
              <a:t> </a:t>
            </a:r>
            <a:r>
              <a:rPr lang="he-IL" dirty="0" smtClean="0"/>
              <a:t>בשל ניתוק התלות ממקום פיסי למכירת הספרים.</a:t>
            </a:r>
          </a:p>
          <a:p>
            <a:pPr algn="just" eaLnBrk="1" hangingPunct="1">
              <a:buNone/>
            </a:pPr>
            <a:endParaRPr lang="en-US" dirty="0" smtClean="0">
              <a:cs typeface="David" pitchFamily="2" charset="-79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he-IL" dirty="0" smtClean="0"/>
          </a:p>
          <a:p>
            <a:pPr algn="just" eaLnBrk="1" hangingPunct="1"/>
            <a:endParaRPr lang="he-I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819150"/>
          </a:xfrm>
        </p:spPr>
        <p:txBody>
          <a:bodyPr/>
          <a:lstStyle/>
          <a:p>
            <a:pPr algn="r" eaLnBrk="1" hangingPunct="1"/>
            <a:r>
              <a:rPr lang="he-IL" sz="4000" smtClean="0"/>
              <a:t>תפקידן המשתנה של הספריות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76400"/>
            <a:ext cx="7715200" cy="49209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he-IL" sz="2400" dirty="0" smtClean="0"/>
              <a:t>חוקרים וסטודנטים ממעטים להגיע לספריה ולהיעזר בה למציאת מידע רלוונטי למחקריהם, הם עושים זאת ממחשבם האישי. ירידה כוללת דרמטית למדי במספר ההגעות לספריות ובכמות ההשאלות</a:t>
            </a:r>
          </a:p>
          <a:p>
            <a:pPr eaLnBrk="1" hangingPunct="1">
              <a:lnSpc>
                <a:spcPct val="110000"/>
              </a:lnSpc>
            </a:pPr>
            <a:r>
              <a:rPr lang="he-IL" sz="2400" dirty="0" smtClean="0">
                <a:solidFill>
                  <a:srgbClr val="FF0000"/>
                </a:solidFill>
              </a:rPr>
              <a:t>יותר ויותר ספרים אלקטרוניים זמינים ברשת</a:t>
            </a:r>
            <a:r>
              <a:rPr lang="he-IL" sz="2400" dirty="0" smtClean="0"/>
              <a:t>, ומתמעט הצורך באוספים פיסיים. מתהווה דומיננטיות של מאגרי כתבי-עת כגון  </a:t>
            </a:r>
            <a:r>
              <a:rPr lang="en-US" sz="2400" dirty="0" smtClean="0">
                <a:cs typeface="David" pitchFamily="2" charset="-79"/>
              </a:rPr>
              <a:t> JSTOR Arxiv.org  </a:t>
            </a:r>
            <a:r>
              <a:rPr lang="he-IL" sz="2400" dirty="0" smtClean="0"/>
              <a:t>ו-</a:t>
            </a:r>
            <a:r>
              <a:rPr lang="en-US" sz="2400" dirty="0" smtClean="0">
                <a:cs typeface="David" pitchFamily="2" charset="-79"/>
              </a:rPr>
              <a:t>ZETOC</a:t>
            </a:r>
            <a:endParaRPr lang="he-IL" sz="2400" dirty="0" smtClean="0"/>
          </a:p>
          <a:p>
            <a:pPr eaLnBrk="1" hangingPunct="1">
              <a:lnSpc>
                <a:spcPct val="110000"/>
              </a:lnSpc>
            </a:pPr>
            <a:r>
              <a:rPr lang="he-IL" sz="2400" dirty="0" smtClean="0"/>
              <a:t>מרחבי האחסון של ספרים פיזיים בספריות ובחדרים יקרים ולא נדרשים כאשר האוספים מקוונים ונגישים דרך פורטל הספריה.</a:t>
            </a:r>
            <a:endParaRPr lang="en-US" sz="2400" dirty="0" smtClean="0">
              <a:cs typeface="David" pitchFamily="2" charset="-79"/>
            </a:endParaRPr>
          </a:p>
          <a:p>
            <a:pPr eaLnBrk="1" hangingPunct="1">
              <a:lnSpc>
                <a:spcPct val="110000"/>
              </a:lnSpc>
            </a:pPr>
            <a:r>
              <a:rPr lang="he-IL" sz="2400" dirty="0" smtClean="0"/>
              <a:t>לכן: ספריות צריכות להיות מוקד מידע ותמיכה לחיפוש מקוון, לאתרי-מידע ולארכיונים דיגיטליים לסגל ולסטודנטים. מומחיות חיפוש היא דרישה ראשונה במעלה מספרנים במאה ה-21.</a:t>
            </a:r>
          </a:p>
          <a:p>
            <a:pPr eaLnBrk="1" hangingPunct="1"/>
            <a:endParaRPr lang="he-IL" sz="2400" dirty="0" smtClean="0"/>
          </a:p>
          <a:p>
            <a:pPr eaLnBrk="1" hangingPunct="1"/>
            <a:endParaRPr lang="en-US" dirty="0" smtClean="0"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547</Words>
  <Application>Microsoft Office PowerPoint</Application>
  <PresentationFormat>‫הצגה על המסך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מפנה השמש</vt:lpstr>
      <vt:lpstr>מספר-כיס במעיל  לספרייה שלמה בתיק-צד</vt:lpstr>
      <vt:lpstr>בנוגע לספרים וספריות</vt:lpstr>
      <vt:lpstr>ומצד שני...</vt:lpstr>
      <vt:lpstr>הספר האלקטרוני הנייד : מהפכה בסגנון גוטנברג</vt:lpstr>
      <vt:lpstr>שקופית 5</vt:lpstr>
      <vt:lpstr>תוצאות של סקר מדצמבר 2009</vt:lpstr>
      <vt:lpstr>העתיד של מכשירי קריאה </vt:lpstr>
      <vt:lpstr>האם כל הספרים יהיו E? (בסוף, כן)</vt:lpstr>
      <vt:lpstr>תפקידן המשתנה של הספריות</vt:lpstr>
      <vt:lpstr>הספריה כמקום מפגש וכמרכז לקהילה</vt:lpstr>
      <vt:lpstr>ספרייה כעיר מקלט: ספרית גן לוינסקי</vt:lpstr>
      <vt:lpstr>שקופית 12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מספר-כיס במעיל לספרייה שלמה בתיק-צד</dc:title>
  <dc:creator>yoavya</dc:creator>
  <cp:lastModifiedBy>yoavya</cp:lastModifiedBy>
  <cp:revision>21</cp:revision>
  <dcterms:created xsi:type="dcterms:W3CDTF">2011-02-13T11:23:27Z</dcterms:created>
  <dcterms:modified xsi:type="dcterms:W3CDTF">2011-02-13T14:27:17Z</dcterms:modified>
</cp:coreProperties>
</file>