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customXml/itemProps4.xml" ContentType="application/vnd.openxmlformats-officedocument.customXmlPropertie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unknown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5"/>
    <p:sldMasterId id="2147483684" r:id="rId6"/>
    <p:sldMasterId id="2147483731" r:id="rId7"/>
    <p:sldMasterId id="2147483696" r:id="rId8"/>
  </p:sldMasterIdLst>
  <p:notesMasterIdLst>
    <p:notesMasterId r:id="rId33"/>
  </p:notesMasterIdLst>
  <p:sldIdLst>
    <p:sldId id="257" r:id="rId9"/>
    <p:sldId id="275" r:id="rId10"/>
    <p:sldId id="278" r:id="rId11"/>
    <p:sldId id="303" r:id="rId12"/>
    <p:sldId id="266" r:id="rId13"/>
    <p:sldId id="279" r:id="rId14"/>
    <p:sldId id="280" r:id="rId15"/>
    <p:sldId id="304" r:id="rId16"/>
    <p:sldId id="281" r:id="rId17"/>
    <p:sldId id="282" r:id="rId18"/>
    <p:sldId id="283" r:id="rId19"/>
    <p:sldId id="286" r:id="rId20"/>
    <p:sldId id="287" r:id="rId21"/>
    <p:sldId id="284" r:id="rId22"/>
    <p:sldId id="288" r:id="rId23"/>
    <p:sldId id="297" r:id="rId24"/>
    <p:sldId id="300" r:id="rId25"/>
    <p:sldId id="301" r:id="rId26"/>
    <p:sldId id="298" r:id="rId27"/>
    <p:sldId id="306" r:id="rId28"/>
    <p:sldId id="305" r:id="rId29"/>
    <p:sldId id="302" r:id="rId30"/>
    <p:sldId id="294" r:id="rId31"/>
    <p:sldId id="292" r:id="rId32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80392" autoAdjust="0"/>
  </p:normalViewPr>
  <p:slideViewPr>
    <p:cSldViewPr>
      <p:cViewPr>
        <p:scale>
          <a:sx n="50" d="100"/>
          <a:sy n="50" d="100"/>
        </p:scale>
        <p:origin x="-1068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ags" Target="tags/tag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E896CA-4CC9-2C41-B694-E4E7B65AFDF0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52116913-5020-B547-B356-9C5DB66482D6}">
      <dgm:prSet phldrT="[Text]"/>
      <dgm:spPr/>
      <dgm:t>
        <a:bodyPr/>
        <a:lstStyle/>
        <a:p>
          <a:r>
            <a:rPr lang="he-IL" dirty="0" smtClean="0"/>
            <a:t>המשתמש יוצר</a:t>
          </a:r>
          <a:endParaRPr lang="en-US" dirty="0"/>
        </a:p>
      </dgm:t>
    </dgm:pt>
    <dgm:pt modelId="{475625CD-CEB9-9E43-AF62-1D30F9CF22E9}" type="parTrans" cxnId="{6401ADB0-0928-0D4E-987A-40B26A702AD0}">
      <dgm:prSet/>
      <dgm:spPr/>
      <dgm:t>
        <a:bodyPr/>
        <a:lstStyle/>
        <a:p>
          <a:endParaRPr lang="en-US"/>
        </a:p>
      </dgm:t>
    </dgm:pt>
    <dgm:pt modelId="{34CF8E83-CDAF-BC4E-85CD-A83C2D2518AA}" type="sibTrans" cxnId="{6401ADB0-0928-0D4E-987A-40B26A702AD0}">
      <dgm:prSet/>
      <dgm:spPr/>
      <dgm:t>
        <a:bodyPr/>
        <a:lstStyle/>
        <a:p>
          <a:endParaRPr lang="en-US"/>
        </a:p>
      </dgm:t>
    </dgm:pt>
    <dgm:pt modelId="{7AC12CF4-210F-774D-9E3F-6E3FCBEB3E49}">
      <dgm:prSet phldrT="[Text]"/>
      <dgm:spPr/>
      <dgm:t>
        <a:bodyPr/>
        <a:lstStyle/>
        <a:p>
          <a:r>
            <a:rPr lang="he-IL" dirty="0" smtClean="0"/>
            <a:t>תבניות של קבוצות</a:t>
          </a:r>
          <a:endParaRPr lang="en-US" dirty="0"/>
        </a:p>
      </dgm:t>
    </dgm:pt>
    <dgm:pt modelId="{F23E955C-8D17-9549-BEA6-8AE8C39942D8}" type="parTrans" cxnId="{1F83B530-67B2-B346-9F2A-B32435730E7D}">
      <dgm:prSet/>
      <dgm:spPr/>
      <dgm:t>
        <a:bodyPr/>
        <a:lstStyle/>
        <a:p>
          <a:endParaRPr lang="en-US"/>
        </a:p>
      </dgm:t>
    </dgm:pt>
    <dgm:pt modelId="{E047D467-DDA8-2348-A7D0-6EC11F71BECB}" type="sibTrans" cxnId="{1F83B530-67B2-B346-9F2A-B32435730E7D}">
      <dgm:prSet/>
      <dgm:spPr/>
      <dgm:t>
        <a:bodyPr/>
        <a:lstStyle/>
        <a:p>
          <a:endParaRPr lang="en-US"/>
        </a:p>
      </dgm:t>
    </dgm:pt>
    <dgm:pt modelId="{8CB9AAA0-868B-504F-A15E-4BF2F8243D79}">
      <dgm:prSet phldrT="[Text]"/>
      <dgm:spPr/>
      <dgm:t>
        <a:bodyPr/>
        <a:lstStyle/>
        <a:p>
          <a:r>
            <a:rPr lang="he-IL" dirty="0" smtClean="0"/>
            <a:t>שומרי סף ואליטות זמניות נוצרות</a:t>
          </a:r>
          <a:endParaRPr lang="en-US" dirty="0"/>
        </a:p>
      </dgm:t>
    </dgm:pt>
    <dgm:pt modelId="{E9E400C6-ACFF-104B-A485-C2870C2F2BC2}" type="parTrans" cxnId="{7612C3AA-0074-6D4C-9934-6BDE4DE5C053}">
      <dgm:prSet/>
      <dgm:spPr/>
      <dgm:t>
        <a:bodyPr/>
        <a:lstStyle/>
        <a:p>
          <a:endParaRPr lang="en-US"/>
        </a:p>
      </dgm:t>
    </dgm:pt>
    <dgm:pt modelId="{BF8C320F-2F42-ED4E-BA15-CCADB2371767}" type="sibTrans" cxnId="{7612C3AA-0074-6D4C-9934-6BDE4DE5C053}">
      <dgm:prSet/>
      <dgm:spPr/>
      <dgm:t>
        <a:bodyPr/>
        <a:lstStyle/>
        <a:p>
          <a:endParaRPr lang="en-US"/>
        </a:p>
      </dgm:t>
    </dgm:pt>
    <dgm:pt modelId="{81F9E6BD-16EF-2D4F-8CDF-42A329EF8906}" type="pres">
      <dgm:prSet presAssocID="{B3E896CA-4CC9-2C41-B694-E4E7B65AFDF0}" presName="Name0" presStyleCnt="0">
        <dgm:presLayoutVars>
          <dgm:dir/>
          <dgm:resizeHandles val="exact"/>
        </dgm:presLayoutVars>
      </dgm:prSet>
      <dgm:spPr/>
    </dgm:pt>
    <dgm:pt modelId="{56FB70CC-45E0-D340-AA56-9C82F18C2681}" type="pres">
      <dgm:prSet presAssocID="{52116913-5020-B547-B356-9C5DB66482D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638378-9167-8448-9181-671D49B68181}" type="pres">
      <dgm:prSet presAssocID="{34CF8E83-CDAF-BC4E-85CD-A83C2D2518AA}" presName="sibTrans" presStyleLbl="sibTrans2D1" presStyleIdx="0" presStyleCnt="2"/>
      <dgm:spPr/>
      <dgm:t>
        <a:bodyPr/>
        <a:lstStyle/>
        <a:p>
          <a:endParaRPr lang="en-US"/>
        </a:p>
      </dgm:t>
    </dgm:pt>
    <dgm:pt modelId="{66FF96EB-D9B0-354D-A919-EF91B74476D6}" type="pres">
      <dgm:prSet presAssocID="{34CF8E83-CDAF-BC4E-85CD-A83C2D2518AA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AF02AC26-F1AC-1147-818D-E89265FD84C5}" type="pres">
      <dgm:prSet presAssocID="{7AC12CF4-210F-774D-9E3F-6E3FCBEB3E4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EC57A3-124B-B045-BFF3-DAE8A3C5433E}" type="pres">
      <dgm:prSet presAssocID="{E047D467-DDA8-2348-A7D0-6EC11F71BECB}" presName="sibTrans" presStyleLbl="sibTrans2D1" presStyleIdx="1" presStyleCnt="2"/>
      <dgm:spPr/>
      <dgm:t>
        <a:bodyPr/>
        <a:lstStyle/>
        <a:p>
          <a:endParaRPr lang="en-US"/>
        </a:p>
      </dgm:t>
    </dgm:pt>
    <dgm:pt modelId="{DF1891B8-E436-F945-8F43-BD77D68F6C30}" type="pres">
      <dgm:prSet presAssocID="{E047D467-DDA8-2348-A7D0-6EC11F71BECB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A031BCE6-DE5B-9F4A-8932-CD7F6658C422}" type="pres">
      <dgm:prSet presAssocID="{8CB9AAA0-868B-504F-A15E-4BF2F8243D7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C9ADE9-291C-3643-94C7-49873A77C256}" type="presOf" srcId="{7AC12CF4-210F-774D-9E3F-6E3FCBEB3E49}" destId="{AF02AC26-F1AC-1147-818D-E89265FD84C5}" srcOrd="0" destOrd="0" presId="urn:microsoft.com/office/officeart/2005/8/layout/process1"/>
    <dgm:cxn modelId="{6401ADB0-0928-0D4E-987A-40B26A702AD0}" srcId="{B3E896CA-4CC9-2C41-B694-E4E7B65AFDF0}" destId="{52116913-5020-B547-B356-9C5DB66482D6}" srcOrd="0" destOrd="0" parTransId="{475625CD-CEB9-9E43-AF62-1D30F9CF22E9}" sibTransId="{34CF8E83-CDAF-BC4E-85CD-A83C2D2518AA}"/>
    <dgm:cxn modelId="{6EFC2DAE-BC28-CF41-A16F-282E47BB1421}" type="presOf" srcId="{E047D467-DDA8-2348-A7D0-6EC11F71BECB}" destId="{DF1891B8-E436-F945-8F43-BD77D68F6C30}" srcOrd="1" destOrd="0" presId="urn:microsoft.com/office/officeart/2005/8/layout/process1"/>
    <dgm:cxn modelId="{23D56200-4F84-724A-A9D8-69C37B9707F6}" type="presOf" srcId="{E047D467-DDA8-2348-A7D0-6EC11F71BECB}" destId="{BFEC57A3-124B-B045-BFF3-DAE8A3C5433E}" srcOrd="0" destOrd="0" presId="urn:microsoft.com/office/officeart/2005/8/layout/process1"/>
    <dgm:cxn modelId="{80CC79D8-58C4-3B40-B375-B6EA6DB0C2EC}" type="presOf" srcId="{34CF8E83-CDAF-BC4E-85CD-A83C2D2518AA}" destId="{0F638378-9167-8448-9181-671D49B68181}" srcOrd="0" destOrd="0" presId="urn:microsoft.com/office/officeart/2005/8/layout/process1"/>
    <dgm:cxn modelId="{8A8CBB5E-FF9B-D74D-B06F-C67AB9ADBB94}" type="presOf" srcId="{52116913-5020-B547-B356-9C5DB66482D6}" destId="{56FB70CC-45E0-D340-AA56-9C82F18C2681}" srcOrd="0" destOrd="0" presId="urn:microsoft.com/office/officeart/2005/8/layout/process1"/>
    <dgm:cxn modelId="{1F83B530-67B2-B346-9F2A-B32435730E7D}" srcId="{B3E896CA-4CC9-2C41-B694-E4E7B65AFDF0}" destId="{7AC12CF4-210F-774D-9E3F-6E3FCBEB3E49}" srcOrd="1" destOrd="0" parTransId="{F23E955C-8D17-9549-BEA6-8AE8C39942D8}" sibTransId="{E047D467-DDA8-2348-A7D0-6EC11F71BECB}"/>
    <dgm:cxn modelId="{7612C3AA-0074-6D4C-9934-6BDE4DE5C053}" srcId="{B3E896CA-4CC9-2C41-B694-E4E7B65AFDF0}" destId="{8CB9AAA0-868B-504F-A15E-4BF2F8243D79}" srcOrd="2" destOrd="0" parTransId="{E9E400C6-ACFF-104B-A485-C2870C2F2BC2}" sibTransId="{BF8C320F-2F42-ED4E-BA15-CCADB2371767}"/>
    <dgm:cxn modelId="{22585DB9-A333-8947-946D-540A2408EDC4}" type="presOf" srcId="{34CF8E83-CDAF-BC4E-85CD-A83C2D2518AA}" destId="{66FF96EB-D9B0-354D-A919-EF91B74476D6}" srcOrd="1" destOrd="0" presId="urn:microsoft.com/office/officeart/2005/8/layout/process1"/>
    <dgm:cxn modelId="{AD1A80E0-223D-C241-B3D0-0A1163FB6381}" type="presOf" srcId="{B3E896CA-4CC9-2C41-B694-E4E7B65AFDF0}" destId="{81F9E6BD-16EF-2D4F-8CDF-42A329EF8906}" srcOrd="0" destOrd="0" presId="urn:microsoft.com/office/officeart/2005/8/layout/process1"/>
    <dgm:cxn modelId="{9E5464AA-94DC-2348-B604-258862EA0B6F}" type="presOf" srcId="{8CB9AAA0-868B-504F-A15E-4BF2F8243D79}" destId="{A031BCE6-DE5B-9F4A-8932-CD7F6658C422}" srcOrd="0" destOrd="0" presId="urn:microsoft.com/office/officeart/2005/8/layout/process1"/>
    <dgm:cxn modelId="{7ABF800E-9306-4647-88ED-8B8877D94AB4}" type="presParOf" srcId="{81F9E6BD-16EF-2D4F-8CDF-42A329EF8906}" destId="{56FB70CC-45E0-D340-AA56-9C82F18C2681}" srcOrd="0" destOrd="0" presId="urn:microsoft.com/office/officeart/2005/8/layout/process1"/>
    <dgm:cxn modelId="{9B55F905-536E-8043-ACF7-D7986C62D92F}" type="presParOf" srcId="{81F9E6BD-16EF-2D4F-8CDF-42A329EF8906}" destId="{0F638378-9167-8448-9181-671D49B68181}" srcOrd="1" destOrd="0" presId="urn:microsoft.com/office/officeart/2005/8/layout/process1"/>
    <dgm:cxn modelId="{1618E76E-3530-2749-AD59-4C258FFF4D49}" type="presParOf" srcId="{0F638378-9167-8448-9181-671D49B68181}" destId="{66FF96EB-D9B0-354D-A919-EF91B74476D6}" srcOrd="0" destOrd="0" presId="urn:microsoft.com/office/officeart/2005/8/layout/process1"/>
    <dgm:cxn modelId="{AF753E65-8D6E-BC41-AE60-FBF8897783CA}" type="presParOf" srcId="{81F9E6BD-16EF-2D4F-8CDF-42A329EF8906}" destId="{AF02AC26-F1AC-1147-818D-E89265FD84C5}" srcOrd="2" destOrd="0" presId="urn:microsoft.com/office/officeart/2005/8/layout/process1"/>
    <dgm:cxn modelId="{A186401C-B374-0849-B26D-1B0D3171DED5}" type="presParOf" srcId="{81F9E6BD-16EF-2D4F-8CDF-42A329EF8906}" destId="{BFEC57A3-124B-B045-BFF3-DAE8A3C5433E}" srcOrd="3" destOrd="0" presId="urn:microsoft.com/office/officeart/2005/8/layout/process1"/>
    <dgm:cxn modelId="{8A391DCF-BDED-BF4B-82C9-97D4CEDAB3B2}" type="presParOf" srcId="{BFEC57A3-124B-B045-BFF3-DAE8A3C5433E}" destId="{DF1891B8-E436-F945-8F43-BD77D68F6C30}" srcOrd="0" destOrd="0" presId="urn:microsoft.com/office/officeart/2005/8/layout/process1"/>
    <dgm:cxn modelId="{F9DE51DF-F9A2-5248-BB49-D86E64066E61}" type="presParOf" srcId="{81F9E6BD-16EF-2D4F-8CDF-42A329EF8906}" destId="{A031BCE6-DE5B-9F4A-8932-CD7F6658C42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2261A1-C246-4E5A-848F-8DBA6F45156E}" type="doc">
      <dgm:prSet loTypeId="urn:microsoft.com/office/officeart/2005/8/layout/cycle2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E31953-063F-488E-BA34-8958DBF37A14}">
      <dgm:prSet phldrT="[Text]"/>
      <dgm:spPr/>
      <dgm:t>
        <a:bodyPr/>
        <a:lstStyle/>
        <a:p>
          <a:r>
            <a:rPr lang="he-IL" dirty="0" smtClean="0"/>
            <a:t>טכנולוגיות מידע</a:t>
          </a:r>
          <a:endParaRPr lang="en-US" dirty="0"/>
        </a:p>
      </dgm:t>
    </dgm:pt>
    <dgm:pt modelId="{9B55F368-D5C2-4B8A-AFF6-84E855ED5E07}" type="parTrans" cxnId="{5B004744-F0E8-4CC6-BAC0-A6E5B87A0F5E}">
      <dgm:prSet/>
      <dgm:spPr/>
      <dgm:t>
        <a:bodyPr/>
        <a:lstStyle/>
        <a:p>
          <a:endParaRPr lang="en-US"/>
        </a:p>
      </dgm:t>
    </dgm:pt>
    <dgm:pt modelId="{96CA56B0-4D21-4290-9EC7-87FE78DB3977}" type="sibTrans" cxnId="{5B004744-F0E8-4CC6-BAC0-A6E5B87A0F5E}">
      <dgm:prSet/>
      <dgm:spPr/>
      <dgm:t>
        <a:bodyPr/>
        <a:lstStyle/>
        <a:p>
          <a:endParaRPr lang="en-US"/>
        </a:p>
      </dgm:t>
    </dgm:pt>
    <dgm:pt modelId="{954B4155-19C9-4AEF-B074-599E9255E79F}">
      <dgm:prSet phldrT="[Text]"/>
      <dgm:spPr/>
      <dgm:t>
        <a:bodyPr/>
        <a:lstStyle/>
        <a:p>
          <a:r>
            <a:rPr lang="he-IL" dirty="0" smtClean="0"/>
            <a:t>התנהגות</a:t>
          </a:r>
          <a:endParaRPr lang="en-US" dirty="0"/>
        </a:p>
      </dgm:t>
    </dgm:pt>
    <dgm:pt modelId="{988367F3-4BA5-41A5-AAF9-3EA5051E83D4}" type="parTrans" cxnId="{FA852D79-1CE3-4AF2-8754-93F1A69597F4}">
      <dgm:prSet/>
      <dgm:spPr/>
      <dgm:t>
        <a:bodyPr/>
        <a:lstStyle/>
        <a:p>
          <a:endParaRPr lang="en-US"/>
        </a:p>
      </dgm:t>
    </dgm:pt>
    <dgm:pt modelId="{B9A0FA1F-25E6-43DD-9A80-EC9EF7289DB3}" type="sibTrans" cxnId="{FA852D79-1CE3-4AF2-8754-93F1A69597F4}">
      <dgm:prSet/>
      <dgm:spPr/>
      <dgm:t>
        <a:bodyPr/>
        <a:lstStyle/>
        <a:p>
          <a:endParaRPr lang="en-US"/>
        </a:p>
      </dgm:t>
    </dgm:pt>
    <dgm:pt modelId="{20782B49-315B-49DC-8E2E-20C64C75D806}">
      <dgm:prSet phldrT="[Text]"/>
      <dgm:spPr/>
      <dgm:t>
        <a:bodyPr/>
        <a:lstStyle/>
        <a:p>
          <a:r>
            <a:rPr lang="he-IL" dirty="0" smtClean="0"/>
            <a:t>נורמות וערכים</a:t>
          </a:r>
          <a:endParaRPr lang="en-US" dirty="0"/>
        </a:p>
      </dgm:t>
    </dgm:pt>
    <dgm:pt modelId="{4BC6222A-5168-47A1-84B0-228C95A53C53}" type="sibTrans" cxnId="{F639EBAD-6326-4208-9439-C5406EDC39A4}">
      <dgm:prSet/>
      <dgm:spPr/>
      <dgm:t>
        <a:bodyPr/>
        <a:lstStyle/>
        <a:p>
          <a:endParaRPr lang="en-US"/>
        </a:p>
      </dgm:t>
    </dgm:pt>
    <dgm:pt modelId="{EFBA9528-CAA5-484F-9B19-739B4D1698FB}" type="parTrans" cxnId="{F639EBAD-6326-4208-9439-C5406EDC39A4}">
      <dgm:prSet/>
      <dgm:spPr/>
      <dgm:t>
        <a:bodyPr/>
        <a:lstStyle/>
        <a:p>
          <a:endParaRPr lang="en-US"/>
        </a:p>
      </dgm:t>
    </dgm:pt>
    <dgm:pt modelId="{FFD0035F-C26A-48BD-B989-CFA4B8473633}" type="pres">
      <dgm:prSet presAssocID="{722261A1-C246-4E5A-848F-8DBA6F45156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678480-A41E-4242-863D-A9A781ECEAAB}" type="pres">
      <dgm:prSet presAssocID="{B4E31953-063F-488E-BA34-8958DBF37A1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71F4A8-0C17-4378-BAB6-42A2B8FEAA61}" type="pres">
      <dgm:prSet presAssocID="{96CA56B0-4D21-4290-9EC7-87FE78DB3977}" presName="sibTrans" presStyleLbl="sibTrans2D1" presStyleIdx="0" presStyleCnt="3" custScaleX="244576"/>
      <dgm:spPr>
        <a:prstGeom prst="leftRightArrow">
          <a:avLst/>
        </a:prstGeom>
      </dgm:spPr>
      <dgm:t>
        <a:bodyPr/>
        <a:lstStyle/>
        <a:p>
          <a:endParaRPr lang="en-US"/>
        </a:p>
      </dgm:t>
    </dgm:pt>
    <dgm:pt modelId="{6A9AAF89-0E00-4CCB-AB0C-E5052BDA3B58}" type="pres">
      <dgm:prSet presAssocID="{96CA56B0-4D21-4290-9EC7-87FE78DB3977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7E05CFBA-589B-4917-BE4B-6737357B61FA}" type="pres">
      <dgm:prSet presAssocID="{954B4155-19C9-4AEF-B074-599E9255E79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A390FE-1E43-42AA-8F48-C98835BFCF5F}" type="pres">
      <dgm:prSet presAssocID="{B9A0FA1F-25E6-43DD-9A80-EC9EF7289DB3}" presName="sibTrans" presStyleLbl="sibTrans2D1" presStyleIdx="1" presStyleCnt="3" custScaleX="275772"/>
      <dgm:spPr>
        <a:prstGeom prst="leftRightArrow">
          <a:avLst/>
        </a:prstGeom>
      </dgm:spPr>
      <dgm:t>
        <a:bodyPr/>
        <a:lstStyle/>
        <a:p>
          <a:endParaRPr lang="en-US"/>
        </a:p>
      </dgm:t>
    </dgm:pt>
    <dgm:pt modelId="{0ED10004-836D-492B-9ED2-145260D0CBB8}" type="pres">
      <dgm:prSet presAssocID="{B9A0FA1F-25E6-43DD-9A80-EC9EF7289DB3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AA18F5BE-C6CA-4FC2-81AF-7F0D0A52C82E}" type="pres">
      <dgm:prSet presAssocID="{20782B49-315B-49DC-8E2E-20C64C75D80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FB3A33-6321-4B8C-B2AF-9EE5105EBAD6}" type="pres">
      <dgm:prSet presAssocID="{4BC6222A-5168-47A1-84B0-228C95A53C53}" presName="sibTrans" presStyleLbl="sibTrans2D1" presStyleIdx="2" presStyleCnt="3" custScaleX="247782" custScaleY="96007"/>
      <dgm:spPr>
        <a:prstGeom prst="leftRightArrow">
          <a:avLst/>
        </a:prstGeom>
      </dgm:spPr>
      <dgm:t>
        <a:bodyPr/>
        <a:lstStyle/>
        <a:p>
          <a:endParaRPr lang="en-US"/>
        </a:p>
      </dgm:t>
    </dgm:pt>
    <dgm:pt modelId="{C6BCF586-B439-4757-9262-5687B0CAFB14}" type="pres">
      <dgm:prSet presAssocID="{4BC6222A-5168-47A1-84B0-228C95A53C53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5B004744-F0E8-4CC6-BAC0-A6E5B87A0F5E}" srcId="{722261A1-C246-4E5A-848F-8DBA6F45156E}" destId="{B4E31953-063F-488E-BA34-8958DBF37A14}" srcOrd="0" destOrd="0" parTransId="{9B55F368-D5C2-4B8A-AFF6-84E855ED5E07}" sibTransId="{96CA56B0-4D21-4290-9EC7-87FE78DB3977}"/>
    <dgm:cxn modelId="{98C777BE-C8BC-48D0-94A1-F319919E16E7}" type="presOf" srcId="{4BC6222A-5168-47A1-84B0-228C95A53C53}" destId="{C6BCF586-B439-4757-9262-5687B0CAFB14}" srcOrd="1" destOrd="0" presId="urn:microsoft.com/office/officeart/2005/8/layout/cycle2"/>
    <dgm:cxn modelId="{637CC8A9-74A6-4E0D-A1DE-47D9D497371A}" type="presOf" srcId="{4BC6222A-5168-47A1-84B0-228C95A53C53}" destId="{66FB3A33-6321-4B8C-B2AF-9EE5105EBAD6}" srcOrd="0" destOrd="0" presId="urn:microsoft.com/office/officeart/2005/8/layout/cycle2"/>
    <dgm:cxn modelId="{F639EBAD-6326-4208-9439-C5406EDC39A4}" srcId="{722261A1-C246-4E5A-848F-8DBA6F45156E}" destId="{20782B49-315B-49DC-8E2E-20C64C75D806}" srcOrd="2" destOrd="0" parTransId="{EFBA9528-CAA5-484F-9B19-739B4D1698FB}" sibTransId="{4BC6222A-5168-47A1-84B0-228C95A53C53}"/>
    <dgm:cxn modelId="{251CDE43-9B05-48A1-85E0-F3A5EB22BDA8}" type="presOf" srcId="{722261A1-C246-4E5A-848F-8DBA6F45156E}" destId="{FFD0035F-C26A-48BD-B989-CFA4B8473633}" srcOrd="0" destOrd="0" presId="urn:microsoft.com/office/officeart/2005/8/layout/cycle2"/>
    <dgm:cxn modelId="{0D567C61-FF7A-41A8-B1C0-EB3792004DBA}" type="presOf" srcId="{B4E31953-063F-488E-BA34-8958DBF37A14}" destId="{DC678480-A41E-4242-863D-A9A781ECEAAB}" srcOrd="0" destOrd="0" presId="urn:microsoft.com/office/officeart/2005/8/layout/cycle2"/>
    <dgm:cxn modelId="{DEAF03E2-555D-48BB-B484-66ED684CBC3C}" type="presOf" srcId="{B9A0FA1F-25E6-43DD-9A80-EC9EF7289DB3}" destId="{0ED10004-836D-492B-9ED2-145260D0CBB8}" srcOrd="1" destOrd="0" presId="urn:microsoft.com/office/officeart/2005/8/layout/cycle2"/>
    <dgm:cxn modelId="{E197479E-0ED3-4862-991F-66425F459F2C}" type="presOf" srcId="{96CA56B0-4D21-4290-9EC7-87FE78DB3977}" destId="{CE71F4A8-0C17-4378-BAB6-42A2B8FEAA61}" srcOrd="0" destOrd="0" presId="urn:microsoft.com/office/officeart/2005/8/layout/cycle2"/>
    <dgm:cxn modelId="{B4B459CF-CDE1-4A6F-A04E-D29FC62397C7}" type="presOf" srcId="{B9A0FA1F-25E6-43DD-9A80-EC9EF7289DB3}" destId="{15A390FE-1E43-42AA-8F48-C98835BFCF5F}" srcOrd="0" destOrd="0" presId="urn:microsoft.com/office/officeart/2005/8/layout/cycle2"/>
    <dgm:cxn modelId="{96FC830E-F1CE-4F3C-A289-EB8D2FE3D35D}" type="presOf" srcId="{20782B49-315B-49DC-8E2E-20C64C75D806}" destId="{AA18F5BE-C6CA-4FC2-81AF-7F0D0A52C82E}" srcOrd="0" destOrd="0" presId="urn:microsoft.com/office/officeart/2005/8/layout/cycle2"/>
    <dgm:cxn modelId="{2CF3E6E1-9F90-4236-A017-41162A09D651}" type="presOf" srcId="{954B4155-19C9-4AEF-B074-599E9255E79F}" destId="{7E05CFBA-589B-4917-BE4B-6737357B61FA}" srcOrd="0" destOrd="0" presId="urn:microsoft.com/office/officeart/2005/8/layout/cycle2"/>
    <dgm:cxn modelId="{FA852D79-1CE3-4AF2-8754-93F1A69597F4}" srcId="{722261A1-C246-4E5A-848F-8DBA6F45156E}" destId="{954B4155-19C9-4AEF-B074-599E9255E79F}" srcOrd="1" destOrd="0" parTransId="{988367F3-4BA5-41A5-AAF9-3EA5051E83D4}" sibTransId="{B9A0FA1F-25E6-43DD-9A80-EC9EF7289DB3}"/>
    <dgm:cxn modelId="{EFD046B0-AF21-4992-A5AC-249D9C5647EC}" type="presOf" srcId="{96CA56B0-4D21-4290-9EC7-87FE78DB3977}" destId="{6A9AAF89-0E00-4CCB-AB0C-E5052BDA3B58}" srcOrd="1" destOrd="0" presId="urn:microsoft.com/office/officeart/2005/8/layout/cycle2"/>
    <dgm:cxn modelId="{AA8F6CEB-B8C1-4480-BD09-D194C42EE3F7}" type="presParOf" srcId="{FFD0035F-C26A-48BD-B989-CFA4B8473633}" destId="{DC678480-A41E-4242-863D-A9A781ECEAAB}" srcOrd="0" destOrd="0" presId="urn:microsoft.com/office/officeart/2005/8/layout/cycle2"/>
    <dgm:cxn modelId="{D243F0FD-C677-4D5B-9949-A8A4A80AD75A}" type="presParOf" srcId="{FFD0035F-C26A-48BD-B989-CFA4B8473633}" destId="{CE71F4A8-0C17-4378-BAB6-42A2B8FEAA61}" srcOrd="1" destOrd="0" presId="urn:microsoft.com/office/officeart/2005/8/layout/cycle2"/>
    <dgm:cxn modelId="{C4BB313B-CC55-4324-B8AD-E355353041A7}" type="presParOf" srcId="{CE71F4A8-0C17-4378-BAB6-42A2B8FEAA61}" destId="{6A9AAF89-0E00-4CCB-AB0C-E5052BDA3B58}" srcOrd="0" destOrd="0" presId="urn:microsoft.com/office/officeart/2005/8/layout/cycle2"/>
    <dgm:cxn modelId="{9C4E0E2A-74C3-4564-8829-473B62ECF962}" type="presParOf" srcId="{FFD0035F-C26A-48BD-B989-CFA4B8473633}" destId="{7E05CFBA-589B-4917-BE4B-6737357B61FA}" srcOrd="2" destOrd="0" presId="urn:microsoft.com/office/officeart/2005/8/layout/cycle2"/>
    <dgm:cxn modelId="{D64380FB-8908-435C-B6A4-85F93270FE5F}" type="presParOf" srcId="{FFD0035F-C26A-48BD-B989-CFA4B8473633}" destId="{15A390FE-1E43-42AA-8F48-C98835BFCF5F}" srcOrd="3" destOrd="0" presId="urn:microsoft.com/office/officeart/2005/8/layout/cycle2"/>
    <dgm:cxn modelId="{014327D8-FF7C-4E43-A605-E8E8DCBABD03}" type="presParOf" srcId="{15A390FE-1E43-42AA-8F48-C98835BFCF5F}" destId="{0ED10004-836D-492B-9ED2-145260D0CBB8}" srcOrd="0" destOrd="0" presId="urn:microsoft.com/office/officeart/2005/8/layout/cycle2"/>
    <dgm:cxn modelId="{C178FE2D-4EDA-40B3-914B-5061E64AD88B}" type="presParOf" srcId="{FFD0035F-C26A-48BD-B989-CFA4B8473633}" destId="{AA18F5BE-C6CA-4FC2-81AF-7F0D0A52C82E}" srcOrd="4" destOrd="0" presId="urn:microsoft.com/office/officeart/2005/8/layout/cycle2"/>
    <dgm:cxn modelId="{C4D27C6C-86CC-4BBA-9305-A6D23E0DFF62}" type="presParOf" srcId="{FFD0035F-C26A-48BD-B989-CFA4B8473633}" destId="{66FB3A33-6321-4B8C-B2AF-9EE5105EBAD6}" srcOrd="5" destOrd="0" presId="urn:microsoft.com/office/officeart/2005/8/layout/cycle2"/>
    <dgm:cxn modelId="{94B83B12-945A-4A4D-93D2-03694EC2A3CA}" type="presParOf" srcId="{66FB3A33-6321-4B8C-B2AF-9EE5105EBAD6}" destId="{C6BCF586-B439-4757-9262-5687B0CAFB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447FCF7-8BC3-4E7F-B8DC-9A5185FA44A4}" type="datetime1">
              <a:rPr lang="en-US"/>
              <a:pPr>
                <a:defRPr/>
              </a:pPr>
              <a:t>11/27/2011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99F3607-602C-4DE9-AC7D-47DE50EEE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41612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F3607-602C-4DE9-AC7D-47DE50EEE67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688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שני הצדדים לא באמת שקופים לציבור</a:t>
            </a:r>
          </a:p>
          <a:p>
            <a:r>
              <a:rPr lang="he-IL" dirty="0" smtClean="0"/>
              <a:t>אנחנו לא באמת</a:t>
            </a:r>
            <a:r>
              <a:rPr lang="he-IL" baseline="0" dirty="0" smtClean="0"/>
              <a:t> רואים איך </a:t>
            </a:r>
            <a:r>
              <a:rPr lang="he-IL" baseline="0" dirty="0" err="1" smtClean="0"/>
              <a:t>השבעיה</a:t>
            </a:r>
            <a:r>
              <a:rPr lang="he-IL" baseline="0" dirty="0" smtClean="0"/>
              <a:t> מקבלת החלטות</a:t>
            </a:r>
          </a:p>
          <a:p>
            <a:r>
              <a:rPr lang="he-IL" baseline="0" dirty="0" smtClean="0"/>
              <a:t>לא רואים אלו החלטות נלקחות ומה נזרק לפח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F3607-602C-4DE9-AC7D-47DE50EEE67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2887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חוק הכוח</a:t>
            </a:r>
          </a:p>
          <a:p>
            <a:r>
              <a:rPr lang="he-IL" dirty="0" smtClean="0"/>
              <a:t>+ שמירת סף ברשתות</a:t>
            </a:r>
          </a:p>
          <a:p>
            <a:r>
              <a:rPr lang="he-IL" dirty="0" smtClean="0"/>
              <a:t>+ העובדה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F3607-602C-4DE9-AC7D-47DE50EEE67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2804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F3607-602C-4DE9-AC7D-47DE50EEE67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5974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F3607-602C-4DE9-AC7D-47DE50EEE67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1794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F3607-602C-4DE9-AC7D-47DE50EEE67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1806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F3607-602C-4DE9-AC7D-47DE50EEE67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2169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F3607-602C-4DE9-AC7D-47DE50EEE67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8325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F3607-602C-4DE9-AC7D-47DE50EEE67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8924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F3607-602C-4DE9-AC7D-47DE50EEE67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4964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F3607-602C-4DE9-AC7D-47DE50EEE67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9366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smtClean="0"/>
              <a:t>שומרי הסף מווסתים את התהליכים ההלו של זרימת</a:t>
            </a:r>
            <a:r>
              <a:rPr lang="he-IL" baseline="0" smtClean="0"/>
              <a:t> המידע, וזרימת מידע לפי כוח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F3607-602C-4DE9-AC7D-47DE50EEE67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4964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F3607-602C-4DE9-AC7D-47DE50EEE67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0430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62138-79F4-4F92-8695-A5C1C47B7A4C}" type="datetime1">
              <a:rPr lang="en-US"/>
              <a:pPr>
                <a:defRPr/>
              </a:pPr>
              <a:t>11/27/2011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D7F5B-AF7B-4AEE-B61D-A56EE669F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2438400"/>
            <a:ext cx="82296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99BEF-0328-46D3-AC61-C0DE014A0ED2}" type="datetime1">
              <a:rPr lang="en-US"/>
              <a:pPr>
                <a:defRPr/>
              </a:pPr>
              <a:t>11/27/2011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9B3C4-0A26-4B8D-94C8-AA7C78957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62138-79F4-4F92-8695-A5C1C47B7A4C}" type="datetime1">
              <a:rPr lang="en-US"/>
              <a:pPr>
                <a:defRPr/>
              </a:pPr>
              <a:t>11/27/2011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D7F5B-AF7B-4AEE-B61D-A56EE669F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6905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143000" y="1600200"/>
            <a:ext cx="7543800" cy="4495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2438400"/>
            <a:ext cx="8229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subtitle</a:t>
            </a:r>
          </a:p>
          <a:p>
            <a:pPr lvl="0"/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>
              <a:defRPr/>
            </a:pPr>
            <a:fld id="{DFF2FA66-A57D-4365-9501-3D4A334C2F02}" type="datetime1">
              <a:rPr lang="en-US"/>
              <a:pPr>
                <a:defRPr/>
              </a:pPr>
              <a:t>11/27/2011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>
              <a:defRPr/>
            </a:pPr>
            <a:fld id="{9DDD188B-1642-4997-9BF3-5573C343C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6" descr="powerpoint template 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56100"/>
            <a:ext cx="9144000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Verdana" pitchFamily="34" charset="0"/>
          <a:ea typeface="ＭＳ Ｐゴシック" pitchFamily="-106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ＭＳ Ｐゴシック" pitchFamily="-10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Verdana" pitchFamily="34" charset="0"/>
          <a:ea typeface="ＭＳ Ｐゴシック" pitchFamily="-106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219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438400"/>
            <a:ext cx="8229600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>
              <a:defRPr/>
            </a:pPr>
            <a:fld id="{A0AE8875-C0B1-4052-B0DC-58F62B3125B6}" type="datetime1">
              <a:rPr lang="en-US"/>
              <a:pPr>
                <a:defRPr/>
              </a:pPr>
              <a:t>11/27/2011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>
              <a:defRPr/>
            </a:pPr>
            <a:fld id="{9E4EC588-7833-430D-A4D3-AC8370DEE1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Picture 6" descr="powerpoint template 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7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Verdana" pitchFamily="34" charset="0"/>
          <a:ea typeface="ＭＳ Ｐゴシック" pitchFamily="-106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Verdana" pitchFamily="34" charset="0"/>
          <a:ea typeface="ＭＳ Ｐゴシック" pitchFamily="-106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Verdana" pitchFamily="34" charset="0"/>
          <a:ea typeface="ＭＳ Ｐゴシック" pitchFamily="-106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Verdana" pitchFamily="34" charset="0"/>
          <a:ea typeface="ＭＳ Ｐゴシック" pitchFamily="-106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Verdana" pitchFamily="34" charset="0"/>
          <a:ea typeface="ＭＳ Ｐゴシック" pitchFamily="-106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Verdana" pitchFamily="34" charset="0"/>
          <a:ea typeface="ＭＳ Ｐゴシック" pitchFamily="-106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274638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1600200"/>
            <a:ext cx="7543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6" name="Picture 6" descr="powerpoint template 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76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Verdana" pitchFamily="34" charset="0"/>
          <a:ea typeface="ＭＳ Ｐゴシック" pitchFamily="-106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Verdana" pitchFamily="34" charset="0"/>
          <a:ea typeface="ＭＳ Ｐゴシック" pitchFamily="-106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Verdana" pitchFamily="34" charset="0"/>
          <a:ea typeface="ＭＳ Ｐゴシック" pitchFamily="-106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Verdana" pitchFamily="34" charset="0"/>
          <a:ea typeface="ＭＳ Ｐゴシック" pitchFamily="-106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Verdana" pitchFamily="34" charset="0"/>
          <a:ea typeface="ＭＳ Ｐゴシック" pitchFamily="-106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Verdana" pitchFamily="34" charset="0"/>
          <a:ea typeface="ＭＳ Ｐゴシック" pitchFamily="-106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219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438400"/>
            <a:ext cx="8229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thank you text</a:t>
            </a:r>
          </a:p>
        </p:txBody>
      </p:sp>
      <p:pic>
        <p:nvPicPr>
          <p:cNvPr id="4100" name="Picture 6" descr="BlockW_purp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4925" y="4927600"/>
            <a:ext cx="14541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7" descr="powerpoint template 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6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Verdana" pitchFamily="34" charset="0"/>
          <a:ea typeface="ＭＳ Ｐゴシック" pitchFamily="-106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gartner.com/it/page.jsp?id=162261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7.xml"/><Relationship Id="rId7" Type="http://schemas.microsoft.com/office/2007/relationships/media" Target="../media/media2.mp4"/><Relationship Id="rId2" Type="http://schemas.openxmlformats.org/officeDocument/2006/relationships/slideLayout" Target="../slideLayouts/slideLayout4.xml"/><Relationship Id="rId1" Type="http://schemas.openxmlformats.org/officeDocument/2006/relationships/video" Target="../media/media2.mp4"/><Relationship Id="rId6" Type="http://schemas.openxmlformats.org/officeDocument/2006/relationships/hyperlink" Target="http://retrov.org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ekarine.org/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3.xml"/><Relationship Id="rId1" Type="http://schemas.openxmlformats.org/officeDocument/2006/relationships/video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323528" y="836712"/>
            <a:ext cx="8712968" cy="1470025"/>
          </a:xfrm>
        </p:spPr>
        <p:txBody>
          <a:bodyPr/>
          <a:lstStyle/>
          <a:p>
            <a:pPr rtl="1"/>
            <a:r>
              <a:rPr lang="he-IL" dirty="0" smtClean="0"/>
              <a:t>דינמיקות של כוח </a:t>
            </a:r>
            <a:br>
              <a:rPr lang="he-IL" dirty="0" smtClean="0"/>
            </a:br>
            <a:r>
              <a:rPr lang="he-IL" dirty="0" smtClean="0"/>
              <a:t>בזרימת מידע ברשתות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539552" y="3573016"/>
            <a:ext cx="8136904" cy="720080"/>
          </a:xfrm>
        </p:spPr>
        <p:txBody>
          <a:bodyPr/>
          <a:lstStyle/>
          <a:p>
            <a:pPr eaLnBrk="1" hangingPunct="1">
              <a:defRPr/>
            </a:pPr>
            <a:r>
              <a:rPr lang="he-IL" dirty="0" smtClean="0"/>
              <a:t>פרופ' קרין </a:t>
            </a:r>
            <a:r>
              <a:rPr lang="he-IL" dirty="0" err="1" smtClean="0"/>
              <a:t>נהון</a:t>
            </a: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179512" y="4725144"/>
            <a:ext cx="388843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Verdana" pitchFamily="34" charset="0"/>
                <a:ea typeface="ＭＳ Ｐゴシック" pitchFamily="-106" charset="-128"/>
              </a:rPr>
              <a:t>karineb@uw.edu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chemeClr val="bg1"/>
                  </a:solidFill>
                </a:uFill>
                <a:latin typeface="Verdana" pitchFamily="34" charset="0"/>
                <a:ea typeface="ＭＳ Ｐゴシック" pitchFamily="-106" charset="-128"/>
                <a:cs typeface="+mn-cs"/>
              </a:rPr>
              <a:t>http://eKarine.org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Verdana" pitchFamily="34" charset="0"/>
                <a:ea typeface="ＭＳ Ｐゴシック" pitchFamily="-106" charset="-128"/>
                <a:cs typeface="+mn-cs"/>
              </a:rPr>
              <a:t>http://twitter.com/karineb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itchFamily="34" charset="0"/>
              <a:ea typeface="ＭＳ Ｐゴシック" pitchFamily="-106" charset="-128"/>
              <a:cs typeface="+mn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7092280" y="6453336"/>
            <a:ext cx="208823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defRPr/>
            </a:pPr>
            <a:r>
              <a:rPr lang="he-IL" sz="2000" dirty="0" smtClean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Verdana" pitchFamily="34" charset="0"/>
                <a:ea typeface="ＭＳ Ｐゴシック" pitchFamily="-106" charset="-128"/>
              </a:rPr>
              <a:t>21 בנובמבר, 2011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itchFamily="34" charset="0"/>
              <a:ea typeface="ＭＳ Ｐゴシック" pitchFamily="-106" charset="-128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2348880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800" dirty="0" smtClean="0"/>
              <a:t>יום עיון - </a:t>
            </a:r>
          </a:p>
          <a:p>
            <a:pPr algn="ctr"/>
            <a:r>
              <a:rPr lang="he-IL" sz="2800" dirty="0" smtClean="0"/>
              <a:t>לכודים ברשת: דינמיקה ברשתות חברתיות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65034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 smtClean="0"/>
              <a:t>חוק הכוח</a:t>
            </a:r>
            <a:br>
              <a:rPr lang="he-IL" dirty="0" smtClean="0"/>
            </a:br>
            <a:r>
              <a:rPr lang="en-US" dirty="0" smtClean="0"/>
              <a:t>The power-law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3315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196752"/>
            <a:ext cx="9036496" cy="792088"/>
          </a:xfrm>
        </p:spPr>
        <p:txBody>
          <a:bodyPr/>
          <a:lstStyle/>
          <a:p>
            <a:r>
              <a:rPr lang="he-IL" dirty="0" smtClean="0">
                <a:latin typeface="Arabic Typesetting" pitchFamily="66" charset="-78"/>
                <a:cs typeface="+mn-cs"/>
              </a:rPr>
              <a:t>נתח השוק של מנועי חיפוש</a:t>
            </a:r>
            <a:endParaRPr lang="en-US" dirty="0">
              <a:latin typeface="Arabic Typesetting" pitchFamily="66" charset="-78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34900230"/>
              </p:ext>
            </p:extLst>
          </p:nvPr>
        </p:nvGraphicFramePr>
        <p:xfrm>
          <a:off x="323528" y="2060846"/>
          <a:ext cx="8496943" cy="43204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1563"/>
                <a:gridCol w="1046397"/>
                <a:gridCol w="1071551"/>
                <a:gridCol w="1207911"/>
                <a:gridCol w="1045866"/>
                <a:gridCol w="1106766"/>
                <a:gridCol w="1126889"/>
              </a:tblGrid>
              <a:tr h="654618">
                <a:tc>
                  <a:txBody>
                    <a:bodyPr/>
                    <a:lstStyle/>
                    <a:p>
                      <a:pPr algn="ctr" fontAlgn="ctr"/>
                      <a:r>
                        <a:rPr lang="he-IL" sz="2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מנועי</a:t>
                      </a:r>
                      <a:r>
                        <a:rPr lang="he-IL" sz="28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חיפוש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800" b="1" u="none" strike="noStrike" dirty="0" smtClean="0">
                          <a:effectLst/>
                        </a:rPr>
                        <a:t>10-2002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800" b="1" u="none" strike="noStrike" dirty="0" smtClean="0">
                          <a:effectLst/>
                        </a:rPr>
                        <a:t>01-2003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800" b="1" u="none" strike="noStrike" dirty="0" smtClean="0">
                          <a:effectLst/>
                        </a:rPr>
                        <a:t>05-2004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800" b="1" u="none" strike="noStrike" dirty="0" smtClean="0">
                          <a:effectLst/>
                        </a:rPr>
                        <a:t>12-2008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800" b="1" u="none" strike="noStrike" dirty="0" smtClean="0">
                          <a:effectLst/>
                        </a:rPr>
                        <a:t>12-2010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e-IL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08-2011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5236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u="none" strike="noStrike" dirty="0">
                          <a:effectLst/>
                        </a:rPr>
                        <a:t>Google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 dirty="0">
                          <a:effectLst/>
                        </a:rPr>
                        <a:t>20.1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 dirty="0">
                          <a:effectLst/>
                        </a:rPr>
                        <a:t>33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 dirty="0">
                          <a:effectLst/>
                        </a:rPr>
                        <a:t>36.8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 dirty="0">
                          <a:effectLst/>
                        </a:rPr>
                        <a:t>62.9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>
                          <a:effectLst/>
                        </a:rPr>
                        <a:t>84.6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>
                          <a:effectLst/>
                        </a:rPr>
                        <a:t>82.8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236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Yahoo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 dirty="0">
                          <a:effectLst/>
                        </a:rPr>
                        <a:t>19.6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 dirty="0">
                          <a:effectLst/>
                        </a:rPr>
                        <a:t>24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>
                          <a:effectLst/>
                        </a:rPr>
                        <a:t>26.6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 dirty="0">
                          <a:effectLst/>
                        </a:rPr>
                        <a:t>16.8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>
                          <a:effectLst/>
                        </a:rPr>
                        <a:t>6.7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>
                          <a:effectLst/>
                        </a:rPr>
                        <a:t>6.6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236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MSN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>
                          <a:effectLst/>
                        </a:rPr>
                        <a:t>19.3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 dirty="0">
                          <a:effectLst/>
                        </a:rPr>
                        <a:t>19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 dirty="0">
                          <a:effectLst/>
                        </a:rPr>
                        <a:t>14.5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 dirty="0">
                          <a:effectLst/>
                        </a:rPr>
                        <a:t>9.8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effectLst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>
                          <a:effectLst/>
                        </a:rPr>
                        <a:t> 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236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Bing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>
                          <a:effectLst/>
                        </a:rPr>
                        <a:t>-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>
                          <a:effectLst/>
                        </a:rPr>
                        <a:t> 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effectLst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>
                          <a:effectLst/>
                        </a:rPr>
                        <a:t> 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 dirty="0">
                          <a:effectLst/>
                        </a:rPr>
                        <a:t>3.3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>
                          <a:effectLst/>
                        </a:rPr>
                        <a:t>3.8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236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AOL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>
                          <a:effectLst/>
                        </a:rPr>
                        <a:t>13.5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>
                          <a:effectLst/>
                        </a:rPr>
                        <a:t>12.8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 dirty="0">
                          <a:effectLst/>
                        </a:rPr>
                        <a:t>4.1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effectLst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>
                          <a:effectLst/>
                        </a:rPr>
                        <a:t> 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236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 err="1">
                          <a:effectLst/>
                        </a:rPr>
                        <a:t>Baidu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>
                          <a:effectLst/>
                        </a:rPr>
                        <a:t>-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>
                          <a:effectLst/>
                        </a:rPr>
                        <a:t> 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>
                          <a:effectLst/>
                        </a:rPr>
                        <a:t> 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effectLst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 dirty="0">
                          <a:effectLst/>
                        </a:rPr>
                        <a:t>3.4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 dirty="0">
                          <a:effectLst/>
                        </a:rPr>
                        <a:t>4.8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236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effectLst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72.5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88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90.7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93.6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98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98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6804248" y="6596390"/>
            <a:ext cx="223361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100" dirty="0" smtClean="0"/>
              <a:t>Sources: </a:t>
            </a:r>
            <a:r>
              <a:rPr lang="en-US" sz="1100" dirty="0" err="1" smtClean="0"/>
              <a:t>Alexa</a:t>
            </a:r>
            <a:r>
              <a:rPr lang="en-US" sz="1100" dirty="0" smtClean="0"/>
              <a:t>, </a:t>
            </a:r>
            <a:r>
              <a:rPr lang="en-US" sz="1100" dirty="0" err="1" smtClean="0"/>
              <a:t>Netmarketshare</a:t>
            </a:r>
            <a:r>
              <a:rPr lang="en-US" sz="1100" dirty="0" smtClean="0"/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xmlns="" val="169167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294"/>
            <a:ext cx="4752950" cy="691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555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xmlns="" val="1505708260"/>
              </p:ext>
            </p:extLst>
          </p:nvPr>
        </p:nvGraphicFramePr>
        <p:xfrm>
          <a:off x="1259630" y="404666"/>
          <a:ext cx="3476144" cy="6264693"/>
        </p:xfrm>
        <a:graphic>
          <a:graphicData uri="http://schemas.openxmlformats.org/drawingml/2006/table">
            <a:tbl>
              <a:tblPr/>
              <a:tblGrid>
                <a:gridCol w="1069583"/>
                <a:gridCol w="802187"/>
                <a:gridCol w="802187"/>
                <a:gridCol w="802187"/>
              </a:tblGrid>
              <a:tr h="1063239">
                <a:tc gridSpan="4">
                  <a:txBody>
                    <a:bodyPr/>
                    <a:lstStyle/>
                    <a:p>
                      <a:r>
                        <a:rPr lang="en-US" sz="1800" b="1" dirty="0"/>
                        <a:t>Worldwide smartphone operating system (OS) market share in 2009-2015, according to Gartner</a:t>
                      </a:r>
                      <a:endParaRPr lang="en-US" sz="1800" dirty="0"/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95250">
                <a:tc>
                  <a:txBody>
                    <a:bodyPr/>
                    <a:lstStyle/>
                    <a:p>
                      <a:r>
                        <a:rPr lang="en-US" sz="1400" b="1" dirty="0"/>
                        <a:t>OS</a:t>
                      </a:r>
                      <a:br>
                        <a:rPr lang="en-US" sz="1400" b="1" dirty="0"/>
                      </a:br>
                      <a:endParaRPr lang="en-US" sz="1400" dirty="0"/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2009</a:t>
                      </a:r>
                      <a:br>
                        <a:rPr lang="en-US" sz="1400" b="1" dirty="0"/>
                      </a:br>
                      <a:r>
                        <a:rPr lang="en-US" sz="1400" b="1" dirty="0"/>
                        <a:t>market share</a:t>
                      </a:r>
                      <a:endParaRPr lang="en-US" sz="1400" dirty="0"/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2010</a:t>
                      </a:r>
                      <a:br>
                        <a:rPr lang="en-US" sz="1400" b="1"/>
                      </a:br>
                      <a:r>
                        <a:rPr lang="en-US" sz="1400" b="1"/>
                        <a:t>market share</a:t>
                      </a:r>
                      <a:endParaRPr lang="en-US" sz="1400"/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2011</a:t>
                      </a:r>
                      <a:br>
                        <a:rPr lang="en-US" sz="1400" b="1" dirty="0"/>
                      </a:br>
                      <a:r>
                        <a:rPr lang="en-US" sz="1400" b="1" dirty="0"/>
                        <a:t>market share</a:t>
                      </a:r>
                      <a:endParaRPr lang="en-US" sz="1400" dirty="0"/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286">
                <a:tc>
                  <a:txBody>
                    <a:bodyPr/>
                    <a:lstStyle/>
                    <a:p>
                      <a:r>
                        <a:rPr lang="en-US" sz="1400"/>
                        <a:t>Android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3.9%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22.7%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38.5%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286">
                <a:tc>
                  <a:txBody>
                    <a:bodyPr/>
                    <a:lstStyle/>
                    <a:p>
                      <a:r>
                        <a:rPr lang="en-US" sz="1400"/>
                        <a:t>BlackBerry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19.9%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16.0%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13.4%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286">
                <a:tc>
                  <a:txBody>
                    <a:bodyPr/>
                    <a:lstStyle/>
                    <a:p>
                      <a:r>
                        <a:rPr lang="en-US" sz="1400"/>
                        <a:t>iOS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14.4%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15.7%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19.4%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9274">
                <a:tc>
                  <a:txBody>
                    <a:bodyPr/>
                    <a:lstStyle/>
                    <a:p>
                      <a:r>
                        <a:rPr lang="en-US" sz="1400"/>
                        <a:t>Symbian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46.9%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37.6%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19.2%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27262">
                <a:tc>
                  <a:txBody>
                    <a:bodyPr/>
                    <a:lstStyle/>
                    <a:p>
                      <a:r>
                        <a:rPr lang="en-US" sz="1400"/>
                        <a:t>Windows Phone/Mobile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8.7%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4.2%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5.6%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286">
                <a:tc>
                  <a:txBody>
                    <a:bodyPr/>
                    <a:lstStyle/>
                    <a:p>
                      <a:r>
                        <a:rPr lang="en-US" sz="1400"/>
                        <a:t>Others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6.1%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3.8%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3.9%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27262">
                <a:tc>
                  <a:txBody>
                    <a:bodyPr/>
                    <a:lstStyle/>
                    <a:p>
                      <a:r>
                        <a:rPr lang="en-US" sz="1400"/>
                        <a:t>Total smartphones sold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172 million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297 million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468 million</a:t>
                      </a:r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27262">
                <a:tc gridSpan="4">
                  <a:txBody>
                    <a:bodyPr/>
                    <a:lstStyle/>
                    <a:p>
                      <a:r>
                        <a:rPr lang="en-US" sz="1400" b="1" dirty="0"/>
                        <a:t>Source: </a:t>
                      </a:r>
                      <a:r>
                        <a:rPr lang="en-US" sz="1400" b="1" dirty="0">
                          <a:hlinkClick r:id="rId2"/>
                        </a:rPr>
                        <a:t>Gartner (April 2011)</a:t>
                      </a:r>
                      <a:r>
                        <a:rPr lang="en-US" sz="1400" dirty="0"/>
                        <a:t/>
                      </a:r>
                      <a:br>
                        <a:rPr lang="en-US" sz="1400" dirty="0"/>
                      </a:br>
                      <a:endParaRPr lang="en-US" sz="1400" dirty="0"/>
                    </a:p>
                  </a:txBody>
                  <a:tcPr marL="40141" marR="40141" marT="20071" marB="2007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3707904" y="2420888"/>
            <a:ext cx="936104" cy="1728192"/>
          </a:xfrm>
          <a:prstGeom prst="ellipse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76056" y="308965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90.5%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644008" y="3242320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57238"/>
            <a:ext cx="2933700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0642" y="3645024"/>
            <a:ext cx="2927226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40586" y="6073551"/>
            <a:ext cx="269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Source: </a:t>
            </a:r>
            <a:r>
              <a:rPr lang="en-US" sz="1400" dirty="0" err="1" smtClean="0">
                <a:latin typeface="+mj-lt"/>
              </a:rPr>
              <a:t>NetMarketShare</a:t>
            </a:r>
            <a:endParaRPr lang="en-US" sz="1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0272" y="75541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 smtClean="0">
                <a:latin typeface="+mj-lt"/>
              </a:rPr>
              <a:t>דפדפנים</a:t>
            </a:r>
            <a:endParaRPr lang="en-US" sz="14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10100" y="392376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95.7%</a:t>
            </a:r>
            <a:endParaRPr lang="en-US" b="1" dirty="0"/>
          </a:p>
        </p:txBody>
      </p:sp>
      <p:sp>
        <p:nvSpPr>
          <p:cNvPr id="17" name="Oval 16"/>
          <p:cNvSpPr/>
          <p:nvPr/>
        </p:nvSpPr>
        <p:spPr>
          <a:xfrm>
            <a:off x="6088174" y="3391168"/>
            <a:ext cx="936104" cy="1405984"/>
          </a:xfrm>
          <a:prstGeom prst="ellipse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7" idx="2"/>
          </p:cNvCxnSpPr>
          <p:nvPr/>
        </p:nvCxnSpPr>
        <p:spPr>
          <a:xfrm flipH="1">
            <a:off x="5658315" y="4094160"/>
            <a:ext cx="42985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4035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219676" y="3722405"/>
            <a:ext cx="3600400" cy="313458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3" y="188640"/>
            <a:ext cx="7244623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791256" y="6211669"/>
            <a:ext cx="432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/>
              </a:rPr>
              <a:t>http://retroV.org</a:t>
            </a:r>
            <a:r>
              <a:rPr lang="en-US" dirty="0" smtClean="0"/>
              <a:t> </a:t>
            </a:r>
          </a:p>
          <a:p>
            <a:r>
              <a:rPr lang="en-US" dirty="0" smtClean="0"/>
              <a:t>(</a:t>
            </a:r>
            <a:r>
              <a:rPr lang="en-US" sz="1600" dirty="0" smtClean="0"/>
              <a:t>Nahon, </a:t>
            </a:r>
            <a:r>
              <a:rPr lang="en-US" sz="1600" dirty="0" err="1" smtClean="0"/>
              <a:t>Hemsley</a:t>
            </a:r>
            <a:r>
              <a:rPr lang="en-US" sz="1600" dirty="0" smtClean="0"/>
              <a:t>, Walker and </a:t>
            </a:r>
            <a:r>
              <a:rPr lang="en-US" sz="1600" dirty="0" err="1" smtClean="0"/>
              <a:t>Hussain</a:t>
            </a:r>
            <a:r>
              <a:rPr lang="en-US" sz="1600" dirty="0" smtClean="0"/>
              <a:t>, 2011)</a:t>
            </a:r>
            <a:endParaRPr lang="en-US" sz="1600" dirty="0"/>
          </a:p>
        </p:txBody>
      </p:sp>
      <p:pic>
        <p:nvPicPr>
          <p:cNvPr id="2" name="YES WE CAN - New Approaches - Entertainment - EMMY WINNER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412432" y="4209256"/>
            <a:ext cx="3624064" cy="181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969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0" y="2132856"/>
            <a:ext cx="3700014" cy="243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 smtClean="0">
                <a:cs typeface="+mn-cs"/>
              </a:rPr>
              <a:t>מדוע מתקיים חוק הכוח ?</a:t>
            </a:r>
            <a:endParaRPr lang="en-US" dirty="0"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5536" y="2564904"/>
            <a:ext cx="8229600" cy="1233264"/>
          </a:xfrm>
        </p:spPr>
        <p:txBody>
          <a:bodyPr/>
          <a:lstStyle/>
          <a:p>
            <a:pPr algn="r" rtl="1"/>
            <a:r>
              <a:rPr lang="he-IL" dirty="0" smtClean="0"/>
              <a:t>יכולת קשב מוגבלת</a:t>
            </a:r>
          </a:p>
          <a:p>
            <a:pPr algn="r" rtl="1"/>
            <a:r>
              <a:rPr lang="he-IL" dirty="0" smtClean="0"/>
              <a:t>הצטרפות לעדר</a:t>
            </a:r>
            <a:endParaRPr lang="en-US" dirty="0" smtClean="0"/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2843808" y="3942184"/>
            <a:ext cx="59953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Verdana" pitchFamily="34" charset="0"/>
                <a:ea typeface="ＭＳ Ｐゴシック" pitchFamily="-106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pitchFamily="-10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pitchFamily="-10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pitchFamily="-10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ＭＳ Ｐゴシック" pitchFamily="-10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/>
            <a:r>
              <a:rPr lang="he-IL" dirty="0" smtClean="0">
                <a:cs typeface="+mn-cs"/>
              </a:rPr>
              <a:t>מדוע מתקיים חוק הכוח בצורה קיצונית שכזו?</a:t>
            </a:r>
            <a:endParaRPr lang="en-US" dirty="0">
              <a:cs typeface="+mn-cs"/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395536" y="5364088"/>
            <a:ext cx="8229600" cy="123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ＭＳ Ｐゴシック" pitchFamily="-10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ＭＳ Ｐゴシック" pitchFamily="-10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ＭＳ Ｐゴシック" pitchFamily="-10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ＭＳ Ｐゴシック" pitchFamily="-10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he-IL" dirty="0" smtClean="0"/>
              <a:t>חסמים פיזיים מעטים</a:t>
            </a:r>
          </a:p>
          <a:p>
            <a:pPr algn="r" rtl="1"/>
            <a:r>
              <a:rPr lang="he-IL" dirty="0" smtClean="0"/>
              <a:t>היכולת לבנות הרבה "מדורות שבט"/"עדרים"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58912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 smtClean="0">
                <a:cs typeface="+mn-cs"/>
              </a:rPr>
              <a:t>לחוק הכוח מצטרפים תהליכים של שמירת סף</a:t>
            </a:r>
            <a:r>
              <a:rPr lang="en-US" dirty="0" smtClean="0">
                <a:cs typeface="+mn-cs"/>
              </a:rPr>
              <a:t> </a:t>
            </a:r>
            <a:r>
              <a:rPr lang="he-IL" dirty="0" smtClean="0">
                <a:cs typeface="+mn-cs"/>
              </a:rPr>
              <a:t>ברשתות</a:t>
            </a:r>
            <a:endParaRPr lang="en-US" dirty="0"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423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wikipedia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78904" y="2438400"/>
            <a:ext cx="8229600" cy="4086944"/>
          </a:xfrm>
        </p:spPr>
        <p:txBody>
          <a:bodyPr/>
          <a:lstStyle/>
          <a:p>
            <a:pPr algn="r" rtl="1"/>
            <a:r>
              <a:rPr lang="he-IL" dirty="0" smtClean="0"/>
              <a:t>איזה סוג של שיתופיות?</a:t>
            </a:r>
          </a:p>
          <a:p>
            <a:pPr lvl="1" algn="r" rtl="1"/>
            <a:r>
              <a:rPr lang="he-IL" dirty="0" smtClean="0"/>
              <a:t>רק 83,000 עורכים</a:t>
            </a:r>
          </a:p>
          <a:p>
            <a:pPr lvl="1" algn="r" rtl="1"/>
            <a:r>
              <a:rPr lang="he-IL" dirty="0" smtClean="0"/>
              <a:t>91% גברים</a:t>
            </a:r>
          </a:p>
          <a:p>
            <a:pPr lvl="1" algn="r" rtl="1"/>
            <a:r>
              <a:rPr lang="he-IL" dirty="0" smtClean="0"/>
              <a:t>65% בעלי השכלה גבוה</a:t>
            </a:r>
          </a:p>
          <a:p>
            <a:pPr lvl="1" algn="r" rtl="1"/>
            <a:r>
              <a:rPr lang="he-IL" dirty="0" smtClean="0"/>
              <a:t>רק 30% מהמשתמשים הרשומים עורכים ערכים</a:t>
            </a:r>
          </a:p>
          <a:p>
            <a:pPr lvl="1" algn="r" rtl="1"/>
            <a:r>
              <a:rPr lang="he-IL" dirty="0" smtClean="0"/>
              <a:t>בערכים שנויים במחלוקת: יש קונצנזוס?</a:t>
            </a:r>
          </a:p>
          <a:p>
            <a:pPr lvl="1" algn="r" rtl="1"/>
            <a:r>
              <a:rPr lang="he-IL" dirty="0"/>
              <a:t>מכניזמים של כוח</a:t>
            </a:r>
          </a:p>
          <a:p>
            <a:pPr lvl="1" algn="r" rt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8632" y="8136"/>
            <a:ext cx="2088232" cy="2511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96" y="1412777"/>
            <a:ext cx="2650470" cy="37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934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1640" y="-171400"/>
            <a:ext cx="7543800" cy="1143000"/>
          </a:xfrm>
        </p:spPr>
        <p:txBody>
          <a:bodyPr/>
          <a:lstStyle/>
          <a:p>
            <a:r>
              <a:rPr lang="he-IL" dirty="0" smtClean="0"/>
              <a:t>המחאה החברתית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4237" y="1412776"/>
            <a:ext cx="7999175" cy="4999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1404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wikileaks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ekarine.org/heb/wp-content/uploads/2010/11/guardi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3514" y="1556792"/>
            <a:ext cx="8020486" cy="501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43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068960"/>
            <a:ext cx="8229600" cy="1143000"/>
          </a:xfrm>
        </p:spPr>
        <p:txBody>
          <a:bodyPr/>
          <a:lstStyle/>
          <a:p>
            <a:pPr rtl="1"/>
            <a:r>
              <a:rPr lang="he-IL" dirty="0" smtClean="0">
                <a:cs typeface="+mn-cs"/>
              </a:rPr>
              <a:t>רשתות (...וגם האינטרנט) הביאו לנו פלטפורמות שוויוניות ומעצימות, אשר המשתמש משחק בהן תפקיד קריטי.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465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שמירת סף קהילתית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376" y="1340768"/>
            <a:ext cx="4215509" cy="5517231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68760"/>
            <a:ext cx="3744416" cy="566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39952" y="5934670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 smtClean="0"/>
              <a:t>העין השביעית,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7296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oon 17"/>
          <p:cNvSpPr/>
          <p:nvPr/>
        </p:nvSpPr>
        <p:spPr>
          <a:xfrm rot="17684741">
            <a:off x="4989684" y="3657077"/>
            <a:ext cx="824596" cy="2399197"/>
          </a:xfrm>
          <a:prstGeom prst="moon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xmlns="" val="154753204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Circular Arrow 16"/>
          <p:cNvSpPr/>
          <p:nvPr/>
        </p:nvSpPr>
        <p:spPr>
          <a:xfrm rot="21436657" flipH="1" flipV="1">
            <a:off x="1694621" y="2741265"/>
            <a:ext cx="5680296" cy="3290998"/>
          </a:xfrm>
          <a:prstGeom prst="circularArrow">
            <a:avLst>
              <a:gd name="adj1" fmla="val 12500"/>
              <a:gd name="adj2" fmla="val 3185513"/>
              <a:gd name="adj3" fmla="val 20457681"/>
              <a:gd name="adj4" fmla="val 10800000"/>
              <a:gd name="adj5" fmla="val 1495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Moon 19"/>
          <p:cNvSpPr/>
          <p:nvPr/>
        </p:nvSpPr>
        <p:spPr>
          <a:xfrm rot="16782634" flipV="1">
            <a:off x="3109660" y="3547340"/>
            <a:ext cx="955894" cy="1541608"/>
          </a:xfrm>
          <a:prstGeom prst="moon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852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>
                <a:cs typeface="+mn-cs"/>
              </a:rPr>
              <a:t>לאן אנו צועדים?</a:t>
            </a:r>
            <a:endParaRPr lang="en-US" dirty="0"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r" rtl="1"/>
            <a:r>
              <a:rPr lang="he-IL" dirty="0" err="1" smtClean="0"/>
              <a:t>פרקטיקות</a:t>
            </a:r>
            <a:r>
              <a:rPr lang="he-IL" dirty="0" smtClean="0"/>
              <a:t> מסורתיות ומנגנוני כוח שמשתנים</a:t>
            </a:r>
          </a:p>
          <a:p>
            <a:pPr algn="r" rtl="1"/>
            <a:r>
              <a:rPr lang="he-IL" dirty="0" smtClean="0"/>
              <a:t>מתח גובר בין הסדרה עצמית מדינתית, בינל"א</a:t>
            </a:r>
          </a:p>
          <a:p>
            <a:pPr algn="r" rtl="1"/>
            <a:r>
              <a:rPr lang="he-IL" dirty="0" smtClean="0"/>
              <a:t>דרישות סף של המשתמשים כלפי גופים ציבוריים </a:t>
            </a:r>
          </a:p>
          <a:p>
            <a:pPr algn="r" rtl="1"/>
            <a:r>
              <a:rPr lang="he-IL" dirty="0" smtClean="0"/>
              <a:t>תרבות רייטינג/עדר</a:t>
            </a:r>
          </a:p>
          <a:p>
            <a:pPr algn="r" rtl="1"/>
            <a:r>
              <a:rPr lang="he-IL" dirty="0" err="1" smtClean="0"/>
              <a:t>איזונים</a:t>
            </a:r>
            <a:r>
              <a:rPr lang="he-IL" dirty="0" smtClean="0"/>
              <a:t> של מנגנוני הכוח הדינמיים שנוצרים</a:t>
            </a:r>
          </a:p>
          <a:p>
            <a:pPr algn="r" rtl="1"/>
            <a:endParaRPr lang="he-IL" dirty="0" smtClean="0"/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0813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>
          <a:xfrm>
            <a:off x="1035496" y="476672"/>
            <a:ext cx="8001000" cy="1143000"/>
          </a:xfrm>
        </p:spPr>
        <p:txBody>
          <a:bodyPr/>
          <a:lstStyle/>
          <a:p>
            <a:r>
              <a:rPr lang="he-IL" dirty="0" smtClean="0">
                <a:cs typeface="+mn-cs"/>
              </a:rPr>
              <a:t>המשולש הדינמי</a:t>
            </a:r>
            <a:endParaRPr lang="en-US" dirty="0" smtClean="0">
              <a:cs typeface="+mn-cs"/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44A9FDF-56B3-46D5-8891-6A4E009E19F3}" type="slidenum">
              <a:rPr lang="en-US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23</a:t>
            </a:fld>
            <a:endParaRPr 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762689437"/>
              </p:ext>
            </p:extLst>
          </p:nvPr>
        </p:nvGraphicFramePr>
        <p:xfrm>
          <a:off x="1979712" y="2204864"/>
          <a:ext cx="5857916" cy="3857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51505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he-IL" dirty="0" smtClean="0"/>
              <a:t>דינמיקות של כוח </a:t>
            </a:r>
            <a:br>
              <a:rPr lang="he-IL" dirty="0" smtClean="0"/>
            </a:br>
            <a:r>
              <a:rPr lang="he-IL" dirty="0" smtClean="0"/>
              <a:t>בזרימת מידע ברשתות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body" sz="quarter" idx="10"/>
          </p:nvPr>
        </p:nvSpPr>
        <p:spPr>
          <a:xfrm>
            <a:off x="457200" y="3501008"/>
            <a:ext cx="8229600" cy="1299592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he-IL" dirty="0" smtClean="0"/>
              <a:t>פרופ' קרין </a:t>
            </a:r>
            <a:r>
              <a:rPr lang="he-IL" dirty="0" err="1" smtClean="0"/>
              <a:t>נהון</a:t>
            </a:r>
            <a:endParaRPr lang="en-US" dirty="0" smtClean="0"/>
          </a:p>
          <a:p>
            <a:pPr marL="0" indent="0" eaLnBrk="1" hangingPunct="1">
              <a:buNone/>
              <a:defRPr/>
            </a:pPr>
            <a:r>
              <a:rPr lang="en-US" dirty="0" smtClean="0">
                <a:hlinkClick r:id="rId2"/>
              </a:rPr>
              <a:t>http://eKarine.org</a:t>
            </a:r>
            <a:r>
              <a:rPr lang="en-US" dirty="0" smtClean="0"/>
              <a:t> </a:t>
            </a:r>
          </a:p>
          <a:p>
            <a:pPr marL="0" indent="0" eaLnBrk="1" hangingPunct="1">
              <a:buNone/>
              <a:defRPr/>
            </a:pPr>
            <a:endParaRPr lang="en-US" dirty="0"/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179512" y="4725144"/>
            <a:ext cx="388843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Verdana" pitchFamily="34" charset="0"/>
                <a:ea typeface="ＭＳ Ｐゴシック" pitchFamily="-106" charset="-128"/>
              </a:rPr>
              <a:t>karineb@uw.edu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chemeClr val="bg1"/>
                  </a:solidFill>
                </a:uFill>
                <a:latin typeface="Verdana" pitchFamily="34" charset="0"/>
                <a:ea typeface="ＭＳ Ｐゴシック" pitchFamily="-106" charset="-128"/>
                <a:cs typeface="+mn-cs"/>
              </a:rPr>
              <a:t>http://eKarine.org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Verdana" pitchFamily="34" charset="0"/>
                <a:ea typeface="ＭＳ Ｐゴシック" pitchFamily="-106" charset="-128"/>
                <a:cs typeface="+mn-cs"/>
              </a:rPr>
              <a:t>http://twitter.com/karineb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itchFamily="34" charset="0"/>
              <a:ea typeface="ＭＳ Ｐゴシック" pitchFamily="-106" charset="-128"/>
              <a:cs typeface="+mn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7092280" y="6353708"/>
            <a:ext cx="2016224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Verdana" pitchFamily="34" charset="0"/>
                <a:ea typeface="ＭＳ Ｐゴシック" pitchFamily="-106" charset="-128"/>
              </a:rPr>
              <a:t>August 2011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itchFamily="34" charset="0"/>
              <a:ea typeface="ＭＳ Ｐゴシック" pitchFamily="-10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753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9200"/>
            <a:ext cx="9144000" cy="1143000"/>
          </a:xfrm>
        </p:spPr>
        <p:txBody>
          <a:bodyPr/>
          <a:lstStyle/>
          <a:p>
            <a:r>
              <a:rPr lang="he-IL" dirty="0" smtClean="0">
                <a:cs typeface="+mn-cs"/>
              </a:rPr>
              <a:t>משתתפים יוצרים מידע</a:t>
            </a:r>
            <a:endParaRPr lang="en-US" dirty="0"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2303759"/>
            <a:ext cx="3180469" cy="217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0469" y="3270564"/>
            <a:ext cx="5963531" cy="358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4476750"/>
            <a:ext cx="3569315" cy="237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6321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‫היטלר מתעצבן על מפגיני הדיור‬‎ - YouTube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038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3105"/>
            <a:ext cx="9144000" cy="647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13780" y="647406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S</a:t>
            </a:r>
            <a:r>
              <a:rPr lang="en-US" dirty="0" err="1" smtClean="0">
                <a:solidFill>
                  <a:schemeClr val="bg1"/>
                </a:solidFill>
              </a:rPr>
              <a:t>ocialFlow</a:t>
            </a:r>
            <a:r>
              <a:rPr lang="en-US" dirty="0" smtClean="0">
                <a:solidFill>
                  <a:schemeClr val="bg1"/>
                </a:solidFill>
              </a:rPr>
              <a:t>, 2011)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4581128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b="1" dirty="0" smtClean="0">
                <a:solidFill>
                  <a:schemeClr val="bg1"/>
                </a:solidFill>
              </a:rPr>
              <a:t>ההודעה על המוות של אוסמה בן לאדן מפורסמת בטויטר לפני ההודעה הרשמית ע"י הבית הלבן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1" y="2078508"/>
            <a:ext cx="47625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6976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-99392"/>
            <a:ext cx="8316416" cy="940971"/>
          </a:xfrm>
        </p:spPr>
        <p:txBody>
          <a:bodyPr/>
          <a:lstStyle/>
          <a:p>
            <a:r>
              <a:rPr lang="he-IL" sz="4000" dirty="0" smtClean="0">
                <a:cs typeface="+mn-cs"/>
              </a:rPr>
              <a:t>משתמשי קצה: משתפים ומפתחים</a:t>
            </a:r>
            <a:endParaRPr lang="en-US" sz="4000" dirty="0">
              <a:cs typeface="+mn-cs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1500" y="809422"/>
            <a:ext cx="476250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4611" y="3989951"/>
            <a:ext cx="4319389" cy="2835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343635"/>
            <a:ext cx="2088232" cy="2511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907704" y="692696"/>
            <a:ext cx="1669925" cy="3669481"/>
            <a:chOff x="6607587" y="2193300"/>
            <a:chExt cx="2536414" cy="4664700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7587" y="3053380"/>
              <a:ext cx="2536414" cy="380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7587" y="2193300"/>
              <a:ext cx="2532154" cy="816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59935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9736"/>
            <a:ext cx="7543800" cy="792088"/>
          </a:xfrm>
        </p:spPr>
        <p:txBody>
          <a:bodyPr/>
          <a:lstStyle/>
          <a:p>
            <a:r>
              <a:rPr lang="he-IL" dirty="0" smtClean="0">
                <a:cs typeface="+mn-cs"/>
              </a:rPr>
              <a:t>השתתפות חברתית ופוליטית</a:t>
            </a:r>
            <a:endParaRPr lang="en-US" dirty="0">
              <a:cs typeface="+mn-cs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8275" y="942799"/>
            <a:ext cx="3810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C:\Users\karineb\Desktop\Untitled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8900" y="4849315"/>
            <a:ext cx="3915327" cy="14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8900" y="942596"/>
            <a:ext cx="4179375" cy="336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karineb\Desktop\Untitled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14824"/>
            <a:ext cx="448627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0232" y="4831330"/>
            <a:ext cx="1367408" cy="20108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75434" y="5949280"/>
            <a:ext cx="1168565" cy="87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655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ובעצם מה שהראנו כאן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1520" y="2438400"/>
            <a:ext cx="8435280" cy="4014936"/>
          </a:xfrm>
        </p:spPr>
        <p:txBody>
          <a:bodyPr/>
          <a:lstStyle/>
          <a:p>
            <a:pPr marL="0" indent="0" algn="r">
              <a:buNone/>
            </a:pPr>
            <a:r>
              <a:rPr lang="he-IL" dirty="0" smtClean="0"/>
              <a:t>האינטרנט ורשתות מאתגרים מוסדות כוח מסורתיים:</a:t>
            </a:r>
          </a:p>
          <a:p>
            <a:pPr algn="r"/>
            <a:r>
              <a:rPr lang="he-IL" dirty="0" smtClean="0"/>
              <a:t>מוסדות שלטון</a:t>
            </a:r>
          </a:p>
          <a:p>
            <a:pPr algn="r"/>
            <a:r>
              <a:rPr lang="he-IL" dirty="0" smtClean="0"/>
              <a:t>תקשורת</a:t>
            </a:r>
          </a:p>
          <a:p>
            <a:pPr algn="r"/>
            <a:r>
              <a:rPr lang="he-IL" dirty="0" smtClean="0"/>
              <a:t>קהילות</a:t>
            </a:r>
          </a:p>
          <a:p>
            <a:pPr algn="r"/>
            <a:r>
              <a:rPr lang="he-IL" dirty="0" smtClean="0"/>
              <a:t>ארגונים</a:t>
            </a:r>
            <a:endParaRPr lang="he-IL" dirty="0"/>
          </a:p>
          <a:p>
            <a:pPr algn="r"/>
            <a:endParaRPr lang="he-IL" dirty="0" smtClean="0"/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5611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2400" cy="2808312"/>
          </a:xfrm>
        </p:spPr>
        <p:txBody>
          <a:bodyPr/>
          <a:lstStyle/>
          <a:p>
            <a:r>
              <a:rPr lang="he-IL" dirty="0" smtClean="0">
                <a:cs typeface="+mn-cs"/>
              </a:rPr>
              <a:t>לתהליך הביזור, ההעצמה והשוויון של הפרט וקהילות שנוצר בעזרת רשתות וטכנולוגיות מידע הצטרפו תופעות נוספות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894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017&quot;&gt;&lt;object type=&quot;3&quot; unique_id=&quot;10885&quot;&gt;&lt;property id=&quot;20148&quot; value=&quot;5&quot;/&gt;&lt;property id=&quot;20300&quot; value=&quot;Slide 1 - &amp;quot;השפעת האינטרנט על תהליכים פוליטיים&amp;quot;&quot;/&gt;&lt;property id=&quot;20307&quot; value=&quot;257&quot;/&gt;&lt;/object&gt;&lt;object type=&quot;3&quot; unique_id=&quot;11027&quot;&gt;&lt;property id=&quot;20148&quot; value=&quot;5&quot;/&gt;&lt;property id=&quot;20300&quot; value=&quot;Slide 4&quot;/&gt;&lt;property id=&quot;20307&quot; value=&quot;266&quot;/&gt;&lt;/object&gt;&lt;object type=&quot;3&quot; unique_id=&quot;11610&quot;&gt;&lt;property id=&quot;20148&quot; value=&quot;5&quot;/&gt;&lt;property id=&quot;20300&quot; value=&quot;Slide 2 - &amp;quot;רשתות (...וגם האינטרנט) הביאו לנו פלטפורמות שוויוניות ומעצימות, אשר המשתמש משחק בהן תפקיד קריטי.&amp;#x0D;&amp;#x0A;&amp;quot;&quot;/&gt;&lt;property id=&quot;20307&quot; value=&quot;275&quot;/&gt;&lt;/object&gt;&lt;object type=&quot;3&quot; unique_id=&quot;11611&quot;&gt;&lt;property id=&quot;20148&quot; value=&quot;5&quot;/&gt;&lt;property id=&quot;20300&quot; value=&quot;Slide 3 - &amp;quot;משתתפים יוצרים מידע&amp;quot;&quot;/&gt;&lt;property id=&quot;20307&quot; value=&quot;278&quot;/&gt;&lt;/object&gt;&lt;object type=&quot;3&quot; unique_id=&quot;11900&quot;&gt;&lt;property id=&quot;20148&quot; value=&quot;5&quot;/&gt;&lt;property id=&quot;20300&quot; value=&quot;Slide 5 - &amp;quot;משתמשי קצה: משתפים ומפתחים&amp;quot;&quot;/&gt;&lt;property id=&quot;20307&quot; value=&quot;279&quot;/&gt;&lt;/object&gt;&lt;object type=&quot;3&quot; unique_id=&quot;11901&quot;&gt;&lt;property id=&quot;20148&quot; value=&quot;5&quot;/&gt;&lt;property id=&quot;20300&quot; value=&quot;Slide 6 - &amp;quot;השתתפות חברתית ופוליטית&amp;quot;&quot;/&gt;&lt;property id=&quot;20307&quot; value=&quot;280&quot;/&gt;&lt;/object&gt;&lt;object type=&quot;3&quot; unique_id=&quot;12118&quot;&gt;&lt;property id=&quot;20148&quot; value=&quot;5&quot;/&gt;&lt;property id=&quot;20300&quot; value=&quot;Slide 7 - &amp;quot;לתהליך הביזור, ההעצמה של הפרט וקהילות והשוויון שרשתות הביאו לנו הצטרפו תופעות נוספות (חלקן שליליות)&amp;quot;&quot;/&gt;&lt;property id=&quot;20307&quot; value=&quot;281&quot;/&gt;&lt;/object&gt;&lt;object type=&quot;3&quot; unique_id=&quot;12119&quot;&gt;&lt;property id=&quot;20148&quot; value=&quot;5&quot;/&gt;&lt;property id=&quot;20300&quot; value=&quot;Slide 8 - &amp;quot;)Power Lawחוק הכוח (&amp;quot;&quot;/&gt;&lt;property id=&quot;20307&quot; value=&quot;282&quot;/&gt;&lt;/object&gt;&lt;object type=&quot;3&quot; unique_id=&quot;12120&quot;&gt;&lt;property id=&quot;20148&quot; value=&quot;5&quot;/&gt;&lt;property id=&quot;20300&quot; value=&quot;Slide 9 - &amp;quot;נתח השוק של מנועי חיפוש&amp;quot;&quot;/&gt;&lt;property id=&quot;20307&quot; value=&quot;283&quot;/&gt;&lt;/object&gt;&lt;object type=&quot;3&quot; unique_id=&quot;12200&quot;&gt;&lt;property id=&quot;20148&quot; value=&quot;5&quot;/&gt;&lt;property id=&quot;20300&quot; value=&quot;Slide 12&quot;/&gt;&lt;property id=&quot;20307&quot; value=&quot;284&quot;/&gt;&lt;/object&gt;&lt;object type=&quot;3&quot; unique_id=&quot;12413&quot;&gt;&lt;property id=&quot;20148&quot; value=&quot;5&quot;/&gt;&lt;property id=&quot;20300&quot; value=&quot;Slide 10&quot;/&gt;&lt;property id=&quot;20307&quot; value=&quot;286&quot;/&gt;&lt;/object&gt;&lt;object type=&quot;3&quot; unique_id=&quot;12489&quot;&gt;&lt;property id=&quot;20148&quot; value=&quot;5&quot;/&gt;&lt;property id=&quot;20300&quot; value=&quot;Slide 11&quot;/&gt;&lt;property id=&quot;20307&quot; value=&quot;287&quot;/&gt;&lt;/object&gt;&lt;object type=&quot;3&quot; unique_id=&quot;12724&quot;&gt;&lt;property id=&quot;20148&quot; value=&quot;5&quot;/&gt;&lt;property id=&quot;20300&quot; value=&quot;Slide 13 - &amp;quot;מדוע מתקיים חוק הכוח ?&amp;quot;&quot;/&gt;&lt;property id=&quot;20307&quot; value=&quot;288&quot;/&gt;&lt;/object&gt;&lt;object type=&quot;3&quot; unique_id=&quot;13213&quot;&gt;&lt;property id=&quot;20148&quot; value=&quot;5&quot;/&gt;&lt;property id=&quot;20300&quot; value=&quot;Slide 22 - &amp;quot;השפעת האינטרנט על תהליכים פוליטיים&amp;quot;&quot;/&gt;&lt;property id=&quot;20307&quot; value=&quot;292&quot;/&gt;&lt;/object&gt;&lt;object type=&quot;3&quot; unique_id=&quot;13390&quot;&gt;&lt;property id=&quot;20148&quot; value=&quot;5&quot;/&gt;&lt;property id=&quot;20300&quot; value=&quot;Slide 21 - &amp;quot;המשולש הדינמי&amp;quot;&quot;/&gt;&lt;property id=&quot;20307&quot; value=&quot;294&quot;/&gt;&lt;/object&gt;&lt;object type=&quot;3&quot; unique_id=&quot;13683&quot;&gt;&lt;property id=&quot;20148&quot; value=&quot;5&quot;/&gt;&lt;property id=&quot;20300&quot; value=&quot;Slide 16&quot;/&gt;&lt;property id=&quot;20307&quot; value=&quot;295&quot;/&gt;&lt;/object&gt;&lt;object type=&quot;3&quot; unique_id=&quot;14437&quot;&gt;&lt;property id=&quot;20148&quot; value=&quot;5&quot;/&gt;&lt;property id=&quot;20300&quot; value=&quot;Slide 14 - &amp;quot;לחוק הכוח מצטרפים תהליכים של שמירת סף&amp;quot;&quot;/&gt;&lt;property id=&quot;20307&quot; value=&quot;297&quot;/&gt;&lt;/object&gt;&lt;object type=&quot;3&quot; unique_id=&quot;14515&quot;&gt;&lt;property id=&quot;20148&quot; value=&quot;5&quot;/&gt;&lt;property id=&quot;20300&quot; value=&quot;Slide 17 - &amp;quot;wikileaks&amp;quot;&quot;/&gt;&lt;property id=&quot;20307&quot; value=&quot;298&quot;/&gt;&lt;/object&gt;&lt;object type=&quot;3&quot; unique_id=&quot;14516&quot;&gt;&lt;property id=&quot;20148&quot; value=&quot;5&quot;/&gt;&lt;property id=&quot;20300&quot; value=&quot;Slide 18 - &amp;quot;הסדרה עצמית בקהילות&amp;quot;&quot;/&gt;&lt;property id=&quot;20307&quot; value=&quot;299&quot;/&gt;&lt;/object&gt;&lt;object type=&quot;3&quot; unique_id=&quot;14664&quot;&gt;&lt;property id=&quot;20148&quot; value=&quot;5&quot;/&gt;&lt;property id=&quot;20300&quot; value=&quot;Slide 15 - &amp;quot;wikipedia&amp;quot;&quot;/&gt;&lt;property id=&quot;20307&quot; value=&quot;300&quot;/&gt;&lt;/object&gt;&lt;object type=&quot;3&quot; unique_id=&quot;14665&quot;&gt;&lt;property id=&quot;20148&quot; value=&quot;5&quot;/&gt;&lt;property id=&quot;20300&quot; value=&quot;Slide 19 - &amp;quot;המחאה החברתית&amp;quot;&quot;/&gt;&lt;property id=&quot;20307&quot; value=&quot;301&quot;/&gt;&lt;/object&gt;&lt;object type=&quot;3&quot; unique_id=&quot;14666&quot;&gt;&lt;property id=&quot;20148&quot; value=&quot;5&quot;/&gt;&lt;property id=&quot;20300&quot; value=&quot;Slide 20 - &amp;quot;לאן אנו צועדים?&amp;quot;&quot;/&gt;&lt;property id=&quot;20307&quot; value=&quot;302&quot;/&gt;&lt;/object&gt;&lt;/object&gt;&lt;object type=&quot;8&quot; unique_id=&quot;10021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iSchool PPT Template-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rmediate Slide Option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termediate Slide Option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inal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00B67BF1EEE4469D49A754D9CF5D71" ma:contentTypeVersion="5" ma:contentTypeDescription="Create a new document." ma:contentTypeScope="" ma:versionID="ecb9de4e6d586a1a89c25fe225fbf8ea">
  <xsd:schema xmlns:xsd="http://www.w3.org/2001/XMLSchema" xmlns:p="http://schemas.microsoft.com/office/2006/metadata/properties" xmlns:ns1="63dabc12-d3e0-4b44-b3c2-1b4b1d4b364d" targetNamespace="http://schemas.microsoft.com/office/2006/metadata/properties" ma:root="true" ma:fieldsID="4f7b859f84bfccede515bd80ff4f7983" ns1:_="">
    <xsd:import namespace="63dabc12-d3e0-4b44-b3c2-1b4b1d4b364d"/>
    <xsd:element name="properties">
      <xsd:complexType>
        <xsd:sequence>
          <xsd:element name="documentManagement">
            <xsd:complexType>
              <xsd:all>
                <xsd:element ref="ns1:Tool_x0020_Category" minOccurs="0"/>
                <xsd:element ref="ns1:Program" minOccurs="0"/>
                <xsd:element ref="ns1:Format" minOccurs="0"/>
                <xsd:element ref="ns1:Description0" minOccurs="0"/>
                <xsd:element ref="ns1:Link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63dabc12-d3e0-4b44-b3c2-1b4b1d4b364d" elementFormDefault="qualified">
    <xsd:import namespace="http://schemas.microsoft.com/office/2006/documentManagement/types"/>
    <xsd:element name="Tool_x0020_Category" ma:index="0" nillable="true" ma:displayName="Tool Category" ma:format="Dropdown" ma:internalName="Tool_x0020_Category">
      <xsd:simpleType>
        <xsd:restriction base="dms:Choice">
          <xsd:enumeration value="Marketing Materials"/>
          <xsd:enumeration value="Strategic Plan Artifacts"/>
          <xsd:enumeration value="External Links"/>
          <xsd:enumeration value="Marketing Tools"/>
        </xsd:restriction>
      </xsd:simpleType>
    </xsd:element>
    <xsd:element name="Program" ma:index="1" nillable="true" ma:displayName="Program" ma:internalName="Progra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ll"/>
                    <xsd:enumeration value="Informatics"/>
                    <xsd:enumeration value="MLIS"/>
                    <xsd:enumeration value="MSIM"/>
                    <xsd:enumeration value="PhD"/>
                  </xsd:restriction>
                </xsd:simpleType>
              </xsd:element>
            </xsd:sequence>
          </xsd:extension>
        </xsd:complexContent>
      </xsd:complexType>
    </xsd:element>
    <xsd:element name="Format" ma:index="3" nillable="true" ma:displayName="Format" ma:format="Dropdown" ma:internalName="Format">
      <xsd:simpleType>
        <xsd:union memberTypes="dms:Text">
          <xsd:simpleType>
            <xsd:restriction base="dms:Choice">
              <xsd:enumeration value="Link"/>
              <xsd:enumeration value="PDF"/>
              <xsd:enumeration value="Template"/>
              <xsd:enumeration value="Text-Only"/>
              <xsd:enumeration value="Video"/>
            </xsd:restriction>
          </xsd:simpleType>
        </xsd:union>
      </xsd:simpleType>
    </xsd:element>
    <xsd:element name="Description0" ma:index="4" nillable="true" ma:displayName="Description" ma:internalName="Description0">
      <xsd:simpleType>
        <xsd:restriction base="dms:Note"/>
      </xsd:simpleType>
    </xsd:element>
    <xsd:element name="Link" ma:index="5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 ma:readOnly="tru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LongProperties xmlns="http://schemas.microsoft.com/office/2006/metadata/longProperties"/>
</file>

<file path=customXml/item4.xml><?xml version="1.0" encoding="utf-8"?>
<p:properties xmlns:p="http://schemas.microsoft.com/office/2006/metadata/properties" xmlns:xsi="http://www.w3.org/2001/XMLSchema-instance">
  <documentManagement>
    <Description0 xmlns="63dabc12-d3e0-4b44-b3c2-1b4b1d4b364d" xsi:nil="true"/>
    <Tool_x0020_Category xmlns="63dabc12-d3e0-4b44-b3c2-1b4b1d4b364d" xsi:nil="true"/>
    <Link xmlns="63dabc12-d3e0-4b44-b3c2-1b4b1d4b364d">
      <Url xmlns="63dabc12-d3e0-4b44-b3c2-1b4b1d4b364d" xsi:nil="true"/>
      <Description xmlns="63dabc12-d3e0-4b44-b3c2-1b4b1d4b364d" xsi:nil="true"/>
    </Link>
    <Format xmlns="63dabc12-d3e0-4b44-b3c2-1b4b1d4b364d" xsi:nil="true"/>
    <Program xmlns="63dabc12-d3e0-4b44-b3c2-1b4b1d4b364d"/>
  </documentManagement>
</p:properties>
</file>

<file path=customXml/itemProps1.xml><?xml version="1.0" encoding="utf-8"?>
<ds:datastoreItem xmlns:ds="http://schemas.openxmlformats.org/officeDocument/2006/customXml" ds:itemID="{EDB68823-8957-4767-8DDA-451A604EE6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dabc12-d3e0-4b44-b3c2-1b4b1d4b364d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BAF77791-313A-4F2C-AF9D-E5243F4906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F04EEC-289F-40DC-BACC-C66AEB2C262C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A20D8B7E-149C-4C75-8259-591BCBCE5AB6}">
  <ds:schemaRefs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63dabc12-d3e0-4b44-b3c2-1b4b1d4b364d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iSchool PPT Template-1</Template>
  <TotalTime>4852</TotalTime>
  <Words>474</Words>
  <Application>Microsoft Office PowerPoint</Application>
  <PresentationFormat>‫הצגה על המסך (4:3)</PresentationFormat>
  <Paragraphs>180</Paragraphs>
  <Slides>24</Slides>
  <Notes>13</Notes>
  <HiddenSlides>0</HiddenSlides>
  <MMClips>2</MMClips>
  <ScaleCrop>false</ScaleCrop>
  <HeadingPairs>
    <vt:vector size="4" baseType="variant">
      <vt:variant>
        <vt:lpstr>ערכת נושא</vt:lpstr>
      </vt:variant>
      <vt:variant>
        <vt:i4>4</vt:i4>
      </vt:variant>
      <vt:variant>
        <vt:lpstr>כותרות שקופיות</vt:lpstr>
      </vt:variant>
      <vt:variant>
        <vt:i4>24</vt:i4>
      </vt:variant>
    </vt:vector>
  </HeadingPairs>
  <TitlesOfParts>
    <vt:vector size="28" baseType="lpstr">
      <vt:lpstr>iSchool PPT Template-1</vt:lpstr>
      <vt:lpstr>Intermediate Slide Option 1</vt:lpstr>
      <vt:lpstr>Intermediate Slide Option 2</vt:lpstr>
      <vt:lpstr>Final Slide</vt:lpstr>
      <vt:lpstr>דינמיקות של כוח  בזרימת מידע ברשתות</vt:lpstr>
      <vt:lpstr>רשתות (...וגם האינטרנט) הביאו לנו פלטפורמות שוויוניות ומעצימות, אשר המשתמש משחק בהן תפקיד קריטי. </vt:lpstr>
      <vt:lpstr>משתתפים יוצרים מידע</vt:lpstr>
      <vt:lpstr>שקופית 4</vt:lpstr>
      <vt:lpstr>שקופית 5</vt:lpstr>
      <vt:lpstr>משתמשי קצה: משתפים ומפתחים</vt:lpstr>
      <vt:lpstr>השתתפות חברתית ופוליטית</vt:lpstr>
      <vt:lpstr>ובעצם מה שהראנו כאן</vt:lpstr>
      <vt:lpstr>לתהליך הביזור, ההעצמה והשוויון של הפרט וקהילות שנוצר בעזרת רשתות וטכנולוגיות מידע הצטרפו תופעות נוספות</vt:lpstr>
      <vt:lpstr>חוק הכוח The power-law</vt:lpstr>
      <vt:lpstr>נתח השוק של מנועי חיפוש</vt:lpstr>
      <vt:lpstr>שקופית 12</vt:lpstr>
      <vt:lpstr>שקופית 13</vt:lpstr>
      <vt:lpstr>שקופית 14</vt:lpstr>
      <vt:lpstr>מדוע מתקיים חוק הכוח ?</vt:lpstr>
      <vt:lpstr>לחוק הכוח מצטרפים תהליכים של שמירת סף ברשתות</vt:lpstr>
      <vt:lpstr>wikipedia</vt:lpstr>
      <vt:lpstr>המחאה החברתית</vt:lpstr>
      <vt:lpstr>wikileaks</vt:lpstr>
      <vt:lpstr>שמירת סף קהילתית</vt:lpstr>
      <vt:lpstr>שקופית 21</vt:lpstr>
      <vt:lpstr>לאן אנו צועדים?</vt:lpstr>
      <vt:lpstr>המשולש הדינמי</vt:lpstr>
      <vt:lpstr>דינמיקות של כוח  בזרימת מידע ברשתות</vt:lpstr>
    </vt:vector>
  </TitlesOfParts>
  <Company>University of Washington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Karine Barzilai-Nahon</dc:creator>
  <cp:lastModifiedBy>yorames</cp:lastModifiedBy>
  <cp:revision>157</cp:revision>
  <dcterms:created xsi:type="dcterms:W3CDTF">2009-09-23T18:37:03Z</dcterms:created>
  <dcterms:modified xsi:type="dcterms:W3CDTF">2011-11-27T10:24:25Z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