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7"/>
  </p:notesMasterIdLst>
  <p:sldIdLst>
    <p:sldId id="256" r:id="rId2"/>
    <p:sldId id="263" r:id="rId3"/>
    <p:sldId id="264" r:id="rId4"/>
    <p:sldId id="262" r:id="rId5"/>
    <p:sldId id="265" r:id="rId6"/>
    <p:sldId id="267" r:id="rId7"/>
    <p:sldId id="268" r:id="rId8"/>
    <p:sldId id="271" r:id="rId9"/>
    <p:sldId id="272" r:id="rId10"/>
    <p:sldId id="266" r:id="rId11"/>
    <p:sldId id="269" r:id="rId12"/>
    <p:sldId id="257" r:id="rId13"/>
    <p:sldId id="259" r:id="rId14"/>
    <p:sldId id="260" r:id="rId15"/>
    <p:sldId id="270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mirwi\Local%20Settings\Temporary%20Internet%20Files\Content.Outlook\OSWG2YAV\&#1505;&#1491;&#1503;%20&#1511;&#1491;&#1501;%20-%20&#1504;&#1497;&#1514;&#1493;&#1495;%20&#1508;&#1512;&#1497;&#1496;&#1497;&#150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/>
          <a:lstStyle/>
          <a:p>
            <a:pPr>
              <a:defRPr/>
            </a:pPr>
            <a:r>
              <a:rPr lang="he-IL" sz="2800" dirty="0"/>
              <a:t>מה לדעתך יהיה ה"רווח" שלך מהשתתפות בניסוי </a:t>
            </a:r>
            <a:r>
              <a:rPr lang="he-IL" sz="2800" dirty="0" err="1"/>
              <a:t>סד"ן</a:t>
            </a:r>
            <a:r>
              <a:rPr lang="he-IL" sz="2800" dirty="0"/>
              <a:t>? 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     </a:t>
            </a:r>
            <a:r>
              <a:rPr lang="he-IL" sz="2800" dirty="0"/>
              <a:t>(אפשר לסמן יותר מתשובה אחת)</a:t>
            </a:r>
          </a:p>
        </c:rich>
      </c:tx>
      <c:layout/>
    </c:title>
    <c:view3D>
      <c:rotX val="30"/>
      <c:rotY val="360"/>
      <c:perspective val="30"/>
    </c:view3D>
    <c:plotArea>
      <c:layout/>
      <c:pie3DChart>
        <c:varyColors val="1"/>
        <c:ser>
          <c:idx val="0"/>
          <c:order val="0"/>
          <c:tx>
            <c:strRef>
              <c:f>'דוח נמלה'!$A$29</c:f>
              <c:strCache>
                <c:ptCount val="1"/>
                <c:pt idx="0">
                  <c:v> 6. מה לדעתך יהיה ה"רווח" שלך מהשתתפות בניסוי סד"ן? (אפשר לסמן יותר מתשובה אחת)</c:v>
                </c:pt>
              </c:strCache>
            </c:strRef>
          </c:tx>
          <c:explosion val="25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0"/>
          </c:dPt>
          <c:dPt>
            <c:idx val="3"/>
            <c:explosion val="0"/>
          </c:dPt>
          <c:dPt>
            <c:idx val="4"/>
            <c:explosion val="0"/>
          </c:dPt>
          <c:dPt>
            <c:idx val="5"/>
            <c:explosion val="0"/>
          </c:dPt>
          <c:dPt>
            <c:idx val="6"/>
            <c:explosion val="0"/>
          </c:dPt>
          <c:dPt>
            <c:idx val="7"/>
            <c:explosion val="0"/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050" b="1">
                      <a:solidFill>
                        <a:sysClr val="windowText" lastClr="000000"/>
                      </a:solidFill>
                    </a:defRPr>
                  </a:pPr>
                  <a:endParaRPr lang="he-IL"/>
                </a:p>
              </c:txPr>
            </c:dLbl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Percent val="1"/>
            <c:showLeaderLines val="1"/>
          </c:dLbls>
          <c:cat>
            <c:strRef>
              <c:f>'דוח נמלה'!$B$28:$I$28</c:f>
              <c:strCache>
                <c:ptCount val="8"/>
                <c:pt idx="0">
                  <c:v>זמינות של ה"ספר"  בכל מקום ובכל עת</c:v>
                </c:pt>
                <c:pt idx="1">
                  <c:v>המשקל הנמוך של ה"ספר" יקל מאוד על נשיאתו</c:v>
                </c:pt>
                <c:pt idx="2">
                  <c:v>ניצול זמן "מבוזבז" לקריאה</c:v>
                </c:pt>
                <c:pt idx="3">
                  <c:v>גישה לספרים קוליים</c:v>
                </c:pt>
                <c:pt idx="4">
                  <c:v>התנסות עם הטכנולוגיה</c:v>
                </c:pt>
                <c:pt idx="5">
                  <c:v>הורדת ספרים נוספים שאינם קשורים לקורס</c:v>
                </c:pt>
                <c:pt idx="6">
                  <c:v>הגדלת היקף הקריאה</c:v>
                </c:pt>
                <c:pt idx="7">
                  <c:v>אחר. פרט/י</c:v>
                </c:pt>
              </c:strCache>
            </c:strRef>
          </c:cat>
          <c:val>
            <c:numRef>
              <c:f>'דוח נמלה'!$B$29:$I$29</c:f>
              <c:numCache>
                <c:formatCode>General</c:formatCode>
                <c:ptCount val="8"/>
                <c:pt idx="0">
                  <c:v>27</c:v>
                </c:pt>
                <c:pt idx="1">
                  <c:v>17</c:v>
                </c:pt>
                <c:pt idx="2">
                  <c:v>18</c:v>
                </c:pt>
                <c:pt idx="3">
                  <c:v>5</c:v>
                </c:pt>
                <c:pt idx="4">
                  <c:v>16</c:v>
                </c:pt>
                <c:pt idx="5">
                  <c:v>2</c:v>
                </c:pt>
                <c:pt idx="6">
                  <c:v>12</c:v>
                </c:pt>
                <c:pt idx="7">
                  <c:v>6</c:v>
                </c:pt>
              </c:numCache>
            </c:numRef>
          </c:val>
        </c:ser>
        <c:ser>
          <c:idx val="1"/>
          <c:order val="1"/>
          <c:tx>
            <c:strRef>
              <c:f>'דוח נמלה'!$A$30</c:f>
              <c:strCache>
                <c:ptCount val="1"/>
              </c:strCache>
            </c:strRef>
          </c:tx>
          <c:explosion val="25"/>
          <c:cat>
            <c:strRef>
              <c:f>'דוח נמלה'!$B$28:$I$28</c:f>
              <c:strCache>
                <c:ptCount val="8"/>
                <c:pt idx="0">
                  <c:v>זמינות של ה"ספר"  בכל מקום ובכל עת</c:v>
                </c:pt>
                <c:pt idx="1">
                  <c:v>המשקל הנמוך של ה"ספר" יקל מאוד על נשיאתו</c:v>
                </c:pt>
                <c:pt idx="2">
                  <c:v>ניצול זמן "מבוזבז" לקריאה</c:v>
                </c:pt>
                <c:pt idx="3">
                  <c:v>גישה לספרים קוליים</c:v>
                </c:pt>
                <c:pt idx="4">
                  <c:v>התנסות עם הטכנולוגיה</c:v>
                </c:pt>
                <c:pt idx="5">
                  <c:v>הורדת ספרים נוספים שאינם קשורים לקורס</c:v>
                </c:pt>
                <c:pt idx="6">
                  <c:v>הגדלת היקף הקריאה</c:v>
                </c:pt>
                <c:pt idx="7">
                  <c:v>אחר. פרט/י</c:v>
                </c:pt>
              </c:strCache>
            </c:strRef>
          </c:cat>
          <c:val>
            <c:numRef>
              <c:f>'דוח נמלה'!$B$30:$I$30</c:f>
              <c:numCache>
                <c:formatCode>0.00%</c:formatCode>
                <c:ptCount val="8"/>
                <c:pt idx="0">
                  <c:v>0.93103444576263372</c:v>
                </c:pt>
                <c:pt idx="1">
                  <c:v>0.58620691299438499</c:v>
                </c:pt>
                <c:pt idx="2">
                  <c:v>0.62068963050842396</c:v>
                </c:pt>
                <c:pt idx="3">
                  <c:v>0.17241378128528606</c:v>
                </c:pt>
                <c:pt idx="4">
                  <c:v>0.5517241358757019</c:v>
                </c:pt>
                <c:pt idx="5">
                  <c:v>6.8965516984462738E-2</c:v>
                </c:pt>
                <c:pt idx="6">
                  <c:v>0.4137931168079374</c:v>
                </c:pt>
                <c:pt idx="7">
                  <c:v>0.20689655840396881</c:v>
                </c:pt>
              </c:numCache>
            </c:numRef>
          </c:val>
        </c:ser>
      </c:pie3DChart>
    </c:plotArea>
    <c:legend>
      <c:legendPos val="l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34E320-7B2A-4038-A131-57BB1CE3E745}" type="datetimeFigureOut">
              <a:rPr lang="he-IL" smtClean="0"/>
              <a:pPr/>
              <a:t>כ"ב/כסלו/תשע"א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6EFC69-8A2B-4CC9-8A23-D2B46ABAF09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FCA268-9DEF-4B23-8667-29B3E0E07980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8074-B1EB-4703-A8E3-9F956FAC506D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FFF-2948-4E94-A396-1D34F3F0A223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9699AC-F8AA-4909-AB31-BC8E28CAA563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E3F39C-7407-473F-847E-F0CF214ED560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16B7-C4AA-4E76-B9C1-9D3DA024BEF1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AA3-CC1F-45E9-8F4C-D573A15EA2A7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3D8F47-93C4-4470-B14C-F125A0AE9C0A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9E24-6DF9-4D42-8543-DC14BC1ACBF0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A5B25A-3B99-4E62-88FF-DBF2540484CD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0255CB-B736-40F3-989D-44C0E8C7A588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CD52E3-5BE9-4B3B-840C-6F91FF1DB7BA}" type="datetime8">
              <a:rPr lang="he-IL" smtClean="0"/>
              <a:pPr/>
              <a:t>29 נובמבר 10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2E85C2-6E6E-4041-B929-86018AFF249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6172200" cy="1894362"/>
          </a:xfrm>
        </p:spPr>
        <p:txBody>
          <a:bodyPr>
            <a:normAutofit/>
          </a:bodyPr>
          <a:lstStyle/>
          <a:p>
            <a:pPr algn="r"/>
            <a:r>
              <a:rPr lang="he-IL" sz="4000" dirty="0" smtClean="0"/>
              <a:t>דילמות עכשוויות בקריאה דיגיטלית</a:t>
            </a:r>
            <a:endParaRPr lang="he-IL" sz="40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339752" y="2708920"/>
            <a:ext cx="6172200" cy="1371600"/>
          </a:xfrm>
        </p:spPr>
        <p:txBody>
          <a:bodyPr>
            <a:normAutofit lnSpcReduction="10000"/>
          </a:bodyPr>
          <a:lstStyle/>
          <a:p>
            <a:pPr algn="r"/>
            <a:endParaRPr lang="he-IL" dirty="0" smtClean="0"/>
          </a:p>
          <a:p>
            <a:pPr algn="r"/>
            <a:endParaRPr lang="he-IL" dirty="0" smtClean="0"/>
          </a:p>
          <a:p>
            <a:pPr algn="r"/>
            <a:r>
              <a:rPr lang="he-IL" dirty="0" err="1" smtClean="0"/>
              <a:t>פרופ</a:t>
            </a:r>
            <a:r>
              <a:rPr lang="he-IL" dirty="0" smtClean="0"/>
              <a:t>' יואב יאיר</a:t>
            </a:r>
          </a:p>
          <a:p>
            <a:pPr algn="r"/>
            <a:r>
              <a:rPr lang="he-IL" dirty="0" smtClean="0"/>
              <a:t>דיקן פיתוח וטכנולוגיות למידה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6093296"/>
            <a:ext cx="60486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29.11.2010  -   בית מדרש: הספרים הדיגיטליים לאן?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bIns="0" anchor="b">
            <a:normAutofit fontScale="90000"/>
          </a:bodyPr>
          <a:lstStyle/>
          <a:p>
            <a:pPr algn="r" eaLnBrk="1" hangingPunct="1"/>
            <a:r>
              <a:rPr lang="he-IL" sz="3900" dirty="0" smtClean="0"/>
              <a:t>לכאורה ברור שיש יתרון לספרים דיגיטליים ניידים בהוראה (בפרט באו"פ!)</a:t>
            </a:r>
            <a:endParaRPr lang="en-US" sz="3900" dirty="0" smtClean="0"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7571184" cy="455712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he-IL" sz="2800" dirty="0" smtClean="0"/>
              <a:t>נגישים בקלות לסטודנט בכל זמן ומכל מקום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he-IL" sz="2800" dirty="0" smtClean="0"/>
              <a:t>מאפשרים חיפוש, מציאת מידע רלוונטי 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he-IL" sz="2800" dirty="0" smtClean="0"/>
              <a:t>קריאה פעילה (</a:t>
            </a:r>
            <a:r>
              <a:rPr lang="he-IL" sz="2800" dirty="0" err="1" smtClean="0"/>
              <a:t>אנוטציות</a:t>
            </a:r>
            <a:r>
              <a:rPr lang="he-IL" sz="2800" dirty="0" smtClean="0"/>
              <a:t>, סימון) והתאמה אישית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he-IL" sz="2800" dirty="0" smtClean="0"/>
              <a:t>עדכון מהיר של הטקסט וקישורו למקורות ברשת 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he-IL" sz="2800" dirty="0" smtClean="0"/>
              <a:t>כל חומרי לימוד על אותה פלטפורמה (ידיעון אקדמי, תרגילים, חוברות הקורס, מדריכי למידה, מקראות)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he-IL" sz="2800" dirty="0" smtClean="0"/>
              <a:t>תקשורת בין סטודנטים לאתר הקורס (סגל ההוראה)</a:t>
            </a:r>
          </a:p>
          <a:p>
            <a:pPr marL="273050" indent="-273050" eaLnBrk="1" hangingPunct="1">
              <a:lnSpc>
                <a:spcPct val="90000"/>
              </a:lnSpc>
              <a:buFont typeface="Arial" pitchFamily="34" charset="0"/>
              <a:buNone/>
            </a:pPr>
            <a:endParaRPr lang="he-IL" sz="2800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87450" y="5229225"/>
            <a:ext cx="65529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dirty="0" smtClean="0">
                <a:solidFill>
                  <a:srgbClr val="FF0000"/>
                </a:solidFill>
              </a:rPr>
              <a:t>השאלות הן מאד פשוטות: איך, מה, מתי, כמה, ולמה....</a:t>
            </a:r>
            <a:r>
              <a:rPr lang="he-IL" sz="28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3600" dirty="0" smtClean="0"/>
              <a:t>כמובן, נדרשת הבנה אמיתית של צרכים ופתרונות</a:t>
            </a:r>
            <a:endParaRPr lang="en-US" sz="3600" dirty="0" smtClean="0"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427168" cy="4557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800" dirty="0" smtClean="0"/>
              <a:t>כדי לדעת מה הטכנולוגיה הטובה יש לבחון:</a:t>
            </a:r>
          </a:p>
          <a:p>
            <a:pPr lvl="1">
              <a:lnSpc>
                <a:spcPct val="90000"/>
              </a:lnSpc>
            </a:pPr>
            <a:r>
              <a:rPr lang="he-IL" sz="2800" dirty="0" smtClean="0"/>
              <a:t>מה הצרכים של הסטודנטים בקריאה אקדמית</a:t>
            </a:r>
          </a:p>
          <a:p>
            <a:pPr lvl="1">
              <a:lnSpc>
                <a:spcPct val="90000"/>
              </a:lnSpc>
            </a:pPr>
            <a:r>
              <a:rPr lang="he-IL" sz="2800" dirty="0" smtClean="0"/>
              <a:t>מה היתרונות המובנים בספרים אלקטרוניים</a:t>
            </a:r>
          </a:p>
          <a:p>
            <a:pPr lvl="1">
              <a:lnSpc>
                <a:spcPct val="90000"/>
              </a:lnSpc>
            </a:pPr>
            <a:r>
              <a:rPr lang="he-IL" sz="2800" dirty="0" smtClean="0"/>
              <a:t>מה הסכנות של עודפות טכנולוגית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cs typeface="Arial" pitchFamily="34" charset="0"/>
              </a:rPr>
              <a:t>Usability vs. Coolness</a:t>
            </a:r>
            <a:r>
              <a:rPr lang="he-IL" sz="2800" dirty="0" smtClean="0"/>
              <a:t> (אפקט העדר)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cs typeface="Arial" pitchFamily="34" charset="0"/>
              </a:rPr>
              <a:t>Cost / Effectiveness</a:t>
            </a:r>
          </a:p>
          <a:p>
            <a:pPr lvl="1">
              <a:lnSpc>
                <a:spcPct val="90000"/>
              </a:lnSpc>
            </a:pPr>
            <a:r>
              <a:rPr lang="he-IL" sz="2800" dirty="0" smtClean="0"/>
              <a:t>יציבות ארוכת טווח</a:t>
            </a:r>
          </a:p>
          <a:p>
            <a:pPr>
              <a:lnSpc>
                <a:spcPct val="90000"/>
              </a:lnSpc>
            </a:pPr>
            <a:r>
              <a:rPr lang="he-IL" sz="2800" dirty="0" smtClean="0"/>
              <a:t>מחקרי שדה מקדימים ו-פיילוטים הם תנאי, כמו גם הכרה ולימוד מניסיונם של אחרים.</a:t>
            </a:r>
          </a:p>
          <a:p>
            <a:pPr lvl="1">
              <a:lnSpc>
                <a:spcPct val="90000"/>
              </a:lnSpc>
            </a:pPr>
            <a:endParaRPr lang="en-US" sz="2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כותרת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971550"/>
          </a:xfrm>
        </p:spPr>
        <p:txBody>
          <a:bodyPr>
            <a:normAutofit/>
          </a:bodyPr>
          <a:lstStyle/>
          <a:p>
            <a:pPr algn="ctr"/>
            <a:r>
              <a:rPr lang="he-IL" sz="3600" dirty="0" err="1" smtClean="0"/>
              <a:t>סד"ן</a:t>
            </a:r>
            <a:r>
              <a:rPr lang="he-IL" sz="3600" dirty="0" smtClean="0"/>
              <a:t>: ספרים דיגיטליים ניידים</a:t>
            </a:r>
          </a:p>
        </p:txBody>
      </p:sp>
      <p:sp>
        <p:nvSpPr>
          <p:cNvPr id="34819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077200" cy="41148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dirty="0" smtClean="0"/>
              <a:t>פרויקט חדש באו"פ בהובלת </a:t>
            </a:r>
            <a:r>
              <a:rPr lang="he-IL" sz="2800" dirty="0" err="1" smtClean="0"/>
              <a:t>שה"ם</a:t>
            </a:r>
            <a:r>
              <a:rPr lang="he-IL" sz="2800" dirty="0" smtClean="0"/>
              <a:t>, לבחינת הנוחות של קריאת חומר אקדמי בעברית ממכשירים ניידים (מימון פנימי).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dirty="0" smtClean="0"/>
              <a:t>שלב ראשון: פיילוט על מספר קורסים קטן, בקבוצות לימוד מעורבות (ספר מודפס מול דיגיטלי, רק או גם וגם).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dirty="0" smtClean="0"/>
              <a:t>יחידת לימוד אחת או יותר בכל קורס תומרנה לפורמט המתאים שמאפשר </a:t>
            </a:r>
            <a:r>
              <a:rPr lang="en-US" sz="2800" dirty="0" smtClean="0"/>
              <a:t>Text reflow</a:t>
            </a:r>
            <a:r>
              <a:rPr lang="he-IL" sz="2800" dirty="0" smtClean="0"/>
              <a:t> (בניגוד לפורמט </a:t>
            </a:r>
            <a:r>
              <a:rPr lang="en-US" sz="2800" dirty="0" smtClean="0"/>
              <a:t>PDF</a:t>
            </a:r>
            <a:r>
              <a:rPr lang="he-IL" sz="2800" dirty="0" smtClean="0"/>
              <a:t> קשיח).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dirty="0" smtClean="0"/>
              <a:t>בשותפות עם חברת </a:t>
            </a:r>
            <a:r>
              <a:rPr lang="he-IL" sz="2800" dirty="0" err="1" smtClean="0"/>
              <a:t>בוקוויר</a:t>
            </a:r>
            <a:r>
              <a:rPr lang="he-IL" sz="2800" dirty="0" smtClean="0"/>
              <a:t>, על גבי פלטפורמה ייחודית תומכת עברית מתוצרת חברת </a:t>
            </a:r>
            <a:r>
              <a:rPr lang="he-IL" sz="2800" dirty="0" err="1" smtClean="0"/>
              <a:t>ג'ינקה</a:t>
            </a:r>
            <a:r>
              <a:rPr lang="he-IL" sz="28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/>
          <p:nvPr/>
        </p:nvGraphicFramePr>
        <p:xfrm>
          <a:off x="2339752" y="188640"/>
          <a:ext cx="655272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5976" y="4869160"/>
            <a:ext cx="22059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29  </a:t>
            </a:r>
            <a:r>
              <a:rPr lang="he-IL" dirty="0" smtClean="0"/>
              <a:t>משיבים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548680"/>
            <a:ext cx="8332021" cy="43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אליפסה 3"/>
          <p:cNvSpPr/>
          <p:nvPr/>
        </p:nvSpPr>
        <p:spPr>
          <a:xfrm>
            <a:off x="395536" y="3717032"/>
            <a:ext cx="108012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3779912" y="4293096"/>
            <a:ext cx="108012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4932040" y="2492896"/>
            <a:ext cx="108012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172200" cy="1894362"/>
          </a:xfrm>
        </p:spPr>
        <p:txBody>
          <a:bodyPr/>
          <a:lstStyle/>
          <a:p>
            <a:pPr algn="r"/>
            <a:r>
              <a:rPr lang="he-IL" dirty="0" smtClean="0"/>
              <a:t>מן הסתם השאלות הטכנולוגיות והפדגוגיות תקבלנה תשובות בשנים הקרובות..</a:t>
            </a:r>
            <a:endParaRPr lang="he-IL" dirty="0"/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2339752" y="3789040"/>
            <a:ext cx="6172200" cy="1371600"/>
          </a:xfrm>
        </p:spPr>
        <p:txBody>
          <a:bodyPr>
            <a:noAutofit/>
          </a:bodyPr>
          <a:lstStyle/>
          <a:p>
            <a:pPr algn="ctr" rtl="0"/>
            <a:r>
              <a:rPr lang="he-IL" sz="6600" dirty="0" smtClean="0"/>
              <a:t> </a:t>
            </a:r>
            <a:r>
              <a:rPr lang="en-US" sz="6600" dirty="0" smtClean="0"/>
              <a:t>STAY TUNED</a:t>
            </a:r>
            <a:r>
              <a:rPr lang="he-IL" sz="6600" dirty="0" smtClean="0"/>
              <a:t>!</a:t>
            </a:r>
            <a:endParaRPr lang="he-IL" sz="66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כמה תובנות על סטודנטים וטכנולוגיות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05000"/>
            <a:ext cx="7560840" cy="469235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>
                <a:cs typeface="David" pitchFamily="2" charset="-79"/>
              </a:rPr>
              <a:t>  Students take Technology for granted </a:t>
            </a:r>
            <a:r>
              <a:rPr lang="he-IL" sz="2400" dirty="0" smtClean="0"/>
              <a:t>– מוסדות שלא מבינים זאת ושאינם הופכים טכנולוגיה למרכיב משמעותי בתשתית הפיסית ובאופן ההוראה חושפים עצמם לסכנה של איבוד סטודנטים.</a:t>
            </a:r>
          </a:p>
          <a:p>
            <a:pPr>
              <a:lnSpc>
                <a:spcPct val="110000"/>
              </a:lnSpc>
            </a:pPr>
            <a:r>
              <a:rPr lang="he-IL" dirty="0" smtClean="0"/>
              <a:t>הטכנולוגיה נמצאת בידיהם של הסטודנטים: אמנם לא כולם </a:t>
            </a:r>
            <a:r>
              <a:rPr lang="en-US" dirty="0" smtClean="0"/>
              <a:t>Early adopters</a:t>
            </a:r>
            <a:r>
              <a:rPr lang="he-IL" dirty="0" smtClean="0"/>
              <a:t> אבל הם בוודאי לא יהיו </a:t>
            </a:r>
            <a:r>
              <a:rPr lang="en-US" dirty="0" smtClean="0"/>
              <a:t>Late majority</a:t>
            </a:r>
            <a:r>
              <a:rPr lang="he-IL" dirty="0" smtClean="0"/>
              <a:t> (לפי מודל </a:t>
            </a:r>
            <a:r>
              <a:rPr lang="he-IL" dirty="0" err="1" smtClean="0"/>
              <a:t>רוג'רס</a:t>
            </a:r>
            <a:r>
              <a:rPr lang="he-IL" dirty="0" smtClean="0"/>
              <a:t>)</a:t>
            </a:r>
            <a:endParaRPr lang="he-IL" sz="2400" dirty="0" smtClean="0"/>
          </a:p>
          <a:p>
            <a:pPr>
              <a:lnSpc>
                <a:spcPct val="110000"/>
              </a:lnSpc>
            </a:pPr>
            <a:r>
              <a:rPr lang="he-IL" sz="2400" dirty="0" smtClean="0"/>
              <a:t>חומרי לימוד מתיישנים במהירות ואי-עדכונם הופך את הסטודנטים לנחותים בשוק העבודה. מכאן עולה שיש לעדכן את הקורסים בצורה רציפה ומתמשכת – ספרים דיגיטליים מאפשרים זאת (לכאורה).</a:t>
            </a:r>
            <a:endParaRPr lang="en-US" sz="2400" dirty="0" smtClean="0">
              <a:cs typeface="David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60648"/>
            <a:ext cx="4457700" cy="1143000"/>
          </a:xfrm>
        </p:spPr>
      </p:pic>
      <p:pic>
        <p:nvPicPr>
          <p:cNvPr id="1229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484784"/>
            <a:ext cx="3857625" cy="4284662"/>
          </a:xfrm>
        </p:spPr>
      </p:pic>
      <p:pic>
        <p:nvPicPr>
          <p:cNvPr id="1229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412776"/>
            <a:ext cx="3190875" cy="4389438"/>
          </a:xfrm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39552" y="5949280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he-IL" sz="3600" b="1" dirty="0" smtClean="0"/>
              <a:t>טוב... לא באמת מת, אבל קם לו מתחרה חזק</a:t>
            </a:r>
            <a:endParaRPr lang="en-US" sz="3600" b="1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075240" cy="635918"/>
          </a:xfrm>
        </p:spPr>
        <p:txBody>
          <a:bodyPr/>
          <a:lstStyle/>
          <a:p>
            <a:pPr algn="r"/>
            <a:r>
              <a:rPr lang="he-IL" dirty="0" smtClean="0"/>
              <a:t>הפוטנציאל האקדמי העתידי של ספרים דיגיטליים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76400"/>
            <a:ext cx="7704856" cy="5181600"/>
          </a:xfrm>
        </p:spPr>
        <p:txBody>
          <a:bodyPr/>
          <a:lstStyle/>
          <a:p>
            <a:pPr algn="l" rtl="0">
              <a:lnSpc>
                <a:spcPct val="110000"/>
              </a:lnSpc>
            </a:pPr>
            <a:r>
              <a:rPr lang="en-US" sz="2400" dirty="0" smtClean="0">
                <a:cs typeface="David" pitchFamily="2" charset="-79"/>
              </a:rPr>
              <a:t>Potential advantages of using eBooks are access to more readings, remote access, searchable readings, </a:t>
            </a:r>
            <a:r>
              <a:rPr lang="en-US" sz="2400" dirty="0" smtClean="0">
                <a:solidFill>
                  <a:srgbClr val="FF0000"/>
                </a:solidFill>
                <a:cs typeface="David" pitchFamily="2" charset="-79"/>
              </a:rPr>
              <a:t>links to allied multimedia resources and optimizing reading time </a:t>
            </a:r>
            <a:r>
              <a:rPr lang="en-US" sz="2400" dirty="0" smtClean="0">
                <a:cs typeface="David" pitchFamily="2" charset="-79"/>
              </a:rPr>
              <a:t>[Lam et al., 2009]</a:t>
            </a:r>
          </a:p>
          <a:p>
            <a:pPr algn="l" rtl="0"/>
            <a:r>
              <a:rPr lang="en-US" sz="2400" dirty="0" smtClean="0">
                <a:cs typeface="David" pitchFamily="2" charset="-79"/>
              </a:rPr>
              <a:t>The true value of online reading lies in </a:t>
            </a:r>
            <a:r>
              <a:rPr lang="en-US" sz="2400" dirty="0" smtClean="0">
                <a:solidFill>
                  <a:srgbClr val="FF0000"/>
                </a:solidFill>
                <a:cs typeface="David" pitchFamily="2" charset="-79"/>
              </a:rPr>
              <a:t>supporting activities beyond reading </a:t>
            </a:r>
            <a:r>
              <a:rPr lang="en-US" sz="2400" dirty="0" smtClean="0">
                <a:cs typeface="David" pitchFamily="2" charset="-79"/>
              </a:rPr>
              <a:t>per se: activities such as annotation, reading and comparing multiple documents, transitions between reading, writing and retrieval [</a:t>
            </a:r>
            <a:r>
              <a:rPr lang="en-US" sz="2400" dirty="0" err="1" smtClean="0">
                <a:cs typeface="David" pitchFamily="2" charset="-79"/>
              </a:rPr>
              <a:t>Golovchinsky</a:t>
            </a:r>
            <a:r>
              <a:rPr lang="en-US" sz="2400" dirty="0" smtClean="0">
                <a:cs typeface="David" pitchFamily="2" charset="-79"/>
              </a:rPr>
              <a:t>, 2008]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1960" y="274638"/>
            <a:ext cx="4463728" cy="1066130"/>
          </a:xfrm>
        </p:spPr>
        <p:txBody>
          <a:bodyPr lIns="0" rIns="0" bIns="0" anchor="b">
            <a:normAutofit fontScale="90000"/>
          </a:bodyPr>
          <a:lstStyle/>
          <a:p>
            <a:pPr algn="r" eaLnBrk="1" hangingPunct="1"/>
            <a:r>
              <a:rPr lang="he-IL" sz="4000" dirty="0" smtClean="0"/>
              <a:t>הספר האלקטרוני הנייד : מהפכה בסגנון </a:t>
            </a:r>
            <a:r>
              <a:rPr lang="he-IL" sz="4000" dirty="0" err="1" smtClean="0"/>
              <a:t>גוטנברג</a:t>
            </a: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59832" y="1484785"/>
            <a:ext cx="5544616" cy="4752528"/>
          </a:xfrm>
        </p:spPr>
        <p:txBody>
          <a:bodyPr/>
          <a:lstStyle/>
          <a:p>
            <a:pPr marL="273050" indent="-273050" eaLnBrk="1" hangingPunct="1"/>
            <a:r>
              <a:rPr lang="he-IL" dirty="0" smtClean="0"/>
              <a:t>עם המצאת מכשירים המתבססים על דיו אלקטרונית, ספרים דיגיטליים הפכו למוצר זול יחסית, נגיש ופופולרי.</a:t>
            </a:r>
          </a:p>
          <a:p>
            <a:pPr marL="273050" indent="-273050" eaLnBrk="1" hangingPunct="1"/>
            <a:r>
              <a:rPr lang="he-IL" dirty="0" smtClean="0"/>
              <a:t>חווית הקריאה היא כמו בספר רגיל, אלא ש...</a:t>
            </a:r>
          </a:p>
          <a:p>
            <a:pPr marL="639763" lvl="1" indent="-246063" eaLnBrk="1" hangingPunct="1"/>
            <a:r>
              <a:rPr lang="he-IL" sz="2400" dirty="0" smtClean="0"/>
              <a:t>מאות ספרים על מכשיר אחד, נגישים כל הזמן: ספריה בתוך הכיס של המעיל</a:t>
            </a:r>
          </a:p>
          <a:p>
            <a:pPr marL="639763" lvl="1" indent="-246063" eaLnBrk="1" hangingPunct="1"/>
            <a:r>
              <a:rPr lang="he-IL" sz="2400" dirty="0" smtClean="0"/>
              <a:t>ממשק פשוט, הפעלה קלה, חסכוני בחשמל</a:t>
            </a:r>
          </a:p>
          <a:p>
            <a:pPr marL="639763" lvl="1" indent="-246063" eaLnBrk="1" hangingPunct="1"/>
            <a:r>
              <a:rPr lang="he-IL" sz="2400" dirty="0" smtClean="0"/>
              <a:t>יכולות חיפוש, התאמה אישית, הדגשה, סימון </a:t>
            </a:r>
          </a:p>
          <a:p>
            <a:pPr marL="639763" lvl="1" indent="-246063" eaLnBrk="1" hangingPunct="1"/>
            <a:r>
              <a:rPr lang="he-IL" sz="2400" dirty="0" smtClean="0"/>
              <a:t>זול בהרבה מאשר לקנות את כל הספרים</a:t>
            </a:r>
          </a:p>
          <a:p>
            <a:pPr marL="639763" lvl="1" indent="-246063" eaLnBrk="1" hangingPunct="1"/>
            <a:r>
              <a:rPr lang="he-IL" sz="2400" dirty="0" smtClean="0"/>
              <a:t>חסכון עצום במקום, וגם... הצלת היערות בברזיל (לא צריך נייר)</a:t>
            </a:r>
          </a:p>
          <a:p>
            <a:pPr marL="639763" lvl="1" indent="-246063" eaLnBrk="1" hangingPunct="1"/>
            <a:endParaRPr lang="en-US" dirty="0" smtClean="0">
              <a:cs typeface="Arial" pitchFamily="34" charset="0"/>
            </a:endParaRPr>
          </a:p>
        </p:txBody>
      </p:sp>
      <p:pic>
        <p:nvPicPr>
          <p:cNvPr id="25605" name="Picture 6" descr="kind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056933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5</a:t>
            </a:fld>
            <a:endParaRPr lang="he-IL"/>
          </a:p>
        </p:txBody>
      </p:sp>
      <p:pic>
        <p:nvPicPr>
          <p:cNvPr id="3074" name="Picture 2" descr="Gutenberg And Printing P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771800" cy="3369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</p:spPr>
        <p:txBody>
          <a:bodyPr/>
          <a:lstStyle/>
          <a:p>
            <a:pPr algn="r"/>
            <a:r>
              <a:rPr lang="en-US" dirty="0" smtClean="0">
                <a:cs typeface="Times New Roman" pitchFamily="18" charset="0"/>
              </a:rPr>
              <a:t>IPAD</a:t>
            </a:r>
            <a:r>
              <a:rPr lang="he-IL" dirty="0" smtClean="0"/>
              <a:t> של </a:t>
            </a:r>
            <a:r>
              <a:rPr lang="en-US" dirty="0" smtClean="0">
                <a:cs typeface="Times New Roman" pitchFamily="18" charset="0"/>
              </a:rPr>
              <a:t>APPLE</a:t>
            </a:r>
            <a:r>
              <a:rPr lang="he-IL" dirty="0" smtClean="0"/>
              <a:t> </a:t>
            </a:r>
            <a:r>
              <a:rPr lang="en-US" dirty="0" smtClean="0"/>
              <a:t>– </a:t>
            </a:r>
            <a:r>
              <a:rPr lang="he-IL" dirty="0" smtClean="0"/>
              <a:t> האם  </a:t>
            </a:r>
            <a:r>
              <a:rPr lang="en-US" dirty="0" smtClean="0"/>
              <a:t>?More is less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539750" y="5373216"/>
            <a:ext cx="74166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dirty="0" err="1" smtClean="0"/>
              <a:t>האיי</a:t>
            </a:r>
            <a:r>
              <a:rPr lang="he-IL" sz="2400" dirty="0" smtClean="0"/>
              <a:t>-פד מציב </a:t>
            </a:r>
            <a:r>
              <a:rPr lang="he-IL" sz="2400" dirty="0"/>
              <a:t>דילמות לא פשוטות בפני ארגון המנסה לאמץ טכנולוגיות חדישות לקריאה אקדמית דיגיטלית: יותר עשיר, יותר מתקדם, יותר פיצ'רים.... אך האומנם גם יותר טוב?</a:t>
            </a:r>
            <a:endParaRPr lang="en-US" sz="2400" dirty="0"/>
          </a:p>
        </p:txBody>
      </p:sp>
      <p:pic>
        <p:nvPicPr>
          <p:cNvPr id="1026" name="Picture 2" descr="http://www.campist.com/archives/wenger-giant-swiss-army-knif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155219" cy="3910192"/>
          </a:xfrm>
          <a:prstGeom prst="rect">
            <a:avLst/>
          </a:prstGeom>
          <a:noFill/>
        </p:spPr>
      </p:pic>
      <p:pic>
        <p:nvPicPr>
          <p:cNvPr id="1028" name="Picture 4" descr="http://cdn.mashable.com/wp-content/uploads/2010/01/ipad-appsto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72816"/>
            <a:ext cx="5069363" cy="3168352"/>
          </a:xfrm>
          <a:prstGeom prst="rect">
            <a:avLst/>
          </a:prstGeom>
          <a:noFill/>
        </p:spPr>
      </p:pic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3347864" y="2924944"/>
            <a:ext cx="72008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b="1" dirty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582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5661249"/>
            <a:ext cx="82809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/>
              <a:t>Readability: </a:t>
            </a:r>
            <a:r>
              <a:rPr lang="en-US" sz="2000" b="1" dirty="0" smtClean="0"/>
              <a:t>Kindle		</a:t>
            </a:r>
            <a:r>
              <a:rPr lang="en-US" sz="2000" b="1" dirty="0"/>
              <a:t> Portability: Kindle</a:t>
            </a:r>
            <a:r>
              <a:rPr lang="en-US" sz="2000" dirty="0"/>
              <a:t>.</a:t>
            </a:r>
            <a:endParaRPr lang="en-US" sz="2000" b="1" dirty="0" smtClean="0"/>
          </a:p>
          <a:p>
            <a:pPr algn="l" rtl="0"/>
            <a:r>
              <a:rPr lang="en-US" sz="2000" b="1" dirty="0"/>
              <a:t>Graphics: Apple </a:t>
            </a:r>
            <a:r>
              <a:rPr lang="en-US" sz="2000" b="1" dirty="0" err="1"/>
              <a:t>iPad</a:t>
            </a:r>
            <a:r>
              <a:rPr lang="en-US" sz="2000" dirty="0" smtClean="0"/>
              <a:t>.	</a:t>
            </a:r>
            <a:r>
              <a:rPr lang="en-US" sz="2000" b="1" dirty="0" smtClean="0"/>
              <a:t> </a:t>
            </a:r>
            <a:r>
              <a:rPr lang="en-US" sz="2000" b="1" dirty="0"/>
              <a:t>Library: No preference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b="1" dirty="0"/>
              <a:t>Battery life: </a:t>
            </a:r>
            <a:r>
              <a:rPr lang="en-US" sz="2000" b="1" dirty="0" smtClean="0"/>
              <a:t>Kindle		</a:t>
            </a:r>
            <a:endParaRPr lang="he-IL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8</a:t>
            </a:fld>
            <a:endParaRPr lang="he-IL"/>
          </a:p>
        </p:txBody>
      </p:sp>
      <p:pic>
        <p:nvPicPr>
          <p:cNvPr id="1026" name="Picture 2" descr="http://www.wired.com/images_blogs/epicenter/2010/05/iPad_Kin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22704" cy="54151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949280"/>
            <a:ext cx="57606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The Jury is still out….</a:t>
            </a:r>
            <a:endParaRPr lang="he-IL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העדפות משתמשים לקריאה של טקסטים אלקטרוניים</a:t>
            </a:r>
            <a:br>
              <a:rPr lang="he-IL" dirty="0" smtClean="0"/>
            </a:br>
            <a:r>
              <a:rPr lang="he-IL" sz="2000" dirty="0" smtClean="0"/>
              <a:t>נכון לארה"ב, בנובמבר 2010</a:t>
            </a:r>
            <a:endParaRPr lang="he-IL" sz="2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35%  מעדיפים את </a:t>
            </a:r>
            <a:r>
              <a:rPr lang="he-IL" dirty="0" err="1" smtClean="0"/>
              <a:t>הלפטופ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32% מעדיפים </a:t>
            </a:r>
            <a:r>
              <a:rPr lang="en-US" dirty="0" smtClean="0"/>
              <a:t>KINDLE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15% קוראים </a:t>
            </a:r>
            <a:r>
              <a:rPr lang="he-IL" dirty="0" err="1" smtClean="0"/>
              <a:t>באייפון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12% קוראים ב- </a:t>
            </a:r>
            <a:r>
              <a:rPr lang="en-US" dirty="0" smtClean="0"/>
              <a:t>Sony Reader</a:t>
            </a:r>
          </a:p>
          <a:p>
            <a:pPr>
              <a:buNone/>
            </a:pPr>
            <a:r>
              <a:rPr lang="he-IL" dirty="0" smtClean="0"/>
              <a:t>10% קוראים </a:t>
            </a:r>
            <a:r>
              <a:rPr lang="he-IL" dirty="0" err="1" smtClean="0"/>
              <a:t>בנטבוק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9% קורים ב-</a:t>
            </a:r>
            <a:r>
              <a:rPr lang="he-IL" dirty="0" err="1" smtClean="0"/>
              <a:t>נוק</a:t>
            </a:r>
            <a:r>
              <a:rPr lang="he-IL" dirty="0" smtClean="0"/>
              <a:t> של בארנס אנד </a:t>
            </a:r>
            <a:r>
              <a:rPr lang="he-IL" dirty="0" err="1" smtClean="0"/>
              <a:t>נובלס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9% קוראים ב-איי-פד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dirty="0" smtClean="0"/>
              <a:t>סכום האחוזים הכולל </a:t>
            </a:r>
            <a:r>
              <a:rPr lang="he-IL" dirty="0" err="1" smtClean="0"/>
              <a:t>גגדול</a:t>
            </a:r>
            <a:r>
              <a:rPr lang="he-IL" dirty="0" smtClean="0"/>
              <a:t> מ-100 כי יש הקוראים מיותר ממכשיר אחד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2E85C2-6E6E-4041-B929-86018AFF249C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658</Words>
  <Application>Microsoft Office PowerPoint</Application>
  <PresentationFormat>‫הצגה על המסך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חלון</vt:lpstr>
      <vt:lpstr>דילמות עכשוויות בקריאה דיגיטלית</vt:lpstr>
      <vt:lpstr>כמה תובנות על סטודנטים וטכנולוגיות</vt:lpstr>
      <vt:lpstr>שקופית 3</vt:lpstr>
      <vt:lpstr>הפוטנציאל האקדמי העתידי של ספרים דיגיטליים</vt:lpstr>
      <vt:lpstr>הספר האלקטרוני הנייד : מהפכה בסגנון גוטנברג</vt:lpstr>
      <vt:lpstr>IPAD של APPLE –  האם  ?More is less</vt:lpstr>
      <vt:lpstr>שקופית 7</vt:lpstr>
      <vt:lpstr>שקופית 8</vt:lpstr>
      <vt:lpstr>העדפות משתמשים לקריאה של טקסטים אלקטרוניים נכון לארה"ב, בנובמבר 2010</vt:lpstr>
      <vt:lpstr>לכאורה ברור שיש יתרון לספרים דיגיטליים ניידים בהוראה (בפרט באו"פ!)</vt:lpstr>
      <vt:lpstr>כמובן, נדרשת הבנה אמיתית של צרכים ופתרונות</vt:lpstr>
      <vt:lpstr>סד"ן: ספרים דיגיטליים ניידים</vt:lpstr>
      <vt:lpstr>שקופית 13</vt:lpstr>
      <vt:lpstr>שקופית 14</vt:lpstr>
      <vt:lpstr>מן הסתם השאלות הטכנולוגיות והפדגוגיות תקבלנה תשובות בשנים הקרובות..</vt:lpstr>
    </vt:vector>
  </TitlesOfParts>
  <Company>The Open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yoavya</dc:creator>
  <cp:lastModifiedBy>yoavya</cp:lastModifiedBy>
  <cp:revision>15</cp:revision>
  <dcterms:created xsi:type="dcterms:W3CDTF">2010-11-29T07:13:23Z</dcterms:created>
  <dcterms:modified xsi:type="dcterms:W3CDTF">2010-11-29T09:06:24Z</dcterms:modified>
</cp:coreProperties>
</file>