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8" d="100"/>
          <a:sy n="58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5D5ACC-44C4-4D74-8EF7-555F558E9DE3}" type="datetimeFigureOut">
              <a:rPr lang="he-IL" smtClean="0"/>
              <a:pPr/>
              <a:t>י"ג/כסלו/תשס"ט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81C8A2A-D1A5-4739-908A-40E51A8D1D0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agitta@openu.ac.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ממ"ש</a:t>
            </a:r>
            <a:r>
              <a:rPr lang="he-IL" dirty="0" smtClean="0"/>
              <a:t> בסביבת פורום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e-IL" dirty="0" smtClean="0"/>
              <a:t>ד"ר חגית מישר טל 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רקע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קורס 14010 טכנולוגיות ולמידה הוא קורס תשתית בתוכנית לתואר שני בחינוך. </a:t>
            </a:r>
          </a:p>
          <a:p>
            <a:r>
              <a:rPr lang="he-IL" dirty="0" smtClean="0"/>
              <a:t>בקורס הסטודנטים נחשפים לראשונה לסביבות למידה טכנולוגיות וסוקרים כלים שונים: לומדות, סימולציות, כלים פתוחים, מסדי נתונים וסביבות ללמידה שיתופיות.</a:t>
            </a:r>
          </a:p>
          <a:p>
            <a:r>
              <a:rPr lang="he-IL" dirty="0" smtClean="0"/>
              <a:t>בקורס הסטודנטים נחשפים לפדגוגיה של למידה מקוונת, למידה עצמית מול למידה שיתופית. </a:t>
            </a:r>
          </a:p>
          <a:p>
            <a:r>
              <a:rPr lang="he-IL" dirty="0" smtClean="0"/>
              <a:t>חומרי הקורס: מקראת מאמרים ומדריך למידה 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מטרת המטלה המקוונת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להשתמש בפורום כדי לנהל דיון בסוגיה משמעותית בנושא מנושאי הקורס </a:t>
            </a:r>
          </a:p>
          <a:p>
            <a:r>
              <a:rPr lang="he-IL" dirty="0" smtClean="0"/>
              <a:t>לתת לסטודנטים אפשרות לבחון את המשמעות של למידה שיתופית דרך התנסות בלמידה שיתופית </a:t>
            </a:r>
          </a:p>
          <a:p>
            <a:r>
              <a:rPr lang="he-IL" dirty="0" smtClean="0"/>
              <a:t>לאפשר לסטודנטים לקיים דיון מושכל ומעמיק דרך הרשת ולנצל את הגמישות בזמן ובמרחב כדי לאחד קבוצות לימוד לקבוצה לומדת אחת  </a:t>
            </a:r>
          </a:p>
          <a:p>
            <a:r>
              <a:rPr lang="he-IL" dirty="0" smtClean="0"/>
              <a:t>להשתמש בתכונות הא-סינכרוניות של הפורום כדי לאפשר הבין את ההבדל בין דיון מילולי לדיון כתוב. 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המטלה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הסטודנטים נתבקשו לענות על שאלה רחבת היקף ולהתיחס לשאלה זו תוך התיחסות למאמרים מיחידות הלימוד. </a:t>
            </a:r>
          </a:p>
          <a:p>
            <a:pPr>
              <a:buNone/>
            </a:pPr>
            <a:r>
              <a:rPr lang="he-IL" dirty="0" smtClean="0"/>
              <a:t>דוגמאות: היתרונות והחסרונות של למידה בסביבת מחשב, הקשר המצוי והרצוי בין </a:t>
            </a:r>
            <a:r>
              <a:rPr lang="he-IL" dirty="0" err="1" smtClean="0"/>
              <a:t>טכנולגיה</a:t>
            </a:r>
            <a:r>
              <a:rPr lang="he-IL" dirty="0" smtClean="0"/>
              <a:t> ופדגוגיה.  </a:t>
            </a:r>
          </a:p>
          <a:p>
            <a:r>
              <a:rPr lang="he-IL" dirty="0" smtClean="0"/>
              <a:t> הסטודנטים התבקשו לכתוב סיכום בתום הדיון המרכז את התובנות שרכזו במהלך הדיון וכן לכתוב רפלקציה על תהליך הלמידה שעברו. 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תפקיד המרכז/מנחה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עיצוב המטלה: התאמת גודל הקבוצה לגודל המטלה, העברת ההנחיות בצורה ברורה, הגדרת מקומו של המנחה  בדיון (למניעת השענות יתר על משוב)  </a:t>
            </a:r>
          </a:p>
          <a:p>
            <a:r>
              <a:rPr lang="he-IL" dirty="0" smtClean="0"/>
              <a:t>ניהול המטלה: יצירת אוירה נעימה ונינוחה לקיום הפעילות, יצירת פעילות שוברת קרח, דרבון סטודנטים להשתתף ולתרום, עידוד אינטראקציה בין הלומדים, משוב על תוכן והכוונה לכיוונים נוספים.   </a:t>
            </a:r>
          </a:p>
          <a:p>
            <a:r>
              <a:rPr lang="he-IL" dirty="0" smtClean="0"/>
              <a:t>ניהול ההערכה:  מתן קריטריונים ברורים להערכה, קביעת מינימום השתתפות (מדד כמותי) ומדדים איכותיים. חלוקה לתרומות חדשות ותרומות של תגובה ומשוב עמיתים. 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399032"/>
          </a:xfrm>
        </p:spPr>
        <p:txBody>
          <a:bodyPr/>
          <a:lstStyle/>
          <a:p>
            <a:pPr algn="ctr"/>
            <a:r>
              <a:rPr lang="he-IL" dirty="0" smtClean="0"/>
              <a:t>המטלה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שאלה 1 </a:t>
            </a:r>
          </a:p>
          <a:p>
            <a:pPr>
              <a:buNone/>
            </a:pPr>
            <a:endParaRPr lang="he-IL" sz="1600" b="1" dirty="0" smtClean="0"/>
          </a:p>
          <a:p>
            <a:pPr>
              <a:buNone/>
            </a:pPr>
            <a:r>
              <a:rPr lang="he-IL" sz="1600" b="1" dirty="0" smtClean="0"/>
              <a:t>נושא הדיון</a:t>
            </a:r>
            <a:r>
              <a:rPr lang="he-IL" sz="1600" dirty="0" smtClean="0"/>
              <a:t> : מה הקשר הרצוי ומה הקשר המצוי בין טכנולוגיה ופדגוגיה? 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הציון עבור השתתפות בשלב זה  יתבסס על הקריטריונים הבאים: 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(30 </a:t>
            </a:r>
            <a:r>
              <a:rPr lang="he-IL" sz="1600" dirty="0" err="1" smtClean="0"/>
              <a:t>נק')</a:t>
            </a:r>
            <a:r>
              <a:rPr lang="he-IL" sz="1600" dirty="0" smtClean="0"/>
              <a:t> הוספת שני טיעונים מקוריים, מנומקים ומבוססים על חומר הקריאה. </a:t>
            </a:r>
          </a:p>
          <a:p>
            <a:pPr>
              <a:buNone/>
            </a:pPr>
            <a:r>
              <a:rPr lang="he-IL" sz="1600" dirty="0" smtClean="0"/>
              <a:t>(30 </a:t>
            </a:r>
            <a:r>
              <a:rPr lang="he-IL" sz="1600" dirty="0" err="1" smtClean="0"/>
              <a:t>נק')</a:t>
            </a:r>
            <a:r>
              <a:rPr lang="he-IL" sz="1600" dirty="0" smtClean="0"/>
              <a:t> תגובה/התיחסות משמעותית לשלושה טיעונים לפחות שהועלו ע"י עמיתים.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שימו לב:  הפורום אינו נועד להעלאת סיכומים/מאמרים אלא לקיום דיון אינטראקטיבי.  לפיכך, אורך הודעה בפורום לא יעלה על 10 שורות. 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he-I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שאלה 2 </a:t>
            </a:r>
            <a:endParaRPr lang="en-US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e-IL" sz="1600" dirty="0" smtClean="0"/>
              <a:t> בשלב זה נקיים רפלקציה על הדיון שהתקיים בשאלה הקודמת. 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שלחו למערכת המטלות סיכום בן עמוד אחד המסכם את חווית הלימוד בה התנסיתם דרך הדיון המונחה.  התיחסו בדיונכם לשני האספקטים: 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he-IL" sz="1600" dirty="0" smtClean="0"/>
              <a:t>(40 </a:t>
            </a:r>
            <a:r>
              <a:rPr lang="he-IL" sz="1600" dirty="0" err="1" smtClean="0"/>
              <a:t>נק')</a:t>
            </a:r>
            <a:r>
              <a:rPr lang="he-IL" sz="1600" dirty="0" smtClean="0"/>
              <a:t>  כיצד התנסות זו תרמה לעיצוב עמדתכם האישית לגבי הסוגיה שבדיון,  ולהבנתכם את משמעותם של תהליכי הלמידה משולבי המחשב?   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הערכה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ההערכה של הפעילות כללה כאמור מדדים כמותיים ומדדים איכותניים. </a:t>
            </a:r>
          </a:p>
          <a:p>
            <a:r>
              <a:rPr lang="he-IL" dirty="0" smtClean="0"/>
              <a:t>מטרת המדדים הכמותיים- לווסת את הפעילות ולתת מסגרת מינימום/מקסימום שמכוונת את התנהגות הסטודנטים למניעת השתלטות ו/או השתמטות. </a:t>
            </a:r>
          </a:p>
          <a:p>
            <a:r>
              <a:rPr lang="he-IL" dirty="0" smtClean="0"/>
              <a:t>מטרת המדדים האיכותיים לקבוע את איכות התרומות</a:t>
            </a:r>
          </a:p>
          <a:p>
            <a:r>
              <a:rPr lang="he-IL" dirty="0" smtClean="0"/>
              <a:t>זמן: פריסת הפעילות לאורך זמן </a:t>
            </a:r>
          </a:p>
          <a:p>
            <a:r>
              <a:rPr lang="he-IL" dirty="0" smtClean="0"/>
              <a:t>השיטה: הערכה עצמית והערכה של המנחה  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r"/>
            <a:r>
              <a:rPr lang="he-IL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טופס הערכת פעילות במטלת פורום</a:t>
            </a:r>
            <a:r>
              <a:rPr lang="he-IL" dirty="0" smtClean="0"/>
              <a:t> 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642910" y="2071678"/>
          <a:ext cx="7858180" cy="2428893"/>
        </p:xfrm>
        <a:graphic>
          <a:graphicData uri="http://schemas.openxmlformats.org/drawingml/2006/table">
            <a:tbl>
              <a:tblPr rtl="1"/>
              <a:tblGrid>
                <a:gridCol w="596684"/>
                <a:gridCol w="1465223"/>
                <a:gridCol w="597265"/>
                <a:gridCol w="1465805"/>
                <a:gridCol w="1031535"/>
                <a:gridCol w="2701668"/>
              </a:tblGrid>
              <a:tr h="5397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latin typeface="Calibri"/>
                          <a:ea typeface="Calibri"/>
                          <a:cs typeface="Arial"/>
                        </a:rPr>
                        <a:t>מספר תרומה 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קישור לתרומה האישית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תאריך 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סוג התרומה האישית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חדש/תגובה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שם המאמר שבו עוסקת התרומה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הערכת התרומה במילים  (במה תרמתי לדיון) 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772" marR="487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מלבן 5"/>
          <p:cNvSpPr/>
          <p:nvPr/>
        </p:nvSpPr>
        <p:spPr>
          <a:xfrm>
            <a:off x="3571868" y="4714884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סיכומי האישי לגבי נושא הדיון (עד 400 מילים):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סיכומי האישי לגבי תהליך הלמידה וחווית הלמידה (עד 400 מילים):  </a:t>
            </a:r>
            <a:endParaRPr kumimoji="0" lang="he-I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928926" y="1428736"/>
            <a:ext cx="5584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prstClr val="white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שם הסטודנט:                                               מספר </a:t>
            </a:r>
            <a:r>
              <a:rPr lang="he-IL" dirty="0" smtClean="0">
                <a:solidFill>
                  <a:prstClr val="white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זיהוי: 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תודה רבה</a:t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חגית</a:t>
            </a:r>
            <a:br>
              <a:rPr lang="he-IL" dirty="0" smtClean="0"/>
            </a:br>
            <a:r>
              <a:rPr lang="he-IL" dirty="0" smtClean="0"/>
              <a:t> </a:t>
            </a:r>
            <a:r>
              <a:rPr lang="en-US" dirty="0" smtClean="0">
                <a:hlinkClick r:id="rId2"/>
              </a:rPr>
              <a:t>hagitta@openu.ac.il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</TotalTime>
  <Words>398</Words>
  <Application>Microsoft Office PowerPoint</Application>
  <PresentationFormat>‫הצגה על המסך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התלהבות</vt:lpstr>
      <vt:lpstr>ממ"ש בסביבת פורום </vt:lpstr>
      <vt:lpstr>רקע </vt:lpstr>
      <vt:lpstr>מטרת המטלה המקוונת </vt:lpstr>
      <vt:lpstr>המטלה </vt:lpstr>
      <vt:lpstr>תפקיד המרכז/מנחה </vt:lpstr>
      <vt:lpstr>המטלה </vt:lpstr>
      <vt:lpstr>הערכה </vt:lpstr>
      <vt:lpstr>טופס הערכת פעילות במטלת פורום </vt:lpstr>
      <vt:lpstr>תודה רבה  חגית  hagitta@openu.ac.il </vt:lpstr>
    </vt:vector>
  </TitlesOfParts>
  <Company>The Open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ממ"ש בסביבת פורום </dc:title>
  <dc:creator>hagitta</dc:creator>
  <cp:lastModifiedBy>batshev</cp:lastModifiedBy>
  <cp:revision>15</cp:revision>
  <dcterms:created xsi:type="dcterms:W3CDTF">2008-11-30T12:14:18Z</dcterms:created>
  <dcterms:modified xsi:type="dcterms:W3CDTF">2008-12-10T09:45:03Z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441086623</vt:i4>
  </property>
  <property fmtid="{D5CDD505-2E9C-101B-9397-08002B2CF9AE}" pid="3" name="_NewReviewCycle">
    <vt:lpwstr/>
  </property>
  <property fmtid="{D5CDD505-2E9C-101B-9397-08002B2CF9AE}" pid="4" name="_EmailSubject">
    <vt:lpwstr>המצגות שלי מסמינר צ'ייס </vt:lpwstr>
  </property>
  <property fmtid="{D5CDD505-2E9C-101B-9397-08002B2CF9AE}" pid="5" name="_AuthorEmail">
    <vt:lpwstr>hagitta@openu.ac.il</vt:lpwstr>
  </property>
  <property fmtid="{D5CDD505-2E9C-101B-9397-08002B2CF9AE}" pid="6" name="_AuthorEmailDisplayName">
    <vt:lpwstr>Hagit Tal</vt:lpwstr>
  </property>
</Properties>
</file>