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3"/>
  </p:notesMasterIdLst>
  <p:handoutMasterIdLst>
    <p:handoutMasterId r:id="rId24"/>
  </p:handoutMasterIdLst>
  <p:sldIdLst>
    <p:sldId id="301" r:id="rId2"/>
    <p:sldId id="425" r:id="rId3"/>
    <p:sldId id="426" r:id="rId4"/>
    <p:sldId id="428" r:id="rId5"/>
    <p:sldId id="429" r:id="rId6"/>
    <p:sldId id="430" r:id="rId7"/>
    <p:sldId id="431" r:id="rId8"/>
    <p:sldId id="432" r:id="rId9"/>
    <p:sldId id="433" r:id="rId10"/>
    <p:sldId id="434" r:id="rId11"/>
    <p:sldId id="411" r:id="rId12"/>
    <p:sldId id="410" r:id="rId13"/>
    <p:sldId id="412" r:id="rId14"/>
    <p:sldId id="435" r:id="rId15"/>
    <p:sldId id="422" r:id="rId16"/>
    <p:sldId id="423" r:id="rId17"/>
    <p:sldId id="413" r:id="rId18"/>
    <p:sldId id="414" r:id="rId19"/>
    <p:sldId id="437" r:id="rId20"/>
    <p:sldId id="421" r:id="rId21"/>
    <p:sldId id="420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990000"/>
    <a:srgbClr val="808080"/>
    <a:srgbClr val="78787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967" autoAdjust="0"/>
    <p:restoredTop sz="94660"/>
  </p:normalViewPr>
  <p:slideViewPr>
    <p:cSldViewPr>
      <p:cViewPr>
        <p:scale>
          <a:sx n="66" d="100"/>
          <a:sy n="66" d="100"/>
        </p:scale>
        <p:origin x="-720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12"/>
    </p:cViewPr>
  </p:sorterViewPr>
  <p:notesViewPr>
    <p:cSldViewPr>
      <p:cViewPr>
        <p:scale>
          <a:sx n="75" d="100"/>
          <a:sy n="75" d="100"/>
        </p:scale>
        <p:origin x="-300" y="175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he-IL" smtClean="0"/>
              <a:t>ריקי רימור ויגאל רוזן</a:t>
            </a: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fld id="{FCF0CC56-692D-4001-8A50-538D0631F0B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he-IL" smtClean="0"/>
              <a:t>ריקי רימור ויגאל רוזן</a:t>
            </a: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fld id="{7F9B44BF-9A47-46C7-894A-7FB51E8DBA0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  <a:p>
            <a:r>
              <a:rPr lang="en-US" smtClean="0"/>
              <a:t>.</a:t>
            </a:r>
          </a:p>
        </p:txBody>
      </p:sp>
      <p:sp>
        <p:nvSpPr>
          <p:cNvPr id="5" name="מציין מיקום של כותרת עליונה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ריקי רימור ויגאל רוזן</a:t>
            </a:r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  <p:sp>
        <p:nvSpPr>
          <p:cNvPr id="5" name="מציין מיקום של כותרת עליונה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ריקי רימור ויגאל רוזן</a:t>
            </a: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  <p:sp>
        <p:nvSpPr>
          <p:cNvPr id="5" name="מציין מיקום של כותרת עליונה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ריקי רימור ויגאל רוזן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מציין מיקום של כותרת עליונה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ריקי רימור ויגאל רוזן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  <p:sp>
        <p:nvSpPr>
          <p:cNvPr id="5" name="מציין מיקום של כותרת עליונה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ריקי רימור ויגאל רוזן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  <p:sp>
        <p:nvSpPr>
          <p:cNvPr id="5" name="מציין מיקום של כותרת עליונה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ריקי רימור ויגאל רוזן</a:t>
            </a: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  <p:sp>
        <p:nvSpPr>
          <p:cNvPr id="5" name="מציין מיקום של כותרת עליונה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ריקי רימור ויגאל רוזן</a:t>
            </a: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  <p:sp>
        <p:nvSpPr>
          <p:cNvPr id="5" name="מציין מיקום של כותרת עליונה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ריקי רימור ויגאל רוזן</a:t>
            </a: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  <p:sp>
        <p:nvSpPr>
          <p:cNvPr id="5" name="מציין מיקום של כותרת עליונה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ריקי רימור ויגאל רוזן</a:t>
            </a: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  <p:sp>
        <p:nvSpPr>
          <p:cNvPr id="5" name="מציין מיקום של כותרת עליונה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ריקי רימור ויגאל רוזן</a:t>
            </a: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  <p:sp>
        <p:nvSpPr>
          <p:cNvPr id="5" name="מציין מיקום של כותרת עליונה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ריקי רימור ויגאל רוזן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כותרת, טקסט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8" name="Picture 5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381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3" name="Text Box 11"/>
          <p:cNvSpPr txBox="1">
            <a:spLocks noChangeArrowheads="1"/>
          </p:cNvSpPr>
          <p:nvPr userDrawn="1"/>
        </p:nvSpPr>
        <p:spPr bwMode="auto">
          <a:xfrm>
            <a:off x="685800" y="6172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he-IL"/>
          </a:p>
        </p:txBody>
      </p:sp>
      <p:sp>
        <p:nvSpPr>
          <p:cNvPr id="3085" name="Text Box 13"/>
          <p:cNvSpPr txBox="1">
            <a:spLocks noChangeArrowheads="1"/>
          </p:cNvSpPr>
          <p:nvPr userDrawn="1"/>
        </p:nvSpPr>
        <p:spPr bwMode="auto">
          <a:xfrm>
            <a:off x="2514600" y="6400800"/>
            <a:ext cx="441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  <a:defRPr/>
            </a:pPr>
            <a:r>
              <a:rPr lang="he-IL" sz="1400" b="1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בניית ידע אישי וידע קבוצתי במסד נתונים שיתופי מתוקשב</a:t>
            </a:r>
            <a:endParaRPr lang="en-US" sz="1400" b="1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787878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787878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787878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787878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787878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787878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787878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787878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787878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787878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878787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878787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878787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rgbClr val="878787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rgbClr val="878787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rgbClr val="878787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rgbClr val="878787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rgbClr val="878787"/>
          </a:solidFill>
          <a:latin typeface="+mn-lt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spreadsheets.google.com/ccc?key=p-IBTp3FRcMHYsea5l8QECA&amp;" TargetMode="External"/><Relationship Id="rId2" Type="http://schemas.openxmlformats.org/officeDocument/2006/relationships/hyperlink" Target="http://estudy.openu.ac.il/opus/bin/en.jsp?enZone=Upload10819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study.openu.ac.il/opus/bin/en.jsp?enZone=Editor109159&amp;enDispWho=Editor%5el248413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514600"/>
            <a:ext cx="9067800" cy="114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e-IL" sz="4400" b="1" smtClean="0">
                <a:solidFill>
                  <a:srgbClr val="A50021"/>
                </a:solidFill>
                <a:cs typeface="Arial" pitchFamily="34" charset="0"/>
              </a:rPr>
              <a:t/>
            </a:r>
            <a:br>
              <a:rPr lang="he-IL" sz="4400" b="1" smtClean="0">
                <a:solidFill>
                  <a:srgbClr val="A50021"/>
                </a:solidFill>
                <a:cs typeface="Arial" pitchFamily="34" charset="0"/>
              </a:rPr>
            </a:br>
            <a:r>
              <a:rPr lang="he-IL" sz="3800" b="1" smtClean="0">
                <a:solidFill>
                  <a:srgbClr val="A50021"/>
                </a:solidFill>
                <a:cs typeface="Arial" pitchFamily="34" charset="0"/>
              </a:rPr>
              <a:t>בניית ידע אישי וידע קבוצתי:</a:t>
            </a:r>
            <a:r>
              <a:rPr lang="en-US" sz="3800" b="1" smtClean="0">
                <a:solidFill>
                  <a:srgbClr val="A50021"/>
                </a:solidFill>
                <a:cs typeface="Arial" pitchFamily="34" charset="0"/>
              </a:rPr>
              <a:t/>
            </a:r>
            <a:br>
              <a:rPr lang="en-US" sz="3800" b="1" smtClean="0">
                <a:solidFill>
                  <a:srgbClr val="A50021"/>
                </a:solidFill>
                <a:cs typeface="Arial" pitchFamily="34" charset="0"/>
              </a:rPr>
            </a:br>
            <a:r>
              <a:rPr lang="he-IL" sz="3800" b="1" smtClean="0">
                <a:solidFill>
                  <a:srgbClr val="A50021"/>
                </a:solidFill>
                <a:cs typeface="Arial" pitchFamily="34" charset="0"/>
              </a:rPr>
              <a:t>ממידע לידע במסד נתונים שיתופי מתוקשב</a:t>
            </a:r>
            <a:r>
              <a:rPr lang="he-IL" sz="4400" b="1" smtClean="0">
                <a:solidFill>
                  <a:srgbClr val="A50021"/>
                </a:solidFill>
                <a:cs typeface="Arial" pitchFamily="34" charset="0"/>
              </a:rPr>
              <a:t/>
            </a:r>
            <a:br>
              <a:rPr lang="he-IL" sz="4400" b="1" smtClean="0">
                <a:solidFill>
                  <a:srgbClr val="A50021"/>
                </a:solidFill>
                <a:cs typeface="Arial" pitchFamily="34" charset="0"/>
              </a:rPr>
            </a:br>
            <a:r>
              <a:rPr lang="en-US" smtClean="0"/>
              <a:t> </a:t>
            </a:r>
            <a:r>
              <a:rPr lang="he-IL" sz="4400" b="1" smtClean="0">
                <a:solidFill>
                  <a:srgbClr val="A50021"/>
                </a:solidFill>
                <a:cs typeface="Arial" pitchFamily="34" charset="0"/>
              </a:rPr>
              <a:t/>
            </a:r>
            <a:br>
              <a:rPr lang="he-IL" sz="4400" b="1" smtClean="0">
                <a:solidFill>
                  <a:srgbClr val="A50021"/>
                </a:solidFill>
                <a:cs typeface="Arial" pitchFamily="34" charset="0"/>
              </a:rPr>
            </a:br>
            <a:r>
              <a:rPr lang="he-IL" sz="2000" smtClean="0">
                <a:solidFill>
                  <a:srgbClr val="808080"/>
                </a:solidFill>
                <a:cs typeface="Arial" pitchFamily="34" charset="0"/>
              </a:rPr>
              <a:t>ד"ר ריקי רימור</a:t>
            </a:r>
            <a:br>
              <a:rPr lang="he-IL" sz="2000" smtClean="0">
                <a:solidFill>
                  <a:srgbClr val="808080"/>
                </a:solidFill>
                <a:cs typeface="Arial" pitchFamily="34" charset="0"/>
              </a:rPr>
            </a:br>
            <a:r>
              <a:rPr lang="he-IL" sz="2000" smtClean="0">
                <a:solidFill>
                  <a:srgbClr val="808080"/>
                </a:solidFill>
                <a:cs typeface="Arial" pitchFamily="34" charset="0"/>
              </a:rPr>
              <a:t>ד"ר יגאל רוזן</a:t>
            </a:r>
            <a:br>
              <a:rPr lang="he-IL" sz="2000" smtClean="0">
                <a:solidFill>
                  <a:srgbClr val="808080"/>
                </a:solidFill>
                <a:cs typeface="Arial" pitchFamily="34" charset="0"/>
              </a:rPr>
            </a:br>
            <a:r>
              <a:rPr lang="he-IL" sz="2000" smtClean="0">
                <a:solidFill>
                  <a:srgbClr val="808080"/>
                </a:solidFill>
                <a:cs typeface="Arial" pitchFamily="34" charset="0"/>
              </a:rPr>
              <a:t/>
            </a:r>
            <a:br>
              <a:rPr lang="he-IL" sz="2000" smtClean="0">
                <a:solidFill>
                  <a:srgbClr val="808080"/>
                </a:solidFill>
                <a:cs typeface="Arial" pitchFamily="34" charset="0"/>
              </a:rPr>
            </a:br>
            <a:r>
              <a:rPr lang="he-IL" sz="2000" smtClean="0">
                <a:solidFill>
                  <a:srgbClr val="808080"/>
                </a:solidFill>
                <a:cs typeface="Arial" pitchFamily="34" charset="0"/>
              </a:rPr>
              <a:t/>
            </a:r>
            <a:br>
              <a:rPr lang="he-IL" sz="2000" smtClean="0">
                <a:solidFill>
                  <a:srgbClr val="808080"/>
                </a:solidFill>
                <a:cs typeface="Arial" pitchFamily="34" charset="0"/>
              </a:rPr>
            </a:br>
            <a:r>
              <a:rPr lang="he-IL" sz="2000" smtClean="0"/>
              <a:t>בית מדרש משותף למרכז צ'ייס ולשה"ם </a:t>
            </a:r>
            <a:br>
              <a:rPr lang="he-IL" sz="2000" smtClean="0"/>
            </a:br>
            <a:r>
              <a:rPr lang="he-IL" sz="2000" smtClean="0"/>
              <a:t/>
            </a:r>
            <a:br>
              <a:rPr lang="he-IL" sz="2000" smtClean="0"/>
            </a:br>
            <a:r>
              <a:rPr lang="he-IL" sz="2000" smtClean="0"/>
              <a:t> 1 בדצמבר 2008</a:t>
            </a:r>
            <a:r>
              <a:rPr lang="en-US" sz="2000" smtClean="0"/>
              <a:t/>
            </a:r>
            <a:br>
              <a:rPr lang="en-US" sz="2000" smtClean="0"/>
            </a:br>
            <a:r>
              <a:rPr lang="he-IL" sz="2000" smtClean="0">
                <a:solidFill>
                  <a:srgbClr val="A50021"/>
                </a:solidFill>
                <a:cs typeface="Arial" pitchFamily="34" charset="0"/>
              </a:rPr>
              <a:t/>
            </a:r>
            <a:br>
              <a:rPr lang="he-IL" sz="2000" smtClean="0">
                <a:solidFill>
                  <a:srgbClr val="A50021"/>
                </a:solidFill>
                <a:cs typeface="Arial" pitchFamily="34" charset="0"/>
              </a:rPr>
            </a:br>
            <a:r>
              <a:rPr lang="he-IL" sz="2000" smtClean="0">
                <a:solidFill>
                  <a:srgbClr val="A50021"/>
                </a:solidFill>
                <a:cs typeface="Arial" pitchFamily="34" charset="0"/>
              </a:rPr>
              <a:t/>
            </a:r>
            <a:br>
              <a:rPr lang="he-IL" sz="2000" smtClean="0">
                <a:solidFill>
                  <a:srgbClr val="A50021"/>
                </a:solidFill>
                <a:cs typeface="Arial" pitchFamily="34" charset="0"/>
              </a:rPr>
            </a:br>
            <a:endParaRPr lang="en-US" sz="2000" smtClean="0">
              <a:solidFill>
                <a:srgbClr val="A50021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sz="2800" smtClean="0">
              <a:solidFill>
                <a:srgbClr val="990000"/>
              </a:solidFill>
            </a:endParaRPr>
          </a:p>
        </p:txBody>
      </p:sp>
      <p:sp>
        <p:nvSpPr>
          <p:cNvPr id="11267" name="מציין מיקום תוכן 2"/>
          <p:cNvSpPr>
            <a:spLocks noGrp="1"/>
          </p:cNvSpPr>
          <p:nvPr>
            <p:ph idx="1"/>
          </p:nvPr>
        </p:nvSpPr>
        <p:spPr>
          <a:xfrm>
            <a:off x="533400" y="1371600"/>
            <a:ext cx="7924800" cy="5257800"/>
          </a:xfrm>
        </p:spPr>
        <p:txBody>
          <a:bodyPr/>
          <a:lstStyle/>
          <a:p>
            <a:pPr algn="r" rtl="1">
              <a:buFontTx/>
              <a:buNone/>
            </a:pPr>
            <a:r>
              <a:rPr lang="he-IL" dirty="0" smtClean="0">
                <a:solidFill>
                  <a:schemeClr val="bg2"/>
                </a:solidFill>
              </a:rPr>
              <a:t>כאשר לומדים מנתחים את הסקת המסקנות של חבריהם לקבוצה </a:t>
            </a:r>
          </a:p>
          <a:p>
            <a:pPr algn="r" rtl="1">
              <a:buFontTx/>
              <a:buNone/>
            </a:pPr>
            <a:r>
              <a:rPr lang="he-IL" dirty="0" smtClean="0">
                <a:solidFill>
                  <a:schemeClr val="bg2"/>
                </a:solidFill>
              </a:rPr>
              <a:t>או </a:t>
            </a:r>
          </a:p>
          <a:p>
            <a:pPr algn="r" rtl="1">
              <a:buFontTx/>
              <a:buNone/>
            </a:pPr>
            <a:r>
              <a:rPr lang="he-IL" dirty="0" smtClean="0">
                <a:solidFill>
                  <a:schemeClr val="bg2"/>
                </a:solidFill>
              </a:rPr>
              <a:t>מקבלים/או דוחים את דעותיהם של חבריהם לקבוצה עד להשגת הקונסנזוס</a:t>
            </a:r>
          </a:p>
          <a:p>
            <a:pPr algn="r" rtl="1">
              <a:buFontTx/>
              <a:buNone/>
            </a:pPr>
            <a:endParaRPr lang="he-IL" dirty="0" smtClean="0">
              <a:solidFill>
                <a:schemeClr val="bg2"/>
              </a:solidFill>
            </a:endParaRPr>
          </a:p>
          <a:p>
            <a:pPr algn="r" rtl="1"/>
            <a:r>
              <a:rPr lang="he-IL" dirty="0" smtClean="0">
                <a:solidFill>
                  <a:schemeClr val="bg2"/>
                </a:solidFill>
              </a:rPr>
              <a:t>באילו אמצעים הם משתמשים?</a:t>
            </a:r>
          </a:p>
          <a:p>
            <a:pPr algn="r" rtl="1"/>
            <a:r>
              <a:rPr lang="he-IL" dirty="0" smtClean="0">
                <a:solidFill>
                  <a:schemeClr val="bg2"/>
                </a:solidFill>
              </a:rPr>
              <a:t>מה מבנה השיח ?</a:t>
            </a:r>
          </a:p>
          <a:p>
            <a:pPr algn="r" rtl="1"/>
            <a:r>
              <a:rPr lang="he-IL" dirty="0" smtClean="0">
                <a:solidFill>
                  <a:schemeClr val="bg2"/>
                </a:solidFill>
              </a:rPr>
              <a:t>אילו טיעונים ? </a:t>
            </a:r>
          </a:p>
          <a:p>
            <a:pPr algn="r" rtl="1"/>
            <a:r>
              <a:rPr lang="he-IL" dirty="0" smtClean="0">
                <a:solidFill>
                  <a:schemeClr val="bg2"/>
                </a:solidFill>
              </a:rPr>
              <a:t>אילו הנמקות?</a:t>
            </a:r>
          </a:p>
          <a:p>
            <a:pPr algn="r" rtl="1"/>
            <a:r>
              <a:rPr lang="he-IL" dirty="0" smtClean="0">
                <a:solidFill>
                  <a:schemeClr val="bg2"/>
                </a:solidFill>
              </a:rPr>
              <a:t>מקורות של ידע קודם?</a:t>
            </a:r>
          </a:p>
          <a:p>
            <a:pPr>
              <a:buFontTx/>
              <a:buNone/>
            </a:pPr>
            <a:endParaRPr lang="en-US" sz="1800" dirty="0" smtClean="0">
              <a:solidFill>
                <a:schemeClr val="bg2"/>
              </a:solidFill>
            </a:endParaRPr>
          </a:p>
          <a:p>
            <a:pPr>
              <a:buFontTx/>
              <a:buNone/>
            </a:pPr>
            <a:r>
              <a:rPr lang="en-US" sz="1800" dirty="0" smtClean="0">
                <a:solidFill>
                  <a:schemeClr val="bg2"/>
                </a:solidFill>
              </a:rPr>
              <a:t>Keefer et al., 2000</a:t>
            </a:r>
            <a:r>
              <a:rPr lang="he-IL" sz="1800" dirty="0" smtClean="0">
                <a:solidFill>
                  <a:schemeClr val="bg2"/>
                </a:solidFill>
              </a:rPr>
              <a:t>. </a:t>
            </a:r>
            <a:r>
              <a:rPr lang="en-US" sz="1800" dirty="0" smtClean="0">
                <a:solidFill>
                  <a:schemeClr val="bg2"/>
                </a:solidFill>
              </a:rPr>
              <a:t>Fischer et al.</a:t>
            </a:r>
            <a:r>
              <a:rPr lang="he-IL" sz="1800" dirty="0" smtClean="0">
                <a:solidFill>
                  <a:schemeClr val="bg2"/>
                </a:solidFill>
              </a:rPr>
              <a:t> ,(2000) , </a:t>
            </a:r>
            <a:r>
              <a:rPr lang="en-US" sz="1800" dirty="0" smtClean="0">
                <a:solidFill>
                  <a:schemeClr val="bg2"/>
                </a:solidFill>
              </a:rPr>
              <a:t>Weinberger </a:t>
            </a:r>
            <a:r>
              <a:rPr lang="he-IL" sz="1800" dirty="0" smtClean="0">
                <a:solidFill>
                  <a:schemeClr val="bg2"/>
                </a:solidFill>
              </a:rPr>
              <a:t> (2003</a:t>
            </a:r>
            <a:r>
              <a:rPr lang="he-IL" sz="1800" b="1" dirty="0" smtClean="0">
                <a:solidFill>
                  <a:schemeClr val="bg2"/>
                </a:solidFill>
              </a:rPr>
              <a:t>)</a:t>
            </a:r>
            <a:endParaRPr lang="he-IL" sz="18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e-IL" b="1" smtClean="0">
                <a:solidFill>
                  <a:srgbClr val="A50021"/>
                </a:solidFill>
                <a:cs typeface="Arial" pitchFamily="34" charset="0"/>
              </a:rPr>
              <a:t>מסד נתונים ככלי לימודי קוגניטיבי</a:t>
            </a:r>
            <a:r>
              <a:rPr lang="en-US" smtClean="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467600" cy="4572000"/>
          </a:xfrm>
        </p:spPr>
        <p:txBody>
          <a:bodyPr/>
          <a:lstStyle/>
          <a:p>
            <a:pPr algn="r" rtl="1"/>
            <a:endParaRPr lang="he-IL" altLang="en-AU" sz="2800" smtClean="0">
              <a:cs typeface="Arial" pitchFamily="34" charset="0"/>
            </a:endParaRPr>
          </a:p>
          <a:p>
            <a:pPr algn="r" rtl="1">
              <a:buFontTx/>
              <a:buNone/>
            </a:pPr>
            <a:endParaRPr lang="he-IL" altLang="en-AU" sz="1000" smtClean="0">
              <a:cs typeface="Arial" pitchFamily="34" charset="0"/>
            </a:endParaRPr>
          </a:p>
          <a:p>
            <a:pPr algn="r" rtl="1"/>
            <a:r>
              <a:rPr lang="he-IL" altLang="en-AU" sz="2800" smtClean="0">
                <a:cs typeface="Arial" pitchFamily="34" charset="0"/>
              </a:rPr>
              <a:t>הגדרת קבוצות נתונים</a:t>
            </a:r>
          </a:p>
          <a:p>
            <a:pPr algn="r" rtl="1"/>
            <a:r>
              <a:rPr lang="he-IL" altLang="en-AU" sz="2800" smtClean="0">
                <a:cs typeface="Arial" pitchFamily="34" charset="0"/>
              </a:rPr>
              <a:t>מיון נתונים</a:t>
            </a:r>
          </a:p>
          <a:p>
            <a:pPr algn="r" rtl="1"/>
            <a:r>
              <a:rPr lang="he-IL" altLang="en-AU" sz="2800" smtClean="0">
                <a:cs typeface="Arial" pitchFamily="34" charset="0"/>
              </a:rPr>
              <a:t>ייצוג נתונים</a:t>
            </a:r>
          </a:p>
          <a:p>
            <a:pPr algn="r" rtl="1"/>
            <a:r>
              <a:rPr lang="he-IL" altLang="en-AU" sz="2800" smtClean="0">
                <a:cs typeface="Arial" pitchFamily="34" charset="0"/>
              </a:rPr>
              <a:t>ביצוע שאילתות</a:t>
            </a:r>
          </a:p>
          <a:p>
            <a:pPr algn="r" rtl="1"/>
            <a:r>
              <a:rPr lang="he-IL" altLang="en-AU" sz="2800" smtClean="0">
                <a:cs typeface="Arial" pitchFamily="34" charset="0"/>
              </a:rPr>
              <a:t>הבניית ידע מטה-קוגניטיבי</a:t>
            </a:r>
            <a:endParaRPr lang="en-US" altLang="en-AU" sz="2800" smtClean="0">
              <a:cs typeface="Arial" pitchFamily="34" charset="0"/>
            </a:endParaRPr>
          </a:p>
          <a:p>
            <a:pPr algn="r" rtl="1">
              <a:lnSpc>
                <a:spcPct val="130000"/>
              </a:lnSpc>
              <a:buFontTx/>
              <a:buNone/>
            </a:pPr>
            <a:r>
              <a:rPr lang="he-IL" sz="2800" smtClean="0">
                <a:cs typeface="Arial" pitchFamily="34" charset="0"/>
              </a:rPr>
              <a:t>(רימור, 2002</a:t>
            </a:r>
            <a:r>
              <a:rPr lang="en-US" sz="2800" smtClean="0">
                <a:cs typeface="Arial" pitchFamily="34" charset="0"/>
              </a:rPr>
              <a:t>;</a:t>
            </a:r>
            <a:r>
              <a:rPr lang="he-IL" sz="2800" smtClean="0">
                <a:cs typeface="Arial" pitchFamily="34" charset="0"/>
              </a:rPr>
              <a:t> </a:t>
            </a:r>
            <a:r>
              <a:rPr lang="en-US" sz="2600" smtClean="0">
                <a:cs typeface="Arial" pitchFamily="34" charset="0"/>
              </a:rPr>
              <a:t>Nason, Lloyd &amp; Ginns, </a:t>
            </a:r>
            <a:r>
              <a:rPr lang="en-US" sz="2800" smtClean="0">
                <a:cs typeface="Arial" pitchFamily="34" charset="0"/>
              </a:rPr>
              <a:t>1996</a:t>
            </a:r>
            <a:r>
              <a:rPr lang="he-IL" sz="2800" smtClean="0">
                <a:cs typeface="Arial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rgbClr val="A50021"/>
                </a:solidFill>
                <a:cs typeface="Arial" pitchFamily="34" charset="0"/>
              </a:rPr>
              <a:t>מטרת המחקר</a:t>
            </a:r>
            <a:r>
              <a:rPr lang="en-US" dirty="0" smtClean="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848600" cy="4572000"/>
          </a:xfrm>
        </p:spPr>
        <p:txBody>
          <a:bodyPr/>
          <a:lstStyle/>
          <a:p>
            <a:pPr algn="r">
              <a:buFontTx/>
              <a:buNone/>
            </a:pPr>
            <a:r>
              <a:rPr lang="he-IL" altLang="en-AU" sz="2800" smtClean="0">
                <a:cs typeface="Times" charset="0"/>
              </a:rPr>
              <a:t>                                </a:t>
            </a:r>
            <a:endParaRPr lang="en-US" altLang="en-AU" sz="2800" smtClean="0">
              <a:cs typeface="Arial" pitchFamily="34" charset="0"/>
            </a:endParaRPr>
          </a:p>
          <a:p>
            <a:pPr algn="r">
              <a:buFontTx/>
              <a:buNone/>
            </a:pPr>
            <a:endParaRPr lang="en-US" altLang="en-AU" smtClean="0">
              <a:cs typeface="Times" charset="0"/>
            </a:endParaRPr>
          </a:p>
          <a:p>
            <a:pPr algn="r" rtl="1">
              <a:lnSpc>
                <a:spcPct val="130000"/>
              </a:lnSpc>
              <a:buFontTx/>
              <a:buNone/>
            </a:pPr>
            <a:endParaRPr lang="he-IL" sz="2800" smtClean="0">
              <a:cs typeface="Arial" pitchFamily="34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533400" y="1752600"/>
            <a:ext cx="8077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rtl="1">
              <a:lnSpc>
                <a:spcPct val="90000"/>
              </a:lnSpc>
              <a:spcBef>
                <a:spcPct val="20000"/>
              </a:spcBef>
            </a:pPr>
            <a:r>
              <a:rPr lang="he-IL" altLang="en-AU" sz="2800" dirty="0">
                <a:solidFill>
                  <a:srgbClr val="787878"/>
                </a:solidFill>
                <a:latin typeface="Verdana" pitchFamily="34" charset="0"/>
                <a:cs typeface="Arial" pitchFamily="34" charset="0"/>
              </a:rPr>
              <a:t> </a:t>
            </a:r>
          </a:p>
          <a:p>
            <a:pPr marL="342900" indent="-342900" algn="r" rtl="1">
              <a:lnSpc>
                <a:spcPct val="90000"/>
              </a:lnSpc>
              <a:spcBef>
                <a:spcPct val="20000"/>
              </a:spcBef>
            </a:pPr>
            <a:r>
              <a:rPr lang="he-IL" altLang="en-AU" sz="2800" dirty="0">
                <a:solidFill>
                  <a:srgbClr val="787878"/>
                </a:solidFill>
                <a:latin typeface="Verdana" pitchFamily="34" charset="0"/>
                <a:cs typeface="Arial" pitchFamily="34" charset="0"/>
              </a:rPr>
              <a:t>לבחון את הקשר שבין מידת פעילות הסטודנטים בפורום </a:t>
            </a:r>
          </a:p>
          <a:p>
            <a:pPr marL="342900" indent="-342900" algn="r" rtl="1">
              <a:lnSpc>
                <a:spcPct val="90000"/>
              </a:lnSpc>
              <a:spcBef>
                <a:spcPct val="20000"/>
              </a:spcBef>
            </a:pPr>
            <a:r>
              <a:rPr lang="he-IL" altLang="en-AU" sz="2800" dirty="0">
                <a:solidFill>
                  <a:srgbClr val="787878"/>
                </a:solidFill>
                <a:latin typeface="Verdana" pitchFamily="34" charset="0"/>
                <a:cs typeface="Arial" pitchFamily="34" charset="0"/>
              </a:rPr>
              <a:t>הקורס לבין היקף ואיכות תרומתם למטלה השיתופית של </a:t>
            </a:r>
          </a:p>
          <a:p>
            <a:pPr marL="342900" indent="-342900" algn="r" rtl="1">
              <a:lnSpc>
                <a:spcPct val="90000"/>
              </a:lnSpc>
              <a:spcBef>
                <a:spcPct val="20000"/>
              </a:spcBef>
            </a:pPr>
            <a:r>
              <a:rPr lang="he-IL" altLang="en-AU" sz="2800" dirty="0">
                <a:solidFill>
                  <a:srgbClr val="787878"/>
                </a:solidFill>
                <a:latin typeface="Verdana" pitchFamily="34" charset="0"/>
                <a:cs typeface="Arial" pitchFamily="34" charset="0"/>
              </a:rPr>
              <a:t>בניית מסד נתונים. </a:t>
            </a:r>
          </a:p>
          <a:p>
            <a:pPr marL="342900" indent="-342900" algn="r" rtl="1">
              <a:lnSpc>
                <a:spcPct val="90000"/>
              </a:lnSpc>
              <a:spcBef>
                <a:spcPct val="20000"/>
              </a:spcBef>
            </a:pPr>
            <a:endParaRPr lang="he-IL" altLang="en-AU" sz="2800" dirty="0">
              <a:solidFill>
                <a:srgbClr val="787878"/>
              </a:solidFill>
              <a:latin typeface="Verdana" pitchFamily="34" charset="0"/>
              <a:cs typeface="Arial" pitchFamily="34" charset="0"/>
            </a:endParaRPr>
          </a:p>
          <a:p>
            <a:pPr marL="342900" indent="-342900" algn="r" rtl="1">
              <a:lnSpc>
                <a:spcPct val="90000"/>
              </a:lnSpc>
              <a:spcBef>
                <a:spcPct val="20000"/>
              </a:spcBef>
            </a:pPr>
            <a:endParaRPr lang="he-IL" altLang="en-AU" sz="2800" dirty="0">
              <a:solidFill>
                <a:srgbClr val="787878"/>
              </a:solidFill>
              <a:latin typeface="Verdana" pitchFamily="34" charset="0"/>
              <a:cs typeface="Arial" pitchFamily="34" charset="0"/>
            </a:endParaRPr>
          </a:p>
          <a:p>
            <a:pPr marL="342900" indent="-342900" algn="r" rtl="1">
              <a:lnSpc>
                <a:spcPct val="90000"/>
              </a:lnSpc>
              <a:spcBef>
                <a:spcPct val="20000"/>
              </a:spcBef>
            </a:pPr>
            <a:endParaRPr lang="he-IL" altLang="en-AU" sz="1000" dirty="0">
              <a:solidFill>
                <a:srgbClr val="787878"/>
              </a:solidFill>
              <a:latin typeface="Verdana" pitchFamily="34" charset="0"/>
              <a:cs typeface="Arial" pitchFamily="34" charset="0"/>
            </a:endParaRPr>
          </a:p>
          <a:p>
            <a:pPr marL="342900" indent="-342900" algn="r" rtl="1">
              <a:lnSpc>
                <a:spcPct val="130000"/>
              </a:lnSpc>
              <a:spcBef>
                <a:spcPct val="20000"/>
              </a:spcBef>
            </a:pPr>
            <a:endParaRPr lang="he-IL" sz="2800" dirty="0">
              <a:solidFill>
                <a:srgbClr val="787878"/>
              </a:solidFill>
              <a:latin typeface="Verdana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/>
          <a:lstStyle/>
          <a:p>
            <a:r>
              <a:rPr lang="he-IL" b="1" dirty="0" smtClean="0">
                <a:solidFill>
                  <a:srgbClr val="A50021"/>
                </a:solidFill>
                <a:cs typeface="Arial" pitchFamily="34" charset="0"/>
              </a:rPr>
              <a:t>שיטת המחקר</a:t>
            </a:r>
            <a:r>
              <a:rPr lang="en-US" dirty="0" smtClean="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848600" cy="4572000"/>
          </a:xfrm>
        </p:spPr>
        <p:txBody>
          <a:bodyPr/>
          <a:lstStyle/>
          <a:p>
            <a:pPr algn="r">
              <a:buFontTx/>
              <a:buNone/>
            </a:pPr>
            <a:r>
              <a:rPr lang="he-IL" altLang="en-AU" sz="2800" smtClean="0">
                <a:cs typeface="Times" charset="0"/>
              </a:rPr>
              <a:t>                                </a:t>
            </a:r>
            <a:endParaRPr lang="en-US" altLang="en-AU" sz="2800" smtClean="0">
              <a:cs typeface="Arial" pitchFamily="34" charset="0"/>
            </a:endParaRPr>
          </a:p>
          <a:p>
            <a:pPr algn="r">
              <a:buFontTx/>
              <a:buNone/>
            </a:pPr>
            <a:endParaRPr lang="en-US" altLang="en-AU" smtClean="0">
              <a:cs typeface="Times" charset="0"/>
            </a:endParaRPr>
          </a:p>
          <a:p>
            <a:pPr algn="r" rtl="1">
              <a:lnSpc>
                <a:spcPct val="130000"/>
              </a:lnSpc>
              <a:buFontTx/>
              <a:buNone/>
            </a:pPr>
            <a:endParaRPr lang="he-IL" sz="2800" smtClean="0">
              <a:cs typeface="Arial" pitchFamily="34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228600" y="1524000"/>
            <a:ext cx="8686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r" rtl="1">
              <a:lnSpc>
                <a:spcPct val="90000"/>
              </a:lnSpc>
              <a:spcBef>
                <a:spcPct val="20000"/>
              </a:spcBef>
              <a:defRPr/>
            </a:pPr>
            <a:r>
              <a:rPr lang="he-IL" altLang="en-AU" sz="2800" b="1" dirty="0">
                <a:solidFill>
                  <a:srgbClr val="787878"/>
                </a:solidFill>
                <a:latin typeface="Verdana" pitchFamily="34" charset="0"/>
                <a:cs typeface="Arial" pitchFamily="34" charset="0"/>
              </a:rPr>
              <a:t>אוכלוסיית המחקר:</a:t>
            </a:r>
            <a:r>
              <a:rPr lang="he-IL" altLang="en-AU" sz="2800" dirty="0">
                <a:solidFill>
                  <a:srgbClr val="787878"/>
                </a:solidFill>
                <a:latin typeface="Verdana" pitchFamily="34" charset="0"/>
                <a:cs typeface="Arial" pitchFamily="34" charset="0"/>
              </a:rPr>
              <a:t>  44 סטודנטים לתואר שני  בקורס:</a:t>
            </a:r>
          </a:p>
          <a:p>
            <a:pPr marL="457200" indent="-457200" algn="r" rtl="1">
              <a:lnSpc>
                <a:spcPct val="90000"/>
              </a:lnSpc>
              <a:spcBef>
                <a:spcPct val="20000"/>
              </a:spcBef>
              <a:defRPr/>
            </a:pPr>
            <a:r>
              <a:rPr lang="he-IL" altLang="en-AU" sz="2800" dirty="0">
                <a:solidFill>
                  <a:srgbClr val="787878"/>
                </a:solidFill>
                <a:latin typeface="Verdana" pitchFamily="34" charset="0"/>
                <a:cs typeface="Arial" pitchFamily="34" charset="0"/>
              </a:rPr>
              <a:t> "ממידע לידע" העוסק בבניית ידע בסביבות למידה טכנולוגיות</a:t>
            </a:r>
          </a:p>
          <a:p>
            <a:pPr marL="457200" indent="-457200" algn="r" rtl="1">
              <a:lnSpc>
                <a:spcPct val="90000"/>
              </a:lnSpc>
              <a:spcBef>
                <a:spcPct val="20000"/>
              </a:spcBef>
              <a:defRPr/>
            </a:pPr>
            <a:endParaRPr lang="he-IL" sz="1000" dirty="0">
              <a:solidFill>
                <a:srgbClr val="787878"/>
              </a:solidFill>
              <a:latin typeface="Verdana" pitchFamily="34" charset="0"/>
              <a:cs typeface="Arial" pitchFamily="34" charset="0"/>
            </a:endParaRPr>
          </a:p>
          <a:p>
            <a:pPr marL="457200" indent="-457200" algn="r" rtl="1">
              <a:lnSpc>
                <a:spcPct val="90000"/>
              </a:lnSpc>
              <a:spcBef>
                <a:spcPct val="20000"/>
              </a:spcBef>
              <a:defRPr/>
            </a:pPr>
            <a:r>
              <a:rPr lang="he-IL" sz="2800" b="1" dirty="0">
                <a:solidFill>
                  <a:srgbClr val="787878"/>
                </a:solidFill>
                <a:latin typeface="Verdana" pitchFamily="34" charset="0"/>
                <a:cs typeface="Arial" pitchFamily="34" charset="0"/>
              </a:rPr>
              <a:t>הליך: </a:t>
            </a:r>
          </a:p>
          <a:p>
            <a:pPr marL="457200" indent="-457200" algn="r" rtl="1">
              <a:lnSpc>
                <a:spcPct val="90000"/>
              </a:lnSpc>
              <a:spcBef>
                <a:spcPct val="20000"/>
              </a:spcBef>
              <a:buFontTx/>
              <a:buAutoNum type="arabicPeriod"/>
              <a:defRPr/>
            </a:pPr>
            <a:r>
              <a:rPr lang="he-IL" sz="2800" dirty="0">
                <a:solidFill>
                  <a:srgbClr val="787878"/>
                </a:solidFill>
                <a:latin typeface="Verdana" pitchFamily="34" charset="0"/>
                <a:cs typeface="Arial" pitchFamily="34" charset="0"/>
              </a:rPr>
              <a:t>השתתפות בפורום הקורס ב-6 נושאים לפחות.</a:t>
            </a:r>
          </a:p>
          <a:p>
            <a:pPr marL="457200" indent="-457200" algn="r" rtl="1">
              <a:lnSpc>
                <a:spcPct val="90000"/>
              </a:lnSpc>
              <a:spcBef>
                <a:spcPct val="20000"/>
              </a:spcBef>
              <a:buFontTx/>
              <a:buAutoNum type="arabicPeriod"/>
              <a:defRPr/>
            </a:pPr>
            <a:r>
              <a:rPr lang="he-IL" sz="2800" dirty="0">
                <a:solidFill>
                  <a:srgbClr val="787878"/>
                </a:solidFill>
                <a:latin typeface="Verdana" pitchFamily="34" charset="0"/>
                <a:cs typeface="Arial" pitchFamily="34" charset="0"/>
              </a:rPr>
              <a:t>בניית מסד נתונים שיתופי מתוקשב בסביבת</a:t>
            </a:r>
          </a:p>
          <a:p>
            <a:pPr marL="457200" indent="-457200" algn="r" rtl="1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800" dirty="0">
                <a:solidFill>
                  <a:srgbClr val="787878"/>
                </a:solidFill>
                <a:latin typeface="Verdana" pitchFamily="34" charset="0"/>
                <a:cs typeface="Arial" pitchFamily="34" charset="0"/>
              </a:rPr>
              <a:t>Google Spreadsheets</a:t>
            </a:r>
            <a:r>
              <a:rPr lang="he-IL" sz="2800" dirty="0">
                <a:solidFill>
                  <a:srgbClr val="787878"/>
                </a:solidFill>
                <a:latin typeface="Verdana" pitchFamily="34" charset="0"/>
                <a:cs typeface="Arial" pitchFamily="34" charset="0"/>
              </a:rPr>
              <a:t>:</a:t>
            </a:r>
          </a:p>
          <a:p>
            <a:pPr marL="514350" indent="-514350" algn="ctr" rtl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he-IL" sz="2800" dirty="0">
                <a:solidFill>
                  <a:srgbClr val="787878"/>
                </a:solidFill>
                <a:latin typeface="Verdana" pitchFamily="34" charset="0"/>
                <a:cs typeface="Arial" pitchFamily="34" charset="0"/>
              </a:rPr>
              <a:t>חלוקה לצוותים בני 3 משתתפים, </a:t>
            </a:r>
          </a:p>
          <a:p>
            <a:pPr marL="457200" indent="-457200" algn="ctr" rtl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he-IL" sz="2800" dirty="0">
                <a:solidFill>
                  <a:srgbClr val="787878"/>
                </a:solidFill>
                <a:latin typeface="Verdana" pitchFamily="34" charset="0"/>
                <a:cs typeface="Arial" pitchFamily="34" charset="0"/>
              </a:rPr>
              <a:t>בחירת 15 היגדים מפורום הקורס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>
                <a:solidFill>
                  <a:srgbClr val="990000"/>
                </a:solidFill>
              </a:rPr>
              <a:t>המטלה: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r" rtl="1">
              <a:lnSpc>
                <a:spcPct val="90000"/>
              </a:lnSpc>
              <a:defRPr/>
            </a:pPr>
            <a:r>
              <a:rPr lang="he-IL" b="1" dirty="0" smtClean="0">
                <a:cs typeface="Arial" pitchFamily="34" charset="0"/>
              </a:rPr>
              <a:t>ברמה אישית</a:t>
            </a:r>
            <a:r>
              <a:rPr lang="he-IL" dirty="0" smtClean="0">
                <a:cs typeface="Arial" pitchFamily="34" charset="0"/>
              </a:rPr>
              <a:t>: סיווג היגדים מהפורום </a:t>
            </a:r>
            <a:r>
              <a:rPr lang="he-IL" dirty="0" err="1" smtClean="0">
                <a:cs typeface="Arial" pitchFamily="34" charset="0"/>
              </a:rPr>
              <a:t>– ל</a:t>
            </a:r>
            <a:r>
              <a:rPr lang="he-IL" dirty="0" smtClean="0">
                <a:cs typeface="Arial" pitchFamily="34" charset="0"/>
              </a:rPr>
              <a:t>פי סוגי ידע ומיונם במסד </a:t>
            </a:r>
          </a:p>
          <a:p>
            <a:pPr marL="457200" indent="-457200" algn="r" rtl="1">
              <a:lnSpc>
                <a:spcPct val="90000"/>
              </a:lnSpc>
              <a:buFontTx/>
              <a:buNone/>
              <a:defRPr/>
            </a:pPr>
            <a:endParaRPr lang="he-IL" dirty="0" smtClean="0">
              <a:cs typeface="Arial" pitchFamily="34" charset="0"/>
            </a:endParaRPr>
          </a:p>
          <a:p>
            <a:pPr marL="457200" indent="-457200" algn="r" rtl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he-IL" b="1" dirty="0" smtClean="0">
                <a:cs typeface="Arial" pitchFamily="34" charset="0"/>
              </a:rPr>
              <a:t>ברמה קבוצתית</a:t>
            </a:r>
            <a:r>
              <a:rPr lang="he-IL" dirty="0" smtClean="0">
                <a:cs typeface="Arial" pitchFamily="34" charset="0"/>
              </a:rPr>
              <a:t>: משוב ודיון על סיווג שנעשה על ידי חברי הצוות, עד לקבלת הסכמה.</a:t>
            </a:r>
          </a:p>
          <a:p>
            <a:pPr marL="457200" indent="-457200" algn="r" rtl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he-IL" dirty="0" smtClean="0">
              <a:cs typeface="Arial" pitchFamily="34" charset="0"/>
            </a:endParaRPr>
          </a:p>
          <a:p>
            <a:pPr>
              <a:buFontTx/>
              <a:buNone/>
              <a:defRPr/>
            </a:pPr>
            <a:r>
              <a:rPr lang="en-US" sz="1600" dirty="0" smtClean="0">
                <a:hlinkClick r:id="rId2"/>
              </a:rPr>
              <a:t>http://estudy.openu.ac.il/opus/bin/en.jsp?enZone=Upload108193</a:t>
            </a:r>
            <a:endParaRPr lang="en-US" sz="1600" dirty="0" smtClean="0"/>
          </a:p>
          <a:p>
            <a:pPr>
              <a:buFontTx/>
              <a:buNone/>
              <a:defRPr/>
            </a:pPr>
            <a:r>
              <a:rPr lang="en-US" sz="1600" dirty="0" smtClean="0">
                <a:hlinkClick r:id="rId3"/>
              </a:rPr>
              <a:t>http://spreadsheets.google.com/ccc?key=p-IBTp3FRcMHYsea5l8QECA&amp;</a:t>
            </a:r>
            <a:endParaRPr lang="en-US" sz="1600" dirty="0" smtClean="0"/>
          </a:p>
          <a:p>
            <a:pPr>
              <a:buFontTx/>
              <a:buNone/>
              <a:defRPr/>
            </a:pPr>
            <a:r>
              <a:rPr lang="en-US" sz="1600" dirty="0" smtClean="0">
                <a:hlinkClick r:id="rId4"/>
              </a:rPr>
              <a:t>http://estudy.openu.ac.il/opus/bin/en.jsp?enZone=Editor109159&amp;enDispWho=Editor^l248413</a:t>
            </a:r>
            <a:endParaRPr lang="en-US" sz="1600" dirty="0" smtClean="0"/>
          </a:p>
          <a:p>
            <a:pPr>
              <a:buFontTx/>
              <a:buNone/>
              <a:defRPr/>
            </a:pPr>
            <a:endParaRPr lang="en-US" sz="1600" dirty="0" smtClean="0"/>
          </a:p>
          <a:p>
            <a:pPr>
              <a:buFontTx/>
              <a:buNone/>
              <a:defRPr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/>
          <a:lstStyle/>
          <a:p>
            <a:r>
              <a:rPr lang="he-IL" b="1" smtClean="0">
                <a:solidFill>
                  <a:srgbClr val="A50021"/>
                </a:solidFill>
                <a:cs typeface="Arial" pitchFamily="34" charset="0"/>
              </a:rPr>
              <a:t>תיאור הסביבה הלימודית</a:t>
            </a:r>
            <a:r>
              <a:rPr lang="en-US" smtClean="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848600" cy="4572000"/>
          </a:xfrm>
        </p:spPr>
        <p:txBody>
          <a:bodyPr/>
          <a:lstStyle/>
          <a:p>
            <a:pPr algn="r">
              <a:buFontTx/>
              <a:buNone/>
            </a:pPr>
            <a:r>
              <a:rPr lang="he-IL" altLang="en-AU" sz="2800" smtClean="0">
                <a:cs typeface="Times" charset="0"/>
              </a:rPr>
              <a:t>                                </a:t>
            </a:r>
            <a:endParaRPr lang="en-US" altLang="en-AU" sz="2800" smtClean="0">
              <a:cs typeface="Arial" pitchFamily="34" charset="0"/>
            </a:endParaRPr>
          </a:p>
          <a:p>
            <a:pPr algn="r">
              <a:buFontTx/>
              <a:buNone/>
            </a:pPr>
            <a:endParaRPr lang="en-US" altLang="en-AU" smtClean="0">
              <a:cs typeface="Times" charset="0"/>
            </a:endParaRPr>
          </a:p>
          <a:p>
            <a:pPr algn="r" rtl="1">
              <a:lnSpc>
                <a:spcPct val="130000"/>
              </a:lnSpc>
              <a:buFontTx/>
              <a:buNone/>
            </a:pPr>
            <a:endParaRPr lang="he-IL" sz="2800" smtClean="0">
              <a:cs typeface="Arial" pitchFamily="34" charset="0"/>
            </a:endParaRPr>
          </a:p>
        </p:txBody>
      </p:sp>
      <p:pic>
        <p:nvPicPr>
          <p:cNvPr id="16388" name="Picture 6"/>
          <p:cNvPicPr>
            <a:picLocks noChangeAspect="1" noChangeArrowheads="1"/>
          </p:cNvPicPr>
          <p:nvPr/>
        </p:nvPicPr>
        <p:blipFill>
          <a:blip r:embed="rId3"/>
          <a:srcRect t="16734" b="6398"/>
          <a:stretch>
            <a:fillRect/>
          </a:stretch>
        </p:blipFill>
        <p:spPr bwMode="auto">
          <a:xfrm>
            <a:off x="457200" y="1371600"/>
            <a:ext cx="85344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/>
          <a:lstStyle/>
          <a:p>
            <a:r>
              <a:rPr lang="he-IL" b="1" smtClean="0">
                <a:solidFill>
                  <a:srgbClr val="A50021"/>
                </a:solidFill>
                <a:cs typeface="Arial" pitchFamily="34" charset="0"/>
              </a:rPr>
              <a:t>תיאור הסביבה הלימודית</a:t>
            </a:r>
            <a:r>
              <a:rPr lang="en-US" smtClean="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848600" cy="4572000"/>
          </a:xfrm>
        </p:spPr>
        <p:txBody>
          <a:bodyPr/>
          <a:lstStyle/>
          <a:p>
            <a:pPr algn="r">
              <a:buFontTx/>
              <a:buNone/>
            </a:pPr>
            <a:r>
              <a:rPr lang="he-IL" altLang="en-AU" sz="2800" smtClean="0">
                <a:cs typeface="Times" charset="0"/>
              </a:rPr>
              <a:t>                                </a:t>
            </a:r>
            <a:endParaRPr lang="en-US" altLang="en-AU" sz="2800" smtClean="0">
              <a:cs typeface="Arial" pitchFamily="34" charset="0"/>
            </a:endParaRPr>
          </a:p>
          <a:p>
            <a:pPr algn="r">
              <a:buFontTx/>
              <a:buNone/>
            </a:pPr>
            <a:endParaRPr lang="en-US" altLang="en-AU" smtClean="0">
              <a:cs typeface="Times" charset="0"/>
            </a:endParaRPr>
          </a:p>
          <a:p>
            <a:pPr algn="r" rtl="1">
              <a:lnSpc>
                <a:spcPct val="130000"/>
              </a:lnSpc>
              <a:buFontTx/>
              <a:buNone/>
            </a:pPr>
            <a:endParaRPr lang="he-IL" sz="2800" smtClean="0">
              <a:cs typeface="Arial" pitchFamily="34" charset="0"/>
            </a:endParaRPr>
          </a:p>
        </p:txBody>
      </p:sp>
      <p:pic>
        <p:nvPicPr>
          <p:cNvPr id="17412" name="Picture 5"/>
          <p:cNvPicPr>
            <a:picLocks noChangeAspect="1" noChangeArrowheads="1"/>
          </p:cNvPicPr>
          <p:nvPr/>
        </p:nvPicPr>
        <p:blipFill>
          <a:blip r:embed="rId3"/>
          <a:srcRect t="16241" b="6398"/>
          <a:stretch>
            <a:fillRect/>
          </a:stretch>
        </p:blipFill>
        <p:spPr bwMode="auto">
          <a:xfrm>
            <a:off x="457200" y="1371600"/>
            <a:ext cx="8534400" cy="495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rgbClr val="A50021"/>
                </a:solidFill>
                <a:cs typeface="Arial" pitchFamily="34" charset="0"/>
              </a:rPr>
              <a:t>שיטת המחקר</a:t>
            </a:r>
            <a:r>
              <a:rPr lang="en-US" dirty="0" smtClean="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848600" cy="4572000"/>
          </a:xfrm>
        </p:spPr>
        <p:txBody>
          <a:bodyPr/>
          <a:lstStyle/>
          <a:p>
            <a:pPr algn="r">
              <a:buFontTx/>
              <a:buNone/>
            </a:pPr>
            <a:r>
              <a:rPr lang="he-IL" altLang="en-AU" sz="2800" smtClean="0">
                <a:cs typeface="Times" charset="0"/>
              </a:rPr>
              <a:t>                                </a:t>
            </a:r>
            <a:endParaRPr lang="en-US" altLang="en-AU" sz="2800" smtClean="0">
              <a:cs typeface="Arial" pitchFamily="34" charset="0"/>
            </a:endParaRPr>
          </a:p>
          <a:p>
            <a:pPr algn="r">
              <a:buFontTx/>
              <a:buNone/>
            </a:pPr>
            <a:endParaRPr lang="en-US" altLang="en-AU" smtClean="0">
              <a:cs typeface="Times" charset="0"/>
            </a:endParaRPr>
          </a:p>
          <a:p>
            <a:pPr algn="r" rtl="1">
              <a:lnSpc>
                <a:spcPct val="130000"/>
              </a:lnSpc>
              <a:buFontTx/>
              <a:buNone/>
            </a:pPr>
            <a:endParaRPr lang="he-IL" sz="2800" smtClean="0">
              <a:cs typeface="Arial" pitchFamily="34" charset="0"/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09600" y="1752600"/>
            <a:ext cx="8153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rtl="1">
              <a:lnSpc>
                <a:spcPct val="90000"/>
              </a:lnSpc>
              <a:spcBef>
                <a:spcPct val="20000"/>
              </a:spcBef>
            </a:pPr>
            <a:r>
              <a:rPr lang="he-IL" sz="2800" b="1">
                <a:solidFill>
                  <a:srgbClr val="787878"/>
                </a:solidFill>
                <a:latin typeface="Verdana" pitchFamily="34" charset="0"/>
                <a:cs typeface="Arial" pitchFamily="34" charset="0"/>
              </a:rPr>
              <a:t>   מדדי הישג אישיים: </a:t>
            </a:r>
            <a:endParaRPr lang="he-IL" sz="2800">
              <a:solidFill>
                <a:srgbClr val="787878"/>
              </a:solidFill>
              <a:latin typeface="Verdana" pitchFamily="34" charset="0"/>
              <a:cs typeface="Arial" pitchFamily="34" charset="0"/>
            </a:endParaRPr>
          </a:p>
          <a:p>
            <a:pPr marL="342900" indent="-342900" algn="r" rtl="1">
              <a:lnSpc>
                <a:spcPct val="90000"/>
              </a:lnSpc>
              <a:spcBef>
                <a:spcPct val="20000"/>
              </a:spcBef>
            </a:pPr>
            <a:r>
              <a:rPr lang="he-IL" sz="2800">
                <a:solidFill>
                  <a:srgbClr val="787878"/>
                </a:solidFill>
                <a:latin typeface="Verdana" pitchFamily="34" charset="0"/>
                <a:cs typeface="Arial" pitchFamily="34" charset="0"/>
              </a:rPr>
              <a:t>   א. פעילות אישית בפורום הקורס: </a:t>
            </a:r>
          </a:p>
          <a:p>
            <a:pPr marL="342900" indent="-342900" algn="r" rtl="1">
              <a:lnSpc>
                <a:spcPct val="90000"/>
              </a:lnSpc>
              <a:spcBef>
                <a:spcPct val="20000"/>
              </a:spcBef>
            </a:pPr>
            <a:r>
              <a:rPr lang="he-IL" sz="2800">
                <a:solidFill>
                  <a:srgbClr val="787878"/>
                </a:solidFill>
                <a:latin typeface="Verdana" pitchFamily="34" charset="0"/>
                <a:cs typeface="Arial" pitchFamily="34" charset="0"/>
              </a:rPr>
              <a:t>       באיזו מידה הסטודנט היה פעיל בדיונים:  </a:t>
            </a:r>
          </a:p>
          <a:p>
            <a:pPr marL="342900" indent="-342900" algn="r" rtl="1">
              <a:lnSpc>
                <a:spcPct val="90000"/>
              </a:lnSpc>
              <a:spcBef>
                <a:spcPct val="20000"/>
              </a:spcBef>
            </a:pPr>
            <a:r>
              <a:rPr lang="he-IL" sz="2800">
                <a:solidFill>
                  <a:srgbClr val="787878"/>
                </a:solidFill>
                <a:latin typeface="Verdana" pitchFamily="34" charset="0"/>
                <a:cs typeface="Arial" pitchFamily="34" charset="0"/>
              </a:rPr>
              <a:t>       </a:t>
            </a:r>
            <a:r>
              <a:rPr lang="he-IL" sz="2800" b="1">
                <a:solidFill>
                  <a:srgbClr val="787878"/>
                </a:solidFill>
                <a:latin typeface="Verdana" pitchFamily="34" charset="0"/>
                <a:cs typeface="Arial" pitchFamily="34" charset="0"/>
              </a:rPr>
              <a:t>כמה שאלות יזם</a:t>
            </a:r>
            <a:r>
              <a:rPr lang="he-IL" sz="2800">
                <a:solidFill>
                  <a:srgbClr val="787878"/>
                </a:solidFill>
                <a:latin typeface="Verdana" pitchFamily="34" charset="0"/>
                <a:cs typeface="Arial" pitchFamily="34" charset="0"/>
              </a:rPr>
              <a:t>?, </a:t>
            </a:r>
            <a:r>
              <a:rPr lang="he-IL" sz="2800" b="1">
                <a:solidFill>
                  <a:srgbClr val="787878"/>
                </a:solidFill>
                <a:latin typeface="Verdana" pitchFamily="34" charset="0"/>
                <a:cs typeface="Arial" pitchFamily="34" charset="0"/>
              </a:rPr>
              <a:t>כמה הפניות מידע הציע</a:t>
            </a:r>
            <a:r>
              <a:rPr lang="he-IL" sz="2800">
                <a:solidFill>
                  <a:srgbClr val="787878"/>
                </a:solidFill>
                <a:latin typeface="Verdana" pitchFamily="34" charset="0"/>
                <a:cs typeface="Arial" pitchFamily="34" charset="0"/>
              </a:rPr>
              <a:t>?</a:t>
            </a:r>
          </a:p>
          <a:p>
            <a:pPr marL="342900" indent="-342900" algn="r" rtl="1">
              <a:lnSpc>
                <a:spcPct val="90000"/>
              </a:lnSpc>
              <a:spcBef>
                <a:spcPct val="20000"/>
              </a:spcBef>
            </a:pPr>
            <a:r>
              <a:rPr lang="he-IL" sz="2800">
                <a:solidFill>
                  <a:srgbClr val="787878"/>
                </a:solidFill>
                <a:latin typeface="Verdana" pitchFamily="34" charset="0"/>
                <a:cs typeface="Arial" pitchFamily="34" charset="0"/>
              </a:rPr>
              <a:t>   ב. ידע אישי במסד מתוקשב: הסיווג האישי של   </a:t>
            </a:r>
          </a:p>
          <a:p>
            <a:pPr marL="342900" indent="-342900" algn="r" rtl="1">
              <a:lnSpc>
                <a:spcPct val="90000"/>
              </a:lnSpc>
              <a:spcBef>
                <a:spcPct val="20000"/>
              </a:spcBef>
            </a:pPr>
            <a:r>
              <a:rPr lang="he-IL" sz="2800">
                <a:solidFill>
                  <a:srgbClr val="787878"/>
                </a:solidFill>
                <a:latin typeface="Verdana" pitchFamily="34" charset="0"/>
                <a:cs typeface="Arial" pitchFamily="34" charset="0"/>
              </a:rPr>
              <a:t>       היגדי הפורום לסוגי ידע – כמה סיווגים נכונים?</a:t>
            </a:r>
          </a:p>
          <a:p>
            <a:pPr marL="342900" indent="-342900" algn="r" rtl="1">
              <a:lnSpc>
                <a:spcPct val="90000"/>
              </a:lnSpc>
              <a:spcBef>
                <a:spcPct val="20000"/>
              </a:spcBef>
            </a:pPr>
            <a:r>
              <a:rPr lang="he-IL" sz="2800">
                <a:solidFill>
                  <a:srgbClr val="787878"/>
                </a:solidFill>
                <a:latin typeface="Verdana" pitchFamily="34" charset="0"/>
                <a:cs typeface="Arial" pitchFamily="34" charset="0"/>
              </a:rPr>
              <a:t>     </a:t>
            </a:r>
            <a:r>
              <a:rPr lang="he-IL" sz="2800" b="1">
                <a:solidFill>
                  <a:srgbClr val="787878"/>
                </a:solidFill>
                <a:latin typeface="Verdana" pitchFamily="34" charset="0"/>
                <a:cs typeface="Arial" pitchFamily="34" charset="0"/>
              </a:rPr>
              <a:t>מדד הישג קבוצתי:</a:t>
            </a:r>
          </a:p>
          <a:p>
            <a:pPr marL="342900" indent="-342900" algn="r" rtl="1">
              <a:lnSpc>
                <a:spcPct val="90000"/>
              </a:lnSpc>
              <a:spcBef>
                <a:spcPct val="20000"/>
              </a:spcBef>
            </a:pPr>
            <a:r>
              <a:rPr lang="he-IL" sz="2800">
                <a:solidFill>
                  <a:srgbClr val="787878"/>
                </a:solidFill>
                <a:latin typeface="Verdana" pitchFamily="34" charset="0"/>
                <a:cs typeface="Arial" pitchFamily="34" charset="0"/>
              </a:rPr>
              <a:t>   ג.  ידע קבוצתי במסד מתוקשב: נכונות הסיווג הקבוצתי של היגדי הפורום לסוגי ידע – סה"כ סיווגים נכונים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e-IL" sz="2800" dirty="0" smtClean="0">
                <a:solidFill>
                  <a:srgbClr val="A50021"/>
                </a:solidFill>
                <a:cs typeface="Arial" pitchFamily="34" charset="0"/>
              </a:rPr>
              <a:t>)</a:t>
            </a:r>
            <a:r>
              <a:rPr lang="en-US" sz="2800" dirty="0" smtClean="0">
                <a:solidFill>
                  <a:srgbClr val="A50021"/>
                </a:solidFill>
                <a:cs typeface="Arial" pitchFamily="34" charset="0"/>
              </a:rPr>
              <a:t>N=44</a:t>
            </a:r>
            <a:r>
              <a:rPr lang="he-IL" b="1" dirty="0" smtClean="0">
                <a:solidFill>
                  <a:srgbClr val="A50021"/>
                </a:solidFill>
                <a:cs typeface="Arial" pitchFamily="34" charset="0"/>
              </a:rPr>
              <a:t>תוצאות </a:t>
            </a:r>
            <a:r>
              <a:rPr lang="he-IL" sz="2800" b="1" dirty="0" smtClean="0">
                <a:solidFill>
                  <a:srgbClr val="A50021"/>
                </a:solidFill>
                <a:cs typeface="Arial" pitchFamily="34" charset="0"/>
              </a:rPr>
              <a:t>(</a:t>
            </a:r>
            <a:endParaRPr lang="en-US" sz="2800" dirty="0" smtClean="0">
              <a:solidFill>
                <a:srgbClr val="A50021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r">
              <a:buFontTx/>
              <a:buNone/>
            </a:pPr>
            <a:r>
              <a:rPr lang="he-IL" altLang="en-AU" smtClean="0">
                <a:cs typeface="Times" charset="0"/>
              </a:rPr>
              <a:t>                                </a:t>
            </a:r>
            <a:endParaRPr lang="en-US" altLang="en-AU" smtClean="0">
              <a:cs typeface="Arial" pitchFamily="34" charset="0"/>
            </a:endParaRPr>
          </a:p>
          <a:p>
            <a:pPr algn="r">
              <a:buFontTx/>
              <a:buNone/>
            </a:pPr>
            <a:endParaRPr lang="en-US" altLang="en-AU" sz="2000" smtClean="0">
              <a:cs typeface="Times" charset="0"/>
            </a:endParaRPr>
          </a:p>
          <a:p>
            <a:pPr algn="r" rtl="1">
              <a:lnSpc>
                <a:spcPct val="130000"/>
              </a:lnSpc>
              <a:buFontTx/>
              <a:buNone/>
            </a:pPr>
            <a:endParaRPr lang="he-IL" smtClean="0">
              <a:cs typeface="Arial" pitchFamily="34" charset="0"/>
            </a:endParaRPr>
          </a:p>
        </p:txBody>
      </p:sp>
      <p:sp>
        <p:nvSpPr>
          <p:cNvPr id="19460" name="Rectangle 22"/>
          <p:cNvSpPr>
            <a:spLocks noChangeArrowheads="1"/>
          </p:cNvSpPr>
          <p:nvPr/>
        </p:nvSpPr>
        <p:spPr bwMode="auto">
          <a:xfrm>
            <a:off x="4803775" y="5006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e-IL"/>
          </a:p>
        </p:txBody>
      </p:sp>
      <p:grpSp>
        <p:nvGrpSpPr>
          <p:cNvPr id="19461" name="Group 73"/>
          <p:cNvGrpSpPr>
            <a:grpSpLocks noChangeAspect="1"/>
          </p:cNvGrpSpPr>
          <p:nvPr/>
        </p:nvGrpSpPr>
        <p:grpSpPr bwMode="auto">
          <a:xfrm>
            <a:off x="1371600" y="1828800"/>
            <a:ext cx="6638925" cy="3922713"/>
            <a:chOff x="0" y="0"/>
            <a:chExt cx="8175" cy="4830"/>
          </a:xfrm>
        </p:grpSpPr>
        <p:sp>
          <p:nvSpPr>
            <p:cNvPr id="19462" name="AutoShape 74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8175" cy="48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9463" name="Line 75"/>
            <p:cNvSpPr>
              <a:spLocks noChangeShapeType="1"/>
            </p:cNvSpPr>
            <p:nvPr/>
          </p:nvSpPr>
          <p:spPr bwMode="auto">
            <a:xfrm>
              <a:off x="645" y="3495"/>
              <a:ext cx="4800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9464" name="Line 76"/>
            <p:cNvSpPr>
              <a:spLocks noChangeShapeType="1"/>
            </p:cNvSpPr>
            <p:nvPr/>
          </p:nvSpPr>
          <p:spPr bwMode="auto">
            <a:xfrm>
              <a:off x="645" y="2880"/>
              <a:ext cx="4800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9465" name="Line 77"/>
            <p:cNvSpPr>
              <a:spLocks noChangeShapeType="1"/>
            </p:cNvSpPr>
            <p:nvPr/>
          </p:nvSpPr>
          <p:spPr bwMode="auto">
            <a:xfrm>
              <a:off x="645" y="2265"/>
              <a:ext cx="4800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9466" name="Line 78"/>
            <p:cNvSpPr>
              <a:spLocks noChangeShapeType="1"/>
            </p:cNvSpPr>
            <p:nvPr/>
          </p:nvSpPr>
          <p:spPr bwMode="auto">
            <a:xfrm>
              <a:off x="645" y="1650"/>
              <a:ext cx="4800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9467" name="Line 79"/>
            <p:cNvSpPr>
              <a:spLocks noChangeShapeType="1"/>
            </p:cNvSpPr>
            <p:nvPr/>
          </p:nvSpPr>
          <p:spPr bwMode="auto">
            <a:xfrm>
              <a:off x="645" y="1035"/>
              <a:ext cx="4800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9468" name="Line 80"/>
            <p:cNvSpPr>
              <a:spLocks noChangeShapeType="1"/>
            </p:cNvSpPr>
            <p:nvPr/>
          </p:nvSpPr>
          <p:spPr bwMode="auto">
            <a:xfrm>
              <a:off x="645" y="420"/>
              <a:ext cx="4800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9469" name="Line 81"/>
            <p:cNvSpPr>
              <a:spLocks noChangeShapeType="1"/>
            </p:cNvSpPr>
            <p:nvPr/>
          </p:nvSpPr>
          <p:spPr bwMode="auto">
            <a:xfrm>
              <a:off x="645" y="420"/>
              <a:ext cx="1" cy="369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9470" name="Line 82"/>
            <p:cNvSpPr>
              <a:spLocks noChangeShapeType="1"/>
            </p:cNvSpPr>
            <p:nvPr/>
          </p:nvSpPr>
          <p:spPr bwMode="auto">
            <a:xfrm>
              <a:off x="585" y="4110"/>
              <a:ext cx="6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9471" name="Line 83"/>
            <p:cNvSpPr>
              <a:spLocks noChangeShapeType="1"/>
            </p:cNvSpPr>
            <p:nvPr/>
          </p:nvSpPr>
          <p:spPr bwMode="auto">
            <a:xfrm>
              <a:off x="585" y="3495"/>
              <a:ext cx="6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9472" name="Line 84"/>
            <p:cNvSpPr>
              <a:spLocks noChangeShapeType="1"/>
            </p:cNvSpPr>
            <p:nvPr/>
          </p:nvSpPr>
          <p:spPr bwMode="auto">
            <a:xfrm>
              <a:off x="585" y="2880"/>
              <a:ext cx="6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9473" name="Line 85"/>
            <p:cNvSpPr>
              <a:spLocks noChangeShapeType="1"/>
            </p:cNvSpPr>
            <p:nvPr/>
          </p:nvSpPr>
          <p:spPr bwMode="auto">
            <a:xfrm>
              <a:off x="585" y="2265"/>
              <a:ext cx="6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9474" name="Line 86"/>
            <p:cNvSpPr>
              <a:spLocks noChangeShapeType="1"/>
            </p:cNvSpPr>
            <p:nvPr/>
          </p:nvSpPr>
          <p:spPr bwMode="auto">
            <a:xfrm>
              <a:off x="585" y="1650"/>
              <a:ext cx="6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9475" name="Line 87"/>
            <p:cNvSpPr>
              <a:spLocks noChangeShapeType="1"/>
            </p:cNvSpPr>
            <p:nvPr/>
          </p:nvSpPr>
          <p:spPr bwMode="auto">
            <a:xfrm>
              <a:off x="585" y="1035"/>
              <a:ext cx="6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9476" name="Line 88"/>
            <p:cNvSpPr>
              <a:spLocks noChangeShapeType="1"/>
            </p:cNvSpPr>
            <p:nvPr/>
          </p:nvSpPr>
          <p:spPr bwMode="auto">
            <a:xfrm>
              <a:off x="585" y="420"/>
              <a:ext cx="6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9477" name="Line 89"/>
            <p:cNvSpPr>
              <a:spLocks noChangeShapeType="1"/>
            </p:cNvSpPr>
            <p:nvPr/>
          </p:nvSpPr>
          <p:spPr bwMode="auto">
            <a:xfrm>
              <a:off x="645" y="4110"/>
              <a:ext cx="480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9478" name="Line 90"/>
            <p:cNvSpPr>
              <a:spLocks noChangeShapeType="1"/>
            </p:cNvSpPr>
            <p:nvPr/>
          </p:nvSpPr>
          <p:spPr bwMode="auto">
            <a:xfrm flipV="1">
              <a:off x="645" y="4110"/>
              <a:ext cx="1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9479" name="Line 91"/>
            <p:cNvSpPr>
              <a:spLocks noChangeShapeType="1"/>
            </p:cNvSpPr>
            <p:nvPr/>
          </p:nvSpPr>
          <p:spPr bwMode="auto">
            <a:xfrm flipV="1">
              <a:off x="3045" y="4110"/>
              <a:ext cx="1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9480" name="Line 92"/>
            <p:cNvSpPr>
              <a:spLocks noChangeShapeType="1"/>
            </p:cNvSpPr>
            <p:nvPr/>
          </p:nvSpPr>
          <p:spPr bwMode="auto">
            <a:xfrm flipV="1">
              <a:off x="5445" y="4110"/>
              <a:ext cx="1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9481" name="Line 93"/>
            <p:cNvSpPr>
              <a:spLocks noChangeShapeType="1"/>
            </p:cNvSpPr>
            <p:nvPr/>
          </p:nvSpPr>
          <p:spPr bwMode="auto">
            <a:xfrm flipV="1">
              <a:off x="1845" y="1995"/>
              <a:ext cx="2400" cy="765"/>
            </a:xfrm>
            <a:prstGeom prst="line">
              <a:avLst/>
            </a:prstGeom>
            <a:noFill/>
            <a:ln w="15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9482" name="Line 94"/>
            <p:cNvSpPr>
              <a:spLocks noChangeShapeType="1"/>
            </p:cNvSpPr>
            <p:nvPr/>
          </p:nvSpPr>
          <p:spPr bwMode="auto">
            <a:xfrm>
              <a:off x="1845" y="975"/>
              <a:ext cx="2400" cy="795"/>
            </a:xfrm>
            <a:prstGeom prst="line">
              <a:avLst/>
            </a:prstGeom>
            <a:noFill/>
            <a:ln w="15">
              <a:solidFill>
                <a:srgbClr val="CC99FF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9483" name="Freeform 95"/>
            <p:cNvSpPr>
              <a:spLocks/>
            </p:cNvSpPr>
            <p:nvPr/>
          </p:nvSpPr>
          <p:spPr bwMode="auto">
            <a:xfrm>
              <a:off x="1800" y="2715"/>
              <a:ext cx="90" cy="90"/>
            </a:xfrm>
            <a:custGeom>
              <a:avLst/>
              <a:gdLst>
                <a:gd name="T0" fmla="*/ 45 w 90"/>
                <a:gd name="T1" fmla="*/ 0 h 90"/>
                <a:gd name="T2" fmla="*/ 90 w 90"/>
                <a:gd name="T3" fmla="*/ 45 h 90"/>
                <a:gd name="T4" fmla="*/ 45 w 90"/>
                <a:gd name="T5" fmla="*/ 90 h 90"/>
                <a:gd name="T6" fmla="*/ 0 w 90"/>
                <a:gd name="T7" fmla="*/ 45 h 90"/>
                <a:gd name="T8" fmla="*/ 45 w 90"/>
                <a:gd name="T9" fmla="*/ 0 h 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0"/>
                <a:gd name="T16" fmla="*/ 0 h 90"/>
                <a:gd name="T17" fmla="*/ 90 w 90"/>
                <a:gd name="T18" fmla="*/ 90 h 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0" h="90">
                  <a:moveTo>
                    <a:pt x="45" y="0"/>
                  </a:moveTo>
                  <a:lnTo>
                    <a:pt x="90" y="45"/>
                  </a:lnTo>
                  <a:lnTo>
                    <a:pt x="45" y="90"/>
                  </a:lnTo>
                  <a:lnTo>
                    <a:pt x="0" y="45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000080"/>
            </a:solidFill>
            <a:ln w="15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9484" name="Freeform 96"/>
            <p:cNvSpPr>
              <a:spLocks/>
            </p:cNvSpPr>
            <p:nvPr/>
          </p:nvSpPr>
          <p:spPr bwMode="auto">
            <a:xfrm>
              <a:off x="4200" y="1950"/>
              <a:ext cx="90" cy="90"/>
            </a:xfrm>
            <a:custGeom>
              <a:avLst/>
              <a:gdLst>
                <a:gd name="T0" fmla="*/ 45 w 90"/>
                <a:gd name="T1" fmla="*/ 0 h 90"/>
                <a:gd name="T2" fmla="*/ 90 w 90"/>
                <a:gd name="T3" fmla="*/ 45 h 90"/>
                <a:gd name="T4" fmla="*/ 45 w 90"/>
                <a:gd name="T5" fmla="*/ 90 h 90"/>
                <a:gd name="T6" fmla="*/ 0 w 90"/>
                <a:gd name="T7" fmla="*/ 45 h 90"/>
                <a:gd name="T8" fmla="*/ 45 w 90"/>
                <a:gd name="T9" fmla="*/ 0 h 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0"/>
                <a:gd name="T16" fmla="*/ 0 h 90"/>
                <a:gd name="T17" fmla="*/ 90 w 90"/>
                <a:gd name="T18" fmla="*/ 90 h 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0" h="90">
                  <a:moveTo>
                    <a:pt x="45" y="0"/>
                  </a:moveTo>
                  <a:lnTo>
                    <a:pt x="90" y="45"/>
                  </a:lnTo>
                  <a:lnTo>
                    <a:pt x="45" y="90"/>
                  </a:lnTo>
                  <a:lnTo>
                    <a:pt x="0" y="45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000080"/>
            </a:solidFill>
            <a:ln w="15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9485" name="Rectangle 97"/>
            <p:cNvSpPr>
              <a:spLocks noChangeArrowheads="1"/>
            </p:cNvSpPr>
            <p:nvPr/>
          </p:nvSpPr>
          <p:spPr bwMode="auto">
            <a:xfrm>
              <a:off x="1800" y="930"/>
              <a:ext cx="75" cy="75"/>
            </a:xfrm>
            <a:prstGeom prst="rect">
              <a:avLst/>
            </a:prstGeom>
            <a:solidFill>
              <a:srgbClr val="CC99FF"/>
            </a:solidFill>
            <a:ln w="15">
              <a:solidFill>
                <a:srgbClr val="CC99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9486" name="Rectangle 98"/>
            <p:cNvSpPr>
              <a:spLocks noChangeArrowheads="1"/>
            </p:cNvSpPr>
            <p:nvPr/>
          </p:nvSpPr>
          <p:spPr bwMode="auto">
            <a:xfrm>
              <a:off x="4200" y="1725"/>
              <a:ext cx="75" cy="75"/>
            </a:xfrm>
            <a:prstGeom prst="rect">
              <a:avLst/>
            </a:prstGeom>
            <a:solidFill>
              <a:srgbClr val="CC99FF"/>
            </a:solidFill>
            <a:ln w="15">
              <a:solidFill>
                <a:srgbClr val="CC99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9487" name="Rectangle 99"/>
            <p:cNvSpPr>
              <a:spLocks noChangeArrowheads="1"/>
            </p:cNvSpPr>
            <p:nvPr/>
          </p:nvSpPr>
          <p:spPr bwMode="auto">
            <a:xfrm>
              <a:off x="1665" y="2911"/>
              <a:ext cx="364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14.2</a:t>
              </a:r>
              <a:endParaRPr lang="en-US" sz="12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88" name="Rectangle 100"/>
            <p:cNvSpPr>
              <a:spLocks noChangeArrowheads="1"/>
            </p:cNvSpPr>
            <p:nvPr/>
          </p:nvSpPr>
          <p:spPr bwMode="auto">
            <a:xfrm>
              <a:off x="4064" y="2144"/>
              <a:ext cx="364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15.4</a:t>
              </a:r>
              <a:endParaRPr lang="en-US" sz="12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89" name="Rectangle 101"/>
            <p:cNvSpPr>
              <a:spLocks noChangeArrowheads="1"/>
            </p:cNvSpPr>
            <p:nvPr/>
          </p:nvSpPr>
          <p:spPr bwMode="auto">
            <a:xfrm>
              <a:off x="1665" y="571"/>
              <a:ext cx="364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17.1</a:t>
              </a:r>
              <a:endParaRPr lang="en-US" sz="12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90" name="Rectangle 102"/>
            <p:cNvSpPr>
              <a:spLocks noChangeArrowheads="1"/>
            </p:cNvSpPr>
            <p:nvPr/>
          </p:nvSpPr>
          <p:spPr bwMode="auto">
            <a:xfrm>
              <a:off x="4064" y="1364"/>
              <a:ext cx="364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15.8</a:t>
              </a:r>
              <a:endParaRPr lang="en-US" sz="12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91" name="Rectangle 103"/>
            <p:cNvSpPr>
              <a:spLocks noChangeArrowheads="1"/>
            </p:cNvSpPr>
            <p:nvPr/>
          </p:nvSpPr>
          <p:spPr bwMode="auto">
            <a:xfrm>
              <a:off x="285" y="3989"/>
              <a:ext cx="157" cy="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</a:rPr>
                <a:t>12</a:t>
              </a:r>
              <a:endParaRPr lang="en-US"/>
            </a:p>
          </p:txBody>
        </p:sp>
        <p:sp>
          <p:nvSpPr>
            <p:cNvPr id="19492" name="Rectangle 104"/>
            <p:cNvSpPr>
              <a:spLocks noChangeArrowheads="1"/>
            </p:cNvSpPr>
            <p:nvPr/>
          </p:nvSpPr>
          <p:spPr bwMode="auto">
            <a:xfrm>
              <a:off x="285" y="3376"/>
              <a:ext cx="157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</a:rPr>
                <a:t>13</a:t>
              </a:r>
              <a:endParaRPr lang="en-US"/>
            </a:p>
          </p:txBody>
        </p:sp>
        <p:sp>
          <p:nvSpPr>
            <p:cNvPr id="19493" name="Rectangle 105"/>
            <p:cNvSpPr>
              <a:spLocks noChangeArrowheads="1"/>
            </p:cNvSpPr>
            <p:nvPr/>
          </p:nvSpPr>
          <p:spPr bwMode="auto">
            <a:xfrm>
              <a:off x="285" y="2760"/>
              <a:ext cx="157" cy="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</a:rPr>
                <a:t>14</a:t>
              </a:r>
              <a:endParaRPr lang="en-US"/>
            </a:p>
          </p:txBody>
        </p:sp>
        <p:sp>
          <p:nvSpPr>
            <p:cNvPr id="19494" name="Rectangle 106"/>
            <p:cNvSpPr>
              <a:spLocks noChangeArrowheads="1"/>
            </p:cNvSpPr>
            <p:nvPr/>
          </p:nvSpPr>
          <p:spPr bwMode="auto">
            <a:xfrm>
              <a:off x="285" y="2144"/>
              <a:ext cx="157" cy="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</a:rPr>
                <a:t>15</a:t>
              </a:r>
              <a:endParaRPr lang="en-US"/>
            </a:p>
          </p:txBody>
        </p:sp>
        <p:sp>
          <p:nvSpPr>
            <p:cNvPr id="19495" name="Rectangle 107"/>
            <p:cNvSpPr>
              <a:spLocks noChangeArrowheads="1"/>
            </p:cNvSpPr>
            <p:nvPr/>
          </p:nvSpPr>
          <p:spPr bwMode="auto">
            <a:xfrm>
              <a:off x="285" y="1531"/>
              <a:ext cx="157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</a:rPr>
                <a:t>16</a:t>
              </a:r>
              <a:endParaRPr lang="en-US"/>
            </a:p>
          </p:txBody>
        </p:sp>
        <p:sp>
          <p:nvSpPr>
            <p:cNvPr id="19496" name="Rectangle 108"/>
            <p:cNvSpPr>
              <a:spLocks noChangeArrowheads="1"/>
            </p:cNvSpPr>
            <p:nvPr/>
          </p:nvSpPr>
          <p:spPr bwMode="auto">
            <a:xfrm>
              <a:off x="285" y="915"/>
              <a:ext cx="157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</a:rPr>
                <a:t>17</a:t>
              </a:r>
              <a:endParaRPr lang="en-US"/>
            </a:p>
          </p:txBody>
        </p:sp>
        <p:sp>
          <p:nvSpPr>
            <p:cNvPr id="19497" name="Rectangle 109"/>
            <p:cNvSpPr>
              <a:spLocks noChangeArrowheads="1"/>
            </p:cNvSpPr>
            <p:nvPr/>
          </p:nvSpPr>
          <p:spPr bwMode="auto">
            <a:xfrm>
              <a:off x="285" y="299"/>
              <a:ext cx="157" cy="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</a:rPr>
                <a:t>18</a:t>
              </a:r>
              <a:endParaRPr lang="en-US"/>
            </a:p>
          </p:txBody>
        </p:sp>
        <p:sp>
          <p:nvSpPr>
            <p:cNvPr id="19498" name="Rectangle 110"/>
            <p:cNvSpPr>
              <a:spLocks noChangeArrowheads="1"/>
            </p:cNvSpPr>
            <p:nvPr/>
          </p:nvSpPr>
          <p:spPr bwMode="auto">
            <a:xfrm>
              <a:off x="1306" y="4275"/>
              <a:ext cx="1736" cy="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he-IL" sz="14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פעילים יותר בפורום</a:t>
              </a:r>
              <a:endParaRPr lang="en-US" sz="14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99" name="Rectangle 111"/>
            <p:cNvSpPr>
              <a:spLocks noChangeArrowheads="1"/>
            </p:cNvSpPr>
            <p:nvPr/>
          </p:nvSpPr>
          <p:spPr bwMode="auto">
            <a:xfrm>
              <a:off x="3480" y="4275"/>
              <a:ext cx="1825" cy="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he-IL" sz="14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פעילים פחות בפורום</a:t>
              </a:r>
              <a:endParaRPr lang="en-US" sz="14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00" name="Rectangle 112"/>
            <p:cNvSpPr>
              <a:spLocks noChangeArrowheads="1"/>
            </p:cNvSpPr>
            <p:nvPr/>
          </p:nvSpPr>
          <p:spPr bwMode="auto">
            <a:xfrm>
              <a:off x="5505" y="1605"/>
              <a:ext cx="2310" cy="1335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C0C0C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9501" name="Line 113"/>
            <p:cNvSpPr>
              <a:spLocks noChangeShapeType="1"/>
            </p:cNvSpPr>
            <p:nvPr/>
          </p:nvSpPr>
          <p:spPr bwMode="auto">
            <a:xfrm>
              <a:off x="5805" y="1830"/>
              <a:ext cx="405" cy="1"/>
            </a:xfrm>
            <a:prstGeom prst="line">
              <a:avLst/>
            </a:prstGeom>
            <a:noFill/>
            <a:ln w="15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9502" name="Freeform 114"/>
            <p:cNvSpPr>
              <a:spLocks/>
            </p:cNvSpPr>
            <p:nvPr/>
          </p:nvSpPr>
          <p:spPr bwMode="auto">
            <a:xfrm>
              <a:off x="5955" y="1785"/>
              <a:ext cx="90" cy="90"/>
            </a:xfrm>
            <a:custGeom>
              <a:avLst/>
              <a:gdLst>
                <a:gd name="T0" fmla="*/ 45 w 90"/>
                <a:gd name="T1" fmla="*/ 0 h 90"/>
                <a:gd name="T2" fmla="*/ 90 w 90"/>
                <a:gd name="T3" fmla="*/ 45 h 90"/>
                <a:gd name="T4" fmla="*/ 45 w 90"/>
                <a:gd name="T5" fmla="*/ 90 h 90"/>
                <a:gd name="T6" fmla="*/ 0 w 90"/>
                <a:gd name="T7" fmla="*/ 45 h 90"/>
                <a:gd name="T8" fmla="*/ 45 w 90"/>
                <a:gd name="T9" fmla="*/ 0 h 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0"/>
                <a:gd name="T16" fmla="*/ 0 h 90"/>
                <a:gd name="T17" fmla="*/ 90 w 90"/>
                <a:gd name="T18" fmla="*/ 90 h 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0" h="90">
                  <a:moveTo>
                    <a:pt x="45" y="0"/>
                  </a:moveTo>
                  <a:lnTo>
                    <a:pt x="90" y="45"/>
                  </a:lnTo>
                  <a:lnTo>
                    <a:pt x="45" y="90"/>
                  </a:lnTo>
                  <a:lnTo>
                    <a:pt x="0" y="45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000080"/>
            </a:solidFill>
            <a:ln w="15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9503" name="Rectangle 115"/>
            <p:cNvSpPr>
              <a:spLocks noChangeArrowheads="1"/>
            </p:cNvSpPr>
            <p:nvPr/>
          </p:nvSpPr>
          <p:spPr bwMode="auto">
            <a:xfrm>
              <a:off x="6255" y="1695"/>
              <a:ext cx="1097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he-IL" sz="12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ידע אישי במסד</a:t>
              </a:r>
              <a:endParaRPr lang="en-US" sz="12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04" name="Rectangle 116"/>
            <p:cNvSpPr>
              <a:spLocks noChangeArrowheads="1"/>
            </p:cNvSpPr>
            <p:nvPr/>
          </p:nvSpPr>
          <p:spPr bwMode="auto">
            <a:xfrm>
              <a:off x="6255" y="1935"/>
              <a:ext cx="358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he-IL" sz="12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מקוון</a:t>
              </a:r>
              <a:endParaRPr lang="en-US" sz="12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05" name="Line 117"/>
            <p:cNvSpPr>
              <a:spLocks noChangeShapeType="1"/>
            </p:cNvSpPr>
            <p:nvPr/>
          </p:nvSpPr>
          <p:spPr bwMode="auto">
            <a:xfrm>
              <a:off x="5805" y="2490"/>
              <a:ext cx="405" cy="1"/>
            </a:xfrm>
            <a:prstGeom prst="line">
              <a:avLst/>
            </a:prstGeom>
            <a:noFill/>
            <a:ln w="15">
              <a:solidFill>
                <a:srgbClr val="CC99FF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9506" name="Rectangle 118"/>
            <p:cNvSpPr>
              <a:spLocks noChangeArrowheads="1"/>
            </p:cNvSpPr>
            <p:nvPr/>
          </p:nvSpPr>
          <p:spPr bwMode="auto">
            <a:xfrm>
              <a:off x="5955" y="2445"/>
              <a:ext cx="75" cy="75"/>
            </a:xfrm>
            <a:prstGeom prst="rect">
              <a:avLst/>
            </a:prstGeom>
            <a:solidFill>
              <a:srgbClr val="CC99FF"/>
            </a:solidFill>
            <a:ln w="15">
              <a:solidFill>
                <a:srgbClr val="CC99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9507" name="Rectangle 119"/>
            <p:cNvSpPr>
              <a:spLocks noChangeArrowheads="1"/>
            </p:cNvSpPr>
            <p:nvPr/>
          </p:nvSpPr>
          <p:spPr bwMode="auto">
            <a:xfrm>
              <a:off x="6255" y="2355"/>
              <a:ext cx="1277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he-IL" sz="12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ידע קבוצתי במסד</a:t>
              </a:r>
              <a:endParaRPr lang="en-US" sz="12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08" name="Rectangle 120"/>
            <p:cNvSpPr>
              <a:spLocks noChangeArrowheads="1"/>
            </p:cNvSpPr>
            <p:nvPr/>
          </p:nvSpPr>
          <p:spPr bwMode="auto">
            <a:xfrm>
              <a:off x="6255" y="2596"/>
              <a:ext cx="358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he-IL" sz="12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מקוון</a:t>
              </a:r>
              <a:endParaRPr lang="en-US" sz="12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09" name="AutoShape 121"/>
            <p:cNvSpPr>
              <a:spLocks noChangeArrowheads="1"/>
            </p:cNvSpPr>
            <p:nvPr/>
          </p:nvSpPr>
          <p:spPr bwMode="auto">
            <a:xfrm>
              <a:off x="75" y="75"/>
              <a:ext cx="8010" cy="4680"/>
            </a:xfrm>
            <a:prstGeom prst="roundRect">
              <a:avLst>
                <a:gd name="adj" fmla="val 4329"/>
              </a:avLst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rgbClr val="990000"/>
                </a:solidFill>
              </a:rPr>
              <a:t>תוצאות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848600" cy="4114800"/>
          </a:xfrm>
        </p:spPr>
        <p:txBody>
          <a:bodyPr/>
          <a:lstStyle/>
          <a:p>
            <a:pPr marL="457200" indent="-457200" algn="r" rtl="1">
              <a:buFont typeface="+mj-lt"/>
              <a:buAutoNum type="arabicPeriod"/>
              <a:defRPr/>
            </a:pPr>
            <a:r>
              <a:rPr lang="he-IL" dirty="0" smtClean="0"/>
              <a:t>הפעילים ביותר בפורום </a:t>
            </a:r>
            <a:r>
              <a:rPr lang="he-IL" dirty="0" err="1" smtClean="0"/>
              <a:t>– השיגו</a:t>
            </a:r>
            <a:r>
              <a:rPr lang="he-IL" dirty="0" smtClean="0"/>
              <a:t> ידע קבוצתי גבוה ביותר במסד, בהשוואה לפעילים פחות.</a:t>
            </a:r>
          </a:p>
          <a:p>
            <a:pPr marL="457200" indent="-457200" algn="r" rtl="1">
              <a:buFont typeface="+mj-lt"/>
              <a:buAutoNum type="arabicPeriod"/>
              <a:defRPr/>
            </a:pPr>
            <a:r>
              <a:rPr lang="he-IL" dirty="0" smtClean="0"/>
              <a:t>הפעילים פחות בפורום –</a:t>
            </a:r>
            <a:r>
              <a:rPr lang="he-IL" dirty="0" err="1" smtClean="0"/>
              <a:t> יד</a:t>
            </a:r>
            <a:r>
              <a:rPr lang="he-IL" dirty="0" smtClean="0"/>
              <a:t>ע אישי גבוה יותר במסד, בהשוואה לפעילים יותר</a:t>
            </a:r>
          </a:p>
          <a:p>
            <a:pPr marL="457200" indent="-457200" algn="r" rtl="1">
              <a:buFont typeface="+mj-lt"/>
              <a:buAutoNum type="arabicPeriod"/>
              <a:defRPr/>
            </a:pPr>
            <a:r>
              <a:rPr lang="he-IL" dirty="0" smtClean="0"/>
              <a:t>אך </a:t>
            </a:r>
            <a:r>
              <a:rPr lang="he-IL" dirty="0" err="1" smtClean="0"/>
              <a:t>– ה</a:t>
            </a:r>
            <a:r>
              <a:rPr lang="he-IL" dirty="0" smtClean="0"/>
              <a:t>תרומה לקבוצה </a:t>
            </a:r>
            <a:r>
              <a:rPr lang="he-IL" dirty="0" err="1" smtClean="0"/>
              <a:t>– קטנה</a:t>
            </a:r>
            <a:r>
              <a:rPr lang="he-IL" dirty="0" smtClean="0"/>
              <a:t> מאוד</a:t>
            </a:r>
          </a:p>
          <a:p>
            <a:pPr marL="457200" indent="-457200" algn="r" rtl="1">
              <a:buFont typeface="+mj-lt"/>
              <a:buAutoNum type="arabicPeriod"/>
              <a:defRPr/>
            </a:pPr>
            <a:r>
              <a:rPr lang="he-IL" dirty="0" smtClean="0"/>
              <a:t>מסקנה:</a:t>
            </a:r>
          </a:p>
          <a:p>
            <a:pPr marL="457200" indent="-457200" algn="r" rtl="1">
              <a:defRPr/>
            </a:pPr>
            <a:r>
              <a:rPr lang="he-IL" dirty="0" smtClean="0"/>
              <a:t>התרומה לידע הקבוצתי נעשתה על ידי הפעילים יותר בפעילות המקדימה </a:t>
            </a:r>
            <a:r>
              <a:rPr lang="he-IL" dirty="0" err="1" smtClean="0"/>
              <a:t>– ב</a:t>
            </a:r>
            <a:r>
              <a:rPr lang="he-IL" dirty="0" smtClean="0"/>
              <a:t>פורום.</a:t>
            </a:r>
          </a:p>
          <a:p>
            <a:pPr marL="457200" indent="-457200" algn="r" rtl="1">
              <a:defRPr/>
            </a:pPr>
            <a:r>
              <a:rPr lang="he-IL" dirty="0" smtClean="0"/>
              <a:t>אפשר לנבא ידע קבוצתי על סמך מידת הפעילות הקודמת.</a:t>
            </a:r>
          </a:p>
          <a:p>
            <a:pPr marL="457200" indent="-457200" algn="r" rtl="1">
              <a:buFont typeface="+mj-lt"/>
              <a:buAutoNum type="arabicPeriod"/>
              <a:defRPr/>
            </a:pPr>
            <a:endParaRPr lang="he-IL" dirty="0" smtClean="0"/>
          </a:p>
          <a:p>
            <a:pPr marL="457200" indent="-457200" algn="r" rtl="1">
              <a:buFont typeface="+mj-lt"/>
              <a:buAutoNum type="arabicPeriod"/>
              <a:defRPr/>
            </a:pPr>
            <a:endParaRPr lang="he-IL" dirty="0" smtClean="0"/>
          </a:p>
          <a:p>
            <a:pPr algn="r" rtl="1">
              <a:buFontTx/>
              <a:buNone/>
              <a:defRPr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he-IL" smtClean="0"/>
          </a:p>
        </p:txBody>
      </p:sp>
      <p:pic>
        <p:nvPicPr>
          <p:cNvPr id="3075" name="Picture 4" descr="About-KGCM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11188" y="990600"/>
            <a:ext cx="7632700" cy="508158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rgbClr val="A50021"/>
                </a:solidFill>
                <a:cs typeface="Arial" pitchFamily="34" charset="0"/>
              </a:rPr>
              <a:t>מסקנות</a:t>
            </a:r>
            <a:r>
              <a:rPr lang="en-US" dirty="0" smtClean="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848600" cy="4572000"/>
          </a:xfrm>
        </p:spPr>
        <p:txBody>
          <a:bodyPr/>
          <a:lstStyle/>
          <a:p>
            <a:pPr algn="r">
              <a:buFontTx/>
              <a:buNone/>
            </a:pPr>
            <a:r>
              <a:rPr lang="he-IL" altLang="en-AU" sz="2800" smtClean="0">
                <a:cs typeface="Times" charset="0"/>
              </a:rPr>
              <a:t>                                </a:t>
            </a:r>
            <a:endParaRPr lang="en-US" altLang="en-AU" sz="2800" smtClean="0">
              <a:cs typeface="Arial" pitchFamily="34" charset="0"/>
            </a:endParaRPr>
          </a:p>
          <a:p>
            <a:pPr algn="r">
              <a:buFontTx/>
              <a:buNone/>
            </a:pPr>
            <a:endParaRPr lang="en-US" altLang="en-AU" smtClean="0">
              <a:cs typeface="Times" charset="0"/>
            </a:endParaRPr>
          </a:p>
          <a:p>
            <a:pPr algn="r" rtl="1">
              <a:lnSpc>
                <a:spcPct val="130000"/>
              </a:lnSpc>
              <a:buFontTx/>
              <a:buNone/>
            </a:pPr>
            <a:endParaRPr lang="he-IL" sz="2800" smtClean="0">
              <a:cs typeface="Arial" pitchFamily="34" charset="0"/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609600" y="1752600"/>
            <a:ext cx="8153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r" rtl="1">
              <a:lnSpc>
                <a:spcPct val="90000"/>
              </a:lnSpc>
              <a:spcBef>
                <a:spcPct val="20000"/>
              </a:spcBef>
              <a:buFontTx/>
              <a:buAutoNum type="arabicPeriod"/>
              <a:defRPr/>
            </a:pPr>
            <a:r>
              <a:rPr lang="he-IL" sz="2800" dirty="0">
                <a:solidFill>
                  <a:srgbClr val="787878"/>
                </a:solidFill>
                <a:latin typeface="Verdana" pitchFamily="34" charset="0"/>
                <a:cs typeface="Arial" pitchFamily="34" charset="0"/>
              </a:rPr>
              <a:t>לומדים בעלי אוריינטציה לימודית שיתופית נבדלים בהישגיהם האישיים והקבוצתיים, זאת בהשוואה ללומדים הנוטים ללמידה יחידנית.</a:t>
            </a:r>
          </a:p>
          <a:p>
            <a:pPr marL="457200" indent="-457200" algn="r" rtl="1">
              <a:lnSpc>
                <a:spcPct val="90000"/>
              </a:lnSpc>
              <a:spcBef>
                <a:spcPct val="20000"/>
              </a:spcBef>
              <a:buFontTx/>
              <a:buAutoNum type="arabicPeriod"/>
              <a:defRPr/>
            </a:pPr>
            <a:r>
              <a:rPr lang="he-IL" sz="2800" dirty="0">
                <a:solidFill>
                  <a:srgbClr val="787878"/>
                </a:solidFill>
                <a:latin typeface="Verdana" pitchFamily="34" charset="0"/>
                <a:cs typeface="Arial" pitchFamily="34" charset="0"/>
              </a:rPr>
              <a:t>תהליך שונה של בניית ידע אישי לעומת ידע קבוצתי</a:t>
            </a:r>
          </a:p>
          <a:p>
            <a:pPr marL="457200" indent="-457200" algn="r" rtl="1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800" dirty="0">
                <a:solidFill>
                  <a:srgbClr val="787878"/>
                </a:solidFill>
                <a:latin typeface="Verdana" pitchFamily="34" charset="0"/>
                <a:cs typeface="Arial" pitchFamily="34" charset="0"/>
              </a:rPr>
              <a:t>Distributed learning</a:t>
            </a:r>
            <a:endParaRPr lang="he-IL" sz="2800" dirty="0">
              <a:solidFill>
                <a:srgbClr val="787878"/>
              </a:solidFill>
              <a:latin typeface="Verdana" pitchFamily="34" charset="0"/>
              <a:cs typeface="Arial" pitchFamily="34" charset="0"/>
            </a:endParaRPr>
          </a:p>
          <a:p>
            <a:pPr marL="514350" indent="-514350" algn="r" rtl="1">
              <a:lnSpc>
                <a:spcPct val="90000"/>
              </a:lnSpc>
              <a:spcBef>
                <a:spcPct val="20000"/>
              </a:spcBef>
              <a:buFontTx/>
              <a:buAutoNum type="arabicPeriod" startAt="3"/>
              <a:defRPr/>
            </a:pPr>
            <a:r>
              <a:rPr lang="he-IL" sz="2800" dirty="0">
                <a:solidFill>
                  <a:srgbClr val="787878"/>
                </a:solidFill>
                <a:latin typeface="Verdana" pitchFamily="34" charset="0"/>
                <a:cs typeface="Arial" pitchFamily="34" charset="0"/>
              </a:rPr>
              <a:t>ממצאי המחקר מדגישים את החשיבות שביצירת איזון בקבוצות לומדים בסביבות שיתופיות מתוקשבות על-פי האוריינטציה </a:t>
            </a:r>
            <a:r>
              <a:rPr lang="he-IL" sz="2800" dirty="0" err="1">
                <a:solidFill>
                  <a:srgbClr val="787878"/>
                </a:solidFill>
                <a:latin typeface="Verdana" pitchFamily="34" charset="0"/>
                <a:cs typeface="Arial" pitchFamily="34" charset="0"/>
              </a:rPr>
              <a:t>ההתחלית</a:t>
            </a:r>
            <a:r>
              <a:rPr lang="he-IL" sz="2800" dirty="0">
                <a:solidFill>
                  <a:srgbClr val="787878"/>
                </a:solidFill>
                <a:latin typeface="Verdana" pitchFamily="34" charset="0"/>
                <a:cs typeface="Arial" pitchFamily="34" charset="0"/>
              </a:rPr>
              <a:t> שלהם ללמידה קבוצתית. </a:t>
            </a:r>
          </a:p>
          <a:p>
            <a:pPr marL="514350" indent="-514350" algn="r" rtl="1">
              <a:lnSpc>
                <a:spcPct val="90000"/>
              </a:lnSpc>
              <a:spcBef>
                <a:spcPct val="20000"/>
              </a:spcBef>
              <a:buFontTx/>
              <a:buAutoNum type="arabicPeriod" startAt="3"/>
              <a:defRPr/>
            </a:pPr>
            <a:r>
              <a:rPr lang="he-IL" sz="2800" dirty="0">
                <a:solidFill>
                  <a:srgbClr val="787878"/>
                </a:solidFill>
                <a:latin typeface="Verdana" pitchFamily="34" charset="0"/>
                <a:cs typeface="Arial" pitchFamily="34" charset="0"/>
              </a:rPr>
              <a:t>עבודה שיתופית בסביבה מתוקשבת צריכה לקחת בחשבון את הנטייה הראשונית של הלומדים, יותר מאשר את הידע האישי. </a:t>
            </a:r>
          </a:p>
          <a:p>
            <a:pPr marL="457200" indent="-457200" algn="r" rtl="1">
              <a:lnSpc>
                <a:spcPct val="90000"/>
              </a:lnSpc>
              <a:spcBef>
                <a:spcPct val="20000"/>
              </a:spcBef>
              <a:defRPr/>
            </a:pPr>
            <a:r>
              <a:rPr lang="he-IL" sz="2800" dirty="0">
                <a:solidFill>
                  <a:srgbClr val="787878"/>
                </a:solidFill>
                <a:latin typeface="Verdana" pitchFamily="34" charset="0"/>
                <a:cs typeface="Arial" pitchFamily="34" charset="0"/>
              </a:rPr>
              <a:t>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e-IL" b="1" smtClean="0">
                <a:solidFill>
                  <a:srgbClr val="A50021"/>
                </a:solidFill>
                <a:cs typeface="Arial" pitchFamily="34" charset="0"/>
              </a:rPr>
              <a:t>המשך המחקר</a:t>
            </a:r>
            <a:endParaRPr lang="en-US" smtClean="0">
              <a:solidFill>
                <a:srgbClr val="A50021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848600" cy="4572000"/>
          </a:xfrm>
        </p:spPr>
        <p:txBody>
          <a:bodyPr/>
          <a:lstStyle/>
          <a:p>
            <a:pPr algn="r">
              <a:buFontTx/>
              <a:buNone/>
            </a:pPr>
            <a:r>
              <a:rPr lang="he-IL" altLang="en-AU" sz="2800" smtClean="0">
                <a:cs typeface="Times" charset="0"/>
              </a:rPr>
              <a:t>                                </a:t>
            </a:r>
            <a:endParaRPr lang="en-US" altLang="en-AU" sz="2800" smtClean="0">
              <a:cs typeface="Arial" pitchFamily="34" charset="0"/>
            </a:endParaRPr>
          </a:p>
          <a:p>
            <a:pPr algn="r">
              <a:buFontTx/>
              <a:buNone/>
            </a:pPr>
            <a:endParaRPr lang="en-US" altLang="en-AU" smtClean="0">
              <a:cs typeface="Times" charset="0"/>
            </a:endParaRPr>
          </a:p>
          <a:p>
            <a:pPr algn="r" rtl="1">
              <a:lnSpc>
                <a:spcPct val="130000"/>
              </a:lnSpc>
              <a:buFontTx/>
              <a:buNone/>
            </a:pPr>
            <a:endParaRPr lang="he-IL" sz="2800" smtClean="0">
              <a:cs typeface="Arial" pitchFamily="34" charset="0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533400" y="1752600"/>
            <a:ext cx="8077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r" rtl="1">
              <a:lnSpc>
                <a:spcPct val="90000"/>
              </a:lnSpc>
              <a:spcBef>
                <a:spcPct val="20000"/>
              </a:spcBef>
            </a:pPr>
            <a:r>
              <a:rPr lang="he-IL" altLang="en-AU" sz="2800">
                <a:solidFill>
                  <a:srgbClr val="787878"/>
                </a:solidFill>
                <a:latin typeface="Verdana" pitchFamily="34" charset="0"/>
                <a:cs typeface="Arial" pitchFamily="34" charset="0"/>
              </a:rPr>
              <a:t> </a:t>
            </a:r>
          </a:p>
          <a:p>
            <a:pPr marL="457200" indent="-457200" algn="r" rtl="1">
              <a:lnSpc>
                <a:spcPct val="90000"/>
              </a:lnSpc>
              <a:spcBef>
                <a:spcPct val="20000"/>
              </a:spcBef>
            </a:pPr>
            <a:endParaRPr lang="he-IL" altLang="en-AU" sz="2000">
              <a:solidFill>
                <a:srgbClr val="787878"/>
              </a:solidFill>
              <a:latin typeface="Verdana" pitchFamily="34" charset="0"/>
              <a:cs typeface="Arial" pitchFamily="34" charset="0"/>
            </a:endParaRPr>
          </a:p>
          <a:p>
            <a:pPr marL="457200" indent="-457200" algn="r" rtl="1">
              <a:lnSpc>
                <a:spcPct val="90000"/>
              </a:lnSpc>
              <a:spcBef>
                <a:spcPct val="20000"/>
              </a:spcBef>
            </a:pPr>
            <a:r>
              <a:rPr lang="he-IL" altLang="en-AU" sz="2800">
                <a:solidFill>
                  <a:srgbClr val="787878"/>
                </a:solidFill>
                <a:latin typeface="Verdana" pitchFamily="34" charset="0"/>
                <a:cs typeface="Arial" pitchFamily="34" charset="0"/>
              </a:rPr>
              <a:t>  לבחון ולאפיין את </a:t>
            </a:r>
            <a:r>
              <a:rPr lang="he-IL" altLang="en-AU" sz="2800" u="sng">
                <a:solidFill>
                  <a:srgbClr val="787878"/>
                </a:solidFill>
                <a:latin typeface="Verdana" pitchFamily="34" charset="0"/>
                <a:cs typeface="Arial" pitchFamily="34" charset="0"/>
              </a:rPr>
              <a:t>אופי תהליך בניית הידע</a:t>
            </a:r>
            <a:r>
              <a:rPr lang="he-IL" altLang="en-AU" sz="2800">
                <a:solidFill>
                  <a:srgbClr val="787878"/>
                </a:solidFill>
                <a:latin typeface="Verdana" pitchFamily="34" charset="0"/>
                <a:cs typeface="Arial" pitchFamily="34" charset="0"/>
              </a:rPr>
              <a:t> באמצעות:</a:t>
            </a:r>
          </a:p>
          <a:p>
            <a:pPr marL="457200" indent="-457200" algn="r" rtl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altLang="en-AU" sz="2800">
                <a:solidFill>
                  <a:srgbClr val="787878"/>
                </a:solidFill>
                <a:latin typeface="Verdana" pitchFamily="34" charset="0"/>
                <a:cs typeface="Arial" pitchFamily="34" charset="0"/>
              </a:rPr>
              <a:t> מדדי השתתפות, אינטראקציות חברתיות, </a:t>
            </a:r>
          </a:p>
          <a:p>
            <a:pPr marL="457200" indent="-457200" algn="r" rtl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altLang="en-AU" sz="2800">
                <a:solidFill>
                  <a:srgbClr val="787878"/>
                </a:solidFill>
                <a:latin typeface="Verdana" pitchFamily="34" charset="0"/>
                <a:cs typeface="Arial" pitchFamily="34" charset="0"/>
              </a:rPr>
              <a:t>מדדי הנמקה ומדדים אפיסטמיים (</a:t>
            </a:r>
            <a:r>
              <a:rPr lang="en-US" altLang="en-AU">
                <a:solidFill>
                  <a:srgbClr val="787878"/>
                </a:solidFill>
                <a:latin typeface="Verdana" pitchFamily="34" charset="0"/>
                <a:cs typeface="Arial" pitchFamily="34" charset="0"/>
              </a:rPr>
              <a:t>W</a:t>
            </a:r>
            <a:r>
              <a:rPr lang="en-AU" altLang="en-AU">
                <a:solidFill>
                  <a:srgbClr val="787878"/>
                </a:solidFill>
                <a:latin typeface="Verdana" pitchFamily="34" charset="0"/>
                <a:cs typeface="Arial" pitchFamily="34" charset="0"/>
              </a:rPr>
              <a:t>einberger &amp; Fischer,</a:t>
            </a:r>
            <a:r>
              <a:rPr lang="en-AU" altLang="en-AU" sz="2800">
                <a:solidFill>
                  <a:srgbClr val="787878"/>
                </a:solidFill>
                <a:latin typeface="Verdana" pitchFamily="34" charset="0"/>
                <a:cs typeface="Arial" pitchFamily="34" charset="0"/>
              </a:rPr>
              <a:t> </a:t>
            </a:r>
            <a:r>
              <a:rPr lang="en-AU" altLang="en-AU">
                <a:solidFill>
                  <a:srgbClr val="787878"/>
                </a:solidFill>
                <a:latin typeface="Verdana" pitchFamily="34" charset="0"/>
                <a:cs typeface="Arial" pitchFamily="34" charset="0"/>
              </a:rPr>
              <a:t>2006</a:t>
            </a:r>
            <a:r>
              <a:rPr lang="he-IL" altLang="en-AU" sz="2800">
                <a:solidFill>
                  <a:srgbClr val="787878"/>
                </a:solidFill>
                <a:latin typeface="Verdana" pitchFamily="34" charset="0"/>
                <a:cs typeface="Arial" pitchFamily="34" charset="0"/>
              </a:rPr>
              <a:t>). </a:t>
            </a:r>
          </a:p>
          <a:p>
            <a:pPr marL="457200" indent="-457200" algn="r" rtl="1">
              <a:lnSpc>
                <a:spcPct val="90000"/>
              </a:lnSpc>
              <a:spcBef>
                <a:spcPct val="20000"/>
              </a:spcBef>
            </a:pPr>
            <a:endParaRPr lang="he-IL" altLang="en-AU" sz="2800">
              <a:solidFill>
                <a:srgbClr val="787878"/>
              </a:solidFill>
              <a:latin typeface="Verdana" pitchFamily="34" charset="0"/>
              <a:cs typeface="Arial" pitchFamily="34" charset="0"/>
            </a:endParaRPr>
          </a:p>
          <a:p>
            <a:pPr marL="457200" indent="-457200" algn="r" rtl="1">
              <a:lnSpc>
                <a:spcPct val="90000"/>
              </a:lnSpc>
              <a:spcBef>
                <a:spcPct val="20000"/>
              </a:spcBef>
            </a:pPr>
            <a:endParaRPr lang="he-IL" altLang="en-AU" sz="2800">
              <a:solidFill>
                <a:srgbClr val="787878"/>
              </a:solidFill>
              <a:latin typeface="Verdana" pitchFamily="34" charset="0"/>
              <a:cs typeface="Arial" pitchFamily="34" charset="0"/>
            </a:endParaRPr>
          </a:p>
          <a:p>
            <a:pPr marL="457200" indent="-457200" algn="r" rtl="1">
              <a:lnSpc>
                <a:spcPct val="90000"/>
              </a:lnSpc>
              <a:spcBef>
                <a:spcPct val="20000"/>
              </a:spcBef>
            </a:pPr>
            <a:endParaRPr lang="he-IL" altLang="en-AU" sz="1000">
              <a:solidFill>
                <a:srgbClr val="787878"/>
              </a:solidFill>
              <a:latin typeface="Verdana" pitchFamily="34" charset="0"/>
              <a:cs typeface="Arial" pitchFamily="34" charset="0"/>
            </a:endParaRPr>
          </a:p>
          <a:p>
            <a:pPr marL="457200" indent="-457200" algn="r" rtl="1">
              <a:lnSpc>
                <a:spcPct val="130000"/>
              </a:lnSpc>
              <a:spcBef>
                <a:spcPct val="20000"/>
              </a:spcBef>
            </a:pPr>
            <a:endParaRPr lang="he-IL" sz="2800">
              <a:solidFill>
                <a:srgbClr val="787878"/>
              </a:solidFill>
              <a:latin typeface="Verdana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smtClean="0"/>
              <a:t>C</a:t>
            </a:r>
            <a:r>
              <a:rPr lang="en-US" sz="3200" smtClean="0"/>
              <a:t>ollaborative </a:t>
            </a:r>
            <a:r>
              <a:rPr lang="en-US" sz="3200" b="1" smtClean="0"/>
              <a:t>K</a:t>
            </a:r>
            <a:r>
              <a:rPr lang="en-US" sz="3200" smtClean="0"/>
              <a:t>nowledge </a:t>
            </a:r>
            <a:r>
              <a:rPr lang="en-US" sz="3200" b="1" smtClean="0"/>
              <a:t>B</a:t>
            </a:r>
            <a:r>
              <a:rPr lang="en-US" sz="3200" smtClean="0"/>
              <a:t>uilding</a:t>
            </a:r>
          </a:p>
        </p:txBody>
      </p:sp>
      <p:sp>
        <p:nvSpPr>
          <p:cNvPr id="4099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5500687"/>
          </a:xfrm>
        </p:spPr>
        <p:txBody>
          <a:bodyPr/>
          <a:lstStyle/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r>
              <a:rPr lang="en-US" sz="1800" smtClean="0"/>
              <a:t>G. Singh, L. Hawkins, G. Whymark (2007).</a:t>
            </a:r>
          </a:p>
          <a:p>
            <a:r>
              <a:rPr lang="en-US" sz="1800" smtClean="0"/>
              <a:t>An integrated model of </a:t>
            </a:r>
            <a:r>
              <a:rPr lang="en-US" sz="1800" b="1" smtClean="0"/>
              <a:t>C</a:t>
            </a:r>
            <a:r>
              <a:rPr lang="en-US" sz="1800" smtClean="0"/>
              <a:t>ollaborative </a:t>
            </a:r>
            <a:r>
              <a:rPr lang="en-US" sz="1800" b="1" smtClean="0"/>
              <a:t>K</a:t>
            </a:r>
            <a:r>
              <a:rPr lang="en-US" sz="1800" smtClean="0"/>
              <a:t>nowledge </a:t>
            </a:r>
            <a:r>
              <a:rPr lang="en-US" sz="1800" b="1" smtClean="0"/>
              <a:t>B</a:t>
            </a:r>
            <a:r>
              <a:rPr lang="en-US" sz="1800" smtClean="0"/>
              <a:t>uilding</a:t>
            </a:r>
          </a:p>
          <a:p>
            <a:r>
              <a:rPr lang="en-US" sz="1800" smtClean="0"/>
              <a:t>School of Management and Information Systems. Central Queensland University, Rockhampton, Australia.</a:t>
            </a:r>
          </a:p>
          <a:p>
            <a:r>
              <a:rPr lang="en-US" sz="1800" smtClean="0"/>
              <a:t>Interdisciplinary Journal of Knowledge and Learning Objects. Vol 3, 2007</a:t>
            </a:r>
          </a:p>
          <a:p>
            <a:pPr>
              <a:buFontTx/>
              <a:buNone/>
            </a:pPr>
            <a:endParaRPr lang="en-US" sz="1800" smtClean="0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en-US" sz="1800" smtClean="0">
                <a:solidFill>
                  <a:schemeClr val="bg2"/>
                </a:solidFill>
              </a:rPr>
              <a:t>Armin Weinberger  (2003)</a:t>
            </a:r>
          </a:p>
          <a:p>
            <a:r>
              <a:rPr lang="en-US" sz="1800" smtClean="0">
                <a:solidFill>
                  <a:schemeClr val="bg2"/>
                </a:solidFill>
              </a:rPr>
              <a:t>Scripts for Computer-Supported Collaborative Learning</a:t>
            </a:r>
          </a:p>
          <a:p>
            <a:r>
              <a:rPr lang="en-US" sz="1800" smtClean="0">
                <a:solidFill>
                  <a:schemeClr val="bg2"/>
                </a:solidFill>
              </a:rPr>
              <a:t>Effects of social and epistemic cooperation scripts on collaborative knowledge construction</a:t>
            </a:r>
            <a:r>
              <a:rPr lang="en-US" sz="1800" smtClean="0">
                <a:solidFill>
                  <a:schemeClr val="tx1"/>
                </a:solidFill>
              </a:rPr>
              <a:t>.</a:t>
            </a:r>
          </a:p>
          <a:p>
            <a:pPr algn="r"/>
            <a:r>
              <a:rPr lang="he-IL" sz="1800" smtClean="0"/>
              <a:t>רימור (2002)</a:t>
            </a:r>
          </a:p>
          <a:p>
            <a:pPr algn="r"/>
            <a:endParaRPr lang="he-IL" sz="1800" smtClean="0"/>
          </a:p>
          <a:p>
            <a:pPr algn="r"/>
            <a:r>
              <a:rPr lang="he-IL" sz="1800" smtClean="0"/>
              <a:t>ויגוצקי (1978)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>
                <a:solidFill>
                  <a:srgbClr val="990000"/>
                </a:solidFill>
              </a:rPr>
              <a:t>כלים קוגניטיבים</a:t>
            </a:r>
          </a:p>
        </p:txBody>
      </p:sp>
      <p:sp>
        <p:nvSpPr>
          <p:cNvPr id="512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smtClean="0">
                <a:solidFill>
                  <a:schemeClr val="bg2"/>
                </a:solidFill>
              </a:rPr>
              <a:t>כלים קוגניטיביים" מכוונים לאיתור מידע, הערכתו, ארגונו ובקרה על התהליכים עצמם</a:t>
            </a:r>
          </a:p>
          <a:p>
            <a:pPr algn="r" rtl="1"/>
            <a:r>
              <a:rPr lang="he-IL" smtClean="0">
                <a:solidFill>
                  <a:schemeClr val="bg2"/>
                </a:solidFill>
              </a:rPr>
              <a:t>לדוגמה: מסדי נתונים, מפות מושגים, עולמונים, מערכות מומחה, וויקי, סביבות של מציאות מדומה. </a:t>
            </a:r>
          </a:p>
          <a:p>
            <a:pPr algn="r" rtl="1"/>
            <a:r>
              <a:rPr lang="he-IL" smtClean="0">
                <a:solidFill>
                  <a:schemeClr val="bg2"/>
                </a:solidFill>
              </a:rPr>
              <a:t>כלים קוגניטיביים כ"שותפים אינטלקטואליים" </a:t>
            </a:r>
            <a:r>
              <a:rPr lang="en-US" smtClean="0">
                <a:solidFill>
                  <a:schemeClr val="bg2"/>
                </a:solidFill>
              </a:rPr>
              <a:t>Perkins 1993)</a:t>
            </a:r>
            <a:r>
              <a:rPr lang="he-IL" smtClean="0">
                <a:solidFill>
                  <a:schemeClr val="bg2"/>
                </a:solidFill>
              </a:rPr>
              <a:t>)  - מעצימים את יכולת הלומד לעצב ולתכנן את ייצוגי הידע שלו.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>
                <a:solidFill>
                  <a:srgbClr val="990000"/>
                </a:solidFill>
              </a:rPr>
              <a:t>למה מסד?</a:t>
            </a:r>
          </a:p>
        </p:txBody>
      </p:sp>
      <p:sp>
        <p:nvSpPr>
          <p:cNvPr id="6147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smtClean="0">
                <a:solidFill>
                  <a:schemeClr val="bg2"/>
                </a:solidFill>
              </a:rPr>
              <a:t>בנייה של מסדי נתונים - מחייבת את הלומד להיות פעיל ע"י הגדרת קבוצות נתונים, מיונם, ייצוגם במסד ותשאולם </a:t>
            </a:r>
          </a:p>
          <a:p>
            <a:pPr algn="r" rtl="1"/>
            <a:r>
              <a:rPr lang="he-IL" smtClean="0">
                <a:solidFill>
                  <a:schemeClr val="bg2"/>
                </a:solidFill>
              </a:rPr>
              <a:t>בניית מסד נתונים מערבת ידע פרוצדורלי הכולל אסטרטגיות לבניית המסד, וכן ידע מטאקוגניטיבי הכולל תובנות על מבנה הדעת וייצוגו במבנה של המסד </a:t>
            </a:r>
            <a:r>
              <a:rPr lang="he-IL" sz="2000" smtClean="0">
                <a:solidFill>
                  <a:schemeClr val="bg2"/>
                </a:solidFill>
              </a:rPr>
              <a:t>(רימור, 2002). </a:t>
            </a:r>
          </a:p>
          <a:p>
            <a:pPr algn="r" rtl="1"/>
            <a:r>
              <a:rPr lang="he-IL" smtClean="0">
                <a:solidFill>
                  <a:schemeClr val="bg2"/>
                </a:solidFill>
              </a:rPr>
              <a:t>מסיבה זו אנו רואים במסד הנתונים כלי קוגניטיבי המאפשר ביצוע מטלות הבנה ובניית ידע.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he-IL" dirty="0" smtClean="0"/>
              <a:t/>
            </a:r>
            <a:br>
              <a:rPr lang="he-IL" dirty="0" smtClean="0"/>
            </a:br>
            <a:r>
              <a:rPr lang="en-US" dirty="0" smtClean="0"/>
              <a:t> </a:t>
            </a:r>
            <a:r>
              <a:rPr lang="he-IL" dirty="0" smtClean="0">
                <a:solidFill>
                  <a:srgbClr val="990000"/>
                </a:solidFill>
              </a:rPr>
              <a:t>המסד - כלי קוגניטיבי</a:t>
            </a:r>
            <a:br>
              <a:rPr lang="he-IL" dirty="0" smtClean="0">
                <a:solidFill>
                  <a:srgbClr val="990000"/>
                </a:solidFill>
              </a:rPr>
            </a:br>
            <a:r>
              <a:rPr lang="he-IL" dirty="0" smtClean="0">
                <a:solidFill>
                  <a:srgbClr val="990000"/>
                </a:solidFill>
              </a:rPr>
              <a:t> בסביבה מקוונת שיתופית </a:t>
            </a:r>
            <a:r>
              <a:rPr lang="he-IL" dirty="0" smtClean="0"/>
              <a:t/>
            </a:r>
            <a:br>
              <a:rPr lang="he-IL" dirty="0" smtClean="0"/>
            </a:br>
            <a:endParaRPr lang="he-IL" dirty="0" smtClean="0"/>
          </a:p>
        </p:txBody>
      </p:sp>
      <p:sp>
        <p:nvSpPr>
          <p:cNvPr id="7171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5143500"/>
          </a:xfrm>
        </p:spPr>
        <p:txBody>
          <a:bodyPr/>
          <a:lstStyle/>
          <a:p>
            <a:pPr algn="r" rtl="1">
              <a:buFontTx/>
              <a:buNone/>
            </a:pPr>
            <a:endParaRPr lang="he-IL" dirty="0" smtClean="0">
              <a:solidFill>
                <a:schemeClr val="bg2"/>
              </a:solidFill>
            </a:endParaRPr>
          </a:p>
          <a:p>
            <a:pPr algn="r" rtl="1">
              <a:buFontTx/>
              <a:buNone/>
            </a:pPr>
            <a:r>
              <a:rPr lang="he-IL" dirty="0" smtClean="0">
                <a:solidFill>
                  <a:schemeClr val="bg2"/>
                </a:solidFill>
              </a:rPr>
              <a:t>זיהוי </a:t>
            </a:r>
            <a:r>
              <a:rPr lang="he-IL" dirty="0" smtClean="0">
                <a:solidFill>
                  <a:schemeClr val="bg2"/>
                </a:solidFill>
              </a:rPr>
              <a:t>והבנת תהליכים של </a:t>
            </a:r>
            <a:r>
              <a:rPr lang="en-US" dirty="0" smtClean="0">
                <a:solidFill>
                  <a:schemeClr val="bg2"/>
                </a:solidFill>
              </a:rPr>
              <a:t>CKB</a:t>
            </a:r>
            <a:r>
              <a:rPr lang="he-IL" dirty="0" smtClean="0">
                <a:solidFill>
                  <a:schemeClr val="bg2"/>
                </a:solidFill>
              </a:rPr>
              <a:t>:</a:t>
            </a:r>
          </a:p>
          <a:p>
            <a:pPr algn="r" rtl="1"/>
            <a:r>
              <a:rPr lang="he-IL" dirty="0" smtClean="0">
                <a:solidFill>
                  <a:schemeClr val="bg2"/>
                </a:solidFill>
              </a:rPr>
              <a:t>פיתוח של טרמינולוגיה משותפת</a:t>
            </a:r>
            <a:endParaRPr lang="en-US" dirty="0" smtClean="0">
              <a:solidFill>
                <a:schemeClr val="bg2"/>
              </a:solidFill>
            </a:endParaRPr>
          </a:p>
          <a:p>
            <a:pPr algn="r" rtl="1"/>
            <a:r>
              <a:rPr lang="en-US" dirty="0" smtClean="0">
                <a:solidFill>
                  <a:schemeClr val="bg2"/>
                </a:solidFill>
              </a:rPr>
              <a:t>Reflection-in-action</a:t>
            </a:r>
            <a:endParaRPr lang="he-IL" dirty="0" smtClean="0">
              <a:solidFill>
                <a:schemeClr val="bg2"/>
              </a:solidFill>
            </a:endParaRPr>
          </a:p>
          <a:p>
            <a:pPr algn="r" rtl="1">
              <a:buFontTx/>
              <a:buNone/>
            </a:pPr>
            <a:r>
              <a:rPr lang="en-US" dirty="0" smtClean="0">
                <a:solidFill>
                  <a:schemeClr val="bg2"/>
                </a:solidFill>
              </a:rPr>
              <a:t> (Rogers 2001; Yukawa, 2006)</a:t>
            </a:r>
            <a:endParaRPr lang="he-IL" dirty="0" smtClean="0">
              <a:solidFill>
                <a:schemeClr val="bg2"/>
              </a:solidFill>
            </a:endParaRPr>
          </a:p>
          <a:p>
            <a:pPr algn="r" rtl="1"/>
            <a:r>
              <a:rPr lang="he-IL" dirty="0" smtClean="0">
                <a:solidFill>
                  <a:schemeClr val="bg2"/>
                </a:solidFill>
              </a:rPr>
              <a:t>חשיבה רפלקטיבית ברמת הפרט</a:t>
            </a:r>
          </a:p>
          <a:p>
            <a:pPr algn="r" rtl="1"/>
            <a:r>
              <a:rPr lang="he-IL" dirty="0" smtClean="0">
                <a:solidFill>
                  <a:schemeClr val="bg2"/>
                </a:solidFill>
              </a:rPr>
              <a:t>החצנת הרפלקציה –</a:t>
            </a:r>
            <a:r>
              <a:rPr lang="he-IL" dirty="0" err="1" smtClean="0">
                <a:solidFill>
                  <a:schemeClr val="bg2"/>
                </a:solidFill>
              </a:rPr>
              <a:t> דיון</a:t>
            </a:r>
            <a:r>
              <a:rPr lang="he-IL" dirty="0" smtClean="0">
                <a:solidFill>
                  <a:schemeClr val="bg2"/>
                </a:solidFill>
              </a:rPr>
              <a:t> קבוצתי</a:t>
            </a:r>
          </a:p>
          <a:p>
            <a:pPr algn="r" rtl="1"/>
            <a:r>
              <a:rPr lang="he-IL" dirty="0" smtClean="0">
                <a:solidFill>
                  <a:schemeClr val="bg2"/>
                </a:solidFill>
              </a:rPr>
              <a:t>בניית טיעונים, הסברים, שאלות, הנמקות, משוב, ריבוי של נ"ר</a:t>
            </a:r>
          </a:p>
          <a:p>
            <a:pPr algn="r" rtl="1"/>
            <a:r>
              <a:rPr lang="he-IL" dirty="0" smtClean="0">
                <a:solidFill>
                  <a:schemeClr val="bg2"/>
                </a:solidFill>
              </a:rPr>
              <a:t>יצירה משותפת של הסכמה לבניית ידע</a:t>
            </a:r>
            <a:endParaRPr lang="en-US" dirty="0" smtClean="0">
              <a:solidFill>
                <a:schemeClr val="bg2"/>
              </a:solidFill>
            </a:endParaRPr>
          </a:p>
          <a:p>
            <a:endParaRPr lang="he-IL" dirty="0" smtClean="0">
              <a:solidFill>
                <a:schemeClr val="tx1"/>
              </a:solidFill>
            </a:endParaRPr>
          </a:p>
          <a:p>
            <a:endParaRPr lang="he-I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solidFill>
                  <a:srgbClr val="990000"/>
                </a:solidFill>
              </a:rPr>
              <a:t>בניית ידע במסד שיתופי</a:t>
            </a:r>
          </a:p>
        </p:txBody>
      </p:sp>
      <p:sp>
        <p:nvSpPr>
          <p:cNvPr id="8195" name="מציין מיקום תוכן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953000"/>
          </a:xfrm>
        </p:spPr>
        <p:txBody>
          <a:bodyPr/>
          <a:lstStyle/>
          <a:p>
            <a:pPr rtl="1">
              <a:buFontTx/>
              <a:buNone/>
            </a:pPr>
            <a:r>
              <a:rPr lang="en-US" b="1" smtClean="0">
                <a:solidFill>
                  <a:schemeClr val="bg2"/>
                </a:solidFill>
              </a:rPr>
              <a:t>-ZPD</a:t>
            </a:r>
            <a:r>
              <a:rPr lang="he-IL" b="1" smtClean="0">
                <a:solidFill>
                  <a:schemeClr val="bg2"/>
                </a:solidFill>
              </a:rPr>
              <a:t>הפקת משמעויות משותפות שהפרט לא היה מגיע אליהן בכוחות עצמו (</a:t>
            </a:r>
            <a:r>
              <a:rPr lang="he-IL" smtClean="0">
                <a:solidFill>
                  <a:schemeClr val="bg2"/>
                </a:solidFill>
              </a:rPr>
              <a:t>ויגוצקי 78)</a:t>
            </a:r>
          </a:p>
          <a:p>
            <a:pPr algn="r"/>
            <a:endParaRPr lang="en-US" b="1" smtClean="0"/>
          </a:p>
          <a:p>
            <a:r>
              <a:rPr lang="en-US" b="1" smtClean="0"/>
              <a:t>Group zone of proximal development (Nyikos &amp; Hashimoto, 1997)</a:t>
            </a:r>
            <a:endParaRPr lang="he-IL" b="1" smtClean="0"/>
          </a:p>
          <a:p>
            <a:pPr algn="r" rtl="1"/>
            <a:r>
              <a:rPr lang="he-IL" b="1" smtClean="0"/>
              <a:t>2 רמות של פעילות: אישית, קבוצתית</a:t>
            </a:r>
          </a:p>
          <a:p>
            <a:pPr algn="r" rtl="1"/>
            <a:r>
              <a:rPr lang="he-IL" b="1" smtClean="0"/>
              <a:t>מטרה משותפת</a:t>
            </a:r>
          </a:p>
          <a:p>
            <a:pPr algn="r" rtl="1"/>
            <a:r>
              <a:rPr lang="he-IL" b="1" smtClean="0"/>
              <a:t>ידע קודם</a:t>
            </a:r>
          </a:p>
          <a:p>
            <a:pPr algn="r" rtl="1"/>
            <a:r>
              <a:rPr lang="he-IL" b="1" smtClean="0"/>
              <a:t>חקירה משותפת</a:t>
            </a:r>
          </a:p>
          <a:p>
            <a:pPr algn="r" rtl="1"/>
            <a:r>
              <a:rPr lang="he-IL" b="1" smtClean="0"/>
              <a:t>בניית הסכמה</a:t>
            </a:r>
          </a:p>
          <a:p>
            <a:pPr algn="r" rtl="1"/>
            <a:r>
              <a:rPr lang="he-IL" b="1" smtClean="0"/>
              <a:t>בנית מסד</a:t>
            </a:r>
            <a:endParaRPr 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solidFill>
                  <a:srgbClr val="A50021"/>
                </a:solidFill>
              </a:rPr>
              <a:t>תזכורת חשובה</a:t>
            </a:r>
          </a:p>
        </p:txBody>
      </p:sp>
      <p:sp>
        <p:nvSpPr>
          <p:cNvPr id="9219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 err="1" smtClean="0">
                <a:solidFill>
                  <a:schemeClr val="bg2"/>
                </a:solidFill>
              </a:rPr>
              <a:t>ויגוצקי</a:t>
            </a:r>
            <a:r>
              <a:rPr lang="he-IL" dirty="0" smtClean="0">
                <a:solidFill>
                  <a:schemeClr val="bg2"/>
                </a:solidFill>
              </a:rPr>
              <a:t> - </a:t>
            </a:r>
            <a:r>
              <a:rPr lang="he-IL" b="1" dirty="0" smtClean="0">
                <a:solidFill>
                  <a:schemeClr val="bg2"/>
                </a:solidFill>
              </a:rPr>
              <a:t>אין הפרדה בין תהליכי הלמידה הקוגניטיביים לבין התהליכים החברתיים </a:t>
            </a:r>
          </a:p>
          <a:p>
            <a:pPr algn="r" rtl="1"/>
            <a:r>
              <a:rPr lang="he-IL" dirty="0" smtClean="0">
                <a:solidFill>
                  <a:schemeClr val="bg2"/>
                </a:solidFill>
              </a:rPr>
              <a:t>"אינטליגנציה אינה עניין של בעלות (על הידע), צומחת מתוך המשא ומתן הבין אישי" (סלומון, 1998).</a:t>
            </a:r>
            <a:endParaRPr lang="en-US" dirty="0" smtClean="0">
              <a:solidFill>
                <a:schemeClr val="bg2"/>
              </a:solidFill>
            </a:endParaRPr>
          </a:p>
          <a:p>
            <a:endParaRPr lang="he-IL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3200" dirty="0" smtClean="0">
                <a:solidFill>
                  <a:srgbClr val="990000"/>
                </a:solidFill>
              </a:rPr>
              <a:t>הבניית ידע - ארבעה ממדים</a:t>
            </a:r>
            <a:r>
              <a:rPr lang="he-IL" sz="3200" b="1" dirty="0" smtClean="0">
                <a:solidFill>
                  <a:srgbClr val="990000"/>
                </a:solidFill>
              </a:rPr>
              <a:t>:</a:t>
            </a:r>
            <a:r>
              <a:rPr lang="he-IL" sz="3200" b="1" dirty="0" smtClean="0">
                <a:solidFill>
                  <a:schemeClr val="tx1"/>
                </a:solidFill>
              </a:rPr>
              <a:t> </a:t>
            </a:r>
            <a:endParaRPr lang="he-IL" sz="3200" dirty="0" smtClean="0"/>
          </a:p>
        </p:txBody>
      </p:sp>
      <p:sp>
        <p:nvSpPr>
          <p:cNvPr id="1024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r" rtl="1">
              <a:buFont typeface="Verdana" pitchFamily="34" charset="0"/>
              <a:buAutoNum type="arabicPeriod"/>
            </a:pPr>
            <a:r>
              <a:rPr lang="he-IL" b="1" smtClean="0">
                <a:solidFill>
                  <a:schemeClr val="bg2"/>
                </a:solidFill>
              </a:rPr>
              <a:t>מימד ההשתתפות </a:t>
            </a:r>
          </a:p>
          <a:p>
            <a:pPr marL="514350" indent="-514350" algn="r" rtl="1">
              <a:buFont typeface="Verdana" pitchFamily="34" charset="0"/>
              <a:buAutoNum type="arabicPeriod"/>
            </a:pPr>
            <a:r>
              <a:rPr lang="he-IL" b="1" smtClean="0">
                <a:solidFill>
                  <a:schemeClr val="bg2"/>
                </a:solidFill>
              </a:rPr>
              <a:t>המימד האפיסטמולוגי (הכרתי) </a:t>
            </a:r>
          </a:p>
          <a:p>
            <a:pPr marL="514350" indent="-514350" algn="r" rtl="1">
              <a:buFont typeface="Verdana" pitchFamily="34" charset="0"/>
              <a:buAutoNum type="arabicPeriod"/>
            </a:pPr>
            <a:r>
              <a:rPr lang="he-IL" b="1" smtClean="0">
                <a:solidFill>
                  <a:schemeClr val="bg2"/>
                </a:solidFill>
              </a:rPr>
              <a:t>מימד הדיון</a:t>
            </a:r>
          </a:p>
          <a:p>
            <a:pPr marL="514350" indent="-514350" algn="r" rtl="1">
              <a:buFont typeface="Verdana" pitchFamily="34" charset="0"/>
              <a:buAutoNum type="arabicPeriod"/>
            </a:pPr>
            <a:r>
              <a:rPr lang="he-IL" b="1" smtClean="0">
                <a:solidFill>
                  <a:schemeClr val="bg2"/>
                </a:solidFill>
              </a:rPr>
              <a:t>שיתוף פעולה חברתי להבניית ידע.</a:t>
            </a:r>
          </a:p>
          <a:p>
            <a:pPr marL="514350" indent="-514350" algn="r" rtl="1">
              <a:buFontTx/>
              <a:buNone/>
            </a:pPr>
            <a:endParaRPr lang="en-US" smtClean="0">
              <a:solidFill>
                <a:schemeClr val="tx1"/>
              </a:solidFill>
            </a:endParaRPr>
          </a:p>
          <a:p>
            <a:pPr marL="514350" indent="-514350">
              <a:buFontTx/>
              <a:buNone/>
            </a:pPr>
            <a:endParaRPr lang="he-IL" b="1" smtClean="0">
              <a:solidFill>
                <a:schemeClr val="tx1"/>
              </a:solidFill>
            </a:endParaRPr>
          </a:p>
          <a:p>
            <a:pPr marL="514350" indent="-514350"/>
            <a:endParaRPr lang="he-IL" b="1" smtClean="0"/>
          </a:p>
          <a:p>
            <a:pPr marL="514350" indent="-514350">
              <a:buFontTx/>
              <a:buNone/>
            </a:pPr>
            <a:endParaRPr lang="he-IL" b="1" smtClean="0">
              <a:solidFill>
                <a:schemeClr val="tx1"/>
              </a:solidFill>
            </a:endParaRPr>
          </a:p>
          <a:p>
            <a:pPr marL="514350" indent="-514350">
              <a:buFontTx/>
              <a:buNone/>
            </a:pPr>
            <a:endParaRPr lang="he-I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DE">
  <a:themeElements>
    <a:clrScheme name="WIDE 9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DDFED"/>
      </a:accent1>
      <a:accent2>
        <a:srgbClr val="3333CC"/>
      </a:accent2>
      <a:accent3>
        <a:srgbClr val="FFFFFF"/>
      </a:accent3>
      <a:accent4>
        <a:srgbClr val="000000"/>
      </a:accent4>
      <a:accent5>
        <a:srgbClr val="DBECF4"/>
      </a:accent5>
      <a:accent6>
        <a:srgbClr val="2D2DB9"/>
      </a:accent6>
      <a:hlink>
        <a:srgbClr val="7C1C35"/>
      </a:hlink>
      <a:folHlink>
        <a:srgbClr val="B2B2B2"/>
      </a:folHlink>
    </a:clrScheme>
    <a:fontScheme name="WID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W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D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D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D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D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D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D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DE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DDFED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DBECF4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DE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DDFED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DBECF4"/>
        </a:accent5>
        <a:accent6>
          <a:srgbClr val="2D2DB9"/>
        </a:accent6>
        <a:hlink>
          <a:srgbClr val="7C1C35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Designs\WIDE.pot</Template>
  <TotalTime>3836</TotalTime>
  <Words>890</Words>
  <Application>Microsoft PowerPoint</Application>
  <PresentationFormat>‫הצגה על המסך (4:3)</PresentationFormat>
  <Paragraphs>171</Paragraphs>
  <Slides>21</Slides>
  <Notes>11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21</vt:i4>
      </vt:variant>
    </vt:vector>
  </HeadingPairs>
  <TitlesOfParts>
    <vt:vector size="22" baseType="lpstr">
      <vt:lpstr>WIDE</vt:lpstr>
      <vt:lpstr> בניית ידע אישי וידע קבוצתי: ממידע לידע במסד נתונים שיתופי מתוקשב   ד"ר ריקי רימור ד"ר יגאל רוזן   בית מדרש משותף למרכז צ'ייס ולשה"ם    1 בדצמבר 2008   </vt:lpstr>
      <vt:lpstr>שקופית 2</vt:lpstr>
      <vt:lpstr>Collaborative Knowledge Building</vt:lpstr>
      <vt:lpstr>כלים קוגניטיבים</vt:lpstr>
      <vt:lpstr>למה מסד?</vt:lpstr>
      <vt:lpstr>  המסד - כלי קוגניטיבי  בסביבה מקוונת שיתופית  </vt:lpstr>
      <vt:lpstr>בניית ידע במסד שיתופי</vt:lpstr>
      <vt:lpstr>תזכורת חשובה</vt:lpstr>
      <vt:lpstr>הבניית ידע - ארבעה ממדים: </vt:lpstr>
      <vt:lpstr>שקופית 10</vt:lpstr>
      <vt:lpstr>מסד נתונים ככלי לימודי קוגניטיבי </vt:lpstr>
      <vt:lpstr>מטרת המחקר </vt:lpstr>
      <vt:lpstr>שיטת המחקר </vt:lpstr>
      <vt:lpstr>המטלה:</vt:lpstr>
      <vt:lpstr>תיאור הסביבה הלימודית </vt:lpstr>
      <vt:lpstr>תיאור הסביבה הלימודית </vt:lpstr>
      <vt:lpstr>שיטת המחקר </vt:lpstr>
      <vt:lpstr>)N=44תוצאות (</vt:lpstr>
      <vt:lpstr>תוצאות</vt:lpstr>
      <vt:lpstr>מסקנות </vt:lpstr>
      <vt:lpstr>המשך המחקר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Rosen Perception of Scientist</dc:title>
  <cp:lastModifiedBy>rikkiri</cp:lastModifiedBy>
  <cp:revision>381</cp:revision>
  <cp:lastPrinted>2002-03-27T21:27:08Z</cp:lastPrinted>
  <dcterms:created xsi:type="dcterms:W3CDTF">2002-03-15T18:40:53Z</dcterms:created>
  <dcterms:modified xsi:type="dcterms:W3CDTF">2008-12-07T10:30:56Z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1924615100</vt:i4>
  </property>
  <property fmtid="{D5CDD505-2E9C-101B-9397-08002B2CF9AE}" pid="3" name="_NewReviewCycle">
    <vt:lpwstr/>
  </property>
  <property fmtid="{D5CDD505-2E9C-101B-9397-08002B2CF9AE}" pid="4" name="_EmailSubject">
    <vt:lpwstr>מצגות ממפגש סמינר צ'ייס-שה"ם האחרון</vt:lpwstr>
  </property>
  <property fmtid="{D5CDD505-2E9C-101B-9397-08002B2CF9AE}" pid="5" name="_AuthorEmail">
    <vt:lpwstr>rikkiri@openu.ac.il</vt:lpwstr>
  </property>
  <property fmtid="{D5CDD505-2E9C-101B-9397-08002B2CF9AE}" pid="6" name="_AuthorEmailDisplayName">
    <vt:lpwstr>Rikki Rimor</vt:lpwstr>
  </property>
</Properties>
</file>