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3" r:id="rId4"/>
    <p:sldId id="264" r:id="rId5"/>
    <p:sldId id="257" r:id="rId6"/>
    <p:sldId id="259" r:id="rId7"/>
    <p:sldId id="268" r:id="rId8"/>
    <p:sldId id="258" r:id="rId9"/>
    <p:sldId id="271" r:id="rId10"/>
    <p:sldId id="269" r:id="rId11"/>
    <p:sldId id="270" r:id="rId12"/>
    <p:sldId id="276" r:id="rId13"/>
    <p:sldId id="272" r:id="rId14"/>
    <p:sldId id="273" r:id="rId15"/>
    <p:sldId id="274" r:id="rId16"/>
    <p:sldId id="275" r:id="rId17"/>
    <p:sldId id="277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1" d="100"/>
          <a:sy n="71" d="100"/>
        </p:scale>
        <p:origin x="-4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488CEA-C153-48CD-9534-7F91198F4074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7F16BE-4537-486C-BEEF-87AF9386548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F16BE-4537-486C-BEEF-87AF9386548F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F478E-A100-46A9-8961-DAEFE37DCC15}" type="datetimeFigureOut">
              <a:rPr lang="he-IL" smtClean="0"/>
              <a:pPr/>
              <a:t>ו'/אדר א/תשע"א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BC5B6-7404-45F3-964D-CD34796C8EA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via.elgali@live.biu.ac.i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dirty="0"/>
              <a:t>שלושה עשורים של תוכניות תקשוב לאומיות 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במערכת </a:t>
            </a:r>
            <a:r>
              <a:rPr lang="he-IL" dirty="0"/>
              <a:t>החינוך הישראלית</a:t>
            </a:r>
          </a:p>
        </p:txBody>
      </p:sp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1115616" y="4005064"/>
          <a:ext cx="6768752" cy="1728192"/>
        </p:xfrm>
        <a:graphic>
          <a:graphicData uri="http://schemas.openxmlformats.org/drawingml/2006/table">
            <a:tbl>
              <a:tblPr/>
              <a:tblGrid>
                <a:gridCol w="3384376"/>
                <a:gridCol w="3384376"/>
              </a:tblGrid>
              <a:tr h="172819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latin typeface="Arial"/>
                          <a:ea typeface="Times New Roman"/>
                          <a:cs typeface="Arial"/>
                        </a:rPr>
                        <a:t>יורם קלמן</a:t>
                      </a:r>
                      <a:endParaRPr lang="en-US" sz="1800" b="1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Arial"/>
                          <a:ea typeface="Times New Roman"/>
                          <a:cs typeface="Arial"/>
                        </a:rPr>
                        <a:t>המחלקה לניהול ולכלכלה</a:t>
                      </a:r>
                      <a:endParaRPr lang="en-US" sz="1800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Arial"/>
                          <a:ea typeface="Times New Roman"/>
                          <a:cs typeface="Arial"/>
                        </a:rPr>
                        <a:t>האוניברסיטה הפתוחה </a:t>
                      </a:r>
                      <a:endParaRPr lang="en-US" sz="1800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Arial"/>
                        </a:rPr>
                        <a:t>yoramka@openu.ac.il</a:t>
                      </a:r>
                      <a:endParaRPr lang="en-US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latin typeface="Arial"/>
                          <a:ea typeface="Times New Roman"/>
                          <a:cs typeface="Arial"/>
                        </a:rPr>
                        <a:t>צביה אלגלי</a:t>
                      </a:r>
                      <a:endParaRPr lang="en-US" sz="1800" b="1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0" dirty="0">
                          <a:latin typeface="Arial"/>
                          <a:ea typeface="Times New Roman"/>
                          <a:cs typeface="Arial"/>
                        </a:rPr>
                        <a:t>המחלקה למדע טכנולוגיה וחברה</a:t>
                      </a:r>
                      <a:endParaRPr lang="en-US" sz="1800" b="1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latin typeface="Arial"/>
                          <a:ea typeface="Times New Roman"/>
                          <a:cs typeface="Arial"/>
                        </a:rPr>
                        <a:t>אוניברסיטת בר-אילן</a:t>
                      </a:r>
                      <a:endParaRPr lang="en-US" sz="1800" dirty="0"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00FF"/>
                          </a:solidFill>
                          <a:latin typeface="Arial"/>
                          <a:ea typeface="Times New Roman"/>
                          <a:cs typeface="Arial"/>
                          <a:hlinkClick r:id="rId2"/>
                        </a:rPr>
                        <a:t>zvia.elgali@live.biu.ac.il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/>
          <a:lstStyle/>
          <a:p>
            <a:r>
              <a:rPr lang="he-IL" dirty="0" smtClean="0"/>
              <a:t>1994</a:t>
            </a:r>
            <a:endParaRPr lang="he-IL" dirty="0"/>
          </a:p>
        </p:txBody>
      </p:sp>
      <p:pic>
        <p:nvPicPr>
          <p:cNvPr id="6" name="מציין מיקום תוכן 5" descr="מחר9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30000"/>
          </a:blip>
          <a:srcRect/>
          <a:stretch>
            <a:fillRect/>
          </a:stretch>
        </p:blipFill>
        <p:spPr>
          <a:xfrm rot="5400000">
            <a:off x="-353521" y="1225728"/>
            <a:ext cx="5962609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he-IL" dirty="0" smtClean="0"/>
              <a:t>2000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388843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-3" y="12553"/>
          <a:ext cx="9144003" cy="7171480"/>
        </p:xfrm>
        <a:graphic>
          <a:graphicData uri="http://schemas.openxmlformats.org/drawingml/2006/table">
            <a:tbl>
              <a:tblPr rtl="1"/>
              <a:tblGrid>
                <a:gridCol w="966539"/>
                <a:gridCol w="527599"/>
                <a:gridCol w="634853"/>
                <a:gridCol w="826785"/>
                <a:gridCol w="823585"/>
                <a:gridCol w="526979"/>
                <a:gridCol w="615636"/>
                <a:gridCol w="615016"/>
                <a:gridCol w="615016"/>
                <a:gridCol w="527599"/>
                <a:gridCol w="615016"/>
                <a:gridCol w="531936"/>
                <a:gridCol w="610674"/>
                <a:gridCol w="706770"/>
              </a:tblGrid>
              <a:tr h="260648">
                <a:tc>
                  <a:txBody>
                    <a:bodyPr/>
                    <a:lstStyle/>
                    <a:p>
                      <a:pPr rtl="1"/>
                      <a:endParaRPr lang="en-US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1971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1982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3/1984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1984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1986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י 1/1992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8/1992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י 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1994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1998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1/2000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2003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2005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2010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239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צורך לאומי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David"/>
                        </a:rPr>
                        <a:t> </a:t>
                      </a:r>
                      <a:endParaRPr lang="en-US" sz="3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28264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במקום 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המורה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97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שיפור הישגים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36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תחום 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למידה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056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שימוש </a:t>
                      </a: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בלומדות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45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לימוד מיומנויות מחשב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לניהול 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נתונים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26217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גורם</a:t>
                      </a:r>
                      <a:r>
                        <a:rPr lang="he-IL" sz="900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שינוי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27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שיפור מוטיבציה של לומדים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רלבנטיות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48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25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תקשורת בינאישית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9344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רשת תקשורת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31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רשת מערכתית ובה מאגר מידע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לראשונה "ספריה לאומית"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3472"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מיומנויות חשיבה ופתרון בעיות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המורה כמנחה ומנווט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שיפור מעמד המורה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מערכות תכנים לניהול למידה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3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פתוח תכנים על ידי מורים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72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למידה שיתופית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8032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שיפור אקלים כיתה 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88032">
                <a:tc gridSpan="3">
                  <a:txBody>
                    <a:bodyPr/>
                    <a:lstStyle/>
                    <a:p>
                      <a:pPr algn="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צמצום </a:t>
                      </a: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הפער הדיגיטלי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2000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אתיקה ומידענות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45597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למידה מרחוק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sz="3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0185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הצטיידות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4497">
                <a:tc>
                  <a:txBody>
                    <a:bodyPr/>
                    <a:lstStyle/>
                    <a:p>
                      <a:pPr algn="r" rtl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he-IL" sz="9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הכשרת מורים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3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David"/>
                      </a:endParaRPr>
                    </a:p>
                  </a:txBody>
                  <a:tcPr marL="18789" marR="187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ניתוח</a:t>
            </a:r>
            <a:r>
              <a:rPr lang="en-US" b="1" dirty="0"/>
              <a:t> </a:t>
            </a:r>
            <a:r>
              <a:rPr lang="en-US" b="1" dirty="0" err="1"/>
              <a:t>ודיון</a:t>
            </a:r>
            <a:r>
              <a:rPr lang="en-US" b="1" dirty="0"/>
              <a:t/>
            </a:r>
            <a:br>
              <a:rPr lang="en-US" b="1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ממצאים קבועים</a:t>
            </a:r>
          </a:p>
          <a:p>
            <a:r>
              <a:rPr lang="he-IL" dirty="0" smtClean="0"/>
              <a:t>ממצאים משתנים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מגמה קבועה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/>
              <a:t>התקשוב כצורך </a:t>
            </a:r>
            <a:r>
              <a:rPr lang="he-IL" b="1" dirty="0" smtClean="0"/>
              <a:t>לאומי</a:t>
            </a:r>
            <a:endParaRPr lang="en-US" dirty="0"/>
          </a:p>
          <a:p>
            <a:r>
              <a:rPr lang="he-IL" b="1" dirty="0"/>
              <a:t>הצורך בספריית תכנים </a:t>
            </a:r>
            <a:r>
              <a:rPr lang="he-IL" b="1" dirty="0" smtClean="0"/>
              <a:t>לאומית</a:t>
            </a:r>
            <a:endParaRPr lang="en-US" dirty="0"/>
          </a:p>
          <a:p>
            <a:r>
              <a:rPr lang="he-IL" b="1" dirty="0"/>
              <a:t>הצורך בבניית תשתיות טכנולוגיות </a:t>
            </a:r>
            <a:r>
              <a:rPr lang="he-IL" b="1" dirty="0" smtClean="0"/>
              <a:t>ואנושיות</a:t>
            </a:r>
          </a:p>
          <a:p>
            <a:endParaRPr lang="he-IL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1583337" y="4293096"/>
            <a:ext cx="6261815" cy="1422628"/>
            <a:chOff x="1583337" y="3789040"/>
            <a:chExt cx="6261815" cy="1926684"/>
          </a:xfrm>
        </p:grpSpPr>
        <p:pic>
          <p:nvPicPr>
            <p:cNvPr id="30722" name="Picture 2" descr="File:Cercle jaune 50%.sv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6200000" flipV="1">
              <a:off x="1570592" y="3823469"/>
              <a:ext cx="1905000" cy="1879509"/>
            </a:xfrm>
            <a:prstGeom prst="rect">
              <a:avLst/>
            </a:prstGeom>
            <a:noFill/>
          </p:spPr>
        </p:pic>
        <p:pic>
          <p:nvPicPr>
            <p:cNvPr id="30724" name="Picture 4" descr="File:Cercle bleu 50%.sv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40152" y="3789040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30726" name="Picture 6" descr="File:Cercle vert 50%.sv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31840" y="3789040"/>
              <a:ext cx="1905000" cy="1905000"/>
            </a:xfrm>
            <a:prstGeom prst="rect">
              <a:avLst/>
            </a:prstGeom>
            <a:noFill/>
          </p:spPr>
        </p:pic>
        <p:pic>
          <p:nvPicPr>
            <p:cNvPr id="30728" name="Picture 8" descr="File:Cercle violet 50%.sv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427984" y="3789040"/>
              <a:ext cx="1905000" cy="1905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מגמה מופיעה לסירוגין או חד פעמית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 smtClean="0"/>
              <a:t>מכונת למידה</a:t>
            </a:r>
            <a:r>
              <a:rPr lang="he-IL" dirty="0" smtClean="0"/>
              <a:t> </a:t>
            </a:r>
            <a:r>
              <a:rPr lang="he-IL" b="1" dirty="0" smtClean="0"/>
              <a:t>מחליפה את המורה</a:t>
            </a:r>
            <a:endParaRPr lang="en-US" dirty="0" smtClean="0"/>
          </a:p>
          <a:p>
            <a:r>
              <a:rPr lang="he-IL" b="1" dirty="0" smtClean="0"/>
              <a:t>המחשב כתחום דעת</a:t>
            </a:r>
            <a:endParaRPr lang="en-US" dirty="0" smtClean="0"/>
          </a:p>
          <a:p>
            <a:r>
              <a:rPr lang="he-IL" b="1" dirty="0" smtClean="0"/>
              <a:t>טכנולוגיות מידע ככלי תומך בהתפתחות היחיד</a:t>
            </a:r>
            <a:endParaRPr lang="en-US" dirty="0" smtClean="0"/>
          </a:p>
          <a:p>
            <a:endParaRPr lang="en-US" b="1" dirty="0" smtClean="0"/>
          </a:p>
          <a:p>
            <a:endParaRPr lang="he-IL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72008" y="3284984"/>
            <a:ext cx="8460432" cy="3384376"/>
            <a:chOff x="72008" y="3284984"/>
            <a:chExt cx="8460432" cy="3384376"/>
          </a:xfrm>
        </p:grpSpPr>
        <p:grpSp>
          <p:nvGrpSpPr>
            <p:cNvPr id="9" name="קבוצה 8"/>
            <p:cNvGrpSpPr/>
            <p:nvPr/>
          </p:nvGrpSpPr>
          <p:grpSpPr>
            <a:xfrm>
              <a:off x="72008" y="3284984"/>
              <a:ext cx="8460432" cy="3329010"/>
              <a:chOff x="72008" y="3284984"/>
              <a:chExt cx="8460432" cy="3329010"/>
            </a:xfrm>
          </p:grpSpPr>
          <p:grpSp>
            <p:nvGrpSpPr>
              <p:cNvPr id="7" name="קבוצה 6"/>
              <p:cNvGrpSpPr/>
              <p:nvPr/>
            </p:nvGrpSpPr>
            <p:grpSpPr>
              <a:xfrm>
                <a:off x="251520" y="3311197"/>
                <a:ext cx="8280920" cy="3302797"/>
                <a:chOff x="251520" y="3311197"/>
                <a:chExt cx="8280920" cy="3302797"/>
              </a:xfrm>
            </p:grpSpPr>
            <p:pic>
              <p:nvPicPr>
                <p:cNvPr id="29700" name="Picture 4" descr="http://upload.wikimedia.org/wikipedia/commons/d/d3/Tidskurve-sinus.gif"/>
                <p:cNvPicPr>
                  <a:picLocks noChangeAspect="1" noChangeArrowheads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 bwMode="auto">
                <a:xfrm>
                  <a:off x="251520" y="3311197"/>
                  <a:ext cx="8280920" cy="3302797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מלבן 5"/>
                <p:cNvSpPr/>
                <p:nvPr/>
              </p:nvSpPr>
              <p:spPr>
                <a:xfrm>
                  <a:off x="5868144" y="4221088"/>
                  <a:ext cx="1440160" cy="6480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8" name="מלבן 7"/>
              <p:cNvSpPr/>
              <p:nvPr/>
            </p:nvSpPr>
            <p:spPr>
              <a:xfrm>
                <a:off x="72008" y="3284984"/>
                <a:ext cx="611560" cy="1800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10" name="מלבן 9"/>
            <p:cNvSpPr/>
            <p:nvPr/>
          </p:nvSpPr>
          <p:spPr>
            <a:xfrm>
              <a:off x="179512" y="6165304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upload.wikimedia.org/wikipedia/commons/8/84/Nielsen%27s_spiral.pn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0" y="1079325"/>
            <a:ext cx="9058275" cy="5734051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המשך מחקר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הקשר </a:t>
            </a:r>
            <a:r>
              <a:rPr lang="he-IL" dirty="0"/>
              <a:t>בין התוכניות </a:t>
            </a:r>
            <a:r>
              <a:rPr lang="he-IL" dirty="0" smtClean="0"/>
              <a:t>לבין הסביבה הטכנולוגית-חברתית</a:t>
            </a:r>
          </a:p>
          <a:p>
            <a:r>
              <a:rPr lang="he-IL" dirty="0" smtClean="0"/>
              <a:t>מה מביא למגמה המעגלית-ספיראלית</a:t>
            </a:r>
            <a:endParaRPr lang="en-US" dirty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?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smtClean="0"/>
              <a:t>ניתוח נתיבי התפתחות של טכנולוגיות מייצגות</a:t>
            </a:r>
          </a:p>
          <a:p>
            <a:pPr>
              <a:buNone/>
            </a:pPr>
            <a:r>
              <a:rPr lang="he-IL" dirty="0" smtClean="0"/>
              <a:t>סגור-פתוח:</a:t>
            </a:r>
          </a:p>
          <a:p>
            <a:pPr>
              <a:buNone/>
            </a:pPr>
            <a:r>
              <a:rPr lang="he-IL" dirty="0" smtClean="0"/>
              <a:t>תוא"ם</a:t>
            </a:r>
          </a:p>
          <a:p>
            <a:pPr>
              <a:buNone/>
            </a:pPr>
            <a:r>
              <a:rPr lang="he-IL" dirty="0" smtClean="0"/>
              <a:t>"כלים פתוחים"</a:t>
            </a:r>
          </a:p>
          <a:p>
            <a:pPr algn="ctr">
              <a:buNone/>
            </a:pPr>
            <a:endParaRPr lang="he-IL" dirty="0"/>
          </a:p>
        </p:txBody>
      </p:sp>
      <p:pic>
        <p:nvPicPr>
          <p:cNvPr id="4" name="Picture 2" descr="http://www.booknoise.net/flickeringmind/characters/src/patric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832" y="3356992"/>
            <a:ext cx="2448272" cy="3209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תמונה 4" descr="85-3334_428pxskinner national museu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2276872"/>
            <a:ext cx="2450123" cy="3679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16016" y="6228020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פטריק </a:t>
            </a:r>
            <a:r>
              <a:rPr lang="he-IL" dirty="0" err="1" smtClean="0"/>
              <a:t>סופיס</a:t>
            </a:r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395536" y="6030416"/>
            <a:ext cx="2530624" cy="63894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n-cs"/>
              </a:rPr>
              <a:t>"מכונת הלמידה" של </a:t>
            </a:r>
            <a:r>
              <a:rPr kumimoji="0" lang="he-IL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n-cs"/>
              </a:rPr>
              <a:t>סקינר</a:t>
            </a:r>
            <a:r>
              <a:rPr kumimoji="0" lang="he-IL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גישה: </a:t>
            </a:r>
            <a:r>
              <a:rPr lang="en-US" dirty="0" smtClean="0"/>
              <a:t>STS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Science Technology &amp; Society </a:t>
            </a:r>
            <a:endParaRPr lang="he-IL" dirty="0" smtClean="0"/>
          </a:p>
          <a:p>
            <a:pPr>
              <a:buNone/>
            </a:pPr>
            <a:r>
              <a:rPr lang="he-IL" dirty="0" smtClean="0"/>
              <a:t>   ניתוח </a:t>
            </a:r>
            <a:r>
              <a:rPr lang="he-IL" dirty="0"/>
              <a:t>תהליכי התפתחות טכנולוגיים ומדעיים </a:t>
            </a:r>
            <a:r>
              <a:rPr lang="he-IL" dirty="0" smtClean="0"/>
              <a:t>דרך תהליכי </a:t>
            </a:r>
            <a:r>
              <a:rPr lang="he-IL" dirty="0"/>
              <a:t>גומלין בין טכנולוגיה, שיש לה השפעה גדולה על תהליכים חברתיים, לבני אדם, שיש להם השפעה על התפתחות הטכנולוגיה והמדע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איסוף מקורות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מסמכי מקור</a:t>
            </a:r>
          </a:p>
          <a:p>
            <a:r>
              <a:rPr lang="he-IL" dirty="0" smtClean="0"/>
              <a:t>ראיונות</a:t>
            </a:r>
          </a:p>
          <a:p>
            <a:r>
              <a:rPr lang="he-IL" dirty="0" smtClean="0"/>
              <a:t>מסמכי תיעוד </a:t>
            </a:r>
          </a:p>
          <a:p>
            <a:r>
              <a:rPr lang="he-IL" dirty="0" smtClean="0"/>
              <a:t>פרסומים ודיווחים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איתור תמות מרכזיות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מטרות וציפיות </a:t>
            </a:r>
          </a:p>
          <a:p>
            <a:r>
              <a:rPr lang="he-IL" dirty="0" smtClean="0"/>
              <a:t>המלצות להטמעה </a:t>
            </a:r>
          </a:p>
          <a:p>
            <a:r>
              <a:rPr lang="he-IL" dirty="0" smtClean="0"/>
              <a:t>נושאים ומגמות</a:t>
            </a:r>
            <a:endParaRPr lang="en-US" dirty="0"/>
          </a:p>
          <a:p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-468560" y="3140968"/>
            <a:ext cx="5472608" cy="4032448"/>
            <a:chOff x="-468560" y="3140968"/>
            <a:chExt cx="5472608" cy="4032448"/>
          </a:xfrm>
        </p:grpSpPr>
        <p:pic>
          <p:nvPicPr>
            <p:cNvPr id="10242" name="Picture 2" descr="http://upload.wikimedia.org/wikipedia/commons/6/63/Inclinedthrow.g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-468560" y="3356992"/>
              <a:ext cx="5131400" cy="3816424"/>
            </a:xfrm>
            <a:prstGeom prst="rect">
              <a:avLst/>
            </a:prstGeom>
            <a:noFill/>
          </p:spPr>
        </p:pic>
        <p:sp>
          <p:nvSpPr>
            <p:cNvPr id="5" name="מלבן 4"/>
            <p:cNvSpPr/>
            <p:nvPr/>
          </p:nvSpPr>
          <p:spPr>
            <a:xfrm>
              <a:off x="0" y="3140968"/>
              <a:ext cx="50040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5"/>
            <p:cNvSpPr/>
            <p:nvPr/>
          </p:nvSpPr>
          <p:spPr>
            <a:xfrm>
              <a:off x="4572000" y="3140968"/>
              <a:ext cx="288032" cy="3717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12 תכניות תקשוב</a:t>
            </a:r>
            <a:endParaRPr lang="he-IL" dirty="0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251523" y="1600200"/>
          <a:ext cx="8640958" cy="736092"/>
        </p:xfrm>
        <a:graphic>
          <a:graphicData uri="http://schemas.openxmlformats.org/drawingml/2006/table">
            <a:tbl>
              <a:tblPr rtl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{69C7853C-536D-4A76-A0AE-DD22124D55A5}</a:tableStyleId>
              </a:tblPr>
              <a:tblGrid>
                <a:gridCol w="709990"/>
                <a:gridCol w="773160"/>
                <a:gridCol w="710649"/>
                <a:gridCol w="767239"/>
                <a:gridCol w="709990"/>
                <a:gridCol w="709990"/>
                <a:gridCol w="709990"/>
                <a:gridCol w="709990"/>
                <a:gridCol w="709990"/>
                <a:gridCol w="709990"/>
                <a:gridCol w="709990"/>
                <a:gridCol w="709990"/>
              </a:tblGrid>
              <a:tr h="43204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דצמבר 1982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אוקטובר 1984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מארס</a:t>
                      </a:r>
                      <a:endParaRPr lang="en-US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1986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ינואר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1992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אוגוסט 1992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ינואר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1994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מאי </a:t>
                      </a:r>
                      <a:endParaRPr lang="en-US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1997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יולי </a:t>
                      </a:r>
                      <a:endParaRPr lang="en-US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1998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דצמבר 2000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3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ספטמבר</a:t>
                      </a: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2003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יוני </a:t>
                      </a:r>
                      <a:endParaRPr lang="en-US" sz="1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2005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אפריל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he-IL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452" marR="5545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982820">
            <a:off x="603607" y="1826821"/>
            <a:ext cx="8084116" cy="170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310297">
            <a:off x="41886" y="1446782"/>
            <a:ext cx="8871471" cy="388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קבוצה 7"/>
          <p:cNvGrpSpPr/>
          <p:nvPr/>
        </p:nvGrpSpPr>
        <p:grpSpPr>
          <a:xfrm>
            <a:off x="18354" y="467441"/>
            <a:ext cx="9081592" cy="3463061"/>
            <a:chOff x="18354" y="467441"/>
            <a:chExt cx="9081592" cy="346306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10586253">
              <a:off x="18354" y="467441"/>
              <a:ext cx="9081592" cy="34630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67544" y="3356992"/>
              <a:ext cx="1944216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dirty="0" smtClean="0"/>
                <a:t>ד"ר בן ציון ברטה</a:t>
              </a:r>
              <a:endParaRPr lang="he-IL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958333">
            <a:off x="75515" y="2831678"/>
            <a:ext cx="8540658" cy="347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he-IL" dirty="0" smtClean="0"/>
              <a:t>1984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3" descr="מלבמ.jpg"/>
          <p:cNvPicPr>
            <a:picLocks noChangeAspect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 rot="5400000">
            <a:off x="-74672" y="1090895"/>
            <a:ext cx="5980975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1992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628800"/>
            <a:ext cx="8460432" cy="446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625" y="476672"/>
            <a:ext cx="3381375" cy="476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he-IL" dirty="0" smtClean="0"/>
              <a:t>1992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-574302" y="1662534"/>
            <a:ext cx="5791200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040049">
            <a:off x="3116736" y="-7991"/>
            <a:ext cx="2668517" cy="770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288</Words>
  <Application>Microsoft Office PowerPoint</Application>
  <PresentationFormat>‫הצגה על המסך (4:3)</PresentationFormat>
  <Paragraphs>300</Paragraphs>
  <Slides>17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ערכת נושא Office</vt:lpstr>
      <vt:lpstr>שלושה עשורים של תוכניות תקשוב לאומיות  במערכת החינוך הישראלית</vt:lpstr>
      <vt:lpstr>גישה: STS</vt:lpstr>
      <vt:lpstr>איסוף מקורות</vt:lpstr>
      <vt:lpstr>איתור תמות מרכזיות</vt:lpstr>
      <vt:lpstr>12 תכניות תקשוב</vt:lpstr>
      <vt:lpstr>שקופית 6</vt:lpstr>
      <vt:lpstr>1984</vt:lpstr>
      <vt:lpstr>1992</vt:lpstr>
      <vt:lpstr>1992</vt:lpstr>
      <vt:lpstr>1994</vt:lpstr>
      <vt:lpstr>2000</vt:lpstr>
      <vt:lpstr>שקופית 12</vt:lpstr>
      <vt:lpstr>ניתוח ודיון </vt:lpstr>
      <vt:lpstr>מגמה קבועה</vt:lpstr>
      <vt:lpstr>מגמה מופיעה לסירוגין או חד פעמית</vt:lpstr>
      <vt:lpstr>המשך מחקר</vt:lpstr>
      <vt:lpstr>איך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שלושה עשורים של תוכניות תקשוב לאומיות במערכת החינוך הישראלית</dc:title>
  <dc:creator>Zvia</dc:creator>
  <cp:lastModifiedBy>osnatts</cp:lastModifiedBy>
  <cp:revision>9</cp:revision>
  <dcterms:created xsi:type="dcterms:W3CDTF">2011-02-09T14:40:12Z</dcterms:created>
  <dcterms:modified xsi:type="dcterms:W3CDTF">2011-02-10T07:31:59Z</dcterms:modified>
</cp:coreProperties>
</file>