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8" r:id="rId3"/>
    <p:sldId id="291" r:id="rId4"/>
    <p:sldId id="292" r:id="rId5"/>
    <p:sldId id="293" r:id="rId6"/>
    <p:sldId id="285" r:id="rId7"/>
    <p:sldId id="288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4" r:id="rId17"/>
    <p:sldId id="302" r:id="rId18"/>
    <p:sldId id="303" r:id="rId19"/>
    <p:sldId id="283" r:id="rId20"/>
    <p:sldId id="290" r:id="rId21"/>
    <p:sldId id="289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  <a:srgbClr val="FFFF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442" y="-7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C54D7-689B-47A0-9050-7DB50AED520F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F77487-CE83-4363-BAC5-04348734A49C}">
      <dgm:prSet phldrT="[Text]"/>
      <dgm:spPr/>
      <dgm:t>
        <a:bodyPr/>
        <a:lstStyle/>
        <a:p>
          <a:r>
            <a:rPr lang="en-US" dirty="0"/>
            <a:t>Task-completion system </a:t>
          </a:r>
          <a:br>
            <a:rPr lang="en-US" dirty="0"/>
          </a:br>
          <a:r>
            <a:rPr lang="en-US" dirty="0"/>
            <a:t>(task-client)</a:t>
          </a:r>
        </a:p>
      </dgm:t>
    </dgm:pt>
    <dgm:pt modelId="{AFE56185-303B-485F-8653-EA3316CBE17B}" type="parTrans" cxnId="{D93C54AE-1421-4760-A4C9-01D2B6FE67E1}">
      <dgm:prSet/>
      <dgm:spPr/>
      <dgm:t>
        <a:bodyPr/>
        <a:lstStyle/>
        <a:p>
          <a:endParaRPr lang="en-US"/>
        </a:p>
      </dgm:t>
    </dgm:pt>
    <dgm:pt modelId="{2374B58A-5739-4715-9D79-4D4812B80343}" type="sibTrans" cxnId="{D93C54AE-1421-4760-A4C9-01D2B6FE67E1}">
      <dgm:prSet/>
      <dgm:spPr/>
      <dgm:t>
        <a:bodyPr/>
        <a:lstStyle/>
        <a:p>
          <a:endParaRPr lang="en-US"/>
        </a:p>
      </dgm:t>
    </dgm:pt>
    <dgm:pt modelId="{427FD2B4-C78F-45D9-878E-EB5F66D5A28E}">
      <dgm:prSet phldrT="[Text]"/>
      <dgm:spPr/>
      <dgm:t>
        <a:bodyPr/>
        <a:lstStyle/>
        <a:p>
          <a:r>
            <a:rPr lang="en-US"/>
            <a:t>Delivery </a:t>
          </a:r>
          <a:br>
            <a:rPr lang="en-US"/>
          </a:br>
          <a:r>
            <a:rPr lang="en-US"/>
            <a:t>System</a:t>
          </a:r>
        </a:p>
      </dgm:t>
    </dgm:pt>
    <dgm:pt modelId="{B8777639-B2F6-4E68-8A4E-F5E2BA909829}" type="parTrans" cxnId="{75AB14D1-66D0-4ECD-9E51-D5814DF80019}">
      <dgm:prSet/>
      <dgm:spPr/>
      <dgm:t>
        <a:bodyPr/>
        <a:lstStyle/>
        <a:p>
          <a:endParaRPr lang="en-US"/>
        </a:p>
      </dgm:t>
    </dgm:pt>
    <dgm:pt modelId="{417AC7A5-39E9-439D-8AB7-F1251D69F913}" type="sibTrans" cxnId="{75AB14D1-66D0-4ECD-9E51-D5814DF80019}">
      <dgm:prSet/>
      <dgm:spPr/>
      <dgm:t>
        <a:bodyPr/>
        <a:lstStyle/>
        <a:p>
          <a:endParaRPr lang="en-US"/>
        </a:p>
      </dgm:t>
    </dgm:pt>
    <dgm:pt modelId="{43CC5964-D235-4FE6-BE28-F131873010AB}">
      <dgm:prSet phldrT="[Text]"/>
      <dgm:spPr/>
      <dgm:t>
        <a:bodyPr/>
        <a:lstStyle/>
        <a:p>
          <a:r>
            <a:rPr lang="en-US"/>
            <a:t>Informing Environment</a:t>
          </a:r>
        </a:p>
      </dgm:t>
    </dgm:pt>
    <dgm:pt modelId="{192E3D82-F6E7-4F5A-A858-DA676ED93BE0}" type="parTrans" cxnId="{BAB073F0-390B-47C2-BB77-AFB90E1C53DF}">
      <dgm:prSet/>
      <dgm:spPr/>
      <dgm:t>
        <a:bodyPr/>
        <a:lstStyle/>
        <a:p>
          <a:endParaRPr lang="en-US"/>
        </a:p>
      </dgm:t>
    </dgm:pt>
    <dgm:pt modelId="{9A23AAD1-AED3-4183-AC80-5F5E45AEA155}" type="sibTrans" cxnId="{BAB073F0-390B-47C2-BB77-AFB90E1C53DF}">
      <dgm:prSet/>
      <dgm:spPr/>
      <dgm:t>
        <a:bodyPr/>
        <a:lstStyle/>
        <a:p>
          <a:endParaRPr lang="en-US"/>
        </a:p>
      </dgm:t>
    </dgm:pt>
    <dgm:pt modelId="{B3008B9D-5F12-4049-A3F9-DE08949FB889}" type="pres">
      <dgm:prSet presAssocID="{B70C54D7-689B-47A0-9050-7DB50AED52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128956-A607-4F24-B4AE-EDBE32D6BE67}" type="pres">
      <dgm:prSet presAssocID="{99F77487-CE83-4363-BAC5-04348734A4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F7F20-7B7D-4B88-A86B-1C275C16AD0A}" type="pres">
      <dgm:prSet presAssocID="{2374B58A-5739-4715-9D79-4D4812B8034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C311CCB-7EA3-4455-8D46-85DB8CAF1DC9}" type="pres">
      <dgm:prSet presAssocID="{2374B58A-5739-4715-9D79-4D4812B8034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FCF9F59-9830-40F9-94FC-CB216FBB7215}" type="pres">
      <dgm:prSet presAssocID="{427FD2B4-C78F-45D9-878E-EB5F66D5A2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EB491-7CA0-4572-BB81-9AEC21FC0C42}" type="pres">
      <dgm:prSet presAssocID="{417AC7A5-39E9-439D-8AB7-F1251D69F91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F13F963-5345-46BB-A628-7D807C574638}" type="pres">
      <dgm:prSet presAssocID="{417AC7A5-39E9-439D-8AB7-F1251D69F91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FE2BCCE-EF67-4FE7-9ED9-CCBE79B2991E}" type="pres">
      <dgm:prSet presAssocID="{43CC5964-D235-4FE6-BE28-F131873010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C11F-92E9-42CF-8965-FBCB310EEB22}" type="pres">
      <dgm:prSet presAssocID="{9A23AAD1-AED3-4183-AC80-5F5E45AEA15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2B76A2F-ECA4-40BD-A36E-0936C11AF501}" type="pres">
      <dgm:prSet presAssocID="{9A23AAD1-AED3-4183-AC80-5F5E45AEA15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FBF1921-8292-4FBC-A0CA-E9FDC7A1473B}" type="presOf" srcId="{9A23AAD1-AED3-4183-AC80-5F5E45AEA155}" destId="{B4CCC11F-92E9-42CF-8965-FBCB310EEB22}" srcOrd="0" destOrd="0" presId="urn:microsoft.com/office/officeart/2005/8/layout/cycle7"/>
    <dgm:cxn modelId="{D698A6B8-7EB5-4A5A-9B3F-D051B99617AE}" type="presOf" srcId="{B70C54D7-689B-47A0-9050-7DB50AED520F}" destId="{B3008B9D-5F12-4049-A3F9-DE08949FB889}" srcOrd="0" destOrd="0" presId="urn:microsoft.com/office/officeart/2005/8/layout/cycle7"/>
    <dgm:cxn modelId="{48618666-36CA-4D87-83AA-C6F6114C596E}" type="presOf" srcId="{2374B58A-5739-4715-9D79-4D4812B80343}" destId="{AE1F7F20-7B7D-4B88-A86B-1C275C16AD0A}" srcOrd="0" destOrd="0" presId="urn:microsoft.com/office/officeart/2005/8/layout/cycle7"/>
    <dgm:cxn modelId="{DEDD86CC-3845-4145-8A9F-EDFDAADFBBA4}" type="presOf" srcId="{417AC7A5-39E9-439D-8AB7-F1251D69F913}" destId="{187EB491-7CA0-4572-BB81-9AEC21FC0C42}" srcOrd="0" destOrd="0" presId="urn:microsoft.com/office/officeart/2005/8/layout/cycle7"/>
    <dgm:cxn modelId="{C3B39B7A-5316-4B34-BA64-C557DB3C57E5}" type="presOf" srcId="{417AC7A5-39E9-439D-8AB7-F1251D69F913}" destId="{BF13F963-5345-46BB-A628-7D807C574638}" srcOrd="1" destOrd="0" presId="urn:microsoft.com/office/officeart/2005/8/layout/cycle7"/>
    <dgm:cxn modelId="{EA42F0B1-0236-4E0F-BDCA-56B4B2BF6975}" type="presOf" srcId="{427FD2B4-C78F-45D9-878E-EB5F66D5A28E}" destId="{5FCF9F59-9830-40F9-94FC-CB216FBB7215}" srcOrd="0" destOrd="0" presId="urn:microsoft.com/office/officeart/2005/8/layout/cycle7"/>
    <dgm:cxn modelId="{3996C47D-8F25-4F37-A5B6-2C3F241FFC26}" type="presOf" srcId="{2374B58A-5739-4715-9D79-4D4812B80343}" destId="{7C311CCB-7EA3-4455-8D46-85DB8CAF1DC9}" srcOrd="1" destOrd="0" presId="urn:microsoft.com/office/officeart/2005/8/layout/cycle7"/>
    <dgm:cxn modelId="{C61778F3-7BA6-4BA8-B160-45A84A828946}" type="presOf" srcId="{9A23AAD1-AED3-4183-AC80-5F5E45AEA155}" destId="{42B76A2F-ECA4-40BD-A36E-0936C11AF501}" srcOrd="1" destOrd="0" presId="urn:microsoft.com/office/officeart/2005/8/layout/cycle7"/>
    <dgm:cxn modelId="{BAB073F0-390B-47C2-BB77-AFB90E1C53DF}" srcId="{B70C54D7-689B-47A0-9050-7DB50AED520F}" destId="{43CC5964-D235-4FE6-BE28-F131873010AB}" srcOrd="2" destOrd="0" parTransId="{192E3D82-F6E7-4F5A-A858-DA676ED93BE0}" sibTransId="{9A23AAD1-AED3-4183-AC80-5F5E45AEA155}"/>
    <dgm:cxn modelId="{D93C54AE-1421-4760-A4C9-01D2B6FE67E1}" srcId="{B70C54D7-689B-47A0-9050-7DB50AED520F}" destId="{99F77487-CE83-4363-BAC5-04348734A49C}" srcOrd="0" destOrd="0" parTransId="{AFE56185-303B-485F-8653-EA3316CBE17B}" sibTransId="{2374B58A-5739-4715-9D79-4D4812B80343}"/>
    <dgm:cxn modelId="{8D9AA526-C62B-4E3B-9CA6-B192B9B6942B}" type="presOf" srcId="{99F77487-CE83-4363-BAC5-04348734A49C}" destId="{20128956-A607-4F24-B4AE-EDBE32D6BE67}" srcOrd="0" destOrd="0" presId="urn:microsoft.com/office/officeart/2005/8/layout/cycle7"/>
    <dgm:cxn modelId="{F97183D7-FE33-4102-B288-8CF7E0BAC67C}" type="presOf" srcId="{43CC5964-D235-4FE6-BE28-F131873010AB}" destId="{EFE2BCCE-EF67-4FE7-9ED9-CCBE79B2991E}" srcOrd="0" destOrd="0" presId="urn:microsoft.com/office/officeart/2005/8/layout/cycle7"/>
    <dgm:cxn modelId="{75AB14D1-66D0-4ECD-9E51-D5814DF80019}" srcId="{B70C54D7-689B-47A0-9050-7DB50AED520F}" destId="{427FD2B4-C78F-45D9-878E-EB5F66D5A28E}" srcOrd="1" destOrd="0" parTransId="{B8777639-B2F6-4E68-8A4E-F5E2BA909829}" sibTransId="{417AC7A5-39E9-439D-8AB7-F1251D69F913}"/>
    <dgm:cxn modelId="{BFF0B879-C083-441B-94F3-8E9A523C354C}" type="presParOf" srcId="{B3008B9D-5F12-4049-A3F9-DE08949FB889}" destId="{20128956-A607-4F24-B4AE-EDBE32D6BE67}" srcOrd="0" destOrd="0" presId="urn:microsoft.com/office/officeart/2005/8/layout/cycle7"/>
    <dgm:cxn modelId="{36A54D0F-10AE-4F8A-805A-46515C055C7B}" type="presParOf" srcId="{B3008B9D-5F12-4049-A3F9-DE08949FB889}" destId="{AE1F7F20-7B7D-4B88-A86B-1C275C16AD0A}" srcOrd="1" destOrd="0" presId="urn:microsoft.com/office/officeart/2005/8/layout/cycle7"/>
    <dgm:cxn modelId="{83B3E8E0-EB20-48A6-A727-E8976440A581}" type="presParOf" srcId="{AE1F7F20-7B7D-4B88-A86B-1C275C16AD0A}" destId="{7C311CCB-7EA3-4455-8D46-85DB8CAF1DC9}" srcOrd="0" destOrd="0" presId="urn:microsoft.com/office/officeart/2005/8/layout/cycle7"/>
    <dgm:cxn modelId="{61B9AEBE-98F0-4EAA-A6E3-42447C56BA34}" type="presParOf" srcId="{B3008B9D-5F12-4049-A3F9-DE08949FB889}" destId="{5FCF9F59-9830-40F9-94FC-CB216FBB7215}" srcOrd="2" destOrd="0" presId="urn:microsoft.com/office/officeart/2005/8/layout/cycle7"/>
    <dgm:cxn modelId="{912432AC-166D-4882-BCCE-7BE8DE4DE921}" type="presParOf" srcId="{B3008B9D-5F12-4049-A3F9-DE08949FB889}" destId="{187EB491-7CA0-4572-BB81-9AEC21FC0C42}" srcOrd="3" destOrd="0" presId="urn:microsoft.com/office/officeart/2005/8/layout/cycle7"/>
    <dgm:cxn modelId="{5ABED6C2-B49F-4160-9337-FB873E352434}" type="presParOf" srcId="{187EB491-7CA0-4572-BB81-9AEC21FC0C42}" destId="{BF13F963-5345-46BB-A628-7D807C574638}" srcOrd="0" destOrd="0" presId="urn:microsoft.com/office/officeart/2005/8/layout/cycle7"/>
    <dgm:cxn modelId="{4B7A9EFE-FE1B-404D-9AE5-1BF665830093}" type="presParOf" srcId="{B3008B9D-5F12-4049-A3F9-DE08949FB889}" destId="{EFE2BCCE-EF67-4FE7-9ED9-CCBE79B2991E}" srcOrd="4" destOrd="0" presId="urn:microsoft.com/office/officeart/2005/8/layout/cycle7"/>
    <dgm:cxn modelId="{4FB004BD-435E-48B8-90D9-C799B01FC1E4}" type="presParOf" srcId="{B3008B9D-5F12-4049-A3F9-DE08949FB889}" destId="{B4CCC11F-92E9-42CF-8965-FBCB310EEB22}" srcOrd="5" destOrd="0" presId="urn:microsoft.com/office/officeart/2005/8/layout/cycle7"/>
    <dgm:cxn modelId="{FEA6F013-5BD8-44D6-A1AC-2DDCDC572577}" type="presParOf" srcId="{B4CCC11F-92E9-42CF-8965-FBCB310EEB22}" destId="{42B76A2F-ECA4-40BD-A36E-0936C11AF50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128956-A607-4F24-B4AE-EDBE32D6BE67}">
      <dsp:nvSpPr>
        <dsp:cNvPr id="0" name=""/>
        <dsp:cNvSpPr/>
      </dsp:nvSpPr>
      <dsp:spPr>
        <a:xfrm>
          <a:off x="1794411" y="1243"/>
          <a:ext cx="1787848" cy="893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Task-completion system </a:t>
          </a:r>
          <a:br>
            <a:rPr lang="en-US" sz="1700" kern="1200" dirty="0"/>
          </a:br>
          <a:r>
            <a:rPr lang="en-US" sz="1700" kern="1200" dirty="0"/>
            <a:t>(task-client)</a:t>
          </a:r>
        </a:p>
      </dsp:txBody>
      <dsp:txXfrm>
        <a:off x="1794411" y="1243"/>
        <a:ext cx="1787848" cy="893924"/>
      </dsp:txXfrm>
    </dsp:sp>
    <dsp:sp modelId="{AE1F7F20-7B7D-4B88-A86B-1C275C16AD0A}">
      <dsp:nvSpPr>
        <dsp:cNvPr id="0" name=""/>
        <dsp:cNvSpPr/>
      </dsp:nvSpPr>
      <dsp:spPr>
        <a:xfrm rot="3600000">
          <a:off x="2960378" y="1570879"/>
          <a:ext cx="932904" cy="3128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3600000">
        <a:off x="2960378" y="1570879"/>
        <a:ext cx="932904" cy="312873"/>
      </dsp:txXfrm>
    </dsp:sp>
    <dsp:sp modelId="{5FCF9F59-9830-40F9-94FC-CB216FBB7215}">
      <dsp:nvSpPr>
        <dsp:cNvPr id="0" name=""/>
        <dsp:cNvSpPr/>
      </dsp:nvSpPr>
      <dsp:spPr>
        <a:xfrm>
          <a:off x="3271401" y="2559464"/>
          <a:ext cx="1787848" cy="893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Delivery </a:t>
          </a:r>
          <a:br>
            <a:rPr lang="en-US" sz="1700" kern="1200"/>
          </a:br>
          <a:r>
            <a:rPr lang="en-US" sz="1700" kern="1200"/>
            <a:t>System</a:t>
          </a:r>
        </a:p>
      </dsp:txBody>
      <dsp:txXfrm>
        <a:off x="3271401" y="2559464"/>
        <a:ext cx="1787848" cy="893924"/>
      </dsp:txXfrm>
    </dsp:sp>
    <dsp:sp modelId="{187EB491-7CA0-4572-BB81-9AEC21FC0C42}">
      <dsp:nvSpPr>
        <dsp:cNvPr id="0" name=""/>
        <dsp:cNvSpPr/>
      </dsp:nvSpPr>
      <dsp:spPr>
        <a:xfrm rot="10800000">
          <a:off x="2221883" y="2849989"/>
          <a:ext cx="932904" cy="3128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221883" y="2849989"/>
        <a:ext cx="932904" cy="312873"/>
      </dsp:txXfrm>
    </dsp:sp>
    <dsp:sp modelId="{EFE2BCCE-EF67-4FE7-9ED9-CCBE79B2991E}">
      <dsp:nvSpPr>
        <dsp:cNvPr id="0" name=""/>
        <dsp:cNvSpPr/>
      </dsp:nvSpPr>
      <dsp:spPr>
        <a:xfrm>
          <a:off x="317421" y="2559464"/>
          <a:ext cx="1787848" cy="893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Informing Environment</a:t>
          </a:r>
        </a:p>
      </dsp:txBody>
      <dsp:txXfrm>
        <a:off x="317421" y="2559464"/>
        <a:ext cx="1787848" cy="893924"/>
      </dsp:txXfrm>
    </dsp:sp>
    <dsp:sp modelId="{B4CCC11F-92E9-42CF-8965-FBCB310EEB22}">
      <dsp:nvSpPr>
        <dsp:cNvPr id="0" name=""/>
        <dsp:cNvSpPr/>
      </dsp:nvSpPr>
      <dsp:spPr>
        <a:xfrm rot="18000000">
          <a:off x="1483388" y="1570879"/>
          <a:ext cx="932904" cy="3128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8000000">
        <a:off x="1483388" y="1570879"/>
        <a:ext cx="932904" cy="312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AF31-B713-4A95-964F-85ED5464147E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138A1-FCB4-498E-9027-B7D7C0AD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D20E2-77DB-48A6-993F-46A965562D3D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A1506-5485-4868-89A9-39EA3F969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A1506-5485-4868-89A9-39EA3F969E1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C227C-9D15-47B3-9A02-93446E9D449B}" type="slidenum">
              <a:rPr lang="en-US"/>
              <a:pPr/>
              <a:t>20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6612" cy="348615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3C5F8-9F2B-4E03-B4F1-2FD5C7405D31}" type="slidenum">
              <a:rPr lang="en-US"/>
              <a:pPr/>
              <a:t>21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6612" cy="348615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524978"/>
            <a:ext cx="9144000" cy="333022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93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33FF-02A8-451A-8FE8-D32C111CC989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77788" y="6583363"/>
            <a:ext cx="8721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sym typeface="Symbol" pitchFamily="18" charset="2"/>
              </a:rPr>
              <a:t> </a:t>
            </a:r>
            <a:r>
              <a:rPr lang="en-US" sz="1200" dirty="0" smtClean="0">
                <a:solidFill>
                  <a:schemeClr val="bg1"/>
                </a:solidFill>
                <a:sym typeface="Symbol" pitchFamily="18" charset="2"/>
              </a:rPr>
              <a:t>2011- </a:t>
            </a:r>
            <a:r>
              <a:rPr lang="en-US" sz="1200" dirty="0">
                <a:solidFill>
                  <a:schemeClr val="bg1"/>
                </a:solidFill>
              </a:rPr>
              <a:t>Dr. Yair </a:t>
            </a:r>
            <a:r>
              <a:rPr lang="en-US" sz="1200" dirty="0" smtClean="0">
                <a:solidFill>
                  <a:schemeClr val="bg1"/>
                </a:solidFill>
              </a:rPr>
              <a:t>Levy &amp; Dr. Michelle M.</a:t>
            </a:r>
            <a:r>
              <a:rPr lang="en-US" sz="1200" baseline="0" dirty="0" smtClean="0">
                <a:solidFill>
                  <a:schemeClr val="bg1"/>
                </a:solidFill>
              </a:rPr>
              <a:t> Ramim</a:t>
            </a:r>
            <a:r>
              <a:rPr lang="en-US" sz="1200" dirty="0" smtClean="0">
                <a:solidFill>
                  <a:schemeClr val="bg1"/>
                </a:solidFill>
              </a:rPr>
              <a:t>  – </a:t>
            </a:r>
            <a:r>
              <a:rPr lang="en-US" sz="1200" dirty="0" err="1" smtClean="0">
                <a:solidFill>
                  <a:schemeClr val="bg1"/>
                </a:solidFill>
              </a:rPr>
              <a:t>Chais</a:t>
            </a:r>
            <a:r>
              <a:rPr lang="en-US" sz="1200" dirty="0" smtClean="0">
                <a:solidFill>
                  <a:schemeClr val="bg1"/>
                </a:solidFill>
              </a:rPr>
              <a:t> 2011 Conference, February 17, 2011.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1818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57150"/>
            <a:ext cx="2124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C135-92BE-457E-A5B2-535F1ACE9B80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AA7-D9F9-43BC-81D6-156E1E3ED47C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CA5-E928-49E9-9A98-C8980A07D0CB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524978"/>
            <a:ext cx="9144000" cy="333022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93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33FF-02A8-451A-8FE8-D32C111CC989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1818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57150"/>
            <a:ext cx="2124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14"/>
          <p:cNvSpPr txBox="1">
            <a:spLocks noChangeArrowheads="1"/>
          </p:cNvSpPr>
          <p:nvPr userDrawn="1"/>
        </p:nvSpPr>
        <p:spPr bwMode="auto">
          <a:xfrm>
            <a:off x="77788" y="6583363"/>
            <a:ext cx="8721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sym typeface="Symbol" pitchFamily="18" charset="2"/>
              </a:rPr>
              <a:t> </a:t>
            </a:r>
            <a:r>
              <a:rPr lang="en-US" sz="1200" dirty="0" smtClean="0">
                <a:solidFill>
                  <a:schemeClr val="bg1"/>
                </a:solidFill>
                <a:sym typeface="Symbol" pitchFamily="18" charset="2"/>
              </a:rPr>
              <a:t>2011- </a:t>
            </a:r>
            <a:r>
              <a:rPr lang="en-US" sz="1200" dirty="0">
                <a:solidFill>
                  <a:schemeClr val="bg1"/>
                </a:solidFill>
              </a:rPr>
              <a:t>Dr. Yair </a:t>
            </a:r>
            <a:r>
              <a:rPr lang="en-US" sz="1200" dirty="0" smtClean="0">
                <a:solidFill>
                  <a:schemeClr val="bg1"/>
                </a:solidFill>
              </a:rPr>
              <a:t>Levy &amp; Dr. Michelle M.</a:t>
            </a:r>
            <a:r>
              <a:rPr lang="en-US" sz="1200" baseline="0" dirty="0" smtClean="0">
                <a:solidFill>
                  <a:schemeClr val="bg1"/>
                </a:solidFill>
              </a:rPr>
              <a:t> Ramim</a:t>
            </a:r>
            <a:r>
              <a:rPr lang="en-US" sz="1200" dirty="0" smtClean="0">
                <a:solidFill>
                  <a:schemeClr val="bg1"/>
                </a:solidFill>
              </a:rPr>
              <a:t>  – </a:t>
            </a:r>
            <a:r>
              <a:rPr lang="en-US" sz="1200" dirty="0" err="1" smtClean="0">
                <a:solidFill>
                  <a:schemeClr val="bg1"/>
                </a:solidFill>
              </a:rPr>
              <a:t>Chais</a:t>
            </a:r>
            <a:r>
              <a:rPr lang="en-US" sz="1200" dirty="0" smtClean="0">
                <a:solidFill>
                  <a:schemeClr val="bg1"/>
                </a:solidFill>
              </a:rPr>
              <a:t> 2011 Conference, February 17, 2011.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57150"/>
            <a:ext cx="2124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76200"/>
            <a:ext cx="6858000" cy="1143000"/>
          </a:xfrm>
        </p:spPr>
        <p:txBody>
          <a:bodyPr>
            <a:normAutofit/>
          </a:bodyPr>
          <a:lstStyle>
            <a:lvl1pPr>
              <a:defRPr sz="4000" spc="-150"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0" y="6524978"/>
            <a:ext cx="9144000" cy="333022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3AF33FF-02A8-451A-8FE8-D32C111CC989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1818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77788" y="6583363"/>
            <a:ext cx="8721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sym typeface="Symbol" pitchFamily="18" charset="2"/>
              </a:rPr>
              <a:t> </a:t>
            </a:r>
            <a:r>
              <a:rPr lang="en-US" sz="1200" dirty="0" smtClean="0">
                <a:solidFill>
                  <a:schemeClr val="bg1"/>
                </a:solidFill>
                <a:sym typeface="Symbol" pitchFamily="18" charset="2"/>
              </a:rPr>
              <a:t>2011- </a:t>
            </a:r>
            <a:r>
              <a:rPr lang="en-US" sz="1200" dirty="0">
                <a:solidFill>
                  <a:schemeClr val="bg1"/>
                </a:solidFill>
              </a:rPr>
              <a:t>Dr. Yair </a:t>
            </a:r>
            <a:r>
              <a:rPr lang="en-US" sz="1200" dirty="0" smtClean="0">
                <a:solidFill>
                  <a:schemeClr val="bg1"/>
                </a:solidFill>
              </a:rPr>
              <a:t>Levy &amp; Dr. Michelle M.</a:t>
            </a:r>
            <a:r>
              <a:rPr lang="en-US" sz="1200" baseline="0" dirty="0" smtClean="0">
                <a:solidFill>
                  <a:schemeClr val="bg1"/>
                </a:solidFill>
              </a:rPr>
              <a:t> Ramim</a:t>
            </a:r>
            <a:r>
              <a:rPr lang="en-US" sz="1200" dirty="0" smtClean="0">
                <a:solidFill>
                  <a:schemeClr val="bg1"/>
                </a:solidFill>
              </a:rPr>
              <a:t>  – </a:t>
            </a:r>
            <a:r>
              <a:rPr lang="en-US" sz="1200" dirty="0" err="1" smtClean="0">
                <a:solidFill>
                  <a:schemeClr val="bg1"/>
                </a:solidFill>
              </a:rPr>
              <a:t>Chais</a:t>
            </a:r>
            <a:r>
              <a:rPr lang="en-US" sz="1200" dirty="0" smtClean="0">
                <a:solidFill>
                  <a:schemeClr val="bg1"/>
                </a:solidFill>
              </a:rPr>
              <a:t> 2011 Conference, February 17, 2011.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59CE-BB6D-4CCD-A406-24515BEF8C3E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B744-DC0D-4107-925E-68451A33BBA9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0DD8-A65E-4438-9EF5-ACA6242E528A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6CE5-926C-42ED-ACDE-3168FCC46174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01F-156D-431B-8F92-65DC1A7C5255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3D3-4846-4D9B-BED5-2915A58C8E82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3261-60E3-4A83-BA09-93469DC0920C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Kd-wwcLkmkw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89888"/>
            <a:ext cx="8686800" cy="1927225"/>
          </a:xfrm>
        </p:spPr>
        <p:txBody>
          <a:bodyPr>
            <a:noAutofit/>
          </a:bodyPr>
          <a:lstStyle/>
          <a:p>
            <a:r>
              <a:rPr lang="en-US" sz="4800" spc="-300" dirty="0" smtClean="0"/>
              <a:t>From E-learning Courses to Businesses: </a:t>
            </a:r>
            <a:br>
              <a:rPr lang="en-US" sz="4800" spc="-300" dirty="0" smtClean="0"/>
            </a:br>
            <a:r>
              <a:rPr lang="en-US" sz="4800" spc="-300" dirty="0" smtClean="0"/>
              <a:t>What Technologies Do They Share?</a:t>
            </a:r>
            <a:endParaRPr lang="en-US" sz="3600" spc="-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20" y="3669792"/>
            <a:ext cx="6248400" cy="276758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accent1"/>
                </a:solidFill>
              </a:rPr>
              <a:t>Yair Levy, Ph.D.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Nova Southeastern University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Graduate School of Computer and Information Sciences</a:t>
            </a:r>
          </a:p>
          <a:p>
            <a:pPr algn="l"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and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accent1"/>
                </a:solidFill>
              </a:rPr>
              <a:t>Michelle M. Ramim, Ph.D.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Nova Southeastern University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Huizenga School of Business and Entrepreneurship </a:t>
            </a:r>
          </a:p>
          <a:p>
            <a:pPr algn="l"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7072" y="3328261"/>
            <a:ext cx="880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By: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Methodology and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27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introductory to MIS business course (</a:t>
            </a:r>
            <a:r>
              <a:rPr lang="en-US" sz="3000" dirty="0" err="1" smtClean="0"/>
              <a:t>exc</a:t>
            </a:r>
            <a:r>
              <a:rPr lang="en-US" dirty="0" smtClean="0"/>
              <a:t> MBA)</a:t>
            </a:r>
          </a:p>
          <a:p>
            <a:r>
              <a:rPr lang="en-US" dirty="0" smtClean="0"/>
              <a:t>A general survey to ICTs in the context of value driven to businesses</a:t>
            </a:r>
          </a:p>
          <a:p>
            <a:r>
              <a:rPr lang="en-US" dirty="0" smtClean="0"/>
              <a:t>Students engage in weekly activities using such mature and emerging ICTs </a:t>
            </a:r>
          </a:p>
          <a:p>
            <a:r>
              <a:rPr lang="en-US" dirty="0" smtClean="0"/>
              <a:t>Two-phased methodology including quantitative and qualitative data collection</a:t>
            </a:r>
          </a:p>
          <a:p>
            <a:r>
              <a:rPr lang="en-US" dirty="0" smtClean="0"/>
              <a:t>Assessing the extent of use, business relevance, and informing co-workers/supervisors (taking and/or demonstrating)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stockphoto.com/file_thumbview_approve/4332271/2/istockphoto_4332271-red-pencil-and-questionn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844" y="4974336"/>
            <a:ext cx="2150908" cy="14320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Initial Quantitative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80 responses</a:t>
            </a:r>
          </a:p>
          <a:p>
            <a:r>
              <a:rPr lang="en-US" dirty="0" smtClean="0"/>
              <a:t>45 (56%) males and 35 (44%) females</a:t>
            </a:r>
          </a:p>
          <a:p>
            <a:r>
              <a:rPr lang="en-US" dirty="0" smtClean="0"/>
              <a:t>Average age was 32 years</a:t>
            </a:r>
          </a:p>
          <a:p>
            <a:r>
              <a:rPr lang="en-US" dirty="0" smtClean="0"/>
              <a:t>Majority, 56 (70%), where working full time </a:t>
            </a:r>
            <a:br>
              <a:rPr lang="en-US" dirty="0" smtClean="0"/>
            </a:br>
            <a:r>
              <a:rPr lang="en-US" dirty="0" smtClean="0"/>
              <a:t>the rest were working PT (20 to 30 hrs weekly)</a:t>
            </a:r>
          </a:p>
          <a:p>
            <a:r>
              <a:rPr lang="en-US" dirty="0" smtClean="0"/>
              <a:t>Company size:</a:t>
            </a:r>
          </a:p>
          <a:p>
            <a:pPr lvl="2"/>
            <a:r>
              <a:rPr lang="en-US" dirty="0" smtClean="0"/>
              <a:t>38 participants (or 48%) @ very large (&gt;1000)</a:t>
            </a:r>
          </a:p>
          <a:p>
            <a:pPr lvl="2"/>
            <a:r>
              <a:rPr lang="en-US" dirty="0" smtClean="0"/>
              <a:t>16 participants (or 20%) @ large (100-1000)</a:t>
            </a:r>
          </a:p>
          <a:p>
            <a:pPr lvl="2"/>
            <a:r>
              <a:rPr lang="en-US" dirty="0" smtClean="0"/>
              <a:t>15 participants (or 18%) @ medium (25-99)</a:t>
            </a:r>
          </a:p>
          <a:p>
            <a:pPr lvl="2"/>
            <a:r>
              <a:rPr lang="en-US" dirty="0" smtClean="0"/>
              <a:t>11 participants (or 14%) @ small (&lt;25)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07943"/>
            <a:ext cx="80711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http://www.istockphoto.com/file_thumbview_approve/4332271/2/istockphoto_4332271-red-pencil-and-questionnaire.jpg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52" y="1633728"/>
            <a:ext cx="7351775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Initial Quantitative Results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97" name="Oval 1"/>
          <p:cNvSpPr>
            <a:spLocks noChangeArrowheads="1"/>
          </p:cNvSpPr>
          <p:nvPr/>
        </p:nvSpPr>
        <p:spPr bwMode="auto">
          <a:xfrm>
            <a:off x="2462784" y="3035808"/>
            <a:ext cx="975360" cy="95097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5838190" y="3169920"/>
            <a:ext cx="830834" cy="81686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Initial Quantitative Results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314" y="1419986"/>
            <a:ext cx="7285094" cy="499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7034784" y="3852672"/>
            <a:ext cx="975360" cy="95097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42 individuals who participated in a follow-up questionnaire</a:t>
            </a:r>
          </a:p>
          <a:p>
            <a:r>
              <a:rPr lang="en-US" dirty="0" smtClean="0"/>
              <a:t>Were asked to tell how they</a:t>
            </a:r>
            <a:br>
              <a:rPr lang="en-US" dirty="0" smtClean="0"/>
            </a:br>
            <a:r>
              <a:rPr lang="en-US" dirty="0" smtClean="0"/>
              <a:t> informed their co-workers </a:t>
            </a:r>
            <a:br>
              <a:rPr lang="en-US" dirty="0" smtClean="0"/>
            </a:br>
            <a:r>
              <a:rPr lang="en-US" dirty="0" smtClean="0"/>
              <a:t>and supervisors about the </a:t>
            </a:r>
            <a:br>
              <a:rPr lang="en-US" dirty="0" smtClean="0"/>
            </a:br>
            <a:r>
              <a:rPr lang="en-US" dirty="0" smtClean="0"/>
              <a:t>ICTs discussed and </a:t>
            </a:r>
            <a:br>
              <a:rPr lang="en-US" dirty="0" smtClean="0"/>
            </a:br>
            <a:r>
              <a:rPr lang="en-US" dirty="0" smtClean="0"/>
              <a:t>demonstrated in class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Initial Qualitative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07943"/>
            <a:ext cx="80711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http://smallbiztrends.com/wp-content/uploads/2010/01/question-things.jpg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2" name="Picture 4" descr="http://smallbiztrends.com/wp-content/uploads/2010/01/question-th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833" y="2716403"/>
            <a:ext cx="3305175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Initial Qualitative 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“I've suggested that we should use </a:t>
            </a:r>
            <a:r>
              <a:rPr lang="en-US" i="1" dirty="0" err="1" smtClean="0"/>
              <a:t>Facebook</a:t>
            </a:r>
            <a:r>
              <a:rPr lang="en-US" i="1" dirty="0" smtClean="0"/>
              <a:t> to promote our business to my supervisor”</a:t>
            </a:r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“In reference to Web 2.0 tools, my workplace has blocked the use of social networking sites such as </a:t>
            </a:r>
            <a:r>
              <a:rPr lang="en-US" i="1" dirty="0" err="1" smtClean="0">
                <a:solidFill>
                  <a:srgbClr val="FF0000"/>
                </a:solidFill>
              </a:rPr>
              <a:t>Facebook</a:t>
            </a:r>
            <a:r>
              <a:rPr lang="en-US" i="1" dirty="0" smtClean="0">
                <a:solidFill>
                  <a:srgbClr val="FF0000"/>
                </a:solidFill>
              </a:rPr>
              <a:t>, Twitter, and YouTube”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smtClean="0"/>
              <a:t>“The reaction to the </a:t>
            </a:r>
            <a:r>
              <a:rPr lang="en-US" i="1" dirty="0" err="1" smtClean="0"/>
              <a:t>Animoto</a:t>
            </a:r>
            <a:r>
              <a:rPr lang="en-US" i="1" dirty="0" smtClean="0"/>
              <a:t> was excitement because most of my co-workers didn't know about it”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Initial Qualitative 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“The most interesting technology discussed from the list was Wiki. No one at my work I spoke with had ever used one but seemed very interested in trying it”</a:t>
            </a:r>
          </a:p>
          <a:p>
            <a:pPr>
              <a:buNone/>
            </a:pPr>
            <a:r>
              <a:rPr lang="en-US" i="1" dirty="0" smtClean="0"/>
              <a:t>“Since discussing and demonstrating </a:t>
            </a:r>
            <a:r>
              <a:rPr lang="en-US" i="1" dirty="0" err="1" smtClean="0"/>
              <a:t>Facebook</a:t>
            </a:r>
            <a:r>
              <a:rPr lang="en-US" i="1" dirty="0" smtClean="0"/>
              <a:t> and Twitter with colleagues, a few of them began social networking profiles to become familiar with the technologies”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21336"/>
            <a:ext cx="6858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Proposed Model of Informing Postures of Organizations vs. Personal ICTs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296" y="1499616"/>
            <a:ext cx="5035296" cy="48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"/>
            <a:ext cx="6858000" cy="103327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Taxonomy of Personal vs. Organizational ICTs Inform and Ownership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0008" r="10293" b="5535"/>
          <a:stretch>
            <a:fillRect/>
          </a:stretch>
        </p:blipFill>
        <p:spPr bwMode="auto">
          <a:xfrm>
            <a:off x="329184" y="2060448"/>
            <a:ext cx="8397240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Thanks for attending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4173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Comments and feedback </a:t>
            </a:r>
          </a:p>
          <a:p>
            <a:pPr>
              <a:buNone/>
            </a:pPr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please! </a:t>
            </a:r>
            <a:endParaRPr lang="en-US" sz="6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 descr="http://geekandpoke.typepad.com/geekandpoke/images/2008/07/24/goodcomments.jpg"/>
          <p:cNvPicPr>
            <a:picLocks noChangeAspect="1" noChangeArrowheads="1"/>
          </p:cNvPicPr>
          <p:nvPr/>
        </p:nvPicPr>
        <p:blipFill>
          <a:blip r:embed="rId2" cstate="print"/>
          <a:srcRect t="49253" r="3400" b="2781"/>
          <a:stretch>
            <a:fillRect/>
          </a:stretch>
        </p:blipFill>
        <p:spPr bwMode="auto">
          <a:xfrm>
            <a:off x="3052491" y="2353056"/>
            <a:ext cx="5818834" cy="409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pc="-300" dirty="0" smtClean="0"/>
              <a:t>ICTs  </a:t>
            </a:r>
            <a:r>
              <a:rPr lang="en-US" spc="-300" dirty="0" smtClean="0">
                <a:sym typeface="Wingdings" pitchFamily="2" charset="2"/>
              </a:rPr>
              <a:t>&amp; </a:t>
            </a:r>
            <a:r>
              <a:rPr lang="en-US" spc="-300" dirty="0" smtClean="0"/>
              <a:t>Web 2.0 Tools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937" y="1889760"/>
            <a:ext cx="5484495" cy="440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6283559"/>
            <a:ext cx="72847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http://web2list.com/logos/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237" y="1243775"/>
            <a:ext cx="7748346" cy="5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://realtimemarketer.com/wp-content/uploads/2010/01/foursquare_logo.png"/>
          <p:cNvPicPr>
            <a:picLocks noChangeAspect="1" noChangeArrowheads="1"/>
          </p:cNvPicPr>
          <p:nvPr/>
        </p:nvPicPr>
        <p:blipFill>
          <a:blip r:embed="rId4" cstate="print"/>
          <a:srcRect l="7857" t="16701" r="7700" b="21594"/>
          <a:stretch>
            <a:fillRect/>
          </a:stretch>
        </p:blipFill>
        <p:spPr bwMode="auto">
          <a:xfrm rot="16200000">
            <a:off x="-934452" y="3369325"/>
            <a:ext cx="3892775" cy="114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BBB0-601F-4897-A7DE-E710ECBEDC7B}" type="slidenum">
              <a:rPr lang="en-US"/>
              <a:pPr/>
              <a:t>20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371600"/>
            <a:ext cx="6324600" cy="4114800"/>
          </a:xfrm>
          <a:noFill/>
          <a:ln/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Yair Levy</a:t>
            </a:r>
            <a:r>
              <a:rPr lang="en-US" sz="2000" b="1" dirty="0">
                <a:solidFill>
                  <a:schemeClr val="tx1"/>
                </a:solidFill>
              </a:rPr>
              <a:t>, Ph.D.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Associate </a:t>
            </a:r>
            <a:r>
              <a:rPr lang="en-US" sz="1800" dirty="0" smtClean="0">
                <a:solidFill>
                  <a:schemeClr val="tx1"/>
                </a:solidFill>
              </a:rPr>
              <a:t>Professor of Information Systems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Nova Southeastern University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Graduate School of Computer and Information Sciences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err="1">
                <a:solidFill>
                  <a:schemeClr val="tx1"/>
                </a:solidFill>
              </a:rPr>
              <a:t>DeSantis</a:t>
            </a:r>
            <a:r>
              <a:rPr lang="en-US" sz="1800" dirty="0">
                <a:solidFill>
                  <a:schemeClr val="tx1"/>
                </a:solidFill>
              </a:rPr>
              <a:t> Building - Room 4058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3301 College Avenue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Fort Lauderdale, FL 33314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Tel.: 954-262-2006       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Fax: 954-262-3915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E-mail: </a:t>
            </a:r>
            <a:r>
              <a:rPr lang="en-US" sz="2800" u="sng" dirty="0">
                <a:solidFill>
                  <a:srgbClr val="003399"/>
                </a:solidFill>
              </a:rPr>
              <a:t>levyy@nova.edu</a:t>
            </a:r>
            <a:r>
              <a:rPr lang="en-US" sz="2800" u="sng" dirty="0"/>
              <a:t>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Site: </a:t>
            </a:r>
            <a:r>
              <a:rPr lang="en-US" sz="2800" u="sng" dirty="0">
                <a:solidFill>
                  <a:srgbClr val="003399"/>
                </a:solidFill>
              </a:rPr>
              <a:t>http://scis.nova.edu/~levyy/</a:t>
            </a:r>
          </a:p>
          <a:p>
            <a:pPr algn="l">
              <a:spcBef>
                <a:spcPct val="0"/>
              </a:spcBef>
            </a:pPr>
            <a:endParaRPr lang="en-US" sz="2000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92096" y="147638"/>
            <a:ext cx="6547104" cy="8521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spc="-150">
                <a:solidFill>
                  <a:srgbClr val="FFFF66"/>
                </a:solidFill>
              </a:rPr>
              <a:t>Contact Information - Yair</a:t>
            </a:r>
          </a:p>
        </p:txBody>
      </p:sp>
      <p:pic>
        <p:nvPicPr>
          <p:cNvPr id="153607" name="Picture 7" descr="prof_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698625"/>
            <a:ext cx="211455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195-DCB4-4F0F-8BAD-A437B9918A39}" type="slidenum">
              <a:rPr lang="en-US"/>
              <a:pPr/>
              <a:t>21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504950"/>
            <a:ext cx="6548438" cy="3605213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Michelle M. </a:t>
            </a:r>
            <a:r>
              <a:rPr lang="en-US" b="1" dirty="0" err="1">
                <a:solidFill>
                  <a:schemeClr val="tx1"/>
                </a:solidFill>
              </a:rPr>
              <a:t>Ramim</a:t>
            </a:r>
            <a:r>
              <a:rPr lang="en-US" sz="2000" b="1" dirty="0">
                <a:solidFill>
                  <a:schemeClr val="tx1"/>
                </a:solidFill>
              </a:rPr>
              <a:t>, Ph.D.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Part-time </a:t>
            </a:r>
            <a:r>
              <a:rPr lang="en-US" sz="1800" dirty="0">
                <a:solidFill>
                  <a:schemeClr val="tx1"/>
                </a:solidFill>
              </a:rPr>
              <a:t>Professor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Nova Southeastern University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Huizenga </a:t>
            </a:r>
            <a:r>
              <a:rPr lang="en-US" sz="1800" dirty="0">
                <a:solidFill>
                  <a:schemeClr val="tx1"/>
                </a:solidFill>
              </a:rPr>
              <a:t>School of Business and Entrepreneurship </a:t>
            </a: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err="1">
                <a:solidFill>
                  <a:schemeClr val="tx1"/>
                </a:solidFill>
              </a:rPr>
              <a:t>DeSantis</a:t>
            </a:r>
            <a:r>
              <a:rPr lang="en-US" sz="1800" dirty="0">
                <a:solidFill>
                  <a:schemeClr val="tx1"/>
                </a:solidFill>
              </a:rPr>
              <a:t> Building</a:t>
            </a: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3301 College Avenue</a:t>
            </a: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Ft. Lauderdale, FL 33314</a:t>
            </a: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E-mail:</a:t>
            </a:r>
            <a:r>
              <a:rPr lang="en-US" sz="2800" dirty="0"/>
              <a:t> </a:t>
            </a:r>
            <a:r>
              <a:rPr lang="en-US" sz="2800" u="sng" dirty="0">
                <a:solidFill>
                  <a:srgbClr val="0000CC"/>
                </a:solidFill>
              </a:rPr>
              <a:t>ramim@nova.edu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Site: </a:t>
            </a:r>
            <a:r>
              <a:rPr lang="en-US" sz="2800" u="sng" dirty="0">
                <a:solidFill>
                  <a:srgbClr val="003399"/>
                </a:solidFill>
              </a:rPr>
              <a:t>http://www.nova.edu/~ramim/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79904" y="142874"/>
            <a:ext cx="6559296" cy="844677"/>
          </a:xfrm>
        </p:spPr>
        <p:txBody>
          <a:bodyPr>
            <a:noAutofit/>
          </a:bodyPr>
          <a:lstStyle/>
          <a:p>
            <a:r>
              <a:rPr lang="en-US" sz="4000" spc="-150" dirty="0">
                <a:solidFill>
                  <a:srgbClr val="FFFF66"/>
                </a:solidFill>
              </a:rPr>
              <a:t>Contact Information - Michelle</a:t>
            </a:r>
          </a:p>
        </p:txBody>
      </p:sp>
      <p:pic>
        <p:nvPicPr>
          <p:cNvPr id="176134" name="Picture 6" descr="Dr. Michelle M. Ramim (Sep. 200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676400"/>
            <a:ext cx="22098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Theoretical 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5152" cy="48859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Diffusion of Innovation (</a:t>
            </a:r>
            <a:r>
              <a:rPr lang="en-US" dirty="0" err="1" smtClean="0"/>
              <a:t>DoI</a:t>
            </a:r>
            <a:r>
              <a:rPr lang="en-US" dirty="0" smtClean="0"/>
              <a:t>) theory (Rogers, 1983):</a:t>
            </a:r>
          </a:p>
          <a:p>
            <a:r>
              <a:rPr lang="en-US" dirty="0" smtClean="0"/>
              <a:t>Used to guide adoption of technologies by organizations and individuals </a:t>
            </a:r>
          </a:p>
          <a:p>
            <a:r>
              <a:rPr lang="en-US" dirty="0" err="1" smtClean="0"/>
              <a:t>DoI</a:t>
            </a:r>
            <a:r>
              <a:rPr lang="en-US" dirty="0" smtClean="0"/>
              <a:t> has some limitations: dependent variable is % who actually adopt the innovation</a:t>
            </a:r>
          </a:p>
          <a:p>
            <a:r>
              <a:rPr lang="en-US" dirty="0" smtClean="0"/>
              <a:t>People may </a:t>
            </a:r>
            <a:r>
              <a:rPr lang="en-US" b="1" i="1" dirty="0" smtClean="0"/>
              <a:t>inform</a:t>
            </a:r>
            <a:r>
              <a:rPr lang="en-US" dirty="0" smtClean="0"/>
              <a:t> others about new ICTs, not for the purpose of adoption </a:t>
            </a:r>
          </a:p>
          <a:p>
            <a:r>
              <a:rPr lang="en-US" dirty="0" smtClean="0"/>
              <a:t>Adoption can also happened due to leaping resulting from informing one who inform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Theoretical Background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Informing Science Framework – Cohen (1999)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780032" y="2397528"/>
          <a:ext cx="5376672" cy="345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Informing Framework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218" name="Picture 2" descr="http://seattletimes.nwsource.com/ABPub/2008/12/11/2008496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07" y="1649063"/>
            <a:ext cx="3479107" cy="40080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059424"/>
            <a:ext cx="8071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Sources: http://seattletimes.nwsource.com/ABPub/2008/12/11/2008496181.jpg</a:t>
            </a:r>
          </a:p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http://inyourface.ocregister.com/files/2009/06/michael-jackson-1977-2006-awfl-p-surg-dot-com.jpg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22" name="Picture 6" descr="http://inyourface.ocregister.com/files/2009/06/michael-jackson-1977-2006-awfl-p-surg-dot-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165" y="4316714"/>
            <a:ext cx="2789427" cy="1984898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182112" y="1402080"/>
            <a:ext cx="5504688" cy="472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The client:</a:t>
            </a:r>
          </a:p>
          <a:p>
            <a:pPr marL="342900" lvl="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/>
              <a:t>Facial reconstruction surgeon </a:t>
            </a:r>
          </a:p>
          <a:p>
            <a:pPr marL="342900" lvl="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The delivery system: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Electronic Medical Records</a:t>
            </a:r>
          </a:p>
          <a:p>
            <a:pPr marL="342900" lvl="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The informing environment: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Hospital and healthcare vendors </a:t>
            </a:r>
            <a:r>
              <a:rPr lang="en-US" sz="3200" dirty="0" smtClean="0"/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pc="-300" dirty="0" smtClean="0"/>
              <a:t>Web 2.0 Tools in the Enterprise?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283559"/>
            <a:ext cx="80711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http://itmanagement.earthweb.com/article.php/3717971/Tech+Comics:+%22Getting+Fired,+Web+2.0+Style%22.htm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web 2.0 funny"/>
          <p:cNvPicPr>
            <a:picLocks noChangeAspect="1" noChangeArrowheads="1"/>
          </p:cNvPicPr>
          <p:nvPr/>
        </p:nvPicPr>
        <p:blipFill>
          <a:blip r:embed="rId2" cstate="print"/>
          <a:srcRect l="4864" t="14635" r="9269" b="19294"/>
          <a:stretch>
            <a:fillRect/>
          </a:stretch>
        </p:blipFill>
        <p:spPr bwMode="auto">
          <a:xfrm>
            <a:off x="2048256" y="1377695"/>
            <a:ext cx="4315968" cy="4704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Web 2.0 in Education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6129451"/>
            <a:ext cx="7114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http://www.youtube.com/watch?v=Kd-wwcLkmkw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112" y="1382268"/>
            <a:ext cx="6248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Research Questions (RQs)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RQ1: </a:t>
            </a:r>
            <a:r>
              <a:rPr lang="en-US" i="1" dirty="0" smtClean="0"/>
              <a:t>To what extent do individuals </a:t>
            </a:r>
            <a:r>
              <a:rPr lang="en-US" b="1" i="1" dirty="0" smtClean="0"/>
              <a:t>use</a:t>
            </a:r>
            <a:r>
              <a:rPr lang="en-US" i="1" dirty="0" smtClean="0"/>
              <a:t> various mature and emerging ICTs at their workplace?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RQ2: </a:t>
            </a:r>
            <a:r>
              <a:rPr lang="en-US" i="1" dirty="0" smtClean="0"/>
              <a:t>To what extent do individuals perceived the </a:t>
            </a:r>
            <a:r>
              <a:rPr lang="en-US" b="1" i="1" dirty="0" smtClean="0"/>
              <a:t>organizational relevance</a:t>
            </a:r>
            <a:r>
              <a:rPr lang="en-US" i="1" dirty="0" smtClean="0"/>
              <a:t> of mature and emerging ICTs that they currently use and/or have been exposed to outside their workplace?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RQ3: </a:t>
            </a:r>
            <a:r>
              <a:rPr lang="en-US" i="1" dirty="0" smtClean="0"/>
              <a:t>To what extent do individuals </a:t>
            </a:r>
            <a:r>
              <a:rPr lang="en-US" b="1" i="1" dirty="0" smtClean="0"/>
              <a:t>inform</a:t>
            </a:r>
            <a:r>
              <a:rPr lang="en-US" i="1" dirty="0" smtClean="0"/>
              <a:t> (</a:t>
            </a:r>
            <a:r>
              <a:rPr lang="en-US" b="1" i="1" u="sng" dirty="0" smtClean="0"/>
              <a:t>talk</a:t>
            </a:r>
            <a:r>
              <a:rPr lang="en-US" i="1" dirty="0" smtClean="0"/>
              <a:t> &amp; </a:t>
            </a:r>
            <a:r>
              <a:rPr lang="en-US" b="1" i="1" u="sng" dirty="0" smtClean="0"/>
              <a:t>demonstrate</a:t>
            </a:r>
            <a:r>
              <a:rPr lang="en-US" i="1" dirty="0" smtClean="0"/>
              <a:t>) their co-workers and supervisors about mature and emerging ICTs that they have been exposed to outside their workplace?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Six Mature and Emerging ICTs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E-mail</a:t>
            </a:r>
          </a:p>
          <a:p>
            <a:r>
              <a:rPr lang="en-US" dirty="0" smtClean="0"/>
              <a:t>Social Networking Sites (SNS)</a:t>
            </a:r>
          </a:p>
          <a:p>
            <a:r>
              <a:rPr lang="en-US" dirty="0" smtClean="0"/>
              <a:t>E-learning/e-training systems</a:t>
            </a:r>
          </a:p>
          <a:p>
            <a:r>
              <a:rPr lang="en-US" dirty="0" smtClean="0"/>
              <a:t>Electronic Boards and Forums</a:t>
            </a:r>
          </a:p>
          <a:p>
            <a:r>
              <a:rPr lang="en-US" dirty="0" smtClean="0"/>
              <a:t>Enterprise Resource Planning (SAP</a:t>
            </a:r>
            <a:r>
              <a:rPr lang="en-US" baseline="30000" dirty="0" smtClean="0"/>
              <a:t>®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Web 2.0 Presentation Tools (</a:t>
            </a:r>
            <a:r>
              <a:rPr lang="en-US" dirty="0" err="1" smtClean="0"/>
              <a:t>Animoto</a:t>
            </a:r>
            <a:r>
              <a:rPr lang="en-US" baseline="30000" dirty="0" smtClean="0"/>
              <a:t>® </a:t>
            </a:r>
            <a:r>
              <a:rPr lang="en-US" dirty="0" smtClean="0"/>
              <a:t>&amp;</a:t>
            </a:r>
            <a:r>
              <a:rPr lang="en-US" baseline="30000" dirty="0" smtClean="0"/>
              <a:t> </a:t>
            </a:r>
            <a:r>
              <a:rPr lang="en-US" dirty="0" smtClean="0"/>
              <a:t>YouTube</a:t>
            </a:r>
            <a:r>
              <a:rPr lang="en-US" baseline="30000" dirty="0" smtClean="0"/>
              <a:t>®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6531</TotalTime>
  <Words>613</Words>
  <Application>Microsoft Office PowerPoint</Application>
  <PresentationFormat>‫הצגה על המסך (4:3)</PresentationFormat>
  <Paragraphs>114</Paragraphs>
  <Slides>21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2" baseType="lpstr">
      <vt:lpstr>Office Theme</vt:lpstr>
      <vt:lpstr>From E-learning Courses to Businesses:  What Technologies Do They Share?</vt:lpstr>
      <vt:lpstr>ICTs  &amp; Web 2.0 Tools</vt:lpstr>
      <vt:lpstr>Theoretical Background </vt:lpstr>
      <vt:lpstr>Theoretical Background (Cont.)</vt:lpstr>
      <vt:lpstr>Example of Informing Framework </vt:lpstr>
      <vt:lpstr>Web 2.0 Tools in the Enterprise? </vt:lpstr>
      <vt:lpstr>Web 2.0 in Education </vt:lpstr>
      <vt:lpstr>The Research Questions (RQs)</vt:lpstr>
      <vt:lpstr>The Six Mature and Emerging ICTs </vt:lpstr>
      <vt:lpstr>Methodology and Sample</vt:lpstr>
      <vt:lpstr>Initial Quantitative Results</vt:lpstr>
      <vt:lpstr>Initial Quantitative Results (Cont.)</vt:lpstr>
      <vt:lpstr>Initial Quantitative Results (Cont.)</vt:lpstr>
      <vt:lpstr>Initial Qualitative Results</vt:lpstr>
      <vt:lpstr>Initial Qualitative Results (Cont.)</vt:lpstr>
      <vt:lpstr>Initial Qualitative Results (Cont.)</vt:lpstr>
      <vt:lpstr>Proposed Model of Informing Postures of Organizations vs. Personal ICTs</vt:lpstr>
      <vt:lpstr>Taxonomy of Personal vs. Organizational ICTs Inform and Ownership</vt:lpstr>
      <vt:lpstr>Thanks for attending !</vt:lpstr>
      <vt:lpstr>Contact Information - Yair</vt:lpstr>
      <vt:lpstr>Contact Information - Michelle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E-learning Courses to Businesses: What Technologies Do They Share?</dc:title>
  <dc:creator>Yair Levy, Ph.D. (levyy@nova.edu)</dc:creator>
  <cp:lastModifiedBy>osnatts</cp:lastModifiedBy>
  <cp:revision>269</cp:revision>
  <dcterms:created xsi:type="dcterms:W3CDTF">2006-08-16T00:00:00Z</dcterms:created>
  <dcterms:modified xsi:type="dcterms:W3CDTF">2011-02-08T09:05:31Z</dcterms:modified>
</cp:coreProperties>
</file>