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310" r:id="rId2"/>
    <p:sldId id="312" r:id="rId3"/>
    <p:sldId id="281" r:id="rId4"/>
    <p:sldId id="300" r:id="rId5"/>
    <p:sldId id="282" r:id="rId6"/>
    <p:sldId id="288" r:id="rId7"/>
    <p:sldId id="284" r:id="rId8"/>
    <p:sldId id="309" r:id="rId9"/>
    <p:sldId id="285" r:id="rId10"/>
    <p:sldId id="298" r:id="rId11"/>
    <p:sldId id="286" r:id="rId12"/>
    <p:sldId id="313" r:id="rId13"/>
    <p:sldId id="314" r:id="rId14"/>
    <p:sldId id="315" r:id="rId15"/>
    <p:sldId id="291" r:id="rId16"/>
    <p:sldId id="294" r:id="rId17"/>
    <p:sldId id="299" r:id="rId18"/>
    <p:sldId id="290" r:id="rId19"/>
    <p:sldId id="301" r:id="rId20"/>
    <p:sldId id="302" r:id="rId21"/>
    <p:sldId id="304" r:id="rId22"/>
    <p:sldId id="307" r:id="rId23"/>
    <p:sldId id="317" r:id="rId24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2400" kern="1200" baseline="-250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sz="2400" kern="1200" baseline="-250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sz="2400" kern="1200" baseline="-250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sz="2400" kern="1200" baseline="-250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5DFFF"/>
    <a:srgbClr val="0D4A4B"/>
    <a:srgbClr val="105A5B"/>
    <a:srgbClr val="B2E7E8"/>
    <a:srgbClr val="B9EDFF"/>
    <a:srgbClr val="A3E7FF"/>
    <a:srgbClr val="247274"/>
    <a:srgbClr val="4EA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3595" autoAdjust="0"/>
    <p:restoredTop sz="84369" autoAdjust="0"/>
  </p:normalViewPr>
  <p:slideViewPr>
    <p:cSldViewPr showGuides="1">
      <p:cViewPr varScale="1">
        <p:scale>
          <a:sx n="58" d="100"/>
          <a:sy n="58" d="100"/>
        </p:scale>
        <p:origin x="-480" y="-156"/>
      </p:cViewPr>
      <p:guideLst>
        <p:guide orient="horz" pos="2296"/>
        <p:guide pos="2880"/>
      </p:guideLst>
    </p:cSldViewPr>
  </p:slideViewPr>
  <p:outlineViewPr>
    <p:cViewPr>
      <p:scale>
        <a:sx n="33" d="100"/>
        <a:sy n="33" d="100"/>
      </p:scale>
      <p:origin x="0" y="12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5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6A945E-7D74-46C2-9AEE-CEE2882506CD}" type="doc">
      <dgm:prSet loTypeId="urn:microsoft.com/office/officeart/2005/8/layout/hierarchy6" loCatId="hierarchy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pPr rtl="1"/>
          <a:endParaRPr lang="he-IL"/>
        </a:p>
      </dgm:t>
    </dgm:pt>
    <dgm:pt modelId="{A23154D3-4596-4C74-AF24-4CE76F3BCC76}">
      <dgm:prSet phldrT="[טקסט]" custT="1"/>
      <dgm:spPr>
        <a:solidFill>
          <a:srgbClr val="B9EDFF"/>
        </a:solidFill>
        <a:ln>
          <a:solidFill>
            <a:srgbClr val="00B0F0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he-IL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אפיסטמולוגיה אישית</a:t>
          </a:r>
          <a:endParaRPr lang="he-IL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FD352D3-FD94-4424-8A8F-4FE5C93FE931}" type="parTrans" cxnId="{E91CE050-15E1-43B0-BC97-3AFD44DD0C81}">
      <dgm:prSet/>
      <dgm:spPr/>
      <dgm:t>
        <a:bodyPr/>
        <a:lstStyle/>
        <a:p>
          <a:pPr rtl="1"/>
          <a:endParaRPr lang="he-IL" sz="2000">
            <a:solidFill>
              <a:schemeClr val="tx1"/>
            </a:solidFill>
          </a:endParaRPr>
        </a:p>
      </dgm:t>
    </dgm:pt>
    <dgm:pt modelId="{783CE41E-8B42-48AE-8742-5540FCB009DC}" type="sibTrans" cxnId="{E91CE050-15E1-43B0-BC97-3AFD44DD0C81}">
      <dgm:prSet/>
      <dgm:spPr/>
      <dgm:t>
        <a:bodyPr/>
        <a:lstStyle/>
        <a:p>
          <a:pPr rtl="1"/>
          <a:endParaRPr lang="he-IL" sz="2000">
            <a:solidFill>
              <a:schemeClr val="tx1"/>
            </a:solidFill>
          </a:endParaRPr>
        </a:p>
      </dgm:t>
    </dgm:pt>
    <dgm:pt modelId="{4C5D4AD6-D208-48E6-8298-F010AB0F05D5}">
      <dgm:prSet phldrT="[טקסט]" custT="1"/>
      <dgm:spPr>
        <a:solidFill>
          <a:srgbClr val="B9EDFF"/>
        </a:solidFill>
        <a:ln>
          <a:solidFill>
            <a:srgbClr val="00B0F0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he-IL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מהות הידע</a:t>
          </a:r>
        </a:p>
        <a:p>
          <a:pPr rtl="1">
            <a:lnSpc>
              <a:spcPct val="100000"/>
            </a:lnSpc>
            <a:spcAft>
              <a:spcPts val="0"/>
            </a:spcAft>
          </a:pPr>
          <a:r>
            <a:rPr lang="en-US" sz="20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knowledge</a:t>
          </a:r>
          <a:endParaRPr lang="he-IL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7C03998-C07F-4634-B64D-566672739D26}" type="parTrans" cxnId="{871BE532-5C69-4D2C-B267-E0A02BDC0BDC}">
      <dgm:prSet/>
      <dgm:spPr/>
      <dgm:t>
        <a:bodyPr/>
        <a:lstStyle/>
        <a:p>
          <a:pPr rtl="1"/>
          <a:endParaRPr lang="he-IL" sz="2000">
            <a:solidFill>
              <a:schemeClr val="tx1"/>
            </a:solidFill>
          </a:endParaRPr>
        </a:p>
      </dgm:t>
    </dgm:pt>
    <dgm:pt modelId="{20542D67-E007-40B0-B313-738DAFF9E8A5}" type="sibTrans" cxnId="{871BE532-5C69-4D2C-B267-E0A02BDC0BDC}">
      <dgm:prSet/>
      <dgm:spPr/>
      <dgm:t>
        <a:bodyPr/>
        <a:lstStyle/>
        <a:p>
          <a:pPr rtl="1"/>
          <a:endParaRPr lang="he-IL" sz="2000">
            <a:solidFill>
              <a:schemeClr val="tx1"/>
            </a:solidFill>
          </a:endParaRPr>
        </a:p>
      </dgm:t>
    </dgm:pt>
    <dgm:pt modelId="{0AA08013-185B-4C05-81FC-57C9B25B4C6D}">
      <dgm:prSet phldrT="[טקסט]" custT="1"/>
      <dgm:spPr>
        <a:solidFill>
          <a:srgbClr val="B9EDFF"/>
        </a:solidFill>
        <a:ln>
          <a:solidFill>
            <a:srgbClr val="00B0F0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he-IL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מהות הידיעה</a:t>
          </a:r>
          <a:endParaRPr lang="en-US" sz="20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rtl="1">
            <a:lnSpc>
              <a:spcPct val="100000"/>
            </a:lnSpc>
            <a:spcAft>
              <a:spcPts val="0"/>
            </a:spcAft>
          </a:pPr>
          <a:r>
            <a:rPr lang="en-US" sz="20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knowing</a:t>
          </a:r>
          <a:endParaRPr lang="he-IL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763966E-182A-4E89-9D6A-30727950C1CA}" type="parTrans" cxnId="{DBDA67AF-C59D-42A9-B6B4-8379E69A43D4}">
      <dgm:prSet/>
      <dgm:spPr/>
      <dgm:t>
        <a:bodyPr/>
        <a:lstStyle/>
        <a:p>
          <a:pPr rtl="1"/>
          <a:endParaRPr lang="he-IL" sz="2000">
            <a:solidFill>
              <a:schemeClr val="tx1"/>
            </a:solidFill>
          </a:endParaRPr>
        </a:p>
      </dgm:t>
    </dgm:pt>
    <dgm:pt modelId="{6E237DA5-C433-4EE1-9A3B-5766EE821F1D}" type="sibTrans" cxnId="{DBDA67AF-C59D-42A9-B6B4-8379E69A43D4}">
      <dgm:prSet/>
      <dgm:spPr/>
      <dgm:t>
        <a:bodyPr/>
        <a:lstStyle/>
        <a:p>
          <a:pPr rtl="1"/>
          <a:endParaRPr lang="he-IL" sz="2000">
            <a:solidFill>
              <a:schemeClr val="tx1"/>
            </a:solidFill>
          </a:endParaRPr>
        </a:p>
      </dgm:t>
    </dgm:pt>
    <dgm:pt modelId="{3183F0B4-9B35-469A-9202-6E6479F20C8F}">
      <dgm:prSet custT="1"/>
      <dgm:spPr>
        <a:solidFill>
          <a:srgbClr val="B9EDFF"/>
        </a:solidFill>
        <a:ln>
          <a:solidFill>
            <a:srgbClr val="00B0F0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he-IL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הצדקת הידע</a:t>
          </a:r>
          <a:endParaRPr lang="he-IL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8033FB1-F174-4E10-A348-15189055B25E}" type="parTrans" cxnId="{518D7CA8-21D8-4E84-8EE0-0B440BAB33D5}">
      <dgm:prSet/>
      <dgm:spPr/>
      <dgm:t>
        <a:bodyPr/>
        <a:lstStyle/>
        <a:p>
          <a:pPr rtl="1"/>
          <a:endParaRPr lang="he-IL" sz="2000">
            <a:solidFill>
              <a:schemeClr val="tx1"/>
            </a:solidFill>
          </a:endParaRPr>
        </a:p>
      </dgm:t>
    </dgm:pt>
    <dgm:pt modelId="{6559EDAE-70BB-452A-AE63-A51DDCB5A696}" type="sibTrans" cxnId="{518D7CA8-21D8-4E84-8EE0-0B440BAB33D5}">
      <dgm:prSet/>
      <dgm:spPr/>
      <dgm:t>
        <a:bodyPr/>
        <a:lstStyle/>
        <a:p>
          <a:pPr rtl="1"/>
          <a:endParaRPr lang="he-IL" sz="2000">
            <a:solidFill>
              <a:schemeClr val="tx1"/>
            </a:solidFill>
          </a:endParaRPr>
        </a:p>
      </dgm:t>
    </dgm:pt>
    <dgm:pt modelId="{60E68089-4982-4A52-AAA6-5C3FCDDF89F9}">
      <dgm:prSet custT="1"/>
      <dgm:spPr>
        <a:solidFill>
          <a:srgbClr val="B9EDFF"/>
        </a:solidFill>
        <a:ln>
          <a:solidFill>
            <a:srgbClr val="00B0F0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he-IL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מבנה הידע</a:t>
          </a:r>
          <a:endParaRPr lang="he-IL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4F14528-3AF1-4AE9-8865-F3C3196A0F9F}" type="parTrans" cxnId="{26F8D049-C009-4B37-B380-C7A99008BF53}">
      <dgm:prSet/>
      <dgm:spPr/>
      <dgm:t>
        <a:bodyPr/>
        <a:lstStyle/>
        <a:p>
          <a:pPr rtl="1"/>
          <a:endParaRPr lang="he-IL" sz="2000">
            <a:solidFill>
              <a:schemeClr val="tx1"/>
            </a:solidFill>
          </a:endParaRPr>
        </a:p>
      </dgm:t>
    </dgm:pt>
    <dgm:pt modelId="{F7512AD0-0F2E-4079-8AC0-D64AECE3CACE}" type="sibTrans" cxnId="{26F8D049-C009-4B37-B380-C7A99008BF53}">
      <dgm:prSet/>
      <dgm:spPr/>
      <dgm:t>
        <a:bodyPr/>
        <a:lstStyle/>
        <a:p>
          <a:pPr rtl="1"/>
          <a:endParaRPr lang="he-IL" sz="2000">
            <a:solidFill>
              <a:schemeClr val="tx1"/>
            </a:solidFill>
          </a:endParaRPr>
        </a:p>
      </dgm:t>
    </dgm:pt>
    <dgm:pt modelId="{CA96CB0F-4117-44B8-A653-AA3C9AD92ED0}">
      <dgm:prSet custT="1"/>
      <dgm:spPr>
        <a:solidFill>
          <a:srgbClr val="B9EDFF"/>
        </a:solidFill>
        <a:ln>
          <a:solidFill>
            <a:srgbClr val="00B0F0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he-IL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ודאות הידע</a:t>
          </a:r>
          <a:endParaRPr lang="he-IL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CF9E1A1-EE0F-4C65-9E4A-0F4A67E6019C}" type="parTrans" cxnId="{3DD7D773-84D8-4C07-B319-7C25D21420F1}">
      <dgm:prSet/>
      <dgm:spPr/>
      <dgm:t>
        <a:bodyPr/>
        <a:lstStyle/>
        <a:p>
          <a:pPr rtl="1"/>
          <a:endParaRPr lang="he-IL" sz="2000"/>
        </a:p>
      </dgm:t>
    </dgm:pt>
    <dgm:pt modelId="{2DED373A-B170-4311-9171-118A68329F9B}" type="sibTrans" cxnId="{3DD7D773-84D8-4C07-B319-7C25D21420F1}">
      <dgm:prSet/>
      <dgm:spPr/>
      <dgm:t>
        <a:bodyPr/>
        <a:lstStyle/>
        <a:p>
          <a:pPr rtl="1"/>
          <a:endParaRPr lang="he-IL" sz="2000"/>
        </a:p>
      </dgm:t>
    </dgm:pt>
    <dgm:pt modelId="{82C632A8-F409-436C-832D-995B2DFF0BCE}">
      <dgm:prSet custT="1"/>
      <dgm:spPr>
        <a:solidFill>
          <a:srgbClr val="B9EDFF"/>
        </a:solidFill>
        <a:ln>
          <a:solidFill>
            <a:srgbClr val="00B0F0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he-IL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מקור הידע</a:t>
          </a:r>
          <a:endParaRPr lang="he-IL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12FE546-E3C6-4B4A-8362-A2CC52FC07A9}" type="parTrans" cxnId="{5833A722-D28B-4E17-8E0C-BFE18AC34E98}">
      <dgm:prSet/>
      <dgm:spPr/>
      <dgm:t>
        <a:bodyPr/>
        <a:lstStyle/>
        <a:p>
          <a:pPr rtl="1"/>
          <a:endParaRPr lang="he-IL" sz="2000"/>
        </a:p>
      </dgm:t>
    </dgm:pt>
    <dgm:pt modelId="{A2126099-27EC-420A-80AB-985BBDC65A07}" type="sibTrans" cxnId="{5833A722-D28B-4E17-8E0C-BFE18AC34E98}">
      <dgm:prSet/>
      <dgm:spPr/>
      <dgm:t>
        <a:bodyPr/>
        <a:lstStyle/>
        <a:p>
          <a:pPr rtl="1"/>
          <a:endParaRPr lang="he-IL" sz="2000"/>
        </a:p>
      </dgm:t>
    </dgm:pt>
    <dgm:pt modelId="{CAA61AC5-9946-4F4C-9BE3-2859DA88FB8D}" type="pres">
      <dgm:prSet presAssocID="{296A945E-7D74-46C2-9AEE-CEE2882506CD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B4905D62-E497-44EC-8F60-D3E648A7A456}" type="pres">
      <dgm:prSet presAssocID="{296A945E-7D74-46C2-9AEE-CEE2882506CD}" presName="hierFlow" presStyleCnt="0"/>
      <dgm:spPr/>
      <dgm:t>
        <a:bodyPr/>
        <a:lstStyle/>
        <a:p>
          <a:pPr rtl="1"/>
          <a:endParaRPr lang="he-IL"/>
        </a:p>
      </dgm:t>
    </dgm:pt>
    <dgm:pt modelId="{28560655-4168-468B-A215-BCA19D541531}" type="pres">
      <dgm:prSet presAssocID="{296A945E-7D74-46C2-9AEE-CEE2882506CD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B3CA5029-9E00-42DE-B5FE-8088A91B25AA}" type="pres">
      <dgm:prSet presAssocID="{A23154D3-4596-4C74-AF24-4CE76F3BCC76}" presName="Name14" presStyleCnt="0"/>
      <dgm:spPr/>
      <dgm:t>
        <a:bodyPr/>
        <a:lstStyle/>
        <a:p>
          <a:pPr rtl="1"/>
          <a:endParaRPr lang="he-IL"/>
        </a:p>
      </dgm:t>
    </dgm:pt>
    <dgm:pt modelId="{1AB32909-624C-4D48-BC32-076E23CD5054}" type="pres">
      <dgm:prSet presAssocID="{A23154D3-4596-4C74-AF24-4CE76F3BCC76}" presName="level1Shape" presStyleLbl="node0" presStyleIdx="0" presStyleCnt="1" custScaleX="109680" custLinFactNeighborX="393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61C839C-B4AD-4AD9-ACE4-A81C78FF4AD0}" type="pres">
      <dgm:prSet presAssocID="{A23154D3-4596-4C74-AF24-4CE76F3BCC76}" presName="hierChild2" presStyleCnt="0"/>
      <dgm:spPr/>
      <dgm:t>
        <a:bodyPr/>
        <a:lstStyle/>
        <a:p>
          <a:pPr rtl="1"/>
          <a:endParaRPr lang="he-IL"/>
        </a:p>
      </dgm:t>
    </dgm:pt>
    <dgm:pt modelId="{C92D1C9D-0F67-4BFB-A05C-14FC11150F91}" type="pres">
      <dgm:prSet presAssocID="{37C03998-C07F-4634-B64D-566672739D26}" presName="Name19" presStyleLbl="parChTrans1D2" presStyleIdx="0" presStyleCnt="2"/>
      <dgm:spPr/>
      <dgm:t>
        <a:bodyPr/>
        <a:lstStyle/>
        <a:p>
          <a:pPr rtl="1"/>
          <a:endParaRPr lang="he-IL"/>
        </a:p>
      </dgm:t>
    </dgm:pt>
    <dgm:pt modelId="{F1EC766B-16C1-41ED-A74A-D3D2BCC3B1BD}" type="pres">
      <dgm:prSet presAssocID="{4C5D4AD6-D208-48E6-8298-F010AB0F05D5}" presName="Name21" presStyleCnt="0"/>
      <dgm:spPr/>
      <dgm:t>
        <a:bodyPr/>
        <a:lstStyle/>
        <a:p>
          <a:pPr rtl="1"/>
          <a:endParaRPr lang="he-IL"/>
        </a:p>
      </dgm:t>
    </dgm:pt>
    <dgm:pt modelId="{524BC706-E456-4642-AE78-2FD80AF96122}" type="pres">
      <dgm:prSet presAssocID="{4C5D4AD6-D208-48E6-8298-F010AB0F05D5}" presName="level2Shape" presStyleLbl="node2" presStyleIdx="0" presStyleCnt="2" custLinFactNeighborX="3935"/>
      <dgm:spPr/>
      <dgm:t>
        <a:bodyPr/>
        <a:lstStyle/>
        <a:p>
          <a:pPr rtl="1"/>
          <a:endParaRPr lang="he-IL"/>
        </a:p>
      </dgm:t>
    </dgm:pt>
    <dgm:pt modelId="{B55BE0E8-026E-4BCC-80ED-2EB5CDB66654}" type="pres">
      <dgm:prSet presAssocID="{4C5D4AD6-D208-48E6-8298-F010AB0F05D5}" presName="hierChild3" presStyleCnt="0"/>
      <dgm:spPr/>
      <dgm:t>
        <a:bodyPr/>
        <a:lstStyle/>
        <a:p>
          <a:pPr rtl="1"/>
          <a:endParaRPr lang="he-IL"/>
        </a:p>
      </dgm:t>
    </dgm:pt>
    <dgm:pt modelId="{3C506630-6FA2-4339-B161-15EF362729FB}" type="pres">
      <dgm:prSet presAssocID="{44F14528-3AF1-4AE9-8865-F3C3196A0F9F}" presName="Name19" presStyleLbl="parChTrans1D3" presStyleIdx="0" presStyleCnt="4"/>
      <dgm:spPr/>
      <dgm:t>
        <a:bodyPr/>
        <a:lstStyle/>
        <a:p>
          <a:pPr rtl="1"/>
          <a:endParaRPr lang="he-IL"/>
        </a:p>
      </dgm:t>
    </dgm:pt>
    <dgm:pt modelId="{993A8FE7-411B-4A0C-A35E-71468BB8315E}" type="pres">
      <dgm:prSet presAssocID="{60E68089-4982-4A52-AAA6-5C3FCDDF89F9}" presName="Name21" presStyleCnt="0"/>
      <dgm:spPr/>
      <dgm:t>
        <a:bodyPr/>
        <a:lstStyle/>
        <a:p>
          <a:pPr rtl="1"/>
          <a:endParaRPr lang="he-IL"/>
        </a:p>
      </dgm:t>
    </dgm:pt>
    <dgm:pt modelId="{D78C7BDB-3E77-4657-A3C6-3AD4DC54ED2F}" type="pres">
      <dgm:prSet presAssocID="{60E68089-4982-4A52-AAA6-5C3FCDDF89F9}" presName="level2Shape" presStyleLbl="node3" presStyleIdx="0" presStyleCnt="4" custLinFactNeighborX="3935"/>
      <dgm:spPr/>
      <dgm:t>
        <a:bodyPr/>
        <a:lstStyle/>
        <a:p>
          <a:pPr rtl="1"/>
          <a:endParaRPr lang="he-IL"/>
        </a:p>
      </dgm:t>
    </dgm:pt>
    <dgm:pt modelId="{511D0FAC-3CC5-4CF9-AB3B-0D018C5A7DB8}" type="pres">
      <dgm:prSet presAssocID="{60E68089-4982-4A52-AAA6-5C3FCDDF89F9}" presName="hierChild3" presStyleCnt="0"/>
      <dgm:spPr/>
      <dgm:t>
        <a:bodyPr/>
        <a:lstStyle/>
        <a:p>
          <a:pPr rtl="1"/>
          <a:endParaRPr lang="he-IL"/>
        </a:p>
      </dgm:t>
    </dgm:pt>
    <dgm:pt modelId="{FBA37DC1-D229-4986-9AB3-F08B1594296F}" type="pres">
      <dgm:prSet presAssocID="{6CF9E1A1-EE0F-4C65-9E4A-0F4A67E6019C}" presName="Name19" presStyleLbl="parChTrans1D3" presStyleIdx="1" presStyleCnt="4"/>
      <dgm:spPr/>
      <dgm:t>
        <a:bodyPr/>
        <a:lstStyle/>
        <a:p>
          <a:pPr rtl="1"/>
          <a:endParaRPr lang="he-IL"/>
        </a:p>
      </dgm:t>
    </dgm:pt>
    <dgm:pt modelId="{D0596EFB-5B11-46AD-B67C-42078808364B}" type="pres">
      <dgm:prSet presAssocID="{CA96CB0F-4117-44B8-A653-AA3C9AD92ED0}" presName="Name21" presStyleCnt="0"/>
      <dgm:spPr/>
      <dgm:t>
        <a:bodyPr/>
        <a:lstStyle/>
        <a:p>
          <a:pPr rtl="1"/>
          <a:endParaRPr lang="he-IL"/>
        </a:p>
      </dgm:t>
    </dgm:pt>
    <dgm:pt modelId="{9105A8CA-1918-4B63-B5A9-132B8ACEC259}" type="pres">
      <dgm:prSet presAssocID="{CA96CB0F-4117-44B8-A653-AA3C9AD92ED0}" presName="level2Shape" presStyleLbl="node3" presStyleIdx="1" presStyleCnt="4"/>
      <dgm:spPr/>
      <dgm:t>
        <a:bodyPr/>
        <a:lstStyle/>
        <a:p>
          <a:pPr rtl="1"/>
          <a:endParaRPr lang="he-IL"/>
        </a:p>
      </dgm:t>
    </dgm:pt>
    <dgm:pt modelId="{7CFD8B02-7E86-4138-A871-58DA68027943}" type="pres">
      <dgm:prSet presAssocID="{CA96CB0F-4117-44B8-A653-AA3C9AD92ED0}" presName="hierChild3" presStyleCnt="0"/>
      <dgm:spPr/>
      <dgm:t>
        <a:bodyPr/>
        <a:lstStyle/>
        <a:p>
          <a:pPr rtl="1"/>
          <a:endParaRPr lang="he-IL"/>
        </a:p>
      </dgm:t>
    </dgm:pt>
    <dgm:pt modelId="{BFEC5BF8-B997-4B0F-93B0-B27BE0864852}" type="pres">
      <dgm:prSet presAssocID="{D763966E-182A-4E89-9D6A-30727950C1CA}" presName="Name19" presStyleLbl="parChTrans1D2" presStyleIdx="1" presStyleCnt="2"/>
      <dgm:spPr/>
      <dgm:t>
        <a:bodyPr/>
        <a:lstStyle/>
        <a:p>
          <a:pPr rtl="1"/>
          <a:endParaRPr lang="he-IL"/>
        </a:p>
      </dgm:t>
    </dgm:pt>
    <dgm:pt modelId="{E95EFD95-EFE6-45C6-9E24-58F6F18D6097}" type="pres">
      <dgm:prSet presAssocID="{0AA08013-185B-4C05-81FC-57C9B25B4C6D}" presName="Name21" presStyleCnt="0"/>
      <dgm:spPr/>
      <dgm:t>
        <a:bodyPr/>
        <a:lstStyle/>
        <a:p>
          <a:pPr rtl="1"/>
          <a:endParaRPr lang="he-IL"/>
        </a:p>
      </dgm:t>
    </dgm:pt>
    <dgm:pt modelId="{9096491B-8801-4372-9A27-AF42D7AB50A6}" type="pres">
      <dgm:prSet presAssocID="{0AA08013-185B-4C05-81FC-57C9B25B4C6D}" presName="level2Shape" presStyleLbl="node2" presStyleIdx="1" presStyleCnt="2"/>
      <dgm:spPr/>
      <dgm:t>
        <a:bodyPr/>
        <a:lstStyle/>
        <a:p>
          <a:pPr rtl="1"/>
          <a:endParaRPr lang="he-IL"/>
        </a:p>
      </dgm:t>
    </dgm:pt>
    <dgm:pt modelId="{584D8AD3-3A5A-410A-8610-A7AFAF6DC91C}" type="pres">
      <dgm:prSet presAssocID="{0AA08013-185B-4C05-81FC-57C9B25B4C6D}" presName="hierChild3" presStyleCnt="0"/>
      <dgm:spPr/>
      <dgm:t>
        <a:bodyPr/>
        <a:lstStyle/>
        <a:p>
          <a:pPr rtl="1"/>
          <a:endParaRPr lang="he-IL"/>
        </a:p>
      </dgm:t>
    </dgm:pt>
    <dgm:pt modelId="{552D0EA9-BEF9-4F3A-99AC-9109D1828A08}" type="pres">
      <dgm:prSet presAssocID="{08033FB1-F174-4E10-A348-15189055B25E}" presName="Name19" presStyleLbl="parChTrans1D3" presStyleIdx="2" presStyleCnt="4"/>
      <dgm:spPr/>
      <dgm:t>
        <a:bodyPr/>
        <a:lstStyle/>
        <a:p>
          <a:pPr rtl="1"/>
          <a:endParaRPr lang="he-IL"/>
        </a:p>
      </dgm:t>
    </dgm:pt>
    <dgm:pt modelId="{A0F0017F-28F7-4330-B44C-ABBA94D55D8B}" type="pres">
      <dgm:prSet presAssocID="{3183F0B4-9B35-469A-9202-6E6479F20C8F}" presName="Name21" presStyleCnt="0"/>
      <dgm:spPr/>
      <dgm:t>
        <a:bodyPr/>
        <a:lstStyle/>
        <a:p>
          <a:pPr rtl="1"/>
          <a:endParaRPr lang="he-IL"/>
        </a:p>
      </dgm:t>
    </dgm:pt>
    <dgm:pt modelId="{42934731-62BC-4D42-85E8-F64D552B7EF6}" type="pres">
      <dgm:prSet presAssocID="{3183F0B4-9B35-469A-9202-6E6479F20C8F}" presName="level2Shape" presStyleLbl="node3" presStyleIdx="2" presStyleCnt="4"/>
      <dgm:spPr/>
      <dgm:t>
        <a:bodyPr/>
        <a:lstStyle/>
        <a:p>
          <a:pPr rtl="1"/>
          <a:endParaRPr lang="he-IL"/>
        </a:p>
      </dgm:t>
    </dgm:pt>
    <dgm:pt modelId="{FCA3DA0C-762E-4C83-86C1-01BADAE7605E}" type="pres">
      <dgm:prSet presAssocID="{3183F0B4-9B35-469A-9202-6E6479F20C8F}" presName="hierChild3" presStyleCnt="0"/>
      <dgm:spPr/>
      <dgm:t>
        <a:bodyPr/>
        <a:lstStyle/>
        <a:p>
          <a:pPr rtl="1"/>
          <a:endParaRPr lang="he-IL"/>
        </a:p>
      </dgm:t>
    </dgm:pt>
    <dgm:pt modelId="{12CA7CEB-C06B-4E83-800F-09F7961B4BA7}" type="pres">
      <dgm:prSet presAssocID="{B12FE546-E3C6-4B4A-8362-A2CC52FC07A9}" presName="Name19" presStyleLbl="parChTrans1D3" presStyleIdx="3" presStyleCnt="4"/>
      <dgm:spPr/>
      <dgm:t>
        <a:bodyPr/>
        <a:lstStyle/>
        <a:p>
          <a:pPr rtl="1"/>
          <a:endParaRPr lang="he-IL"/>
        </a:p>
      </dgm:t>
    </dgm:pt>
    <dgm:pt modelId="{2F1F2247-AFEE-4EEE-B0E2-1284C068685B}" type="pres">
      <dgm:prSet presAssocID="{82C632A8-F409-436C-832D-995B2DFF0BCE}" presName="Name21" presStyleCnt="0"/>
      <dgm:spPr/>
      <dgm:t>
        <a:bodyPr/>
        <a:lstStyle/>
        <a:p>
          <a:pPr rtl="1"/>
          <a:endParaRPr lang="he-IL"/>
        </a:p>
      </dgm:t>
    </dgm:pt>
    <dgm:pt modelId="{E2DA1AFA-CCB5-477C-A44D-6ACA5485A2DE}" type="pres">
      <dgm:prSet presAssocID="{82C632A8-F409-436C-832D-995B2DFF0BCE}" presName="level2Shape" presStyleLbl="node3" presStyleIdx="3" presStyleCnt="4" custLinFactNeighborX="3935"/>
      <dgm:spPr/>
      <dgm:t>
        <a:bodyPr/>
        <a:lstStyle/>
        <a:p>
          <a:pPr rtl="1"/>
          <a:endParaRPr lang="he-IL"/>
        </a:p>
      </dgm:t>
    </dgm:pt>
    <dgm:pt modelId="{4FFE4FB9-3BF3-486B-94E8-2DC03B902284}" type="pres">
      <dgm:prSet presAssocID="{82C632A8-F409-436C-832D-995B2DFF0BCE}" presName="hierChild3" presStyleCnt="0"/>
      <dgm:spPr/>
      <dgm:t>
        <a:bodyPr/>
        <a:lstStyle/>
        <a:p>
          <a:pPr rtl="1"/>
          <a:endParaRPr lang="he-IL"/>
        </a:p>
      </dgm:t>
    </dgm:pt>
    <dgm:pt modelId="{A75B15CF-3D9E-4F5D-9627-73FBBDD084EA}" type="pres">
      <dgm:prSet presAssocID="{296A945E-7D74-46C2-9AEE-CEE2882506CD}" presName="bgShapesFlow" presStyleCnt="0"/>
      <dgm:spPr/>
      <dgm:t>
        <a:bodyPr/>
        <a:lstStyle/>
        <a:p>
          <a:pPr rtl="1"/>
          <a:endParaRPr lang="he-IL"/>
        </a:p>
      </dgm:t>
    </dgm:pt>
  </dgm:ptLst>
  <dgm:cxnLst>
    <dgm:cxn modelId="{43672E94-307E-4B74-9B64-0CFBCF1872F7}" type="presOf" srcId="{A23154D3-4596-4C74-AF24-4CE76F3BCC76}" destId="{1AB32909-624C-4D48-BC32-076E23CD5054}" srcOrd="0" destOrd="0" presId="urn:microsoft.com/office/officeart/2005/8/layout/hierarchy6"/>
    <dgm:cxn modelId="{8C6C0013-ACBD-4F7A-AD49-811A7CD4C7CF}" type="presOf" srcId="{08033FB1-F174-4E10-A348-15189055B25E}" destId="{552D0EA9-BEF9-4F3A-99AC-9109D1828A08}" srcOrd="0" destOrd="0" presId="urn:microsoft.com/office/officeart/2005/8/layout/hierarchy6"/>
    <dgm:cxn modelId="{5901FC88-24F7-4B4A-B0A6-3402E42794CC}" type="presOf" srcId="{CA96CB0F-4117-44B8-A653-AA3C9AD92ED0}" destId="{9105A8CA-1918-4B63-B5A9-132B8ACEC259}" srcOrd="0" destOrd="0" presId="urn:microsoft.com/office/officeart/2005/8/layout/hierarchy6"/>
    <dgm:cxn modelId="{5F68D8F7-E393-412B-9A79-4FC41FC905F4}" type="presOf" srcId="{37C03998-C07F-4634-B64D-566672739D26}" destId="{C92D1C9D-0F67-4BFB-A05C-14FC11150F91}" srcOrd="0" destOrd="0" presId="urn:microsoft.com/office/officeart/2005/8/layout/hierarchy6"/>
    <dgm:cxn modelId="{E91CE050-15E1-43B0-BC97-3AFD44DD0C81}" srcId="{296A945E-7D74-46C2-9AEE-CEE2882506CD}" destId="{A23154D3-4596-4C74-AF24-4CE76F3BCC76}" srcOrd="0" destOrd="0" parTransId="{0FD352D3-FD94-4424-8A8F-4FE5C93FE931}" sibTransId="{783CE41E-8B42-48AE-8742-5540FCB009DC}"/>
    <dgm:cxn modelId="{356A6A63-6765-413E-8F87-96DB85AEE9B3}" type="presOf" srcId="{60E68089-4982-4A52-AAA6-5C3FCDDF89F9}" destId="{D78C7BDB-3E77-4657-A3C6-3AD4DC54ED2F}" srcOrd="0" destOrd="0" presId="urn:microsoft.com/office/officeart/2005/8/layout/hierarchy6"/>
    <dgm:cxn modelId="{2AB66F5A-978B-4B08-9D76-9EBB91E866AD}" type="presOf" srcId="{3183F0B4-9B35-469A-9202-6E6479F20C8F}" destId="{42934731-62BC-4D42-85E8-F64D552B7EF6}" srcOrd="0" destOrd="0" presId="urn:microsoft.com/office/officeart/2005/8/layout/hierarchy6"/>
    <dgm:cxn modelId="{0D7383BE-45DB-4AF0-AD59-713FE31BA990}" type="presOf" srcId="{296A945E-7D74-46C2-9AEE-CEE2882506CD}" destId="{CAA61AC5-9946-4F4C-9BE3-2859DA88FB8D}" srcOrd="0" destOrd="0" presId="urn:microsoft.com/office/officeart/2005/8/layout/hierarchy6"/>
    <dgm:cxn modelId="{AB543055-73E0-4303-8B81-8DFBE7F09C9B}" type="presOf" srcId="{4C5D4AD6-D208-48E6-8298-F010AB0F05D5}" destId="{524BC706-E456-4642-AE78-2FD80AF96122}" srcOrd="0" destOrd="0" presId="urn:microsoft.com/office/officeart/2005/8/layout/hierarchy6"/>
    <dgm:cxn modelId="{26F8D049-C009-4B37-B380-C7A99008BF53}" srcId="{4C5D4AD6-D208-48E6-8298-F010AB0F05D5}" destId="{60E68089-4982-4A52-AAA6-5C3FCDDF89F9}" srcOrd="0" destOrd="0" parTransId="{44F14528-3AF1-4AE9-8865-F3C3196A0F9F}" sibTransId="{F7512AD0-0F2E-4079-8AC0-D64AECE3CACE}"/>
    <dgm:cxn modelId="{9892AC03-D040-4894-8D34-3726157394A2}" type="presOf" srcId="{B12FE546-E3C6-4B4A-8362-A2CC52FC07A9}" destId="{12CA7CEB-C06B-4E83-800F-09F7961B4BA7}" srcOrd="0" destOrd="0" presId="urn:microsoft.com/office/officeart/2005/8/layout/hierarchy6"/>
    <dgm:cxn modelId="{518D7CA8-21D8-4E84-8EE0-0B440BAB33D5}" srcId="{0AA08013-185B-4C05-81FC-57C9B25B4C6D}" destId="{3183F0B4-9B35-469A-9202-6E6479F20C8F}" srcOrd="0" destOrd="0" parTransId="{08033FB1-F174-4E10-A348-15189055B25E}" sibTransId="{6559EDAE-70BB-452A-AE63-A51DDCB5A696}"/>
    <dgm:cxn modelId="{5833A722-D28B-4E17-8E0C-BFE18AC34E98}" srcId="{0AA08013-185B-4C05-81FC-57C9B25B4C6D}" destId="{82C632A8-F409-436C-832D-995B2DFF0BCE}" srcOrd="1" destOrd="0" parTransId="{B12FE546-E3C6-4B4A-8362-A2CC52FC07A9}" sibTransId="{A2126099-27EC-420A-80AB-985BBDC65A07}"/>
    <dgm:cxn modelId="{483702A9-3F91-4B22-89D7-DA7B4569A3E6}" type="presOf" srcId="{44F14528-3AF1-4AE9-8865-F3C3196A0F9F}" destId="{3C506630-6FA2-4339-B161-15EF362729FB}" srcOrd="0" destOrd="0" presId="urn:microsoft.com/office/officeart/2005/8/layout/hierarchy6"/>
    <dgm:cxn modelId="{8C5C6DF6-106A-4A4C-92A8-A34FB4DF816C}" type="presOf" srcId="{6CF9E1A1-EE0F-4C65-9E4A-0F4A67E6019C}" destId="{FBA37DC1-D229-4986-9AB3-F08B1594296F}" srcOrd="0" destOrd="0" presId="urn:microsoft.com/office/officeart/2005/8/layout/hierarchy6"/>
    <dgm:cxn modelId="{3DD7D773-84D8-4C07-B319-7C25D21420F1}" srcId="{4C5D4AD6-D208-48E6-8298-F010AB0F05D5}" destId="{CA96CB0F-4117-44B8-A653-AA3C9AD92ED0}" srcOrd="1" destOrd="0" parTransId="{6CF9E1A1-EE0F-4C65-9E4A-0F4A67E6019C}" sibTransId="{2DED373A-B170-4311-9171-118A68329F9B}"/>
    <dgm:cxn modelId="{B6CFB2FB-1314-4CF0-8E0A-28085718CFB5}" type="presOf" srcId="{0AA08013-185B-4C05-81FC-57C9B25B4C6D}" destId="{9096491B-8801-4372-9A27-AF42D7AB50A6}" srcOrd="0" destOrd="0" presId="urn:microsoft.com/office/officeart/2005/8/layout/hierarchy6"/>
    <dgm:cxn modelId="{EB3D04C7-7FDE-44C6-B8FC-5B5044470A93}" type="presOf" srcId="{82C632A8-F409-436C-832D-995B2DFF0BCE}" destId="{E2DA1AFA-CCB5-477C-A44D-6ACA5485A2DE}" srcOrd="0" destOrd="0" presId="urn:microsoft.com/office/officeart/2005/8/layout/hierarchy6"/>
    <dgm:cxn modelId="{627DCC89-8842-49C4-88A7-492861B4CE15}" type="presOf" srcId="{D763966E-182A-4E89-9D6A-30727950C1CA}" destId="{BFEC5BF8-B997-4B0F-93B0-B27BE0864852}" srcOrd="0" destOrd="0" presId="urn:microsoft.com/office/officeart/2005/8/layout/hierarchy6"/>
    <dgm:cxn modelId="{871BE532-5C69-4D2C-B267-E0A02BDC0BDC}" srcId="{A23154D3-4596-4C74-AF24-4CE76F3BCC76}" destId="{4C5D4AD6-D208-48E6-8298-F010AB0F05D5}" srcOrd="0" destOrd="0" parTransId="{37C03998-C07F-4634-B64D-566672739D26}" sibTransId="{20542D67-E007-40B0-B313-738DAFF9E8A5}"/>
    <dgm:cxn modelId="{DBDA67AF-C59D-42A9-B6B4-8379E69A43D4}" srcId="{A23154D3-4596-4C74-AF24-4CE76F3BCC76}" destId="{0AA08013-185B-4C05-81FC-57C9B25B4C6D}" srcOrd="1" destOrd="0" parTransId="{D763966E-182A-4E89-9D6A-30727950C1CA}" sibTransId="{6E237DA5-C433-4EE1-9A3B-5766EE821F1D}"/>
    <dgm:cxn modelId="{1303172B-9AF7-4B94-AD25-B837E6121ADC}" type="presParOf" srcId="{CAA61AC5-9946-4F4C-9BE3-2859DA88FB8D}" destId="{B4905D62-E497-44EC-8F60-D3E648A7A456}" srcOrd="0" destOrd="0" presId="urn:microsoft.com/office/officeart/2005/8/layout/hierarchy6"/>
    <dgm:cxn modelId="{8407F2AE-A681-44FA-8FFD-E33A782E3FAA}" type="presParOf" srcId="{B4905D62-E497-44EC-8F60-D3E648A7A456}" destId="{28560655-4168-468B-A215-BCA19D541531}" srcOrd="0" destOrd="0" presId="urn:microsoft.com/office/officeart/2005/8/layout/hierarchy6"/>
    <dgm:cxn modelId="{3CAD10C6-C717-4C84-9904-A7C6B1A84BB8}" type="presParOf" srcId="{28560655-4168-468B-A215-BCA19D541531}" destId="{B3CA5029-9E00-42DE-B5FE-8088A91B25AA}" srcOrd="0" destOrd="0" presId="urn:microsoft.com/office/officeart/2005/8/layout/hierarchy6"/>
    <dgm:cxn modelId="{74AD6541-CC47-438C-BD6B-02618D37A780}" type="presParOf" srcId="{B3CA5029-9E00-42DE-B5FE-8088A91B25AA}" destId="{1AB32909-624C-4D48-BC32-076E23CD5054}" srcOrd="0" destOrd="0" presId="urn:microsoft.com/office/officeart/2005/8/layout/hierarchy6"/>
    <dgm:cxn modelId="{A2800662-8859-402A-93CA-38746E9C15F4}" type="presParOf" srcId="{B3CA5029-9E00-42DE-B5FE-8088A91B25AA}" destId="{061C839C-B4AD-4AD9-ACE4-A81C78FF4AD0}" srcOrd="1" destOrd="0" presId="urn:microsoft.com/office/officeart/2005/8/layout/hierarchy6"/>
    <dgm:cxn modelId="{5B9A5F7A-680F-4482-91BF-F9B67EACA944}" type="presParOf" srcId="{061C839C-B4AD-4AD9-ACE4-A81C78FF4AD0}" destId="{C92D1C9D-0F67-4BFB-A05C-14FC11150F91}" srcOrd="0" destOrd="0" presId="urn:microsoft.com/office/officeart/2005/8/layout/hierarchy6"/>
    <dgm:cxn modelId="{7A86C840-BFCC-4ABF-8251-40CC0257857C}" type="presParOf" srcId="{061C839C-B4AD-4AD9-ACE4-A81C78FF4AD0}" destId="{F1EC766B-16C1-41ED-A74A-D3D2BCC3B1BD}" srcOrd="1" destOrd="0" presId="urn:microsoft.com/office/officeart/2005/8/layout/hierarchy6"/>
    <dgm:cxn modelId="{2FC421F9-1286-42BC-B7E8-7BFA848D9B76}" type="presParOf" srcId="{F1EC766B-16C1-41ED-A74A-D3D2BCC3B1BD}" destId="{524BC706-E456-4642-AE78-2FD80AF96122}" srcOrd="0" destOrd="0" presId="urn:microsoft.com/office/officeart/2005/8/layout/hierarchy6"/>
    <dgm:cxn modelId="{DC8FFE88-6EBF-4689-8DA4-CF774F089CA6}" type="presParOf" srcId="{F1EC766B-16C1-41ED-A74A-D3D2BCC3B1BD}" destId="{B55BE0E8-026E-4BCC-80ED-2EB5CDB66654}" srcOrd="1" destOrd="0" presId="urn:microsoft.com/office/officeart/2005/8/layout/hierarchy6"/>
    <dgm:cxn modelId="{32D12842-C3B6-4FB5-B00D-FD1374BB728B}" type="presParOf" srcId="{B55BE0E8-026E-4BCC-80ED-2EB5CDB66654}" destId="{3C506630-6FA2-4339-B161-15EF362729FB}" srcOrd="0" destOrd="0" presId="urn:microsoft.com/office/officeart/2005/8/layout/hierarchy6"/>
    <dgm:cxn modelId="{86AD79F4-FEA0-4284-A588-6B3781195A30}" type="presParOf" srcId="{B55BE0E8-026E-4BCC-80ED-2EB5CDB66654}" destId="{993A8FE7-411B-4A0C-A35E-71468BB8315E}" srcOrd="1" destOrd="0" presId="urn:microsoft.com/office/officeart/2005/8/layout/hierarchy6"/>
    <dgm:cxn modelId="{AF8A9E59-1A4B-4CB0-9312-496B59A099FA}" type="presParOf" srcId="{993A8FE7-411B-4A0C-A35E-71468BB8315E}" destId="{D78C7BDB-3E77-4657-A3C6-3AD4DC54ED2F}" srcOrd="0" destOrd="0" presId="urn:microsoft.com/office/officeart/2005/8/layout/hierarchy6"/>
    <dgm:cxn modelId="{CE1E9700-852D-42F2-ADDA-E8F182EB5131}" type="presParOf" srcId="{993A8FE7-411B-4A0C-A35E-71468BB8315E}" destId="{511D0FAC-3CC5-4CF9-AB3B-0D018C5A7DB8}" srcOrd="1" destOrd="0" presId="urn:microsoft.com/office/officeart/2005/8/layout/hierarchy6"/>
    <dgm:cxn modelId="{AAD0EB33-F9E4-4AEC-AEA5-A5BF0982A21D}" type="presParOf" srcId="{B55BE0E8-026E-4BCC-80ED-2EB5CDB66654}" destId="{FBA37DC1-D229-4986-9AB3-F08B1594296F}" srcOrd="2" destOrd="0" presId="urn:microsoft.com/office/officeart/2005/8/layout/hierarchy6"/>
    <dgm:cxn modelId="{991A5D25-3132-4599-9A7D-606E4FD9AC96}" type="presParOf" srcId="{B55BE0E8-026E-4BCC-80ED-2EB5CDB66654}" destId="{D0596EFB-5B11-46AD-B67C-42078808364B}" srcOrd="3" destOrd="0" presId="urn:microsoft.com/office/officeart/2005/8/layout/hierarchy6"/>
    <dgm:cxn modelId="{9147EAE5-703E-41C8-AEA9-886771EBFCEF}" type="presParOf" srcId="{D0596EFB-5B11-46AD-B67C-42078808364B}" destId="{9105A8CA-1918-4B63-B5A9-132B8ACEC259}" srcOrd="0" destOrd="0" presId="urn:microsoft.com/office/officeart/2005/8/layout/hierarchy6"/>
    <dgm:cxn modelId="{0AEA4ADB-48A0-4355-9EAD-8860E3F7B775}" type="presParOf" srcId="{D0596EFB-5B11-46AD-B67C-42078808364B}" destId="{7CFD8B02-7E86-4138-A871-58DA68027943}" srcOrd="1" destOrd="0" presId="urn:microsoft.com/office/officeart/2005/8/layout/hierarchy6"/>
    <dgm:cxn modelId="{968F3F06-748A-4C8D-B5AE-3F0F62409BDF}" type="presParOf" srcId="{061C839C-B4AD-4AD9-ACE4-A81C78FF4AD0}" destId="{BFEC5BF8-B997-4B0F-93B0-B27BE0864852}" srcOrd="2" destOrd="0" presId="urn:microsoft.com/office/officeart/2005/8/layout/hierarchy6"/>
    <dgm:cxn modelId="{90FF1AB3-D1E6-4AB8-A934-33DEE06E2BB7}" type="presParOf" srcId="{061C839C-B4AD-4AD9-ACE4-A81C78FF4AD0}" destId="{E95EFD95-EFE6-45C6-9E24-58F6F18D6097}" srcOrd="3" destOrd="0" presId="urn:microsoft.com/office/officeart/2005/8/layout/hierarchy6"/>
    <dgm:cxn modelId="{65503A15-44E2-48D9-8345-8163C0A9F269}" type="presParOf" srcId="{E95EFD95-EFE6-45C6-9E24-58F6F18D6097}" destId="{9096491B-8801-4372-9A27-AF42D7AB50A6}" srcOrd="0" destOrd="0" presId="urn:microsoft.com/office/officeart/2005/8/layout/hierarchy6"/>
    <dgm:cxn modelId="{8044E953-FEF7-444B-B8E7-5919252052D3}" type="presParOf" srcId="{E95EFD95-EFE6-45C6-9E24-58F6F18D6097}" destId="{584D8AD3-3A5A-410A-8610-A7AFAF6DC91C}" srcOrd="1" destOrd="0" presId="urn:microsoft.com/office/officeart/2005/8/layout/hierarchy6"/>
    <dgm:cxn modelId="{692A8930-21D5-4416-B592-76C38F11870E}" type="presParOf" srcId="{584D8AD3-3A5A-410A-8610-A7AFAF6DC91C}" destId="{552D0EA9-BEF9-4F3A-99AC-9109D1828A08}" srcOrd="0" destOrd="0" presId="urn:microsoft.com/office/officeart/2005/8/layout/hierarchy6"/>
    <dgm:cxn modelId="{46FA5BC5-83EE-4232-B053-0E32217A8419}" type="presParOf" srcId="{584D8AD3-3A5A-410A-8610-A7AFAF6DC91C}" destId="{A0F0017F-28F7-4330-B44C-ABBA94D55D8B}" srcOrd="1" destOrd="0" presId="urn:microsoft.com/office/officeart/2005/8/layout/hierarchy6"/>
    <dgm:cxn modelId="{88B37E8C-6871-4035-B4DB-ED18B14A0B55}" type="presParOf" srcId="{A0F0017F-28F7-4330-B44C-ABBA94D55D8B}" destId="{42934731-62BC-4D42-85E8-F64D552B7EF6}" srcOrd="0" destOrd="0" presId="urn:microsoft.com/office/officeart/2005/8/layout/hierarchy6"/>
    <dgm:cxn modelId="{CCB72F86-F164-4464-8FD0-48FC00386428}" type="presParOf" srcId="{A0F0017F-28F7-4330-B44C-ABBA94D55D8B}" destId="{FCA3DA0C-762E-4C83-86C1-01BADAE7605E}" srcOrd="1" destOrd="0" presId="urn:microsoft.com/office/officeart/2005/8/layout/hierarchy6"/>
    <dgm:cxn modelId="{D3E2898E-2AF0-4AD7-AEC7-151706E44D3C}" type="presParOf" srcId="{584D8AD3-3A5A-410A-8610-A7AFAF6DC91C}" destId="{12CA7CEB-C06B-4E83-800F-09F7961B4BA7}" srcOrd="2" destOrd="0" presId="urn:microsoft.com/office/officeart/2005/8/layout/hierarchy6"/>
    <dgm:cxn modelId="{BC97FF0B-0EE2-4C2C-80D9-23387FBF29E1}" type="presParOf" srcId="{584D8AD3-3A5A-410A-8610-A7AFAF6DC91C}" destId="{2F1F2247-AFEE-4EEE-B0E2-1284C068685B}" srcOrd="3" destOrd="0" presId="urn:microsoft.com/office/officeart/2005/8/layout/hierarchy6"/>
    <dgm:cxn modelId="{BD432354-B315-45FC-91C8-D51E075A0D0F}" type="presParOf" srcId="{2F1F2247-AFEE-4EEE-B0E2-1284C068685B}" destId="{E2DA1AFA-CCB5-477C-A44D-6ACA5485A2DE}" srcOrd="0" destOrd="0" presId="urn:microsoft.com/office/officeart/2005/8/layout/hierarchy6"/>
    <dgm:cxn modelId="{F2F571DE-2E51-43A1-B802-44D1EF6A4444}" type="presParOf" srcId="{2F1F2247-AFEE-4EEE-B0E2-1284C068685B}" destId="{4FFE4FB9-3BF3-486B-94E8-2DC03B902284}" srcOrd="1" destOrd="0" presId="urn:microsoft.com/office/officeart/2005/8/layout/hierarchy6"/>
    <dgm:cxn modelId="{AB1FE592-F6C3-4C97-B1CA-18BB1EB60775}" type="presParOf" srcId="{CAA61AC5-9946-4F4C-9BE3-2859DA88FB8D}" destId="{A75B15CF-3D9E-4F5D-9627-73FBBDD084EA}" srcOrd="1" destOrd="0" presId="urn:microsoft.com/office/officeart/2005/8/layout/hierarchy6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D8774A-ED49-4696-882D-1901E2E29ED1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6F9F2D02-A0D0-481D-A339-76C28E4C9B6A}">
      <dgm:prSet phldrT="[טקסט]" custT="1"/>
      <dgm:spPr>
        <a:solidFill>
          <a:schemeClr val="accent1">
            <a:lumMod val="40000"/>
            <a:lumOff val="60000"/>
          </a:schemeClr>
        </a:solidFill>
        <a:ln w="28575">
          <a:solidFill>
            <a:schemeClr val="accent6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algn="r" rtl="1">
            <a:lnSpc>
              <a:spcPct val="100000"/>
            </a:lnSpc>
            <a:spcAft>
              <a:spcPts val="0"/>
            </a:spcAft>
          </a:pPr>
          <a:r>
            <a:rPr lang="he-IL" sz="2000" b="1" dirty="0">
              <a:latin typeface="Arial" pitchFamily="34" charset="0"/>
              <a:cs typeface="Arial" pitchFamily="34" charset="0"/>
            </a:rPr>
            <a:t>מדידות בתחילת שנה"ל תשס"ט</a:t>
          </a:r>
        </a:p>
      </dgm:t>
    </dgm:pt>
    <dgm:pt modelId="{2DF73CC2-754C-43C9-9129-6E7465034173}" type="parTrans" cxnId="{43C93A99-4146-4BD4-A786-829C7354C7B2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8902C034-53FA-48EA-8D94-9E91E5123F40}" type="sibTrans" cxnId="{43C93A99-4146-4BD4-A786-829C7354C7B2}">
      <dgm:prSet custT="1"/>
      <dgm:spPr>
        <a:ln w="19050">
          <a:solidFill>
            <a:schemeClr val="accent1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 rtl="1"/>
          <a:r>
            <a:rPr lang="he-IL" sz="1800" b="1" dirty="0" smtClean="0">
              <a:latin typeface="Arial" pitchFamily="34" charset="0"/>
              <a:cs typeface="Arial" pitchFamily="34" charset="0"/>
            </a:rPr>
            <a:t>לימודי שנה א</a:t>
          </a:r>
          <a:endParaRPr lang="he-IL" sz="1800" b="1" dirty="0">
            <a:latin typeface="Arial" pitchFamily="34" charset="0"/>
            <a:cs typeface="Arial" pitchFamily="34" charset="0"/>
          </a:endParaRPr>
        </a:p>
      </dgm:t>
    </dgm:pt>
    <dgm:pt modelId="{C5CFE8E0-16F1-4D14-9054-56EDD169502C}">
      <dgm:prSet phldrT="[טקסט]" custT="1"/>
      <dgm:spPr>
        <a:solidFill>
          <a:schemeClr val="accent1">
            <a:lumMod val="40000"/>
            <a:lumOff val="60000"/>
          </a:schemeClr>
        </a:solidFill>
        <a:ln w="28575">
          <a:solidFill>
            <a:schemeClr val="accent6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algn="r" rtl="1">
            <a:lnSpc>
              <a:spcPct val="100000"/>
            </a:lnSpc>
            <a:spcAft>
              <a:spcPts val="0"/>
            </a:spcAft>
          </a:pPr>
          <a:r>
            <a:rPr lang="he-IL" sz="2000" b="1">
              <a:latin typeface="Arial" pitchFamily="34" charset="0"/>
              <a:cs typeface="Arial" pitchFamily="34" charset="0"/>
            </a:rPr>
            <a:t>מדידות בסוף שנה"ל  תשס"ט</a:t>
          </a:r>
        </a:p>
      </dgm:t>
    </dgm:pt>
    <dgm:pt modelId="{2C3D33C0-C114-4271-8844-39052996C67A}" type="parTrans" cxnId="{C58C9541-0D20-4EB2-A5BE-FF0547297828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2C3A5867-3055-478D-A341-598C93E6B2CC}" type="sibTrans" cxnId="{C58C9541-0D20-4EB2-A5BE-FF0547297828}">
      <dgm:prSet custT="1"/>
      <dgm:spPr>
        <a:ln w="19050">
          <a:solidFill>
            <a:schemeClr val="accent1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 rtl="1"/>
          <a:r>
            <a:rPr lang="he-IL" sz="1800" b="1" dirty="0" smtClean="0">
              <a:latin typeface="Arial" pitchFamily="34" charset="0"/>
              <a:cs typeface="Arial" pitchFamily="34" charset="0"/>
            </a:rPr>
            <a:t>לימודי שנה ב</a:t>
          </a:r>
          <a:endParaRPr lang="he-IL" sz="1800" b="1" dirty="0">
            <a:latin typeface="Arial" pitchFamily="34" charset="0"/>
            <a:cs typeface="Arial" pitchFamily="34" charset="0"/>
          </a:endParaRPr>
        </a:p>
      </dgm:t>
    </dgm:pt>
    <dgm:pt modelId="{1795069E-F7F6-4207-B474-30B61C577125}">
      <dgm:prSet phldrT="[טקסט]" custT="1"/>
      <dgm:spPr>
        <a:solidFill>
          <a:schemeClr val="accent1">
            <a:lumMod val="40000"/>
            <a:lumOff val="60000"/>
          </a:schemeClr>
        </a:solidFill>
        <a:ln w="28575">
          <a:solidFill>
            <a:schemeClr val="accent6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algn="r" rtl="1">
            <a:lnSpc>
              <a:spcPct val="100000"/>
            </a:lnSpc>
            <a:spcAft>
              <a:spcPts val="0"/>
            </a:spcAft>
          </a:pPr>
          <a:r>
            <a:rPr lang="he-IL" sz="2000" dirty="0">
              <a:latin typeface="Arial" pitchFamily="34" charset="0"/>
              <a:cs typeface="Arial" pitchFamily="34" charset="0"/>
            </a:rPr>
            <a:t>שאלון מחשבות על ידע </a:t>
          </a:r>
        </a:p>
      </dgm:t>
    </dgm:pt>
    <dgm:pt modelId="{456830AF-39C6-4F88-BBC3-7762A77E802F}" type="parTrans" cxnId="{587C7C1B-A5CE-42FF-A3BD-7A615D69238B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3988FCEC-962C-45AE-9126-E32835205F96}" type="sibTrans" cxnId="{587C7C1B-A5CE-42FF-A3BD-7A615D69238B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8E5D9FE8-7AD2-408C-AFC7-2895EA87A63B}">
      <dgm:prSet phldrT="[טקסט]" custT="1"/>
      <dgm:spPr>
        <a:solidFill>
          <a:schemeClr val="accent1">
            <a:lumMod val="40000"/>
            <a:lumOff val="60000"/>
          </a:schemeClr>
        </a:solidFill>
        <a:ln w="28575">
          <a:solidFill>
            <a:schemeClr val="accent6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algn="r" rtl="1">
            <a:lnSpc>
              <a:spcPct val="100000"/>
            </a:lnSpc>
            <a:spcAft>
              <a:spcPts val="0"/>
            </a:spcAft>
          </a:pPr>
          <a:r>
            <a:rPr lang="he-IL" sz="2000">
              <a:latin typeface="Arial" pitchFamily="34" charset="0"/>
              <a:cs typeface="Arial" pitchFamily="34" charset="0"/>
            </a:rPr>
            <a:t>שאלון על למידה ואינטרנט </a:t>
          </a:r>
        </a:p>
      </dgm:t>
    </dgm:pt>
    <dgm:pt modelId="{4A4FC3D6-F5F3-4E97-A78F-3C1E38FDE815}" type="parTrans" cxnId="{06FB0979-0421-43C5-821A-5EB20E9C12D8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79637D11-99E3-4BED-BF9B-409DCF24F5C8}" type="sibTrans" cxnId="{06FB0979-0421-43C5-821A-5EB20E9C12D8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14CFC93F-A6F2-41CB-A754-ACE96129A82F}">
      <dgm:prSet phldrT="[טקסט]" custT="1"/>
      <dgm:spPr>
        <a:solidFill>
          <a:schemeClr val="accent1">
            <a:lumMod val="40000"/>
            <a:lumOff val="60000"/>
          </a:schemeClr>
        </a:solidFill>
        <a:ln w="28575">
          <a:solidFill>
            <a:schemeClr val="accent6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algn="r" rtl="1">
            <a:lnSpc>
              <a:spcPct val="100000"/>
            </a:lnSpc>
            <a:spcAft>
              <a:spcPts val="0"/>
            </a:spcAft>
          </a:pPr>
          <a:r>
            <a:rPr lang="he-IL" sz="2000">
              <a:latin typeface="Arial" pitchFamily="34" charset="0"/>
              <a:cs typeface="Arial" pitchFamily="34" charset="0"/>
            </a:rPr>
            <a:t>שאלון פתוח על הלמידה בסביבה המתוקשבת במסגרת התואר</a:t>
          </a:r>
        </a:p>
      </dgm:t>
    </dgm:pt>
    <dgm:pt modelId="{1A0FBBEC-29C1-4023-B5B3-FBB0783A79C1}" type="parTrans" cxnId="{D8EA8DE4-1A43-4730-BF35-CC8B3346664E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249E7E45-74F1-4548-B7C7-532926EDB34C}" type="sibTrans" cxnId="{D8EA8DE4-1A43-4730-BF35-CC8B3346664E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AE4F39D5-3B74-4880-B3E0-3E1A291A02C3}">
      <dgm:prSet phldrT="[טקסט]" custT="1"/>
      <dgm:spPr>
        <a:solidFill>
          <a:schemeClr val="accent1">
            <a:lumMod val="40000"/>
            <a:lumOff val="60000"/>
          </a:schemeClr>
        </a:solidFill>
        <a:ln w="28575">
          <a:solidFill>
            <a:schemeClr val="accent6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algn="r" rtl="1">
            <a:lnSpc>
              <a:spcPct val="100000"/>
            </a:lnSpc>
            <a:spcAft>
              <a:spcPts val="0"/>
            </a:spcAft>
          </a:pPr>
          <a:r>
            <a:rPr lang="he-IL" sz="2000" dirty="0">
              <a:latin typeface="Arial" pitchFamily="34" charset="0"/>
              <a:cs typeface="Arial" pitchFamily="34" charset="0"/>
            </a:rPr>
            <a:t>שאלון מחשבות על </a:t>
          </a:r>
          <a:r>
            <a:rPr lang="he-IL" sz="2000" dirty="0" smtClean="0">
              <a:latin typeface="Arial" pitchFamily="34" charset="0"/>
              <a:cs typeface="Arial" pitchFamily="34" charset="0"/>
            </a:rPr>
            <a:t>ידע </a:t>
          </a:r>
          <a:r>
            <a:rPr lang="he-IL" sz="1400" dirty="0" smtClean="0">
              <a:latin typeface="Arial" pitchFamily="34" charset="0"/>
              <a:cs typeface="Arial" pitchFamily="34" charset="0"/>
            </a:rPr>
            <a:t>(1)</a:t>
          </a:r>
          <a:endParaRPr lang="he-IL" sz="2000" dirty="0">
            <a:latin typeface="Arial" pitchFamily="34" charset="0"/>
            <a:cs typeface="Arial" pitchFamily="34" charset="0"/>
          </a:endParaRPr>
        </a:p>
      </dgm:t>
    </dgm:pt>
    <dgm:pt modelId="{F659CA52-D096-40AD-946B-15B924F8C98C}" type="parTrans" cxnId="{DBBA2D6B-7B59-409A-BFB0-BEB1E1B875D8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3DF8762F-3C0D-4EA6-A48C-7E0E03E21309}" type="sibTrans" cxnId="{DBBA2D6B-7B59-409A-BFB0-BEB1E1B875D8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9BD1D279-B3FA-49E2-A742-5CB46330B6D1}">
      <dgm:prSet phldrT="[טקסט]" custT="1"/>
      <dgm:spPr>
        <a:solidFill>
          <a:schemeClr val="accent1">
            <a:lumMod val="40000"/>
            <a:lumOff val="60000"/>
          </a:schemeClr>
        </a:solidFill>
        <a:ln w="28575">
          <a:solidFill>
            <a:schemeClr val="accent6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algn="r" rtl="1">
            <a:lnSpc>
              <a:spcPct val="90000"/>
            </a:lnSpc>
            <a:spcAft>
              <a:spcPct val="15000"/>
            </a:spcAft>
          </a:pPr>
          <a:r>
            <a:rPr lang="he-IL" sz="2000" dirty="0">
              <a:latin typeface="Arial" pitchFamily="34" charset="0"/>
              <a:cs typeface="Arial" pitchFamily="34" charset="0"/>
            </a:rPr>
            <a:t>שאלון על למידה </a:t>
          </a:r>
          <a:r>
            <a:rPr lang="he-IL" sz="2000" dirty="0" smtClean="0">
              <a:latin typeface="Arial" pitchFamily="34" charset="0"/>
              <a:cs typeface="Arial" pitchFamily="34" charset="0"/>
            </a:rPr>
            <a:t>ואינטרנט </a:t>
          </a:r>
          <a:r>
            <a:rPr lang="he-IL" sz="1400" dirty="0" smtClean="0">
              <a:latin typeface="Arial" pitchFamily="34" charset="0"/>
              <a:cs typeface="Arial" pitchFamily="34" charset="0"/>
            </a:rPr>
            <a:t>(2)</a:t>
          </a:r>
          <a:r>
            <a:rPr lang="he-IL" sz="2000" dirty="0" smtClean="0">
              <a:latin typeface="Arial" pitchFamily="34" charset="0"/>
              <a:cs typeface="Arial" pitchFamily="34" charset="0"/>
            </a:rPr>
            <a:t> </a:t>
          </a:r>
          <a:endParaRPr lang="he-IL" sz="2000" dirty="0">
            <a:latin typeface="Arial" pitchFamily="34" charset="0"/>
            <a:cs typeface="Arial" pitchFamily="34" charset="0"/>
          </a:endParaRPr>
        </a:p>
      </dgm:t>
    </dgm:pt>
    <dgm:pt modelId="{E4BA2434-C9BF-4CB0-B8D5-AFA482D09FBF}" type="parTrans" cxnId="{421D973B-728B-45B5-B3D9-BDA285CC2C14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47C54628-9CD0-4FD3-AF61-2C0230F0B463}" type="sibTrans" cxnId="{421D973B-728B-45B5-B3D9-BDA285CC2C14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E4979A0A-9DD9-409C-9F24-A9348714DEAB}">
      <dgm:prSet custT="1"/>
      <dgm:spPr>
        <a:solidFill>
          <a:schemeClr val="accent1">
            <a:lumMod val="40000"/>
            <a:lumOff val="60000"/>
          </a:schemeClr>
        </a:solidFill>
        <a:ln w="28575">
          <a:solidFill>
            <a:schemeClr val="accent6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algn="r" rtl="1">
            <a:lnSpc>
              <a:spcPct val="100000"/>
            </a:lnSpc>
            <a:spcAft>
              <a:spcPts val="0"/>
            </a:spcAft>
          </a:pPr>
          <a:r>
            <a:rPr lang="he-IL" sz="2000" b="1" dirty="0">
              <a:latin typeface="Arial" pitchFamily="34" charset="0"/>
              <a:cs typeface="Arial" pitchFamily="34" charset="0"/>
            </a:rPr>
            <a:t>מדידות בסוף שנה"ל תש"ע</a:t>
          </a:r>
        </a:p>
      </dgm:t>
    </dgm:pt>
    <dgm:pt modelId="{D90F712E-A688-48F4-82C6-646047E72D3B}" type="parTrans" cxnId="{4DBF8EFF-7337-46C3-879C-9967EF37B7CE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221BBA6A-4128-41D9-A987-B01EC80C85A2}" type="sibTrans" cxnId="{4DBF8EFF-7337-46C3-879C-9967EF37B7CE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E7A9B00B-38AB-41CF-9772-579EAA53A88F}">
      <dgm:prSet phldrT="[טקסט]" custT="1"/>
      <dgm:spPr>
        <a:solidFill>
          <a:schemeClr val="accent1">
            <a:lumMod val="40000"/>
            <a:lumOff val="60000"/>
          </a:schemeClr>
        </a:solidFill>
        <a:ln w="28575">
          <a:solidFill>
            <a:schemeClr val="accent6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algn="r" rtl="1">
            <a:lnSpc>
              <a:spcPct val="90000"/>
            </a:lnSpc>
            <a:spcAft>
              <a:spcPct val="15000"/>
            </a:spcAft>
          </a:pPr>
          <a:r>
            <a:rPr lang="he-IL" sz="2000">
              <a:latin typeface="Arial" pitchFamily="34" charset="0"/>
              <a:cs typeface="Arial" pitchFamily="34" charset="0"/>
            </a:rPr>
            <a:t>שאלון על למידה ואינטרנט </a:t>
          </a:r>
        </a:p>
      </dgm:t>
    </dgm:pt>
    <dgm:pt modelId="{37280497-3960-499C-A070-7BC430A99D82}" type="parTrans" cxnId="{4EFA57C0-57A2-492F-9622-525DAEC86DF7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690DB8BA-1966-43D1-86CE-6B7DD250B83C}" type="sibTrans" cxnId="{4EFA57C0-57A2-492F-9622-525DAEC86DF7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90F93822-BA46-4021-A07E-3E8C04725320}">
      <dgm:prSet phldrT="[טקסט]" custT="1"/>
      <dgm:spPr>
        <a:solidFill>
          <a:schemeClr val="accent1">
            <a:lumMod val="40000"/>
            <a:lumOff val="60000"/>
          </a:schemeClr>
        </a:solidFill>
        <a:ln w="28575">
          <a:solidFill>
            <a:schemeClr val="accent6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gm:spPr>
      <dgm:t>
        <a:bodyPr/>
        <a:lstStyle/>
        <a:p>
          <a:pPr algn="r" rtl="1">
            <a:lnSpc>
              <a:spcPct val="90000"/>
            </a:lnSpc>
            <a:spcAft>
              <a:spcPct val="15000"/>
            </a:spcAft>
          </a:pPr>
          <a:r>
            <a:rPr lang="he-IL" sz="2000" dirty="0">
              <a:latin typeface="Arial" pitchFamily="34" charset="0"/>
              <a:cs typeface="Arial" pitchFamily="34" charset="0"/>
            </a:rPr>
            <a:t>שאלון מחשבות על ידע </a:t>
          </a:r>
        </a:p>
      </dgm:t>
    </dgm:pt>
    <dgm:pt modelId="{8769FF48-BE8C-4E8A-B331-B6F329CCDB27}" type="parTrans" cxnId="{B310BF59-ABF7-4CA2-9F1A-FF955D937AAC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AF0F9243-9AB4-43EE-A26F-58E465BE8899}" type="sibTrans" cxnId="{B310BF59-ABF7-4CA2-9F1A-FF955D937AAC}">
      <dgm:prSet/>
      <dgm:spPr/>
      <dgm:t>
        <a:bodyPr/>
        <a:lstStyle/>
        <a:p>
          <a:pPr algn="r" rtl="1"/>
          <a:endParaRPr lang="he-IL" sz="2000">
            <a:latin typeface="Arial" pitchFamily="34" charset="0"/>
            <a:cs typeface="Arial" pitchFamily="34" charset="0"/>
          </a:endParaRPr>
        </a:p>
      </dgm:t>
    </dgm:pt>
    <dgm:pt modelId="{A0BBA37B-2AF2-4803-BA34-B2AE09D3D7C7}" type="pres">
      <dgm:prSet presAssocID="{4ED8774A-ED49-4696-882D-1901E2E29ED1}" presName="Name0" presStyleCnt="0">
        <dgm:presLayoutVars>
          <dgm:dir/>
          <dgm:resizeHandles val="exact"/>
        </dgm:presLayoutVars>
      </dgm:prSet>
      <dgm:spPr/>
    </dgm:pt>
    <dgm:pt modelId="{731B32E6-AF40-4217-802C-CD439269531B}" type="pres">
      <dgm:prSet presAssocID="{6F9F2D02-A0D0-481D-A339-76C28E4C9B6A}" presName="node" presStyleLbl="node1" presStyleIdx="0" presStyleCnt="3" custScaleX="9346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3C28088-FCFB-4D9C-9137-F09B20C962AD}" type="pres">
      <dgm:prSet presAssocID="{8902C034-53FA-48EA-8D94-9E91E5123F40}" presName="sibTrans" presStyleLbl="sibTrans2D1" presStyleIdx="0" presStyleCnt="2" custScaleX="168718" custScaleY="255182"/>
      <dgm:spPr/>
      <dgm:t>
        <a:bodyPr/>
        <a:lstStyle/>
        <a:p>
          <a:pPr rtl="1"/>
          <a:endParaRPr lang="he-IL"/>
        </a:p>
      </dgm:t>
    </dgm:pt>
    <dgm:pt modelId="{33ECA1C2-323F-40BF-AA9B-587F2659C884}" type="pres">
      <dgm:prSet presAssocID="{8902C034-53FA-48EA-8D94-9E91E5123F40}" presName="connectorText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A51FF9F0-10F5-48FE-B787-88E9CF9142E0}" type="pres">
      <dgm:prSet presAssocID="{C5CFE8E0-16F1-4D14-9054-56EDD169502C}" presName="node" presStyleLbl="node1" presStyleIdx="1" presStyleCnt="3" custScaleX="12176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F20DB7A-EC8A-41BE-A222-60FD6771D54A}" type="pres">
      <dgm:prSet presAssocID="{2C3A5867-3055-478D-A341-598C93E6B2CC}" presName="sibTrans" presStyleLbl="sibTrans2D1" presStyleIdx="1" presStyleCnt="2" custScaleX="168718" custScaleY="255182"/>
      <dgm:spPr/>
      <dgm:t>
        <a:bodyPr/>
        <a:lstStyle/>
        <a:p>
          <a:pPr rtl="1"/>
          <a:endParaRPr lang="he-IL"/>
        </a:p>
      </dgm:t>
    </dgm:pt>
    <dgm:pt modelId="{4116DF6E-F7D2-44CF-B4A5-E80A5717259D}" type="pres">
      <dgm:prSet presAssocID="{2C3A5867-3055-478D-A341-598C93E6B2CC}" presName="connectorTex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849D7A28-C06C-4832-B69C-FD56C8FD6E1C}" type="pres">
      <dgm:prSet presAssocID="{E4979A0A-9DD9-409C-9F24-A9348714DEAB}" presName="node" presStyleLbl="node1" presStyleIdx="2" presStyleCnt="3" custScaleX="9397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87C7C1B-A5CE-42FF-A3BD-7A615D69238B}" srcId="{C5CFE8E0-16F1-4D14-9054-56EDD169502C}" destId="{1795069E-F7F6-4207-B474-30B61C577125}" srcOrd="0" destOrd="0" parTransId="{456830AF-39C6-4F88-BBC3-7762A77E802F}" sibTransId="{3988FCEC-962C-45AE-9126-E32835205F96}"/>
    <dgm:cxn modelId="{D9EAEDC9-F821-47AE-9C6C-770F196627F1}" type="presOf" srcId="{14CFC93F-A6F2-41CB-A754-ACE96129A82F}" destId="{A51FF9F0-10F5-48FE-B787-88E9CF9142E0}" srcOrd="0" destOrd="3" presId="urn:microsoft.com/office/officeart/2005/8/layout/process1"/>
    <dgm:cxn modelId="{43C93A99-4146-4BD4-A786-829C7354C7B2}" srcId="{4ED8774A-ED49-4696-882D-1901E2E29ED1}" destId="{6F9F2D02-A0D0-481D-A339-76C28E4C9B6A}" srcOrd="0" destOrd="0" parTransId="{2DF73CC2-754C-43C9-9129-6E7465034173}" sibTransId="{8902C034-53FA-48EA-8D94-9E91E5123F40}"/>
    <dgm:cxn modelId="{E065FEE2-CA14-4684-8E3A-E35E55E58446}" type="presOf" srcId="{AE4F39D5-3B74-4880-B3E0-3E1A291A02C3}" destId="{731B32E6-AF40-4217-802C-CD439269531B}" srcOrd="0" destOrd="1" presId="urn:microsoft.com/office/officeart/2005/8/layout/process1"/>
    <dgm:cxn modelId="{4EFA57C0-57A2-492F-9622-525DAEC86DF7}" srcId="{E4979A0A-9DD9-409C-9F24-A9348714DEAB}" destId="{E7A9B00B-38AB-41CF-9772-579EAA53A88F}" srcOrd="1" destOrd="0" parTransId="{37280497-3960-499C-A070-7BC430A99D82}" sibTransId="{690DB8BA-1966-43D1-86CE-6B7DD250B83C}"/>
    <dgm:cxn modelId="{DEA91B2B-B0A4-4A2A-9987-8BCA4EF08512}" type="presOf" srcId="{1795069E-F7F6-4207-B474-30B61C577125}" destId="{A51FF9F0-10F5-48FE-B787-88E9CF9142E0}" srcOrd="0" destOrd="1" presId="urn:microsoft.com/office/officeart/2005/8/layout/process1"/>
    <dgm:cxn modelId="{120F02B9-2F5D-4117-B5E0-AFA864904961}" type="presOf" srcId="{9BD1D279-B3FA-49E2-A742-5CB46330B6D1}" destId="{731B32E6-AF40-4217-802C-CD439269531B}" srcOrd="0" destOrd="2" presId="urn:microsoft.com/office/officeart/2005/8/layout/process1"/>
    <dgm:cxn modelId="{D8EA8DE4-1A43-4730-BF35-CC8B3346664E}" srcId="{C5CFE8E0-16F1-4D14-9054-56EDD169502C}" destId="{14CFC93F-A6F2-41CB-A754-ACE96129A82F}" srcOrd="2" destOrd="0" parTransId="{1A0FBBEC-29C1-4023-B5B3-FBB0783A79C1}" sibTransId="{249E7E45-74F1-4548-B7C7-532926EDB34C}"/>
    <dgm:cxn modelId="{57F5CE8E-A08F-42EB-8E94-0CD449675224}" type="presOf" srcId="{2C3A5867-3055-478D-A341-598C93E6B2CC}" destId="{4116DF6E-F7D2-44CF-B4A5-E80A5717259D}" srcOrd="1" destOrd="0" presId="urn:microsoft.com/office/officeart/2005/8/layout/process1"/>
    <dgm:cxn modelId="{B310BF59-ABF7-4CA2-9F1A-FF955D937AAC}" srcId="{E4979A0A-9DD9-409C-9F24-A9348714DEAB}" destId="{90F93822-BA46-4021-A07E-3E8C04725320}" srcOrd="0" destOrd="0" parTransId="{8769FF48-BE8C-4E8A-B331-B6F329CCDB27}" sibTransId="{AF0F9243-9AB4-43EE-A26F-58E465BE8899}"/>
    <dgm:cxn modelId="{EF298CF3-025F-42FE-842B-9447426C1C4E}" type="presOf" srcId="{6F9F2D02-A0D0-481D-A339-76C28E4C9B6A}" destId="{731B32E6-AF40-4217-802C-CD439269531B}" srcOrd="0" destOrd="0" presId="urn:microsoft.com/office/officeart/2005/8/layout/process1"/>
    <dgm:cxn modelId="{082594EE-B8C3-49BC-B914-399847EAC17A}" type="presOf" srcId="{8902C034-53FA-48EA-8D94-9E91E5123F40}" destId="{33ECA1C2-323F-40BF-AA9B-587F2659C884}" srcOrd="1" destOrd="0" presId="urn:microsoft.com/office/officeart/2005/8/layout/process1"/>
    <dgm:cxn modelId="{9374B0E7-A056-48BE-B6BB-D3C6B6C77B03}" type="presOf" srcId="{2C3A5867-3055-478D-A341-598C93E6B2CC}" destId="{1F20DB7A-EC8A-41BE-A222-60FD6771D54A}" srcOrd="0" destOrd="0" presId="urn:microsoft.com/office/officeart/2005/8/layout/process1"/>
    <dgm:cxn modelId="{06FB0979-0421-43C5-821A-5EB20E9C12D8}" srcId="{C5CFE8E0-16F1-4D14-9054-56EDD169502C}" destId="{8E5D9FE8-7AD2-408C-AFC7-2895EA87A63B}" srcOrd="1" destOrd="0" parTransId="{4A4FC3D6-F5F3-4E97-A78F-3C1E38FDE815}" sibTransId="{79637D11-99E3-4BED-BF9B-409DCF24F5C8}"/>
    <dgm:cxn modelId="{6C43C720-63D5-46C2-B162-7FABD124B497}" type="presOf" srcId="{E7A9B00B-38AB-41CF-9772-579EAA53A88F}" destId="{849D7A28-C06C-4832-B69C-FD56C8FD6E1C}" srcOrd="0" destOrd="2" presId="urn:microsoft.com/office/officeart/2005/8/layout/process1"/>
    <dgm:cxn modelId="{AF43EDB0-CD7F-45CF-AA0A-FB5780B93AC7}" type="presOf" srcId="{C5CFE8E0-16F1-4D14-9054-56EDD169502C}" destId="{A51FF9F0-10F5-48FE-B787-88E9CF9142E0}" srcOrd="0" destOrd="0" presId="urn:microsoft.com/office/officeart/2005/8/layout/process1"/>
    <dgm:cxn modelId="{5A9504D0-51BB-47DD-8C34-7A2F79AACC26}" type="presOf" srcId="{4ED8774A-ED49-4696-882D-1901E2E29ED1}" destId="{A0BBA37B-2AF2-4803-BA34-B2AE09D3D7C7}" srcOrd="0" destOrd="0" presId="urn:microsoft.com/office/officeart/2005/8/layout/process1"/>
    <dgm:cxn modelId="{421D973B-728B-45B5-B3D9-BDA285CC2C14}" srcId="{6F9F2D02-A0D0-481D-A339-76C28E4C9B6A}" destId="{9BD1D279-B3FA-49E2-A742-5CB46330B6D1}" srcOrd="1" destOrd="0" parTransId="{E4BA2434-C9BF-4CB0-B8D5-AFA482D09FBF}" sibTransId="{47C54628-9CD0-4FD3-AF61-2C0230F0B463}"/>
    <dgm:cxn modelId="{4DBF8EFF-7337-46C3-879C-9967EF37B7CE}" srcId="{4ED8774A-ED49-4696-882D-1901E2E29ED1}" destId="{E4979A0A-9DD9-409C-9F24-A9348714DEAB}" srcOrd="2" destOrd="0" parTransId="{D90F712E-A688-48F4-82C6-646047E72D3B}" sibTransId="{221BBA6A-4128-41D9-A987-B01EC80C85A2}"/>
    <dgm:cxn modelId="{042C864A-F9C1-43FB-807B-45A3384141A3}" type="presOf" srcId="{90F93822-BA46-4021-A07E-3E8C04725320}" destId="{849D7A28-C06C-4832-B69C-FD56C8FD6E1C}" srcOrd="0" destOrd="1" presId="urn:microsoft.com/office/officeart/2005/8/layout/process1"/>
    <dgm:cxn modelId="{7199AFF8-352F-4F8A-8312-F9BB88317FE7}" type="presOf" srcId="{8902C034-53FA-48EA-8D94-9E91E5123F40}" destId="{A3C28088-FCFB-4D9C-9137-F09B20C962AD}" srcOrd="0" destOrd="0" presId="urn:microsoft.com/office/officeart/2005/8/layout/process1"/>
    <dgm:cxn modelId="{C8BE59C3-75E3-4D88-8E21-B672C07EDBF0}" type="presOf" srcId="{E4979A0A-9DD9-409C-9F24-A9348714DEAB}" destId="{849D7A28-C06C-4832-B69C-FD56C8FD6E1C}" srcOrd="0" destOrd="0" presId="urn:microsoft.com/office/officeart/2005/8/layout/process1"/>
    <dgm:cxn modelId="{8E84D682-561F-4C4E-A29F-3A2B1754F56D}" type="presOf" srcId="{8E5D9FE8-7AD2-408C-AFC7-2895EA87A63B}" destId="{A51FF9F0-10F5-48FE-B787-88E9CF9142E0}" srcOrd="0" destOrd="2" presId="urn:microsoft.com/office/officeart/2005/8/layout/process1"/>
    <dgm:cxn modelId="{C58C9541-0D20-4EB2-A5BE-FF0547297828}" srcId="{4ED8774A-ED49-4696-882D-1901E2E29ED1}" destId="{C5CFE8E0-16F1-4D14-9054-56EDD169502C}" srcOrd="1" destOrd="0" parTransId="{2C3D33C0-C114-4271-8844-39052996C67A}" sibTransId="{2C3A5867-3055-478D-A341-598C93E6B2CC}"/>
    <dgm:cxn modelId="{DBBA2D6B-7B59-409A-BFB0-BEB1E1B875D8}" srcId="{6F9F2D02-A0D0-481D-A339-76C28E4C9B6A}" destId="{AE4F39D5-3B74-4880-B3E0-3E1A291A02C3}" srcOrd="0" destOrd="0" parTransId="{F659CA52-D096-40AD-946B-15B924F8C98C}" sibTransId="{3DF8762F-3C0D-4EA6-A48C-7E0E03E21309}"/>
    <dgm:cxn modelId="{DBAB6210-AF41-479D-9359-1C40D8CC1661}" type="presParOf" srcId="{A0BBA37B-2AF2-4803-BA34-B2AE09D3D7C7}" destId="{731B32E6-AF40-4217-802C-CD439269531B}" srcOrd="0" destOrd="0" presId="urn:microsoft.com/office/officeart/2005/8/layout/process1"/>
    <dgm:cxn modelId="{CF5CDCD5-FE2B-40CD-A257-580A10305EF8}" type="presParOf" srcId="{A0BBA37B-2AF2-4803-BA34-B2AE09D3D7C7}" destId="{A3C28088-FCFB-4D9C-9137-F09B20C962AD}" srcOrd="1" destOrd="0" presId="urn:microsoft.com/office/officeart/2005/8/layout/process1"/>
    <dgm:cxn modelId="{638B1577-161D-41E7-90BB-A00D3C1D0A66}" type="presParOf" srcId="{A3C28088-FCFB-4D9C-9137-F09B20C962AD}" destId="{33ECA1C2-323F-40BF-AA9B-587F2659C884}" srcOrd="0" destOrd="0" presId="urn:microsoft.com/office/officeart/2005/8/layout/process1"/>
    <dgm:cxn modelId="{1A93E01B-0A0D-40BD-B325-EFC537BF17A0}" type="presParOf" srcId="{A0BBA37B-2AF2-4803-BA34-B2AE09D3D7C7}" destId="{A51FF9F0-10F5-48FE-B787-88E9CF9142E0}" srcOrd="2" destOrd="0" presId="urn:microsoft.com/office/officeart/2005/8/layout/process1"/>
    <dgm:cxn modelId="{D08E8B40-9A94-4640-BA52-6854CA9C9AE8}" type="presParOf" srcId="{A0BBA37B-2AF2-4803-BA34-B2AE09D3D7C7}" destId="{1F20DB7A-EC8A-41BE-A222-60FD6771D54A}" srcOrd="3" destOrd="0" presId="urn:microsoft.com/office/officeart/2005/8/layout/process1"/>
    <dgm:cxn modelId="{3EAE191B-482B-4303-A628-5B3DD939ABAD}" type="presParOf" srcId="{1F20DB7A-EC8A-41BE-A222-60FD6771D54A}" destId="{4116DF6E-F7D2-44CF-B4A5-E80A5717259D}" srcOrd="0" destOrd="0" presId="urn:microsoft.com/office/officeart/2005/8/layout/process1"/>
    <dgm:cxn modelId="{A73B64F1-3FC9-4CA4-B69E-D87AB7820C50}" type="presParOf" srcId="{A0BBA37B-2AF2-4803-BA34-B2AE09D3D7C7}" destId="{849D7A28-C06C-4832-B69C-FD56C8FD6E1C}" srcOrd="4" destOrd="0" presId="urn:microsoft.com/office/officeart/2005/8/layout/process1"/>
  </dgm:cxnLst>
  <dgm:bg/>
  <dgm:whole>
    <a:ln w="9525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32909-624C-4D48-BC32-076E23CD5054}">
      <dsp:nvSpPr>
        <dsp:cNvPr id="0" name=""/>
        <dsp:cNvSpPr/>
      </dsp:nvSpPr>
      <dsp:spPr>
        <a:xfrm>
          <a:off x="3437840" y="459870"/>
          <a:ext cx="1939975" cy="1179173"/>
        </a:xfrm>
        <a:prstGeom prst="roundRect">
          <a:avLst>
            <a:gd name="adj" fmla="val 10000"/>
          </a:avLst>
        </a:prstGeom>
        <a:solidFill>
          <a:srgbClr val="B9EDFF"/>
        </a:solidFill>
        <a:ln w="38100" cap="flat" cmpd="sng" algn="ctr">
          <a:solidFill>
            <a:srgbClr val="00B0F0"/>
          </a:solidFill>
          <a:prstDash val="solid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e-IL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אפיסטמולוגיה אישית</a:t>
          </a:r>
          <a:endParaRPr lang="he-IL" sz="20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472377" y="494407"/>
        <a:ext cx="1870901" cy="1110099"/>
      </dsp:txXfrm>
    </dsp:sp>
    <dsp:sp modelId="{C92D1C9D-0F67-4BFB-A05C-14FC11150F91}">
      <dsp:nvSpPr>
        <dsp:cNvPr id="0" name=""/>
        <dsp:cNvSpPr/>
      </dsp:nvSpPr>
      <dsp:spPr>
        <a:xfrm>
          <a:off x="4407828" y="1639044"/>
          <a:ext cx="2299387" cy="4716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34"/>
              </a:lnTo>
              <a:lnTo>
                <a:pt x="2299387" y="235834"/>
              </a:lnTo>
              <a:lnTo>
                <a:pt x="2299387" y="47166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BC706-E456-4642-AE78-2FD80AF96122}">
      <dsp:nvSpPr>
        <dsp:cNvPr id="0" name=""/>
        <dsp:cNvSpPr/>
      </dsp:nvSpPr>
      <dsp:spPr>
        <a:xfrm>
          <a:off x="5822836" y="2110713"/>
          <a:ext cx="1768759" cy="1179173"/>
        </a:xfrm>
        <a:prstGeom prst="roundRect">
          <a:avLst>
            <a:gd name="adj" fmla="val 10000"/>
          </a:avLst>
        </a:prstGeom>
        <a:solidFill>
          <a:srgbClr val="B9EDFF"/>
        </a:solidFill>
        <a:ln w="38100" cap="flat" cmpd="sng" algn="ctr">
          <a:solidFill>
            <a:srgbClr val="00B0F0"/>
          </a:solidFill>
          <a:prstDash val="solid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e-IL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מהות הידע</a:t>
          </a:r>
        </a:p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knowledge</a:t>
          </a:r>
          <a:endParaRPr lang="he-IL" sz="20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857373" y="2145250"/>
        <a:ext cx="1699685" cy="1110099"/>
      </dsp:txXfrm>
    </dsp:sp>
    <dsp:sp modelId="{3C506630-6FA2-4339-B161-15EF362729FB}">
      <dsp:nvSpPr>
        <dsp:cNvPr id="0" name=""/>
        <dsp:cNvSpPr/>
      </dsp:nvSpPr>
      <dsp:spPr>
        <a:xfrm>
          <a:off x="6707216" y="3289886"/>
          <a:ext cx="1084859" cy="4716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34"/>
              </a:lnTo>
              <a:lnTo>
                <a:pt x="1084859" y="235834"/>
              </a:lnTo>
              <a:lnTo>
                <a:pt x="1084859" y="47166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8C7BDB-3E77-4657-A3C6-3AD4DC54ED2F}">
      <dsp:nvSpPr>
        <dsp:cNvPr id="0" name=""/>
        <dsp:cNvSpPr/>
      </dsp:nvSpPr>
      <dsp:spPr>
        <a:xfrm>
          <a:off x="6907696" y="3761555"/>
          <a:ext cx="1768759" cy="1179173"/>
        </a:xfrm>
        <a:prstGeom prst="roundRect">
          <a:avLst>
            <a:gd name="adj" fmla="val 10000"/>
          </a:avLst>
        </a:prstGeom>
        <a:solidFill>
          <a:srgbClr val="B9EDFF"/>
        </a:solidFill>
        <a:ln w="38100" cap="flat" cmpd="sng" algn="ctr">
          <a:solidFill>
            <a:srgbClr val="00B0F0"/>
          </a:solidFill>
          <a:prstDash val="solid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e-IL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מבנה הידע</a:t>
          </a:r>
          <a:endParaRPr lang="he-IL" sz="20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942233" y="3796092"/>
        <a:ext cx="1699685" cy="1110099"/>
      </dsp:txXfrm>
    </dsp:sp>
    <dsp:sp modelId="{FBA37DC1-D229-4986-9AB3-F08B1594296F}">
      <dsp:nvSpPr>
        <dsp:cNvPr id="0" name=""/>
        <dsp:cNvSpPr/>
      </dsp:nvSpPr>
      <dsp:spPr>
        <a:xfrm>
          <a:off x="5487921" y="3289886"/>
          <a:ext cx="1219294" cy="471669"/>
        </a:xfrm>
        <a:custGeom>
          <a:avLst/>
          <a:gdLst/>
          <a:ahLst/>
          <a:cxnLst/>
          <a:rect l="0" t="0" r="0" b="0"/>
          <a:pathLst>
            <a:path>
              <a:moveTo>
                <a:pt x="1219294" y="0"/>
              </a:moveTo>
              <a:lnTo>
                <a:pt x="1219294" y="235834"/>
              </a:lnTo>
              <a:lnTo>
                <a:pt x="0" y="235834"/>
              </a:lnTo>
              <a:lnTo>
                <a:pt x="0" y="47166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05A8CA-1918-4B63-B5A9-132B8ACEC259}">
      <dsp:nvSpPr>
        <dsp:cNvPr id="0" name=""/>
        <dsp:cNvSpPr/>
      </dsp:nvSpPr>
      <dsp:spPr>
        <a:xfrm>
          <a:off x="4603541" y="3761555"/>
          <a:ext cx="1768759" cy="1179173"/>
        </a:xfrm>
        <a:prstGeom prst="roundRect">
          <a:avLst>
            <a:gd name="adj" fmla="val 10000"/>
          </a:avLst>
        </a:prstGeom>
        <a:solidFill>
          <a:srgbClr val="B9EDFF"/>
        </a:solidFill>
        <a:ln w="38100" cap="flat" cmpd="sng" algn="ctr">
          <a:solidFill>
            <a:srgbClr val="00B0F0"/>
          </a:solidFill>
          <a:prstDash val="solid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e-IL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ודאות הידע</a:t>
          </a:r>
          <a:endParaRPr lang="he-IL" sz="20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638078" y="3796092"/>
        <a:ext cx="1699685" cy="1110099"/>
      </dsp:txXfrm>
    </dsp:sp>
    <dsp:sp modelId="{BFEC5BF8-B997-4B0F-93B0-B27BE0864852}">
      <dsp:nvSpPr>
        <dsp:cNvPr id="0" name=""/>
        <dsp:cNvSpPr/>
      </dsp:nvSpPr>
      <dsp:spPr>
        <a:xfrm>
          <a:off x="2038840" y="1639044"/>
          <a:ext cx="2368988" cy="471669"/>
        </a:xfrm>
        <a:custGeom>
          <a:avLst/>
          <a:gdLst/>
          <a:ahLst/>
          <a:cxnLst/>
          <a:rect l="0" t="0" r="0" b="0"/>
          <a:pathLst>
            <a:path>
              <a:moveTo>
                <a:pt x="2368988" y="0"/>
              </a:moveTo>
              <a:lnTo>
                <a:pt x="2368988" y="235834"/>
              </a:lnTo>
              <a:lnTo>
                <a:pt x="0" y="235834"/>
              </a:lnTo>
              <a:lnTo>
                <a:pt x="0" y="47166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6491B-8801-4372-9A27-AF42D7AB50A6}">
      <dsp:nvSpPr>
        <dsp:cNvPr id="0" name=""/>
        <dsp:cNvSpPr/>
      </dsp:nvSpPr>
      <dsp:spPr>
        <a:xfrm>
          <a:off x="1154460" y="2110713"/>
          <a:ext cx="1768759" cy="1179173"/>
        </a:xfrm>
        <a:prstGeom prst="roundRect">
          <a:avLst>
            <a:gd name="adj" fmla="val 10000"/>
          </a:avLst>
        </a:prstGeom>
        <a:solidFill>
          <a:srgbClr val="B9EDFF"/>
        </a:solidFill>
        <a:ln w="38100" cap="flat" cmpd="sng" algn="ctr">
          <a:solidFill>
            <a:srgbClr val="00B0F0"/>
          </a:solidFill>
          <a:prstDash val="solid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e-IL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מהות הידיעה</a:t>
          </a:r>
          <a:endParaRPr lang="en-US" sz="200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knowing</a:t>
          </a:r>
          <a:endParaRPr lang="he-IL" sz="20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188997" y="2145250"/>
        <a:ext cx="1699685" cy="1110099"/>
      </dsp:txXfrm>
    </dsp:sp>
    <dsp:sp modelId="{552D0EA9-BEF9-4F3A-99AC-9109D1828A08}">
      <dsp:nvSpPr>
        <dsp:cNvPr id="0" name=""/>
        <dsp:cNvSpPr/>
      </dsp:nvSpPr>
      <dsp:spPr>
        <a:xfrm>
          <a:off x="2038840" y="3289886"/>
          <a:ext cx="1149693" cy="4716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34"/>
              </a:lnTo>
              <a:lnTo>
                <a:pt x="1149693" y="235834"/>
              </a:lnTo>
              <a:lnTo>
                <a:pt x="1149693" y="47166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34731-62BC-4D42-85E8-F64D552B7EF6}">
      <dsp:nvSpPr>
        <dsp:cNvPr id="0" name=""/>
        <dsp:cNvSpPr/>
      </dsp:nvSpPr>
      <dsp:spPr>
        <a:xfrm>
          <a:off x="2304154" y="3761555"/>
          <a:ext cx="1768759" cy="1179173"/>
        </a:xfrm>
        <a:prstGeom prst="roundRect">
          <a:avLst>
            <a:gd name="adj" fmla="val 10000"/>
          </a:avLst>
        </a:prstGeom>
        <a:solidFill>
          <a:srgbClr val="B9EDFF"/>
        </a:solidFill>
        <a:ln w="38100" cap="flat" cmpd="sng" algn="ctr">
          <a:solidFill>
            <a:srgbClr val="00B0F0"/>
          </a:solidFill>
          <a:prstDash val="solid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e-IL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הצדקת הידע</a:t>
          </a:r>
          <a:endParaRPr lang="he-IL" sz="20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338691" y="3796092"/>
        <a:ext cx="1699685" cy="1110099"/>
      </dsp:txXfrm>
    </dsp:sp>
    <dsp:sp modelId="{12CA7CEB-C06B-4E83-800F-09F7961B4BA7}">
      <dsp:nvSpPr>
        <dsp:cNvPr id="0" name=""/>
        <dsp:cNvSpPr/>
      </dsp:nvSpPr>
      <dsp:spPr>
        <a:xfrm>
          <a:off x="958746" y="3289886"/>
          <a:ext cx="1080093" cy="471669"/>
        </a:xfrm>
        <a:custGeom>
          <a:avLst/>
          <a:gdLst/>
          <a:ahLst/>
          <a:cxnLst/>
          <a:rect l="0" t="0" r="0" b="0"/>
          <a:pathLst>
            <a:path>
              <a:moveTo>
                <a:pt x="1080093" y="0"/>
              </a:moveTo>
              <a:lnTo>
                <a:pt x="1080093" y="235834"/>
              </a:lnTo>
              <a:lnTo>
                <a:pt x="0" y="235834"/>
              </a:lnTo>
              <a:lnTo>
                <a:pt x="0" y="47166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A1AFA-CCB5-477C-A44D-6ACA5485A2DE}">
      <dsp:nvSpPr>
        <dsp:cNvPr id="0" name=""/>
        <dsp:cNvSpPr/>
      </dsp:nvSpPr>
      <dsp:spPr>
        <a:xfrm>
          <a:off x="74366" y="3761555"/>
          <a:ext cx="1768759" cy="1179173"/>
        </a:xfrm>
        <a:prstGeom prst="roundRect">
          <a:avLst>
            <a:gd name="adj" fmla="val 10000"/>
          </a:avLst>
        </a:prstGeom>
        <a:solidFill>
          <a:srgbClr val="B9EDFF"/>
        </a:solidFill>
        <a:ln w="38100" cap="flat" cmpd="sng" algn="ctr">
          <a:solidFill>
            <a:srgbClr val="00B0F0"/>
          </a:solidFill>
          <a:prstDash val="solid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e-IL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מקור הידע</a:t>
          </a:r>
          <a:endParaRPr lang="he-IL" sz="20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08903" y="3796092"/>
        <a:ext cx="1699685" cy="1110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B32E6-AF40-4217-802C-CD439269531B}">
      <dsp:nvSpPr>
        <dsp:cNvPr id="0" name=""/>
        <dsp:cNvSpPr/>
      </dsp:nvSpPr>
      <dsp:spPr>
        <a:xfrm>
          <a:off x="6189" y="152838"/>
          <a:ext cx="2149747" cy="295126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8575" cap="flat" cmpd="sng" algn="ctr">
          <a:solidFill>
            <a:schemeClr val="accent6"/>
          </a:solidFill>
          <a:prstDash val="solid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e-IL" sz="2000" b="1" kern="1200" dirty="0">
              <a:latin typeface="Arial" pitchFamily="34" charset="0"/>
              <a:cs typeface="Arial" pitchFamily="34" charset="0"/>
            </a:rPr>
            <a:t>מדידות בתחילת שנה"ל תשס"ט</a:t>
          </a:r>
        </a:p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he-IL" sz="2000" kern="1200" dirty="0">
              <a:latin typeface="Arial" pitchFamily="34" charset="0"/>
              <a:cs typeface="Arial" pitchFamily="34" charset="0"/>
            </a:rPr>
            <a:t>שאלון מחשבות על </a:t>
          </a:r>
          <a:r>
            <a:rPr lang="he-IL" sz="2000" kern="1200" dirty="0" smtClean="0">
              <a:latin typeface="Arial" pitchFamily="34" charset="0"/>
              <a:cs typeface="Arial" pitchFamily="34" charset="0"/>
            </a:rPr>
            <a:t>ידע </a:t>
          </a:r>
          <a:r>
            <a:rPr lang="he-IL" sz="1400" kern="1200" dirty="0" smtClean="0">
              <a:latin typeface="Arial" pitchFamily="34" charset="0"/>
              <a:cs typeface="Arial" pitchFamily="34" charset="0"/>
            </a:rPr>
            <a:t>(1)</a:t>
          </a:r>
          <a:endParaRPr lang="he-IL" sz="2000" kern="1200" dirty="0">
            <a:latin typeface="Arial" pitchFamily="34" charset="0"/>
            <a:cs typeface="Arial" pitchFamily="34" charset="0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>
              <a:latin typeface="Arial" pitchFamily="34" charset="0"/>
              <a:cs typeface="Arial" pitchFamily="34" charset="0"/>
            </a:rPr>
            <a:t>שאלון על למידה </a:t>
          </a:r>
          <a:r>
            <a:rPr lang="he-IL" sz="2000" kern="1200" dirty="0" smtClean="0">
              <a:latin typeface="Arial" pitchFamily="34" charset="0"/>
              <a:cs typeface="Arial" pitchFamily="34" charset="0"/>
            </a:rPr>
            <a:t>ואינטרנט </a:t>
          </a:r>
          <a:r>
            <a:rPr lang="he-IL" sz="1400" kern="1200" dirty="0" smtClean="0">
              <a:latin typeface="Arial" pitchFamily="34" charset="0"/>
              <a:cs typeface="Arial" pitchFamily="34" charset="0"/>
            </a:rPr>
            <a:t>(2)</a:t>
          </a:r>
          <a:r>
            <a:rPr lang="he-IL" sz="2000" kern="1200" dirty="0" smtClean="0">
              <a:latin typeface="Arial" pitchFamily="34" charset="0"/>
              <a:cs typeface="Arial" pitchFamily="34" charset="0"/>
            </a:rPr>
            <a:t> </a:t>
          </a:r>
          <a:endParaRPr lang="he-IL" sz="2000" kern="1200" dirty="0">
            <a:latin typeface="Arial" pitchFamily="34" charset="0"/>
            <a:cs typeface="Arial" pitchFamily="34" charset="0"/>
          </a:endParaRPr>
        </a:p>
      </dsp:txBody>
      <dsp:txXfrm>
        <a:off x="69153" y="215802"/>
        <a:ext cx="2023819" cy="2825339"/>
      </dsp:txXfrm>
    </dsp:sp>
    <dsp:sp modelId="{A3C28088-FCFB-4D9C-9137-F09B20C962AD}">
      <dsp:nvSpPr>
        <dsp:cNvPr id="0" name=""/>
        <dsp:cNvSpPr/>
      </dsp:nvSpPr>
      <dsp:spPr>
        <a:xfrm>
          <a:off x="2218406" y="900644"/>
          <a:ext cx="822724" cy="145565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 w="19050">
          <a:solidFill>
            <a:schemeClr val="accent1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 smtClean="0">
              <a:latin typeface="Arial" pitchFamily="34" charset="0"/>
              <a:cs typeface="Arial" pitchFamily="34" charset="0"/>
            </a:rPr>
            <a:t>לימודי שנה א</a:t>
          </a:r>
          <a:endParaRPr lang="he-IL" sz="1800" b="1" kern="1200" dirty="0">
            <a:latin typeface="Arial" pitchFamily="34" charset="0"/>
            <a:cs typeface="Arial" pitchFamily="34" charset="0"/>
          </a:endParaRPr>
        </a:p>
      </dsp:txBody>
      <dsp:txXfrm>
        <a:off x="2218406" y="1191775"/>
        <a:ext cx="575907" cy="873393"/>
      </dsp:txXfrm>
    </dsp:sp>
    <dsp:sp modelId="{A51FF9F0-10F5-48FE-B787-88E9CF9142E0}">
      <dsp:nvSpPr>
        <dsp:cNvPr id="0" name=""/>
        <dsp:cNvSpPr/>
      </dsp:nvSpPr>
      <dsp:spPr>
        <a:xfrm>
          <a:off x="3075998" y="152838"/>
          <a:ext cx="2800782" cy="295126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8575" cap="flat" cmpd="sng" algn="ctr">
          <a:solidFill>
            <a:schemeClr val="accent6"/>
          </a:solidFill>
          <a:prstDash val="solid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e-IL" sz="2000" b="1" kern="1200">
              <a:latin typeface="Arial" pitchFamily="34" charset="0"/>
              <a:cs typeface="Arial" pitchFamily="34" charset="0"/>
            </a:rPr>
            <a:t>מדידות בסוף שנה"ל  תשס"ט</a:t>
          </a:r>
        </a:p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he-IL" sz="2000" kern="1200" dirty="0">
              <a:latin typeface="Arial" pitchFamily="34" charset="0"/>
              <a:cs typeface="Arial" pitchFamily="34" charset="0"/>
            </a:rPr>
            <a:t>שאלון מחשבות על ידע </a:t>
          </a:r>
        </a:p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he-IL" sz="2000" kern="1200">
              <a:latin typeface="Arial" pitchFamily="34" charset="0"/>
              <a:cs typeface="Arial" pitchFamily="34" charset="0"/>
            </a:rPr>
            <a:t>שאלון על למידה ואינטרנט </a:t>
          </a:r>
        </a:p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he-IL" sz="2000" kern="1200">
              <a:latin typeface="Arial" pitchFamily="34" charset="0"/>
              <a:cs typeface="Arial" pitchFamily="34" charset="0"/>
            </a:rPr>
            <a:t>שאלון פתוח על הלמידה בסביבה המתוקשבת במסגרת התואר</a:t>
          </a:r>
        </a:p>
      </dsp:txBody>
      <dsp:txXfrm>
        <a:off x="3158030" y="234870"/>
        <a:ext cx="2636718" cy="2787203"/>
      </dsp:txXfrm>
    </dsp:sp>
    <dsp:sp modelId="{1F20DB7A-EC8A-41BE-A222-60FD6771D54A}">
      <dsp:nvSpPr>
        <dsp:cNvPr id="0" name=""/>
        <dsp:cNvSpPr/>
      </dsp:nvSpPr>
      <dsp:spPr>
        <a:xfrm>
          <a:off x="5939251" y="900644"/>
          <a:ext cx="822724" cy="145565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 w="19050">
          <a:solidFill>
            <a:schemeClr val="accent1"/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 smtClean="0">
              <a:latin typeface="Arial" pitchFamily="34" charset="0"/>
              <a:cs typeface="Arial" pitchFamily="34" charset="0"/>
            </a:rPr>
            <a:t>לימודי שנה ב</a:t>
          </a:r>
          <a:endParaRPr lang="he-IL" sz="1800" b="1" kern="1200" dirty="0">
            <a:latin typeface="Arial" pitchFamily="34" charset="0"/>
            <a:cs typeface="Arial" pitchFamily="34" charset="0"/>
          </a:endParaRPr>
        </a:p>
      </dsp:txBody>
      <dsp:txXfrm>
        <a:off x="5939251" y="1191775"/>
        <a:ext cx="575907" cy="873393"/>
      </dsp:txXfrm>
    </dsp:sp>
    <dsp:sp modelId="{849D7A28-C06C-4832-B69C-FD56C8FD6E1C}">
      <dsp:nvSpPr>
        <dsp:cNvPr id="0" name=""/>
        <dsp:cNvSpPr/>
      </dsp:nvSpPr>
      <dsp:spPr>
        <a:xfrm>
          <a:off x="6796843" y="152838"/>
          <a:ext cx="2161454" cy="295126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8575" cap="flat" cmpd="sng" algn="ctr">
          <a:solidFill>
            <a:schemeClr val="accent6"/>
          </a:solidFill>
          <a:prstDash val="solid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e-IL" sz="2000" b="1" kern="1200" dirty="0">
              <a:latin typeface="Arial" pitchFamily="34" charset="0"/>
              <a:cs typeface="Arial" pitchFamily="34" charset="0"/>
            </a:rPr>
            <a:t>מדידות בסוף שנה"ל תש"ע</a:t>
          </a: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>
              <a:latin typeface="Arial" pitchFamily="34" charset="0"/>
              <a:cs typeface="Arial" pitchFamily="34" charset="0"/>
            </a:rPr>
            <a:t>שאלון מחשבות על ידע </a:t>
          </a: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>
              <a:latin typeface="Arial" pitchFamily="34" charset="0"/>
              <a:cs typeface="Arial" pitchFamily="34" charset="0"/>
            </a:rPr>
            <a:t>שאלון על למידה ואינטרנט </a:t>
          </a:r>
        </a:p>
      </dsp:txBody>
      <dsp:txXfrm>
        <a:off x="6860150" y="216145"/>
        <a:ext cx="2034840" cy="2824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0">
              <a:defRPr sz="1200"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0">
              <a:defRPr sz="1200">
                <a:cs typeface="+mn-cs"/>
              </a:defRPr>
            </a:lvl1pPr>
          </a:lstStyle>
          <a:p>
            <a:pPr>
              <a:defRPr/>
            </a:pPr>
            <a:fld id="{3A456DF8-AEDA-4402-ADD3-A1CFB320CE0B}" type="datetimeFigureOut">
              <a:rPr lang="he-IL"/>
              <a:pPr>
                <a:defRPr/>
              </a:pPr>
              <a:t>י"ח/שבט/תשע"ב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0">
              <a:defRPr sz="1200"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0">
              <a:defRPr sz="1200">
                <a:cs typeface="+mn-cs"/>
              </a:defRPr>
            </a:lvl1pPr>
          </a:lstStyle>
          <a:p>
            <a:pPr>
              <a:defRPr/>
            </a:pPr>
            <a:fld id="{6EEA1236-474B-4807-9031-100EB56016A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8986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200" baseline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 baseline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 baseline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 baseline="0">
                <a:cs typeface="+mn-cs"/>
              </a:defRPr>
            </a:lvl1pPr>
          </a:lstStyle>
          <a:p>
            <a:pPr>
              <a:defRPr/>
            </a:pPr>
            <a:fld id="{8A1E66FD-89EA-4685-92DD-D5763CEDB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13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dirty="0" smtClean="0"/>
          </a:p>
        </p:txBody>
      </p:sp>
      <p:sp>
        <p:nvSpPr>
          <p:cNvPr id="31748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3E8D2FE-4A14-4443-9B99-6379EAF0B91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D91A3AA-A7AD-41E2-A0E5-93E23E6CDEA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b="1" dirty="0" smtClean="0">
              <a:solidFill>
                <a:srgbClr val="FF0000"/>
              </a:solidFill>
            </a:endParaRPr>
          </a:p>
        </p:txBody>
      </p:sp>
      <p:sp>
        <p:nvSpPr>
          <p:cNvPr id="40964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5753B72-C2E6-4CD0-9C2A-E316D131B6AC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E9E2C71-5EF3-461F-BF31-4DB0562C1AB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en-US" dirty="0" smtClean="0"/>
              <a:t>(</a:t>
            </a:r>
            <a:r>
              <a:rPr lang="en-US" dirty="0" err="1" smtClean="0"/>
              <a:t>rofl</a:t>
            </a:r>
            <a:r>
              <a:rPr lang="en-US" dirty="0" smtClean="0"/>
              <a:t>)</a:t>
            </a:r>
            <a:endParaRPr lang="he-IL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900A749-8FDD-46B1-9A77-35DF574A5CC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55F3C2C-D14D-4D55-BA77-ECC4C035808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b="1" dirty="0" smtClean="0"/>
          </a:p>
        </p:txBody>
      </p:sp>
      <p:sp>
        <p:nvSpPr>
          <p:cNvPr id="41988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72C4E80-F281-48E0-BE0F-6502A46D316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7D03BAF-F4E6-4845-9BC0-992ADB1A294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defRPr/>
            </a:pPr>
            <a:endParaRPr lang="he-IL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5E7CD89-38E4-4A06-B01B-F04B04E5BD1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7CD5999-7B48-4312-B9B4-01216893032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33CA022-4CA6-45BA-B668-C4DE1963556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smtClean="0"/>
          </a:p>
        </p:txBody>
      </p:sp>
      <p:sp>
        <p:nvSpPr>
          <p:cNvPr id="37892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33C9353-5B02-4EC4-AE8A-EA39460903B2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E008EAB-6F49-4CE0-A085-BECAAF62FD1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F8712B9-A133-40FD-B32C-FDF109A8AB1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9733561-1286-4738-86D4-600DE6F2A88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EFA93B-7507-4846-964E-30D3CB53106D}" type="slidenum">
              <a:rPr lang="en-US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defRPr/>
            </a:pPr>
            <a:endParaRPr lang="he-IL" dirty="0"/>
          </a:p>
        </p:txBody>
      </p:sp>
      <p:sp>
        <p:nvSpPr>
          <p:cNvPr id="32772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C1FE0D2-FC41-427E-B380-3006CBC68A3F}" type="slidenum">
              <a:rPr lang="he-IL" smtClean="0"/>
              <a:pPr>
                <a:defRPr/>
              </a:pPr>
              <a:t>3</a:t>
            </a:fld>
            <a:endParaRPr lang="he-I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9A2EBFE-5478-4610-9C52-0548D3D5788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b="1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defRPr/>
            </a:pPr>
            <a:endParaRPr lang="he-IL" dirty="0" smtClean="0"/>
          </a:p>
        </p:txBody>
      </p:sp>
      <p:sp>
        <p:nvSpPr>
          <p:cNvPr id="34820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4ECA020-29ED-45AE-99B0-5A71CBB02A5B}" type="slidenum">
              <a:rPr lang="he-IL" smtClean="0"/>
              <a:pPr>
                <a:defRPr/>
              </a:pPr>
              <a:t>5</a:t>
            </a:fld>
            <a:endParaRPr lang="he-I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dirty="0" smtClean="0"/>
          </a:p>
        </p:txBody>
      </p:sp>
      <p:sp>
        <p:nvSpPr>
          <p:cNvPr id="35844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032DFD8-A10B-44D3-97D7-08E4E1D8E9C4}" type="slidenum">
              <a:rPr lang="he-IL" smtClean="0"/>
              <a:pPr>
                <a:defRPr/>
              </a:pPr>
              <a:t>6</a:t>
            </a:fld>
            <a:endParaRPr lang="he-I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dirty="0" smtClean="0"/>
          </a:p>
        </p:txBody>
      </p:sp>
      <p:sp>
        <p:nvSpPr>
          <p:cNvPr id="36868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78997C6-9EC0-4E59-BEE7-EB9B9CAF7DA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dirty="0" smtClean="0"/>
          </a:p>
        </p:txBody>
      </p:sp>
      <p:sp>
        <p:nvSpPr>
          <p:cNvPr id="37892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45EFB49-D066-4E9A-810D-A746364E5520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he-IL" dirty="0" smtClean="0"/>
          </a:p>
        </p:txBody>
      </p:sp>
      <p:sp>
        <p:nvSpPr>
          <p:cNvPr id="38916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2784BBC-CA90-4F3F-B402-B4ECC67572D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86150" y="3562350"/>
            <a:ext cx="5334000" cy="704850"/>
          </a:xfrm>
          <a:extLst/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he-IL" noProof="0" smtClean="0"/>
              <a:t>לחץ כדי לערוך סגנון כותרת של תבנית בסיס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1880" y="5445224"/>
            <a:ext cx="5334000" cy="685800"/>
          </a:xfrm>
          <a:extLst/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he-IL" noProof="0" dirty="0" smtClean="0"/>
              <a:t>לחץ כדי לערוך סגנון כותרת משנה של תבנית בסיס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93903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326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53200" y="1600200"/>
            <a:ext cx="1828800" cy="51816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1066800" y="1600200"/>
            <a:ext cx="5334000" cy="51816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9334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69875"/>
            <a:ext cx="8645525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8345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69875"/>
            <a:ext cx="8645525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579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15963"/>
          </a:xfrm>
        </p:spPr>
        <p:txBody>
          <a:bodyPr/>
          <a:lstStyle>
            <a:lvl1pPr algn="ctr"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441032"/>
          </a:xfrm>
        </p:spPr>
        <p:txBody>
          <a:bodyPr/>
          <a:lstStyle/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8230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411046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066800" y="2514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00600" y="2514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480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6500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69875"/>
            <a:ext cx="8645525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840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4338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87575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775782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600200"/>
            <a:ext cx="73152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514600"/>
            <a:ext cx="7315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23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4" r:id="rId12"/>
    <p:sldLayoutId id="2147483825" r:id="rId13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+mj-lt"/>
          <a:ea typeface="+mj-ea"/>
          <a:cs typeface="Microsoft Sans Serif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  <a:cs typeface="Microsoft Sans Serif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  <a:cs typeface="Microsoft Sans Serif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  <a:cs typeface="Microsoft Sans Serif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  <a:cs typeface="Microsoft Sans Serif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105A5B"/>
          </a:solidFill>
          <a:latin typeface="+mn-lt"/>
          <a:ea typeface="+mn-ea"/>
          <a:cs typeface="Microsoft Sans Serif" pitchFamily="34" charset="0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105A5B"/>
          </a:solidFill>
          <a:latin typeface="+mn-lt"/>
          <a:cs typeface="Microsoft Sans Serif" pitchFamily="34" charset="0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105A5B"/>
          </a:solidFill>
          <a:latin typeface="+mn-lt"/>
          <a:cs typeface="Microsoft Sans Serif" pitchFamily="34" charset="0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105A5B"/>
          </a:solidFill>
          <a:latin typeface="+mn-lt"/>
          <a:cs typeface="Microsoft Sans Serif" pitchFamily="34" charset="0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105A5B"/>
          </a:solidFill>
          <a:latin typeface="+mn-lt"/>
          <a:cs typeface="Microsoft Sans Serif" pitchFamily="34" charset="0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05A5B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05A5B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05A5B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05A5B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627313" y="3562350"/>
            <a:ext cx="6481762" cy="704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e-IL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תפיסות אפיסטמולוגיות והעדפות למידה בזיקה ללמידה בסביבה מתוקשבת</a:t>
            </a:r>
            <a:br>
              <a:rPr lang="he-IL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he-IL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בקרב סטודנטים במכללה</a:t>
            </a:r>
          </a:p>
        </p:txBody>
      </p:sp>
      <p:sp>
        <p:nvSpPr>
          <p:cNvPr id="5123" name="כותרת משנה 2"/>
          <p:cNvSpPr>
            <a:spLocks noGrp="1"/>
          </p:cNvSpPr>
          <p:nvPr>
            <p:ph type="subTitle" idx="1"/>
          </p:nvPr>
        </p:nvSpPr>
        <p:spPr>
          <a:xfrm>
            <a:off x="2709863" y="5373688"/>
            <a:ext cx="6400800" cy="1079500"/>
          </a:xfrm>
        </p:spPr>
        <p:txBody>
          <a:bodyPr/>
          <a:lstStyle/>
          <a:p>
            <a:pPr eaLnBrk="1" hangingPunct="1"/>
            <a:r>
              <a:rPr lang="he-IL" sz="2000" dirty="0" smtClean="0">
                <a:latin typeface="Arial" pitchFamily="34" charset="0"/>
                <a:cs typeface="Arial" pitchFamily="34" charset="0"/>
              </a:rPr>
              <a:t>שלומית בן שחר, פרופ' תמר לוין</a:t>
            </a:r>
          </a:p>
          <a:p>
            <a:pPr eaLnBrk="1" hangingPunct="1"/>
            <a:r>
              <a:rPr lang="he-IL" sz="2000" dirty="0" smtClean="0">
                <a:latin typeface="Arial" pitchFamily="34" charset="0"/>
                <a:cs typeface="Arial" pitchFamily="34" charset="0"/>
              </a:rPr>
              <a:t>כנס </a:t>
            </a:r>
            <a:r>
              <a:rPr lang="he-IL" sz="2000" dirty="0" err="1" smtClean="0">
                <a:latin typeface="Arial" pitchFamily="34" charset="0"/>
                <a:cs typeface="Arial" pitchFamily="34" charset="0"/>
              </a:rPr>
              <a:t>צ'ייס</a:t>
            </a:r>
            <a:r>
              <a:rPr lang="he-IL" sz="2000" dirty="0" smtClean="0">
                <a:latin typeface="Arial" pitchFamily="34" charset="0"/>
                <a:cs typeface="Arial" pitchFamily="34" charset="0"/>
              </a:rPr>
              <a:t>, פברואר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מציין מיקום תוכן 1"/>
          <p:cNvSpPr>
            <a:spLocks noGrp="1"/>
          </p:cNvSpPr>
          <p:nvPr>
            <p:ph idx="1"/>
          </p:nvPr>
        </p:nvSpPr>
        <p:spPr>
          <a:xfrm>
            <a:off x="250825" y="1071563"/>
            <a:ext cx="8642350" cy="544036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מחקר מעורב (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mixed methods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</a:t>
            </a:r>
          </a:p>
          <a:p>
            <a:pPr marL="0" indent="0" eaLnBrk="1" hangingPunct="1">
              <a:buFontTx/>
              <a:buNone/>
            </a:pPr>
            <a:endParaRPr lang="he-IL" dirty="0" smtClean="0"/>
          </a:p>
        </p:txBody>
      </p:sp>
      <p:sp>
        <p:nvSpPr>
          <p:cNvPr id="14339" name="כותרת 2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algn="r" eaLnBrk="1" hangingPunct="1"/>
            <a:r>
              <a:rPr lang="he-IL" sz="3200" smtClean="0">
                <a:solidFill>
                  <a:srgbClr val="000000"/>
                </a:solidFill>
              </a:rPr>
              <a:t>גישת המחקר</a:t>
            </a:r>
            <a:endParaRPr lang="he-IL" sz="3200" smtClean="0"/>
          </a:p>
        </p:txBody>
      </p:sp>
      <p:sp>
        <p:nvSpPr>
          <p:cNvPr id="5" name="צורה חופשית 4"/>
          <p:cNvSpPr/>
          <p:nvPr/>
        </p:nvSpPr>
        <p:spPr>
          <a:xfrm>
            <a:off x="755650" y="1951038"/>
            <a:ext cx="8064500" cy="1763712"/>
          </a:xfrm>
          <a:custGeom>
            <a:avLst/>
            <a:gdLst>
              <a:gd name="connsiteX0" fmla="*/ 0 w 6733253"/>
              <a:gd name="connsiteY0" fmla="*/ 0 h 1874087"/>
              <a:gd name="connsiteX1" fmla="*/ 6733253 w 6733253"/>
              <a:gd name="connsiteY1" fmla="*/ 0 h 1874087"/>
              <a:gd name="connsiteX2" fmla="*/ 6733253 w 6733253"/>
              <a:gd name="connsiteY2" fmla="*/ 1874087 h 1874087"/>
              <a:gd name="connsiteX3" fmla="*/ 0 w 6733253"/>
              <a:gd name="connsiteY3" fmla="*/ 1874087 h 1874087"/>
              <a:gd name="connsiteX4" fmla="*/ 0 w 6733253"/>
              <a:gd name="connsiteY4" fmla="*/ 0 h 1874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3253" h="1874087">
                <a:moveTo>
                  <a:pt x="0" y="0"/>
                </a:moveTo>
                <a:lnTo>
                  <a:pt x="6733253" y="0"/>
                </a:lnTo>
                <a:lnTo>
                  <a:pt x="6733253" y="1874087"/>
                </a:lnTo>
                <a:lnTo>
                  <a:pt x="0" y="18740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6680" tIns="106680" rIns="106680" bIns="106680" spcCol="1270"/>
          <a:lstStyle/>
          <a:p>
            <a:pPr defTabSz="1244600">
              <a:spcAft>
                <a:spcPts val="0"/>
              </a:spcAft>
              <a:defRPr/>
            </a:pPr>
            <a:r>
              <a:rPr lang="he-IL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רובד כמותי</a:t>
            </a:r>
          </a:p>
          <a:p>
            <a:pPr defTabSz="1244600">
              <a:spcAft>
                <a:spcPts val="0"/>
              </a:spcAft>
              <a:defRPr/>
            </a:pPr>
            <a:r>
              <a:rPr lang="he-IL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שימוש בשאלונים סגורים המפיקים מדדים כמותיים בדבר קשרים והבדלים בתפיסות האפיסטמולוגיות ובהעדפות ללמידה בסביבה מתוקשבת בשלוש נקודות זמן.</a:t>
            </a:r>
            <a:endParaRPr lang="he-IL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צורה חופשית 6"/>
          <p:cNvSpPr/>
          <p:nvPr/>
        </p:nvSpPr>
        <p:spPr>
          <a:xfrm>
            <a:off x="755650" y="3959225"/>
            <a:ext cx="8062913" cy="1763713"/>
          </a:xfrm>
          <a:custGeom>
            <a:avLst/>
            <a:gdLst>
              <a:gd name="connsiteX0" fmla="*/ 0 w 6877276"/>
              <a:gd name="connsiteY0" fmla="*/ 0 h 1874087"/>
              <a:gd name="connsiteX1" fmla="*/ 6877276 w 6877276"/>
              <a:gd name="connsiteY1" fmla="*/ 0 h 1874087"/>
              <a:gd name="connsiteX2" fmla="*/ 6877276 w 6877276"/>
              <a:gd name="connsiteY2" fmla="*/ 1874087 h 1874087"/>
              <a:gd name="connsiteX3" fmla="*/ 0 w 6877276"/>
              <a:gd name="connsiteY3" fmla="*/ 1874087 h 1874087"/>
              <a:gd name="connsiteX4" fmla="*/ 0 w 6877276"/>
              <a:gd name="connsiteY4" fmla="*/ 0 h 1874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77276" h="1874087">
                <a:moveTo>
                  <a:pt x="0" y="0"/>
                </a:moveTo>
                <a:lnTo>
                  <a:pt x="6877276" y="0"/>
                </a:lnTo>
                <a:lnTo>
                  <a:pt x="6877276" y="1874087"/>
                </a:lnTo>
                <a:lnTo>
                  <a:pt x="0" y="18740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6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6680" tIns="106680" rIns="106680" bIns="106680" spcCol="1270"/>
          <a:lstStyle/>
          <a:p>
            <a:pPr defTabSz="1244600">
              <a:lnSpc>
                <a:spcPct val="90000"/>
              </a:lnSpc>
              <a:spcAft>
                <a:spcPts val="0"/>
              </a:spcAft>
              <a:defRPr/>
            </a:pPr>
            <a:r>
              <a:rPr lang="he-IL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רובד איכותני</a:t>
            </a:r>
          </a:p>
          <a:p>
            <a:pPr defTabSz="1244600">
              <a:spcAft>
                <a:spcPts val="0"/>
              </a:spcAft>
              <a:defRPr/>
            </a:pPr>
            <a:r>
              <a:rPr lang="he-IL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שימוש בשאלון פתוח לגבי התייחסות הסטודנטים לתהליכים, מחשבות ותחושות שהתרחשו או חוו במהלך לימודיהם והשפיעו על התייחסותם למשמעות הידע והידיעה ולגבי התנסויות הלמידה שלהם בסביבה מתוקשבת.</a:t>
            </a:r>
            <a:endParaRPr lang="he-IL" sz="4000" dirty="0">
              <a:solidFill>
                <a:prstClr val="black"/>
              </a:solidFill>
            </a:endParaRPr>
          </a:p>
          <a:p>
            <a:pPr defTabSz="1244600">
              <a:lnSpc>
                <a:spcPct val="90000"/>
              </a:lnSpc>
              <a:spcAft>
                <a:spcPts val="0"/>
              </a:spcAft>
              <a:defRPr/>
            </a:pPr>
            <a:endParaRPr lang="he-IL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מלבן 5"/>
          <p:cNvSpPr/>
          <p:nvPr/>
        </p:nvSpPr>
        <p:spPr bwMode="auto">
          <a:xfrm rot="21134458">
            <a:off x="350838" y="-52388"/>
            <a:ext cx="1404937" cy="685801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מתודולוגיה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כותרת 2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algn="r" eaLnBrk="1" hangingPunct="1"/>
            <a:r>
              <a:rPr lang="he-IL" sz="3200" smtClean="0">
                <a:solidFill>
                  <a:schemeClr val="tx1"/>
                </a:solidFill>
              </a:rPr>
              <a:t>שינויים בתפיסות </a:t>
            </a:r>
            <a:r>
              <a:rPr lang="he-IL" sz="3200" smtClean="0">
                <a:solidFill>
                  <a:srgbClr val="000000"/>
                </a:solidFill>
              </a:rPr>
              <a:t>הסטודנטים את הידע</a:t>
            </a:r>
            <a:endParaRPr lang="he-IL" sz="3200" smtClean="0"/>
          </a:p>
        </p:txBody>
      </p:sp>
      <p:sp>
        <p:nvSpPr>
          <p:cNvPr id="1035" name="מציין מיקום תוכן 1034"/>
          <p:cNvSpPr>
            <a:spLocks noGrp="1"/>
          </p:cNvSpPr>
          <p:nvPr>
            <p:ph idx="1"/>
          </p:nvPr>
        </p:nvSpPr>
        <p:spPr>
          <a:xfrm>
            <a:off x="250825" y="1089025"/>
            <a:ext cx="8642350" cy="5441950"/>
          </a:xfrm>
        </p:spPr>
        <p:txBody>
          <a:bodyPr/>
          <a:lstStyle/>
          <a:p>
            <a:pPr eaLnBrk="1" hangingPunct="1"/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מעבר מתפיסות נאיביות/פוזיטיביסטיות כלפי הידע בכל ארבעת המדדים שנבדקו לתפיסות יותר מתוחכמות/הבנייתיות.</a:t>
            </a:r>
          </a:p>
          <a:p>
            <a:pPr eaLnBrk="1" hangingPunct="1"/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בבדיקה האורכית נמצא שעיקר השינוי בתפיסות האפיסטמולוגיות מתרחש בשנת הלימודים הראשונה.</a:t>
            </a:r>
          </a:p>
        </p:txBody>
      </p:sp>
      <p:sp>
        <p:nvSpPr>
          <p:cNvPr id="7" name="מלבן 6"/>
          <p:cNvSpPr>
            <a:spLocks noChangeArrowheads="1"/>
          </p:cNvSpPr>
          <p:nvPr/>
        </p:nvSpPr>
        <p:spPr bwMode="auto">
          <a:xfrm>
            <a:off x="6718300" y="1125538"/>
            <a:ext cx="684213" cy="2303462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rtl="0"/>
            <a:endParaRPr lang="he-IL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5287963" y="1123950"/>
            <a:ext cx="755650" cy="2305050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rtl="0"/>
            <a:endParaRPr lang="he-IL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3584575" y="1123950"/>
            <a:ext cx="1008063" cy="2305050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rtl="0"/>
            <a:endParaRPr lang="he-IL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884363" y="37830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/>
              <a:t/>
            </a:r>
            <a:br>
              <a:rPr lang="en-US"/>
            </a:b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טבלה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8799783"/>
                  </p:ext>
                </p:extLst>
              </p:nvPr>
            </p:nvGraphicFramePr>
            <p:xfrm>
              <a:off x="248174" y="1164094"/>
              <a:ext cx="8712967" cy="2305842"/>
            </p:xfrm>
            <a:graphic>
              <a:graphicData uri="http://schemas.openxmlformats.org/drawingml/2006/table">
                <a:tbl>
                  <a:tblPr rtl="1" firstRow="1" firstCol="1" bandRow="1">
                    <a:tableStyleId>{5940675A-B579-460E-94D1-54222C63F5DA}</a:tableStyleId>
                  </a:tblPr>
                  <a:tblGrid>
                    <a:gridCol w="1573107"/>
                    <a:gridCol w="690609"/>
                    <a:gridCol w="690609"/>
                    <a:gridCol w="690609"/>
                    <a:gridCol w="689635"/>
                    <a:gridCol w="1008152"/>
                    <a:gridCol w="1423101"/>
                    <a:gridCol w="940263"/>
                    <a:gridCol w="1006882"/>
                  </a:tblGrid>
                  <a:tr h="0"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ממד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תחילת שנה 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סוף שנה 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הפרש  ממוצעים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גודל השינוי בסטיות תקן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t)</a:t>
                          </a:r>
                          <a:r>
                            <a:rPr lang="he-IL" sz="1800">
                              <a:effectLst/>
                            </a:rPr>
                            <a:t>)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מובהקות</a:t>
                          </a:r>
                          <a:endParaRPr lang="en-US" sz="1800">
                            <a:effectLst/>
                          </a:endParaRPr>
                        </a:p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p)</a:t>
                          </a:r>
                          <a:r>
                            <a:rPr lang="he-IL" sz="1800">
                              <a:effectLst/>
                            </a:rPr>
                            <a:t>)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44466"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1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>
                                        <a:effectLst/>
                                        <a:latin typeface="Cambria Math"/>
                                      </a:rPr>
                                      <m:t>𝐗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SD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18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>
                                        <a:effectLst/>
                                        <a:latin typeface="Cambria Math"/>
                                      </a:rPr>
                                      <m:t>𝐗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SD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</a:tr>
                  <a:tr h="389326">
                    <a:tc>
                      <a:txBody>
                        <a:bodyPr/>
                        <a:lstStyle/>
                        <a:p>
                          <a:pPr marL="122555" indent="-122555" algn="r" rtl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התפתחות הידע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smtClean="0">
                              <a:effectLst/>
                            </a:rPr>
                            <a:t>1.75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0.36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3.80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0.39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2.05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5.479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22.</a:t>
                          </a:r>
                          <a:r>
                            <a:rPr lang="he-IL" sz="1800" dirty="0">
                              <a:effectLst/>
                            </a:rPr>
                            <a:t>2</a:t>
                          </a:r>
                          <a:r>
                            <a:rPr lang="en-US" sz="1800" dirty="0">
                              <a:effectLst/>
                            </a:rPr>
                            <a:t> **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.0001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88032">
                    <a:tc>
                      <a:txBody>
                        <a:bodyPr/>
                        <a:lstStyle/>
                        <a:p>
                          <a:pPr marL="122555" indent="-122555" algn="r" rtl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ודאות הידע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2.01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0.56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3.11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0.43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1.10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2.214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10.9 **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.0001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432048"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מקור הידע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2.33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0.52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3.23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0.22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0.90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2.444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11.4 **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.0001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432048">
                    <a:tc>
                      <a:txBody>
                        <a:bodyPr/>
                        <a:lstStyle/>
                        <a:p>
                          <a:pPr marL="122555" indent="-122555" algn="r" rtl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הצדקת הידע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 smtClean="0">
                              <a:effectLst/>
                            </a:rPr>
                            <a:t>1.93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0.38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2.60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0.30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0.67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1.970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10.2**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.0001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טבלה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8799783"/>
                  </p:ext>
                </p:extLst>
              </p:nvPr>
            </p:nvGraphicFramePr>
            <p:xfrm>
              <a:off x="248174" y="1164094"/>
              <a:ext cx="8712967" cy="2232888"/>
            </p:xfrm>
            <a:graphic>
              <a:graphicData uri="http://schemas.openxmlformats.org/drawingml/2006/table">
                <a:tbl>
                  <a:tblPr rtl="1" firstRow="1" firstCol="1" bandRow="1">
                    <a:tableStyleId>{5940675A-B579-460E-94D1-54222C63F5DA}</a:tableStyleId>
                  </a:tblPr>
                  <a:tblGrid>
                    <a:gridCol w="1573107"/>
                    <a:gridCol w="690609"/>
                    <a:gridCol w="690609"/>
                    <a:gridCol w="690609"/>
                    <a:gridCol w="689635"/>
                    <a:gridCol w="1008152"/>
                    <a:gridCol w="1423101"/>
                    <a:gridCol w="940263"/>
                    <a:gridCol w="1006882"/>
                  </a:tblGrid>
                  <a:tr h="274320"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ממד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תחילת שנה 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סוף שנה 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הפרש  ממוצעים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גודל השינוי בסטיות תקן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t)</a:t>
                          </a:r>
                          <a:r>
                            <a:rPr lang="he-IL" sz="1800">
                              <a:effectLst/>
                            </a:rPr>
                            <a:t>)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מובהקות</a:t>
                          </a:r>
                          <a:endParaRPr lang="en-US" sz="1800">
                            <a:effectLst/>
                          </a:endParaRPr>
                        </a:p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p)</a:t>
                          </a:r>
                          <a:r>
                            <a:rPr lang="he-IL" sz="1800">
                              <a:effectLst/>
                            </a:rPr>
                            <a:t>)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44466"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marL="68580" marR="68580" marT="0" marB="0" anchor="ctr">
                        <a:blipFill rotWithShape="1">
                          <a:blip r:embed="rId3"/>
                          <a:stretch>
                            <a:fillRect l="-229204" t="-103571" r="-937168" b="-5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SD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marL="68580" marR="68580" marT="0" marB="0" anchor="ctr">
                        <a:blipFill rotWithShape="1">
                          <a:blip r:embed="rId3"/>
                          <a:stretch>
                            <a:fillRect l="-430088" t="-103571" r="-736283" b="-5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SD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</a:tr>
                  <a:tr h="389326">
                    <a:tc>
                      <a:txBody>
                        <a:bodyPr/>
                        <a:lstStyle/>
                        <a:p>
                          <a:pPr marL="122555" indent="-122555" algn="r" rtl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התפתחות הידע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smtClean="0">
                              <a:effectLst/>
                            </a:rPr>
                            <a:t>1.75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0.36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3.80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0.39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2.05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5.479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22.</a:t>
                          </a:r>
                          <a:r>
                            <a:rPr lang="he-IL" sz="1800" dirty="0">
                              <a:effectLst/>
                            </a:rPr>
                            <a:t>2</a:t>
                          </a:r>
                          <a:r>
                            <a:rPr lang="en-US" sz="1800" dirty="0">
                              <a:effectLst/>
                            </a:rPr>
                            <a:t> **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.0001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60680">
                    <a:tc>
                      <a:txBody>
                        <a:bodyPr/>
                        <a:lstStyle/>
                        <a:p>
                          <a:pPr marL="122555" indent="-122555" algn="r" rtl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ודאות הידע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2.01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0.56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3.11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0.43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1.10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2.214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10.9 **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.0001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432048"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מקור הידע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2.33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0.52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3.23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0.22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0.90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2.444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11.4 **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.0001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432048">
                    <a:tc>
                      <a:txBody>
                        <a:bodyPr/>
                        <a:lstStyle/>
                        <a:p>
                          <a:pPr marL="122555" indent="-122555" algn="r" rtl="1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הצדקת הידע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 smtClean="0">
                              <a:effectLst/>
                            </a:rPr>
                            <a:t>1.93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0.38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2.60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0.30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0.67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1.970</a:t>
                          </a:r>
                          <a:endParaRPr lang="en-US" sz="180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10.2**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.0001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15370" name="מלבן 1"/>
          <p:cNvSpPr>
            <a:spLocks noChangeArrowheads="1"/>
          </p:cNvSpPr>
          <p:nvPr/>
        </p:nvSpPr>
        <p:spPr bwMode="auto">
          <a:xfrm>
            <a:off x="3549650" y="3378200"/>
            <a:ext cx="20288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sz="1600" i="1"/>
              <a:t>n</a:t>
            </a:r>
            <a:r>
              <a:rPr lang="en-US" sz="1600"/>
              <a:t> = </a:t>
            </a:r>
            <a:r>
              <a:rPr lang="he-IL" sz="1600"/>
              <a:t>42</a:t>
            </a:r>
            <a:r>
              <a:rPr lang="en-US" sz="1600"/>
              <a:t>;  * </a:t>
            </a:r>
            <a:r>
              <a:rPr lang="en-US" sz="1600" i="1"/>
              <a:t>p</a:t>
            </a:r>
            <a:r>
              <a:rPr lang="en-US" sz="1600"/>
              <a:t> &lt; 0.05,  ** </a:t>
            </a:r>
            <a:r>
              <a:rPr lang="en-US" sz="1600" i="1"/>
              <a:t>p</a:t>
            </a:r>
            <a:r>
              <a:rPr lang="en-US" sz="1600"/>
              <a:t> &lt; 0.01</a:t>
            </a:r>
          </a:p>
        </p:txBody>
      </p:sp>
      <p:sp>
        <p:nvSpPr>
          <p:cNvPr id="12" name="מלבן 11"/>
          <p:cNvSpPr/>
          <p:nvPr/>
        </p:nvSpPr>
        <p:spPr bwMode="auto">
          <a:xfrm rot="21134458">
            <a:off x="219075" y="-106363"/>
            <a:ext cx="1403350" cy="684213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tabLst>
                <a:tab pos="800100" algn="l"/>
              </a:tabLst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ממצאים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0" y="1301750"/>
            <a:ext cx="8893175" cy="5440363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הסטודנטים </a:t>
            </a:r>
            <a:r>
              <a:rPr lang="he-IL" sz="2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רואים בסביבה ובתהליך הלמידה מקור ידע עצום המזמן העשרה והעמקת הידע האישי ומגביר את המוטיבציה </a:t>
            </a: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ללמידה</a:t>
            </a:r>
          </a:p>
          <a:p>
            <a:pPr marL="0" indent="357188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i="1" dirty="0">
                <a:latin typeface="David" pitchFamily="34" charset="-79"/>
                <a:cs typeface="David" pitchFamily="34" charset="-79"/>
              </a:rPr>
              <a:t>"נחשפתי לכמויות מידע עצומות.. וזה 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נותן </a:t>
            </a:r>
            <a:r>
              <a:rPr lang="he-IL" sz="2400" i="1" dirty="0">
                <a:latin typeface="David" pitchFamily="34" charset="-79"/>
                <a:cs typeface="David" pitchFamily="34" charset="-79"/>
              </a:rPr>
              <a:t>יותר חשק </a:t>
            </a:r>
            <a:r>
              <a:rPr lang="he-IL" sz="2400" i="1" dirty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ללמוד </a:t>
            </a:r>
            <a:r>
              <a:rPr lang="he-IL" sz="2400" i="1" dirty="0" smtClean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ולחקור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"</a:t>
            </a:r>
          </a:p>
          <a:p>
            <a:pPr marL="0" indent="987425" eaLnBrk="1" hangingPunct="1">
              <a:buFontTx/>
              <a:buNone/>
              <a:defRPr/>
            </a:pPr>
            <a:endParaRPr lang="he-IL" sz="10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הסביבה מאפשרת הבניית ידע בתהליך אישי </a:t>
            </a:r>
            <a:endParaRPr lang="he-IL" sz="2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57188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i="1" kern="12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kern="1200" dirty="0">
                <a:latin typeface="David" pitchFamily="34" charset="-79"/>
                <a:cs typeface="David" pitchFamily="34" charset="-79"/>
              </a:rPr>
              <a:t>בפרויקטים שונים במהלך השנה הייתי צריך לבנות את </a:t>
            </a:r>
            <a:r>
              <a:rPr lang="he-IL" sz="2400" i="1" kern="1200" dirty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הידע שלי </a:t>
            </a:r>
            <a:r>
              <a:rPr lang="he-IL" sz="2400" i="1" kern="1200" dirty="0" smtClean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לבד</a:t>
            </a:r>
            <a:r>
              <a:rPr lang="he-IL" sz="2400" i="1" kern="1200" dirty="0" smtClean="0">
                <a:latin typeface="David" pitchFamily="34" charset="-79"/>
                <a:cs typeface="David" pitchFamily="34" charset="-79"/>
              </a:rPr>
              <a:t>"</a:t>
            </a:r>
            <a:endParaRPr lang="he-IL" sz="2400" i="1" dirty="0" smtClean="0">
              <a:latin typeface="David" pitchFamily="34" charset="-79"/>
              <a:cs typeface="David" pitchFamily="34" charset="-79"/>
            </a:endParaRPr>
          </a:p>
          <a:p>
            <a:pPr marL="0" indent="0" eaLnBrk="1" hangingPunct="1">
              <a:buFontTx/>
              <a:buNone/>
              <a:defRPr/>
            </a:pPr>
            <a:endParaRPr lang="he-IL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61950" indent="-361950" eaLnBrk="1" hangingPunct="1">
              <a:buFontTx/>
              <a:buNone/>
              <a:defRPr/>
            </a:pP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וגם הבניית </a:t>
            </a:r>
            <a:r>
              <a:rPr lang="he-IL" sz="2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ידע </a:t>
            </a: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באינטראקציה </a:t>
            </a:r>
            <a:r>
              <a:rPr lang="he-IL" sz="2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בין </a:t>
            </a: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אנשים</a:t>
            </a:r>
          </a:p>
          <a:p>
            <a:pPr marL="361950" indent="-100013" eaLnBrk="1" hangingPunct="1">
              <a:buFontTx/>
              <a:buNone/>
              <a:defRPr/>
            </a:pPr>
            <a:r>
              <a:rPr lang="he-IL" sz="2400" i="1" kern="1200" dirty="0" smtClean="0">
                <a:latin typeface="David" pitchFamily="34" charset="-79"/>
                <a:cs typeface="David" pitchFamily="34" charset="-79"/>
              </a:rPr>
              <a:t>"הבנה </a:t>
            </a:r>
            <a:r>
              <a:rPr lang="he-IL" sz="2400" i="1" kern="1200" dirty="0">
                <a:latin typeface="David" pitchFamily="34" charset="-79"/>
                <a:cs typeface="David" pitchFamily="34" charset="-79"/>
              </a:rPr>
              <a:t>בסיסית ומשמעותית </a:t>
            </a:r>
            <a:r>
              <a:rPr lang="he-IL" sz="2400" i="1" kern="1200" dirty="0">
                <a:solidFill>
                  <a:srgbClr val="247274"/>
                </a:solidFill>
                <a:latin typeface="David" pitchFamily="34" charset="-79"/>
                <a:cs typeface="David" pitchFamily="34" charset="-79"/>
              </a:rPr>
              <a:t>ש</a:t>
            </a:r>
            <a:r>
              <a:rPr lang="he-IL" sz="2400" i="1" kern="1200" dirty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ידע נוצר באינטראקציה בין אנשים</a:t>
            </a:r>
            <a:r>
              <a:rPr lang="he-IL" sz="2400" i="1" kern="1200" dirty="0" smtClean="0">
                <a:latin typeface="David" pitchFamily="34" charset="-79"/>
                <a:cs typeface="David" pitchFamily="34" charset="-79"/>
              </a:rPr>
              <a:t>"</a:t>
            </a:r>
          </a:p>
          <a:p>
            <a:pPr marL="0" indent="0" eaLnBrk="1" hangingPunct="1">
              <a:buFontTx/>
              <a:buNone/>
              <a:defRPr/>
            </a:pPr>
            <a:endParaRPr lang="he-IL" sz="10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עמיתים </a:t>
            </a:r>
            <a:r>
              <a:rPr lang="he-IL" sz="2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הם מקור אלטרנטיבי </a:t>
            </a: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לידע של המרצה</a:t>
            </a:r>
          </a:p>
          <a:p>
            <a:pPr marL="357188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i="1" kern="12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kern="1200" dirty="0">
                <a:latin typeface="David" pitchFamily="34" charset="-79"/>
                <a:cs typeface="David" pitchFamily="34" charset="-79"/>
              </a:rPr>
              <a:t>השינוי המשמעותי שעברתי הוא היכולת לחפש ידע בצורה טובה יותר במקורות שונים </a:t>
            </a:r>
            <a:r>
              <a:rPr lang="he-IL" sz="2400" i="1" kern="1200" dirty="0">
                <a:solidFill>
                  <a:srgbClr val="247274"/>
                </a:solidFill>
                <a:latin typeface="David" pitchFamily="34" charset="-79"/>
                <a:cs typeface="David" pitchFamily="34" charset="-79"/>
              </a:rPr>
              <a:t>ו</a:t>
            </a:r>
            <a:r>
              <a:rPr lang="he-IL" sz="2400" i="1" kern="1200" dirty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ללמוד מחברים ולא רק מהמרצים</a:t>
            </a:r>
            <a:r>
              <a:rPr lang="he-IL" sz="2400" i="1" kern="1200" dirty="0" smtClean="0">
                <a:latin typeface="David" pitchFamily="34" charset="-79"/>
                <a:cs typeface="David" pitchFamily="34" charset="-79"/>
              </a:rPr>
              <a:t>"</a:t>
            </a:r>
          </a:p>
          <a:p>
            <a:pPr marL="357188" indent="0" eaLnBrk="1" hangingPunct="1">
              <a:spcBef>
                <a:spcPts val="0"/>
              </a:spcBef>
              <a:buFontTx/>
              <a:buNone/>
              <a:defRPr/>
            </a:pPr>
            <a:endParaRPr lang="he-IL" sz="1000" kern="12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הסביבה מצריכה </a:t>
            </a:r>
            <a:r>
              <a:rPr lang="he-IL" sz="2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שיפוט ביקורתי והערכת הידע ומקורו</a:t>
            </a:r>
          </a:p>
          <a:p>
            <a:pPr marL="357188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i="1" kern="12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kern="1200" dirty="0">
                <a:latin typeface="David" pitchFamily="34" charset="-79"/>
                <a:cs typeface="David" pitchFamily="34" charset="-79"/>
              </a:rPr>
              <a:t>אני צריכה </a:t>
            </a:r>
            <a:r>
              <a:rPr lang="he-IL" sz="2400" i="1" kern="1200" dirty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להחליט איזה מקור מהימן </a:t>
            </a:r>
            <a:r>
              <a:rPr lang="he-IL" sz="2400" i="1" kern="1200" dirty="0">
                <a:latin typeface="David" pitchFamily="34" charset="-79"/>
                <a:cs typeface="David" pitchFamily="34" charset="-79"/>
              </a:rPr>
              <a:t>ואיזה לא, לסנן לבדוק אמיתות</a:t>
            </a:r>
            <a:r>
              <a:rPr lang="he-IL" sz="2400" i="1" kern="1200" dirty="0" smtClean="0">
                <a:latin typeface="David" pitchFamily="34" charset="-79"/>
                <a:cs typeface="David" pitchFamily="34" charset="-79"/>
              </a:rPr>
              <a:t>"</a:t>
            </a:r>
            <a:endParaRPr lang="he-IL" sz="2400" i="1" kern="1200" dirty="0">
              <a:latin typeface="David" pitchFamily="34" charset="-79"/>
              <a:cs typeface="David" pitchFamily="34" charset="-79"/>
            </a:endParaRPr>
          </a:p>
          <a:p>
            <a:pPr marL="0" indent="0" eaLnBrk="1" hangingPunct="1">
              <a:buFontTx/>
              <a:buNone/>
              <a:defRPr/>
            </a:pPr>
            <a:endParaRPr lang="he-IL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כותרת 2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algn="r" eaLnBrk="1" hangingPunct="1"/>
            <a:r>
              <a:rPr lang="he-IL" sz="3200" smtClean="0">
                <a:solidFill>
                  <a:schemeClr val="tx1"/>
                </a:solidFill>
              </a:rPr>
              <a:t>ביטויים של התייחסות</a:t>
            </a:r>
            <a:r>
              <a:rPr lang="he-IL" sz="3200" b="1" smtClean="0">
                <a:solidFill>
                  <a:srgbClr val="00B0F0"/>
                </a:solidFill>
              </a:rPr>
              <a:t> אפיסטמולוגית </a:t>
            </a:r>
            <a:r>
              <a:rPr lang="he-IL" sz="3200" smtClean="0">
                <a:solidFill>
                  <a:schemeClr val="tx1"/>
                </a:solidFill>
              </a:rPr>
              <a:t/>
            </a:r>
            <a:br>
              <a:rPr lang="he-IL" sz="3200" smtClean="0">
                <a:solidFill>
                  <a:schemeClr val="tx1"/>
                </a:solidFill>
              </a:rPr>
            </a:br>
            <a:r>
              <a:rPr lang="he-IL" sz="3200" smtClean="0">
                <a:solidFill>
                  <a:schemeClr val="tx1"/>
                </a:solidFill>
              </a:rPr>
              <a:t>ביחס ללמידה בסביבה מתוקשבת</a:t>
            </a:r>
          </a:p>
        </p:txBody>
      </p:sp>
      <p:sp>
        <p:nvSpPr>
          <p:cNvPr id="5" name="מלבן 4"/>
          <p:cNvSpPr/>
          <p:nvPr/>
        </p:nvSpPr>
        <p:spPr bwMode="auto">
          <a:xfrm rot="21134458">
            <a:off x="219075" y="-106363"/>
            <a:ext cx="1403350" cy="684213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tabLst>
                <a:tab pos="800100" algn="l"/>
              </a:tabLst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ממצאים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2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algn="r" eaLnBrk="1" hangingPunct="1"/>
            <a:r>
              <a:rPr lang="he-IL" sz="3200" dirty="0" smtClean="0">
                <a:solidFill>
                  <a:schemeClr val="tx1"/>
                </a:solidFill>
              </a:rPr>
              <a:t>ביטויים של התייחסות</a:t>
            </a:r>
            <a:r>
              <a:rPr lang="he-IL" sz="3200" b="1" dirty="0" smtClean="0">
                <a:solidFill>
                  <a:srgbClr val="00B0F0"/>
                </a:solidFill>
              </a:rPr>
              <a:t> אפיסטמולוגית </a:t>
            </a:r>
            <a:r>
              <a:rPr lang="he-IL" sz="3200" dirty="0" smtClean="0">
                <a:solidFill>
                  <a:schemeClr val="tx1"/>
                </a:solidFill>
              </a:rPr>
              <a:t/>
            </a:r>
            <a:br>
              <a:rPr lang="he-IL" sz="3200" dirty="0" smtClean="0">
                <a:solidFill>
                  <a:schemeClr val="tx1"/>
                </a:solidFill>
              </a:rPr>
            </a:br>
            <a:r>
              <a:rPr lang="he-IL" sz="3200" dirty="0" smtClean="0">
                <a:solidFill>
                  <a:schemeClr val="tx1"/>
                </a:solidFill>
              </a:rPr>
              <a:t>ביחס ל</a:t>
            </a:r>
            <a:r>
              <a:rPr lang="he-IL" sz="3200" b="1" dirty="0" smtClean="0">
                <a:solidFill>
                  <a:schemeClr val="accent1">
                    <a:lumMod val="75000"/>
                  </a:schemeClr>
                </a:solidFill>
              </a:rPr>
              <a:t>למידה בסביבה מתוקשבת</a:t>
            </a:r>
          </a:p>
        </p:txBody>
      </p:sp>
      <p:sp>
        <p:nvSpPr>
          <p:cNvPr id="28674" name="מציין מיקום תוכן 3"/>
          <p:cNvSpPr>
            <a:spLocks noGrp="1"/>
          </p:cNvSpPr>
          <p:nvPr>
            <p:ph idx="1"/>
          </p:nvPr>
        </p:nvSpPr>
        <p:spPr>
          <a:xfrm>
            <a:off x="179388" y="1323975"/>
            <a:ext cx="8713787" cy="544195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משימות המצריכות למידה חקרנית </a:t>
            </a:r>
          </a:p>
          <a:p>
            <a:pPr marL="357188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עבודת החקר 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הצריכה אותי </a:t>
            </a:r>
            <a:r>
              <a:rPr lang="he-IL" sz="2400" i="1" dirty="0" smtClean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לחקור ולרכוש ידע חדש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</a:p>
          <a:p>
            <a:pPr marL="0" indent="0" eaLnBrk="1" hangingPunct="1">
              <a:buFontTx/>
              <a:buNone/>
              <a:defRPr/>
            </a:pPr>
            <a:endParaRPr lang="he-IL" sz="9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למידה אישית וקבוצתית </a:t>
            </a:r>
          </a:p>
          <a:p>
            <a:pPr marL="357188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"הידע שקיבלנו מהמרצה היה ידע בסיסי איתו יכולנו לצאת לדרך. כדי להכין את העבודות </a:t>
            </a:r>
            <a:r>
              <a:rPr lang="he-IL" sz="2400" i="1" dirty="0" smtClean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הרחבנו את הידע 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שלנו ע"י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חקירה</a:t>
            </a:r>
            <a:r>
              <a:rPr lang="he-IL" sz="2400" i="1" dirty="0" smtClean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עצמית</a:t>
            </a:r>
            <a:r>
              <a:rPr lang="he-IL" sz="2400" i="1" dirty="0" smtClean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i="1" dirty="0" smtClean="0">
                <a:solidFill>
                  <a:srgbClr val="247274"/>
                </a:solidFill>
                <a:latin typeface="David" pitchFamily="34" charset="-79"/>
                <a:cs typeface="David" pitchFamily="34" charset="-79"/>
              </a:rPr>
              <a:t>ו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למידה של הצוות</a:t>
            </a:r>
            <a:r>
              <a:rPr lang="he-IL" sz="2400" dirty="0" smtClean="0">
                <a:solidFill>
                  <a:srgbClr val="247274"/>
                </a:solidFill>
                <a:latin typeface="David" pitchFamily="34" charset="-79"/>
                <a:cs typeface="David" pitchFamily="34" charset="-79"/>
              </a:rPr>
              <a:t>"</a:t>
            </a:r>
          </a:p>
          <a:p>
            <a:pPr marL="0" indent="0" eaLnBrk="1" hangingPunct="1">
              <a:buFontTx/>
              <a:buNone/>
              <a:defRPr/>
            </a:pPr>
            <a:endParaRPr lang="he-IL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למידה שיתופית בפורומים</a:t>
            </a:r>
          </a:p>
          <a:p>
            <a:pPr marL="0" indent="357188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שימוש בפורומים 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שמאפשרים </a:t>
            </a:r>
            <a:r>
              <a:rPr lang="he-IL" sz="2400" i="1" dirty="0" smtClean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שיתוף ידע</a:t>
            </a:r>
            <a:r>
              <a:rPr lang="he-IL" sz="2400" dirty="0" smtClean="0">
                <a:solidFill>
                  <a:srgbClr val="247274"/>
                </a:solidFill>
                <a:latin typeface="David" pitchFamily="34" charset="-79"/>
                <a:cs typeface="David" pitchFamily="34" charset="-79"/>
              </a:rPr>
              <a:t>"</a:t>
            </a:r>
          </a:p>
          <a:p>
            <a:pPr marL="0" indent="0" eaLnBrk="1" hangingPunct="1">
              <a:buFontTx/>
              <a:buNone/>
              <a:defRPr/>
            </a:pPr>
            <a:endParaRPr lang="he-IL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למידה באמצעות תקשורת בין-אישית</a:t>
            </a:r>
          </a:p>
          <a:p>
            <a:pPr marL="357188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הלמידה למעשה הופכת ל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למידה חברתית 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יוצרת דיונים 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סביב נושאים לימודיים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  <a:endParaRPr lang="he-IL" sz="2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marL="0" indent="0" eaLnBrk="1" hangingPunct="1">
              <a:buFontTx/>
              <a:buNone/>
              <a:defRPr/>
            </a:pPr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מלבן 5"/>
          <p:cNvSpPr/>
          <p:nvPr/>
        </p:nvSpPr>
        <p:spPr bwMode="auto">
          <a:xfrm rot="21134458">
            <a:off x="219075" y="-106363"/>
            <a:ext cx="1403350" cy="684213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tabLst>
                <a:tab pos="800100" algn="l"/>
              </a:tabLst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ממצאים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כותרת 2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algn="r" eaLnBrk="1" hangingPunct="1">
              <a:defRPr/>
            </a:pPr>
            <a:r>
              <a:rPr lang="he-IL" sz="3200" b="1" dirty="0" smtClean="0">
                <a:solidFill>
                  <a:srgbClr val="00B0F0"/>
                </a:solidFill>
              </a:rPr>
              <a:t>אפיסטמולוגיה</a:t>
            </a:r>
            <a:r>
              <a:rPr lang="he-IL" sz="3200" dirty="0" smtClean="0">
                <a:solidFill>
                  <a:schemeClr val="tx1"/>
                </a:solidFill>
              </a:rPr>
              <a:t> ביחס ל</a:t>
            </a:r>
            <a:r>
              <a:rPr lang="he-IL" sz="3200" b="1" dirty="0" smtClean="0">
                <a:solidFill>
                  <a:schemeClr val="accent1">
                    <a:lumMod val="75000"/>
                  </a:schemeClr>
                </a:solidFill>
              </a:rPr>
              <a:t>למידה בסביבה מתוקשבת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323850" y="1268413"/>
            <a:ext cx="8569325" cy="5328939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ללמידה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בסביבה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מתוקשבת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יש את הפוטנציאל להגביר את המודעות האפיסטמולוגית ולתמוך בהתפתחות האפיסטמולוגית של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הסטודנטים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על-ידי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משימות חקרניות אותנטיות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המעוררות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sz="24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תהליכים של הבניית ידע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באמצעות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מיומנויות </a:t>
            </a: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תקשורת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תוך כדי </a:t>
            </a: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שיתוף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sz="24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מידע </a:t>
            </a:r>
            <a:r>
              <a:rPr lang="he-IL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וידע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עולה בקנה אחד עם:</a:t>
            </a:r>
            <a:r>
              <a:rPr lang="he-IL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Chu </a:t>
            </a:r>
            <a:r>
              <a:rPr lang="pl-PL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&amp;. </a:t>
            </a:r>
            <a:r>
              <a:rPr lang="pl-PL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Tsai, 2009</a:t>
            </a:r>
            <a:r>
              <a:rPr lang="he-IL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endParaRPr lang="he-IL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תכנון </a:t>
            </a: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הולם</a:t>
            </a:r>
            <a:r>
              <a:rPr lang="he-IL" sz="2400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של </a:t>
            </a:r>
            <a:r>
              <a:rPr lang="he-IL" sz="2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סביבת הלמידה, </a:t>
            </a:r>
            <a:r>
              <a:rPr lang="he-IL" sz="2400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ניצול אפיקי למידה </a:t>
            </a:r>
            <a:r>
              <a:rPr lang="he-IL" sz="2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בצורה יעילה, </a:t>
            </a:r>
            <a:r>
              <a:rPr lang="he-IL" sz="2400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מתן תמיכה</a:t>
            </a: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ללומד ו</a:t>
            </a:r>
            <a:r>
              <a:rPr lang="he-IL" sz="2400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שילוב </a:t>
            </a:r>
            <a:r>
              <a:rPr lang="he-IL" sz="2400" kern="12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פעילויות מאתגרות </a:t>
            </a:r>
            <a:r>
              <a:rPr lang="he-IL" sz="2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שתומכות בחשיבה רב-גונית, </a:t>
            </a: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עשויים </a:t>
            </a:r>
            <a:r>
              <a:rPr lang="he-IL" sz="2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להעמיק עוד יותר </a:t>
            </a: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את ההתפתחות </a:t>
            </a:r>
            <a:r>
              <a:rPr lang="he-IL" sz="24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האפיסטמולוגית </a:t>
            </a:r>
            <a:r>
              <a:rPr lang="he-IL" sz="24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אצל הסטודנטים.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עולה בקנה אחד עם: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n-NO" sz="1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Braten </a:t>
            </a:r>
            <a:r>
              <a:rPr lang="nn-NO" sz="18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&amp; Stromso, 2004; Chu &amp; Tsai, 2009; Tolhurst, </a:t>
            </a:r>
            <a:r>
              <a:rPr lang="nn-NO" sz="1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2007 </a:t>
            </a:r>
            <a:endParaRPr lang="he-IL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he-IL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he-IL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מלבן 5"/>
          <p:cNvSpPr/>
          <p:nvPr/>
        </p:nvSpPr>
        <p:spPr bwMode="auto">
          <a:xfrm rot="21134458">
            <a:off x="292100" y="-79375"/>
            <a:ext cx="1404938" cy="685800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מסקנות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כותרת 2"/>
          <p:cNvSpPr>
            <a:spLocks noGrp="1"/>
          </p:cNvSpPr>
          <p:nvPr>
            <p:ph type="title"/>
          </p:nvPr>
        </p:nvSpPr>
        <p:spPr>
          <a:xfrm>
            <a:off x="0" y="260350"/>
            <a:ext cx="8964613" cy="715963"/>
          </a:xfrm>
        </p:spPr>
        <p:txBody>
          <a:bodyPr/>
          <a:lstStyle/>
          <a:p>
            <a:pPr algn="r" eaLnBrk="1" hangingPunct="1"/>
            <a:r>
              <a:rPr lang="he-IL" sz="3000" smtClean="0">
                <a:solidFill>
                  <a:schemeClr val="tx1"/>
                </a:solidFill>
              </a:rPr>
              <a:t>שינויים בהעדפות הסטודנטים </a:t>
            </a:r>
            <a:br>
              <a:rPr lang="he-IL" sz="3000" smtClean="0">
                <a:solidFill>
                  <a:schemeClr val="tx1"/>
                </a:solidFill>
              </a:rPr>
            </a:br>
            <a:r>
              <a:rPr lang="he-IL" sz="3000" smtClean="0">
                <a:solidFill>
                  <a:schemeClr val="tx1"/>
                </a:solidFill>
              </a:rPr>
              <a:t>ביחס למאפייני למידה בסביבה מתוקשבת</a:t>
            </a:r>
            <a:endParaRPr lang="he-IL" sz="3000" smtClean="0"/>
          </a:p>
        </p:txBody>
      </p:sp>
      <p:sp>
        <p:nvSpPr>
          <p:cNvPr id="1035" name="מציין מיקום תוכן 1034"/>
          <p:cNvSpPr>
            <a:spLocks noGrp="1"/>
          </p:cNvSpPr>
          <p:nvPr>
            <p:ph idx="1"/>
          </p:nvPr>
        </p:nvSpPr>
        <p:spPr>
          <a:xfrm>
            <a:off x="214313" y="4508500"/>
            <a:ext cx="8642350" cy="2089150"/>
          </a:xfrm>
        </p:spPr>
        <p:txBody>
          <a:bodyPr/>
          <a:lstStyle/>
          <a:p>
            <a:pPr eaLnBrk="1" hangingPunct="1"/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כל המאפיינים דורגו באופן גבוה בתחילת שנה"ל הראשונה ובסופה.</a:t>
            </a:r>
          </a:p>
          <a:p>
            <a:pPr eaLnBrk="1" hangingPunct="1"/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עם ההיכרות והשימוש בסביבה המתוקשבת רק במאפיין ה'רלבנטיות' חל שינוי משמעותי (מובהק) בסוף שנה"ל הראשונה.</a:t>
            </a:r>
          </a:p>
        </p:txBody>
      </p:sp>
      <p:sp>
        <p:nvSpPr>
          <p:cNvPr id="2" name="מלבן 1"/>
          <p:cNvSpPr>
            <a:spLocks noChangeArrowheads="1"/>
          </p:cNvSpPr>
          <p:nvPr/>
        </p:nvSpPr>
        <p:spPr bwMode="auto">
          <a:xfrm>
            <a:off x="6025470" y="1289050"/>
            <a:ext cx="778777" cy="2879725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rtl="0"/>
            <a:endParaRPr lang="he-IL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4572000" y="1289050"/>
            <a:ext cx="735013" cy="2879725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rtl="0"/>
            <a:endParaRPr lang="he-IL"/>
          </a:p>
        </p:txBody>
      </p:sp>
      <p:sp>
        <p:nvSpPr>
          <p:cNvPr id="4" name="מלבן 3"/>
          <p:cNvSpPr>
            <a:spLocks noChangeArrowheads="1"/>
          </p:cNvSpPr>
          <p:nvPr/>
        </p:nvSpPr>
        <p:spPr bwMode="auto">
          <a:xfrm>
            <a:off x="179512" y="2152650"/>
            <a:ext cx="8796213" cy="323850"/>
          </a:xfrm>
          <a:prstGeom prst="rect">
            <a:avLst/>
          </a:prstGeom>
          <a:noFill/>
          <a:ln w="571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rtl="0"/>
            <a:endParaRPr lang="he-IL"/>
          </a:p>
        </p:txBody>
      </p:sp>
      <p:sp>
        <p:nvSpPr>
          <p:cNvPr id="19465" name="מלבן 8"/>
          <p:cNvSpPr>
            <a:spLocks noChangeArrowheads="1"/>
          </p:cNvSpPr>
          <p:nvPr/>
        </p:nvSpPr>
        <p:spPr bwMode="auto">
          <a:xfrm>
            <a:off x="3549650" y="4074430"/>
            <a:ext cx="20288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sz="1600" i="1" dirty="0"/>
              <a:t>n</a:t>
            </a:r>
            <a:r>
              <a:rPr lang="en-US" sz="1600" dirty="0"/>
              <a:t> = </a:t>
            </a:r>
            <a:r>
              <a:rPr lang="he-IL" sz="1600" dirty="0"/>
              <a:t>42</a:t>
            </a:r>
            <a:r>
              <a:rPr lang="en-US" sz="1600" dirty="0"/>
              <a:t>;  * </a:t>
            </a:r>
            <a:r>
              <a:rPr lang="en-US" sz="1600" i="1" dirty="0"/>
              <a:t>p</a:t>
            </a:r>
            <a:r>
              <a:rPr lang="en-US" sz="1600" dirty="0"/>
              <a:t> &lt; 0.05,  ** </a:t>
            </a:r>
            <a:r>
              <a:rPr lang="en-US" sz="1600" i="1" dirty="0"/>
              <a:t>p</a:t>
            </a:r>
            <a:r>
              <a:rPr lang="en-US" sz="1600" dirty="0"/>
              <a:t> &lt; 0.01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טבלה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3522914"/>
                  </p:ext>
                </p:extLst>
              </p:nvPr>
            </p:nvGraphicFramePr>
            <p:xfrm>
              <a:off x="146304" y="1331547"/>
              <a:ext cx="8851392" cy="2866644"/>
            </p:xfrm>
            <a:graphic>
              <a:graphicData uri="http://schemas.openxmlformats.org/drawingml/2006/table">
                <a:tbl>
                  <a:tblPr rtl="1" firstRow="1" firstCol="1" bandRow="1">
                    <a:tableStyleId>{5940675A-B579-460E-94D1-54222C63F5DA}</a:tableStyleId>
                  </a:tblPr>
                  <a:tblGrid>
                    <a:gridCol w="2200184"/>
                    <a:gridCol w="742960"/>
                    <a:gridCol w="742960"/>
                    <a:gridCol w="705240"/>
                    <a:gridCol w="669808"/>
                    <a:gridCol w="1098010"/>
                    <a:gridCol w="984566"/>
                    <a:gridCol w="779536"/>
                    <a:gridCol w="928128"/>
                  </a:tblGrid>
                  <a:tr h="58296"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מאפיין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תחילת שנה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סוף שנה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הפרש הממוצעים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גודל השינוי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t)</a:t>
                          </a:r>
                          <a:r>
                            <a:rPr lang="he-IL" sz="1800">
                              <a:effectLst/>
                            </a:rPr>
                            <a:t>)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מובהקות</a:t>
                          </a:r>
                          <a:endParaRPr lang="en-US" sz="1800">
                            <a:effectLst/>
                          </a:endParaRPr>
                        </a:p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p)</a:t>
                          </a:r>
                          <a:r>
                            <a:rPr lang="he-IL" sz="1800">
                              <a:effectLst/>
                            </a:rPr>
                            <a:t>)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00843"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1800" i="1">
                                        <a:effectLst/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>
                                        <a:effectLst/>
                                        <a:latin typeface="Cambria Math"/>
                                      </a:rPr>
                                      <m:t>𝐗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SD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1800" i="1">
                                        <a:effectLst/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>
                                        <a:effectLst/>
                                        <a:latin typeface="Cambria Math"/>
                                      </a:rPr>
                                      <m:t>𝐗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SD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</a:tr>
                  <a:tr h="141311"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קלות השימוש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4.48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0.45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4.50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0.46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0.03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0.063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.363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.719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57891"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רלבנטיות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4.18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0.48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4.33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0.44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0.15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0.333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2.27 *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.028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ריבוי מקורות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4.06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0.53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4.05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0.58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-0.01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-0.026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.143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.887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71510">
                    <a:tc>
                      <a:txBody>
                        <a:bodyPr/>
                        <a:lstStyle/>
                        <a:p>
                          <a:pPr algn="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משא ומתן של תלמידים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3.71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0.71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3.68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0.86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-0.04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-0.048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.292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.771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13214">
                    <a:tc>
                      <a:txBody>
                        <a:bodyPr/>
                        <a:lstStyle/>
                        <a:p>
                          <a:pPr algn="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שולייתיות קוגניטיבית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4.30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0.53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4.38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0.44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0.08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0.166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1.03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.309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154918">
                    <a:tc>
                      <a:txBody>
                        <a:bodyPr/>
                        <a:lstStyle/>
                        <a:p>
                          <a:pPr algn="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חשיבה רפלקטיבית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4.04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0.60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4.06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0.66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0.02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0.038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.276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.784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40638">
                    <a:tc>
                      <a:txBody>
                        <a:bodyPr/>
                        <a:lstStyle/>
                        <a:p>
                          <a:pPr algn="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שיפוט ביקורתי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3.84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0.65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3.96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0.67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0.13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0.189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1.30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.201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182342">
                    <a:tc>
                      <a:txBody>
                        <a:bodyPr/>
                        <a:lstStyle/>
                        <a:p>
                          <a:pPr algn="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מודעות אפיסטמולוגית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3.81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0.62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3.92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0.63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0.11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0.183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1.37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.179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טבלה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3522914"/>
                  </p:ext>
                </p:extLst>
              </p:nvPr>
            </p:nvGraphicFramePr>
            <p:xfrm>
              <a:off x="146304" y="1331547"/>
              <a:ext cx="8851392" cy="2786253"/>
            </p:xfrm>
            <a:graphic>
              <a:graphicData uri="http://schemas.openxmlformats.org/drawingml/2006/table">
                <a:tbl>
                  <a:tblPr rtl="1" firstRow="1" firstCol="1" bandRow="1">
                    <a:tableStyleId>{5940675A-B579-460E-94D1-54222C63F5DA}</a:tableStyleId>
                  </a:tblPr>
                  <a:tblGrid>
                    <a:gridCol w="2200184"/>
                    <a:gridCol w="742960"/>
                    <a:gridCol w="742960"/>
                    <a:gridCol w="705240"/>
                    <a:gridCol w="669808"/>
                    <a:gridCol w="1098010"/>
                    <a:gridCol w="984566"/>
                    <a:gridCol w="779536"/>
                    <a:gridCol w="928128"/>
                  </a:tblGrid>
                  <a:tr h="274320"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</a:rPr>
                            <a:t>מאפיין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grid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תחילת שנה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סוף שנה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הפרש הממוצעים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גודל השינוי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t)</a:t>
                          </a:r>
                          <a:r>
                            <a:rPr lang="he-IL" sz="1800">
                              <a:effectLst/>
                            </a:rPr>
                            <a:t>)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he-IL" sz="1800">
                              <a:effectLst/>
                            </a:rPr>
                            <a:t>מובהקות</a:t>
                          </a:r>
                          <a:endParaRPr lang="en-US" sz="1800">
                            <a:effectLst/>
                          </a:endParaRPr>
                        </a:p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p)</a:t>
                          </a:r>
                          <a:r>
                            <a:rPr lang="he-IL" sz="1800">
                              <a:effectLst/>
                            </a:rPr>
                            <a:t>)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74320"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marL="68580" marR="68580" marT="0" marB="0" anchor="ctr">
                        <a:blipFill rotWithShape="1">
                          <a:blip r:embed="rId3"/>
                          <a:stretch>
                            <a:fillRect l="-295902" t="-126667" r="-794262" b="-87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SD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marL="68580" marR="68580" marT="0" marB="0" anchor="ctr">
                        <a:blipFill rotWithShape="1">
                          <a:blip r:embed="rId3"/>
                          <a:stretch>
                            <a:fillRect l="-526087" t="-126667" r="-636522" b="-87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SD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rtl="1"/>
                          <a:endParaRPr lang="he-IL"/>
                        </a:p>
                      </a:txBody>
                      <a:tcPr/>
                    </a:tc>
                  </a:tr>
                  <a:tr h="288671"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קלות השימוש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4.48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0.45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4.50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0.46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0.03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0.063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.363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.719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88671"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רלבנטיות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4.18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0.48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4.33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0.44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0.15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0.333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2.27 *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.028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88671">
                    <a:tc>
                      <a:txBody>
                        <a:bodyPr/>
                        <a:lstStyle/>
                        <a:p>
                          <a:pPr algn="r" rtl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ריבוי מקורות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4.06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0.53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4.05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0.58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-0.01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-0.026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.143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.887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משא ומתן של תלמידים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3.71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0.71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3.68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0.86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-0.04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-0.048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.292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.771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שולייתיות קוגניטיבית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4.30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0.53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4.38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0.44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0.08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0.166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1.03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.309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חשיבה רפלקטיבית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4.04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0.60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4.06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0.66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0.02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0.038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.276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.784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שיפוט ביקורתי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3.84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0.65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3.96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0.67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0.13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0.189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1.30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.201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r" rtl="1">
                            <a:spcAft>
                              <a:spcPts val="0"/>
                            </a:spcAft>
                          </a:pPr>
                          <a:r>
                            <a:rPr lang="he-IL" sz="1800" dirty="0"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מודעות אפיסטמולוגית</a:t>
                          </a:r>
                          <a:endParaRPr lang="en-US" sz="1800" dirty="0">
                            <a:effectLst/>
                            <a:latin typeface="Arial" pitchFamily="34" charset="0"/>
                            <a:ea typeface="Times New Roman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3.81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0.62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3.92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0.63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0.11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0.183</a:t>
                          </a:r>
                          <a:endParaRPr lang="en-US" sz="180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1.37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 rtl="0"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.179</a:t>
                          </a:r>
                          <a:endParaRPr lang="en-US" sz="1800" dirty="0">
                            <a:effectLst/>
                            <a:latin typeface="Arial"/>
                            <a:ea typeface="Times New Roman"/>
                            <a:cs typeface="Arial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15" name="מלבן 14"/>
          <p:cNvSpPr/>
          <p:nvPr/>
        </p:nvSpPr>
        <p:spPr bwMode="auto">
          <a:xfrm rot="21134458">
            <a:off x="219075" y="-106363"/>
            <a:ext cx="1403350" cy="684213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tabLst>
                <a:tab pos="800100" algn="l"/>
              </a:tabLst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ממצאים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8" grpId="0" animBg="1"/>
      <p:bldP spid="8" grpId="1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כותרת 2"/>
          <p:cNvSpPr>
            <a:spLocks noGrp="1"/>
          </p:cNvSpPr>
          <p:nvPr>
            <p:ph type="title"/>
          </p:nvPr>
        </p:nvSpPr>
        <p:spPr>
          <a:xfrm>
            <a:off x="0" y="260350"/>
            <a:ext cx="8964613" cy="715963"/>
          </a:xfrm>
        </p:spPr>
        <p:txBody>
          <a:bodyPr/>
          <a:lstStyle/>
          <a:p>
            <a:pPr algn="r" eaLnBrk="1" hangingPunct="1">
              <a:defRPr/>
            </a:pPr>
            <a:r>
              <a:rPr lang="he-IL" sz="3200" dirty="0" smtClean="0">
                <a:solidFill>
                  <a:srgbClr val="000000"/>
                </a:solidFill>
              </a:rPr>
              <a:t>התייחסויות הסטודנטים למאפיין </a:t>
            </a:r>
            <a:r>
              <a:rPr lang="he-IL" sz="3200" dirty="0" smtClean="0">
                <a:solidFill>
                  <a:schemeClr val="tx1"/>
                </a:solidFill>
              </a:rPr>
              <a:t>ה</a:t>
            </a:r>
            <a:r>
              <a:rPr lang="he-IL" sz="3200" b="1" dirty="0" smtClean="0">
                <a:solidFill>
                  <a:schemeClr val="accent1">
                    <a:lumMod val="75000"/>
                  </a:schemeClr>
                </a:solidFill>
              </a:rPr>
              <a:t>רלבנטיות</a:t>
            </a:r>
            <a:r>
              <a:rPr lang="he-IL" sz="3200" dirty="0" smtClean="0">
                <a:solidFill>
                  <a:srgbClr val="000000"/>
                </a:solidFill>
              </a:rPr>
              <a:t/>
            </a:r>
            <a:br>
              <a:rPr lang="he-IL" sz="3200" dirty="0" smtClean="0">
                <a:solidFill>
                  <a:srgbClr val="000000"/>
                </a:solidFill>
              </a:rPr>
            </a:br>
            <a:r>
              <a:rPr lang="he-IL" sz="3200" dirty="0" smtClean="0">
                <a:solidFill>
                  <a:srgbClr val="000000"/>
                </a:solidFill>
              </a:rPr>
              <a:t>ביחס ללמידה בסביבה מתוקשבת</a:t>
            </a:r>
            <a:endParaRPr lang="he-IL" sz="3200" dirty="0" smtClean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250825" y="1268413"/>
            <a:ext cx="8642350" cy="5440362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הסטודנטים מתייחסים לסביבה כמסגרת בה....</a:t>
            </a:r>
            <a:endParaRPr lang="he-IL" sz="2400" dirty="0" smtClean="0">
              <a:latin typeface="Arial" pitchFamily="34" charset="0"/>
              <a:cs typeface="Arial" pitchFamily="34" charset="0"/>
            </a:endParaRPr>
          </a:p>
          <a:p>
            <a:pPr marL="0" indent="357188" eaLnBrk="1" hangingPunct="1">
              <a:buFontTx/>
              <a:buNone/>
              <a:defRPr/>
            </a:pPr>
            <a:r>
              <a:rPr lang="he-IL" sz="2400" i="1" dirty="0" smtClean="0">
                <a:solidFill>
                  <a:srgbClr val="0D4A4B"/>
                </a:solidFill>
                <a:latin typeface="David" pitchFamily="34" charset="-79"/>
                <a:cs typeface="David" pitchFamily="34" charset="-79"/>
              </a:rPr>
              <a:t>"ה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תוכן רלוונטי</a:t>
            </a:r>
            <a:r>
              <a:rPr lang="he-IL" sz="2400" i="1" dirty="0" smtClean="0">
                <a:solidFill>
                  <a:srgbClr val="0D4A4B"/>
                </a:solidFill>
                <a:latin typeface="David" pitchFamily="34" charset="-79"/>
                <a:cs typeface="David" pitchFamily="34" charset="-79"/>
              </a:rPr>
              <a:t>,</a:t>
            </a:r>
            <a:r>
              <a:rPr lang="he-IL" sz="2400" b="1" i="1" dirty="0" smtClean="0">
                <a:solidFill>
                  <a:srgbClr val="E75C0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i="1" dirty="0" smtClean="0">
                <a:solidFill>
                  <a:srgbClr val="0D4A4B"/>
                </a:solidFill>
                <a:latin typeface="David" pitchFamily="34" charset="-79"/>
                <a:cs typeface="David" pitchFamily="34" charset="-79"/>
              </a:rPr>
              <a:t>ממוקד וברור" </a:t>
            </a:r>
          </a:p>
          <a:p>
            <a:pPr marL="0" indent="357188" eaLnBrk="1" hangingPunct="1">
              <a:buFontTx/>
              <a:buNone/>
              <a:defRPr/>
            </a:pPr>
            <a:r>
              <a:rPr lang="he-IL" sz="2400" i="1" dirty="0" smtClean="0">
                <a:solidFill>
                  <a:srgbClr val="0D4A4B"/>
                </a:solidFill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התאמת התכנים </a:t>
            </a:r>
            <a:r>
              <a:rPr lang="he-IL" sz="2400" i="1" dirty="0" smtClean="0">
                <a:solidFill>
                  <a:srgbClr val="0D4A4B"/>
                </a:solidFill>
                <a:latin typeface="David" pitchFamily="34" charset="-79"/>
                <a:cs typeface="David" pitchFamily="34" charset="-79"/>
              </a:rPr>
              <a:t>ללומד"</a:t>
            </a:r>
          </a:p>
          <a:p>
            <a:pPr marL="0" indent="357188" eaLnBrk="1" hangingPunct="1">
              <a:buFontTx/>
              <a:buNone/>
              <a:defRPr/>
            </a:pPr>
            <a:r>
              <a:rPr lang="he-IL" sz="2400" i="1" dirty="0" smtClean="0">
                <a:solidFill>
                  <a:srgbClr val="0D4A4B"/>
                </a:solidFill>
                <a:latin typeface="David" pitchFamily="34" charset="-79"/>
                <a:cs typeface="David" pitchFamily="34" charset="-79"/>
              </a:rPr>
              <a:t>"היכולת להתקדם ב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קצב אישי</a:t>
            </a:r>
            <a:r>
              <a:rPr lang="he-IL" sz="2400" i="1" dirty="0" smtClean="0">
                <a:solidFill>
                  <a:srgbClr val="0D4A4B"/>
                </a:solidFill>
                <a:latin typeface="David" pitchFamily="34" charset="-79"/>
                <a:cs typeface="David" pitchFamily="34" charset="-79"/>
              </a:rPr>
              <a:t>"</a:t>
            </a:r>
          </a:p>
          <a:p>
            <a:pPr marL="0" indent="357188" eaLnBrk="1" hangingPunct="1">
              <a:buFontTx/>
              <a:buNone/>
              <a:defRPr/>
            </a:pPr>
            <a:r>
              <a:rPr lang="he-IL" sz="2400" i="1" dirty="0" smtClean="0">
                <a:solidFill>
                  <a:srgbClr val="0D4A4B"/>
                </a:solidFill>
                <a:latin typeface="David" pitchFamily="34" charset="-79"/>
                <a:cs typeface="David" pitchFamily="34" charset="-79"/>
              </a:rPr>
              <a:t>"אפשר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לבחור בסגנון למידה</a:t>
            </a:r>
            <a:r>
              <a:rPr lang="he-IL" sz="2400" i="1" dirty="0" smtClean="0">
                <a:solidFill>
                  <a:srgbClr val="0D4A4B"/>
                </a:solidFill>
                <a:latin typeface="David" pitchFamily="34" charset="-79"/>
                <a:cs typeface="David" pitchFamily="34" charset="-79"/>
              </a:rPr>
              <a:t>"</a:t>
            </a:r>
          </a:p>
          <a:p>
            <a:pPr marL="0" indent="357188" eaLnBrk="1" hangingPunct="1">
              <a:buFontTx/>
              <a:buNone/>
              <a:defRPr/>
            </a:pPr>
            <a:r>
              <a:rPr lang="he-IL" sz="2400" i="1" dirty="0" smtClean="0">
                <a:solidFill>
                  <a:srgbClr val="0D4A4B"/>
                </a:solidFill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מייעלים את הלמידה </a:t>
            </a:r>
            <a:r>
              <a:rPr lang="he-IL" sz="2400" i="1" dirty="0" smtClean="0">
                <a:solidFill>
                  <a:srgbClr val="0D4A4B"/>
                </a:solidFill>
                <a:latin typeface="David" pitchFamily="34" charset="-79"/>
                <a:cs typeface="David" pitchFamily="34" charset="-79"/>
              </a:rPr>
              <a:t>שלי" </a:t>
            </a:r>
          </a:p>
          <a:p>
            <a:pPr marL="0" indent="0" eaLnBrk="1" hangingPunct="1">
              <a:buFontTx/>
              <a:buNone/>
              <a:defRPr/>
            </a:pPr>
            <a:endParaRPr lang="he-IL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ההתייחסויות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מתמקדות לא רק ב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תכנים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אלא גם ב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תהליכים ובמשתנים המלווים את הלמידה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he-IL" sz="24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endParaRPr lang="he-IL" sz="1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רלבנטיות התכנים מובחנים תוך זמן קצר יחסית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באמצעות הזדמנויות הלמידה הניתנות בסביבה. </a:t>
            </a:r>
            <a:endParaRPr lang="he-IL" sz="2400" dirty="0"/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ההיבטים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המשקפים את משמעות ה'רלבנטיות' הינם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מוחשיים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ומכוונים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הלכה למעשה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את תהליכי הלמידה של הסטודנטים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endParaRPr lang="he-IL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מלבן 4"/>
          <p:cNvSpPr/>
          <p:nvPr/>
        </p:nvSpPr>
        <p:spPr bwMode="auto">
          <a:xfrm rot="21134458">
            <a:off x="219075" y="-106363"/>
            <a:ext cx="1403350" cy="684213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tabLst>
                <a:tab pos="800100" algn="l"/>
              </a:tabLst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ממצאים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כותרת 2"/>
          <p:cNvSpPr>
            <a:spLocks noGrp="1"/>
          </p:cNvSpPr>
          <p:nvPr>
            <p:ph type="title"/>
          </p:nvPr>
        </p:nvSpPr>
        <p:spPr>
          <a:xfrm>
            <a:off x="250825" y="260350"/>
            <a:ext cx="8713788" cy="715963"/>
          </a:xfrm>
        </p:spPr>
        <p:txBody>
          <a:bodyPr/>
          <a:lstStyle/>
          <a:p>
            <a:pPr algn="r" eaLnBrk="1" hangingPunct="1">
              <a:defRPr/>
            </a:pPr>
            <a:r>
              <a:rPr lang="he-IL" sz="3200" dirty="0" smtClean="0">
                <a:solidFill>
                  <a:srgbClr val="000000"/>
                </a:solidFill>
              </a:rPr>
              <a:t>התייחסויות הסטודנטים למאפיין </a:t>
            </a:r>
            <a:r>
              <a:rPr lang="he-IL" sz="3200" b="1" dirty="0" smtClean="0">
                <a:solidFill>
                  <a:schemeClr val="accent1">
                    <a:lumMod val="75000"/>
                  </a:schemeClr>
                </a:solidFill>
              </a:rPr>
              <a:t>קלות השימוש</a:t>
            </a:r>
            <a:r>
              <a:rPr lang="he-IL" sz="3200" dirty="0" smtClean="0">
                <a:solidFill>
                  <a:srgbClr val="000000"/>
                </a:solidFill>
              </a:rPr>
              <a:t/>
            </a:r>
            <a:br>
              <a:rPr lang="he-IL" sz="3200" dirty="0" smtClean="0">
                <a:solidFill>
                  <a:srgbClr val="000000"/>
                </a:solidFill>
              </a:rPr>
            </a:br>
            <a:r>
              <a:rPr lang="he-IL" sz="3200" dirty="0" smtClean="0">
                <a:solidFill>
                  <a:srgbClr val="000000"/>
                </a:solidFill>
              </a:rPr>
              <a:t>ביחס ללמידה בסביבה מתוקשבת</a:t>
            </a:r>
            <a:endParaRPr lang="he-IL" sz="3200" dirty="0" smtClean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250825" y="1260475"/>
            <a:ext cx="8642350" cy="54403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57188" eaLnBrk="1" hangingPunct="1">
              <a:buFontTx/>
              <a:buNone/>
              <a:defRPr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הסביבות</a:t>
            </a:r>
            <a:r>
              <a:rPr lang="he-IL" sz="2400" b="1" i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ידידותיות 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ומזמינות שימוש חוזר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 </a:t>
            </a:r>
          </a:p>
          <a:p>
            <a:pPr marL="0" indent="357188" eaLnBrk="1" hangingPunct="1">
              <a:buFontTx/>
              <a:buNone/>
              <a:defRPr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הסביבה מאד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נוחה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 והיא משפיעה על אופן הלמידה שלי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</a:p>
          <a:p>
            <a:pPr marL="0" indent="357188" eaLnBrk="1" hangingPunct="1">
              <a:buFontTx/>
              <a:buNone/>
              <a:defRPr/>
            </a:pP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זרימה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. אני יודע כל הזמן היכן אני נמצא"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</a:p>
          <a:p>
            <a:pPr marL="0" indent="0" eaLnBrk="1" hangingPunct="1">
              <a:buFontTx/>
              <a:buNone/>
              <a:defRPr/>
            </a:pPr>
            <a:endParaRPr lang="he-IL" sz="24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הממצאים עולים בקנה אחד עם המסקנה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לפיה </a:t>
            </a: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תפיסת קלות השימוש והשימושיות משנה את העמדה כלפי הסביבה הלימודית וגורמת לתלמידים לשימוש תכוף ומעמיק על מנת לבצע את המשימות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שלהם 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(Pan,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Sivo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Brophy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2003)</a:t>
            </a:r>
            <a:r>
              <a:rPr lang="he-IL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he-IL" sz="24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defRPr/>
            </a:pPr>
            <a:endParaRPr lang="he-I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מלבן 4"/>
          <p:cNvSpPr/>
          <p:nvPr/>
        </p:nvSpPr>
        <p:spPr bwMode="auto">
          <a:xfrm rot="21134458">
            <a:off x="219075" y="-106363"/>
            <a:ext cx="1403350" cy="684213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tabLst>
                <a:tab pos="800100" algn="l"/>
              </a:tabLst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ממצאים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algn="r" eaLnBrk="1" hangingPunct="1">
              <a:defRPr/>
            </a:pPr>
            <a:r>
              <a:rPr lang="he-IL" sz="3200" dirty="0">
                <a:solidFill>
                  <a:prstClr val="black"/>
                </a:solidFill>
                <a:cs typeface="Arial"/>
              </a:rPr>
              <a:t>התייחסויות הסטודנטים למאפיין </a:t>
            </a:r>
            <a:r>
              <a:rPr lang="he-IL" sz="3200" b="1" dirty="0" smtClean="0">
                <a:solidFill>
                  <a:schemeClr val="accent1">
                    <a:lumMod val="75000"/>
                  </a:schemeClr>
                </a:solidFill>
                <a:cs typeface="Arial"/>
              </a:rPr>
              <a:t>שולייתיות קוגניטיבית </a:t>
            </a:r>
            <a:r>
              <a:rPr lang="he-IL" sz="3200" dirty="0" smtClean="0">
                <a:solidFill>
                  <a:prstClr val="black"/>
                </a:solidFill>
                <a:cs typeface="Arial"/>
              </a:rPr>
              <a:t>ביחס </a:t>
            </a:r>
            <a:r>
              <a:rPr lang="he-IL" sz="3200" dirty="0">
                <a:solidFill>
                  <a:prstClr val="black"/>
                </a:solidFill>
                <a:cs typeface="Arial"/>
              </a:rPr>
              <a:t>ללמידה בסביבה מתוקשבת</a:t>
            </a:r>
            <a:endParaRPr lang="he-IL" sz="3200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250825" y="1260475"/>
            <a:ext cx="8642350" cy="5440363"/>
          </a:xfrm>
        </p:spPr>
        <p:txBody>
          <a:bodyPr/>
          <a:lstStyle/>
          <a:p>
            <a:pPr marL="1792288" indent="-896938" eaLnBrk="1" hangingPunct="1">
              <a:buFontTx/>
              <a:buNone/>
              <a:defRPr/>
            </a:pPr>
            <a:endParaRPr lang="he-IL" sz="2400" i="1" dirty="0" smtClean="0">
              <a:latin typeface="Arial" pitchFamily="34" charset="0"/>
              <a:cs typeface="Arial" pitchFamily="34" charset="0"/>
            </a:endParaRPr>
          </a:p>
          <a:p>
            <a:pPr marL="712788" indent="-355600" eaLnBrk="1" hangingPunct="1">
              <a:buFontTx/>
              <a:buNone/>
              <a:defRPr/>
            </a:pP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היחס הישיר של המרצים והיכולת לשאול 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אותם</a:t>
            </a:r>
            <a:r>
              <a:rPr lang="he-IL" sz="2400" b="1" i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שאלות</a:t>
            </a:r>
            <a:r>
              <a:rPr lang="he-IL" sz="2400" b="1" i="1" dirty="0" smtClean="0">
                <a:solidFill>
                  <a:srgbClr val="E75C0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מבלי לחכות לשיעור תורמות המון להבנה"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</a:p>
          <a:p>
            <a:pPr marL="712788" indent="-355600" eaLnBrk="1" hangingPunct="1">
              <a:buFontTx/>
              <a:buNone/>
              <a:defRPr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הפידבק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 שאני מקבל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מעמיתי ללימודים 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כשאני נתקל בבעיה,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מעורבות</a:t>
            </a:r>
            <a:r>
              <a:rPr lang="he-IL" sz="2400" i="1" dirty="0" smtClean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המרצה</a:t>
            </a:r>
            <a:r>
              <a:rPr lang="he-IL" sz="2400" i="1" dirty="0" smtClean="0">
                <a:solidFill>
                  <a:srgbClr val="00B0F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מחוץ לשעות הלימודים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..." </a:t>
            </a:r>
          </a:p>
          <a:p>
            <a:pPr marL="357188" indent="0" eaLnBrk="1" hangingPunct="1">
              <a:buFontTx/>
              <a:buNone/>
              <a:defRPr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יכולת ללמוד ולקבל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תמיכה ללמידה מהמרצים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</a:p>
          <a:p>
            <a:pPr marL="357188" indent="0" eaLnBrk="1" hangingPunct="1">
              <a:buFontTx/>
              <a:buNone/>
              <a:defRPr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הערכת עמיתים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... העשירה את הלמידה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 </a:t>
            </a:r>
          </a:p>
          <a:p>
            <a:pPr marL="1792288" indent="-896938" eaLnBrk="1" hangingPunct="1">
              <a:buFontTx/>
              <a:buNone/>
              <a:defRPr/>
            </a:pPr>
            <a:endParaRPr lang="he-IL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שולייתיות קוגניטיבית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אינה דורשת בהכרח צמידות פיסית ואינה בהכרח תלויה במורה או במרצה אלא היא </a:t>
            </a: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יכולה להיות ממומשת באמצעות כל גורם שיכול לסייע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קיימת הרחבה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של  מושג השולייתיות בהתייחסות ל</a:t>
            </a: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עמיתים כמקור ללמידה ולהתפתחות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וגם </a:t>
            </a:r>
            <a:r>
              <a:rPr lang="he-IL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מקור ידע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5" name="מלבן 4"/>
          <p:cNvSpPr/>
          <p:nvPr/>
        </p:nvSpPr>
        <p:spPr bwMode="auto">
          <a:xfrm rot="21134458">
            <a:off x="219075" y="-106363"/>
            <a:ext cx="1403350" cy="684213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tabLst>
                <a:tab pos="800100" algn="l"/>
              </a:tabLst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ממצאים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250825" y="260350"/>
            <a:ext cx="8785225" cy="715963"/>
          </a:xfrm>
        </p:spPr>
        <p:txBody>
          <a:bodyPr/>
          <a:lstStyle/>
          <a:p>
            <a:pPr algn="r" eaLnBrk="1" hangingPunct="1">
              <a:defRPr/>
            </a:pPr>
            <a:r>
              <a:rPr lang="he-IL" sz="3200" dirty="0">
                <a:solidFill>
                  <a:prstClr val="black"/>
                </a:solidFill>
                <a:cs typeface="Arial"/>
              </a:rPr>
              <a:t>התייחסויות הסטודנטים </a:t>
            </a:r>
            <a:r>
              <a:rPr lang="he-IL" sz="3200" dirty="0" smtClean="0">
                <a:solidFill>
                  <a:prstClr val="black"/>
                </a:solidFill>
                <a:cs typeface="Arial"/>
              </a:rPr>
              <a:t>למאפיין </a:t>
            </a:r>
            <a:r>
              <a:rPr lang="he-IL" sz="3200" b="1" dirty="0" smtClean="0">
                <a:solidFill>
                  <a:schemeClr val="accent1">
                    <a:lumMod val="75000"/>
                  </a:schemeClr>
                </a:solidFill>
                <a:cs typeface="Arial"/>
              </a:rPr>
              <a:t>משא ומתן </a:t>
            </a:r>
            <a:br>
              <a:rPr lang="he-IL" sz="3200" b="1" dirty="0" smtClean="0">
                <a:solidFill>
                  <a:schemeClr val="accent1">
                    <a:lumMod val="75000"/>
                  </a:schemeClr>
                </a:solidFill>
                <a:cs typeface="Arial"/>
              </a:rPr>
            </a:br>
            <a:r>
              <a:rPr lang="he-IL" sz="3200" b="1" dirty="0" smtClean="0">
                <a:solidFill>
                  <a:schemeClr val="accent1">
                    <a:lumMod val="75000"/>
                  </a:schemeClr>
                </a:solidFill>
                <a:cs typeface="Arial"/>
              </a:rPr>
              <a:t>בין תלמידים </a:t>
            </a:r>
            <a:r>
              <a:rPr lang="he-IL" sz="3200" dirty="0" smtClean="0">
                <a:solidFill>
                  <a:prstClr val="black"/>
                </a:solidFill>
                <a:cs typeface="Arial"/>
              </a:rPr>
              <a:t>ביחס </a:t>
            </a:r>
            <a:r>
              <a:rPr lang="he-IL" sz="3200" dirty="0">
                <a:solidFill>
                  <a:prstClr val="black"/>
                </a:solidFill>
                <a:cs typeface="Arial"/>
              </a:rPr>
              <a:t>ללמידה בסביבה מתוקשבת</a:t>
            </a:r>
            <a:endParaRPr lang="he-IL" sz="3200" dirty="0">
              <a:solidFill>
                <a:schemeClr val="tx1"/>
              </a:solidFill>
            </a:endParaRPr>
          </a:p>
        </p:txBody>
      </p:sp>
      <p:sp>
        <p:nvSpPr>
          <p:cNvPr id="24579" name="מציין מיקום תוכן 3"/>
          <p:cNvSpPr>
            <a:spLocks noGrp="1"/>
          </p:cNvSpPr>
          <p:nvPr>
            <p:ph idx="1"/>
          </p:nvPr>
        </p:nvSpPr>
        <p:spPr>
          <a:xfrm>
            <a:off x="250825" y="1255713"/>
            <a:ext cx="8642350" cy="5441950"/>
          </a:xfrm>
        </p:spPr>
        <p:txBody>
          <a:bodyPr/>
          <a:lstStyle/>
          <a:p>
            <a:pPr marL="0" indent="987425" eaLnBrk="1" hangingPunct="1">
              <a:buFontTx/>
              <a:buNone/>
              <a:defRPr/>
            </a:pPr>
            <a:endParaRPr lang="he-IL" sz="2400" i="1" dirty="0" smtClean="0">
              <a:latin typeface="Arial" pitchFamily="34" charset="0"/>
              <a:cs typeface="Arial" pitchFamily="34" charset="0"/>
            </a:endParaRPr>
          </a:p>
          <a:p>
            <a:pPr marL="0" indent="357188" eaLnBrk="1" hangingPunct="1">
              <a:buFontTx/>
              <a:buNone/>
              <a:defRPr/>
            </a:pP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"ניתן </a:t>
            </a:r>
            <a:r>
              <a:rPr lang="he-IL" sz="2400" i="1" dirty="0" err="1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להעזר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בחברים 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דרך הפורום,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להתייעץ עם המרצים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"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357188" eaLnBrk="1" hangingPunct="1">
              <a:buFontTx/>
              <a:buNone/>
              <a:defRPr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פרסמתי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שאלה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 בפורום ותוך שעתיים חיכו לי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תגובות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</a:p>
          <a:p>
            <a:pPr marL="0" indent="357188" eaLnBrk="1" hangingPunct="1">
              <a:buFontTx/>
              <a:buNone/>
              <a:defRPr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פורום פתוח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להגשת מטלות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</a:p>
          <a:p>
            <a:pPr marL="0" indent="357188" eaLnBrk="1" hangingPunct="1">
              <a:buFontTx/>
              <a:buNone/>
              <a:defRPr/>
            </a:pP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קבלת משובים מעמיתים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 </a:t>
            </a:r>
          </a:p>
          <a:p>
            <a:pPr marL="0" indent="987425" eaLnBrk="1" hangingPunct="1">
              <a:buFontTx/>
              <a:buNone/>
              <a:defRPr/>
            </a:pPr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ההתנסויות הופנו בעיקר לצורך</a:t>
            </a: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קבלת עזרה, הגשת מטלות ותוצרים והערכת עמיתים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eaLnBrk="1" hangingPunct="1"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אין עדות לשימוש בפורום לצורך דיון והצגת מגוון דעות והתדיינות בדעות אלה. יתכן בשל העדר משימות למידה שמניעות ומעודדות שיח בו מתקיים שיתוף בחשיבה ודיון.</a:t>
            </a:r>
          </a:p>
          <a:p>
            <a:pPr marL="0" indent="987425" eaLnBrk="1" hangingPunct="1">
              <a:buFontTx/>
              <a:buNone/>
              <a:defRPr/>
            </a:pPr>
            <a:endParaRPr lang="he-IL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מלבן 5"/>
          <p:cNvSpPr/>
          <p:nvPr/>
        </p:nvSpPr>
        <p:spPr bwMode="auto">
          <a:xfrm rot="21134458">
            <a:off x="219075" y="-106363"/>
            <a:ext cx="1403350" cy="684213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tabLst>
                <a:tab pos="800100" algn="l"/>
              </a:tabLst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ממצאים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eaLnBrk="1" hangingPunct="1"/>
            <a:r>
              <a:rPr lang="he-IL" sz="3200" smtClean="0">
                <a:solidFill>
                  <a:schemeClr val="tx1"/>
                </a:solidFill>
              </a:rPr>
              <a:t>מטרת המחקר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268413"/>
            <a:ext cx="7489205" cy="544195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לבדוק האם החשיפה והלמידה 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של סטודנטים לתואר ראשון בתחום טכנולוגיות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למידה, </a:t>
            </a:r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אשר לומדים בסביבה מתוקשבת, 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מביאות לשינוי בתפיסותיהם האפיסטמולוגיות 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ולשינוי בתפיסותיהם לגבי מהות הסביבה הלימודית המתוקשבת ולתובנות כלפי מאפייניה.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כותרת 2"/>
          <p:cNvSpPr>
            <a:spLocks noGrp="1"/>
          </p:cNvSpPr>
          <p:nvPr>
            <p:ph type="title"/>
          </p:nvPr>
        </p:nvSpPr>
        <p:spPr>
          <a:xfrm>
            <a:off x="250825" y="260350"/>
            <a:ext cx="8713788" cy="715963"/>
          </a:xfrm>
        </p:spPr>
        <p:txBody>
          <a:bodyPr/>
          <a:lstStyle/>
          <a:p>
            <a:pPr algn="r" eaLnBrk="1" hangingPunct="1">
              <a:defRPr/>
            </a:pPr>
            <a:r>
              <a:rPr lang="he-IL" sz="3200" dirty="0" smtClean="0">
                <a:solidFill>
                  <a:srgbClr val="000000"/>
                </a:solidFill>
              </a:rPr>
              <a:t>התייחסויות הסטודנטים למאפיין ה</a:t>
            </a:r>
            <a:r>
              <a:rPr lang="he-IL" sz="3200" b="1" dirty="0" smtClean="0">
                <a:solidFill>
                  <a:schemeClr val="accent1">
                    <a:lumMod val="75000"/>
                  </a:schemeClr>
                </a:solidFill>
              </a:rPr>
              <a:t>רפלקציה</a:t>
            </a:r>
            <a:r>
              <a:rPr lang="he-IL" sz="3200" dirty="0" smtClean="0">
                <a:solidFill>
                  <a:srgbClr val="000000"/>
                </a:solidFill>
              </a:rPr>
              <a:t/>
            </a:r>
            <a:br>
              <a:rPr lang="he-IL" sz="3200" dirty="0" smtClean="0">
                <a:solidFill>
                  <a:srgbClr val="000000"/>
                </a:solidFill>
              </a:rPr>
            </a:br>
            <a:r>
              <a:rPr lang="he-IL" sz="3200" dirty="0" smtClean="0">
                <a:solidFill>
                  <a:srgbClr val="000000"/>
                </a:solidFill>
              </a:rPr>
              <a:t>ביחס ללמידה בסביבה מתוקשבת</a:t>
            </a:r>
            <a:endParaRPr lang="he-IL" sz="3200" dirty="0" smtClean="0">
              <a:solidFill>
                <a:schemeClr val="tx1"/>
              </a:solidFill>
            </a:endParaRPr>
          </a:p>
        </p:txBody>
      </p:sp>
      <p:sp>
        <p:nvSpPr>
          <p:cNvPr id="25603" name="מציין מיקום תוכן 3"/>
          <p:cNvSpPr>
            <a:spLocks noGrp="1"/>
          </p:cNvSpPr>
          <p:nvPr>
            <p:ph idx="1"/>
          </p:nvPr>
        </p:nvSpPr>
        <p:spPr>
          <a:xfrm>
            <a:off x="250825" y="1260475"/>
            <a:ext cx="8642350" cy="5440363"/>
          </a:xfrm>
        </p:spPr>
        <p:txBody>
          <a:bodyPr/>
          <a:lstStyle/>
          <a:p>
            <a:pPr marL="0" indent="987425" eaLnBrk="1" hangingPunct="1">
              <a:buFontTx/>
              <a:buNone/>
              <a:defRPr/>
            </a:pPr>
            <a:endParaRPr lang="he-IL" sz="2400" i="1" dirty="0" smtClean="0"/>
          </a:p>
          <a:p>
            <a:pPr marL="712788" indent="-355600" eaLnBrk="1" hangingPunct="1">
              <a:buFontTx/>
              <a:buNone/>
              <a:defRPr/>
            </a:pP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"השימוש בסביבה המתוקשבת והכלים הטכנולוגיים בה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מפתחים את רמת החשיבה של הלומד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</a:p>
          <a:p>
            <a:pPr marL="0" indent="357188" eaLnBrk="1" hangingPunct="1">
              <a:buFontTx/>
              <a:buNone/>
              <a:defRPr/>
            </a:pP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"למידה מתוקשבת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גורמת לי לחשוב 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וללמוד באמת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</a:p>
          <a:p>
            <a:pPr marL="712788" indent="-355600" eaLnBrk="1" hangingPunct="1">
              <a:buFontTx/>
              <a:buNone/>
              <a:defRPr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הסביבה המתוקשבת עוזרת לי </a:t>
            </a:r>
            <a:r>
              <a:rPr lang="he-IL" sz="2400" i="1" dirty="0" smtClean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להתפתח מבחינה מחשבתית</a:t>
            </a:r>
            <a:r>
              <a:rPr lang="he-IL" sz="2400" i="1" dirty="0" smtClean="0">
                <a:latin typeface="David" pitchFamily="34" charset="-79"/>
                <a:cs typeface="David" pitchFamily="34" charset="-79"/>
              </a:rPr>
              <a:t>, לוגית ואף יצירתית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</a:p>
          <a:p>
            <a:pPr marL="0" indent="987425" eaLnBrk="1" hangingPunct="1">
              <a:buFontTx/>
              <a:buNone/>
              <a:defRPr/>
            </a:pPr>
            <a:endParaRPr lang="he-IL" sz="1600" dirty="0" smtClean="0">
              <a:solidFill>
                <a:schemeClr val="tx1"/>
              </a:solidFill>
              <a:latin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הממצאים הבליטו בעיקר התייחסות ל</a:t>
            </a: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חשיבה המלווה את תהליך הלמידה</a:t>
            </a:r>
            <a:r>
              <a:rPr lang="he-I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לא היו התייחסויות לפעילויות המצריכות חשיבה מטה-קוגניטיבית</a:t>
            </a:r>
            <a:r>
              <a:rPr lang="he-I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eaLnBrk="1" hangingPunct="1">
              <a:buFontTx/>
              <a:buNone/>
              <a:defRPr/>
            </a:pPr>
            <a:endParaRPr lang="he-IL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יתכן כי לא חל שינוי בהעדפה לגבי ה'חשיבה הרפלקטיבית' קשור באופי ההתנסויות הלימודיות של הסטודנטים ובסוגי המשימות אותן נדרשו לבצע. </a:t>
            </a:r>
            <a:endParaRPr lang="he-IL" sz="24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987425" eaLnBrk="1" hangingPunct="1">
              <a:buFontTx/>
              <a:buNone/>
              <a:defRPr/>
            </a:pPr>
            <a:endParaRPr lang="he-IL" sz="2400" b="1" dirty="0" smtClean="0"/>
          </a:p>
          <a:p>
            <a:pPr marL="0" indent="987425" eaLnBrk="1" hangingPunct="1">
              <a:buFontTx/>
              <a:buNone/>
              <a:defRPr/>
            </a:pPr>
            <a:endParaRPr lang="he-IL" sz="2400" dirty="0" smtClean="0">
              <a:solidFill>
                <a:schemeClr val="tx1"/>
              </a:solidFill>
            </a:endParaRPr>
          </a:p>
        </p:txBody>
      </p:sp>
      <p:sp>
        <p:nvSpPr>
          <p:cNvPr id="6" name="מלבן 5"/>
          <p:cNvSpPr/>
          <p:nvPr/>
        </p:nvSpPr>
        <p:spPr bwMode="auto">
          <a:xfrm rot="21134458">
            <a:off x="219075" y="-106363"/>
            <a:ext cx="1403350" cy="684213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tabLst>
                <a:tab pos="800100" algn="l"/>
              </a:tabLst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ממצאים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כותרת 2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algn="r" eaLnBrk="1" hangingPunct="1"/>
            <a:r>
              <a:rPr lang="he-IL" sz="3200" smtClean="0">
                <a:solidFill>
                  <a:srgbClr val="000000"/>
                </a:solidFill>
              </a:rPr>
              <a:t>התייחסויות הסטודנטים להעדפותיהם ביחס </a:t>
            </a:r>
            <a:br>
              <a:rPr lang="he-IL" sz="3200" smtClean="0">
                <a:solidFill>
                  <a:srgbClr val="000000"/>
                </a:solidFill>
              </a:rPr>
            </a:br>
            <a:r>
              <a:rPr lang="he-IL" sz="3200" smtClean="0">
                <a:solidFill>
                  <a:srgbClr val="000000"/>
                </a:solidFill>
              </a:rPr>
              <a:t>ללמידה בסביבה מתוקשבת </a:t>
            </a:r>
            <a:endParaRPr lang="he-IL" sz="3200" smtClean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250825" y="1412875"/>
            <a:ext cx="8642350" cy="5440363"/>
          </a:xfrm>
        </p:spPr>
        <p:txBody>
          <a:bodyPr/>
          <a:lstStyle/>
          <a:p>
            <a:pPr eaLnBrk="1" hangingPunct="1"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למרות שלא נמצאו שינויים מובהקים בהתייחסויות למאפיינים השונים (למעט ב'רלבנטיות'), </a:t>
            </a: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לימודי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השנה הראשונה הביאו </a:t>
            </a: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למודעות את הפוטנציאל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הטמון בסביבה מתוקשבת על המבנה שלה ויכולות השימוש שלהם בה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65125" indent="0" eaLnBrk="1" hangingPunct="1">
              <a:spcBef>
                <a:spcPts val="0"/>
              </a:spcBef>
              <a:buFontTx/>
              <a:buNone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למידה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בסביבה מתוקשבת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מסתמנת כ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b="1" i="1" dirty="0" smtClean="0">
                <a:latin typeface="David" pitchFamily="34" charset="-79"/>
                <a:cs typeface="David" pitchFamily="34" charset="-79"/>
              </a:rPr>
              <a:t>אבן </a:t>
            </a:r>
            <a:r>
              <a:rPr lang="he-IL" sz="2400" b="1" i="1" dirty="0">
                <a:latin typeface="David" pitchFamily="34" charset="-79"/>
                <a:cs typeface="David" pitchFamily="34" charset="-79"/>
              </a:rPr>
              <a:t>יסוד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או</a:t>
            </a:r>
            <a:r>
              <a:rPr lang="he-I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"</a:t>
            </a:r>
            <a:r>
              <a:rPr lang="he-IL" sz="2400" b="1" i="1" dirty="0">
                <a:latin typeface="David" pitchFamily="34" charset="-79"/>
                <a:cs typeface="David" pitchFamily="34" charset="-79"/>
              </a:rPr>
              <a:t>טבע </a:t>
            </a:r>
            <a:r>
              <a:rPr lang="he-IL" sz="2400" b="1" i="1" dirty="0" smtClean="0">
                <a:latin typeface="David" pitchFamily="34" charset="-79"/>
                <a:cs typeface="David" pitchFamily="34" charset="-79"/>
              </a:rPr>
              <a:t>שני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". </a:t>
            </a:r>
            <a:endParaRPr lang="he-IL" sz="2400" dirty="0">
              <a:latin typeface="David" pitchFamily="34" charset="-79"/>
              <a:cs typeface="David" pitchFamily="34" charset="-79"/>
            </a:endParaRPr>
          </a:p>
          <a:p>
            <a:pPr eaLnBrk="1" hangingPunct="1">
              <a:defRPr/>
            </a:pPr>
            <a:endParaRPr lang="he-IL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הסטודנטים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רוצים </a:t>
            </a: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כלים ואמצעים יעילים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ומועילים, תורמים ללמידה ומקדמים אותם למטרות </a:t>
            </a:r>
            <a:r>
              <a:rPr lang="he-I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שלהם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(פונקציונאליים).</a:t>
            </a:r>
          </a:p>
          <a:p>
            <a:pPr eaLnBrk="1" hangingPunct="1">
              <a:defRPr/>
            </a:pPr>
            <a:endParaRPr lang="he-IL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לסטודנטים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בעלי ניסיון מוצלח בלמידה מתוקשבת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יש העדפות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מוצקות ויש להם דרישה להיבטים ותכונות קונסטרוקטיביסטיים בסביבת הלמידה המתוקשבת, אולם בגלל מגבלות השימוש שמציבים בפניהם, בכל זאת תפיסותיהן עודן מוגבלות </a:t>
            </a:r>
            <a:r>
              <a:rPr lang="he-IL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(Tsai, 2008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מלבן 4"/>
          <p:cNvSpPr/>
          <p:nvPr/>
        </p:nvSpPr>
        <p:spPr bwMode="auto">
          <a:xfrm rot="21134458">
            <a:off x="219075" y="-106363"/>
            <a:ext cx="1403350" cy="684213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tabLst>
                <a:tab pos="800100" algn="l"/>
              </a:tabLst>
              <a:defRPr/>
            </a:pPr>
            <a:r>
              <a:rPr lang="he-IL" sz="3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מסקנות</a:t>
            </a:r>
            <a:endParaRPr lang="he-IL" sz="36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כותרת 2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algn="r" eaLnBrk="1" hangingPunct="1"/>
            <a:r>
              <a:rPr lang="he-IL" sz="3200" smtClean="0">
                <a:solidFill>
                  <a:schemeClr val="tx1"/>
                </a:solidFill>
              </a:rPr>
              <a:t>מגבלה, חוזק וסוגיות למחקר המשכי</a:t>
            </a:r>
          </a:p>
        </p:txBody>
      </p:sp>
      <p:sp>
        <p:nvSpPr>
          <p:cNvPr id="26627" name="מציין מיקום תוכן 3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54419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he-IL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he-IL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מגבלה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המחקר לא בדק באופן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יותר ספציפי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את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הזיקה בין אופי פעילויות הלמידה לבין השינויים בתפיסות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האפיסטמולוגיות של הסטודנטים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eaLnBrk="1" hangingPunct="1">
              <a:buFontTx/>
              <a:buNone/>
            </a:pPr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he-IL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חוזק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מחקר מעורב מתודולוגית מאפשר העמקה בתובנות של ממצאים כמותיים והרחבתם. </a:t>
            </a:r>
          </a:p>
          <a:p>
            <a:pPr marL="0" indent="0" eaLnBrk="1" hangingPunct="1">
              <a:buFontTx/>
              <a:buNone/>
            </a:pPr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מומלץ לבנות מערך ניסוי בתנאים מבוקרים יותר בו ניתן יהיה לבדוק לא רק את עצם </a:t>
            </a:r>
            <a:r>
              <a:rPr lang="he-IL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השינוי </a:t>
            </a:r>
            <a:r>
              <a:rPr lang="he-IL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בתפיסות,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אלא גם את זיקתו לסוג פעילויות הלמידה של הסטודנט ותפקודו בהן. </a:t>
            </a:r>
          </a:p>
          <a:p>
            <a:pPr marL="0" indent="0" eaLnBrk="1" hangingPunct="1">
              <a:buFontTx/>
              <a:buNone/>
            </a:pPr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endParaRPr lang="he-I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מלבן 4"/>
          <p:cNvSpPr/>
          <p:nvPr/>
        </p:nvSpPr>
        <p:spPr bwMode="auto">
          <a:xfrm rot="21134458">
            <a:off x="219075" y="-106363"/>
            <a:ext cx="1403350" cy="684213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tabLst>
                <a:tab pos="800100" algn="l"/>
              </a:tabLst>
              <a:defRPr/>
            </a:pPr>
            <a:r>
              <a:rPr lang="he-IL" sz="3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סיכום</a:t>
            </a:r>
            <a:endParaRPr lang="he-IL" sz="36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ציין מיקום טקסט 9"/>
          <p:cNvSpPr>
            <a:spLocks noGrp="1"/>
          </p:cNvSpPr>
          <p:nvPr>
            <p:ph type="body" idx="1"/>
          </p:nvPr>
        </p:nvSpPr>
        <p:spPr>
          <a:xfrm>
            <a:off x="900113" y="2060575"/>
            <a:ext cx="7772400" cy="1500188"/>
          </a:xfrm>
        </p:spPr>
        <p:txBody>
          <a:bodyPr anchor="ctr"/>
          <a:lstStyle/>
          <a:p>
            <a:pPr algn="ctr">
              <a:defRPr/>
            </a:pPr>
            <a:r>
              <a:rPr lang="he-IL" sz="5400" b="1" dirty="0" smtClean="0">
                <a:solidFill>
                  <a:schemeClr val="accent1">
                    <a:lumMod val="75000"/>
                  </a:schemeClr>
                </a:solidFill>
                <a:latin typeface="Guttman Yad-Brush" pitchFamily="2" charset="-79"/>
                <a:cs typeface="Guttman Yad-Brush" pitchFamily="2" charset="-79"/>
              </a:rPr>
              <a:t>תודה</a:t>
            </a:r>
            <a:endParaRPr lang="he-IL" sz="5400" b="1" dirty="0">
              <a:solidFill>
                <a:schemeClr val="accent1">
                  <a:lumMod val="75000"/>
                </a:schemeClr>
              </a:solidFill>
              <a:latin typeface="Guttman Yad-Brush" pitchFamily="2" charset="-79"/>
              <a:cs typeface="Guttman Yad-Brush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כותרת 3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865188"/>
          </a:xfrm>
        </p:spPr>
        <p:txBody>
          <a:bodyPr/>
          <a:lstStyle/>
          <a:p>
            <a:pPr algn="r" eaLnBrk="1" hangingPunct="1"/>
            <a:r>
              <a:rPr lang="he-IL" sz="3200" smtClean="0">
                <a:solidFill>
                  <a:schemeClr val="tx1"/>
                </a:solidFill>
              </a:rPr>
              <a:t>אפיסטמולוגיה אישית </a:t>
            </a:r>
            <a:r>
              <a:rPr lang="en-US" sz="1800" smtClean="0">
                <a:solidFill>
                  <a:schemeClr val="tx1"/>
                </a:solidFill>
                <a:cs typeface="Microsoft Sans Serif" pitchFamily="34" charset="0"/>
              </a:rPr>
              <a:t>(Hofer &amp; Pintrich, 1997)</a:t>
            </a:r>
            <a:endParaRPr lang="he-IL" sz="2000" smtClean="0">
              <a:solidFill>
                <a:schemeClr val="tx1"/>
              </a:solidFill>
              <a:cs typeface="Microsoft Sans Serif" pitchFamily="34" charset="0"/>
            </a:endParaRPr>
          </a:p>
        </p:txBody>
      </p:sp>
      <p:graphicFrame>
        <p:nvGraphicFramePr>
          <p:cNvPr id="5" name="דיאגרמה 4"/>
          <p:cNvGraphicFramePr/>
          <p:nvPr/>
        </p:nvGraphicFramePr>
        <p:xfrm>
          <a:off x="179512" y="908720"/>
          <a:ext cx="867645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מלבן 9"/>
          <p:cNvSpPr/>
          <p:nvPr/>
        </p:nvSpPr>
        <p:spPr bwMode="auto">
          <a:xfrm rot="21134458">
            <a:off x="350838" y="-52388"/>
            <a:ext cx="1404937" cy="685801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רקע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כותרת 2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algn="r" eaLnBrk="1" hangingPunct="1"/>
            <a:r>
              <a:rPr lang="he-IL" sz="3200" smtClean="0">
                <a:solidFill>
                  <a:schemeClr val="tx1"/>
                </a:solidFill>
              </a:rPr>
              <a:t>זיקה בין תפיסות אפיסטמולוגיות ללמידה</a:t>
            </a:r>
            <a:endParaRPr lang="he-IL" sz="3200" smtClean="0"/>
          </a:p>
        </p:txBody>
      </p:sp>
      <p:sp>
        <p:nvSpPr>
          <p:cNvPr id="8" name="חץ מעגלי 7"/>
          <p:cNvSpPr/>
          <p:nvPr/>
        </p:nvSpPr>
        <p:spPr>
          <a:xfrm rot="16200000">
            <a:off x="1886744" y="2126456"/>
            <a:ext cx="2825750" cy="2827338"/>
          </a:xfrm>
          <a:prstGeom prst="circularArrow">
            <a:avLst/>
          </a:prstGeom>
          <a:solidFill>
            <a:schemeClr val="accent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חץ מעגלי 8"/>
          <p:cNvSpPr/>
          <p:nvPr/>
        </p:nvSpPr>
        <p:spPr>
          <a:xfrm rot="5400000">
            <a:off x="4284663" y="2127250"/>
            <a:ext cx="2825750" cy="2825750"/>
          </a:xfrm>
          <a:prstGeom prst="circularArrow">
            <a:avLst/>
          </a:prstGeom>
          <a:solidFill>
            <a:srgbClr val="00B0F0"/>
          </a:solidFill>
          <a:ln w="76200"/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צורה חופשית 9"/>
          <p:cNvSpPr/>
          <p:nvPr/>
        </p:nvSpPr>
        <p:spPr>
          <a:xfrm>
            <a:off x="3513138" y="1524000"/>
            <a:ext cx="1908175" cy="1260475"/>
          </a:xfrm>
          <a:custGeom>
            <a:avLst/>
            <a:gdLst>
              <a:gd name="connsiteX0" fmla="*/ 0 w 2118579"/>
              <a:gd name="connsiteY0" fmla="*/ 258942 h 1553619"/>
              <a:gd name="connsiteX1" fmla="*/ 258942 w 2118579"/>
              <a:gd name="connsiteY1" fmla="*/ 0 h 1553619"/>
              <a:gd name="connsiteX2" fmla="*/ 1859637 w 2118579"/>
              <a:gd name="connsiteY2" fmla="*/ 0 h 1553619"/>
              <a:gd name="connsiteX3" fmla="*/ 2118579 w 2118579"/>
              <a:gd name="connsiteY3" fmla="*/ 258942 h 1553619"/>
              <a:gd name="connsiteX4" fmla="*/ 2118579 w 2118579"/>
              <a:gd name="connsiteY4" fmla="*/ 1294677 h 1553619"/>
              <a:gd name="connsiteX5" fmla="*/ 1859637 w 2118579"/>
              <a:gd name="connsiteY5" fmla="*/ 1553619 h 1553619"/>
              <a:gd name="connsiteX6" fmla="*/ 258942 w 2118579"/>
              <a:gd name="connsiteY6" fmla="*/ 1553619 h 1553619"/>
              <a:gd name="connsiteX7" fmla="*/ 0 w 2118579"/>
              <a:gd name="connsiteY7" fmla="*/ 1294677 h 1553619"/>
              <a:gd name="connsiteX8" fmla="*/ 0 w 2118579"/>
              <a:gd name="connsiteY8" fmla="*/ 258942 h 155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18579" h="1553619">
                <a:moveTo>
                  <a:pt x="0" y="258942"/>
                </a:moveTo>
                <a:cubicBezTo>
                  <a:pt x="0" y="115932"/>
                  <a:pt x="115932" y="0"/>
                  <a:pt x="258942" y="0"/>
                </a:cubicBezTo>
                <a:lnTo>
                  <a:pt x="1859637" y="0"/>
                </a:lnTo>
                <a:cubicBezTo>
                  <a:pt x="2002647" y="0"/>
                  <a:pt x="2118579" y="115932"/>
                  <a:pt x="2118579" y="258942"/>
                </a:cubicBezTo>
                <a:lnTo>
                  <a:pt x="2118579" y="1294677"/>
                </a:lnTo>
                <a:cubicBezTo>
                  <a:pt x="2118579" y="1437687"/>
                  <a:pt x="2002647" y="1553619"/>
                  <a:pt x="1859637" y="1553619"/>
                </a:cubicBezTo>
                <a:lnTo>
                  <a:pt x="258942" y="1553619"/>
                </a:lnTo>
                <a:cubicBezTo>
                  <a:pt x="115932" y="1553619"/>
                  <a:pt x="0" y="1437687"/>
                  <a:pt x="0" y="1294677"/>
                </a:cubicBezTo>
                <a:lnTo>
                  <a:pt x="0" y="258942"/>
                </a:lnTo>
                <a:close/>
              </a:path>
            </a:pathLst>
          </a:custGeom>
          <a:solidFill>
            <a:srgbClr val="B9EDFF"/>
          </a:solidFill>
          <a:ln w="38100">
            <a:solidFill>
              <a:srgbClr val="00B0F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6321" tIns="106321" rIns="106321" bIns="106321" spcCol="1270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he-IL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תפיסות אפיסטמולוגיות אישיות</a:t>
            </a:r>
          </a:p>
        </p:txBody>
      </p:sp>
      <p:sp>
        <p:nvSpPr>
          <p:cNvPr id="11" name="צורה חופשית 10"/>
          <p:cNvSpPr/>
          <p:nvPr/>
        </p:nvSpPr>
        <p:spPr>
          <a:xfrm>
            <a:off x="3538538" y="4284663"/>
            <a:ext cx="1906587" cy="1260475"/>
          </a:xfrm>
          <a:custGeom>
            <a:avLst/>
            <a:gdLst>
              <a:gd name="connsiteX0" fmla="*/ 0 w 2118579"/>
              <a:gd name="connsiteY0" fmla="*/ 258942 h 1553619"/>
              <a:gd name="connsiteX1" fmla="*/ 258942 w 2118579"/>
              <a:gd name="connsiteY1" fmla="*/ 0 h 1553619"/>
              <a:gd name="connsiteX2" fmla="*/ 1859637 w 2118579"/>
              <a:gd name="connsiteY2" fmla="*/ 0 h 1553619"/>
              <a:gd name="connsiteX3" fmla="*/ 2118579 w 2118579"/>
              <a:gd name="connsiteY3" fmla="*/ 258942 h 1553619"/>
              <a:gd name="connsiteX4" fmla="*/ 2118579 w 2118579"/>
              <a:gd name="connsiteY4" fmla="*/ 1294677 h 1553619"/>
              <a:gd name="connsiteX5" fmla="*/ 1859637 w 2118579"/>
              <a:gd name="connsiteY5" fmla="*/ 1553619 h 1553619"/>
              <a:gd name="connsiteX6" fmla="*/ 258942 w 2118579"/>
              <a:gd name="connsiteY6" fmla="*/ 1553619 h 1553619"/>
              <a:gd name="connsiteX7" fmla="*/ 0 w 2118579"/>
              <a:gd name="connsiteY7" fmla="*/ 1294677 h 1553619"/>
              <a:gd name="connsiteX8" fmla="*/ 0 w 2118579"/>
              <a:gd name="connsiteY8" fmla="*/ 258942 h 155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18579" h="1553619">
                <a:moveTo>
                  <a:pt x="0" y="258942"/>
                </a:moveTo>
                <a:cubicBezTo>
                  <a:pt x="0" y="115932"/>
                  <a:pt x="115932" y="0"/>
                  <a:pt x="258942" y="0"/>
                </a:cubicBezTo>
                <a:lnTo>
                  <a:pt x="1859637" y="0"/>
                </a:lnTo>
                <a:cubicBezTo>
                  <a:pt x="2002647" y="0"/>
                  <a:pt x="2118579" y="115932"/>
                  <a:pt x="2118579" y="258942"/>
                </a:cubicBezTo>
                <a:lnTo>
                  <a:pt x="2118579" y="1294677"/>
                </a:lnTo>
                <a:cubicBezTo>
                  <a:pt x="2118579" y="1437687"/>
                  <a:pt x="2002647" y="1553619"/>
                  <a:pt x="1859637" y="1553619"/>
                </a:cubicBezTo>
                <a:lnTo>
                  <a:pt x="258942" y="1553619"/>
                </a:lnTo>
                <a:cubicBezTo>
                  <a:pt x="115932" y="1553619"/>
                  <a:pt x="0" y="1437687"/>
                  <a:pt x="0" y="1294677"/>
                </a:cubicBezTo>
                <a:lnTo>
                  <a:pt x="0" y="25894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06321" tIns="106321" rIns="106321" bIns="106321" spcCol="1270"/>
          <a:lstStyle/>
          <a:p>
            <a:pPr algn="ctr" defTabSz="1066800">
              <a:spcAft>
                <a:spcPts val="0"/>
              </a:spcAft>
              <a:defRPr/>
            </a:pPr>
            <a:endParaRPr lang="he-IL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defTabSz="1066800">
              <a:spcAft>
                <a:spcPts val="0"/>
              </a:spcAft>
              <a:defRPr/>
            </a:pPr>
            <a:r>
              <a:rPr lang="he-IL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למידה</a:t>
            </a:r>
          </a:p>
        </p:txBody>
      </p:sp>
      <p:sp>
        <p:nvSpPr>
          <p:cNvPr id="12" name="מלבן 11"/>
          <p:cNvSpPr/>
          <p:nvPr/>
        </p:nvSpPr>
        <p:spPr bwMode="auto">
          <a:xfrm rot="21134458">
            <a:off x="350838" y="-52388"/>
            <a:ext cx="1404937" cy="685801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רקע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צורה חופשית 15"/>
          <p:cNvSpPr/>
          <p:nvPr/>
        </p:nvSpPr>
        <p:spPr>
          <a:xfrm>
            <a:off x="3632200" y="3224213"/>
            <a:ext cx="1908175" cy="1260475"/>
          </a:xfrm>
          <a:custGeom>
            <a:avLst/>
            <a:gdLst>
              <a:gd name="connsiteX0" fmla="*/ 0 w 1708459"/>
              <a:gd name="connsiteY0" fmla="*/ 189832 h 1138968"/>
              <a:gd name="connsiteX1" fmla="*/ 189832 w 1708459"/>
              <a:gd name="connsiteY1" fmla="*/ 0 h 1138968"/>
              <a:gd name="connsiteX2" fmla="*/ 1518627 w 1708459"/>
              <a:gd name="connsiteY2" fmla="*/ 0 h 1138968"/>
              <a:gd name="connsiteX3" fmla="*/ 1708459 w 1708459"/>
              <a:gd name="connsiteY3" fmla="*/ 189832 h 1138968"/>
              <a:gd name="connsiteX4" fmla="*/ 1708459 w 1708459"/>
              <a:gd name="connsiteY4" fmla="*/ 949136 h 1138968"/>
              <a:gd name="connsiteX5" fmla="*/ 1518627 w 1708459"/>
              <a:gd name="connsiteY5" fmla="*/ 1138968 h 1138968"/>
              <a:gd name="connsiteX6" fmla="*/ 189832 w 1708459"/>
              <a:gd name="connsiteY6" fmla="*/ 1138968 h 1138968"/>
              <a:gd name="connsiteX7" fmla="*/ 0 w 1708459"/>
              <a:gd name="connsiteY7" fmla="*/ 949136 h 1138968"/>
              <a:gd name="connsiteX8" fmla="*/ 0 w 1708459"/>
              <a:gd name="connsiteY8" fmla="*/ 189832 h 1138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8459" h="1138968">
                <a:moveTo>
                  <a:pt x="0" y="189832"/>
                </a:moveTo>
                <a:cubicBezTo>
                  <a:pt x="0" y="84991"/>
                  <a:pt x="84991" y="0"/>
                  <a:pt x="189832" y="0"/>
                </a:cubicBezTo>
                <a:lnTo>
                  <a:pt x="1518627" y="0"/>
                </a:lnTo>
                <a:cubicBezTo>
                  <a:pt x="1623468" y="0"/>
                  <a:pt x="1708459" y="84991"/>
                  <a:pt x="1708459" y="189832"/>
                </a:cubicBezTo>
                <a:lnTo>
                  <a:pt x="1708459" y="949136"/>
                </a:lnTo>
                <a:cubicBezTo>
                  <a:pt x="1708459" y="1053977"/>
                  <a:pt x="1623468" y="1138968"/>
                  <a:pt x="1518627" y="1138968"/>
                </a:cubicBezTo>
                <a:lnTo>
                  <a:pt x="189832" y="1138968"/>
                </a:lnTo>
                <a:cubicBezTo>
                  <a:pt x="84991" y="1138968"/>
                  <a:pt x="0" y="1053977"/>
                  <a:pt x="0" y="949136"/>
                </a:cubicBezTo>
                <a:lnTo>
                  <a:pt x="0" y="189832"/>
                </a:lnTo>
                <a:close/>
              </a:path>
            </a:pathLst>
          </a:custGeom>
          <a:solidFill>
            <a:srgbClr val="B9EDFF"/>
          </a:solidFill>
          <a:ln>
            <a:solidFill>
              <a:srgbClr val="00B0F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06400" tIns="106400" rIns="106400" bIns="106400" spcCol="1270" anchor="ctr"/>
          <a:lstStyle/>
          <a:p>
            <a:pPr algn="ctr" defTabSz="889000">
              <a:spcAft>
                <a:spcPts val="0"/>
              </a:spcAft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תפיסות אפיסטמולוגיה אישיות</a:t>
            </a:r>
          </a:p>
        </p:txBody>
      </p:sp>
      <p:sp>
        <p:nvSpPr>
          <p:cNvPr id="18" name="צורה חופשית 17"/>
          <p:cNvSpPr/>
          <p:nvPr/>
        </p:nvSpPr>
        <p:spPr>
          <a:xfrm>
            <a:off x="2589213" y="1271588"/>
            <a:ext cx="1873250" cy="1258887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12308" tIns="112308" rIns="112308" bIns="112308" spcCol="1270" anchor="ctr"/>
          <a:lstStyle/>
          <a:p>
            <a:pPr algn="ctr" defTabSz="889000">
              <a:spcAft>
                <a:spcPts val="0"/>
              </a:spcAft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חשיבה במהלך פעילות לימודית</a:t>
            </a:r>
          </a:p>
          <a:p>
            <a:pPr algn="ctr" defTabSz="889000" rtl="0">
              <a:spcBef>
                <a:spcPts val="1200"/>
              </a:spcBef>
              <a:spcAft>
                <a:spcPts val="0"/>
              </a:spcAft>
              <a:defRPr/>
            </a:pPr>
            <a:r>
              <a:rPr lang="he-I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)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Elder, 2002</a:t>
            </a:r>
            <a:r>
              <a:rPr lang="he-I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</a:p>
        </p:txBody>
      </p:sp>
      <p:sp>
        <p:nvSpPr>
          <p:cNvPr id="20" name="צורה חופשית 19"/>
          <p:cNvSpPr/>
          <p:nvPr/>
        </p:nvSpPr>
        <p:spPr>
          <a:xfrm>
            <a:off x="642938" y="1820863"/>
            <a:ext cx="1871662" cy="1260475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12308" tIns="112308" rIns="112308" bIns="112308" spcCol="1270" anchor="ctr"/>
          <a:lstStyle/>
          <a:p>
            <a:pPr algn="ctr" defTabSz="889000">
              <a:spcAft>
                <a:spcPts val="0"/>
              </a:spcAft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גישות ללמידה ולפתרון בעיות</a:t>
            </a:r>
          </a:p>
          <a:p>
            <a:pPr algn="ctr" defTabSz="8890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(Tolhurst, 2007)</a:t>
            </a:r>
            <a:endParaRPr lang="he-IL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צורה חופשית 21"/>
          <p:cNvSpPr/>
          <p:nvPr/>
        </p:nvSpPr>
        <p:spPr>
          <a:xfrm>
            <a:off x="277813" y="3179763"/>
            <a:ext cx="1871662" cy="1260475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12308" tIns="112308" rIns="112308" bIns="112308" spcCol="1270" anchor="ctr"/>
          <a:lstStyle/>
          <a:p>
            <a:pPr algn="ctr" defTabSz="889000">
              <a:spcAft>
                <a:spcPts val="0"/>
              </a:spcAft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מוטיבציה והתמדה בחיפוש מידע</a:t>
            </a:r>
          </a:p>
          <a:p>
            <a:pPr algn="ctr" defTabSz="889000">
              <a:spcBef>
                <a:spcPts val="1200"/>
              </a:spcBef>
              <a:spcAft>
                <a:spcPts val="0"/>
              </a:spcAft>
              <a:defRPr/>
            </a:pPr>
            <a:r>
              <a:rPr lang="he-I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Tolhurst, 2007</a:t>
            </a:r>
            <a:r>
              <a:rPr lang="he-I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4" name="צורה חופשית 23"/>
          <p:cNvSpPr/>
          <p:nvPr/>
        </p:nvSpPr>
        <p:spPr>
          <a:xfrm>
            <a:off x="579438" y="4545013"/>
            <a:ext cx="1871662" cy="1258887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12308" tIns="112308" rIns="112308" bIns="112308" spcCol="1270" anchor="ctr"/>
          <a:lstStyle/>
          <a:p>
            <a:pPr algn="ctr" defTabSz="889000">
              <a:spcAft>
                <a:spcPts val="0"/>
              </a:spcAft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קבלת החלטות בחקר ובעיבוד מידע</a:t>
            </a:r>
          </a:p>
          <a:p>
            <a:pPr algn="ctr" defTabSz="889000">
              <a:spcBef>
                <a:spcPts val="1200"/>
              </a:spcBef>
              <a:spcAft>
                <a:spcPts val="0"/>
              </a:spcAft>
              <a:defRPr/>
            </a:pPr>
            <a:r>
              <a:rPr lang="he-I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(Tsai &amp; Chuang, 2005)</a:t>
            </a:r>
            <a:endParaRPr lang="he-IL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צורה חופשית 25"/>
          <p:cNvSpPr/>
          <p:nvPr/>
        </p:nvSpPr>
        <p:spPr>
          <a:xfrm>
            <a:off x="2568575" y="5262563"/>
            <a:ext cx="1871663" cy="1258887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12308" tIns="112308" rIns="112308" bIns="112308" spcCol="1270" anchor="ctr"/>
          <a:lstStyle/>
          <a:p>
            <a:pPr algn="ctr" defTabSz="889000">
              <a:spcAft>
                <a:spcPts val="0"/>
              </a:spcAft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הסקת מסקנות</a:t>
            </a:r>
          </a:p>
          <a:p>
            <a:pPr algn="ctr" defTabSz="889000">
              <a:spcBef>
                <a:spcPts val="1200"/>
              </a:spcBef>
              <a:spcAft>
                <a:spcPts val="0"/>
              </a:spcAft>
              <a:defRPr/>
            </a:pPr>
            <a:r>
              <a:rPr lang="he-I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Scherr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&amp; Hammer, 2007</a:t>
            </a:r>
            <a:r>
              <a:rPr lang="he-I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</a:p>
        </p:txBody>
      </p:sp>
      <p:sp>
        <p:nvSpPr>
          <p:cNvPr id="28" name="צורה חופשית 27"/>
          <p:cNvSpPr/>
          <p:nvPr/>
        </p:nvSpPr>
        <p:spPr>
          <a:xfrm>
            <a:off x="4716463" y="1271588"/>
            <a:ext cx="1871662" cy="1260475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12308" tIns="112308" rIns="112308" bIns="112308" spcCol="1270" anchor="ctr"/>
          <a:lstStyle/>
          <a:p>
            <a:pPr algn="ctr" defTabSz="889000">
              <a:spcAft>
                <a:spcPts val="0"/>
              </a:spcAft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התנסויות למידה ומשימות</a:t>
            </a:r>
          </a:p>
          <a:p>
            <a:pPr algn="ctr" defTabSz="889000">
              <a:spcBef>
                <a:spcPts val="1200"/>
              </a:spcBef>
              <a:spcAft>
                <a:spcPts val="0"/>
              </a:spcAft>
              <a:defRPr/>
            </a:pPr>
            <a:r>
              <a:rPr lang="he-I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Hofer &amp; Pintrich, 1997</a:t>
            </a:r>
            <a:r>
              <a:rPr lang="he-I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</a:p>
        </p:txBody>
      </p:sp>
      <p:sp>
        <p:nvSpPr>
          <p:cNvPr id="30" name="צורה חופשית 29"/>
          <p:cNvSpPr/>
          <p:nvPr/>
        </p:nvSpPr>
        <p:spPr>
          <a:xfrm>
            <a:off x="6707188" y="1773238"/>
            <a:ext cx="1871662" cy="1258887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12308" tIns="112308" rIns="112308" bIns="112308" spcCol="1270" anchor="ctr"/>
          <a:lstStyle/>
          <a:p>
            <a:pPr algn="ctr" defTabSz="889000"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למידה עצמאית, שיתופית ופעילה</a:t>
            </a:r>
          </a:p>
          <a:p>
            <a:pPr algn="ctr" defTabSz="889000">
              <a:spcBef>
                <a:spcPts val="1200"/>
              </a:spcBef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(Laurillard, 2002)</a:t>
            </a:r>
            <a:endParaRPr lang="he-IL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מחבר חץ ישר 34"/>
          <p:cNvCxnSpPr/>
          <p:nvPr/>
        </p:nvCxnSpPr>
        <p:spPr>
          <a:xfrm flipH="1" flipV="1">
            <a:off x="3632200" y="2547938"/>
            <a:ext cx="627063" cy="676275"/>
          </a:xfrm>
          <a:prstGeom prst="straightConnector1">
            <a:avLst/>
          </a:prstGeom>
          <a:ln w="571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חץ ישר 36"/>
          <p:cNvCxnSpPr/>
          <p:nvPr/>
        </p:nvCxnSpPr>
        <p:spPr>
          <a:xfrm flipH="1">
            <a:off x="3946525" y="4484688"/>
            <a:ext cx="409575" cy="781050"/>
          </a:xfrm>
          <a:prstGeom prst="straightConnector1">
            <a:avLst/>
          </a:prstGeom>
          <a:ln w="571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/>
          <p:cNvCxnSpPr>
            <a:stCxn id="16" idx="7"/>
          </p:cNvCxnSpPr>
          <p:nvPr/>
        </p:nvCxnSpPr>
        <p:spPr>
          <a:xfrm flipH="1">
            <a:off x="2451100" y="4273550"/>
            <a:ext cx="1181100" cy="841375"/>
          </a:xfrm>
          <a:prstGeom prst="straightConnector1">
            <a:avLst/>
          </a:prstGeom>
          <a:ln w="571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חץ ישר 38"/>
          <p:cNvCxnSpPr>
            <a:stCxn id="16" idx="0"/>
          </p:cNvCxnSpPr>
          <p:nvPr/>
        </p:nvCxnSpPr>
        <p:spPr>
          <a:xfrm flipH="1" flipV="1">
            <a:off x="2500313" y="2998788"/>
            <a:ext cx="1131887" cy="434975"/>
          </a:xfrm>
          <a:prstGeom prst="straightConnector1">
            <a:avLst/>
          </a:prstGeom>
          <a:ln w="571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מחבר חץ ישר 39"/>
          <p:cNvCxnSpPr/>
          <p:nvPr/>
        </p:nvCxnSpPr>
        <p:spPr>
          <a:xfrm flipH="1">
            <a:off x="2149475" y="3846513"/>
            <a:ext cx="1482725" cy="14287"/>
          </a:xfrm>
          <a:prstGeom prst="straightConnector1">
            <a:avLst/>
          </a:prstGeom>
          <a:ln w="571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מחבר חץ ישר 63"/>
          <p:cNvCxnSpPr/>
          <p:nvPr/>
        </p:nvCxnSpPr>
        <p:spPr>
          <a:xfrm flipH="1" flipV="1">
            <a:off x="4932363" y="4483100"/>
            <a:ext cx="576262" cy="80645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מחבר חץ ישר 67"/>
          <p:cNvCxnSpPr/>
          <p:nvPr/>
        </p:nvCxnSpPr>
        <p:spPr>
          <a:xfrm flipH="1" flipV="1">
            <a:off x="5532438" y="4273550"/>
            <a:ext cx="1141412" cy="585788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מחבר חץ ישר 69"/>
          <p:cNvCxnSpPr/>
          <p:nvPr/>
        </p:nvCxnSpPr>
        <p:spPr>
          <a:xfrm flipH="1">
            <a:off x="5521325" y="3825875"/>
            <a:ext cx="1441450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צורה חופשית 75"/>
          <p:cNvSpPr/>
          <p:nvPr/>
        </p:nvSpPr>
        <p:spPr>
          <a:xfrm>
            <a:off x="6721475" y="4567238"/>
            <a:ext cx="1871663" cy="1258887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12308" tIns="112308" rIns="112308" bIns="112308" spcCol="1270" anchor="ctr"/>
          <a:lstStyle/>
          <a:p>
            <a:pPr algn="ctr" defTabSz="889000">
              <a:defRPr/>
            </a:pPr>
            <a:r>
              <a:rPr lang="he-I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למידה בסביבה מתוקשבת</a:t>
            </a:r>
          </a:p>
          <a:p>
            <a:pPr algn="ctr" defTabSz="889000">
              <a:spcBef>
                <a:spcPts val="1200"/>
              </a:spcBef>
              <a:defRPr/>
            </a:pPr>
            <a:r>
              <a:rPr lang="en-US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Avramides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2005)</a:t>
            </a:r>
            <a:r>
              <a:rPr lang="he-I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cxnSp>
        <p:nvCxnSpPr>
          <p:cNvPr id="77" name="מחבר חץ ישר 76"/>
          <p:cNvCxnSpPr/>
          <p:nvPr/>
        </p:nvCxnSpPr>
        <p:spPr>
          <a:xfrm flipH="1">
            <a:off x="5521325" y="2879725"/>
            <a:ext cx="1169988" cy="534988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צורה חופשית 79"/>
          <p:cNvSpPr/>
          <p:nvPr/>
        </p:nvSpPr>
        <p:spPr>
          <a:xfrm>
            <a:off x="4716463" y="5260975"/>
            <a:ext cx="1871662" cy="1260475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12308" tIns="112308" rIns="112308" bIns="112308" spcCol="1270" anchor="ctr"/>
          <a:lstStyle/>
          <a:p>
            <a:pPr algn="ctr" defTabSz="889000">
              <a:defRPr/>
            </a:pPr>
            <a:r>
              <a:rPr lang="he-I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sz="2800" dirty="0">
                <a:solidFill>
                  <a:schemeClr val="tx1"/>
                </a:solidFill>
                <a:latin typeface="Arial" pitchFamily="34" charset="0"/>
              </a:rPr>
              <a:t>פעילויות בסביבה מתוקשבת</a:t>
            </a:r>
          </a:p>
          <a:p>
            <a:pPr algn="ctr" defTabSz="889000" rtl="0">
              <a:spcBef>
                <a:spcPts val="1200"/>
              </a:spcBef>
              <a:defRPr/>
            </a:pPr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(Braten &amp; Stromso, 2004; Chu &amp; Tsai, 2009</a:t>
            </a:r>
            <a:r>
              <a:rPr lang="he-IL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</a:p>
        </p:txBody>
      </p:sp>
      <p:cxnSp>
        <p:nvCxnSpPr>
          <p:cNvPr id="81" name="מחבר חץ ישר 80"/>
          <p:cNvCxnSpPr/>
          <p:nvPr/>
        </p:nvCxnSpPr>
        <p:spPr>
          <a:xfrm flipH="1">
            <a:off x="4932363" y="2563813"/>
            <a:ext cx="573087" cy="66040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8" name="כותרת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algn="r" eaLnBrk="1" hangingPunct="1"/>
            <a:r>
              <a:rPr lang="he-IL" sz="3200" smtClean="0">
                <a:solidFill>
                  <a:schemeClr val="tx1"/>
                </a:solidFill>
              </a:rPr>
              <a:t>זיקה בין תפיסות אפיסטמולוגיות ללמידה</a:t>
            </a:r>
          </a:p>
        </p:txBody>
      </p:sp>
      <p:sp>
        <p:nvSpPr>
          <p:cNvPr id="27" name="צורה חופשית 26"/>
          <p:cNvSpPr/>
          <p:nvPr/>
        </p:nvSpPr>
        <p:spPr>
          <a:xfrm>
            <a:off x="6948488" y="3132138"/>
            <a:ext cx="1871662" cy="1260475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12308" tIns="112308" rIns="112308" bIns="112308" spcCol="1270" anchor="ctr"/>
          <a:lstStyle/>
          <a:p>
            <a:pPr algn="ctr" defTabSz="889000">
              <a:spcAft>
                <a:spcPts val="0"/>
              </a:spcAft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שיטות הוראה</a:t>
            </a:r>
          </a:p>
          <a:p>
            <a:pPr algn="ctr" defTabSz="8890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Lising &amp; Elby, 2005)</a:t>
            </a:r>
            <a:r>
              <a:rPr lang="he-I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</a:p>
        </p:txBody>
      </p:sp>
      <p:sp>
        <p:nvSpPr>
          <p:cNvPr id="31" name="מלבן 30"/>
          <p:cNvSpPr/>
          <p:nvPr/>
        </p:nvSpPr>
        <p:spPr bwMode="auto">
          <a:xfrm rot="21134458">
            <a:off x="350838" y="-52388"/>
            <a:ext cx="1404937" cy="685801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רקע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2" grpId="0" animBg="1"/>
      <p:bldP spid="24" grpId="0" animBg="1"/>
      <p:bldP spid="26" grpId="0" animBg="1"/>
      <p:bldP spid="28" grpId="0" animBg="1"/>
      <p:bldP spid="30" grpId="0" animBg="1"/>
      <p:bldP spid="76" grpId="0" animBg="1"/>
      <p:bldP spid="80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צורה חופשית 15"/>
          <p:cNvSpPr/>
          <p:nvPr/>
        </p:nvSpPr>
        <p:spPr>
          <a:xfrm>
            <a:off x="3617913" y="3368675"/>
            <a:ext cx="1871662" cy="1258888"/>
          </a:xfrm>
          <a:custGeom>
            <a:avLst/>
            <a:gdLst>
              <a:gd name="connsiteX0" fmla="*/ 0 w 1708459"/>
              <a:gd name="connsiteY0" fmla="*/ 189832 h 1138968"/>
              <a:gd name="connsiteX1" fmla="*/ 189832 w 1708459"/>
              <a:gd name="connsiteY1" fmla="*/ 0 h 1138968"/>
              <a:gd name="connsiteX2" fmla="*/ 1518627 w 1708459"/>
              <a:gd name="connsiteY2" fmla="*/ 0 h 1138968"/>
              <a:gd name="connsiteX3" fmla="*/ 1708459 w 1708459"/>
              <a:gd name="connsiteY3" fmla="*/ 189832 h 1138968"/>
              <a:gd name="connsiteX4" fmla="*/ 1708459 w 1708459"/>
              <a:gd name="connsiteY4" fmla="*/ 949136 h 1138968"/>
              <a:gd name="connsiteX5" fmla="*/ 1518627 w 1708459"/>
              <a:gd name="connsiteY5" fmla="*/ 1138968 h 1138968"/>
              <a:gd name="connsiteX6" fmla="*/ 189832 w 1708459"/>
              <a:gd name="connsiteY6" fmla="*/ 1138968 h 1138968"/>
              <a:gd name="connsiteX7" fmla="*/ 0 w 1708459"/>
              <a:gd name="connsiteY7" fmla="*/ 949136 h 1138968"/>
              <a:gd name="connsiteX8" fmla="*/ 0 w 1708459"/>
              <a:gd name="connsiteY8" fmla="*/ 189832 h 1138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8459" h="1138968">
                <a:moveTo>
                  <a:pt x="0" y="189832"/>
                </a:moveTo>
                <a:cubicBezTo>
                  <a:pt x="0" y="84991"/>
                  <a:pt x="84991" y="0"/>
                  <a:pt x="189832" y="0"/>
                </a:cubicBezTo>
                <a:lnTo>
                  <a:pt x="1518627" y="0"/>
                </a:lnTo>
                <a:cubicBezTo>
                  <a:pt x="1623468" y="0"/>
                  <a:pt x="1708459" y="84991"/>
                  <a:pt x="1708459" y="189832"/>
                </a:cubicBezTo>
                <a:lnTo>
                  <a:pt x="1708459" y="949136"/>
                </a:lnTo>
                <a:cubicBezTo>
                  <a:pt x="1708459" y="1053977"/>
                  <a:pt x="1623468" y="1138968"/>
                  <a:pt x="1518627" y="1138968"/>
                </a:cubicBezTo>
                <a:lnTo>
                  <a:pt x="189832" y="1138968"/>
                </a:lnTo>
                <a:cubicBezTo>
                  <a:pt x="84991" y="1138968"/>
                  <a:pt x="0" y="1053977"/>
                  <a:pt x="0" y="949136"/>
                </a:cubicBezTo>
                <a:lnTo>
                  <a:pt x="0" y="189832"/>
                </a:lnTo>
                <a:close/>
              </a:path>
            </a:pathLst>
          </a:custGeom>
          <a:solidFill>
            <a:srgbClr val="B9EDFF"/>
          </a:solidFill>
          <a:ln w="28575">
            <a:solidFill>
              <a:srgbClr val="00B0F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06400" tIns="106400" rIns="106400" bIns="106400" spcCol="1270" anchor="ctr"/>
          <a:lstStyle/>
          <a:p>
            <a:pPr algn="ctr" defTabSz="889000">
              <a:spcAft>
                <a:spcPts val="0"/>
              </a:spcAft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תפיסות אפיסטמולוגיות אישיות</a:t>
            </a:r>
          </a:p>
        </p:txBody>
      </p:sp>
      <p:sp>
        <p:nvSpPr>
          <p:cNvPr id="26" name="צורה חופשית 25"/>
          <p:cNvSpPr/>
          <p:nvPr/>
        </p:nvSpPr>
        <p:spPr>
          <a:xfrm>
            <a:off x="827088" y="2917825"/>
            <a:ext cx="1873250" cy="1260475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12308" tIns="112308" rIns="112308" bIns="112308" spcCol="1270" anchor="ctr"/>
          <a:lstStyle/>
          <a:p>
            <a:pPr algn="ctr" defTabSz="889000">
              <a:spcAft>
                <a:spcPts val="0"/>
              </a:spcAft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שימוש במקורות מידע עשירים</a:t>
            </a:r>
          </a:p>
          <a:p>
            <a:pPr algn="ctr" defTabSz="8890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(Tsai, 2008)</a:t>
            </a:r>
            <a:endParaRPr lang="he-IL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מחבר חץ ישר 63"/>
          <p:cNvCxnSpPr/>
          <p:nvPr/>
        </p:nvCxnSpPr>
        <p:spPr>
          <a:xfrm flipV="1">
            <a:off x="3492500" y="4627563"/>
            <a:ext cx="503238" cy="579437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צורה חופשית 27"/>
          <p:cNvSpPr/>
          <p:nvPr/>
        </p:nvSpPr>
        <p:spPr>
          <a:xfrm>
            <a:off x="2217738" y="5192713"/>
            <a:ext cx="1871662" cy="1260475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12308" tIns="112308" rIns="112308" bIns="112308" spcCol="1270" anchor="ctr"/>
          <a:lstStyle/>
          <a:p>
            <a:pPr algn="ctr" defTabSz="889000">
              <a:spcAft>
                <a:spcPts val="0"/>
              </a:spcAft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קבלת משוב אינטראקטיבי יעיל ומתאים</a:t>
            </a:r>
            <a:endParaRPr lang="he-I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defTabSz="889000">
              <a:spcBef>
                <a:spcPts val="1200"/>
              </a:spcBef>
              <a:spcAft>
                <a:spcPts val="0"/>
              </a:spcAft>
              <a:defRPr/>
            </a:pPr>
            <a:r>
              <a:rPr lang="he-I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(Chen &amp; Tsai, 2007</a:t>
            </a:r>
            <a:endParaRPr lang="he-IL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8" name="מחבר חץ ישר 67"/>
          <p:cNvCxnSpPr/>
          <p:nvPr/>
        </p:nvCxnSpPr>
        <p:spPr>
          <a:xfrm flipH="1" flipV="1">
            <a:off x="5064125" y="4627563"/>
            <a:ext cx="522288" cy="579437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צורה חופשית 29"/>
          <p:cNvSpPr/>
          <p:nvPr/>
        </p:nvSpPr>
        <p:spPr>
          <a:xfrm>
            <a:off x="5064125" y="5192713"/>
            <a:ext cx="1871663" cy="1260475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12308" tIns="112308" rIns="112308" bIns="112308" spcCol="1270" anchor="ctr"/>
          <a:lstStyle/>
          <a:p>
            <a:pPr algn="ctr" defTabSz="889000"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תהליך למידה אותנטי ושיתופי</a:t>
            </a:r>
          </a:p>
          <a:p>
            <a:pPr algn="ctr" defTabSz="889000">
              <a:spcBef>
                <a:spcPts val="1200"/>
              </a:spcBef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(Tsai, 2008)</a:t>
            </a:r>
            <a:endParaRPr lang="he-IL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0" name="מחבר חץ ישר 69"/>
          <p:cNvCxnSpPr/>
          <p:nvPr/>
        </p:nvCxnSpPr>
        <p:spPr>
          <a:xfrm>
            <a:off x="2700338" y="3644900"/>
            <a:ext cx="931862" cy="325438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מחבר חץ ישר 76"/>
          <p:cNvCxnSpPr/>
          <p:nvPr/>
        </p:nvCxnSpPr>
        <p:spPr>
          <a:xfrm flipH="1">
            <a:off x="5489575" y="3624263"/>
            <a:ext cx="1027113" cy="37465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צורה חופשית 75"/>
          <p:cNvSpPr/>
          <p:nvPr/>
        </p:nvSpPr>
        <p:spPr>
          <a:xfrm>
            <a:off x="6440488" y="2908300"/>
            <a:ext cx="1871662" cy="1260475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12308" tIns="112308" rIns="112308" bIns="112308" spcCol="1270" anchor="ctr"/>
          <a:lstStyle/>
          <a:p>
            <a:pPr algn="ctr" defTabSz="889000"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מעורבות פעילה של הלומד בתהליך הלמידה</a:t>
            </a:r>
          </a:p>
          <a:p>
            <a:pPr algn="ctr" defTabSz="889000">
              <a:spcBef>
                <a:spcPts val="1200"/>
              </a:spcBef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Chen &amp; Tsai, 2007)</a:t>
            </a:r>
            <a:r>
              <a:rPr lang="he-I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80" name="צורה חופשית 79"/>
          <p:cNvSpPr/>
          <p:nvPr/>
        </p:nvSpPr>
        <p:spPr>
          <a:xfrm>
            <a:off x="3633788" y="1484313"/>
            <a:ext cx="1871662" cy="1260475"/>
          </a:xfrm>
          <a:custGeom>
            <a:avLst/>
            <a:gdLst>
              <a:gd name="connsiteX0" fmla="*/ 0 w 1871999"/>
              <a:gd name="connsiteY0" fmla="*/ 210004 h 1259997"/>
              <a:gd name="connsiteX1" fmla="*/ 210004 w 1871999"/>
              <a:gd name="connsiteY1" fmla="*/ 0 h 1259997"/>
              <a:gd name="connsiteX2" fmla="*/ 1661995 w 1871999"/>
              <a:gd name="connsiteY2" fmla="*/ 0 h 1259997"/>
              <a:gd name="connsiteX3" fmla="*/ 1871999 w 1871999"/>
              <a:gd name="connsiteY3" fmla="*/ 210004 h 1259997"/>
              <a:gd name="connsiteX4" fmla="*/ 1871999 w 1871999"/>
              <a:gd name="connsiteY4" fmla="*/ 1049993 h 1259997"/>
              <a:gd name="connsiteX5" fmla="*/ 1661995 w 1871999"/>
              <a:gd name="connsiteY5" fmla="*/ 1259997 h 1259997"/>
              <a:gd name="connsiteX6" fmla="*/ 210004 w 1871999"/>
              <a:gd name="connsiteY6" fmla="*/ 1259997 h 1259997"/>
              <a:gd name="connsiteX7" fmla="*/ 0 w 1871999"/>
              <a:gd name="connsiteY7" fmla="*/ 1049993 h 1259997"/>
              <a:gd name="connsiteX8" fmla="*/ 0 w 1871999"/>
              <a:gd name="connsiteY8" fmla="*/ 210004 h 125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1999" h="1259997">
                <a:moveTo>
                  <a:pt x="0" y="210004"/>
                </a:moveTo>
                <a:cubicBezTo>
                  <a:pt x="0" y="94022"/>
                  <a:pt x="94022" y="0"/>
                  <a:pt x="210004" y="0"/>
                </a:cubicBezTo>
                <a:lnTo>
                  <a:pt x="1661995" y="0"/>
                </a:lnTo>
                <a:cubicBezTo>
                  <a:pt x="1777977" y="0"/>
                  <a:pt x="1871999" y="94022"/>
                  <a:pt x="1871999" y="210004"/>
                </a:cubicBezTo>
                <a:lnTo>
                  <a:pt x="1871999" y="1049993"/>
                </a:lnTo>
                <a:cubicBezTo>
                  <a:pt x="1871999" y="1165975"/>
                  <a:pt x="1777977" y="1259997"/>
                  <a:pt x="1661995" y="1259997"/>
                </a:cubicBezTo>
                <a:lnTo>
                  <a:pt x="210004" y="1259997"/>
                </a:lnTo>
                <a:cubicBezTo>
                  <a:pt x="94022" y="1259997"/>
                  <a:pt x="0" y="1165975"/>
                  <a:pt x="0" y="1049993"/>
                </a:cubicBezTo>
                <a:lnTo>
                  <a:pt x="0" y="21000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112308" tIns="112308" rIns="112308" bIns="112308" spcCol="1270" anchor="ctr"/>
          <a:lstStyle/>
          <a:p>
            <a:pPr algn="ctr" defTabSz="889000">
              <a:defRPr/>
            </a:pPr>
            <a:r>
              <a:rPr lang="he-I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קידום הבניית ידע ומיומנויות חברתיות</a:t>
            </a:r>
          </a:p>
          <a:p>
            <a:pPr algn="ctr" defTabSz="889000">
              <a:spcBef>
                <a:spcPts val="1200"/>
              </a:spcBef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(Tsai, 2009)</a:t>
            </a:r>
            <a:endParaRPr lang="he-IL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מחבר חץ ישר 80"/>
          <p:cNvCxnSpPr/>
          <p:nvPr/>
        </p:nvCxnSpPr>
        <p:spPr>
          <a:xfrm>
            <a:off x="4533900" y="2744788"/>
            <a:ext cx="0" cy="623887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3" name="כותרת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algn="r" eaLnBrk="1" hangingPunct="1"/>
            <a:r>
              <a:rPr lang="he-IL" sz="3200" smtClean="0">
                <a:solidFill>
                  <a:schemeClr val="tx1"/>
                </a:solidFill>
              </a:rPr>
              <a:t>זיקה בין למידה בסביבה מתוקשבת</a:t>
            </a:r>
            <a:br>
              <a:rPr lang="he-IL" sz="3200" smtClean="0">
                <a:solidFill>
                  <a:schemeClr val="tx1"/>
                </a:solidFill>
              </a:rPr>
            </a:br>
            <a:r>
              <a:rPr lang="he-IL" sz="3200" smtClean="0">
                <a:solidFill>
                  <a:schemeClr val="tx1"/>
                </a:solidFill>
              </a:rPr>
              <a:t>לתפיסות אפיסטמולוגיות של לומדים</a:t>
            </a:r>
          </a:p>
        </p:txBody>
      </p:sp>
      <p:sp>
        <p:nvSpPr>
          <p:cNvPr id="18" name="מלבן 17"/>
          <p:cNvSpPr/>
          <p:nvPr/>
        </p:nvSpPr>
        <p:spPr bwMode="auto">
          <a:xfrm rot="21134458">
            <a:off x="350838" y="-52388"/>
            <a:ext cx="1404937" cy="685801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רקע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>
            <a:normAutofit fontScale="90000"/>
          </a:bodyPr>
          <a:lstStyle/>
          <a:p>
            <a:pPr algn="r" eaLnBrk="1" hangingPunct="1">
              <a:defRPr/>
            </a:pPr>
            <a:r>
              <a:rPr lang="he-IL" dirty="0" smtClean="0">
                <a:solidFill>
                  <a:schemeClr val="tx1"/>
                </a:solidFill>
              </a:rPr>
              <a:t>מאפיינים של תהליכי ותוצרי למידה </a:t>
            </a:r>
            <a:br>
              <a:rPr lang="he-IL" dirty="0" smtClean="0">
                <a:solidFill>
                  <a:schemeClr val="tx1"/>
                </a:solidFill>
              </a:rPr>
            </a:br>
            <a:r>
              <a:rPr lang="he-IL" dirty="0" smtClean="0">
                <a:solidFill>
                  <a:schemeClr val="tx1"/>
                </a:solidFill>
              </a:rPr>
              <a:t>בסביבה מתוקשבת </a:t>
            </a:r>
            <a:r>
              <a:rPr lang="he-IL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>
                <a:solidFill>
                  <a:schemeClr val="tx1"/>
                </a:solidFill>
              </a:rPr>
              <a:t>Chu &amp; Tsai, 2009</a:t>
            </a:r>
            <a:r>
              <a:rPr lang="he-IL" sz="1800" dirty="0">
                <a:solidFill>
                  <a:schemeClr val="tx1"/>
                </a:solidFill>
              </a:rPr>
              <a:t>)</a:t>
            </a:r>
            <a:endParaRPr lang="he-IL" sz="2000" dirty="0">
              <a:solidFill>
                <a:schemeClr val="tx1"/>
              </a:solidFill>
            </a:endParaRPr>
          </a:p>
        </p:txBody>
      </p:sp>
      <p:grpSp>
        <p:nvGrpSpPr>
          <p:cNvPr id="11267" name="קבוצה 3"/>
          <p:cNvGrpSpPr>
            <a:grpSpLocks/>
          </p:cNvGrpSpPr>
          <p:nvPr/>
        </p:nvGrpSpPr>
        <p:grpSpPr bwMode="auto">
          <a:xfrm>
            <a:off x="195263" y="1268413"/>
            <a:ext cx="8753475" cy="5040312"/>
            <a:chOff x="963648" y="1412776"/>
            <a:chExt cx="7216703" cy="4696296"/>
          </a:xfrm>
        </p:grpSpPr>
        <p:sp>
          <p:nvSpPr>
            <p:cNvPr id="5" name="צורה חופשית 4"/>
            <p:cNvSpPr/>
            <p:nvPr/>
          </p:nvSpPr>
          <p:spPr>
            <a:xfrm>
              <a:off x="6819203" y="1412776"/>
              <a:ext cx="1361148" cy="4696296"/>
            </a:xfrm>
            <a:custGeom>
              <a:avLst/>
              <a:gdLst>
                <a:gd name="connsiteX0" fmla="*/ 0 w 1361642"/>
                <a:gd name="connsiteY0" fmla="*/ 136164 h 4696296"/>
                <a:gd name="connsiteX1" fmla="*/ 136164 w 1361642"/>
                <a:gd name="connsiteY1" fmla="*/ 0 h 4696296"/>
                <a:gd name="connsiteX2" fmla="*/ 1225478 w 1361642"/>
                <a:gd name="connsiteY2" fmla="*/ 0 h 4696296"/>
                <a:gd name="connsiteX3" fmla="*/ 1361642 w 1361642"/>
                <a:gd name="connsiteY3" fmla="*/ 136164 h 4696296"/>
                <a:gd name="connsiteX4" fmla="*/ 1361642 w 1361642"/>
                <a:gd name="connsiteY4" fmla="*/ 4560132 h 4696296"/>
                <a:gd name="connsiteX5" fmla="*/ 1225478 w 1361642"/>
                <a:gd name="connsiteY5" fmla="*/ 4696296 h 4696296"/>
                <a:gd name="connsiteX6" fmla="*/ 136164 w 1361642"/>
                <a:gd name="connsiteY6" fmla="*/ 4696296 h 4696296"/>
                <a:gd name="connsiteX7" fmla="*/ 0 w 1361642"/>
                <a:gd name="connsiteY7" fmla="*/ 4560132 h 4696296"/>
                <a:gd name="connsiteX8" fmla="*/ 0 w 1361642"/>
                <a:gd name="connsiteY8" fmla="*/ 136164 h 4696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1642" h="4696296">
                  <a:moveTo>
                    <a:pt x="0" y="136164"/>
                  </a:moveTo>
                  <a:cubicBezTo>
                    <a:pt x="0" y="60963"/>
                    <a:pt x="60963" y="0"/>
                    <a:pt x="136164" y="0"/>
                  </a:cubicBezTo>
                  <a:lnTo>
                    <a:pt x="1225478" y="0"/>
                  </a:lnTo>
                  <a:cubicBezTo>
                    <a:pt x="1300679" y="0"/>
                    <a:pt x="1361642" y="60963"/>
                    <a:pt x="1361642" y="136164"/>
                  </a:cubicBezTo>
                  <a:lnTo>
                    <a:pt x="1361642" y="4560132"/>
                  </a:lnTo>
                  <a:cubicBezTo>
                    <a:pt x="1361642" y="4635333"/>
                    <a:pt x="1300679" y="4696296"/>
                    <a:pt x="1225478" y="4696296"/>
                  </a:cubicBezTo>
                  <a:lnTo>
                    <a:pt x="136164" y="4696296"/>
                  </a:lnTo>
                  <a:cubicBezTo>
                    <a:pt x="60963" y="4696296"/>
                    <a:pt x="0" y="4635333"/>
                    <a:pt x="0" y="4560132"/>
                  </a:cubicBezTo>
                  <a:lnTo>
                    <a:pt x="0" y="1361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lIns="64770" tIns="64770" rIns="64770" bIns="3352178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3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טכני</a:t>
              </a:r>
            </a:p>
          </p:txBody>
        </p:sp>
        <p:sp>
          <p:nvSpPr>
            <p:cNvPr id="6" name="צורה חופשית 5"/>
            <p:cNvSpPr/>
            <p:nvPr/>
          </p:nvSpPr>
          <p:spPr>
            <a:xfrm>
              <a:off x="6925215" y="2822404"/>
              <a:ext cx="1156976" cy="1417024"/>
            </a:xfrm>
            <a:custGeom>
              <a:avLst/>
              <a:gdLst>
                <a:gd name="connsiteX0" fmla="*/ 0 w 1089313"/>
                <a:gd name="connsiteY0" fmla="*/ 108931 h 1415997"/>
                <a:gd name="connsiteX1" fmla="*/ 108931 w 1089313"/>
                <a:gd name="connsiteY1" fmla="*/ 0 h 1415997"/>
                <a:gd name="connsiteX2" fmla="*/ 980382 w 1089313"/>
                <a:gd name="connsiteY2" fmla="*/ 0 h 1415997"/>
                <a:gd name="connsiteX3" fmla="*/ 1089313 w 1089313"/>
                <a:gd name="connsiteY3" fmla="*/ 108931 h 1415997"/>
                <a:gd name="connsiteX4" fmla="*/ 1089313 w 1089313"/>
                <a:gd name="connsiteY4" fmla="*/ 1307066 h 1415997"/>
                <a:gd name="connsiteX5" fmla="*/ 980382 w 1089313"/>
                <a:gd name="connsiteY5" fmla="*/ 1415997 h 1415997"/>
                <a:gd name="connsiteX6" fmla="*/ 108931 w 1089313"/>
                <a:gd name="connsiteY6" fmla="*/ 1415997 h 1415997"/>
                <a:gd name="connsiteX7" fmla="*/ 0 w 1089313"/>
                <a:gd name="connsiteY7" fmla="*/ 1307066 h 1415997"/>
                <a:gd name="connsiteX8" fmla="*/ 0 w 1089313"/>
                <a:gd name="connsiteY8" fmla="*/ 108931 h 1415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9313" h="1415997">
                  <a:moveTo>
                    <a:pt x="0" y="108931"/>
                  </a:moveTo>
                  <a:cubicBezTo>
                    <a:pt x="0" y="48770"/>
                    <a:pt x="48770" y="0"/>
                    <a:pt x="108931" y="0"/>
                  </a:cubicBezTo>
                  <a:lnTo>
                    <a:pt x="980382" y="0"/>
                  </a:lnTo>
                  <a:cubicBezTo>
                    <a:pt x="1040543" y="0"/>
                    <a:pt x="1089313" y="48770"/>
                    <a:pt x="1089313" y="108931"/>
                  </a:cubicBezTo>
                  <a:lnTo>
                    <a:pt x="1089313" y="1307066"/>
                  </a:lnTo>
                  <a:cubicBezTo>
                    <a:pt x="1089313" y="1367227"/>
                    <a:pt x="1040543" y="1415997"/>
                    <a:pt x="980382" y="1415997"/>
                  </a:cubicBezTo>
                  <a:lnTo>
                    <a:pt x="108931" y="1415997"/>
                  </a:lnTo>
                  <a:cubicBezTo>
                    <a:pt x="48770" y="1415997"/>
                    <a:pt x="0" y="1367227"/>
                    <a:pt x="0" y="1307066"/>
                  </a:cubicBezTo>
                  <a:lnTo>
                    <a:pt x="0" y="10893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67465" tIns="58575" rIns="67465" bIns="58575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קלות השימוש </a:t>
              </a:r>
            </a:p>
          </p:txBody>
        </p:sp>
        <p:sp>
          <p:nvSpPr>
            <p:cNvPr id="8" name="צורה חופשית 7"/>
            <p:cNvSpPr/>
            <p:nvPr/>
          </p:nvSpPr>
          <p:spPr>
            <a:xfrm>
              <a:off x="5354659" y="1412776"/>
              <a:ext cx="1362457" cy="4696296"/>
            </a:xfrm>
            <a:custGeom>
              <a:avLst/>
              <a:gdLst>
                <a:gd name="connsiteX0" fmla="*/ 0 w 1361642"/>
                <a:gd name="connsiteY0" fmla="*/ 136164 h 4696296"/>
                <a:gd name="connsiteX1" fmla="*/ 136164 w 1361642"/>
                <a:gd name="connsiteY1" fmla="*/ 0 h 4696296"/>
                <a:gd name="connsiteX2" fmla="*/ 1225478 w 1361642"/>
                <a:gd name="connsiteY2" fmla="*/ 0 h 4696296"/>
                <a:gd name="connsiteX3" fmla="*/ 1361642 w 1361642"/>
                <a:gd name="connsiteY3" fmla="*/ 136164 h 4696296"/>
                <a:gd name="connsiteX4" fmla="*/ 1361642 w 1361642"/>
                <a:gd name="connsiteY4" fmla="*/ 4560132 h 4696296"/>
                <a:gd name="connsiteX5" fmla="*/ 1225478 w 1361642"/>
                <a:gd name="connsiteY5" fmla="*/ 4696296 h 4696296"/>
                <a:gd name="connsiteX6" fmla="*/ 136164 w 1361642"/>
                <a:gd name="connsiteY6" fmla="*/ 4696296 h 4696296"/>
                <a:gd name="connsiteX7" fmla="*/ 0 w 1361642"/>
                <a:gd name="connsiteY7" fmla="*/ 4560132 h 4696296"/>
                <a:gd name="connsiteX8" fmla="*/ 0 w 1361642"/>
                <a:gd name="connsiteY8" fmla="*/ 136164 h 4696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1642" h="4696296">
                  <a:moveTo>
                    <a:pt x="0" y="136164"/>
                  </a:moveTo>
                  <a:cubicBezTo>
                    <a:pt x="0" y="60963"/>
                    <a:pt x="60963" y="0"/>
                    <a:pt x="136164" y="0"/>
                  </a:cubicBezTo>
                  <a:lnTo>
                    <a:pt x="1225478" y="0"/>
                  </a:lnTo>
                  <a:cubicBezTo>
                    <a:pt x="1300679" y="0"/>
                    <a:pt x="1361642" y="60963"/>
                    <a:pt x="1361642" y="136164"/>
                  </a:cubicBezTo>
                  <a:lnTo>
                    <a:pt x="1361642" y="4560132"/>
                  </a:lnTo>
                  <a:cubicBezTo>
                    <a:pt x="1361642" y="4635333"/>
                    <a:pt x="1300679" y="4696296"/>
                    <a:pt x="1225478" y="4696296"/>
                  </a:cubicBezTo>
                  <a:lnTo>
                    <a:pt x="136164" y="4696296"/>
                  </a:lnTo>
                  <a:cubicBezTo>
                    <a:pt x="60963" y="4696296"/>
                    <a:pt x="0" y="4635333"/>
                    <a:pt x="0" y="4560132"/>
                  </a:cubicBezTo>
                  <a:lnTo>
                    <a:pt x="0" y="1361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lIns="64770" tIns="64770" rIns="64770" bIns="3352178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3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תוכן</a:t>
              </a:r>
            </a:p>
          </p:txBody>
        </p:sp>
        <p:sp>
          <p:nvSpPr>
            <p:cNvPr id="9" name="צורה חופשית 8"/>
            <p:cNvSpPr/>
            <p:nvPr/>
          </p:nvSpPr>
          <p:spPr>
            <a:xfrm>
              <a:off x="5460672" y="2822404"/>
              <a:ext cx="1158284" cy="1417024"/>
            </a:xfrm>
            <a:custGeom>
              <a:avLst/>
              <a:gdLst>
                <a:gd name="connsiteX0" fmla="*/ 0 w 1089313"/>
                <a:gd name="connsiteY0" fmla="*/ 108931 h 1415997"/>
                <a:gd name="connsiteX1" fmla="*/ 108931 w 1089313"/>
                <a:gd name="connsiteY1" fmla="*/ 0 h 1415997"/>
                <a:gd name="connsiteX2" fmla="*/ 980382 w 1089313"/>
                <a:gd name="connsiteY2" fmla="*/ 0 h 1415997"/>
                <a:gd name="connsiteX3" fmla="*/ 1089313 w 1089313"/>
                <a:gd name="connsiteY3" fmla="*/ 108931 h 1415997"/>
                <a:gd name="connsiteX4" fmla="*/ 1089313 w 1089313"/>
                <a:gd name="connsiteY4" fmla="*/ 1307066 h 1415997"/>
                <a:gd name="connsiteX5" fmla="*/ 980382 w 1089313"/>
                <a:gd name="connsiteY5" fmla="*/ 1415997 h 1415997"/>
                <a:gd name="connsiteX6" fmla="*/ 108931 w 1089313"/>
                <a:gd name="connsiteY6" fmla="*/ 1415997 h 1415997"/>
                <a:gd name="connsiteX7" fmla="*/ 0 w 1089313"/>
                <a:gd name="connsiteY7" fmla="*/ 1307066 h 1415997"/>
                <a:gd name="connsiteX8" fmla="*/ 0 w 1089313"/>
                <a:gd name="connsiteY8" fmla="*/ 108931 h 1415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9313" h="1415997">
                  <a:moveTo>
                    <a:pt x="0" y="108931"/>
                  </a:moveTo>
                  <a:cubicBezTo>
                    <a:pt x="0" y="48770"/>
                    <a:pt x="48770" y="0"/>
                    <a:pt x="108931" y="0"/>
                  </a:cubicBezTo>
                  <a:lnTo>
                    <a:pt x="980382" y="0"/>
                  </a:lnTo>
                  <a:cubicBezTo>
                    <a:pt x="1040543" y="0"/>
                    <a:pt x="1089313" y="48770"/>
                    <a:pt x="1089313" y="108931"/>
                  </a:cubicBezTo>
                  <a:lnTo>
                    <a:pt x="1089313" y="1307066"/>
                  </a:lnTo>
                  <a:cubicBezTo>
                    <a:pt x="1089313" y="1367227"/>
                    <a:pt x="1040543" y="1415997"/>
                    <a:pt x="980382" y="1415997"/>
                  </a:cubicBezTo>
                  <a:lnTo>
                    <a:pt x="108931" y="1415997"/>
                  </a:lnTo>
                  <a:cubicBezTo>
                    <a:pt x="48770" y="1415997"/>
                    <a:pt x="0" y="1367227"/>
                    <a:pt x="0" y="1307066"/>
                  </a:cubicBezTo>
                  <a:lnTo>
                    <a:pt x="0" y="10893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67465" tIns="58575" rIns="67465" bIns="58575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רלבנטיות</a:t>
              </a:r>
            </a:p>
          </p:txBody>
        </p:sp>
        <p:sp>
          <p:nvSpPr>
            <p:cNvPr id="10" name="צורה חופשית 9"/>
            <p:cNvSpPr/>
            <p:nvPr/>
          </p:nvSpPr>
          <p:spPr>
            <a:xfrm>
              <a:off x="5460672" y="4456864"/>
              <a:ext cx="1158284" cy="1415545"/>
            </a:xfrm>
            <a:custGeom>
              <a:avLst/>
              <a:gdLst>
                <a:gd name="connsiteX0" fmla="*/ 0 w 1089313"/>
                <a:gd name="connsiteY0" fmla="*/ 108931 h 1415997"/>
                <a:gd name="connsiteX1" fmla="*/ 108931 w 1089313"/>
                <a:gd name="connsiteY1" fmla="*/ 0 h 1415997"/>
                <a:gd name="connsiteX2" fmla="*/ 980382 w 1089313"/>
                <a:gd name="connsiteY2" fmla="*/ 0 h 1415997"/>
                <a:gd name="connsiteX3" fmla="*/ 1089313 w 1089313"/>
                <a:gd name="connsiteY3" fmla="*/ 108931 h 1415997"/>
                <a:gd name="connsiteX4" fmla="*/ 1089313 w 1089313"/>
                <a:gd name="connsiteY4" fmla="*/ 1307066 h 1415997"/>
                <a:gd name="connsiteX5" fmla="*/ 980382 w 1089313"/>
                <a:gd name="connsiteY5" fmla="*/ 1415997 h 1415997"/>
                <a:gd name="connsiteX6" fmla="*/ 108931 w 1089313"/>
                <a:gd name="connsiteY6" fmla="*/ 1415997 h 1415997"/>
                <a:gd name="connsiteX7" fmla="*/ 0 w 1089313"/>
                <a:gd name="connsiteY7" fmla="*/ 1307066 h 1415997"/>
                <a:gd name="connsiteX8" fmla="*/ 0 w 1089313"/>
                <a:gd name="connsiteY8" fmla="*/ 108931 h 1415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9313" h="1415997">
                  <a:moveTo>
                    <a:pt x="0" y="108931"/>
                  </a:moveTo>
                  <a:cubicBezTo>
                    <a:pt x="0" y="48770"/>
                    <a:pt x="48770" y="0"/>
                    <a:pt x="108931" y="0"/>
                  </a:cubicBezTo>
                  <a:lnTo>
                    <a:pt x="980382" y="0"/>
                  </a:lnTo>
                  <a:cubicBezTo>
                    <a:pt x="1040543" y="0"/>
                    <a:pt x="1089313" y="48770"/>
                    <a:pt x="1089313" y="108931"/>
                  </a:cubicBezTo>
                  <a:lnTo>
                    <a:pt x="1089313" y="1307066"/>
                  </a:lnTo>
                  <a:cubicBezTo>
                    <a:pt x="1089313" y="1367227"/>
                    <a:pt x="1040543" y="1415997"/>
                    <a:pt x="980382" y="1415997"/>
                  </a:cubicBezTo>
                  <a:lnTo>
                    <a:pt x="108931" y="1415997"/>
                  </a:lnTo>
                  <a:cubicBezTo>
                    <a:pt x="48770" y="1415997"/>
                    <a:pt x="0" y="1367227"/>
                    <a:pt x="0" y="1307066"/>
                  </a:cubicBezTo>
                  <a:lnTo>
                    <a:pt x="0" y="10893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67465" tIns="58575" rIns="67465" bIns="58575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ריבוי מקורות ופרשנות </a:t>
              </a:r>
            </a:p>
          </p:txBody>
        </p:sp>
        <p:sp>
          <p:nvSpPr>
            <p:cNvPr id="11" name="צורה חופשית 10"/>
            <p:cNvSpPr/>
            <p:nvPr/>
          </p:nvSpPr>
          <p:spPr>
            <a:xfrm>
              <a:off x="3891425" y="1412776"/>
              <a:ext cx="1361148" cy="4696296"/>
            </a:xfrm>
            <a:custGeom>
              <a:avLst/>
              <a:gdLst>
                <a:gd name="connsiteX0" fmla="*/ 0 w 1361642"/>
                <a:gd name="connsiteY0" fmla="*/ 136164 h 4696296"/>
                <a:gd name="connsiteX1" fmla="*/ 136164 w 1361642"/>
                <a:gd name="connsiteY1" fmla="*/ 0 h 4696296"/>
                <a:gd name="connsiteX2" fmla="*/ 1225478 w 1361642"/>
                <a:gd name="connsiteY2" fmla="*/ 0 h 4696296"/>
                <a:gd name="connsiteX3" fmla="*/ 1361642 w 1361642"/>
                <a:gd name="connsiteY3" fmla="*/ 136164 h 4696296"/>
                <a:gd name="connsiteX4" fmla="*/ 1361642 w 1361642"/>
                <a:gd name="connsiteY4" fmla="*/ 4560132 h 4696296"/>
                <a:gd name="connsiteX5" fmla="*/ 1225478 w 1361642"/>
                <a:gd name="connsiteY5" fmla="*/ 4696296 h 4696296"/>
                <a:gd name="connsiteX6" fmla="*/ 136164 w 1361642"/>
                <a:gd name="connsiteY6" fmla="*/ 4696296 h 4696296"/>
                <a:gd name="connsiteX7" fmla="*/ 0 w 1361642"/>
                <a:gd name="connsiteY7" fmla="*/ 4560132 h 4696296"/>
                <a:gd name="connsiteX8" fmla="*/ 0 w 1361642"/>
                <a:gd name="connsiteY8" fmla="*/ 136164 h 4696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1642" h="4696296">
                  <a:moveTo>
                    <a:pt x="0" y="136164"/>
                  </a:moveTo>
                  <a:cubicBezTo>
                    <a:pt x="0" y="60963"/>
                    <a:pt x="60963" y="0"/>
                    <a:pt x="136164" y="0"/>
                  </a:cubicBezTo>
                  <a:lnTo>
                    <a:pt x="1225478" y="0"/>
                  </a:lnTo>
                  <a:cubicBezTo>
                    <a:pt x="1300679" y="0"/>
                    <a:pt x="1361642" y="60963"/>
                    <a:pt x="1361642" y="136164"/>
                  </a:cubicBezTo>
                  <a:lnTo>
                    <a:pt x="1361642" y="4560132"/>
                  </a:lnTo>
                  <a:cubicBezTo>
                    <a:pt x="1361642" y="4635333"/>
                    <a:pt x="1300679" y="4696296"/>
                    <a:pt x="1225478" y="4696296"/>
                  </a:cubicBezTo>
                  <a:lnTo>
                    <a:pt x="136164" y="4696296"/>
                  </a:lnTo>
                  <a:cubicBezTo>
                    <a:pt x="60963" y="4696296"/>
                    <a:pt x="0" y="4635333"/>
                    <a:pt x="0" y="4560132"/>
                  </a:cubicBezTo>
                  <a:lnTo>
                    <a:pt x="0" y="1361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lIns="64770" tIns="64770" rIns="64770" bIns="3352178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3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קוגניציה</a:t>
              </a:r>
              <a:endParaRPr lang="he-IL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צורה חופשית 11"/>
            <p:cNvSpPr/>
            <p:nvPr/>
          </p:nvSpPr>
          <p:spPr>
            <a:xfrm>
              <a:off x="3997438" y="2822404"/>
              <a:ext cx="1088919" cy="1417024"/>
            </a:xfrm>
            <a:custGeom>
              <a:avLst/>
              <a:gdLst>
                <a:gd name="connsiteX0" fmla="*/ 0 w 1089313"/>
                <a:gd name="connsiteY0" fmla="*/ 108931 h 1415997"/>
                <a:gd name="connsiteX1" fmla="*/ 108931 w 1089313"/>
                <a:gd name="connsiteY1" fmla="*/ 0 h 1415997"/>
                <a:gd name="connsiteX2" fmla="*/ 980382 w 1089313"/>
                <a:gd name="connsiteY2" fmla="*/ 0 h 1415997"/>
                <a:gd name="connsiteX3" fmla="*/ 1089313 w 1089313"/>
                <a:gd name="connsiteY3" fmla="*/ 108931 h 1415997"/>
                <a:gd name="connsiteX4" fmla="*/ 1089313 w 1089313"/>
                <a:gd name="connsiteY4" fmla="*/ 1307066 h 1415997"/>
                <a:gd name="connsiteX5" fmla="*/ 980382 w 1089313"/>
                <a:gd name="connsiteY5" fmla="*/ 1415997 h 1415997"/>
                <a:gd name="connsiteX6" fmla="*/ 108931 w 1089313"/>
                <a:gd name="connsiteY6" fmla="*/ 1415997 h 1415997"/>
                <a:gd name="connsiteX7" fmla="*/ 0 w 1089313"/>
                <a:gd name="connsiteY7" fmla="*/ 1307066 h 1415997"/>
                <a:gd name="connsiteX8" fmla="*/ 0 w 1089313"/>
                <a:gd name="connsiteY8" fmla="*/ 108931 h 1415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9313" h="1415997">
                  <a:moveTo>
                    <a:pt x="0" y="108931"/>
                  </a:moveTo>
                  <a:cubicBezTo>
                    <a:pt x="0" y="48770"/>
                    <a:pt x="48770" y="0"/>
                    <a:pt x="108931" y="0"/>
                  </a:cubicBezTo>
                  <a:lnTo>
                    <a:pt x="980382" y="0"/>
                  </a:lnTo>
                  <a:cubicBezTo>
                    <a:pt x="1040543" y="0"/>
                    <a:pt x="1089313" y="48770"/>
                    <a:pt x="1089313" y="108931"/>
                  </a:cubicBezTo>
                  <a:lnTo>
                    <a:pt x="1089313" y="1307066"/>
                  </a:lnTo>
                  <a:cubicBezTo>
                    <a:pt x="1089313" y="1367227"/>
                    <a:pt x="1040543" y="1415997"/>
                    <a:pt x="980382" y="1415997"/>
                  </a:cubicBezTo>
                  <a:lnTo>
                    <a:pt x="108931" y="1415997"/>
                  </a:lnTo>
                  <a:cubicBezTo>
                    <a:pt x="48770" y="1415997"/>
                    <a:pt x="0" y="1367227"/>
                    <a:pt x="0" y="1307066"/>
                  </a:cubicBezTo>
                  <a:lnTo>
                    <a:pt x="0" y="10893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67465" tIns="58575" rIns="67465" bIns="58575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משא ומתן בין תלמידים </a:t>
              </a:r>
            </a:p>
          </p:txBody>
        </p:sp>
        <p:sp>
          <p:nvSpPr>
            <p:cNvPr id="13" name="צורה חופשית 12"/>
            <p:cNvSpPr/>
            <p:nvPr/>
          </p:nvSpPr>
          <p:spPr>
            <a:xfrm>
              <a:off x="3997438" y="4456864"/>
              <a:ext cx="1156976" cy="1415545"/>
            </a:xfrm>
            <a:custGeom>
              <a:avLst/>
              <a:gdLst>
                <a:gd name="connsiteX0" fmla="*/ 0 w 1089313"/>
                <a:gd name="connsiteY0" fmla="*/ 108931 h 1415997"/>
                <a:gd name="connsiteX1" fmla="*/ 108931 w 1089313"/>
                <a:gd name="connsiteY1" fmla="*/ 0 h 1415997"/>
                <a:gd name="connsiteX2" fmla="*/ 980382 w 1089313"/>
                <a:gd name="connsiteY2" fmla="*/ 0 h 1415997"/>
                <a:gd name="connsiteX3" fmla="*/ 1089313 w 1089313"/>
                <a:gd name="connsiteY3" fmla="*/ 108931 h 1415997"/>
                <a:gd name="connsiteX4" fmla="*/ 1089313 w 1089313"/>
                <a:gd name="connsiteY4" fmla="*/ 1307066 h 1415997"/>
                <a:gd name="connsiteX5" fmla="*/ 980382 w 1089313"/>
                <a:gd name="connsiteY5" fmla="*/ 1415997 h 1415997"/>
                <a:gd name="connsiteX6" fmla="*/ 108931 w 1089313"/>
                <a:gd name="connsiteY6" fmla="*/ 1415997 h 1415997"/>
                <a:gd name="connsiteX7" fmla="*/ 0 w 1089313"/>
                <a:gd name="connsiteY7" fmla="*/ 1307066 h 1415997"/>
                <a:gd name="connsiteX8" fmla="*/ 0 w 1089313"/>
                <a:gd name="connsiteY8" fmla="*/ 108931 h 1415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9313" h="1415997">
                  <a:moveTo>
                    <a:pt x="0" y="108931"/>
                  </a:moveTo>
                  <a:cubicBezTo>
                    <a:pt x="0" y="48770"/>
                    <a:pt x="48770" y="0"/>
                    <a:pt x="108931" y="0"/>
                  </a:cubicBezTo>
                  <a:lnTo>
                    <a:pt x="980382" y="0"/>
                  </a:lnTo>
                  <a:cubicBezTo>
                    <a:pt x="1040543" y="0"/>
                    <a:pt x="1089313" y="48770"/>
                    <a:pt x="1089313" y="108931"/>
                  </a:cubicBezTo>
                  <a:lnTo>
                    <a:pt x="1089313" y="1307066"/>
                  </a:lnTo>
                  <a:cubicBezTo>
                    <a:pt x="1089313" y="1367227"/>
                    <a:pt x="1040543" y="1415997"/>
                    <a:pt x="980382" y="1415997"/>
                  </a:cubicBezTo>
                  <a:lnTo>
                    <a:pt x="108931" y="1415997"/>
                  </a:lnTo>
                  <a:cubicBezTo>
                    <a:pt x="48770" y="1415997"/>
                    <a:pt x="0" y="1367227"/>
                    <a:pt x="0" y="1307066"/>
                  </a:cubicBezTo>
                  <a:lnTo>
                    <a:pt x="0" y="10893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67465" tIns="58575" rIns="67465" bIns="58575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שולייתיות קוגניטיבית </a:t>
              </a:r>
            </a:p>
          </p:txBody>
        </p:sp>
        <p:sp>
          <p:nvSpPr>
            <p:cNvPr id="14" name="צורה חופשית 13"/>
            <p:cNvSpPr/>
            <p:nvPr/>
          </p:nvSpPr>
          <p:spPr>
            <a:xfrm>
              <a:off x="2426882" y="1412776"/>
              <a:ext cx="1362457" cy="4696296"/>
            </a:xfrm>
            <a:custGeom>
              <a:avLst/>
              <a:gdLst>
                <a:gd name="connsiteX0" fmla="*/ 0 w 1361642"/>
                <a:gd name="connsiteY0" fmla="*/ 136164 h 4696296"/>
                <a:gd name="connsiteX1" fmla="*/ 136164 w 1361642"/>
                <a:gd name="connsiteY1" fmla="*/ 0 h 4696296"/>
                <a:gd name="connsiteX2" fmla="*/ 1225478 w 1361642"/>
                <a:gd name="connsiteY2" fmla="*/ 0 h 4696296"/>
                <a:gd name="connsiteX3" fmla="*/ 1361642 w 1361642"/>
                <a:gd name="connsiteY3" fmla="*/ 136164 h 4696296"/>
                <a:gd name="connsiteX4" fmla="*/ 1361642 w 1361642"/>
                <a:gd name="connsiteY4" fmla="*/ 4560132 h 4696296"/>
                <a:gd name="connsiteX5" fmla="*/ 1225478 w 1361642"/>
                <a:gd name="connsiteY5" fmla="*/ 4696296 h 4696296"/>
                <a:gd name="connsiteX6" fmla="*/ 136164 w 1361642"/>
                <a:gd name="connsiteY6" fmla="*/ 4696296 h 4696296"/>
                <a:gd name="connsiteX7" fmla="*/ 0 w 1361642"/>
                <a:gd name="connsiteY7" fmla="*/ 4560132 h 4696296"/>
                <a:gd name="connsiteX8" fmla="*/ 0 w 1361642"/>
                <a:gd name="connsiteY8" fmla="*/ 136164 h 4696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1642" h="4696296">
                  <a:moveTo>
                    <a:pt x="0" y="136164"/>
                  </a:moveTo>
                  <a:cubicBezTo>
                    <a:pt x="0" y="60963"/>
                    <a:pt x="60963" y="0"/>
                    <a:pt x="136164" y="0"/>
                  </a:cubicBezTo>
                  <a:lnTo>
                    <a:pt x="1225478" y="0"/>
                  </a:lnTo>
                  <a:cubicBezTo>
                    <a:pt x="1300679" y="0"/>
                    <a:pt x="1361642" y="60963"/>
                    <a:pt x="1361642" y="136164"/>
                  </a:cubicBezTo>
                  <a:lnTo>
                    <a:pt x="1361642" y="4560132"/>
                  </a:lnTo>
                  <a:cubicBezTo>
                    <a:pt x="1361642" y="4635333"/>
                    <a:pt x="1300679" y="4696296"/>
                    <a:pt x="1225478" y="4696296"/>
                  </a:cubicBezTo>
                  <a:lnTo>
                    <a:pt x="136164" y="4696296"/>
                  </a:lnTo>
                  <a:cubicBezTo>
                    <a:pt x="60963" y="4696296"/>
                    <a:pt x="0" y="4635333"/>
                    <a:pt x="0" y="4560132"/>
                  </a:cubicBezTo>
                  <a:lnTo>
                    <a:pt x="0" y="1361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lIns="64770" tIns="64770" rIns="64770" bIns="3352178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3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מטה-קוגניציה</a:t>
              </a:r>
            </a:p>
          </p:txBody>
        </p:sp>
        <p:sp>
          <p:nvSpPr>
            <p:cNvPr id="15" name="צורה חופשית 14"/>
            <p:cNvSpPr/>
            <p:nvPr/>
          </p:nvSpPr>
          <p:spPr>
            <a:xfrm>
              <a:off x="2532894" y="2820925"/>
              <a:ext cx="1158285" cy="1418503"/>
            </a:xfrm>
            <a:custGeom>
              <a:avLst/>
              <a:gdLst>
                <a:gd name="connsiteX0" fmla="*/ 0 w 1089313"/>
                <a:gd name="connsiteY0" fmla="*/ 108931 h 3052592"/>
                <a:gd name="connsiteX1" fmla="*/ 108931 w 1089313"/>
                <a:gd name="connsiteY1" fmla="*/ 0 h 3052592"/>
                <a:gd name="connsiteX2" fmla="*/ 980382 w 1089313"/>
                <a:gd name="connsiteY2" fmla="*/ 0 h 3052592"/>
                <a:gd name="connsiteX3" fmla="*/ 1089313 w 1089313"/>
                <a:gd name="connsiteY3" fmla="*/ 108931 h 3052592"/>
                <a:gd name="connsiteX4" fmla="*/ 1089313 w 1089313"/>
                <a:gd name="connsiteY4" fmla="*/ 2943661 h 3052592"/>
                <a:gd name="connsiteX5" fmla="*/ 980382 w 1089313"/>
                <a:gd name="connsiteY5" fmla="*/ 3052592 h 3052592"/>
                <a:gd name="connsiteX6" fmla="*/ 108931 w 1089313"/>
                <a:gd name="connsiteY6" fmla="*/ 3052592 h 3052592"/>
                <a:gd name="connsiteX7" fmla="*/ 0 w 1089313"/>
                <a:gd name="connsiteY7" fmla="*/ 2943661 h 3052592"/>
                <a:gd name="connsiteX8" fmla="*/ 0 w 1089313"/>
                <a:gd name="connsiteY8" fmla="*/ 108931 h 3052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9313" h="3052592">
                  <a:moveTo>
                    <a:pt x="0" y="108931"/>
                  </a:moveTo>
                  <a:cubicBezTo>
                    <a:pt x="0" y="48770"/>
                    <a:pt x="48770" y="0"/>
                    <a:pt x="108931" y="0"/>
                  </a:cubicBezTo>
                  <a:lnTo>
                    <a:pt x="980382" y="0"/>
                  </a:lnTo>
                  <a:cubicBezTo>
                    <a:pt x="1040543" y="0"/>
                    <a:pt x="1089313" y="48770"/>
                    <a:pt x="1089313" y="108931"/>
                  </a:cubicBezTo>
                  <a:lnTo>
                    <a:pt x="1089313" y="2943661"/>
                  </a:lnTo>
                  <a:cubicBezTo>
                    <a:pt x="1089313" y="3003822"/>
                    <a:pt x="1040543" y="3052592"/>
                    <a:pt x="980382" y="3052592"/>
                  </a:cubicBezTo>
                  <a:lnTo>
                    <a:pt x="108931" y="3052592"/>
                  </a:lnTo>
                  <a:cubicBezTo>
                    <a:pt x="48770" y="3052592"/>
                    <a:pt x="0" y="3003822"/>
                    <a:pt x="0" y="2943661"/>
                  </a:cubicBezTo>
                  <a:lnTo>
                    <a:pt x="0" y="10893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67465" tIns="58575" rIns="67465" bIns="58575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חשיבה רפלקטיבית</a:t>
              </a:r>
            </a:p>
          </p:txBody>
        </p:sp>
        <p:sp>
          <p:nvSpPr>
            <p:cNvPr id="16" name="צורה חופשית 15"/>
            <p:cNvSpPr/>
            <p:nvPr/>
          </p:nvSpPr>
          <p:spPr>
            <a:xfrm>
              <a:off x="963648" y="1412776"/>
              <a:ext cx="1361148" cy="4696296"/>
            </a:xfrm>
            <a:custGeom>
              <a:avLst/>
              <a:gdLst>
                <a:gd name="connsiteX0" fmla="*/ 0 w 1361642"/>
                <a:gd name="connsiteY0" fmla="*/ 136164 h 4696296"/>
                <a:gd name="connsiteX1" fmla="*/ 136164 w 1361642"/>
                <a:gd name="connsiteY1" fmla="*/ 0 h 4696296"/>
                <a:gd name="connsiteX2" fmla="*/ 1225478 w 1361642"/>
                <a:gd name="connsiteY2" fmla="*/ 0 h 4696296"/>
                <a:gd name="connsiteX3" fmla="*/ 1361642 w 1361642"/>
                <a:gd name="connsiteY3" fmla="*/ 136164 h 4696296"/>
                <a:gd name="connsiteX4" fmla="*/ 1361642 w 1361642"/>
                <a:gd name="connsiteY4" fmla="*/ 4560132 h 4696296"/>
                <a:gd name="connsiteX5" fmla="*/ 1225478 w 1361642"/>
                <a:gd name="connsiteY5" fmla="*/ 4696296 h 4696296"/>
                <a:gd name="connsiteX6" fmla="*/ 136164 w 1361642"/>
                <a:gd name="connsiteY6" fmla="*/ 4696296 h 4696296"/>
                <a:gd name="connsiteX7" fmla="*/ 0 w 1361642"/>
                <a:gd name="connsiteY7" fmla="*/ 4560132 h 4696296"/>
                <a:gd name="connsiteX8" fmla="*/ 0 w 1361642"/>
                <a:gd name="connsiteY8" fmla="*/ 136164 h 4696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1642" h="4696296">
                  <a:moveTo>
                    <a:pt x="0" y="136164"/>
                  </a:moveTo>
                  <a:cubicBezTo>
                    <a:pt x="0" y="60963"/>
                    <a:pt x="60963" y="0"/>
                    <a:pt x="136164" y="0"/>
                  </a:cubicBezTo>
                  <a:lnTo>
                    <a:pt x="1225478" y="0"/>
                  </a:lnTo>
                  <a:cubicBezTo>
                    <a:pt x="1300679" y="0"/>
                    <a:pt x="1361642" y="60963"/>
                    <a:pt x="1361642" y="136164"/>
                  </a:cubicBezTo>
                  <a:lnTo>
                    <a:pt x="1361642" y="4560132"/>
                  </a:lnTo>
                  <a:cubicBezTo>
                    <a:pt x="1361642" y="4635333"/>
                    <a:pt x="1300679" y="4696296"/>
                    <a:pt x="1225478" y="4696296"/>
                  </a:cubicBezTo>
                  <a:lnTo>
                    <a:pt x="136164" y="4696296"/>
                  </a:lnTo>
                  <a:cubicBezTo>
                    <a:pt x="60963" y="4696296"/>
                    <a:pt x="0" y="4635333"/>
                    <a:pt x="0" y="4560132"/>
                  </a:cubicBezTo>
                  <a:lnTo>
                    <a:pt x="0" y="1361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lIns="64770" tIns="64770" rIns="64770" bIns="3352178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3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אפיסטמולוגיה</a:t>
              </a:r>
            </a:p>
          </p:txBody>
        </p:sp>
        <p:sp>
          <p:nvSpPr>
            <p:cNvPr id="17" name="צורה חופשית 16"/>
            <p:cNvSpPr/>
            <p:nvPr/>
          </p:nvSpPr>
          <p:spPr>
            <a:xfrm>
              <a:off x="1069660" y="2822404"/>
              <a:ext cx="1156976" cy="1417024"/>
            </a:xfrm>
            <a:custGeom>
              <a:avLst/>
              <a:gdLst>
                <a:gd name="connsiteX0" fmla="*/ 0 w 1089313"/>
                <a:gd name="connsiteY0" fmla="*/ 108931 h 1415997"/>
                <a:gd name="connsiteX1" fmla="*/ 108931 w 1089313"/>
                <a:gd name="connsiteY1" fmla="*/ 0 h 1415997"/>
                <a:gd name="connsiteX2" fmla="*/ 980382 w 1089313"/>
                <a:gd name="connsiteY2" fmla="*/ 0 h 1415997"/>
                <a:gd name="connsiteX3" fmla="*/ 1089313 w 1089313"/>
                <a:gd name="connsiteY3" fmla="*/ 108931 h 1415997"/>
                <a:gd name="connsiteX4" fmla="*/ 1089313 w 1089313"/>
                <a:gd name="connsiteY4" fmla="*/ 1307066 h 1415997"/>
                <a:gd name="connsiteX5" fmla="*/ 980382 w 1089313"/>
                <a:gd name="connsiteY5" fmla="*/ 1415997 h 1415997"/>
                <a:gd name="connsiteX6" fmla="*/ 108931 w 1089313"/>
                <a:gd name="connsiteY6" fmla="*/ 1415997 h 1415997"/>
                <a:gd name="connsiteX7" fmla="*/ 0 w 1089313"/>
                <a:gd name="connsiteY7" fmla="*/ 1307066 h 1415997"/>
                <a:gd name="connsiteX8" fmla="*/ 0 w 1089313"/>
                <a:gd name="connsiteY8" fmla="*/ 108931 h 1415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9313" h="1415997">
                  <a:moveTo>
                    <a:pt x="0" y="108931"/>
                  </a:moveTo>
                  <a:cubicBezTo>
                    <a:pt x="0" y="48770"/>
                    <a:pt x="48770" y="0"/>
                    <a:pt x="108931" y="0"/>
                  </a:cubicBezTo>
                  <a:lnTo>
                    <a:pt x="980382" y="0"/>
                  </a:lnTo>
                  <a:cubicBezTo>
                    <a:pt x="1040543" y="0"/>
                    <a:pt x="1089313" y="48770"/>
                    <a:pt x="1089313" y="108931"/>
                  </a:cubicBezTo>
                  <a:lnTo>
                    <a:pt x="1089313" y="1307066"/>
                  </a:lnTo>
                  <a:cubicBezTo>
                    <a:pt x="1089313" y="1367227"/>
                    <a:pt x="1040543" y="1415997"/>
                    <a:pt x="980382" y="1415997"/>
                  </a:cubicBezTo>
                  <a:lnTo>
                    <a:pt x="108931" y="1415997"/>
                  </a:lnTo>
                  <a:cubicBezTo>
                    <a:pt x="48770" y="1415997"/>
                    <a:pt x="0" y="1367227"/>
                    <a:pt x="0" y="1307066"/>
                  </a:cubicBezTo>
                  <a:lnTo>
                    <a:pt x="0" y="10893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67465" tIns="58575" rIns="67465" bIns="58575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שיפוט ביקורתי </a:t>
              </a:r>
            </a:p>
          </p:txBody>
        </p:sp>
        <p:sp>
          <p:nvSpPr>
            <p:cNvPr id="18" name="צורה חופשית 17"/>
            <p:cNvSpPr/>
            <p:nvPr/>
          </p:nvSpPr>
          <p:spPr>
            <a:xfrm>
              <a:off x="1069660" y="4456864"/>
              <a:ext cx="1156976" cy="1415545"/>
            </a:xfrm>
            <a:custGeom>
              <a:avLst/>
              <a:gdLst>
                <a:gd name="connsiteX0" fmla="*/ 0 w 1089313"/>
                <a:gd name="connsiteY0" fmla="*/ 108931 h 1415997"/>
                <a:gd name="connsiteX1" fmla="*/ 108931 w 1089313"/>
                <a:gd name="connsiteY1" fmla="*/ 0 h 1415997"/>
                <a:gd name="connsiteX2" fmla="*/ 980382 w 1089313"/>
                <a:gd name="connsiteY2" fmla="*/ 0 h 1415997"/>
                <a:gd name="connsiteX3" fmla="*/ 1089313 w 1089313"/>
                <a:gd name="connsiteY3" fmla="*/ 108931 h 1415997"/>
                <a:gd name="connsiteX4" fmla="*/ 1089313 w 1089313"/>
                <a:gd name="connsiteY4" fmla="*/ 1307066 h 1415997"/>
                <a:gd name="connsiteX5" fmla="*/ 980382 w 1089313"/>
                <a:gd name="connsiteY5" fmla="*/ 1415997 h 1415997"/>
                <a:gd name="connsiteX6" fmla="*/ 108931 w 1089313"/>
                <a:gd name="connsiteY6" fmla="*/ 1415997 h 1415997"/>
                <a:gd name="connsiteX7" fmla="*/ 0 w 1089313"/>
                <a:gd name="connsiteY7" fmla="*/ 1307066 h 1415997"/>
                <a:gd name="connsiteX8" fmla="*/ 0 w 1089313"/>
                <a:gd name="connsiteY8" fmla="*/ 108931 h 1415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9313" h="1415997">
                  <a:moveTo>
                    <a:pt x="0" y="108931"/>
                  </a:moveTo>
                  <a:cubicBezTo>
                    <a:pt x="0" y="48770"/>
                    <a:pt x="48770" y="0"/>
                    <a:pt x="108931" y="0"/>
                  </a:cubicBezTo>
                  <a:lnTo>
                    <a:pt x="980382" y="0"/>
                  </a:lnTo>
                  <a:cubicBezTo>
                    <a:pt x="1040543" y="0"/>
                    <a:pt x="1089313" y="48770"/>
                    <a:pt x="1089313" y="108931"/>
                  </a:cubicBezTo>
                  <a:lnTo>
                    <a:pt x="1089313" y="1307066"/>
                  </a:lnTo>
                  <a:cubicBezTo>
                    <a:pt x="1089313" y="1367227"/>
                    <a:pt x="1040543" y="1415997"/>
                    <a:pt x="980382" y="1415997"/>
                  </a:cubicBezTo>
                  <a:lnTo>
                    <a:pt x="108931" y="1415997"/>
                  </a:lnTo>
                  <a:cubicBezTo>
                    <a:pt x="48770" y="1415997"/>
                    <a:pt x="0" y="1367227"/>
                    <a:pt x="0" y="1307066"/>
                  </a:cubicBezTo>
                  <a:lnTo>
                    <a:pt x="0" y="108931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67465" tIns="58575" rIns="67465" bIns="58575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מודעות </a:t>
              </a:r>
              <a:r>
                <a:rPr lang="he-IL" sz="27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אפיסטמולוגית </a:t>
              </a:r>
            </a:p>
          </p:txBody>
        </p:sp>
      </p:grpSp>
      <p:sp>
        <p:nvSpPr>
          <p:cNvPr id="20" name="מלבן 19"/>
          <p:cNvSpPr/>
          <p:nvPr/>
        </p:nvSpPr>
        <p:spPr bwMode="auto">
          <a:xfrm rot="21134458">
            <a:off x="350838" y="-52388"/>
            <a:ext cx="1404937" cy="685801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רקע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algn="r" eaLnBrk="1" hangingPunct="1"/>
            <a:r>
              <a:rPr lang="he-IL" sz="3200" smtClean="0">
                <a:solidFill>
                  <a:schemeClr val="tx1"/>
                </a:solidFill>
              </a:rPr>
              <a:t>שאלות המחקר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268413"/>
            <a:ext cx="8642350" cy="5441950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האם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ובאילו ממדים נמצא הבדלים מובהקים בתפיסות האפיסטמולוגיות של סטודנטים הלומדים בסביבה מתוקשבת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בין ראשית השנה הראשונה לבין סופה ובין ראשית השנה הראשונה לבין סוף השנה השניה?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מה חושבים הסטודנטים ביחס לגורמים או תהליכים המשפיעים ומכוונים אותם ביחס למשמעות של ידע וידיעה במהלך לימודיהם בשנה הראשונה?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האם ובאילו ממדים נמצא הבדלים מובהקים בהעדפות של הסטודנטים ללמידה מתוקשבת בין ראשית השנה הראשונה לבין סופה ובין ראשית השנה הראשונה לבין סוף השנה השניה? 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מה </a:t>
            </a: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חושבים הסטודנטים ביחס לגורמים או לתהליכים המשפיעים ומכוונים את העדפותיהם בלמידה בסביבה </a:t>
            </a:r>
            <a:r>
              <a:rPr lang="he-I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מתוקשבת במהלך לימודיהם בשנה הראשונה?</a:t>
            </a:r>
          </a:p>
          <a:p>
            <a:pPr marL="457200" lvl="0" indent="-457200" eaLnBrk="1" hangingPunct="1">
              <a:buFont typeface="+mj-lt"/>
              <a:buAutoNum type="arabicPeriod"/>
              <a:defRPr/>
            </a:pPr>
            <a:r>
              <a:rPr lang="he-I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אילו קשרים קיימים בין התפיסות האפיסטמולוגיות של הסטודנטים לבין העדפותיהם בלמידה בסביבה מתוקשבת?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he-IL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כותרת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42350" cy="715963"/>
          </a:xfrm>
        </p:spPr>
        <p:txBody>
          <a:bodyPr/>
          <a:lstStyle/>
          <a:p>
            <a:pPr algn="r" eaLnBrk="1" hangingPunct="1"/>
            <a:r>
              <a:rPr lang="he-IL" sz="3200" smtClean="0">
                <a:solidFill>
                  <a:schemeClr val="tx1"/>
                </a:solidFill>
              </a:rPr>
              <a:t>מדגם המחקר</a:t>
            </a:r>
          </a:p>
        </p:txBody>
      </p:sp>
      <p:sp>
        <p:nvSpPr>
          <p:cNvPr id="13315" name="מציין מיקום תוכן 2"/>
          <p:cNvSpPr>
            <a:spLocks noGrp="1"/>
          </p:cNvSpPr>
          <p:nvPr>
            <p:ph idx="1"/>
          </p:nvPr>
        </p:nvSpPr>
        <p:spPr>
          <a:xfrm>
            <a:off x="250825" y="1084263"/>
            <a:ext cx="8642350" cy="54403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e-IL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42 סטודנטים לתואר ראשון בתחום טכנולוגיות למידה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he-IL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(במדידה השלישית בסוף השנה השניה ללימודים לקחו חלק 20 סטודנטים בלבד)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he-IL" sz="24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he-IL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מערך המחקר</a:t>
            </a:r>
          </a:p>
          <a:p>
            <a:pPr marL="0" indent="0" eaLnBrk="1" hangingPunct="1"/>
            <a:endParaRPr lang="he-IL" sz="2800" smtClean="0"/>
          </a:p>
        </p:txBody>
      </p:sp>
      <p:sp>
        <p:nvSpPr>
          <p:cNvPr id="13316" name="TextBox 9"/>
          <p:cNvSpPr txBox="1">
            <a:spLocks noChangeArrowheads="1"/>
          </p:cNvSpPr>
          <p:nvPr/>
        </p:nvSpPr>
        <p:spPr bwMode="auto">
          <a:xfrm>
            <a:off x="233363" y="5757863"/>
            <a:ext cx="16748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/>
            <a:r>
              <a:rPr lang="en-US"/>
              <a:t>(1) PRE</a:t>
            </a:r>
            <a:endParaRPr lang="he-IL"/>
          </a:p>
        </p:txBody>
      </p:sp>
      <p:sp>
        <p:nvSpPr>
          <p:cNvPr id="13317" name="TextBox 15"/>
          <p:cNvSpPr txBox="1">
            <a:spLocks noChangeArrowheads="1"/>
          </p:cNvSpPr>
          <p:nvPr/>
        </p:nvSpPr>
        <p:spPr bwMode="auto">
          <a:xfrm>
            <a:off x="3708400" y="5757863"/>
            <a:ext cx="14747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/>
            <a:r>
              <a:rPr lang="en-US"/>
              <a:t>(2) POST</a:t>
            </a:r>
            <a:endParaRPr lang="he-IL"/>
          </a:p>
        </p:txBody>
      </p:sp>
      <p:sp>
        <p:nvSpPr>
          <p:cNvPr id="13318" name="TextBox 16"/>
          <p:cNvSpPr txBox="1">
            <a:spLocks noChangeArrowheads="1"/>
          </p:cNvSpPr>
          <p:nvPr/>
        </p:nvSpPr>
        <p:spPr bwMode="auto">
          <a:xfrm>
            <a:off x="7197725" y="5757863"/>
            <a:ext cx="14747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/>
            <a:r>
              <a:rPr lang="en-US"/>
              <a:t>(3) POST</a:t>
            </a:r>
            <a:endParaRPr lang="he-IL"/>
          </a:p>
        </p:txBody>
      </p:sp>
      <p:sp>
        <p:nvSpPr>
          <p:cNvPr id="13319" name="מלבן 4"/>
          <p:cNvSpPr>
            <a:spLocks noChangeArrowheads="1"/>
          </p:cNvSpPr>
          <p:nvPr/>
        </p:nvSpPr>
        <p:spPr bwMode="auto">
          <a:xfrm>
            <a:off x="107950" y="5445125"/>
            <a:ext cx="8964613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graphicFrame>
        <p:nvGraphicFramePr>
          <p:cNvPr id="14" name="דיאגרמה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5189018"/>
              </p:ext>
            </p:extLst>
          </p:nvPr>
        </p:nvGraphicFramePr>
        <p:xfrm>
          <a:off x="50925" y="2692335"/>
          <a:ext cx="8964488" cy="3256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321" name="מלבן 5"/>
          <p:cNvSpPr>
            <a:spLocks noChangeArrowheads="1"/>
          </p:cNvSpPr>
          <p:nvPr/>
        </p:nvSpPr>
        <p:spPr bwMode="auto">
          <a:xfrm>
            <a:off x="85725" y="5056188"/>
            <a:ext cx="2089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1800" dirty="0"/>
              <a:t>(1) Elder, 2002</a:t>
            </a:r>
          </a:p>
          <a:p>
            <a:pPr algn="l" rtl="0"/>
            <a:r>
              <a:rPr lang="en-US" sz="1800" dirty="0"/>
              <a:t>(2) Tsai, 2008</a:t>
            </a:r>
            <a:endParaRPr lang="he-IL" dirty="0"/>
          </a:p>
        </p:txBody>
      </p:sp>
      <p:sp>
        <p:nvSpPr>
          <p:cNvPr id="12" name="מלבן 11"/>
          <p:cNvSpPr/>
          <p:nvPr/>
        </p:nvSpPr>
        <p:spPr bwMode="auto">
          <a:xfrm rot="21134458">
            <a:off x="350838" y="-52388"/>
            <a:ext cx="1404937" cy="685801"/>
          </a:xfrm>
          <a:prstGeom prst="rect">
            <a:avLst/>
          </a:prstGeom>
          <a:noFill/>
          <a:ln>
            <a:noFill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1"/>
          <a:lstStyle/>
          <a:p>
            <a:pPr algn="ctr" rtl="0">
              <a:defRPr/>
            </a:pPr>
            <a:r>
              <a:rPr lang="he-IL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מתודולוגיה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owerpoint-template">
  <a:themeElements>
    <a:clrScheme name="חלון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owerpoint-template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owerpoint-template 1">
        <a:dk1>
          <a:srgbClr val="4D4D4D"/>
        </a:dk1>
        <a:lt1>
          <a:srgbClr val="FFFFFF"/>
        </a:lt1>
        <a:dk2>
          <a:srgbClr val="4D4D4D"/>
        </a:dk2>
        <a:lt2>
          <a:srgbClr val="80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2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1FAA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3">
        <a:dk1>
          <a:srgbClr val="4D4D4D"/>
        </a:dk1>
        <a:lt1>
          <a:srgbClr val="FFFFFF"/>
        </a:lt1>
        <a:dk2>
          <a:srgbClr val="4D4D4D"/>
        </a:dk2>
        <a:lt2>
          <a:srgbClr val="105A5B"/>
        </a:lt2>
        <a:accent1>
          <a:srgbClr val="167C7E"/>
        </a:accent1>
        <a:accent2>
          <a:srgbClr val="1C9495"/>
        </a:accent2>
        <a:accent3>
          <a:srgbClr val="FFFFFF"/>
        </a:accent3>
        <a:accent4>
          <a:srgbClr val="404040"/>
        </a:accent4>
        <a:accent5>
          <a:srgbClr val="ABBFC0"/>
        </a:accent5>
        <a:accent6>
          <a:srgbClr val="188687"/>
        </a:accent6>
        <a:hlink>
          <a:srgbClr val="28ACB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4">
        <a:dk1>
          <a:srgbClr val="4D4D4D"/>
        </a:dk1>
        <a:lt1>
          <a:srgbClr val="FFFFFF"/>
        </a:lt1>
        <a:dk2>
          <a:srgbClr val="4D4D4D"/>
        </a:dk2>
        <a:lt2>
          <a:srgbClr val="247274"/>
        </a:lt2>
        <a:accent1>
          <a:srgbClr val="2D7A80"/>
        </a:accent1>
        <a:accent2>
          <a:srgbClr val="449197"/>
        </a:accent2>
        <a:accent3>
          <a:srgbClr val="FFFFFF"/>
        </a:accent3>
        <a:accent4>
          <a:srgbClr val="404040"/>
        </a:accent4>
        <a:accent5>
          <a:srgbClr val="ADBEC0"/>
        </a:accent5>
        <a:accent6>
          <a:srgbClr val="3D8388"/>
        </a:accent6>
        <a:hlink>
          <a:srgbClr val="4D9AA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23793</TotalTime>
  <Words>1661</Words>
  <Application>Microsoft Office PowerPoint</Application>
  <PresentationFormat>‫הצגה על המסך (4:3)</PresentationFormat>
  <Paragraphs>391</Paragraphs>
  <Slides>23</Slides>
  <Notes>23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24" baseType="lpstr">
      <vt:lpstr>2_powerpoint-template</vt:lpstr>
      <vt:lpstr>תפיסות אפיסטמולוגיות והעדפות למידה בזיקה ללמידה בסביבה מתוקשבת בקרב סטודנטים במכללה</vt:lpstr>
      <vt:lpstr>מטרת המחקר</vt:lpstr>
      <vt:lpstr>אפיסטמולוגיה אישית (Hofer &amp; Pintrich, 1997)</vt:lpstr>
      <vt:lpstr>זיקה בין תפיסות אפיסטמולוגיות ללמידה</vt:lpstr>
      <vt:lpstr>זיקה בין תפיסות אפיסטמולוגיות ללמידה</vt:lpstr>
      <vt:lpstr>זיקה בין למידה בסביבה מתוקשבת לתפיסות אפיסטמולוגיות של לומדים</vt:lpstr>
      <vt:lpstr>מאפיינים של תהליכי ותוצרי למידה  בסביבה מתוקשבת (Chu &amp; Tsai, 2009)</vt:lpstr>
      <vt:lpstr>שאלות המחקר</vt:lpstr>
      <vt:lpstr>מדגם המחקר</vt:lpstr>
      <vt:lpstr>גישת המחקר</vt:lpstr>
      <vt:lpstr>שינויים בתפיסות הסטודנטים את הידע</vt:lpstr>
      <vt:lpstr>ביטויים של התייחסות אפיסטמולוגית  ביחס ללמידה בסביבה מתוקשבת</vt:lpstr>
      <vt:lpstr>ביטויים של התייחסות אפיסטמולוגית  ביחס ללמידה בסביבה מתוקשבת</vt:lpstr>
      <vt:lpstr>אפיסטמולוגיה ביחס ללמידה בסביבה מתוקשבת</vt:lpstr>
      <vt:lpstr>שינויים בהעדפות הסטודנטים  ביחס למאפייני למידה בסביבה מתוקשבת</vt:lpstr>
      <vt:lpstr>התייחסויות הסטודנטים למאפיין הרלבנטיות ביחס ללמידה בסביבה מתוקשבת</vt:lpstr>
      <vt:lpstr>התייחסויות הסטודנטים למאפיין קלות השימוש ביחס ללמידה בסביבה מתוקשבת</vt:lpstr>
      <vt:lpstr>התייחסויות הסטודנטים למאפיין שולייתיות קוגניטיבית ביחס ללמידה בסביבה מתוקשבת</vt:lpstr>
      <vt:lpstr>התייחסויות הסטודנטים למאפיין משא ומתן  בין תלמידים ביחס ללמידה בסביבה מתוקשבת</vt:lpstr>
      <vt:lpstr>התייחסויות הסטודנטים למאפיין הרפלקציה ביחס ללמידה בסביבה מתוקשבת</vt:lpstr>
      <vt:lpstr>התייחסויות הסטודנטים להעדפותיהם ביחס  ללמידה בסביבה מתוקשבת </vt:lpstr>
      <vt:lpstr>מגבלה, חוזק וסוגיות למחקר המשכי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shlomit</dc:creator>
  <cp:lastModifiedBy>shlomit</cp:lastModifiedBy>
  <cp:revision>232</cp:revision>
  <dcterms:created xsi:type="dcterms:W3CDTF">2012-01-18T20:57:51Z</dcterms:created>
  <dcterms:modified xsi:type="dcterms:W3CDTF">2012-02-11T17:06:30Z</dcterms:modified>
</cp:coreProperties>
</file>