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706" r:id="rId1"/>
  </p:sldMasterIdLst>
  <p:notesMasterIdLst>
    <p:notesMasterId r:id="rId31"/>
  </p:notesMasterIdLst>
  <p:handoutMasterIdLst>
    <p:handoutMasterId r:id="rId32"/>
  </p:handoutMasterIdLst>
  <p:sldIdLst>
    <p:sldId id="377" r:id="rId2"/>
    <p:sldId id="501" r:id="rId3"/>
    <p:sldId id="502" r:id="rId4"/>
    <p:sldId id="482" r:id="rId5"/>
    <p:sldId id="467" r:id="rId6"/>
    <p:sldId id="468" r:id="rId7"/>
    <p:sldId id="386" r:id="rId8"/>
    <p:sldId id="472" r:id="rId9"/>
    <p:sldId id="486" r:id="rId10"/>
    <p:sldId id="487" r:id="rId11"/>
    <p:sldId id="478" r:id="rId12"/>
    <p:sldId id="388" r:id="rId13"/>
    <p:sldId id="504" r:id="rId14"/>
    <p:sldId id="477" r:id="rId15"/>
    <p:sldId id="488" r:id="rId16"/>
    <p:sldId id="265" r:id="rId17"/>
    <p:sldId id="489" r:id="rId18"/>
    <p:sldId id="490" r:id="rId19"/>
    <p:sldId id="465" r:id="rId20"/>
    <p:sldId id="492" r:id="rId21"/>
    <p:sldId id="493" r:id="rId22"/>
    <p:sldId id="494" r:id="rId23"/>
    <p:sldId id="444" r:id="rId24"/>
    <p:sldId id="505" r:id="rId25"/>
    <p:sldId id="506" r:id="rId26"/>
    <p:sldId id="498" r:id="rId27"/>
    <p:sldId id="507" r:id="rId28"/>
    <p:sldId id="508" r:id="rId29"/>
    <p:sldId id="509" r:id="rId30"/>
  </p:sldIdLst>
  <p:sldSz cx="9144000" cy="6858000" type="screen4x3"/>
  <p:notesSz cx="6797675" cy="9926638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0F05"/>
    <a:srgbClr val="FF0000"/>
    <a:srgbClr val="541F7B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ocumments%20and%20Settings\&#1488;&#1502;&#1497;&#1512;&#1492;\My%20Documents\&#1496;&#1499;&#1504;&#1497;&#1493;&#1503;\&#1505;&#1502;&#1497;&#1504;&#1512;%20&#1514;&#1497;&#1494;&#1492;\&#1502;&#1488;&#1490;&#1512;%20&#1504;&#1514;&#1493;&#1504;&#1497;&#1501;\&#1488;&#1493;&#1490;&#1493;&#1505;&#1496;%202011\&#1492;&#1504;&#1491;&#1505;&#1514;%20&#1512;&#1511;&#1502;&#1493;&#1514;-&#1493;&#1502;&#1514;&#1488;%20&#1500;&#1512;&#1511;&#1502;&#1492;%20%20&#1508;&#1512;&#1497;%20&#1493;&#1508;&#1493;&#1505;&#1496;-10-8-&#1506;&#1497;&#1489;&#1493;&#1491;%20&#1504;&#1514;&#1493;&#1504;&#1497;&#1501;%20&#1502;&#1502;&#1493;&#1497;&#1497;&#1503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Documments%20and%20Settings\&#1488;&#1502;&#1497;&#1512;&#1492;\My%20Documents\&#1496;&#1499;&#1504;&#1497;&#1493;&#1503;\&#1505;&#1502;&#1497;&#1504;&#1512;%20&#1514;&#1497;&#1494;&#1492;\&#1502;&#1488;&#1490;&#1512;%20&#1504;&#1514;&#1493;&#1504;&#1497;&#1501;\&#1488;&#1493;&#1490;&#1493;&#1505;&#1496;%202011\&#1492;&#1504;&#1491;&#1505;&#1514;%20&#1512;&#1511;&#1502;&#1493;&#1514;-&#1493;&#1502;&#1514;&#1488;%20&#1500;&#1512;&#1511;&#1502;&#1492;%20%20&#1508;&#1512;&#1497;%20&#1493;&#1508;&#1493;&#1505;&#1496;-10-8-&#1506;&#1497;&#1489;&#1493;&#1491;%20&#1504;&#1514;&#1493;&#1504;&#1497;&#1501;%20&#1502;&#1502;&#1493;&#1497;&#1497;&#1503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Documments%20and%20Settings\&#1488;&#1502;&#1497;&#1512;&#1492;\My%20Documents\&#1496;&#1499;&#1504;&#1497;&#1493;&#1503;\&#1505;&#1502;&#1497;&#1504;&#1512;%20&#1514;&#1497;&#1494;&#1492;\&#1502;&#1488;&#1490;&#1512;%20&#1504;&#1514;&#1493;&#1504;&#1497;&#1501;\&#1488;&#1493;&#1490;&#1493;&#1505;&#1496;%202011\&#1506;&#1493;&#1514;&#1511;%20&#1513;&#1500;%20&#1513;&#1488;&#1500;&#1492;%205%20&#1500;&#1504;&#1512;&#1505;&#1496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autoTitleDeleted val="1"/>
    <c:plotArea>
      <c:layout>
        <c:manualLayout>
          <c:layoutTarget val="inner"/>
          <c:xMode val="edge"/>
          <c:yMode val="edge"/>
          <c:x val="0.26445854776236138"/>
          <c:y val="0.20691771269177289"/>
          <c:w val="0.67703490874264249"/>
          <c:h val="0.5597399488243886"/>
        </c:manualLayout>
      </c:layout>
      <c:barChart>
        <c:barDir val="col"/>
        <c:grouping val="clustered"/>
        <c:ser>
          <c:idx val="0"/>
          <c:order val="0"/>
          <c:tx>
            <c:v>PRE</c:v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lang="en-US" b="0"/>
                </a:pPr>
                <a:endParaRPr lang="he-IL"/>
              </a:p>
            </c:txPr>
            <c:showVal val="1"/>
          </c:dLbls>
          <c:cat>
            <c:strRef>
              <c:f>'שאלה 1'!$AO$277:$AQ$277</c:f>
              <c:strCache>
                <c:ptCount val="3"/>
                <c:pt idx="0">
                  <c:v>One Course - From Cell to Tissue(a)</c:v>
                </c:pt>
                <c:pt idx="1">
                  <c:v>One course - Tissue Engineering (b)</c:v>
                </c:pt>
                <c:pt idx="2">
                  <c:v>Two Courses - Tissue Engineering(c)</c:v>
                </c:pt>
              </c:strCache>
            </c:strRef>
          </c:cat>
          <c:val>
            <c:numRef>
              <c:f>'שאלה 1'!$AO$278:$AQ$278</c:f>
              <c:numCache>
                <c:formatCode>0.0</c:formatCode>
                <c:ptCount val="3"/>
                <c:pt idx="0">
                  <c:v>4</c:v>
                </c:pt>
                <c:pt idx="1">
                  <c:v>3</c:v>
                </c:pt>
                <c:pt idx="2" formatCode="General">
                  <c:v>3.4</c:v>
                </c:pt>
              </c:numCache>
            </c:numRef>
          </c:val>
        </c:ser>
        <c:ser>
          <c:idx val="1"/>
          <c:order val="1"/>
          <c:tx>
            <c:v>POST</c:v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lang="en-US" b="0"/>
                </a:pPr>
                <a:endParaRPr lang="he-IL"/>
              </a:p>
            </c:txPr>
            <c:showVal val="1"/>
          </c:dLbls>
          <c:cat>
            <c:strRef>
              <c:f>'שאלה 1'!$AO$277:$AQ$277</c:f>
              <c:strCache>
                <c:ptCount val="3"/>
                <c:pt idx="0">
                  <c:v>One Course - From Cell to Tissue(a)</c:v>
                </c:pt>
                <c:pt idx="1">
                  <c:v>One course - Tissue Engineering (b)</c:v>
                </c:pt>
                <c:pt idx="2">
                  <c:v>Two Courses - Tissue Engineering(c)</c:v>
                </c:pt>
              </c:strCache>
            </c:strRef>
          </c:cat>
          <c:val>
            <c:numRef>
              <c:f>'שאלה 1'!$AO$279:$AQ$279</c:f>
              <c:numCache>
                <c:formatCode>General</c:formatCode>
                <c:ptCount val="3"/>
                <c:pt idx="0">
                  <c:v>3.7</c:v>
                </c:pt>
                <c:pt idx="1">
                  <c:v>3.4</c:v>
                </c:pt>
                <c:pt idx="2">
                  <c:v>4.9000000000000004</c:v>
                </c:pt>
              </c:numCache>
            </c:numRef>
          </c:val>
        </c:ser>
        <c:axId val="78566912"/>
        <c:axId val="78828672"/>
      </c:barChart>
      <c:catAx>
        <c:axId val="7856691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900" b="1"/>
            </a:pPr>
            <a:endParaRPr lang="he-IL"/>
          </a:p>
        </c:txPr>
        <c:crossAx val="78828672"/>
        <c:crosses val="autoZero"/>
        <c:auto val="1"/>
        <c:lblAlgn val="ctr"/>
        <c:lblOffset val="100"/>
      </c:catAx>
      <c:valAx>
        <c:axId val="78828672"/>
        <c:scaling>
          <c:orientation val="minMax"/>
          <c:max val="1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 dirty="0"/>
                  <a:t>Total average</a:t>
                </a:r>
                <a:r>
                  <a:rPr lang="en-US" baseline="0" dirty="0"/>
                  <a:t> score</a:t>
                </a:r>
                <a:endParaRPr lang="he-IL" dirty="0"/>
              </a:p>
            </c:rich>
          </c:tx>
          <c:layout>
            <c:manualLayout>
              <c:xMode val="edge"/>
              <c:yMode val="edge"/>
              <c:x val="0.17501414938299295"/>
              <c:y val="0.28424824380247671"/>
            </c:manualLayout>
          </c:layout>
        </c:title>
        <c:numFmt formatCode="0.0" sourceLinked="1"/>
        <c:tickLblPos val="nextTo"/>
        <c:txPr>
          <a:bodyPr/>
          <a:lstStyle/>
          <a:p>
            <a:pPr>
              <a:defRPr lang="en-US" sz="800"/>
            </a:pPr>
            <a:endParaRPr lang="he-IL"/>
          </a:p>
        </c:txPr>
        <c:crossAx val="78566912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"/>
          <c:y val="0.74966525280971963"/>
          <c:w val="0.11050059637920145"/>
          <c:h val="0.2326221815246427"/>
        </c:manualLayout>
      </c:layout>
      <c:txPr>
        <a:bodyPr/>
        <a:lstStyle/>
        <a:p>
          <a:pPr>
            <a:defRPr lang="en-US"/>
          </a:pPr>
          <a:endParaRPr lang="he-IL"/>
        </a:p>
      </c:txPr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autoTitleDeleted val="1"/>
    <c:plotArea>
      <c:layout>
        <c:manualLayout>
          <c:layoutTarget val="inner"/>
          <c:xMode val="edge"/>
          <c:yMode val="edge"/>
          <c:x val="0.2334817798937924"/>
          <c:y val="0.23444763522207013"/>
          <c:w val="0.70923469450039878"/>
          <c:h val="0.51642674077504669"/>
        </c:manualLayout>
      </c:layout>
      <c:barChart>
        <c:barDir val="col"/>
        <c:grouping val="clustered"/>
        <c:ser>
          <c:idx val="0"/>
          <c:order val="0"/>
          <c:tx>
            <c:v>PRE</c:v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lang="en-US"/>
                </a:pPr>
                <a:endParaRPr lang="he-IL"/>
              </a:p>
            </c:txPr>
            <c:showVal val="1"/>
          </c:dLbls>
          <c:cat>
            <c:strRef>
              <c:f>'שאלה 2'!$AM$271:$AO$271</c:f>
              <c:strCache>
                <c:ptCount val="3"/>
                <c:pt idx="0">
                  <c:v>One Course - From Cell to Tissue(a)</c:v>
                </c:pt>
                <c:pt idx="1">
                  <c:v>One course - Tissue Engineering (b)</c:v>
                </c:pt>
                <c:pt idx="2">
                  <c:v>Two Courses - Tissue Engineering (c)</c:v>
                </c:pt>
              </c:strCache>
            </c:strRef>
          </c:cat>
          <c:val>
            <c:numRef>
              <c:f>'שאלה 2'!$AM$272:$AO$272</c:f>
              <c:numCache>
                <c:formatCode>0.0</c:formatCode>
                <c:ptCount val="3"/>
                <c:pt idx="0">
                  <c:v>5.6</c:v>
                </c:pt>
                <c:pt idx="1">
                  <c:v>4.46</c:v>
                </c:pt>
                <c:pt idx="2">
                  <c:v>5.6199999999999966</c:v>
                </c:pt>
              </c:numCache>
            </c:numRef>
          </c:val>
        </c:ser>
        <c:ser>
          <c:idx val="1"/>
          <c:order val="1"/>
          <c:tx>
            <c:v>POST</c:v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lang="en-US"/>
                </a:pPr>
                <a:endParaRPr lang="he-IL"/>
              </a:p>
            </c:txPr>
            <c:showVal val="1"/>
          </c:dLbls>
          <c:cat>
            <c:strRef>
              <c:f>'שאלה 2'!$AM$271:$AO$271</c:f>
              <c:strCache>
                <c:ptCount val="3"/>
                <c:pt idx="0">
                  <c:v>One Course - From Cell to Tissue(a)</c:v>
                </c:pt>
                <c:pt idx="1">
                  <c:v>One course - Tissue Engineering (b)</c:v>
                </c:pt>
                <c:pt idx="2">
                  <c:v>Two Courses - Tissue Engineering (c)</c:v>
                </c:pt>
              </c:strCache>
            </c:strRef>
          </c:cat>
          <c:val>
            <c:numRef>
              <c:f>'שאלה 2'!$AM$273:$AO$273</c:f>
              <c:numCache>
                <c:formatCode>0.0</c:formatCode>
                <c:ptCount val="3"/>
                <c:pt idx="0">
                  <c:v>6.2</c:v>
                </c:pt>
                <c:pt idx="1">
                  <c:v>6.6199999999999966</c:v>
                </c:pt>
                <c:pt idx="2">
                  <c:v>7.06</c:v>
                </c:pt>
              </c:numCache>
            </c:numRef>
          </c:val>
        </c:ser>
        <c:axId val="79512320"/>
        <c:axId val="79513856"/>
      </c:barChart>
      <c:catAx>
        <c:axId val="795123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900" b="1"/>
            </a:pPr>
            <a:endParaRPr lang="he-IL"/>
          </a:p>
        </c:txPr>
        <c:crossAx val="79513856"/>
        <c:crosses val="autoZero"/>
        <c:auto val="1"/>
        <c:lblAlgn val="ctr"/>
        <c:lblOffset val="100"/>
      </c:catAx>
      <c:valAx>
        <c:axId val="79513856"/>
        <c:scaling>
          <c:orientation val="minMax"/>
          <c:max val="1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Total</a:t>
                </a:r>
                <a:r>
                  <a:rPr lang="en-US" baseline="0"/>
                  <a:t> average score</a:t>
                </a:r>
                <a:endParaRPr lang="he-IL"/>
              </a:p>
            </c:rich>
          </c:tx>
          <c:layout>
            <c:manualLayout>
              <c:xMode val="edge"/>
              <c:yMode val="edge"/>
              <c:x val="0.14311679790026249"/>
              <c:y val="0.29179435962235628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lang="en-US" sz="800"/>
            </a:pPr>
            <a:endParaRPr lang="he-IL"/>
          </a:p>
        </c:txPr>
        <c:crossAx val="79512320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"/>
          <c:y val="0.73294961659204805"/>
          <c:w val="0.10688898944936576"/>
          <c:h val="0.17345713723554551"/>
        </c:manualLayout>
      </c:layout>
      <c:txPr>
        <a:bodyPr/>
        <a:lstStyle/>
        <a:p>
          <a:pPr>
            <a:defRPr lang="en-US"/>
          </a:pPr>
          <a:endParaRPr lang="he-IL"/>
        </a:p>
      </c:txPr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autoTitleDeleted val="1"/>
    <c:plotArea>
      <c:layout>
        <c:manualLayout>
          <c:layoutTarget val="inner"/>
          <c:xMode val="edge"/>
          <c:yMode val="edge"/>
          <c:x val="0.23825337804996596"/>
          <c:y val="0.18279911164950541"/>
          <c:w val="0.7232903178769321"/>
          <c:h val="0.52672117908339089"/>
        </c:manualLayout>
      </c:layout>
      <c:barChart>
        <c:barDir val="col"/>
        <c:grouping val="clustered"/>
        <c:ser>
          <c:idx val="0"/>
          <c:order val="0"/>
          <c:tx>
            <c:v>PRE</c:v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lang="en-US"/>
                </a:pPr>
                <a:endParaRPr lang="he-IL"/>
              </a:p>
            </c:txPr>
            <c:showVal val="1"/>
          </c:dLbls>
          <c:cat>
            <c:strRef>
              <c:f>גיליון1!$P$29:$R$29</c:f>
              <c:strCache>
                <c:ptCount val="3"/>
                <c:pt idx="0">
                  <c:v>One Course - From Cell to Tissue (a)</c:v>
                </c:pt>
                <c:pt idx="1">
                  <c:v>One course - Tissue Engineering (b)</c:v>
                </c:pt>
                <c:pt idx="2">
                  <c:v>Two Courses-Tissue Engineering (c)</c:v>
                </c:pt>
              </c:strCache>
            </c:strRef>
          </c:cat>
          <c:val>
            <c:numRef>
              <c:f>גיליון1!$P$30:$R$30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4.5</c:v>
                </c:pt>
                <c:pt idx="2">
                  <c:v>4.9000000000000004</c:v>
                </c:pt>
              </c:numCache>
            </c:numRef>
          </c:val>
        </c:ser>
        <c:ser>
          <c:idx val="1"/>
          <c:order val="1"/>
          <c:tx>
            <c:v>POST</c:v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lang="en-US"/>
                </a:pPr>
                <a:endParaRPr lang="he-IL"/>
              </a:p>
            </c:txPr>
            <c:showVal val="1"/>
          </c:dLbls>
          <c:cat>
            <c:strRef>
              <c:f>גיליון1!$P$29:$R$29</c:f>
              <c:strCache>
                <c:ptCount val="3"/>
                <c:pt idx="0">
                  <c:v>One Course - From Cell to Tissue (a)</c:v>
                </c:pt>
                <c:pt idx="1">
                  <c:v>One course - Tissue Engineering (b)</c:v>
                </c:pt>
                <c:pt idx="2">
                  <c:v>Two Courses-Tissue Engineering (c)</c:v>
                </c:pt>
              </c:strCache>
            </c:strRef>
          </c:cat>
          <c:val>
            <c:numRef>
              <c:f>גיליון1!$P$31:$R$31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4.0999999999999996</c:v>
                </c:pt>
                <c:pt idx="2">
                  <c:v>5.5</c:v>
                </c:pt>
              </c:numCache>
            </c:numRef>
          </c:val>
        </c:ser>
        <c:axId val="79570816"/>
        <c:axId val="79572352"/>
      </c:barChart>
      <c:catAx>
        <c:axId val="795708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 b="1"/>
            </a:pPr>
            <a:endParaRPr lang="he-IL"/>
          </a:p>
        </c:txPr>
        <c:crossAx val="79572352"/>
        <c:crosses val="autoZero"/>
        <c:auto val="1"/>
        <c:lblAlgn val="ctr"/>
        <c:lblOffset val="100"/>
      </c:catAx>
      <c:valAx>
        <c:axId val="79572352"/>
        <c:scaling>
          <c:orientation val="minMax"/>
          <c:max val="1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Total</a:t>
                </a:r>
                <a:r>
                  <a:rPr lang="en-US" baseline="0"/>
                  <a:t> average score</a:t>
                </a:r>
                <a:endParaRPr lang="he-IL"/>
              </a:p>
            </c:rich>
          </c:tx>
          <c:layout>
            <c:manualLayout>
              <c:xMode val="edge"/>
              <c:yMode val="edge"/>
              <c:x val="0.13342884222805482"/>
              <c:y val="0.24153159701191199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en-US" sz="900"/>
            </a:pPr>
            <a:endParaRPr lang="he-IL"/>
          </a:p>
        </c:txPr>
        <c:crossAx val="79570816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3.2127985752376756E-2"/>
          <c:y val="0.74218124671565522"/>
          <c:w val="0.11483341609325858"/>
          <c:h val="0.18546577831617372"/>
        </c:manualLayout>
      </c:layout>
      <c:txPr>
        <a:bodyPr/>
        <a:lstStyle/>
        <a:p>
          <a:pPr>
            <a:defRPr lang="en-US"/>
          </a:pPr>
          <a:endParaRPr lang="he-IL"/>
        </a:p>
      </c:txPr>
    </c:legend>
    <c:plotVisOnly val="1"/>
    <c:dispBlanksAs val="gap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DADE9E-7CC4-4CC5-A438-E7FE69A8CB7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B89702C0-42B9-4257-BE9E-ABC974996F85}">
      <dgm:prSet phldrT="[טקסט]"/>
      <dgm:spPr/>
      <dgm:t>
        <a:bodyPr/>
        <a:lstStyle/>
        <a:p>
          <a:pPr algn="just" rtl="1"/>
          <a:r>
            <a:rPr lang="he-IL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2. שילוב שאלות רבות ברירה במהלך ההרצאות עליהן ענו הסטודנטים באמצעות שלטים אינטראקטיביים </a:t>
          </a:r>
        </a:p>
        <a:p>
          <a:pPr algn="ctr" rtl="1"/>
          <a:r>
            <a:rPr lang="he-IL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(</a:t>
          </a:r>
          <a:r>
            <a:rPr lang="en-US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(</a:t>
          </a:r>
          <a:r>
            <a:rPr lang="en-US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Magiclass</a:t>
          </a:r>
          <a:endParaRPr lang="he-IL" dirty="0"/>
        </a:p>
      </dgm:t>
    </dgm:pt>
    <dgm:pt modelId="{8ED144C6-78DC-415A-9DF7-1F137F60CCF8}" type="parTrans" cxnId="{54776358-B65A-45DD-8240-3EFB665D3F59}">
      <dgm:prSet/>
      <dgm:spPr/>
      <dgm:t>
        <a:bodyPr/>
        <a:lstStyle/>
        <a:p>
          <a:pPr rtl="1"/>
          <a:endParaRPr lang="he-IL"/>
        </a:p>
      </dgm:t>
    </dgm:pt>
    <dgm:pt modelId="{F91818BF-0A83-43A2-9613-F376BD3C0060}" type="sibTrans" cxnId="{54776358-B65A-45DD-8240-3EFB665D3F59}">
      <dgm:prSet/>
      <dgm:spPr/>
      <dgm:t>
        <a:bodyPr/>
        <a:lstStyle/>
        <a:p>
          <a:pPr rtl="1"/>
          <a:endParaRPr lang="he-IL"/>
        </a:p>
      </dgm:t>
    </dgm:pt>
    <dgm:pt modelId="{13D404F6-250D-4760-8708-D93415F9330D}">
      <dgm:prSet phldrT="[טקסט]"/>
      <dgm:spPr/>
      <dgm:t>
        <a:bodyPr/>
        <a:lstStyle/>
        <a:p>
          <a:pPr algn="just" rtl="1"/>
          <a:r>
            <a:rPr lang="he-IL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1. מפגשים שבועיים פנים אל פנים של הרצאות ותרגולים</a:t>
          </a:r>
          <a:endParaRPr lang="he-IL" dirty="0"/>
        </a:p>
      </dgm:t>
    </dgm:pt>
    <dgm:pt modelId="{FE8C74C1-59B4-446E-8B2B-1B78FA930FDF}" type="parTrans" cxnId="{A5C663D8-A186-447F-9595-1C72D0979E9E}">
      <dgm:prSet/>
      <dgm:spPr/>
      <dgm:t>
        <a:bodyPr/>
        <a:lstStyle/>
        <a:p>
          <a:pPr rtl="1"/>
          <a:endParaRPr lang="he-IL"/>
        </a:p>
      </dgm:t>
    </dgm:pt>
    <dgm:pt modelId="{4B187891-E994-47EC-9501-EE33954F5E97}" type="sibTrans" cxnId="{A5C663D8-A186-447F-9595-1C72D0979E9E}">
      <dgm:prSet/>
      <dgm:spPr/>
      <dgm:t>
        <a:bodyPr/>
        <a:lstStyle/>
        <a:p>
          <a:pPr rtl="1"/>
          <a:endParaRPr lang="he-IL"/>
        </a:p>
      </dgm:t>
    </dgm:pt>
    <dgm:pt modelId="{A1D5D591-69E4-49C4-BA4C-EB151AB99498}">
      <dgm:prSet phldrT="[טקסט]"/>
      <dgm:spPr>
        <a:solidFill>
          <a:srgbClr val="FFFF00"/>
        </a:solidFill>
      </dgm:spPr>
      <dgm:t>
        <a:bodyPr/>
        <a:lstStyle/>
        <a:p>
          <a:pPr algn="just" rtl="1"/>
          <a:r>
            <a:rPr lang="he-IL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4. פעילות מתוקשבת באתר הקורס שכללה דיונים בפורומים בעקבות קריאת מאמרי מחקר מדעיים (מתא לרקמה), ויצירת תוצרים שיתופיים באתר הקורס (הנדסת רקמות).</a:t>
          </a:r>
          <a:endParaRPr lang="he-IL" dirty="0"/>
        </a:p>
      </dgm:t>
    </dgm:pt>
    <dgm:pt modelId="{FBAC8EA0-435F-45A6-9DDB-2D39159F0430}" type="parTrans" cxnId="{FD9D1797-4ABC-4D5B-9A48-9C637E82CECE}">
      <dgm:prSet/>
      <dgm:spPr/>
      <dgm:t>
        <a:bodyPr/>
        <a:lstStyle/>
        <a:p>
          <a:pPr rtl="1"/>
          <a:endParaRPr lang="he-IL"/>
        </a:p>
      </dgm:t>
    </dgm:pt>
    <dgm:pt modelId="{8F454DB3-295D-4EC9-90E6-C493C0ADD1F9}" type="sibTrans" cxnId="{FD9D1797-4ABC-4D5B-9A48-9C637E82CECE}">
      <dgm:prSet/>
      <dgm:spPr/>
      <dgm:t>
        <a:bodyPr/>
        <a:lstStyle/>
        <a:p>
          <a:pPr rtl="1"/>
          <a:endParaRPr lang="he-IL"/>
        </a:p>
      </dgm:t>
    </dgm:pt>
    <dgm:pt modelId="{FC9C9EF4-1A5B-4552-BBF1-0D347E2060B7}">
      <dgm:prSet phldrT="[טקסט]"/>
      <dgm:spPr>
        <a:solidFill>
          <a:srgbClr val="FFFF00"/>
        </a:solidFill>
      </dgm:spPr>
      <dgm:t>
        <a:bodyPr/>
        <a:lstStyle/>
        <a:p>
          <a:pPr algn="just" rtl="1"/>
          <a:r>
            <a:rPr lang="he-IL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3. צילומי ההרצאות והתרגולים בתוכנת </a:t>
          </a:r>
          <a:r>
            <a:rPr lang="en-US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Panopto</a:t>
          </a:r>
          <a:r>
            <a:rPr lang="he-IL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(מבוססת טכנולוגיית </a:t>
          </a:r>
          <a:r>
            <a:rPr lang="en-US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Streamimg</a:t>
          </a:r>
          <a:r>
            <a:rPr lang="he-IL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) והעלאתם לאתר הקורס ב-</a:t>
          </a:r>
          <a:r>
            <a:rPr lang="en-US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Moodle</a:t>
          </a:r>
          <a:endParaRPr lang="he-IL" dirty="0"/>
        </a:p>
      </dgm:t>
    </dgm:pt>
    <dgm:pt modelId="{D9CF1E31-015E-4CDC-BAF2-DC0AB31722B6}" type="parTrans" cxnId="{8A8B0E5B-27A2-4B96-B669-0C57935161DA}">
      <dgm:prSet/>
      <dgm:spPr/>
      <dgm:t>
        <a:bodyPr/>
        <a:lstStyle/>
        <a:p>
          <a:pPr rtl="1"/>
          <a:endParaRPr lang="he-IL"/>
        </a:p>
      </dgm:t>
    </dgm:pt>
    <dgm:pt modelId="{E3B49BD5-EBD2-4FA5-8A8E-11FB4577AA57}" type="sibTrans" cxnId="{8A8B0E5B-27A2-4B96-B669-0C57935161DA}">
      <dgm:prSet/>
      <dgm:spPr/>
      <dgm:t>
        <a:bodyPr/>
        <a:lstStyle/>
        <a:p>
          <a:pPr rtl="1"/>
          <a:endParaRPr lang="he-IL"/>
        </a:p>
      </dgm:t>
    </dgm:pt>
    <dgm:pt modelId="{3E805C97-A057-4090-B7A9-C82F6D4E2419}">
      <dgm:prSet/>
      <dgm:spPr/>
      <dgm:t>
        <a:bodyPr/>
        <a:lstStyle/>
        <a:p>
          <a:endParaRPr lang="en-US"/>
        </a:p>
      </dgm:t>
    </dgm:pt>
    <dgm:pt modelId="{B65A6CC1-A318-4BA5-A5A1-6C6BDB107663}" type="parTrans" cxnId="{EF3FABEB-431B-44A3-9F9C-BF9D9166649C}">
      <dgm:prSet/>
      <dgm:spPr/>
      <dgm:t>
        <a:bodyPr/>
        <a:lstStyle/>
        <a:p>
          <a:pPr rtl="1"/>
          <a:endParaRPr lang="he-IL"/>
        </a:p>
      </dgm:t>
    </dgm:pt>
    <dgm:pt modelId="{1379C025-FC0A-4C9F-ACBD-3398EA807EE2}" type="sibTrans" cxnId="{EF3FABEB-431B-44A3-9F9C-BF9D9166649C}">
      <dgm:prSet/>
      <dgm:spPr/>
      <dgm:t>
        <a:bodyPr/>
        <a:lstStyle/>
        <a:p>
          <a:pPr rtl="1"/>
          <a:endParaRPr lang="he-IL"/>
        </a:p>
      </dgm:t>
    </dgm:pt>
    <dgm:pt modelId="{8989F821-B6CC-4A28-B395-703AF95E67A7}">
      <dgm:prSet phldrT="[טקסט]"/>
      <dgm:spPr/>
      <dgm:t>
        <a:bodyPr/>
        <a:lstStyle/>
        <a:p>
          <a:pPr rtl="1"/>
          <a:r>
            <a:rPr lang="he-IL" dirty="0" smtClean="0"/>
            <a:t>קורס היברידי</a:t>
          </a:r>
          <a:endParaRPr lang="he-IL" dirty="0"/>
        </a:p>
      </dgm:t>
    </dgm:pt>
    <dgm:pt modelId="{289231DA-3ED0-485F-BF61-9B80D3A44514}" type="sibTrans" cxnId="{8BD65727-13FF-479D-A076-B84D0ED6C1BD}">
      <dgm:prSet/>
      <dgm:spPr/>
      <dgm:t>
        <a:bodyPr/>
        <a:lstStyle/>
        <a:p>
          <a:pPr rtl="1"/>
          <a:endParaRPr lang="he-IL"/>
        </a:p>
      </dgm:t>
    </dgm:pt>
    <dgm:pt modelId="{45C5074D-7474-483B-9CAB-B76AD172201B}" type="parTrans" cxnId="{8BD65727-13FF-479D-A076-B84D0ED6C1BD}">
      <dgm:prSet/>
      <dgm:spPr/>
      <dgm:t>
        <a:bodyPr/>
        <a:lstStyle/>
        <a:p>
          <a:pPr rtl="1"/>
          <a:endParaRPr lang="he-IL"/>
        </a:p>
      </dgm:t>
    </dgm:pt>
    <dgm:pt modelId="{ED3D7B7F-84BD-4FC3-AFE7-1E60BCC98A5F}" type="pres">
      <dgm:prSet presAssocID="{B1DADE9E-7CC4-4CC5-A438-E7FE69A8CB7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ABD37A-87DA-4EFD-BC1F-F07704066602}" type="pres">
      <dgm:prSet presAssocID="{B1DADE9E-7CC4-4CC5-A438-E7FE69A8CB77}" presName="matrix" presStyleCnt="0"/>
      <dgm:spPr/>
    </dgm:pt>
    <dgm:pt modelId="{EC3C04CA-0A12-4E9C-8EC8-6443CFF07D3D}" type="pres">
      <dgm:prSet presAssocID="{B1DADE9E-7CC4-4CC5-A438-E7FE69A8CB77}" presName="tile1" presStyleLbl="node1" presStyleIdx="0" presStyleCnt="4"/>
      <dgm:spPr/>
      <dgm:t>
        <a:bodyPr/>
        <a:lstStyle/>
        <a:p>
          <a:pPr rtl="1"/>
          <a:endParaRPr lang="he-IL"/>
        </a:p>
      </dgm:t>
    </dgm:pt>
    <dgm:pt modelId="{FC5D1139-E1DC-4D5B-8ACA-C24AC69F23C1}" type="pres">
      <dgm:prSet presAssocID="{B1DADE9E-7CC4-4CC5-A438-E7FE69A8CB7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EB6FF3-F711-4370-8B31-33D42761EA60}" type="pres">
      <dgm:prSet presAssocID="{B1DADE9E-7CC4-4CC5-A438-E7FE69A8CB77}" presName="tile2" presStyleLbl="node1" presStyleIdx="1" presStyleCnt="4"/>
      <dgm:spPr/>
      <dgm:t>
        <a:bodyPr/>
        <a:lstStyle/>
        <a:p>
          <a:pPr rtl="1"/>
          <a:endParaRPr lang="he-IL"/>
        </a:p>
      </dgm:t>
    </dgm:pt>
    <dgm:pt modelId="{48F765C4-D7E0-4E43-B408-84F33C5B04B0}" type="pres">
      <dgm:prSet presAssocID="{B1DADE9E-7CC4-4CC5-A438-E7FE69A8CB7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3B56344-F317-47B8-AFAD-2F7A7B94E906}" type="pres">
      <dgm:prSet presAssocID="{B1DADE9E-7CC4-4CC5-A438-E7FE69A8CB77}" presName="tile3" presStyleLbl="node1" presStyleIdx="2" presStyleCnt="4"/>
      <dgm:spPr/>
      <dgm:t>
        <a:bodyPr/>
        <a:lstStyle/>
        <a:p>
          <a:pPr rtl="1"/>
          <a:endParaRPr lang="he-IL"/>
        </a:p>
      </dgm:t>
    </dgm:pt>
    <dgm:pt modelId="{7654B3FF-DFCD-4188-932F-43C624E3D2F0}" type="pres">
      <dgm:prSet presAssocID="{B1DADE9E-7CC4-4CC5-A438-E7FE69A8CB7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14C238D-3782-496E-8E0E-051F391429F8}" type="pres">
      <dgm:prSet presAssocID="{B1DADE9E-7CC4-4CC5-A438-E7FE69A8CB77}" presName="tile4" presStyleLbl="node1" presStyleIdx="3" presStyleCnt="4"/>
      <dgm:spPr/>
      <dgm:t>
        <a:bodyPr/>
        <a:lstStyle/>
        <a:p>
          <a:pPr rtl="1"/>
          <a:endParaRPr lang="he-IL"/>
        </a:p>
      </dgm:t>
    </dgm:pt>
    <dgm:pt modelId="{9E9434B0-2215-42CC-968F-FA3B648837C5}" type="pres">
      <dgm:prSet presAssocID="{B1DADE9E-7CC4-4CC5-A438-E7FE69A8CB7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6D98AF6-5872-43B1-8026-8853B288DD1B}" type="pres">
      <dgm:prSet presAssocID="{B1DADE9E-7CC4-4CC5-A438-E7FE69A8CB7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CF384C2-9A66-41D2-8197-2B1E77856B5F}" type="presOf" srcId="{FC9C9EF4-1A5B-4552-BBF1-0D347E2060B7}" destId="{514C238D-3782-496E-8E0E-051F391429F8}" srcOrd="0" destOrd="0" presId="urn:microsoft.com/office/officeart/2005/8/layout/matrix1"/>
    <dgm:cxn modelId="{E83DB210-D0D3-4F39-8C76-1F262F3EBBEE}" type="presOf" srcId="{B89702C0-42B9-4257-BE9E-ABC974996F85}" destId="{FC5D1139-E1DC-4D5B-8ACA-C24AC69F23C1}" srcOrd="1" destOrd="0" presId="urn:microsoft.com/office/officeart/2005/8/layout/matrix1"/>
    <dgm:cxn modelId="{FA4EDED9-AE31-4A4F-9CAA-C567A64285CA}" type="presOf" srcId="{B1DADE9E-7CC4-4CC5-A438-E7FE69A8CB77}" destId="{ED3D7B7F-84BD-4FC3-AFE7-1E60BCC98A5F}" srcOrd="0" destOrd="0" presId="urn:microsoft.com/office/officeart/2005/8/layout/matrix1"/>
    <dgm:cxn modelId="{E6793A0B-DC07-4BC8-831F-42A720ECF7AC}" type="presOf" srcId="{FC9C9EF4-1A5B-4552-BBF1-0D347E2060B7}" destId="{9E9434B0-2215-42CC-968F-FA3B648837C5}" srcOrd="1" destOrd="0" presId="urn:microsoft.com/office/officeart/2005/8/layout/matrix1"/>
    <dgm:cxn modelId="{54776358-B65A-45DD-8240-3EFB665D3F59}" srcId="{8989F821-B6CC-4A28-B395-703AF95E67A7}" destId="{B89702C0-42B9-4257-BE9E-ABC974996F85}" srcOrd="0" destOrd="0" parTransId="{8ED144C6-78DC-415A-9DF7-1F137F60CCF8}" sibTransId="{F91818BF-0A83-43A2-9613-F376BD3C0060}"/>
    <dgm:cxn modelId="{967F7AD9-1CAC-4E52-906B-D8BA83D084C7}" type="presOf" srcId="{8989F821-B6CC-4A28-B395-703AF95E67A7}" destId="{D6D98AF6-5872-43B1-8026-8853B288DD1B}" srcOrd="0" destOrd="0" presId="urn:microsoft.com/office/officeart/2005/8/layout/matrix1"/>
    <dgm:cxn modelId="{8BD65727-13FF-479D-A076-B84D0ED6C1BD}" srcId="{B1DADE9E-7CC4-4CC5-A438-E7FE69A8CB77}" destId="{8989F821-B6CC-4A28-B395-703AF95E67A7}" srcOrd="0" destOrd="0" parTransId="{45C5074D-7474-483B-9CAB-B76AD172201B}" sibTransId="{289231DA-3ED0-485F-BF61-9B80D3A44514}"/>
    <dgm:cxn modelId="{EF3FABEB-431B-44A3-9F9C-BF9D9166649C}" srcId="{8989F821-B6CC-4A28-B395-703AF95E67A7}" destId="{3E805C97-A057-4090-B7A9-C82F6D4E2419}" srcOrd="4" destOrd="0" parTransId="{B65A6CC1-A318-4BA5-A5A1-6C6BDB107663}" sibTransId="{1379C025-FC0A-4C9F-ACBD-3398EA807EE2}"/>
    <dgm:cxn modelId="{8A8B0E5B-27A2-4B96-B669-0C57935161DA}" srcId="{8989F821-B6CC-4A28-B395-703AF95E67A7}" destId="{FC9C9EF4-1A5B-4552-BBF1-0D347E2060B7}" srcOrd="3" destOrd="0" parTransId="{D9CF1E31-015E-4CDC-BAF2-DC0AB31722B6}" sibTransId="{E3B49BD5-EBD2-4FA5-8A8E-11FB4577AA57}"/>
    <dgm:cxn modelId="{A697A8B8-4E75-4E67-AC4F-A3ED5C986A6B}" type="presOf" srcId="{13D404F6-250D-4760-8708-D93415F9330D}" destId="{52EB6FF3-F711-4370-8B31-33D42761EA60}" srcOrd="0" destOrd="0" presId="urn:microsoft.com/office/officeart/2005/8/layout/matrix1"/>
    <dgm:cxn modelId="{1E6E0018-ECBF-44FB-BAC0-5B7052628911}" type="presOf" srcId="{13D404F6-250D-4760-8708-D93415F9330D}" destId="{48F765C4-D7E0-4E43-B408-84F33C5B04B0}" srcOrd="1" destOrd="0" presId="urn:microsoft.com/office/officeart/2005/8/layout/matrix1"/>
    <dgm:cxn modelId="{E0DB954A-3A43-4AE8-B322-E2164A384222}" type="presOf" srcId="{A1D5D591-69E4-49C4-BA4C-EB151AB99498}" destId="{7654B3FF-DFCD-4188-932F-43C624E3D2F0}" srcOrd="1" destOrd="0" presId="urn:microsoft.com/office/officeart/2005/8/layout/matrix1"/>
    <dgm:cxn modelId="{A5C663D8-A186-447F-9595-1C72D0979E9E}" srcId="{8989F821-B6CC-4A28-B395-703AF95E67A7}" destId="{13D404F6-250D-4760-8708-D93415F9330D}" srcOrd="1" destOrd="0" parTransId="{FE8C74C1-59B4-446E-8B2B-1B78FA930FDF}" sibTransId="{4B187891-E994-47EC-9501-EE33954F5E97}"/>
    <dgm:cxn modelId="{9998BC69-D3DD-4269-8D25-721376F0B1E0}" type="presOf" srcId="{A1D5D591-69E4-49C4-BA4C-EB151AB99498}" destId="{A3B56344-F317-47B8-AFAD-2F7A7B94E906}" srcOrd="0" destOrd="0" presId="urn:microsoft.com/office/officeart/2005/8/layout/matrix1"/>
    <dgm:cxn modelId="{81FEC084-9C76-4A07-82D6-691B12C01DB7}" type="presOf" srcId="{B89702C0-42B9-4257-BE9E-ABC974996F85}" destId="{EC3C04CA-0A12-4E9C-8EC8-6443CFF07D3D}" srcOrd="0" destOrd="0" presId="urn:microsoft.com/office/officeart/2005/8/layout/matrix1"/>
    <dgm:cxn modelId="{FD9D1797-4ABC-4D5B-9A48-9C637E82CECE}" srcId="{8989F821-B6CC-4A28-B395-703AF95E67A7}" destId="{A1D5D591-69E4-49C4-BA4C-EB151AB99498}" srcOrd="2" destOrd="0" parTransId="{FBAC8EA0-435F-45A6-9DDB-2D39159F0430}" sibTransId="{8F454DB3-295D-4EC9-90E6-C493C0ADD1F9}"/>
    <dgm:cxn modelId="{74A08E91-A992-43EA-B8C4-E3BF092618E5}" type="presParOf" srcId="{ED3D7B7F-84BD-4FC3-AFE7-1E60BCC98A5F}" destId="{F1ABD37A-87DA-4EFD-BC1F-F07704066602}" srcOrd="0" destOrd="0" presId="urn:microsoft.com/office/officeart/2005/8/layout/matrix1"/>
    <dgm:cxn modelId="{1685CADD-FFFD-40EA-89B3-5D68D2E4C83D}" type="presParOf" srcId="{F1ABD37A-87DA-4EFD-BC1F-F07704066602}" destId="{EC3C04CA-0A12-4E9C-8EC8-6443CFF07D3D}" srcOrd="0" destOrd="0" presId="urn:microsoft.com/office/officeart/2005/8/layout/matrix1"/>
    <dgm:cxn modelId="{9021B0EC-C7DA-45BB-8681-7A956374301E}" type="presParOf" srcId="{F1ABD37A-87DA-4EFD-BC1F-F07704066602}" destId="{FC5D1139-E1DC-4D5B-8ACA-C24AC69F23C1}" srcOrd="1" destOrd="0" presId="urn:microsoft.com/office/officeart/2005/8/layout/matrix1"/>
    <dgm:cxn modelId="{CD066749-AED1-4A3A-BE2B-988E3C5758E3}" type="presParOf" srcId="{F1ABD37A-87DA-4EFD-BC1F-F07704066602}" destId="{52EB6FF3-F711-4370-8B31-33D42761EA60}" srcOrd="2" destOrd="0" presId="urn:microsoft.com/office/officeart/2005/8/layout/matrix1"/>
    <dgm:cxn modelId="{948E8842-B4F6-471D-B398-37435FA4AA6C}" type="presParOf" srcId="{F1ABD37A-87DA-4EFD-BC1F-F07704066602}" destId="{48F765C4-D7E0-4E43-B408-84F33C5B04B0}" srcOrd="3" destOrd="0" presId="urn:microsoft.com/office/officeart/2005/8/layout/matrix1"/>
    <dgm:cxn modelId="{736EF684-80E3-479B-BD61-7ABB72493C0D}" type="presParOf" srcId="{F1ABD37A-87DA-4EFD-BC1F-F07704066602}" destId="{A3B56344-F317-47B8-AFAD-2F7A7B94E906}" srcOrd="4" destOrd="0" presId="urn:microsoft.com/office/officeart/2005/8/layout/matrix1"/>
    <dgm:cxn modelId="{5E397DE9-5039-441F-96F0-B9573CFB4A7D}" type="presParOf" srcId="{F1ABD37A-87DA-4EFD-BC1F-F07704066602}" destId="{7654B3FF-DFCD-4188-932F-43C624E3D2F0}" srcOrd="5" destOrd="0" presId="urn:microsoft.com/office/officeart/2005/8/layout/matrix1"/>
    <dgm:cxn modelId="{88E823B7-A049-4676-BA14-734140A08F42}" type="presParOf" srcId="{F1ABD37A-87DA-4EFD-BC1F-F07704066602}" destId="{514C238D-3782-496E-8E0E-051F391429F8}" srcOrd="6" destOrd="0" presId="urn:microsoft.com/office/officeart/2005/8/layout/matrix1"/>
    <dgm:cxn modelId="{061C18AA-CCA5-4901-9B20-100EFECF514A}" type="presParOf" srcId="{F1ABD37A-87DA-4EFD-BC1F-F07704066602}" destId="{9E9434B0-2215-42CC-968F-FA3B648837C5}" srcOrd="7" destOrd="0" presId="urn:microsoft.com/office/officeart/2005/8/layout/matrix1"/>
    <dgm:cxn modelId="{8CCA4214-5EF2-4E28-B240-87517953088A}" type="presParOf" srcId="{ED3D7B7F-84BD-4FC3-AFE7-1E60BCC98A5F}" destId="{D6D98AF6-5872-43B1-8026-8853B288DD1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B7BB3C-56BF-4207-935A-3D59A594C5E2}" type="doc">
      <dgm:prSet loTypeId="urn:microsoft.com/office/officeart/2005/8/layout/venn1" loCatId="relationship" qsTypeId="urn:microsoft.com/office/officeart/2005/8/quickstyle/3d6" qsCatId="3D" csTypeId="urn:microsoft.com/office/officeart/2005/8/colors/accent1_2" csCatId="accent1" phldr="1"/>
      <dgm:spPr/>
    </dgm:pt>
    <dgm:pt modelId="{52B8352C-D7CA-4C54-AA52-2BED4A1621EE}">
      <dgm:prSet phldrT="[טקסט]" custT="1"/>
      <dgm:spPr/>
      <dgm:t>
        <a:bodyPr/>
        <a:lstStyle/>
        <a:p>
          <a:pPr rtl="1"/>
          <a:r>
            <a:rPr lang="he-IL" sz="2800" b="1" dirty="0" smtClean="0"/>
            <a:t>למידה והוראה ממוקדת לומד בהשכלה גבוהה</a:t>
          </a:r>
          <a:endParaRPr lang="he-IL" sz="2800" dirty="0"/>
        </a:p>
      </dgm:t>
    </dgm:pt>
    <dgm:pt modelId="{048E0435-14DD-42F5-A9B8-C0C43ADB8849}" type="parTrans" cxnId="{018630D5-C1C5-45FF-ACD7-CDDC49F51256}">
      <dgm:prSet/>
      <dgm:spPr/>
      <dgm:t>
        <a:bodyPr/>
        <a:lstStyle/>
        <a:p>
          <a:pPr rtl="1"/>
          <a:endParaRPr lang="he-IL"/>
        </a:p>
      </dgm:t>
    </dgm:pt>
    <dgm:pt modelId="{89BC2FA0-0D38-4144-9E6A-591890CEEBE1}" type="sibTrans" cxnId="{018630D5-C1C5-45FF-ACD7-CDDC49F51256}">
      <dgm:prSet/>
      <dgm:spPr/>
      <dgm:t>
        <a:bodyPr/>
        <a:lstStyle/>
        <a:p>
          <a:pPr rtl="1"/>
          <a:endParaRPr lang="he-IL"/>
        </a:p>
      </dgm:t>
    </dgm:pt>
    <dgm:pt modelId="{F2FA4AD1-7FA5-4B46-9360-CD807745DE39}">
      <dgm:prSet phldrT="[טקסט]" custT="1"/>
      <dgm:spPr/>
      <dgm:t>
        <a:bodyPr/>
        <a:lstStyle/>
        <a:p>
          <a:pPr rtl="1"/>
          <a:r>
            <a:rPr lang="he-IL" sz="2800" b="1" dirty="0" smtClean="0"/>
            <a:t>קורסים היברידיים</a:t>
          </a:r>
          <a:endParaRPr lang="he-IL" sz="2800" b="1" dirty="0"/>
        </a:p>
      </dgm:t>
    </dgm:pt>
    <dgm:pt modelId="{A187710D-E79C-433D-8FF4-B17E5460A0F0}" type="parTrans" cxnId="{2ADA76DD-3539-421E-93A8-B7CED5B230AE}">
      <dgm:prSet/>
      <dgm:spPr/>
      <dgm:t>
        <a:bodyPr/>
        <a:lstStyle/>
        <a:p>
          <a:pPr rtl="1"/>
          <a:endParaRPr lang="he-IL"/>
        </a:p>
      </dgm:t>
    </dgm:pt>
    <dgm:pt modelId="{CB3B24D8-5FDF-4F1A-A353-1D9C51FFFD06}" type="sibTrans" cxnId="{2ADA76DD-3539-421E-93A8-B7CED5B230AE}">
      <dgm:prSet/>
      <dgm:spPr/>
      <dgm:t>
        <a:bodyPr/>
        <a:lstStyle/>
        <a:p>
          <a:pPr rtl="1"/>
          <a:endParaRPr lang="he-IL"/>
        </a:p>
      </dgm:t>
    </dgm:pt>
    <dgm:pt modelId="{3BF43BEA-BF49-49EB-B7AD-48E9839EEC09}">
      <dgm:prSet phldrT="[טקסט]" custT="1"/>
      <dgm:spPr/>
      <dgm:t>
        <a:bodyPr/>
        <a:lstStyle/>
        <a:p>
          <a:pPr rtl="1"/>
          <a:r>
            <a:rPr lang="he-IL" sz="2800" b="1" baseline="0" dirty="0" smtClean="0"/>
            <a:t>קידום אוריינות מדעית בקורסים היברידיים</a:t>
          </a:r>
          <a:endParaRPr lang="he-IL" sz="2800" baseline="0" dirty="0"/>
        </a:p>
      </dgm:t>
    </dgm:pt>
    <dgm:pt modelId="{A74D3DD6-A133-440C-B379-DE1CCDAAF26D}" type="parTrans" cxnId="{E22F3917-65E7-4AE4-B9DF-BC24188CF249}">
      <dgm:prSet/>
      <dgm:spPr/>
      <dgm:t>
        <a:bodyPr/>
        <a:lstStyle/>
        <a:p>
          <a:pPr rtl="1"/>
          <a:endParaRPr lang="he-IL"/>
        </a:p>
      </dgm:t>
    </dgm:pt>
    <dgm:pt modelId="{DD9C5F4B-3992-4866-9C06-B2D1BB5CC538}" type="sibTrans" cxnId="{E22F3917-65E7-4AE4-B9DF-BC24188CF249}">
      <dgm:prSet/>
      <dgm:spPr/>
      <dgm:t>
        <a:bodyPr/>
        <a:lstStyle/>
        <a:p>
          <a:pPr rtl="1"/>
          <a:endParaRPr lang="he-IL"/>
        </a:p>
      </dgm:t>
    </dgm:pt>
    <dgm:pt modelId="{CEDD6147-2DEA-4D29-AFAB-96FFD553E3B3}">
      <dgm:prSet phldrT="[טקסט]" custT="1"/>
      <dgm:spPr/>
      <dgm:t>
        <a:bodyPr/>
        <a:lstStyle/>
        <a:p>
          <a:pPr rtl="1"/>
          <a:endParaRPr lang="he-IL" sz="1000" b="1" dirty="0" smtClean="0"/>
        </a:p>
        <a:p>
          <a:pPr rtl="1"/>
          <a:r>
            <a:rPr lang="he-IL" sz="2800" b="1" dirty="0" smtClean="0"/>
            <a:t>קריאת מאמרי מחקר מדעיים</a:t>
          </a:r>
          <a:endParaRPr lang="he-IL" sz="2800" b="1" dirty="0"/>
        </a:p>
      </dgm:t>
    </dgm:pt>
    <dgm:pt modelId="{4B6F1E72-768A-4774-A402-06C4EE04F8E2}" type="parTrans" cxnId="{FF9747AA-05E1-4189-BBAA-953F4F966E03}">
      <dgm:prSet/>
      <dgm:spPr/>
      <dgm:t>
        <a:bodyPr/>
        <a:lstStyle/>
        <a:p>
          <a:pPr rtl="1"/>
          <a:endParaRPr lang="he-IL"/>
        </a:p>
      </dgm:t>
    </dgm:pt>
    <dgm:pt modelId="{B32DF654-A529-4A73-B74B-CF789FE5FDB4}" type="sibTrans" cxnId="{FF9747AA-05E1-4189-BBAA-953F4F966E03}">
      <dgm:prSet/>
      <dgm:spPr/>
      <dgm:t>
        <a:bodyPr/>
        <a:lstStyle/>
        <a:p>
          <a:pPr rtl="1"/>
          <a:endParaRPr lang="he-IL"/>
        </a:p>
      </dgm:t>
    </dgm:pt>
    <dgm:pt modelId="{F3102F6E-E784-4795-8E7A-60785A50F2E5}" type="pres">
      <dgm:prSet presAssocID="{2BB7BB3C-56BF-4207-935A-3D59A594C5E2}" presName="compositeShape" presStyleCnt="0">
        <dgm:presLayoutVars>
          <dgm:chMax val="7"/>
          <dgm:dir/>
          <dgm:resizeHandles val="exact"/>
        </dgm:presLayoutVars>
      </dgm:prSet>
      <dgm:spPr/>
    </dgm:pt>
    <dgm:pt modelId="{E261EF58-AA4F-4DD6-A57E-8E5CA9E2CF77}" type="pres">
      <dgm:prSet presAssocID="{52B8352C-D7CA-4C54-AA52-2BED4A1621EE}" presName="circ1" presStyleLbl="vennNode1" presStyleIdx="0" presStyleCnt="4" custScaleX="163739" custLinFactNeighborX="-745" custLinFactNeighborY="-12504"/>
      <dgm:spPr/>
      <dgm:t>
        <a:bodyPr/>
        <a:lstStyle/>
        <a:p>
          <a:pPr rtl="1"/>
          <a:endParaRPr lang="he-IL"/>
        </a:p>
      </dgm:t>
    </dgm:pt>
    <dgm:pt modelId="{02AF2722-DE07-44C0-ADD7-FAF001656C3B}" type="pres">
      <dgm:prSet presAssocID="{52B8352C-D7CA-4C54-AA52-2BED4A1621E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FBFB13F-1BEC-449C-AF76-1907DD0BF82B}" type="pres">
      <dgm:prSet presAssocID="{F2FA4AD1-7FA5-4B46-9360-CD807745DE39}" presName="circ2" presStyleLbl="vennNode1" presStyleIdx="1" presStyleCnt="4" custScaleX="178561" custLinFactNeighborX="35208" custLinFactNeighborY="31200"/>
      <dgm:spPr/>
      <dgm:t>
        <a:bodyPr/>
        <a:lstStyle/>
        <a:p>
          <a:pPr rtl="1"/>
          <a:endParaRPr lang="he-IL"/>
        </a:p>
      </dgm:t>
    </dgm:pt>
    <dgm:pt modelId="{A0E6CC4E-EA05-49C6-9777-9768B3327656}" type="pres">
      <dgm:prSet presAssocID="{F2FA4AD1-7FA5-4B46-9360-CD807745DE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6925C79-56F9-4210-BC50-C116036D8150}" type="pres">
      <dgm:prSet presAssocID="{3BF43BEA-BF49-49EB-B7AD-48E9839EEC09}" presName="circ3" presStyleLbl="vennNode1" presStyleIdx="2" presStyleCnt="4" custScaleX="108938" custScaleY="50403" custLinFactNeighborX="-856" custLinFactNeighborY="-37830"/>
      <dgm:spPr/>
      <dgm:t>
        <a:bodyPr/>
        <a:lstStyle/>
        <a:p>
          <a:pPr rtl="1"/>
          <a:endParaRPr lang="he-IL"/>
        </a:p>
      </dgm:t>
    </dgm:pt>
    <dgm:pt modelId="{771FD5DC-6D7B-495B-93E4-84C1FDB5F5CA}" type="pres">
      <dgm:prSet presAssocID="{3BF43BEA-BF49-49EB-B7AD-48E9839EEC0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18CC4B4-8895-4ABA-BD9C-DA13E81BF4FA}" type="pres">
      <dgm:prSet presAssocID="{CEDD6147-2DEA-4D29-AFAB-96FFD553E3B3}" presName="circ4" presStyleLbl="vennNode1" presStyleIdx="3" presStyleCnt="4" custScaleX="193671" custLinFactNeighborX="-20386" custLinFactNeighborY="25135"/>
      <dgm:spPr/>
      <dgm:t>
        <a:bodyPr/>
        <a:lstStyle/>
        <a:p>
          <a:endParaRPr lang="en-US"/>
        </a:p>
      </dgm:t>
    </dgm:pt>
    <dgm:pt modelId="{9007FB33-AD07-452F-8912-E9A2BBABD005}" type="pres">
      <dgm:prSet presAssocID="{CEDD6147-2DEA-4D29-AFAB-96FFD553E3B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C0FE31-EF97-4841-84BA-2797E43EB678}" type="presOf" srcId="{2BB7BB3C-56BF-4207-935A-3D59A594C5E2}" destId="{F3102F6E-E784-4795-8E7A-60785A50F2E5}" srcOrd="0" destOrd="0" presId="urn:microsoft.com/office/officeart/2005/8/layout/venn1"/>
    <dgm:cxn modelId="{FF9747AA-05E1-4189-BBAA-953F4F966E03}" srcId="{2BB7BB3C-56BF-4207-935A-3D59A594C5E2}" destId="{CEDD6147-2DEA-4D29-AFAB-96FFD553E3B3}" srcOrd="3" destOrd="0" parTransId="{4B6F1E72-768A-4774-A402-06C4EE04F8E2}" sibTransId="{B32DF654-A529-4A73-B74B-CF789FE5FDB4}"/>
    <dgm:cxn modelId="{CD9D79D4-8CF0-46B2-8ACF-6BA981799040}" type="presOf" srcId="{3BF43BEA-BF49-49EB-B7AD-48E9839EEC09}" destId="{56925C79-56F9-4210-BC50-C116036D8150}" srcOrd="0" destOrd="0" presId="urn:microsoft.com/office/officeart/2005/8/layout/venn1"/>
    <dgm:cxn modelId="{018630D5-C1C5-45FF-ACD7-CDDC49F51256}" srcId="{2BB7BB3C-56BF-4207-935A-3D59A594C5E2}" destId="{52B8352C-D7CA-4C54-AA52-2BED4A1621EE}" srcOrd="0" destOrd="0" parTransId="{048E0435-14DD-42F5-A9B8-C0C43ADB8849}" sibTransId="{89BC2FA0-0D38-4144-9E6A-591890CEEBE1}"/>
    <dgm:cxn modelId="{E22F3917-65E7-4AE4-B9DF-BC24188CF249}" srcId="{2BB7BB3C-56BF-4207-935A-3D59A594C5E2}" destId="{3BF43BEA-BF49-49EB-B7AD-48E9839EEC09}" srcOrd="2" destOrd="0" parTransId="{A74D3DD6-A133-440C-B379-DE1CCDAAF26D}" sibTransId="{DD9C5F4B-3992-4866-9C06-B2D1BB5CC538}"/>
    <dgm:cxn modelId="{02E32C09-27B3-4807-B5BB-C20117DB0C20}" type="presOf" srcId="{CEDD6147-2DEA-4D29-AFAB-96FFD553E3B3}" destId="{818CC4B4-8895-4ABA-BD9C-DA13E81BF4FA}" srcOrd="0" destOrd="0" presId="urn:microsoft.com/office/officeart/2005/8/layout/venn1"/>
    <dgm:cxn modelId="{2ED2337F-3AE5-4532-ABE2-B8CDE45C3657}" type="presOf" srcId="{F2FA4AD1-7FA5-4B46-9360-CD807745DE39}" destId="{0FBFB13F-1BEC-449C-AF76-1907DD0BF82B}" srcOrd="0" destOrd="0" presId="urn:microsoft.com/office/officeart/2005/8/layout/venn1"/>
    <dgm:cxn modelId="{D5ED5E7B-D4CD-4DDB-9703-68420E18B0BB}" type="presOf" srcId="{3BF43BEA-BF49-49EB-B7AD-48E9839EEC09}" destId="{771FD5DC-6D7B-495B-93E4-84C1FDB5F5CA}" srcOrd="1" destOrd="0" presId="urn:microsoft.com/office/officeart/2005/8/layout/venn1"/>
    <dgm:cxn modelId="{8B30AC8D-CE13-40F7-80A4-0DB979ECE58A}" type="presOf" srcId="{52B8352C-D7CA-4C54-AA52-2BED4A1621EE}" destId="{02AF2722-DE07-44C0-ADD7-FAF001656C3B}" srcOrd="1" destOrd="0" presId="urn:microsoft.com/office/officeart/2005/8/layout/venn1"/>
    <dgm:cxn modelId="{216BE0B1-DE15-46C1-BF91-6072F7F6648A}" type="presOf" srcId="{CEDD6147-2DEA-4D29-AFAB-96FFD553E3B3}" destId="{9007FB33-AD07-452F-8912-E9A2BBABD005}" srcOrd="1" destOrd="0" presId="urn:microsoft.com/office/officeart/2005/8/layout/venn1"/>
    <dgm:cxn modelId="{2ADA76DD-3539-421E-93A8-B7CED5B230AE}" srcId="{2BB7BB3C-56BF-4207-935A-3D59A594C5E2}" destId="{F2FA4AD1-7FA5-4B46-9360-CD807745DE39}" srcOrd="1" destOrd="0" parTransId="{A187710D-E79C-433D-8FF4-B17E5460A0F0}" sibTransId="{CB3B24D8-5FDF-4F1A-A353-1D9C51FFFD06}"/>
    <dgm:cxn modelId="{5EE22C1B-CDD4-45AE-BE27-63C7896CD7C9}" type="presOf" srcId="{F2FA4AD1-7FA5-4B46-9360-CD807745DE39}" destId="{A0E6CC4E-EA05-49C6-9777-9768B3327656}" srcOrd="1" destOrd="0" presId="urn:microsoft.com/office/officeart/2005/8/layout/venn1"/>
    <dgm:cxn modelId="{8CD8D4D7-6DD8-4708-902B-7B26244FDE64}" type="presOf" srcId="{52B8352C-D7CA-4C54-AA52-2BED4A1621EE}" destId="{E261EF58-AA4F-4DD6-A57E-8E5CA9E2CF77}" srcOrd="0" destOrd="0" presId="urn:microsoft.com/office/officeart/2005/8/layout/venn1"/>
    <dgm:cxn modelId="{D0B62C18-879A-49E4-B0CC-1CFEAD2C8D74}" type="presParOf" srcId="{F3102F6E-E784-4795-8E7A-60785A50F2E5}" destId="{E261EF58-AA4F-4DD6-A57E-8E5CA9E2CF77}" srcOrd="0" destOrd="0" presId="urn:microsoft.com/office/officeart/2005/8/layout/venn1"/>
    <dgm:cxn modelId="{CB71EA75-DD7C-4224-985C-E2840C93A690}" type="presParOf" srcId="{F3102F6E-E784-4795-8E7A-60785A50F2E5}" destId="{02AF2722-DE07-44C0-ADD7-FAF001656C3B}" srcOrd="1" destOrd="0" presId="urn:microsoft.com/office/officeart/2005/8/layout/venn1"/>
    <dgm:cxn modelId="{36FE6D9D-F30E-4752-8BEC-AA99684A006C}" type="presParOf" srcId="{F3102F6E-E784-4795-8E7A-60785A50F2E5}" destId="{0FBFB13F-1BEC-449C-AF76-1907DD0BF82B}" srcOrd="2" destOrd="0" presId="urn:microsoft.com/office/officeart/2005/8/layout/venn1"/>
    <dgm:cxn modelId="{8E9E2FC8-D6B6-4C04-ADA3-1031919A4DBB}" type="presParOf" srcId="{F3102F6E-E784-4795-8E7A-60785A50F2E5}" destId="{A0E6CC4E-EA05-49C6-9777-9768B3327656}" srcOrd="3" destOrd="0" presId="urn:microsoft.com/office/officeart/2005/8/layout/venn1"/>
    <dgm:cxn modelId="{79045244-CBE7-4D8E-98F1-78C66A248739}" type="presParOf" srcId="{F3102F6E-E784-4795-8E7A-60785A50F2E5}" destId="{56925C79-56F9-4210-BC50-C116036D8150}" srcOrd="4" destOrd="0" presId="urn:microsoft.com/office/officeart/2005/8/layout/venn1"/>
    <dgm:cxn modelId="{349157BF-8DEC-4EED-82AB-CB68F4125099}" type="presParOf" srcId="{F3102F6E-E784-4795-8E7A-60785A50F2E5}" destId="{771FD5DC-6D7B-495B-93E4-84C1FDB5F5CA}" srcOrd="5" destOrd="0" presId="urn:microsoft.com/office/officeart/2005/8/layout/venn1"/>
    <dgm:cxn modelId="{DB81CCD9-1ACC-4073-B901-78C0A3F8A232}" type="presParOf" srcId="{F3102F6E-E784-4795-8E7A-60785A50F2E5}" destId="{818CC4B4-8895-4ABA-BD9C-DA13E81BF4FA}" srcOrd="6" destOrd="0" presId="urn:microsoft.com/office/officeart/2005/8/layout/venn1"/>
    <dgm:cxn modelId="{A0CD47E5-75CC-4DFF-988E-94780137CBA5}" type="presParOf" srcId="{F3102F6E-E784-4795-8E7A-60785A50F2E5}" destId="{9007FB33-AD07-452F-8912-E9A2BBABD005}" srcOrd="7" destOrd="0" presId="urn:microsoft.com/office/officeart/2005/8/layout/venn1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0.32263</cdr:x>
      <cdr:y>0.87584</cdr:y>
    </cdr:from>
    <cdr:to>
      <cdr:x>0.39519</cdr:x>
      <cdr:y>0.93114</cdr:y>
    </cdr:to>
    <cdr:sp macro="" textlink="">
      <cdr:nvSpPr>
        <cdr:cNvPr id="2" name="Rectangle 1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2824181" y="4143404"/>
          <a:ext cx="63510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lvl1pPr marL="0" indent="0">
            <a:defRPr sz="1100">
              <a:latin typeface="Verdana"/>
              <a:cs typeface="Arial"/>
            </a:defRPr>
          </a:lvl1pPr>
          <a:lvl2pPr marL="457200" indent="0">
            <a:defRPr sz="1100">
              <a:latin typeface="Verdana"/>
              <a:cs typeface="Arial"/>
            </a:defRPr>
          </a:lvl2pPr>
          <a:lvl3pPr marL="914400" indent="0">
            <a:defRPr sz="1100">
              <a:latin typeface="Verdana"/>
              <a:cs typeface="Arial"/>
            </a:defRPr>
          </a:lvl3pPr>
          <a:lvl4pPr marL="1371600" indent="0">
            <a:defRPr sz="1100">
              <a:latin typeface="Verdana"/>
              <a:cs typeface="Arial"/>
            </a:defRPr>
          </a:lvl4pPr>
          <a:lvl5pPr marL="1828800" indent="0">
            <a:defRPr sz="1100">
              <a:latin typeface="Verdana"/>
              <a:cs typeface="Arial"/>
            </a:defRPr>
          </a:lvl5pPr>
          <a:lvl6pPr marL="2286000" indent="0">
            <a:defRPr sz="1100">
              <a:latin typeface="Verdana"/>
              <a:cs typeface="Arial"/>
            </a:defRPr>
          </a:lvl6pPr>
          <a:lvl7pPr marL="2743200" indent="0">
            <a:defRPr sz="1100">
              <a:latin typeface="Verdana"/>
              <a:cs typeface="Arial"/>
            </a:defRPr>
          </a:lvl7pPr>
          <a:lvl8pPr marL="3200400" indent="0">
            <a:defRPr sz="1100">
              <a:latin typeface="Verdana"/>
              <a:cs typeface="Arial"/>
            </a:defRPr>
          </a:lvl8pPr>
          <a:lvl9pPr marL="3657600" indent="0">
            <a:defRPr sz="1100">
              <a:latin typeface="Verdana"/>
              <a:cs typeface="Arial"/>
            </a:defRPr>
          </a:lvl9pPr>
        </a:lstStyle>
        <a:p xmlns:a="http://schemas.openxmlformats.org/drawingml/2006/main">
          <a:pPr marL="0" marR="0" lvl="0" indent="0" algn="just" defTabSz="914400" rtl="1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tabLst>
              <a:tab pos="1108075" algn="l"/>
              <a:tab pos="1287463" algn="l"/>
            </a:tabLst>
          </a:pPr>
          <a:r>
            <a: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rPr>
            <a:t>N= 55</a:t>
          </a:r>
          <a:endParaRPr kumimoji="0" lang="en-US" sz="1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0.78782</cdr:x>
      <cdr:y>0.86074</cdr:y>
    </cdr:from>
    <cdr:to>
      <cdr:x>0.85469</cdr:x>
      <cdr:y>0.91604</cdr:y>
    </cdr:to>
    <cdr:sp macro="" textlink="">
      <cdr:nvSpPr>
        <cdr:cNvPr id="4" name="Rectangle 1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6896147" y="4071966"/>
          <a:ext cx="58541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he-IL"/>
          </a:defPPr>
          <a:lvl1pPr algn="r" rtl="0" fontAlgn="base">
            <a:spcBef>
              <a:spcPct val="0"/>
            </a:spcBef>
            <a:spcAft>
              <a:spcPct val="0"/>
            </a:spcAft>
            <a:defRPr sz="1000" kern="1200" smtClean="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1pPr>
          <a:lvl2pPr marL="4572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2pPr>
          <a:lvl3pPr marL="9144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3pPr>
          <a:lvl4pPr marL="13716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4pPr>
          <a:lvl5pPr marL="18288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5pPr>
          <a:lvl6pPr marL="22860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6pPr>
          <a:lvl7pPr marL="27432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7pPr>
          <a:lvl8pPr marL="32004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8pPr>
          <a:lvl9pPr marL="36576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9pPr>
        </a:lstStyle>
        <a:p xmlns:a="http://schemas.openxmlformats.org/drawingml/2006/main">
          <a:pPr marL="0" marR="0" lvl="0" indent="0" algn="just" defTabSz="914400" rtl="1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tabLst>
              <a:tab pos="1108075" algn="l"/>
              <a:tab pos="1287463" algn="l"/>
            </a:tabLst>
          </a:pPr>
          <a:r>
            <a: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rPr>
            <a:t>N=16</a:t>
          </a:r>
          <a:endParaRPr kumimoji="0" lang="en-US" sz="1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0.30903</cdr:x>
      <cdr:y>0.87667</cdr:y>
    </cdr:from>
    <cdr:to>
      <cdr:x>0.3862</cdr:x>
      <cdr:y>0.93441</cdr:y>
    </cdr:to>
    <cdr:sp macro="" textlink="">
      <cdr:nvSpPr>
        <cdr:cNvPr id="2" name="Rectangle 1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2543164" y="3971940"/>
          <a:ext cx="63510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he-IL"/>
          </a:defPPr>
          <a:lvl1pPr algn="r" rtl="0" fontAlgn="base">
            <a:spcBef>
              <a:spcPct val="0"/>
            </a:spcBef>
            <a:spcAft>
              <a:spcPct val="0"/>
            </a:spcAft>
            <a:defRPr sz="1000" kern="1200" smtClean="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1pPr>
          <a:lvl2pPr marL="4572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2pPr>
          <a:lvl3pPr marL="9144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3pPr>
          <a:lvl4pPr marL="13716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4pPr>
          <a:lvl5pPr marL="18288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5pPr>
          <a:lvl6pPr marL="22860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6pPr>
          <a:lvl7pPr marL="27432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7pPr>
          <a:lvl8pPr marL="32004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8pPr>
          <a:lvl9pPr marL="36576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9pPr>
        </a:lstStyle>
        <a:p xmlns:a="http://schemas.openxmlformats.org/drawingml/2006/main">
          <a:pPr marL="0" marR="0" lvl="0" indent="0" algn="just" defTabSz="914400" rtl="1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tabLst>
              <a:tab pos="1108075" algn="l"/>
              <a:tab pos="1287463" algn="l"/>
            </a:tabLst>
          </a:pPr>
          <a:r>
            <a: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rPr>
            <a:t>N= 55</a:t>
          </a:r>
          <a:endParaRPr kumimoji="0" lang="en-US" sz="1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0.52604</cdr:x>
      <cdr:y>0.87667</cdr:y>
    </cdr:from>
    <cdr:to>
      <cdr:x>0.59718</cdr:x>
      <cdr:y>0.93441</cdr:y>
    </cdr:to>
    <cdr:sp macro="" textlink="">
      <cdr:nvSpPr>
        <cdr:cNvPr id="3" name="Rectangle 1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4329114" y="3971940"/>
          <a:ext cx="58541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he-IL"/>
          </a:defPPr>
          <a:lvl1pPr algn="r" rtl="0" fontAlgn="base">
            <a:spcBef>
              <a:spcPct val="0"/>
            </a:spcBef>
            <a:spcAft>
              <a:spcPct val="0"/>
            </a:spcAft>
            <a:defRPr sz="1000" kern="1200" smtClean="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1pPr>
          <a:lvl2pPr marL="4572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2pPr>
          <a:lvl3pPr marL="9144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3pPr>
          <a:lvl4pPr marL="13716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4pPr>
          <a:lvl5pPr marL="18288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5pPr>
          <a:lvl6pPr marL="22860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6pPr>
          <a:lvl7pPr marL="27432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7pPr>
          <a:lvl8pPr marL="32004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8pPr>
          <a:lvl9pPr marL="36576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9pPr>
        </a:lstStyle>
        <a:p xmlns:a="http://schemas.openxmlformats.org/drawingml/2006/main">
          <a:pPr marL="0" marR="0" lvl="0" indent="0" algn="just" defTabSz="914400" rtl="1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tabLst>
              <a:tab pos="1108075" algn="l"/>
              <a:tab pos="1287463" algn="l"/>
            </a:tabLst>
          </a:pPr>
          <a:r>
            <a: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rPr>
            <a:t>N=30</a:t>
          </a:r>
          <a:endParaRPr kumimoji="0" lang="en-US" sz="1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0.8125</cdr:x>
      <cdr:y>0.84513</cdr:y>
    </cdr:from>
    <cdr:to>
      <cdr:x>0.88364</cdr:x>
      <cdr:y>0.90287</cdr:y>
    </cdr:to>
    <cdr:sp macro="" textlink="">
      <cdr:nvSpPr>
        <cdr:cNvPr id="2" name="Rectangle 1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6686568" y="3829064"/>
          <a:ext cx="58541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he-IL"/>
          </a:defPPr>
          <a:lvl1pPr algn="r" rtl="0" fontAlgn="base">
            <a:spcBef>
              <a:spcPct val="0"/>
            </a:spcBef>
            <a:spcAft>
              <a:spcPct val="0"/>
            </a:spcAft>
            <a:defRPr sz="1000" kern="1200" smtClean="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1pPr>
          <a:lvl2pPr marL="4572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2pPr>
          <a:lvl3pPr marL="9144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3pPr>
          <a:lvl4pPr marL="13716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4pPr>
          <a:lvl5pPr marL="18288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5pPr>
          <a:lvl6pPr marL="22860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6pPr>
          <a:lvl7pPr marL="27432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7pPr>
          <a:lvl8pPr marL="32004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8pPr>
          <a:lvl9pPr marL="3657600" algn="r" defTabSz="914400" rtl="1" eaLnBrk="1" latinLnBrk="0" hangingPunct="1">
            <a:defRPr kern="1200">
              <a:solidFill>
                <a:srgbClr val="000000"/>
              </a:solidFill>
              <a:latin typeface="Verdana" pitchFamily="34" charset="0"/>
              <a:cs typeface="Arial" pitchFamily="34" charset="0"/>
            </a:defRPr>
          </a:lvl9pPr>
        </a:lstStyle>
        <a:p xmlns:a="http://schemas.openxmlformats.org/drawingml/2006/main">
          <a:pPr marL="0" marR="0" lvl="0" indent="0" algn="just" defTabSz="914400" rtl="1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tabLst>
              <a:tab pos="1108075" algn="l"/>
              <a:tab pos="1287463" algn="l"/>
            </a:tabLst>
          </a:pPr>
          <a:r>
            <a: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rPr>
            <a:t>N=16</a:t>
          </a:r>
          <a:endParaRPr kumimoji="0" lang="en-US" sz="1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0.56944</cdr:x>
      <cdr:y>0.84513</cdr:y>
    </cdr:from>
    <cdr:to>
      <cdr:x>0.64058</cdr:x>
      <cdr:y>0.90287</cdr:y>
    </cdr:to>
    <cdr:sp macro="" textlink="">
      <cdr:nvSpPr>
        <cdr:cNvPr id="5" name="Rectangle 1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4686304" y="3829064"/>
          <a:ext cx="58541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lvl1pPr marL="0" indent="0">
            <a:defRPr sz="1100">
              <a:latin typeface="Verdana"/>
              <a:cs typeface="Arial"/>
            </a:defRPr>
          </a:lvl1pPr>
          <a:lvl2pPr marL="457200" indent="0">
            <a:defRPr sz="1100">
              <a:latin typeface="Verdana"/>
              <a:cs typeface="Arial"/>
            </a:defRPr>
          </a:lvl2pPr>
          <a:lvl3pPr marL="914400" indent="0">
            <a:defRPr sz="1100">
              <a:latin typeface="Verdana"/>
              <a:cs typeface="Arial"/>
            </a:defRPr>
          </a:lvl3pPr>
          <a:lvl4pPr marL="1371600" indent="0">
            <a:defRPr sz="1100">
              <a:latin typeface="Verdana"/>
              <a:cs typeface="Arial"/>
            </a:defRPr>
          </a:lvl4pPr>
          <a:lvl5pPr marL="1828800" indent="0">
            <a:defRPr sz="1100">
              <a:latin typeface="Verdana"/>
              <a:cs typeface="Arial"/>
            </a:defRPr>
          </a:lvl5pPr>
          <a:lvl6pPr marL="2286000" indent="0">
            <a:defRPr sz="1100">
              <a:latin typeface="Verdana"/>
              <a:cs typeface="Arial"/>
            </a:defRPr>
          </a:lvl6pPr>
          <a:lvl7pPr marL="2743200" indent="0">
            <a:defRPr sz="1100">
              <a:latin typeface="Verdana"/>
              <a:cs typeface="Arial"/>
            </a:defRPr>
          </a:lvl7pPr>
          <a:lvl8pPr marL="3200400" indent="0">
            <a:defRPr sz="1100">
              <a:latin typeface="Verdana"/>
              <a:cs typeface="Arial"/>
            </a:defRPr>
          </a:lvl8pPr>
          <a:lvl9pPr marL="3657600" indent="0">
            <a:defRPr sz="1100">
              <a:latin typeface="Verdana"/>
              <a:cs typeface="Arial"/>
            </a:defRPr>
          </a:lvl9pPr>
        </a:lstStyle>
        <a:p xmlns:a="http://schemas.openxmlformats.org/drawingml/2006/main">
          <a:pPr marL="0" marR="0" lvl="0" indent="0" algn="just" defTabSz="914400" rtl="1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tabLst>
              <a:tab pos="1108075" algn="l"/>
              <a:tab pos="1287463" algn="l"/>
            </a:tabLst>
          </a:pPr>
          <a:r>
            <a: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rPr>
            <a:t>N=30</a:t>
          </a:r>
          <a:endParaRPr kumimoji="0" lang="en-US" sz="1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0.30903</cdr:x>
      <cdr:y>0.82937</cdr:y>
    </cdr:from>
    <cdr:to>
      <cdr:x>0.3862</cdr:x>
      <cdr:y>0.88711</cdr:y>
    </cdr:to>
    <cdr:sp macro="" textlink="">
      <cdr:nvSpPr>
        <cdr:cNvPr id="6" name="Rectangle 1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2543164" y="3757626"/>
          <a:ext cx="63510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lvl1pPr marL="0" indent="0">
            <a:defRPr sz="1100">
              <a:latin typeface="Verdana"/>
              <a:cs typeface="Arial"/>
            </a:defRPr>
          </a:lvl1pPr>
          <a:lvl2pPr marL="457200" indent="0">
            <a:defRPr sz="1100">
              <a:latin typeface="Verdana"/>
              <a:cs typeface="Arial"/>
            </a:defRPr>
          </a:lvl2pPr>
          <a:lvl3pPr marL="914400" indent="0">
            <a:defRPr sz="1100">
              <a:latin typeface="Verdana"/>
              <a:cs typeface="Arial"/>
            </a:defRPr>
          </a:lvl3pPr>
          <a:lvl4pPr marL="1371600" indent="0">
            <a:defRPr sz="1100">
              <a:latin typeface="Verdana"/>
              <a:cs typeface="Arial"/>
            </a:defRPr>
          </a:lvl4pPr>
          <a:lvl5pPr marL="1828800" indent="0">
            <a:defRPr sz="1100">
              <a:latin typeface="Verdana"/>
              <a:cs typeface="Arial"/>
            </a:defRPr>
          </a:lvl5pPr>
          <a:lvl6pPr marL="2286000" indent="0">
            <a:defRPr sz="1100">
              <a:latin typeface="Verdana"/>
              <a:cs typeface="Arial"/>
            </a:defRPr>
          </a:lvl6pPr>
          <a:lvl7pPr marL="2743200" indent="0">
            <a:defRPr sz="1100">
              <a:latin typeface="Verdana"/>
              <a:cs typeface="Arial"/>
            </a:defRPr>
          </a:lvl7pPr>
          <a:lvl8pPr marL="3200400" indent="0">
            <a:defRPr sz="1100">
              <a:latin typeface="Verdana"/>
              <a:cs typeface="Arial"/>
            </a:defRPr>
          </a:lvl8pPr>
          <a:lvl9pPr marL="3657600" indent="0">
            <a:defRPr sz="1100">
              <a:latin typeface="Verdana"/>
              <a:cs typeface="Arial"/>
            </a:defRPr>
          </a:lvl9pPr>
        </a:lstStyle>
        <a:p xmlns:a="http://schemas.openxmlformats.org/drawingml/2006/main">
          <a:pPr marL="0" marR="0" lvl="0" indent="0" algn="just" defTabSz="914400" rtl="1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tabLst>
              <a:tab pos="1108075" algn="l"/>
              <a:tab pos="1287463" algn="l"/>
            </a:tabLst>
          </a:pPr>
          <a:r>
            <a: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rPr>
            <a:t>N= 55</a:t>
          </a:r>
          <a:endParaRPr kumimoji="0" lang="en-US" sz="1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0573AD22-21D8-40D5-AD0A-6FB1B6E118B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81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F485D24C-A810-4472-B9D5-14B4792ECAA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0094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</p:grp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73C41E-73B2-42B9-B342-629D4DBFF90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F50E1-A9D6-4B6C-8C89-6369B6D2FF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9413E-4E0C-4B46-BAC9-B67B82885A0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302E1-BD5E-41EF-9126-11601CCD91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7040C-3CA8-45C5-BAF6-667357322E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BA1E0-ED6F-4AC5-BB9F-BFE3D09BD46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4B424-2E6E-469F-944B-7A8E3DE7533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EB856-5019-42FA-8631-94278105C99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F6BE7-2A4B-4565-89FE-6107695A86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EB785-60C8-431C-943A-5F76A2204E8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0765D-9924-4FDF-B258-CA690D939C6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/>
            </a:lvl1pPr>
          </a:lstStyle>
          <a:p>
            <a:pPr>
              <a:defRPr/>
            </a:pPr>
            <a:fld id="{4FEE5FB0-F9E0-4791-B92A-93E2397BCE2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685800"/>
            <a:ext cx="8643998" cy="2127250"/>
          </a:xfrm>
        </p:spPr>
        <p:txBody>
          <a:bodyPr/>
          <a:lstStyle/>
          <a:p>
            <a:pPr rtl="0"/>
            <a:r>
              <a:rPr lang="he-IL" sz="3600" b="1" dirty="0" smtClean="0">
                <a:solidFill>
                  <a:srgbClr val="950F05"/>
                </a:solidFill>
              </a:rPr>
              <a:t>קידום אוריינות מדעית </a:t>
            </a:r>
            <a:br>
              <a:rPr lang="he-IL" sz="3600" b="1" dirty="0" smtClean="0">
                <a:solidFill>
                  <a:srgbClr val="950F05"/>
                </a:solidFill>
              </a:rPr>
            </a:br>
            <a:r>
              <a:rPr lang="he-IL" sz="3600" b="1" dirty="0" smtClean="0">
                <a:solidFill>
                  <a:srgbClr val="950F05"/>
                </a:solidFill>
              </a:rPr>
              <a:t>בקורסים היברידיים </a:t>
            </a:r>
            <a:r>
              <a:rPr lang="en-US" sz="3600" dirty="0" smtClean="0">
                <a:solidFill>
                  <a:srgbClr val="950F05"/>
                </a:solidFill>
              </a:rPr>
              <a:t/>
            </a:r>
            <a:br>
              <a:rPr lang="en-US" sz="3600" dirty="0" smtClean="0">
                <a:solidFill>
                  <a:srgbClr val="950F05"/>
                </a:solidFill>
              </a:rPr>
            </a:br>
            <a:r>
              <a:rPr lang="he-IL" sz="3600" b="1" dirty="0" smtClean="0">
                <a:solidFill>
                  <a:srgbClr val="950F05"/>
                </a:solidFill>
              </a:rPr>
              <a:t>בקרב סטודנטים להנדסה ביו-רפואית בטכניון </a:t>
            </a:r>
            <a:endParaRPr lang="en-US" sz="3600" b="1" dirty="0" smtClean="0">
              <a:solidFill>
                <a:srgbClr val="950F05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728792" cy="3111078"/>
          </a:xfrm>
        </p:spPr>
        <p:txBody>
          <a:bodyPr/>
          <a:lstStyle/>
          <a:p>
            <a:pPr eaLnBrk="1" hangingPunct="1"/>
            <a:r>
              <a:rPr lang="he-IL" b="1" dirty="0" smtClean="0"/>
              <a:t> </a:t>
            </a:r>
            <a:r>
              <a:rPr lang="he-IL" b="1" dirty="0" smtClean="0">
                <a:solidFill>
                  <a:schemeClr val="bg2"/>
                </a:solidFill>
              </a:rPr>
              <a:t>ד"ר חגית ירדן </a:t>
            </a:r>
            <a:endParaRPr lang="he-IL" b="1" dirty="0" smtClean="0">
              <a:solidFill>
                <a:schemeClr val="bg2"/>
              </a:solidFill>
            </a:endParaRPr>
          </a:p>
          <a:p>
            <a:pPr eaLnBrk="1" hangingPunct="1"/>
            <a:r>
              <a:rPr lang="he-IL" b="1" dirty="0" smtClean="0">
                <a:solidFill>
                  <a:schemeClr val="bg2"/>
                </a:solidFill>
              </a:rPr>
              <a:t>אמירה אלוש </a:t>
            </a:r>
            <a:endParaRPr lang="he-IL" b="1" dirty="0" smtClean="0">
              <a:solidFill>
                <a:schemeClr val="bg2"/>
              </a:solidFill>
            </a:endParaRPr>
          </a:p>
          <a:p>
            <a:pPr eaLnBrk="1" hangingPunct="1"/>
            <a:r>
              <a:rPr lang="he-IL" b="1" dirty="0" err="1" smtClean="0">
                <a:solidFill>
                  <a:schemeClr val="bg2"/>
                </a:solidFill>
              </a:rPr>
              <a:t>פרופ</a:t>
            </a:r>
            <a:r>
              <a:rPr lang="he-IL" b="1" dirty="0" smtClean="0">
                <a:solidFill>
                  <a:schemeClr val="bg2"/>
                </a:solidFill>
              </a:rPr>
              <a:t>' יהודית דורי</a:t>
            </a:r>
          </a:p>
          <a:p>
            <a:pPr eaLnBrk="1" hangingPunct="1"/>
            <a:r>
              <a:rPr lang="he-IL" b="1" dirty="0" smtClean="0">
                <a:solidFill>
                  <a:schemeClr val="bg2"/>
                </a:solidFill>
              </a:rPr>
              <a:t>המחלקה להוראת הטכנולוגיה והמדעים</a:t>
            </a:r>
          </a:p>
          <a:p>
            <a:pPr eaLnBrk="1" hangingPunct="1"/>
            <a:r>
              <a:rPr lang="he-IL" b="1" dirty="0" smtClean="0">
                <a:solidFill>
                  <a:schemeClr val="bg2"/>
                </a:solidFill>
              </a:rPr>
              <a:t>הטכניון</a:t>
            </a:r>
            <a:endParaRPr lang="en-US" b="1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E96489-5CA6-45D9-A29E-5A6E7F018BF4}" type="slidenum">
              <a:rPr lang="he-IL"/>
              <a:pPr/>
              <a:t>10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600" b="1" dirty="0" smtClean="0"/>
              <a:t>סביבת המחקר</a:t>
            </a:r>
            <a:endParaRPr lang="en-US" sz="3200" b="1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he-IL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6" name="תמונה 5"/>
          <p:cNvPicPr/>
          <p:nvPr/>
        </p:nvPicPr>
        <p:blipFill>
          <a:blip r:embed="rId2" cstate="print"/>
          <a:srcRect t="12103" b="3328"/>
          <a:stretch>
            <a:fillRect/>
          </a:stretch>
        </p:blipFill>
        <p:spPr bwMode="auto">
          <a:xfrm>
            <a:off x="1121817" y="1428735"/>
            <a:ext cx="7522149" cy="492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תמונה 6" descr="http://tides.technion.ac.il/CourseCast/Viewer/Image.aspx?id=38&amp;number=131074&amp;x=5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714488"/>
            <a:ext cx="442915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b="1" dirty="0" smtClean="0">
                <a:solidFill>
                  <a:srgbClr val="950F05"/>
                </a:solidFill>
              </a:rPr>
              <a:t>קריאת מאמרי מחקר מדעיים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במודל הקודם של שני הקורסים הסטודנטים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קראו מדי </a:t>
            </a:r>
            <a:r>
              <a:rPr lang="he-IL" b="1" dirty="0" smtClean="0"/>
              <a:t>שבוע מאמרי מחקר המבוססים על עקרונות שנלמדו בקורס,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ונתנו שאלות ע"י המתרגל על המאמר כשיעורי הבית.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לא היה דיון ומקום לשאלת שאלות.</a:t>
            </a:r>
          </a:p>
          <a:p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במודל הנוכחי הסטודנטים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קראו </a:t>
            </a:r>
            <a:r>
              <a:rPr lang="he-IL" b="1" dirty="0" smtClean="0"/>
              <a:t>מדי שבוע מאמרי מחקר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והשתתפו בדיונים א-סינכרוניים על מאמרים אלו בפורומים באתר הקורס. מידי שבוע חיברו זוג סטודנטים אחר מהקורס שאלות לדיון, עליהן היו מחויבים לענות יתר הסטודנטים בקורס,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וכן הנחו בפועל במהלך השבוע את הדיון בפורום.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02E1-BD5E-41EF-9126-11601CCD914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6683D5-EB62-48CB-B12F-3EEFA64C4B7A}" type="slidenum">
              <a:rPr lang="he-IL"/>
              <a:pPr/>
              <a:t>12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600" b="1" dirty="0" smtClean="0"/>
              <a:t/>
            </a:r>
            <a:br>
              <a:rPr lang="he-IL" sz="3600" b="1" dirty="0" smtClean="0"/>
            </a:br>
            <a:r>
              <a:rPr lang="he-IL" sz="3200" b="1" dirty="0" smtClean="0"/>
              <a:t>כלי מחקר וניתוחם </a:t>
            </a:r>
            <a:br>
              <a:rPr lang="he-IL" sz="3200" b="1" dirty="0" smtClean="0"/>
            </a:br>
            <a:r>
              <a:rPr lang="he-IL" sz="3200" b="1" dirty="0" smtClean="0">
                <a:solidFill>
                  <a:srgbClr val="950F05"/>
                </a:solidFill>
              </a:rPr>
              <a:t>שאלוני המאמרים המעובדים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1612"/>
            <a:ext cx="8329642" cy="507209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dirty="0" smtClean="0"/>
              <a:t>בכל אחד משני הקורסים התבקשו הסטודנטים לענות על שאלונים מקדימים ומסכמים שכללו קריאה של מאמר מדעי מעובד.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he-IL" sz="2800" dirty="0" smtClean="0">
                <a:ea typeface="+mn-ea"/>
              </a:rPr>
              <a:t>מאפייני מאמר מחקרי מעובד:</a:t>
            </a:r>
            <a:endParaRPr lang="en-US" sz="2800" dirty="0" smtClean="0">
              <a:ea typeface="+mn-ea"/>
            </a:endParaRPr>
          </a:p>
          <a:p>
            <a:pPr lvl="2"/>
            <a:r>
              <a:rPr lang="he-IL" sz="2800" dirty="0" smtClean="0">
                <a:ea typeface="+mn-ea"/>
              </a:rPr>
              <a:t>מאמרי מחקר המבוססים על עקרונות שנלמדו בקורס.</a:t>
            </a:r>
          </a:p>
          <a:p>
            <a:pPr lvl="2"/>
            <a:r>
              <a:rPr lang="he-IL" sz="2800" dirty="0" smtClean="0">
                <a:ea typeface="+mn-ea"/>
              </a:rPr>
              <a:t>נשמרת השפה ומבנה המאמר, דגש על קיצורו על מנת שיתאים למסגרת הזמן. </a:t>
            </a:r>
          </a:p>
          <a:p>
            <a:pPr lvl="2"/>
            <a:r>
              <a:rPr lang="he-I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המאמרים שניתנו בשאלונים המקדימים ובמסכמים אינם זהים אך דומים בהיקפם וברמת הקושי.</a:t>
            </a:r>
            <a:r>
              <a:rPr lang="he-IL" sz="2800" dirty="0" smtClean="0">
                <a:ea typeface="+mn-ea"/>
              </a:rPr>
              <a:t> </a:t>
            </a:r>
            <a:endParaRPr lang="he-IL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b="1" dirty="0" smtClean="0">
                <a:solidFill>
                  <a:srgbClr val="950F05"/>
                </a:solidFill>
              </a:rPr>
              <a:t>השאלות בשאלונים המאמרים המעובדים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e-IL" sz="2800" dirty="0" smtClean="0"/>
              <a:t>שלוש שאלות פתוחות, זהות בכל השאלונים שהועברו, שנועדו לאבחן את המימדים הבאים של אוריינות מדעית: </a:t>
            </a:r>
          </a:p>
          <a:p>
            <a:pPr lvl="2"/>
            <a:r>
              <a:rPr lang="he-IL" sz="2800" dirty="0" smtClean="0">
                <a:ea typeface="+mn-ea"/>
              </a:rPr>
              <a:t>שאלת שאלות בעקבות קריאת מאמר מחקרי</a:t>
            </a:r>
          </a:p>
          <a:p>
            <a:pPr lvl="2"/>
            <a:r>
              <a:rPr lang="he-IL" sz="2800" dirty="0" smtClean="0">
                <a:ea typeface="+mn-ea"/>
              </a:rPr>
              <a:t>זיהוי מבנה המאמר המחקרי </a:t>
            </a:r>
          </a:p>
          <a:p>
            <a:pPr lvl="2"/>
            <a:r>
              <a:rPr lang="he-IL" sz="2800" dirty="0" smtClean="0">
                <a:ea typeface="+mn-ea"/>
              </a:rPr>
              <a:t>תכנון ניסוי המשך לניסוי המוצע במאמר </a:t>
            </a:r>
          </a:p>
          <a:p>
            <a:pPr lvl="1"/>
            <a:endParaRPr lang="he-IL" dirty="0" smtClean="0"/>
          </a:p>
          <a:p>
            <a:pPr lvl="1">
              <a:buNone/>
            </a:pPr>
            <a:r>
              <a:rPr lang="he-IL" sz="1800" dirty="0" smtClean="0"/>
              <a:t>*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02E1-BD5E-41EF-9126-11601CCD9143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6683D5-EB62-48CB-B12F-3EEFA64C4B7A}" type="slidenum">
              <a:rPr lang="he-IL"/>
              <a:pPr/>
              <a:t>14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600" b="1" dirty="0" smtClean="0"/>
              <a:t/>
            </a:r>
            <a:br>
              <a:rPr lang="he-IL" sz="3600" b="1" dirty="0" smtClean="0"/>
            </a:br>
            <a:r>
              <a:rPr lang="he-IL" sz="3200" b="1" dirty="0" smtClean="0"/>
              <a:t/>
            </a:r>
            <a:br>
              <a:rPr lang="he-IL" sz="3200" b="1" dirty="0" smtClean="0"/>
            </a:br>
            <a:r>
              <a:rPr lang="he-IL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he-IL" sz="3200" b="1" dirty="0" smtClean="0">
                <a:solidFill>
                  <a:srgbClr val="950F05"/>
                </a:solidFill>
              </a:rPr>
              <a:t>ניתוח השיח בפורומים המתוקשבים 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ניתוח תוכן תמלילי הדיונים בפורומים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איפשר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למפות את רמת האוריינות המדעית, כפי שבאה לידי ביטוי בשאלות ובתשובות שהועלו בפורום</a:t>
            </a:r>
            <a:r>
              <a:rPr lang="he-IL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he-I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מבוסס על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Bloom, 1956</a:t>
            </a:r>
            <a:r>
              <a:rPr lang="he-IL" dirty="0" smtClean="0">
                <a:ea typeface="+mn-ea"/>
              </a:rPr>
              <a:t> - רמות חשיבה</a:t>
            </a:r>
            <a:endParaRPr lang="en-US" dirty="0" smtClean="0">
              <a:ea typeface="+mn-ea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Shamos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1995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רמות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אוריינות מדעית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Herscovitz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1999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מידת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הסתמכות על טקסט מדעי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he-IL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he-IL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he-IL" sz="2400" dirty="0" smtClean="0"/>
          </a:p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he-IL" sz="1800" dirty="0" smtClean="0"/>
              <a:t>*תיקוף ממצאי ניתוח השיח בוצע ע"י שלוש חוקרות בהוראת המדעים.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buNone/>
            </a:pPr>
            <a:endParaRPr lang="he-IL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6683D5-EB62-48CB-B12F-3EEFA64C4B7A}" type="slidenum">
              <a:rPr lang="he-IL"/>
              <a:pPr/>
              <a:t>15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600" b="1" dirty="0" smtClean="0"/>
              <a:t/>
            </a:r>
            <a:br>
              <a:rPr lang="he-IL" sz="3600" b="1" dirty="0" smtClean="0"/>
            </a:br>
            <a:r>
              <a:rPr lang="he-IL" sz="3200" b="1" dirty="0" smtClean="0">
                <a:solidFill>
                  <a:srgbClr val="950F05"/>
                </a:solidFill>
              </a:rPr>
              <a:t> ניתוח רמות אוריינות מדעית בשיח בפורומים</a:t>
            </a:r>
            <a:endParaRPr lang="en-US" sz="3200" b="1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he-IL" sz="2000" dirty="0" smtClean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endParaRPr lang="en-US" sz="20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428596" y="1428736"/>
          <a:ext cx="8429684" cy="453711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09895"/>
                <a:gridCol w="5619789"/>
              </a:tblGrid>
              <a:tr h="50051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Times New Roman"/>
                          <a:ea typeface="Times New Roman"/>
                          <a:cs typeface="David"/>
                        </a:rPr>
                        <a:t>רמת </a:t>
                      </a:r>
                      <a:r>
                        <a:rPr lang="he-IL" sz="2400" b="1" dirty="0">
                          <a:latin typeface="Times New Roman"/>
                          <a:ea typeface="Times New Roman"/>
                          <a:cs typeface="David"/>
                        </a:rPr>
                        <a:t>אוריינות מדעית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latin typeface="Times New Roman"/>
                          <a:ea typeface="Times New Roman"/>
                          <a:cs typeface="David"/>
                        </a:rPr>
                        <a:t>פירוט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08748">
                <a:tc>
                  <a:txBody>
                    <a:bodyPr/>
                    <a:lstStyle/>
                    <a:p>
                      <a:pPr rtl="1"/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נמוכה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אוריינות</a:t>
                      </a: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מדעית</a:t>
                      </a: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בסיסית</a:t>
                      </a: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he-IL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הבנת</a:t>
                      </a: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הנקרא, הסתמכות על הטקסט במאמר</a:t>
                      </a:r>
                      <a:endParaRPr lang="he-IL" sz="2400" dirty="0"/>
                    </a:p>
                  </a:txBody>
                  <a:tcPr/>
                </a:tc>
              </a:tr>
              <a:tr h="1249478">
                <a:tc>
                  <a:txBody>
                    <a:bodyPr/>
                    <a:lstStyle/>
                    <a:p>
                      <a:pPr rtl="1"/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בינונית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אוריינות</a:t>
                      </a: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מדעית משמעותית </a:t>
                      </a: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ברמת הסברים השוואתיים, יישום ידע מהמאמר</a:t>
                      </a:r>
                    </a:p>
                  </a:txBody>
                  <a:tcPr/>
                </a:tc>
              </a:tr>
              <a:tr h="1430252">
                <a:tc>
                  <a:txBody>
                    <a:bodyPr/>
                    <a:lstStyle/>
                    <a:p>
                      <a:pPr rtl="1"/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גבוהה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אוריינות מדעית משמעותית </a:t>
                      </a: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ברמת חשיבה ביקורתית והערכת הידע המוצג במאמר </a:t>
                      </a:r>
                      <a:endParaRPr lang="he-IL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7C3607-FC1F-492F-A303-3329B3C99BA1}" type="slidenum">
              <a:rPr lang="he-IL"/>
              <a:pPr/>
              <a:t>16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he-IL" sz="2800" b="1" dirty="0" smtClean="0"/>
              <a:t>ממצאים ראשוניים –</a:t>
            </a:r>
            <a:r>
              <a:rPr lang="he-IL" sz="2800" b="1" dirty="0" err="1" smtClean="0"/>
              <a:t> שאלונים</a:t>
            </a:r>
            <a:r>
              <a:rPr lang="he-IL" sz="2800" b="1" dirty="0" smtClean="0"/>
              <a:t> </a:t>
            </a:r>
            <a:br>
              <a:rPr lang="he-IL" sz="2800" b="1" dirty="0" smtClean="0"/>
            </a:br>
            <a:r>
              <a:rPr lang="he-IL" sz="3200" b="1" dirty="0" smtClean="0">
                <a:solidFill>
                  <a:srgbClr val="950F05"/>
                </a:solidFill>
              </a:rPr>
              <a:t>שאלת שאלות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560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</p:nvPr>
        </p:nvGraphicFramePr>
        <p:xfrm>
          <a:off x="214283" y="1428736"/>
          <a:ext cx="8929718" cy="501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1"/>
          <p:cNvSpPr>
            <a:spLocks noGrp="1" noChangeArrowheads="1"/>
          </p:cNvSpPr>
          <p:nvPr/>
        </p:nvSpPr>
        <p:spPr bwMode="auto">
          <a:xfrm>
            <a:off x="5286380" y="5857892"/>
            <a:ext cx="58541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8075" algn="l"/>
                <a:tab pos="128746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N=30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he-IL" sz="3200" b="1" dirty="0" smtClean="0"/>
              <a:t/>
            </a:r>
            <a:br>
              <a:rPr lang="he-IL" sz="3200" b="1" dirty="0" smtClean="0"/>
            </a:br>
            <a:r>
              <a:rPr lang="he-IL" sz="3200" b="1" dirty="0" smtClean="0"/>
              <a:t> ממצאים ראשוניים –</a:t>
            </a:r>
            <a:r>
              <a:rPr lang="he-IL" sz="3200" b="1" dirty="0" err="1" smtClean="0"/>
              <a:t> שאלונים</a:t>
            </a:r>
            <a:r>
              <a:rPr lang="he-IL" sz="3200" b="1" dirty="0" smtClean="0"/>
              <a:t> </a:t>
            </a:r>
            <a:br>
              <a:rPr lang="he-IL" sz="3200" b="1" dirty="0" smtClean="0"/>
            </a:br>
            <a:r>
              <a:rPr lang="he-IL" sz="3600" b="1" dirty="0" smtClean="0">
                <a:solidFill>
                  <a:srgbClr val="950F05"/>
                </a:solidFill>
              </a:rPr>
              <a:t>זיהוי מבנה מאמר מדעי</a:t>
            </a:r>
            <a:endParaRPr lang="en-US" sz="3600" b="1" dirty="0" smtClean="0">
              <a:solidFill>
                <a:srgbClr val="950F05"/>
              </a:solidFill>
            </a:endParaRPr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560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9" name="מציין מיקום תוכן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2945" name="Rectangle 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72330" y="5572140"/>
            <a:ext cx="58541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8075" algn="l"/>
                <a:tab pos="128746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N=16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7C3607-FC1F-492F-A303-3329B3C99BA1}" type="slidenum">
              <a:rPr lang="he-IL"/>
              <a:pPr/>
              <a:t>18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he-IL" sz="3200" b="1" dirty="0" smtClean="0"/>
              <a:t> ממצאים ראשוניים –</a:t>
            </a:r>
            <a:r>
              <a:rPr lang="he-IL" sz="3200" b="1" dirty="0" err="1" smtClean="0"/>
              <a:t> שאלונים</a:t>
            </a:r>
            <a:r>
              <a:rPr lang="he-IL" sz="3200" b="1" dirty="0" smtClean="0"/>
              <a:t> </a:t>
            </a:r>
            <a:br>
              <a:rPr lang="he-IL" sz="3200" b="1" dirty="0" smtClean="0"/>
            </a:br>
            <a:r>
              <a:rPr lang="he-IL" sz="3200" b="1" dirty="0" smtClean="0">
                <a:solidFill>
                  <a:srgbClr val="950F05"/>
                </a:solidFill>
              </a:rPr>
              <a:t>תכנון ניסוי המשך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560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0D0B1C-5512-4FA6-B09C-FAE12EAC27C7}" type="slidenum">
              <a:rPr lang="he-IL"/>
              <a:pPr/>
              <a:t>19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200" b="1" dirty="0" smtClean="0">
                <a:solidFill>
                  <a:srgbClr val="950F05"/>
                </a:solidFill>
              </a:rPr>
              <a:t>אפיון רמת האוריינות המדעית מתוך תמלילי דיונים בפורומים בקורס מתא לרקמה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01080" cy="4686320"/>
          </a:xfrm>
        </p:spPr>
        <p:txBody>
          <a:bodyPr/>
          <a:lstStyle/>
          <a:p>
            <a:pPr eaLnBrk="1" hangingPunct="1">
              <a:buNone/>
            </a:pP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פורום 1: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ש: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מהם תפקידי </a:t>
            </a:r>
            <a:r>
              <a:rPr lang="he-IL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הדיסטרופין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המוצעים במאמר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ומה הקשר ביניהם לבין הסימפטומים של מחלת ניוון השרירים 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במאמר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</a:t>
            </a:r>
          </a:p>
          <a:p>
            <a:pPr eaLnBrk="1" hangingPunct="1">
              <a:buNone/>
            </a:pPr>
            <a:endParaRPr lang="he-IL" b="1" i="1" dirty="0" smtClean="0"/>
          </a:p>
          <a:p>
            <a:pPr eaLnBrk="1" hangingPunct="1">
              <a:buNone/>
            </a:pPr>
            <a:r>
              <a:rPr lang="he-IL" dirty="0" smtClean="0"/>
              <a:t>ת:</a:t>
            </a:r>
            <a:r>
              <a:rPr lang="he-IL" b="1" i="1" dirty="0" smtClean="0">
                <a:solidFill>
                  <a:srgbClr val="FF0000"/>
                </a:solidFill>
              </a:rPr>
              <a:t>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לפי הכתוב במאמר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מחסור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בדיסטרופין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גורם לקרעים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בממברנת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התא, ולכן סידן הנמצא מחוץ לתא יכול להיכנס ללא הגבלה, והתא לא יכול לבקר ולשלוט על כמות הסידן התוך תאי.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E632A-FAFA-4800-AC0B-0E4EDC07A736}" type="slidenum">
              <a:rPr lang="he-IL"/>
              <a:pPr/>
              <a:t>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0" eaLnBrk="1" hangingPunct="1"/>
            <a:r>
              <a:rPr lang="he-IL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רקע תיאורטי </a:t>
            </a:r>
            <a:br>
              <a:rPr lang="he-IL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he-IL" sz="3200" b="1" dirty="0" smtClean="0">
                <a:solidFill>
                  <a:srgbClr val="950F05"/>
                </a:solidFill>
              </a:rPr>
              <a:t>אוריינות מדעית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6400832"/>
          </a:xfrm>
        </p:spPr>
        <p:txBody>
          <a:bodyPr/>
          <a:lstStyle/>
          <a:p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למושג אוריינות יש </a:t>
            </a:r>
            <a:r>
              <a:rPr lang="he-IL" dirty="0" smtClean="0"/>
              <a:t>מספר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מובנים</a:t>
            </a:r>
            <a:r>
              <a:rPr lang="he-IL" dirty="0" smtClean="0"/>
              <a:t>.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במובן הבסיסי זוהי היכולת לקרוא ולכתוב, במובן הגבוה יותר הכוונה לידענות, ללמידה ולהשכלה של הפרט 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Norris, Phillips &amp; 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Korpan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2003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he-IL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he-IL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שתי רמות של אוריינות מדעית שהוגדרו ע"י 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Shamos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(1995):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אוריינות מדעית בסיסית (</a:t>
            </a:r>
            <a:r>
              <a:rPr lang="he-IL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פונקציונלית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המתבטאת ביכולת לקרוא ולהבין טקסט מדעי בצורה תקינה;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ואוריינות מדעית משמעותית (אמיתית)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המתבטאת באימוץ דרכי החשיבה המדעית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הבנת תפקיד התיאוריה בפרקטיקה של המדע, הסתמכות על ממצאים והיכולת לחשוב באופן ביקורתי.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0D0B1C-5512-4FA6-B09C-FAE12EAC27C7}" type="slidenum">
              <a:rPr lang="he-IL"/>
              <a:pPr/>
              <a:t>20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200" b="1" dirty="0" smtClean="0">
                <a:solidFill>
                  <a:srgbClr val="950F05"/>
                </a:solidFill>
              </a:rPr>
              <a:t>אפיון רמת האוריינות המדעית מתוך תמלילי דיונים בפורומים בקורס </a:t>
            </a:r>
            <a:r>
              <a:rPr lang="he-IL" sz="3200" b="1" i="1" dirty="0" smtClean="0">
                <a:solidFill>
                  <a:srgbClr val="950F05"/>
                </a:solidFill>
              </a:rPr>
              <a:t>מתא לרקמה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72518" cy="5257800"/>
          </a:xfrm>
        </p:spPr>
        <p:txBody>
          <a:bodyPr/>
          <a:lstStyle/>
          <a:p>
            <a:pPr eaLnBrk="1" hangingPunct="1">
              <a:buNone/>
            </a:pP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פורום 12: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ש: במאמר מוצג האסטרוגן הסינטטי (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אסטרן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איך בדקו החוקרים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כי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האסטרן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שונה בתפקודו מההורמון אסטרוגן?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מה אתם חושבים על יכולת הניסוי להראות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כי אסטרוגן סינטטי לא נושא בחובו את הסכנות של הטיפול באסטרוגן?</a:t>
            </a:r>
          </a:p>
          <a:p>
            <a:pPr eaLnBrk="1" hangingPunct="1">
              <a:buNone/>
            </a:pPr>
            <a:endParaRPr lang="he-IL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0D0B1C-5512-4FA6-B09C-FAE12EAC27C7}" type="slidenum">
              <a:rPr lang="he-IL"/>
              <a:pPr/>
              <a:t>21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200" b="1" dirty="0" smtClean="0">
                <a:solidFill>
                  <a:srgbClr val="950F05"/>
                </a:solidFill>
              </a:rPr>
              <a:t>אפיון רמת האוריינות המדעית מתוך תמלילי דיונים בפורומים בקורס </a:t>
            </a:r>
            <a:r>
              <a:rPr lang="he-IL" sz="3200" b="1" i="1" dirty="0" smtClean="0">
                <a:solidFill>
                  <a:srgbClr val="950F05"/>
                </a:solidFill>
              </a:rPr>
              <a:t>מתא לרקמה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72518" cy="5257800"/>
          </a:xfrm>
        </p:spPr>
        <p:txBody>
          <a:bodyPr/>
          <a:lstStyle/>
          <a:p>
            <a:pPr eaLnBrk="1" hangingPunct="1">
              <a:buNone/>
            </a:pP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פורום 12:</a:t>
            </a:r>
          </a:p>
          <a:p>
            <a:pPr eaLnBrk="1" hangingPunct="1">
              <a:buNone/>
            </a:pPr>
            <a:r>
              <a:rPr lang="he-IL" dirty="0" smtClean="0"/>
              <a:t>ת: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החוקרים הראו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שהאסטרן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שונה בתפקודו מהורמון האסטרוגן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על ידי כך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שהראו שבעכברים שטופלו בעזרת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האסטרן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לא הייתה גדילה במשקל הרחם או בגודל שלפוחיות הזרע. בצורה זו החוקרים הראו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שלאסטרן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אין השפעה על רקמות במערכת הרבייה.</a:t>
            </a:r>
            <a:b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לפי דעתי ניסוי זה אינו מוכיח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שאסטרן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אינו נושא בחובו את הסכנות של הטיפול באסטרוגן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בגלל מספר סיבות: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None/>
            </a:pPr>
            <a:endParaRPr lang="en-US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0D0B1C-5512-4FA6-B09C-FAE12EAC27C7}" type="slidenum">
              <a:rPr lang="he-IL"/>
              <a:pPr/>
              <a:t>22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200" b="1" dirty="0" smtClean="0">
                <a:solidFill>
                  <a:srgbClr val="950F05"/>
                </a:solidFill>
              </a:rPr>
              <a:t>אפיון רמת האוריינות המדעית מתוך תמלילי דיונים בפורומים בקורס </a:t>
            </a:r>
            <a:r>
              <a:rPr lang="he-IL" sz="3200" b="1" i="1" dirty="0" smtClean="0">
                <a:solidFill>
                  <a:srgbClr val="950F05"/>
                </a:solidFill>
              </a:rPr>
              <a:t>מתא לרקמה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72518" cy="5257800"/>
          </a:xfrm>
        </p:spPr>
        <p:txBody>
          <a:bodyPr/>
          <a:lstStyle/>
          <a:p>
            <a:pPr eaLnBrk="1" hangingPunct="1">
              <a:buNone/>
            </a:pP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פורום 12: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ת:*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לא נבדקה השפעה על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רקמות שונות במערכת הרבייה פרט לרחם.</a:t>
            </a:r>
            <a:b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* ההשפעות על עכברים ובני אדם יכולה להיות מאוד שונה.</a:t>
            </a:r>
            <a:b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לא </a:t>
            </a:r>
            <a:r>
              <a:rPr lang="he-IL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צויין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משך הזמן שבו נבדקו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השפעות התרופה - ייתכן שההשפעות על רקמות במערכת הרבייה מופיעות רק לאחר פרק זמן ארוך יותר.</a:t>
            </a:r>
            <a:b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בנוסף, מאמר שפורסם ב-2006 הראה ממצא סותר: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איברי הרבייה של עכברים שטופלו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באסטרן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גדלו, בניגוד למה שהוצג במאמר זה ומעבר לכך נמצא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שאסטרן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עודד פרוליפרציה של תאים אנושיים של סרטן השד.</a:t>
            </a:r>
            <a:endParaRPr lang="he-IL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C4949D-D218-4142-BE40-1921F541DD6E}" type="slidenum">
              <a:rPr lang="he-IL"/>
              <a:pPr/>
              <a:t>23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600" b="1" dirty="0" smtClean="0"/>
              <a:t>סיכום הממצאים</a:t>
            </a:r>
            <a:endParaRPr lang="en-US" sz="3600" b="1" dirty="0" smtClean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757890"/>
          </a:xfrm>
        </p:spPr>
        <p:txBody>
          <a:bodyPr/>
          <a:lstStyle/>
          <a:p>
            <a:r>
              <a:rPr lang="he-I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מסיכום ממצאי </a:t>
            </a:r>
            <a:r>
              <a:rPr lang="he-IL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השאלונים מבוססי - המאמרים</a:t>
            </a:r>
            <a:r>
              <a:rPr lang="he-I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עולה שחל שיפור בכל קבוצות המחקר רק במימד של זיהוי מבנה מאמר מדעי. </a:t>
            </a:r>
          </a:p>
          <a:p>
            <a:r>
              <a:rPr lang="he-I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השיפור הגדול ביותר באוריינות המדעית בכל שלושת המימדים חל בקרב סטודנטים שלקחו באופן עוקב את שני הקורסים ההיברידיים. </a:t>
            </a:r>
          </a:p>
          <a:p>
            <a:r>
              <a:rPr lang="he-I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חלה </a:t>
            </a:r>
            <a:r>
              <a:rPr lang="he-IL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התפתחות בשיח בפורומים </a:t>
            </a:r>
            <a:r>
              <a:rPr lang="he-I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לאורך הקורס מתא לרקמה ברמת האוריינות המדעית של הסטודנטים. </a:t>
            </a:r>
          </a:p>
          <a:p>
            <a:pPr lvl="1"/>
            <a:r>
              <a:rPr lang="he-I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בתחילת הקורס, אופיין השיח ברמת אוריינות בסיסית המתבטאת בהסתמכות ובהבנת הטקסט ומענה על שאלות תוכן. </a:t>
            </a:r>
          </a:p>
          <a:p>
            <a:pPr lvl="1"/>
            <a:r>
              <a:rPr lang="he-I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בהמשך הקורס חלה התפתחות באוריינות המדעית הן בשאלה והן בתשובה, לרמה של הסבר השוואתי ויישום הידע שנרכש מהמאמר. </a:t>
            </a:r>
          </a:p>
          <a:p>
            <a:pPr lvl="1"/>
            <a:r>
              <a:rPr lang="he-I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בפורום האחרון בקורס מופיע שיח ברמת האוריינות הגבוהה ביותר, שבאה לידי ביטוי בניתוח ממצאי המחקר, התייחסות למגבלותיו וביטויים של הערכה וחשיבה ביקורתית, המאפיינים אוריינות מדעית משמעותית.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 smtClean="0"/>
              <a:t>המודל </a:t>
            </a:r>
            <a:r>
              <a:rPr lang="he-IL" b="1" dirty="0" smtClean="0"/>
              <a:t>ב</a:t>
            </a:r>
            <a:r>
              <a:rPr lang="he-IL" b="1" dirty="0" smtClean="0"/>
              <a:t>מחקר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02E1-BD5E-41EF-9126-11601CCD9143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42004246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244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02E1-BD5E-41EF-9126-11601CCD9143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WordArt 4"/>
          <p:cNvSpPr>
            <a:spLocks noGrp="1" noChangeArrowheads="1" noChangeShapeType="1" noTextEdit="1"/>
          </p:cNvSpPr>
          <p:nvPr>
            <p:ph idx="1"/>
          </p:nvPr>
        </p:nvSpPr>
        <p:spPr bwMode="auto"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buNone/>
            </a:pPr>
            <a:r>
              <a:rPr lang="he-IL" sz="3600" kern="10" spc="-360" dirty="0" smtClean="0">
                <a:ln w="9525">
                  <a:noFill/>
                  <a:round/>
                  <a:headEnd/>
                  <a:tailEnd/>
                </a:ln>
                <a:solidFill>
                  <a:srgbClr val="950F05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ת ו ד ה  ר ב ה </a:t>
            </a:r>
          </a:p>
          <a:p>
            <a:pPr algn="ctr">
              <a:buNone/>
            </a:pPr>
            <a:r>
              <a:rPr lang="he-IL" sz="3600" kern="10" spc="-360" dirty="0" smtClean="0">
                <a:ln w="9525">
                  <a:noFill/>
                  <a:round/>
                  <a:headEnd/>
                  <a:tailEnd/>
                </a:ln>
                <a:solidFill>
                  <a:srgbClr val="950F05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ע ל  ה </a:t>
            </a:r>
            <a:r>
              <a:rPr lang="he-IL" sz="3600" kern="10" spc="-360" dirty="0" err="1" smtClean="0">
                <a:ln w="9525">
                  <a:noFill/>
                  <a:round/>
                  <a:headEnd/>
                  <a:tailEnd/>
                </a:ln>
                <a:solidFill>
                  <a:srgbClr val="950F05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ה</a:t>
            </a:r>
            <a:r>
              <a:rPr lang="he-IL" sz="3600" kern="10" spc="-360" dirty="0" smtClean="0">
                <a:ln w="9525">
                  <a:noFill/>
                  <a:round/>
                  <a:headEnd/>
                  <a:tailEnd/>
                </a:ln>
                <a:solidFill>
                  <a:srgbClr val="950F05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ק ש ב ה !!! </a:t>
            </a:r>
            <a:endParaRPr lang="he-IL" sz="3600" kern="10" spc="-360" dirty="0">
              <a:ln w="9525">
                <a:noFill/>
                <a:round/>
                <a:headEnd/>
                <a:tailEnd/>
              </a:ln>
              <a:solidFill>
                <a:srgbClr val="950F05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מחוון מספרי בכל אחד משלושת המימדים בשאלון, כל אחד נורמל ל-10.</a:t>
            </a:r>
          </a:p>
          <a:p>
            <a:r>
              <a:rPr lang="he-IL" dirty="0" smtClean="0"/>
              <a:t>קיים רצף בעיבוד מאמרים (ראה </a:t>
            </a:r>
            <a:r>
              <a:rPr lang="en-US" dirty="0" smtClean="0"/>
              <a:t>(</a:t>
            </a:r>
            <a:r>
              <a:rPr lang="en-US" dirty="0" err="1" smtClean="0"/>
              <a:t>Kaberman</a:t>
            </a:r>
            <a:r>
              <a:rPr lang="en-US" dirty="0" smtClean="0"/>
              <a:t> </a:t>
            </a:r>
            <a:r>
              <a:rPr lang="en-US" smtClean="0"/>
              <a:t>et al, 2011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מימדי אוריינות מדעית:</a:t>
            </a:r>
          </a:p>
          <a:p>
            <a:pPr lvl="1"/>
            <a:r>
              <a:rPr lang="he-IL" dirty="0" smtClean="0"/>
              <a:t>שאלת שאלות כמרכיב של חשיבה מדעית (</a:t>
            </a:r>
            <a:r>
              <a:rPr lang="en-US" dirty="0" err="1" smtClean="0"/>
              <a:t>Marbach</a:t>
            </a:r>
            <a:r>
              <a:rPr lang="en-US" dirty="0" smtClean="0"/>
              <a:t>-Ad &amp; </a:t>
            </a:r>
            <a:r>
              <a:rPr lang="en-US" dirty="0" err="1" smtClean="0"/>
              <a:t>Sokolove</a:t>
            </a:r>
            <a:r>
              <a:rPr lang="en-US" dirty="0" smtClean="0"/>
              <a:t>, 2000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חשיבות מבנה המאמר המדעי (</a:t>
            </a:r>
            <a:r>
              <a:rPr lang="en-US" dirty="0" err="1" smtClean="0"/>
              <a:t>Yarden</a:t>
            </a:r>
            <a:r>
              <a:rPr lang="en-US" dirty="0" smtClean="0"/>
              <a:t> et al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תכנון ניסוי כמיומנות חשיבה מדעית (</a:t>
            </a:r>
            <a:r>
              <a:rPr lang="en-US" dirty="0" smtClean="0"/>
              <a:t>Roth et al 2005</a:t>
            </a:r>
            <a:r>
              <a:rPr lang="he-IL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02E1-BD5E-41EF-9126-11601CCD9143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109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6683D5-EB62-48CB-B12F-3EEFA64C4B7A}" type="slidenum">
              <a:rPr lang="he-IL"/>
              <a:pPr/>
              <a:t>27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39825"/>
          </a:xfrm>
        </p:spPr>
        <p:txBody>
          <a:bodyPr/>
          <a:lstStyle/>
          <a:p>
            <a:pPr algn="r" eaLnBrk="1" hangingPunct="1"/>
            <a:r>
              <a:rPr lang="he-IL" sz="3200" b="1" dirty="0" smtClean="0">
                <a:solidFill>
                  <a:srgbClr val="950F05"/>
                </a:solidFill>
              </a:rPr>
              <a:t>מדרג רמת אוריינות מדעית בשאלונים</a:t>
            </a:r>
            <a:endParaRPr lang="en-US" sz="3200" b="1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he-IL" sz="2000" dirty="0" smtClean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endParaRPr lang="en-US" sz="20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9632555"/>
              </p:ext>
            </p:extLst>
          </p:nvPr>
        </p:nvGraphicFramePr>
        <p:xfrm>
          <a:off x="285719" y="1000108"/>
          <a:ext cx="8858281" cy="5669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43166"/>
                <a:gridCol w="3562355"/>
                <a:gridCol w="2952760"/>
              </a:tblGrid>
              <a:tr h="443605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latin typeface="Times New Roman"/>
                          <a:ea typeface="Times New Roman"/>
                          <a:cs typeface="David"/>
                        </a:rPr>
                        <a:t>מימד אוריינות מדעית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latin typeface="Times New Roman"/>
                          <a:ea typeface="Times New Roman"/>
                          <a:cs typeface="David"/>
                        </a:rPr>
                        <a:t>רמה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latin typeface="Times New Roman"/>
                          <a:ea typeface="Times New Roman"/>
                          <a:cs typeface="David"/>
                        </a:rPr>
                        <a:t>פירוט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53373">
                <a:tc rowSpan="2"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שאלת שאלות בעקבות קריאת מאמר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נמוכה</a:t>
                      </a:r>
                    </a:p>
                    <a:p>
                      <a:pPr algn="l" rtl="0"/>
                      <a:r>
                        <a:rPr lang="en-US" dirty="0" smtClean="0"/>
                        <a:t>Which factors affect the cell remodeling?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התייחסות לתחום דעת אחד, רמת חשיבה של ידע והבנה, התייחסות לרמת ארגון אחת בלבד.</a:t>
                      </a:r>
                      <a:endParaRPr lang="he-IL" dirty="0"/>
                    </a:p>
                  </a:txBody>
                  <a:tcPr/>
                </a:tc>
              </a:tr>
              <a:tr h="1419536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גבוהה</a:t>
                      </a:r>
                    </a:p>
                    <a:p>
                      <a:pPr algn="l" rtl="0"/>
                      <a:r>
                        <a:rPr lang="en-US" dirty="0" smtClean="0"/>
                        <a:t>Would using other stem cells (other than M8C'S) affects the results of the experiment?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התייחסות למספר תחומי דעת, רמת חשיבה גבוהה, התייחסות למספר רמות ארגון.</a:t>
                      </a:r>
                      <a:endParaRPr lang="he-IL" dirty="0"/>
                    </a:p>
                  </a:txBody>
                  <a:tcPr/>
                </a:tc>
              </a:tr>
              <a:tr h="621047">
                <a:tc rowSpan="2"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זיהוי מבנה מאמר מדעי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נמוכה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התאמה חלקית בין כותרת לפסקה מתאימה.</a:t>
                      </a:r>
                      <a:endParaRPr lang="he-IL" dirty="0"/>
                    </a:p>
                  </a:txBody>
                  <a:tcPr/>
                </a:tc>
              </a:tr>
              <a:tr h="621047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גבוהה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התאמה מלאה בין כותרת לפסקה מתאימה.</a:t>
                      </a:r>
                      <a:endParaRPr lang="he-IL" dirty="0"/>
                    </a:p>
                  </a:txBody>
                  <a:tcPr/>
                </a:tc>
              </a:tr>
              <a:tr h="621047">
                <a:tc rowSpan="2"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תכנון ניסוי המשך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נמוכה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שחזור הניסוי המתואר במאמר, ניסוח לקוי.</a:t>
                      </a:r>
                      <a:endParaRPr lang="he-IL" dirty="0"/>
                    </a:p>
                  </a:txBody>
                  <a:tcPr/>
                </a:tc>
              </a:tr>
              <a:tr h="621047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גבוהה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הצעת ניסוי המשך רלוונטי וחדשני, ניסוח מדעי.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600" b="1" dirty="0" smtClean="0"/>
              <a:t>דיון</a:t>
            </a:r>
            <a:br>
              <a:rPr lang="he-IL" sz="3600" b="1" dirty="0" smtClean="0"/>
            </a:br>
            <a:r>
              <a:rPr lang="he-IL" sz="3600" b="1" dirty="0" smtClean="0">
                <a:solidFill>
                  <a:srgbClr val="950F05"/>
                </a:solidFill>
              </a:rPr>
              <a:t>מגבלות המחקר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מספר משתתפי המחקר שלמדו בשני הקורסים העוקבים אינו גדול.</a:t>
            </a:r>
          </a:p>
          <a:p>
            <a:endParaRPr lang="he-IL" dirty="0" smtClean="0"/>
          </a:p>
          <a:p>
            <a:r>
              <a:rPr lang="he-IL" dirty="0" smtClean="0"/>
              <a:t>אוכלוסייה ייחודית של סטודנטים, בעלי רקע מדעי והנדסי גם יחד, בשלבים מתקדמים של התואר הראשון. כדי להכליל יש לבדוק באוכלוסיות מגוונות.</a:t>
            </a:r>
          </a:p>
          <a:p>
            <a:endParaRPr lang="he-IL" dirty="0" smtClean="0"/>
          </a:p>
          <a:p>
            <a:r>
              <a:rPr lang="he-IL" dirty="0" smtClean="0"/>
              <a:t>המחקר מתאר חקר מקרה, בהמשך ניתן לחקור באופן </a:t>
            </a:r>
            <a:r>
              <a:rPr lang="he-IL" dirty="0" err="1" smtClean="0"/>
              <a:t>אקספרימנטלי</a:t>
            </a:r>
            <a:r>
              <a:rPr lang="he-IL" dirty="0" smtClean="0"/>
              <a:t>.</a:t>
            </a:r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02E1-BD5E-41EF-9126-11601CCD9143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E96489-5CA6-45D9-A29E-5A6E7F018BF4}" type="slidenum">
              <a:rPr lang="he-IL"/>
              <a:pPr/>
              <a:t>29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600" b="1" dirty="0" smtClean="0"/>
              <a:t>מערך המחקר</a:t>
            </a:r>
            <a:br>
              <a:rPr lang="he-IL" sz="3600" b="1" dirty="0" smtClean="0"/>
            </a:br>
            <a:r>
              <a:rPr lang="he-IL" sz="3200" b="1" dirty="0" smtClean="0">
                <a:solidFill>
                  <a:srgbClr val="950F05"/>
                </a:solidFill>
              </a:rPr>
              <a:t>משתתפי המחקר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71471" y="1455786"/>
          <a:ext cx="8143932" cy="48820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122224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b="1" dirty="0">
                          <a:latin typeface="Times New Roman"/>
                          <a:ea typeface="Times New Roman"/>
                          <a:cs typeface="David"/>
                        </a:rPr>
                        <a:t>נתונים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b="1" dirty="0">
                          <a:latin typeface="Times New Roman"/>
                          <a:ea typeface="Times New Roman"/>
                          <a:cs typeface="David"/>
                        </a:rPr>
                        <a:t>קורס-מתא לרקמה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b="1" dirty="0">
                          <a:latin typeface="Times New Roman"/>
                          <a:ea typeface="Times New Roman"/>
                          <a:cs typeface="David"/>
                        </a:rPr>
                        <a:t>קורס - הנדסת רקמות 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6086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latin typeface="Times New Roman"/>
                          <a:ea typeface="Times New Roman"/>
                          <a:cs typeface="David"/>
                        </a:rPr>
                        <a:t>מספר הסטודנטים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David" pitchFamily="2" charset="-79"/>
                        </a:rPr>
                        <a:t>57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David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latin typeface="Times New Roman"/>
                          <a:ea typeface="Times New Roman"/>
                          <a:cs typeface="David"/>
                        </a:rPr>
                        <a:t>51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6086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latin typeface="Times New Roman"/>
                          <a:ea typeface="Times New Roman"/>
                          <a:cs typeface="David"/>
                        </a:rPr>
                        <a:t>אחוז הנשים </a:t>
                      </a:r>
                      <a:endParaRPr lang="en-US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latin typeface="Times New Roman"/>
                          <a:ea typeface="Times New Roman"/>
                          <a:cs typeface="David"/>
                        </a:rPr>
                        <a:t>70%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latin typeface="Times New Roman"/>
                          <a:ea typeface="Times New Roman"/>
                          <a:cs typeface="David"/>
                        </a:rPr>
                        <a:t>78%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22247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>
                          <a:latin typeface="Times New Roman"/>
                          <a:ea typeface="Times New Roman"/>
                          <a:cs typeface="David"/>
                        </a:rPr>
                        <a:t>אחוז הסטודנטים לתואר ראשון</a:t>
                      </a:r>
                      <a:endParaRPr lang="en-US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latin typeface="Times New Roman"/>
                          <a:ea typeface="Times New Roman"/>
                          <a:cs typeface="David"/>
                        </a:rPr>
                        <a:t>72%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latin typeface="Times New Roman"/>
                          <a:ea typeface="Times New Roman"/>
                          <a:cs typeface="David"/>
                        </a:rPr>
                        <a:t>94%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E632A-FAFA-4800-AC0B-0E4EDC07A736}" type="slidenum">
              <a:rPr lang="he-IL"/>
              <a:pPr/>
              <a:t>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0" eaLnBrk="1" hangingPunct="1"/>
            <a:r>
              <a:rPr lang="he-IL" sz="3200" b="1" dirty="0" smtClean="0">
                <a:solidFill>
                  <a:srgbClr val="950F05"/>
                </a:solidFill>
              </a:rPr>
              <a:t>אוריינות </a:t>
            </a:r>
            <a:r>
              <a:rPr lang="he-IL" sz="3200" b="1" dirty="0" smtClean="0">
                <a:solidFill>
                  <a:srgbClr val="950F05"/>
                </a:solidFill>
              </a:rPr>
              <a:t>מדעית ומאמרי מחקר</a:t>
            </a:r>
            <a:endParaRPr lang="en-US" sz="3200" b="1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1612"/>
            <a:ext cx="8686800" cy="6400832"/>
          </a:xfrm>
        </p:spPr>
        <p:txBody>
          <a:bodyPr/>
          <a:lstStyle/>
          <a:p>
            <a:r>
              <a:rPr lang="he-IL" dirty="0" smtClean="0"/>
              <a:t>מחקרים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בחינוך הגבוה 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(Norris, Phillips, &amp; 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Korpan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2003</a:t>
            </a:r>
            <a:r>
              <a:rPr lang="he-I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dirty="0" smtClean="0"/>
              <a:t>חקרו ברוב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המקרים קריאת מאמרים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פופולרים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מקוצרים.</a:t>
            </a:r>
          </a:p>
          <a:p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קריאה של </a:t>
            </a: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מאמרי מחקר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מאפשרת להכיר את הרציונאל של תכנון מחקר, השפה והמבנה של המחקר המדעי, לזהות את המטרות והמסקנות של המחקר המדעי </a:t>
            </a:r>
            <a:r>
              <a:rPr lang="he-IL" dirty="0" smtClean="0"/>
              <a:t>ו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לעודד הבנה שתוצאות של מחקר מדעי עשויות לעורר שאלות ומחקרים נוספים</a:t>
            </a:r>
            <a:r>
              <a:rPr lang="he-I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Yarden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Brill &amp; Falk, 2001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E632A-FAFA-4800-AC0B-0E4EDC07A736}" type="slidenum">
              <a:rPr lang="he-IL"/>
              <a:pPr/>
              <a:t>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0" eaLnBrk="1" hangingPunct="1"/>
            <a:r>
              <a:rPr lang="he-IL" sz="3200" b="1" dirty="0" smtClean="0"/>
              <a:t/>
            </a:r>
            <a:br>
              <a:rPr lang="he-IL" sz="3200" b="1" dirty="0" smtClean="0"/>
            </a:br>
            <a:r>
              <a:rPr lang="he-IL" sz="3200" b="1" dirty="0" smtClean="0">
                <a:solidFill>
                  <a:srgbClr val="950F05"/>
                </a:solidFill>
              </a:rPr>
              <a:t>קורסים היברידיים</a:t>
            </a:r>
            <a:endParaRPr lang="en-US" sz="3200" b="1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342900" lvl="1" indent="-342900">
              <a:buClr>
                <a:schemeClr val="bg2"/>
              </a:buClr>
              <a:buFont typeface="Wingdings" pitchFamily="2" charset="2"/>
              <a:buChar char="p"/>
            </a:pPr>
            <a:r>
              <a:rPr lang="he-IL" sz="2800" dirty="0" smtClean="0">
                <a:solidFill>
                  <a:schemeClr val="tx1"/>
                </a:solidFill>
                <a:latin typeface="+mn-lt"/>
                <a:cs typeface="+mn-cs"/>
              </a:rPr>
              <a:t>קורס היברידי הוא קורס המשלב למידה פנים אל פנים עם הוראה ולמידה מרחוק מבוססת טכנולוגיה, מאפשר לסטודנטים למידה בקצב אישי, זמינות מידע וגמישות בזמן ובמקום 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cs typeface="+mn-cs"/>
              </a:rPr>
              <a:t>Beyth-Marom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cs typeface="+mn-cs"/>
              </a:rPr>
              <a:t>Saporta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cs typeface="+mn-cs"/>
              </a:rPr>
              <a:t> &amp; 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cs typeface="+mn-cs"/>
              </a:rPr>
              <a:t>Caspi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cs typeface="+mn-cs"/>
              </a:rPr>
              <a:t>, 2005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cs typeface="+mn-cs"/>
              </a:rPr>
              <a:t>).</a:t>
            </a:r>
          </a:p>
          <a:p>
            <a:r>
              <a:rPr lang="he-IL" dirty="0" smtClean="0"/>
              <a:t>כיום </a:t>
            </a:r>
            <a:r>
              <a:rPr lang="he-IL" dirty="0" smtClean="0"/>
              <a:t>משולבים קורסים היברידים רבים במוסדות להשכלה גבוהה בארץ ובעולם</a:t>
            </a:r>
            <a:r>
              <a:rPr lang="en-US" sz="1800" dirty="0" smtClean="0"/>
              <a:t>(</a:t>
            </a:r>
            <a:r>
              <a:rPr lang="en-US" sz="1800" dirty="0" err="1" smtClean="0"/>
              <a:t>Precel</a:t>
            </a:r>
            <a:r>
              <a:rPr lang="en-US" sz="1800" dirty="0" smtClean="0"/>
              <a:t>, </a:t>
            </a:r>
            <a:r>
              <a:rPr lang="en-US" sz="1800" dirty="0" err="1" smtClean="0"/>
              <a:t>Eshet-Alkalai</a:t>
            </a:r>
            <a:r>
              <a:rPr lang="en-US" sz="1800" dirty="0" smtClean="0"/>
              <a:t> &amp; </a:t>
            </a:r>
            <a:r>
              <a:rPr lang="en-US" sz="1800" dirty="0" err="1" smtClean="0"/>
              <a:t>Alberton</a:t>
            </a:r>
            <a:r>
              <a:rPr lang="en-US" sz="1800" dirty="0" smtClean="0"/>
              <a:t>, 2009) </a:t>
            </a:r>
            <a:r>
              <a:rPr lang="he-IL" dirty="0" smtClean="0"/>
              <a:t>. </a:t>
            </a:r>
          </a:p>
          <a:p>
            <a:pPr marL="342900" lvl="1" indent="-342900">
              <a:buClr>
                <a:schemeClr val="bg2"/>
              </a:buClr>
              <a:buFont typeface="Wingdings" pitchFamily="2" charset="2"/>
              <a:buChar char="p"/>
            </a:pPr>
            <a:endParaRPr lang="he-IL" sz="28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marL="342900" lvl="1" indent="-342900">
              <a:buClr>
                <a:schemeClr val="bg2"/>
              </a:buClr>
              <a:buFont typeface="Wingdings" pitchFamily="2" charset="2"/>
              <a:buChar char="p"/>
            </a:pPr>
            <a:endParaRPr lang="he-I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algn="l" rtl="0" eaLnBrk="1" hangingPunct="1">
              <a:lnSpc>
                <a:spcPct val="90000"/>
              </a:lnSpc>
            </a:pPr>
            <a:endParaRPr lang="en-US" sz="2400" dirty="0" smtClean="0"/>
          </a:p>
          <a:p>
            <a:pPr algn="l" rtl="0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E632A-FAFA-4800-AC0B-0E4EDC07A736}" type="slidenum">
              <a:rPr lang="he-IL"/>
              <a:pPr/>
              <a:t>5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0" eaLnBrk="1" hangingPunct="1"/>
            <a:r>
              <a:rPr lang="he-IL" sz="3200" b="1" dirty="0" smtClean="0">
                <a:solidFill>
                  <a:srgbClr val="950F05"/>
                </a:solidFill>
              </a:rPr>
              <a:t>קורסים היברידיים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ממחקרים עולה כי מערכי השיעור של הקורסים ההיברידיים כוללים זמן לימוד ארוך יותר, זמינות של חומרי למידה, והכנסת מרכיבים שמעודדים אינטראקציות בין הלומדים 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Barbara, Yuki, Murphy, Marianne &amp; Jones, 2009 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endParaRPr lang="he-IL" dirty="0" smtClean="0"/>
          </a:p>
          <a:p>
            <a:r>
              <a:rPr lang="he-IL" dirty="0" smtClean="0"/>
              <a:t>קורסים היברידיים משלבים מגוון אמצעי תקשורת ופורומים </a:t>
            </a:r>
            <a:r>
              <a:rPr lang="en-US" sz="1800" dirty="0" smtClean="0"/>
              <a:t>Barak &amp; </a:t>
            </a:r>
            <a:r>
              <a:rPr lang="en-US" sz="1800" dirty="0" err="1" smtClean="0"/>
              <a:t>Dori</a:t>
            </a:r>
            <a:r>
              <a:rPr lang="en-US" sz="1800" dirty="0" smtClean="0"/>
              <a:t>, 2009)</a:t>
            </a:r>
            <a:r>
              <a:rPr lang="he-IL" sz="1800" dirty="0" smtClean="0"/>
              <a:t>). 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E632A-FAFA-4800-AC0B-0E4EDC07A736}" type="slidenum">
              <a:rPr lang="he-IL"/>
              <a:pPr/>
              <a:t>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0" eaLnBrk="1" hangingPunct="1"/>
            <a:r>
              <a:rPr lang="he-IL" sz="3200" b="1" dirty="0" smtClean="0">
                <a:solidFill>
                  <a:srgbClr val="950F05"/>
                </a:solidFill>
              </a:rPr>
              <a:t>פורום מתוקשב</a:t>
            </a:r>
            <a:endParaRPr lang="en-US" sz="3200" b="1" dirty="0" smtClean="0">
              <a:solidFill>
                <a:srgbClr val="950F05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686800" cy="5829328"/>
          </a:xfrm>
        </p:spPr>
        <p:txBody>
          <a:bodyPr/>
          <a:lstStyle/>
          <a:p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פורום מתוקשב הוא כלי המאפשר ניהול דיונים באופן סינכרוני או א-סינכרוני במרחב דיונים וירטואלי </a:t>
            </a:r>
            <a:r>
              <a:rPr lang="he-I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(בירנבוים ופלדמן, 2002). </a:t>
            </a:r>
          </a:p>
          <a:p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מטרת השיח המתקיים בפורום היא לספק סביבת למידה שיתופית ושיח רפלקטיבי. כדי להשיג זאת יש ליצור אקלים לימודי שיאפשר התמקדות במטרות הלמידה וקבוצת לימוד מגובשת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(Garrison, 2006)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ניתוח השיח בפורום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מתבצע על-ידי ניתוח תמלילי השיחות המתרחשות בין הסטודנטים לבין עצמם ובינם לבין המרצה בקורס. קריטריונים לניתוח שיח בפורומים כוללים זיהוי של סוגי אינטראקציות שונות בין משתתפי הפורום כגון: פתרון בעיות, העלאת טיעונים, עמדות בעד ונגד ועוד 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(Liu &amp; Tsai, 2008)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he-IL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150423-9C4E-4FA7-89BB-3011374DE00E}" type="slidenum">
              <a:rPr lang="he-IL"/>
              <a:pPr/>
              <a:t>7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200" b="1" dirty="0" smtClean="0"/>
              <a:t>שאלות המחקר</a:t>
            </a:r>
            <a:endParaRPr lang="en-US" sz="3200" b="1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58204" cy="5043510"/>
          </a:xfrm>
        </p:spPr>
        <p:txBody>
          <a:bodyPr/>
          <a:lstStyle/>
          <a:p>
            <a:pPr lvl="0"/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כיצד בא לידי ביטוי שיפור באוריינות המדעית בשאלונים מבוססי מאמרי מחקר בהיבטים הבאים: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he-I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רמת השאלות שהסטודנטים מעלים לאחר קריאת מאמרים מדעיים?</a:t>
            </a:r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he-I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זיהוי המבנה של מאמר מדעי?</a:t>
            </a:r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he-I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תכנון ניסוי המשך לניסוי המתואר במאמר המדעי?</a:t>
            </a:r>
          </a:p>
          <a:p>
            <a:pPr eaLnBrk="1" hangingPunct="1"/>
            <a:r>
              <a:rPr lang="he-IL" dirty="0" smtClean="0"/>
              <a:t>כיצד בא לידי ביטוי שיפור באוריינות המדעית במאפייני השיח בפורומים המתוקשבים, לאחר קריאת מאמרים מדעיים?</a:t>
            </a:r>
          </a:p>
          <a:p>
            <a:pPr eaLnBrk="1" hangingPunct="1">
              <a:buNone/>
            </a:pPr>
            <a:r>
              <a:rPr lang="he-IL" sz="1800" dirty="0" smtClean="0"/>
              <a:t>*השאלונים פותחו ונותחו בשיתוף עם הדוקטורנטית אמירה אלוש.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E96489-5CA6-45D9-A29E-5A6E7F018BF4}" type="slidenum">
              <a:rPr lang="he-IL"/>
              <a:pPr/>
              <a:t>8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z="3600" b="1" dirty="0" smtClean="0"/>
              <a:t>סביבת המחקר</a:t>
            </a:r>
            <a:endParaRPr lang="en-US" sz="3200" b="1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58204" cy="4972072"/>
          </a:xfrm>
        </p:spPr>
        <p:txBody>
          <a:bodyPr/>
          <a:lstStyle/>
          <a:p>
            <a:pPr>
              <a:buNone/>
            </a:pP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במהלך שנת הלימודים תשע"א התקיימו שני קורסים היברידיים עוקבים: </a:t>
            </a:r>
            <a:r>
              <a:rPr lang="he-IL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מתא לרקמה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</a:t>
            </a:r>
            <a:r>
              <a:rPr lang="he-IL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הנדסת רקמות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בפקולטה להנדסה ביו-רפואית, שנתנו על ידי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פרופ'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שולמית </a:t>
            </a:r>
            <a:r>
              <a:rPr lang="he-I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לבנברג</a:t>
            </a:r>
            <a:r>
              <a:rPr lang="he-IL" dirty="0" smtClean="0"/>
              <a:t>.</a:t>
            </a:r>
            <a:endParaRPr lang="he-I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הקורס מתא לרקמה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התקיים בסמסטר חורף תשע"א וכלל שלושה נושאים עיקריים: תקשורת של התא עם סביבתו, דיפרנציאציה של תאים ומבנה רקמות.</a:t>
            </a:r>
          </a:p>
          <a:p>
            <a:pPr>
              <a:buNone/>
            </a:pPr>
            <a:r>
              <a:rPr lang="he-IL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הקורס הנדסת רקמות </a:t>
            </a:r>
            <a:r>
              <a:rPr lang="he-I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התקיים בסמסטר אביב תשע"א. במסגרתו למדו הסטודנטים על מאפייני היווצרות רקמות על גבי פיגומים במטרה לשקם רקמות פגועות או לשם השתלת איברים.</a:t>
            </a:r>
            <a:endParaRPr lang="en-US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he-IL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 smtClean="0"/>
              <a:t>סביבת המחקר</a:t>
            </a:r>
            <a:endParaRPr lang="he-IL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1840699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02E1-BD5E-41EF-9126-11601CCD9143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16525</TotalTime>
  <Words>1411</Words>
  <Application>Microsoft Office PowerPoint</Application>
  <PresentationFormat>‫הצגה על המסך (4:3)</PresentationFormat>
  <Paragraphs>216</Paragraphs>
  <Slides>29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0" baseType="lpstr">
      <vt:lpstr>Level</vt:lpstr>
      <vt:lpstr>קידום אוריינות מדעית  בקורסים היברידיים  בקרב סטודנטים להנדסה ביו-רפואית בטכניון </vt:lpstr>
      <vt:lpstr>רקע תיאורטי  אוריינות מדעית</vt:lpstr>
      <vt:lpstr>אוריינות מדעית ומאמרי מחקר</vt:lpstr>
      <vt:lpstr> קורסים היברידיים</vt:lpstr>
      <vt:lpstr>קורסים היברידיים</vt:lpstr>
      <vt:lpstr>פורום מתוקשב</vt:lpstr>
      <vt:lpstr>שאלות המחקר</vt:lpstr>
      <vt:lpstr>סביבת המחקר</vt:lpstr>
      <vt:lpstr>סביבת המחקר</vt:lpstr>
      <vt:lpstr>סביבת המחקר</vt:lpstr>
      <vt:lpstr>קריאת מאמרי מחקר מדעיים</vt:lpstr>
      <vt:lpstr> כלי מחקר וניתוחם  שאלוני המאמרים המעובדים</vt:lpstr>
      <vt:lpstr>השאלות בשאלונים המאמרים המעובדים</vt:lpstr>
      <vt:lpstr>   ניתוח השיח בפורומים המתוקשבים </vt:lpstr>
      <vt:lpstr>  ניתוח רמות אוריינות מדעית בשיח בפורומים</vt:lpstr>
      <vt:lpstr> ממצאים ראשוניים – שאלונים  שאלת שאלות</vt:lpstr>
      <vt:lpstr>   ממצאים ראשוניים – שאלונים  זיהוי מבנה מאמר מדעי</vt:lpstr>
      <vt:lpstr>  ממצאים ראשוניים – שאלונים  תכנון ניסוי המשך</vt:lpstr>
      <vt:lpstr>אפיון רמת האוריינות המדעית מתוך תמלילי דיונים בפורומים בקורס מתא לרקמה</vt:lpstr>
      <vt:lpstr>אפיון רמת האוריינות המדעית מתוך תמלילי דיונים בפורומים בקורס מתא לרקמה</vt:lpstr>
      <vt:lpstr>אפיון רמת האוריינות המדעית מתוך תמלילי דיונים בפורומים בקורס מתא לרקמה</vt:lpstr>
      <vt:lpstr>אפיון רמת האוריינות המדעית מתוך תמלילי דיונים בפורומים בקורס מתא לרקמה</vt:lpstr>
      <vt:lpstr>סיכום הממצאים</vt:lpstr>
      <vt:lpstr>המודל במחקר</vt:lpstr>
      <vt:lpstr>שקופית 25</vt:lpstr>
      <vt:lpstr>שקופית 26</vt:lpstr>
      <vt:lpstr>מדרג רמת אוריינות מדעית בשאלונים</vt:lpstr>
      <vt:lpstr>דיון מגבלות המחקר</vt:lpstr>
      <vt:lpstr>מערך המחקר משתתפי המחקר</vt:lpstr>
    </vt:vector>
  </TitlesOfParts>
  <Company>Weizamnn Institute of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gkjkfgd</dc:title>
  <dc:creator>Weizmann User</dc:creator>
  <cp:lastModifiedBy>asus</cp:lastModifiedBy>
  <cp:revision>475</cp:revision>
  <dcterms:created xsi:type="dcterms:W3CDTF">2007-12-09T10:29:33Z</dcterms:created>
  <dcterms:modified xsi:type="dcterms:W3CDTF">2012-02-09T10:21:17Z</dcterms:modified>
</cp:coreProperties>
</file>