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798E4B07-2572-4F87-BE2B-4B5B36C5E974}" type="datetimeFigureOut">
              <a:rPr lang="he-IL" smtClean="0"/>
              <a:t>ט"ו/שבט/תשע"ב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B8CE57F-FDA1-431C-BD50-18DDD415C49D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8CE57F-FDA1-431C-BD50-18DDD415C49D}" type="slidenum">
              <a:rPr lang="he-IL" smtClean="0"/>
              <a:t>2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צורה חופשית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כותרת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כותרת משנה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מציין מיקום של תאריך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מציין מיקום של מספר שקופית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ransition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צורה חופשית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צורה חופשית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ransition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8" name="מציין מיקום של מספר שקופית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מציין מיקום של כותרת תחתונה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  <p:transition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74CBEAF9-9E58-4CC8-A6FF-6DD8A58DEEA4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צורה חופשית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צורה חופשית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מציין מיקום של כותרת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מציין מיקום טקסט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l" eaLnBrk="1" latinLnBrk="0" hangingPunct="1"/>
            <a:fld id="{74CBEAF9-9E58-4CC8-A6FF-6DD8A58DEEA4}" type="datetimeFigureOut">
              <a:rPr lang="en-US" smtClean="0"/>
              <a:pPr algn="l" eaLnBrk="1" latinLnBrk="0" hangingPunct="1"/>
              <a:t>2/8/2012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2" name="מציין מיקום של כותרת תחתונה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pull dir="d"/>
  </p:transition>
  <p:txStyles>
    <p:titleStyle>
      <a:lvl1pPr algn="l" rtl="1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r" rtl="1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r" rtl="1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r" rtl="1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0" y="1988840"/>
            <a:ext cx="8925744" cy="2520280"/>
          </a:xfrm>
        </p:spPr>
        <p:txBody>
          <a:bodyPr>
            <a:normAutofit fontScale="90000"/>
          </a:bodyPr>
          <a:lstStyle/>
          <a:p>
            <a:pPr algn="ctr"/>
            <a:r>
              <a:rPr lang="he-IL" sz="4000" b="1" dirty="0" smtClean="0"/>
              <a:t>הטמעת טכנולוגיות חדשניות בבתי הספר </a:t>
            </a:r>
            <a:r>
              <a:rPr lang="he-IL" sz="4000" b="1" dirty="0" smtClean="0"/>
              <a:t>הטכנולוגיים -</a:t>
            </a:r>
            <a:r>
              <a:rPr lang="he-IL" sz="4000" b="1" dirty="0" smtClean="0"/>
              <a:t/>
            </a:r>
            <a:br>
              <a:rPr lang="he-IL" sz="4000" b="1" dirty="0" smtClean="0"/>
            </a:br>
            <a:r>
              <a:rPr lang="he-IL" sz="4000" b="1" dirty="0" smtClean="0"/>
              <a:t>הלוח האינטראקטיבי כמנוף לשינוי תרבות הלמידה </a:t>
            </a:r>
            <a:br>
              <a:rPr lang="he-IL" sz="4000" b="1" dirty="0" smtClean="0"/>
            </a:br>
            <a:r>
              <a:rPr lang="he-IL" sz="4000" b="1" dirty="0" smtClean="0"/>
              <a:t>והדימוי האישי והבית ספרי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67544" y="5949280"/>
            <a:ext cx="8458200" cy="694928"/>
          </a:xfrm>
        </p:spPr>
        <p:txBody>
          <a:bodyPr/>
          <a:lstStyle/>
          <a:p>
            <a:pPr algn="r"/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גילי 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אלון	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וד"ר 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אתי כוכבי 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86550" y="260648"/>
            <a:ext cx="24574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60648"/>
            <a:ext cx="12001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7467600" cy="1143000"/>
          </a:xfrm>
        </p:spPr>
        <p:txBody>
          <a:bodyPr/>
          <a:lstStyle/>
          <a:p>
            <a:pPr algn="ctr"/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דיון וסיכום </a:t>
            </a:r>
            <a:endParaRPr lang="he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184576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he-IL" sz="5100" b="1" dirty="0" smtClean="0"/>
              <a:t>בתום </a:t>
            </a:r>
            <a:r>
              <a:rPr lang="he-IL" sz="5100" b="1" dirty="0" smtClean="0"/>
              <a:t>שנת לימודים אחת מוצגת הוכחה לתרומה חד-משמעית </a:t>
            </a:r>
            <a:r>
              <a:rPr lang="he-IL" sz="5100" b="1" dirty="0" smtClean="0"/>
              <a:t>לפדגוגיה: </a:t>
            </a:r>
          </a:p>
          <a:p>
            <a:endParaRPr lang="he-IL" dirty="0" smtClean="0"/>
          </a:p>
          <a:p>
            <a:endParaRPr lang="he-IL" sz="4400" dirty="0" smtClean="0"/>
          </a:p>
          <a:p>
            <a:r>
              <a:rPr lang="he-IL" sz="4400" dirty="0" smtClean="0"/>
              <a:t>מורים </a:t>
            </a:r>
            <a:r>
              <a:rPr lang="he-IL" sz="4400" dirty="0" smtClean="0"/>
              <a:t>למדו והתמקדו בתהליכי תכנון ההוראה בשילוב המחשב והלוח האינטראקטיבי</a:t>
            </a:r>
            <a:r>
              <a:rPr lang="en-US" sz="4400" dirty="0" smtClean="0"/>
              <a:t>; </a:t>
            </a:r>
            <a:endParaRPr lang="he-IL" sz="4400" dirty="0" smtClean="0"/>
          </a:p>
          <a:p>
            <a:endParaRPr lang="he-IL" sz="4400" dirty="0" smtClean="0"/>
          </a:p>
          <a:p>
            <a:r>
              <a:rPr lang="he-IL" sz="4400" dirty="0" err="1" smtClean="0"/>
              <a:t>היתה</a:t>
            </a:r>
            <a:r>
              <a:rPr lang="he-IL" sz="4400" dirty="0" smtClean="0"/>
              <a:t> </a:t>
            </a:r>
            <a:r>
              <a:rPr lang="he-IL" sz="4400" dirty="0" smtClean="0"/>
              <a:t>תחושת שליטה טובה מאד בלוח ובמערך, כאשר עיקר השיעור נערך באמצעות </a:t>
            </a:r>
            <a:r>
              <a:rPr lang="he-IL" sz="4400" dirty="0" err="1" smtClean="0"/>
              <a:t>הלו"א</a:t>
            </a:r>
            <a:r>
              <a:rPr lang="he-IL" sz="4400" dirty="0" smtClean="0"/>
              <a:t>. </a:t>
            </a:r>
            <a:endParaRPr lang="he-IL" sz="4400" dirty="0" smtClean="0"/>
          </a:p>
          <a:p>
            <a:endParaRPr lang="he-IL" sz="4400" dirty="0" smtClean="0"/>
          </a:p>
          <a:p>
            <a:r>
              <a:rPr lang="he-IL" sz="4400" dirty="0" smtClean="0"/>
              <a:t>הסרטונים</a:t>
            </a:r>
            <a:r>
              <a:rPr lang="he-IL" sz="4400" dirty="0" smtClean="0"/>
              <a:t>, הקישורים וההגדרות המוכנות מראש, יצרו המחשה נהדרת של </a:t>
            </a:r>
            <a:r>
              <a:rPr lang="he-IL" sz="4400" dirty="0" smtClean="0"/>
              <a:t>הנושא הנלמד, </a:t>
            </a:r>
            <a:r>
              <a:rPr lang="he-IL" sz="4400" dirty="0" smtClean="0"/>
              <a:t>ועודדו סקרנות, עניין ומעורבות רבה מצד התלמידים. </a:t>
            </a:r>
            <a:endParaRPr lang="he-IL" sz="4400" dirty="0" smtClean="0"/>
          </a:p>
          <a:p>
            <a:endParaRPr lang="he-IL" sz="4400" dirty="0" smtClean="0"/>
          </a:p>
          <a:p>
            <a:r>
              <a:rPr lang="he-IL" sz="4400" dirty="0" smtClean="0"/>
              <a:t>התלמידים </a:t>
            </a:r>
            <a:r>
              <a:rPr lang="he-IL" sz="4400" dirty="0" smtClean="0"/>
              <a:t>שיתפו </a:t>
            </a:r>
            <a:r>
              <a:rPr lang="he-IL" sz="4400" dirty="0" smtClean="0"/>
              <a:t>פעולה, גילו עניין</a:t>
            </a:r>
            <a:r>
              <a:rPr lang="he-IL" sz="4400" dirty="0" smtClean="0"/>
              <a:t> </a:t>
            </a:r>
            <a:r>
              <a:rPr lang="he-IL" sz="4400" dirty="0" smtClean="0"/>
              <a:t>והבינו טוב יותר את הנושאים שנלמדו.</a:t>
            </a:r>
            <a:r>
              <a:rPr lang="en-US" sz="4400" dirty="0" smtClean="0"/>
              <a:t> </a:t>
            </a:r>
            <a:r>
              <a:rPr lang="he-IL" sz="4400" dirty="0" smtClean="0"/>
              <a:t> </a:t>
            </a:r>
            <a:endParaRPr lang="en-US" sz="4400" dirty="0" smtClean="0"/>
          </a:p>
          <a:p>
            <a:endParaRPr lang="he-IL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79512" y="908720"/>
            <a:ext cx="8686800" cy="5043190"/>
          </a:xfrm>
        </p:spPr>
        <p:txBody>
          <a:bodyPr>
            <a:normAutofit/>
          </a:bodyPr>
          <a:lstStyle/>
          <a:p>
            <a:r>
              <a:rPr lang="he-IL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מטרת התהליך:</a:t>
            </a:r>
            <a:r>
              <a:rPr lang="he-I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e-IL" dirty="0" smtClean="0"/>
              <a:t/>
            </a:r>
            <a:br>
              <a:rPr lang="he-IL" dirty="0" smtClean="0"/>
            </a:br>
            <a:r>
              <a:rPr lang="he-IL" dirty="0" smtClean="0"/>
              <a:t/>
            </a:r>
            <a:br>
              <a:rPr lang="he-IL" dirty="0" smtClean="0"/>
            </a:br>
            <a:r>
              <a:rPr lang="he-IL" dirty="0" smtClean="0"/>
              <a:t>קידום הלומדים </a:t>
            </a:r>
            <a:r>
              <a:rPr lang="he-IL" dirty="0" err="1" smtClean="0"/>
              <a:t>התת</a:t>
            </a:r>
            <a:r>
              <a:rPr lang="he-IL" dirty="0" smtClean="0"/>
              <a:t>-משיגים, בבתי הספר הטכנולוגיים, באמצעות שיפור וטיוב תהליכי ההוראה-למידה וההערכה, בהתאם למיומנויות המאה ה 21</a:t>
            </a:r>
            <a:r>
              <a:rPr lang="he-IL" b="1" dirty="0" smtClean="0"/>
              <a:t>, </a:t>
            </a:r>
            <a:r>
              <a:rPr lang="he-IL" dirty="0" smtClean="0"/>
              <a:t>וזאת</a:t>
            </a:r>
            <a:r>
              <a:rPr lang="he-IL" b="1" dirty="0" smtClean="0"/>
              <a:t> באמצעות הטמעת כלים טכנולוגיים</a:t>
            </a:r>
            <a:r>
              <a:rPr lang="he-IL" dirty="0" smtClean="0"/>
              <a:t> </a:t>
            </a:r>
            <a:r>
              <a:rPr lang="he-IL" b="1" dirty="0" smtClean="0"/>
              <a:t>מתקדמים</a:t>
            </a:r>
            <a:r>
              <a:rPr lang="he-IL" dirty="0" smtClean="0"/>
              <a:t>.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 smtClean="0"/>
          </a:p>
          <a:p>
            <a:r>
              <a:rPr lang="he-IL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הדרך להשגת המטרה:</a:t>
            </a:r>
            <a:r>
              <a:rPr lang="he-I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e-IL" dirty="0" smtClean="0"/>
              <a:t>יצירת תהליך של שינוי תרבות הלמידה הבית ספרית והובלת שינוי בדימוי האישי של המורים והתלמידים בבית הספר . </a:t>
            </a:r>
            <a:endParaRPr lang="en-US" dirty="0" smtClean="0"/>
          </a:p>
          <a:p>
            <a:endParaRPr lang="he-IL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27584" y="197768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he-IL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קהל היעד</a:t>
            </a:r>
            <a:endParaRPr lang="he-IL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 lnSpcReduction="10000"/>
          </a:bodyPr>
          <a:lstStyle/>
          <a:p>
            <a:r>
              <a:rPr lang="he-IL" dirty="0" smtClean="0"/>
              <a:t>המורים </a:t>
            </a:r>
            <a:r>
              <a:rPr lang="he-IL" dirty="0" smtClean="0"/>
              <a:t>בבתי ספר טכנולוגיים שברשות רשת עמל ומשרד התמ"ת </a:t>
            </a:r>
            <a:endParaRPr lang="he-IL" dirty="0" smtClean="0"/>
          </a:p>
          <a:p>
            <a:endParaRPr lang="en-US" dirty="0" smtClean="0"/>
          </a:p>
          <a:p>
            <a:r>
              <a:rPr lang="he-IL" dirty="0" smtClean="0"/>
              <a:t>סה"כ השתתפו בתהליך כ 100 מורים מ 6 בתי ספר ברחבי הארץ. המורים מלמדים בכל תחומי הדעת השונים. </a:t>
            </a:r>
            <a:endParaRPr lang="he-IL" dirty="0" smtClean="0"/>
          </a:p>
          <a:p>
            <a:endParaRPr lang="he-IL" b="1" u="sng" dirty="0" smtClean="0"/>
          </a:p>
          <a:p>
            <a:r>
              <a:rPr lang="he-IL" b="1" u="sng" dirty="0" smtClean="0"/>
              <a:t>שיטת </a:t>
            </a:r>
            <a:r>
              <a:rPr lang="he-IL" b="1" u="sng" dirty="0" smtClean="0"/>
              <a:t>העבודה: </a:t>
            </a:r>
            <a:r>
              <a:rPr lang="he-IL" dirty="0" smtClean="0"/>
              <a:t>במהלך שנת הלימודים תשע"א, התקיימו תהליכי הטמעה שהקיפו את חדרי המורים בששת בתי הספר. </a:t>
            </a:r>
            <a:endParaRPr lang="en-US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en-US" dirty="0" smtClean="0"/>
          </a:p>
          <a:p>
            <a:endParaRPr lang="he-IL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הלוח 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האינטראקטיבי</a:t>
            </a:r>
            <a:b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e-IL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האמצעי </a:t>
            </a:r>
            <a:r>
              <a:rPr lang="he-IL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הטכנולוגי להתערבות </a:t>
            </a:r>
            <a:endParaRPr lang="he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2039029"/>
            <a:ext cx="5400600" cy="3982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71600" y="269776"/>
            <a:ext cx="7467600" cy="1143000"/>
          </a:xfrm>
        </p:spPr>
        <p:txBody>
          <a:bodyPr/>
          <a:lstStyle/>
          <a:p>
            <a:pPr algn="ctr"/>
            <a:r>
              <a:rPr lang="he-I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תהליך ההטמעה</a:t>
            </a:r>
            <a:endParaRPr lang="he-I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</p:spPr>
        <p:txBody>
          <a:bodyPr>
            <a:noAutofit/>
          </a:bodyPr>
          <a:lstStyle/>
          <a:p>
            <a:r>
              <a:rPr lang="he-IL" sz="3200" dirty="0" smtClean="0"/>
              <a:t>בהיקף של 60 שעות </a:t>
            </a:r>
            <a:r>
              <a:rPr lang="he-IL" sz="3200" dirty="0" smtClean="0"/>
              <a:t>שנתיות, כלל: </a:t>
            </a:r>
            <a:endParaRPr lang="he-IL" sz="3200" dirty="0" smtClean="0"/>
          </a:p>
          <a:p>
            <a:endParaRPr lang="he-IL" sz="3200" dirty="0" smtClean="0"/>
          </a:p>
          <a:p>
            <a:r>
              <a:rPr lang="he-IL" sz="3200" dirty="0" smtClean="0"/>
              <a:t>שיעורים  </a:t>
            </a:r>
          </a:p>
          <a:p>
            <a:r>
              <a:rPr lang="he-IL" sz="3200" dirty="0" smtClean="0"/>
              <a:t>סדנאות </a:t>
            </a:r>
          </a:p>
          <a:p>
            <a:r>
              <a:rPr lang="he-IL" sz="3200" dirty="0" smtClean="0"/>
              <a:t>עבודה </a:t>
            </a:r>
            <a:r>
              <a:rPr lang="he-IL" sz="3200" dirty="0" smtClean="0"/>
              <a:t>פרטנית </a:t>
            </a:r>
            <a:endParaRPr lang="he-IL" sz="3200" dirty="0" smtClean="0"/>
          </a:p>
          <a:p>
            <a:r>
              <a:rPr lang="he-IL" sz="3200" dirty="0" smtClean="0"/>
              <a:t>תצפיות </a:t>
            </a:r>
            <a:r>
              <a:rPr lang="he-IL" sz="3200" dirty="0" smtClean="0"/>
              <a:t>בכיתות הלימוד </a:t>
            </a:r>
            <a:endParaRPr lang="he-IL" sz="3200" dirty="0" smtClean="0"/>
          </a:p>
          <a:p>
            <a:r>
              <a:rPr lang="he-IL" sz="3200" dirty="0" smtClean="0"/>
              <a:t>הערכת </a:t>
            </a:r>
            <a:r>
              <a:rPr lang="he-IL" sz="3200" dirty="0" smtClean="0"/>
              <a:t>עמיתים במטרה לפתח יחידות הוראה.</a:t>
            </a:r>
            <a:br>
              <a:rPr lang="he-IL" sz="3200" dirty="0" smtClean="0"/>
            </a:br>
            <a:endParaRPr lang="he-IL" sz="320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20824" y="116632"/>
            <a:ext cx="7467600" cy="1143000"/>
          </a:xfrm>
        </p:spPr>
        <p:txBody>
          <a:bodyPr/>
          <a:lstStyle/>
          <a:p>
            <a:pPr algn="ctr"/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תוצאות </a:t>
            </a:r>
            <a:endParaRPr lang="he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79512" y="1196752"/>
            <a:ext cx="8686800" cy="5043190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he-IL" sz="11200" dirty="0" smtClean="0"/>
              <a:t>המורים למדו והתמקדו בתהליכי תכנון ההוראה בשילוב המחשב והלוח </a:t>
            </a:r>
            <a:r>
              <a:rPr lang="he-IL" sz="11200" dirty="0" smtClean="0"/>
              <a:t>האינטראקטיבי</a:t>
            </a:r>
          </a:p>
          <a:p>
            <a:pPr lvl="0"/>
            <a:endParaRPr lang="en-US" sz="11200" dirty="0" smtClean="0"/>
          </a:p>
          <a:p>
            <a:pPr lvl="0"/>
            <a:r>
              <a:rPr lang="he-IL" sz="11200" dirty="0" smtClean="0"/>
              <a:t>המורים בנו יחידות לימוד מובנות לשיעורים והתנסו </a:t>
            </a:r>
            <a:r>
              <a:rPr lang="he-IL" sz="11200" dirty="0" smtClean="0"/>
              <a:t>בהעברתן</a:t>
            </a:r>
            <a:endParaRPr lang="en-US" sz="11200" dirty="0" smtClean="0"/>
          </a:p>
          <a:p>
            <a:pPr lvl="0"/>
            <a:endParaRPr lang="en-US" sz="11200" dirty="0" smtClean="0"/>
          </a:p>
          <a:p>
            <a:pPr lvl="0"/>
            <a:r>
              <a:rPr lang="he-IL" sz="11200" dirty="0" err="1" smtClean="0"/>
              <a:t>נאגם</a:t>
            </a:r>
            <a:r>
              <a:rPr lang="he-IL" sz="11200" dirty="0" smtClean="0"/>
              <a:t> מאגר חומרים התואם את הנושאים הייחודיים והצרכים המיוחדים של תלמידים אלה. </a:t>
            </a:r>
            <a:endParaRPr lang="en-US" sz="11200" dirty="0" smtClean="0"/>
          </a:p>
          <a:p>
            <a:endParaRPr lang="en-US" sz="11200" dirty="0" smtClean="0"/>
          </a:p>
          <a:p>
            <a:pPr lvl="0"/>
            <a:r>
              <a:rPr lang="he-IL" sz="11200" dirty="0" smtClean="0"/>
              <a:t>המורים והתלמידים דיווחו על הבנה טובה יותר של חומר הלימודים </a:t>
            </a:r>
            <a:endParaRPr lang="he-IL" sz="11200" dirty="0" smtClean="0"/>
          </a:p>
          <a:p>
            <a:pPr lvl="0"/>
            <a:endParaRPr lang="en-US" sz="11200" dirty="0" smtClean="0"/>
          </a:p>
          <a:p>
            <a:pPr lvl="0"/>
            <a:r>
              <a:rPr lang="he-IL" sz="11200" dirty="0" smtClean="0"/>
              <a:t>שיפור ממשי באקלים הבית ספרי, תוך העלאת הדימוי העצמי של התלמידים והמורים גם יחד.  </a:t>
            </a:r>
            <a:r>
              <a:rPr lang="he-IL" dirty="0" smtClean="0"/>
              <a:t/>
            </a:r>
            <a:br>
              <a:rPr lang="he-IL" dirty="0" smtClean="0"/>
            </a:br>
            <a:endParaRPr lang="en-US" dirty="0" smtClean="0"/>
          </a:p>
          <a:p>
            <a:r>
              <a:rPr lang="he-IL" dirty="0" smtClean="0"/>
              <a:t> </a:t>
            </a:r>
            <a:endParaRPr lang="en-US" dirty="0" smtClean="0"/>
          </a:p>
          <a:p>
            <a:r>
              <a:rPr lang="he-IL" dirty="0" smtClean="0"/>
              <a:t> </a:t>
            </a:r>
            <a:endParaRPr lang="en-US" dirty="0" smtClean="0"/>
          </a:p>
          <a:p>
            <a:endParaRPr lang="he-IL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מדברי המורים בעקבות יום הצפייה</a:t>
            </a:r>
            <a:endParaRPr lang="he-I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5069160"/>
          </a:xfrm>
        </p:spPr>
        <p:txBody>
          <a:bodyPr>
            <a:normAutofit fontScale="92500" lnSpcReduction="10000"/>
          </a:bodyPr>
          <a:lstStyle/>
          <a:p>
            <a:r>
              <a:rPr lang="he-IL" dirty="0" smtClean="0"/>
              <a:t>"היה מרתק לראות את התלמידים מסוף הכיתה, ולראות את ההתעניינות והמעורבות שלהם בשיעור"</a:t>
            </a:r>
            <a:endParaRPr lang="en-US" dirty="0" smtClean="0"/>
          </a:p>
          <a:p>
            <a:r>
              <a:rPr lang="he-IL" dirty="0" smtClean="0"/>
              <a:t>"מעולם לא ראיתי את תלמידיי כל כך מרוכזים בשיעור"</a:t>
            </a:r>
            <a:endParaRPr lang="en-US" dirty="0" smtClean="0"/>
          </a:p>
          <a:p>
            <a:r>
              <a:rPr lang="he-IL" dirty="0" smtClean="0"/>
              <a:t>"בעקבות השיעור בו צפיתי, קיבלתי אומץ ואנסה להעביר שיעור בעצמי"</a:t>
            </a:r>
            <a:endParaRPr lang="en-US" dirty="0" smtClean="0"/>
          </a:p>
          <a:p>
            <a:r>
              <a:rPr lang="he-IL" dirty="0" smtClean="0"/>
              <a:t>"חששתי מאוד מהעברת השיעור אך המנהלת לא ויתרה לי, וטוב שכך ! נהניתי מאוד"</a:t>
            </a:r>
            <a:endParaRPr lang="en-US" dirty="0" smtClean="0"/>
          </a:p>
          <a:p>
            <a:r>
              <a:rPr lang="he-IL" dirty="0" smtClean="0"/>
              <a:t>"העברתי שני שיעורים עם הלוח החכם והתוצאות מפתיעות לטובה"</a:t>
            </a:r>
            <a:endParaRPr lang="en-US" dirty="0" smtClean="0"/>
          </a:p>
          <a:p>
            <a:r>
              <a:rPr lang="he-IL" dirty="0" smtClean="0">
                <a:solidFill>
                  <a:srgbClr val="FFFF00"/>
                </a:solidFill>
              </a:rPr>
              <a:t>ואילו המנהלים ציינו, שימים אלו 'דחפו' את כל התהליך קדימה באופן משמעותי. </a:t>
            </a:r>
            <a:endParaRPr lang="en-US" dirty="0" smtClean="0">
              <a:solidFill>
                <a:srgbClr val="FFFF00"/>
              </a:solidFill>
            </a:endParaRPr>
          </a:p>
          <a:p>
            <a:endParaRPr lang="he-IL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20824" y="18864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תגובות תלמידים בראיונות </a:t>
            </a:r>
            <a:endParaRPr lang="he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8"/>
          </a:xfrm>
        </p:spPr>
        <p:txBody>
          <a:bodyPr>
            <a:normAutofit/>
          </a:bodyPr>
          <a:lstStyle/>
          <a:p>
            <a:r>
              <a:rPr lang="he-IL" dirty="0" smtClean="0"/>
              <a:t>"השיעור עם הלוח האינטראקטיבי נותן יותר גישה לטכנולוגיה, מתי שרוצים לבדוק משהו באינטרנט אפשר למצוא, לראות חומרים ולכתוב עליהם בלוח</a:t>
            </a:r>
            <a:r>
              <a:rPr lang="he-IL" dirty="0" smtClean="0"/>
              <a:t>"</a:t>
            </a:r>
          </a:p>
          <a:p>
            <a:endParaRPr lang="en-US" dirty="0" smtClean="0"/>
          </a:p>
          <a:p>
            <a:r>
              <a:rPr lang="he-IL" dirty="0" smtClean="0"/>
              <a:t>"השיעור נראה יפה יותר, אין שגיאות כי </a:t>
            </a:r>
            <a:r>
              <a:rPr lang="he-IL" dirty="0" err="1" smtClean="0"/>
              <a:t>הכל</a:t>
            </a:r>
            <a:r>
              <a:rPr lang="he-IL" dirty="0" smtClean="0"/>
              <a:t> מוכן מראש, זה יותר מסודר</a:t>
            </a:r>
            <a:r>
              <a:rPr lang="en-US" dirty="0" smtClean="0"/>
              <a:t> </a:t>
            </a:r>
            <a:r>
              <a:rPr lang="he-IL" dirty="0" smtClean="0"/>
              <a:t>וברור</a:t>
            </a:r>
            <a:r>
              <a:rPr lang="he-IL" dirty="0" smtClean="0"/>
              <a:t>"</a:t>
            </a:r>
          </a:p>
          <a:p>
            <a:endParaRPr lang="en-US" dirty="0" smtClean="0"/>
          </a:p>
          <a:p>
            <a:r>
              <a:rPr lang="he-IL" dirty="0" smtClean="0"/>
              <a:t>"הלוח מהיר ונוח יותר </a:t>
            </a:r>
            <a:r>
              <a:rPr lang="he-IL" dirty="0" smtClean="0"/>
              <a:t>מאשר לוח </a:t>
            </a:r>
            <a:r>
              <a:rPr lang="he-IL" dirty="0" smtClean="0"/>
              <a:t>רגיל - יש אפשרויות רבות. אם המורה רוצה להוציא חומר, היא מייד מוצאת בתיקיה - ומראה לנו"</a:t>
            </a:r>
            <a:endParaRPr lang="en-US" dirty="0" smtClean="0"/>
          </a:p>
          <a:p>
            <a:endParaRPr lang="he-IL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484784"/>
            <a:ext cx="8363272" cy="5040560"/>
          </a:xfrm>
        </p:spPr>
        <p:txBody>
          <a:bodyPr>
            <a:normAutofit lnSpcReduction="10000"/>
          </a:bodyPr>
          <a:lstStyle/>
          <a:p>
            <a:r>
              <a:rPr lang="he-IL" dirty="0" smtClean="0"/>
              <a:t>"יש הרבה דברים מעניינים, יותר מאשר בלוח רגיל. הרבה יותר אפשרויות. במתמטיקה - אפשר לראות את הקלטת השיעור הקודם ואז להתחיל</a:t>
            </a:r>
            <a:r>
              <a:rPr lang="en-US" dirty="0" smtClean="0"/>
              <a:t>!</a:t>
            </a:r>
            <a:r>
              <a:rPr lang="he-IL" dirty="0" smtClean="0"/>
              <a:t>"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he-IL" dirty="0" smtClean="0"/>
              <a:t>"המורה מספיקה יותר, כי היא לא מסתובבת ומתעייפת לכתוב על הלוח כל הזמן</a:t>
            </a:r>
            <a:r>
              <a:rPr lang="en-US" dirty="0" smtClean="0"/>
              <a:t>"</a:t>
            </a:r>
            <a:endParaRPr lang="he-IL" dirty="0" smtClean="0"/>
          </a:p>
          <a:p>
            <a:endParaRPr lang="en-US" dirty="0" smtClean="0"/>
          </a:p>
          <a:p>
            <a:r>
              <a:rPr lang="he-IL" dirty="0" smtClean="0"/>
              <a:t>"זה הרבה יותר מעניין ככה, המורה מבינה במחשבים</a:t>
            </a:r>
            <a:r>
              <a:rPr lang="he-IL" dirty="0" smtClean="0"/>
              <a:t>"</a:t>
            </a:r>
          </a:p>
          <a:p>
            <a:endParaRPr lang="en-US" dirty="0" smtClean="0"/>
          </a:p>
          <a:p>
            <a:r>
              <a:rPr lang="he-IL" dirty="0" smtClean="0"/>
              <a:t>"השיעורים נהיו ברורים, לא מסובכים"</a:t>
            </a:r>
            <a:r>
              <a:rPr lang="en-US" dirty="0" smtClean="0"/>
              <a:t> </a:t>
            </a:r>
          </a:p>
          <a:p>
            <a:endParaRPr lang="he-IL" dirty="0"/>
          </a:p>
        </p:txBody>
      </p:sp>
      <p:sp>
        <p:nvSpPr>
          <p:cNvPr id="4" name="כותרת 1"/>
          <p:cNvSpPr txBox="1">
            <a:spLocks/>
          </p:cNvSpPr>
          <p:nvPr/>
        </p:nvSpPr>
        <p:spPr>
          <a:xfrm>
            <a:off x="920824" y="188640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4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תגובות תלמידים בראיונות </a:t>
            </a:r>
            <a:endParaRPr kumimoji="0" lang="he-IL" sz="4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טכני">
  <a:themeElements>
    <a:clrScheme name="מודול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התאמה אישית 1">
      <a:majorFont>
        <a:latin typeface="Century Schoolbook"/>
        <a:ea typeface=""/>
        <a:cs typeface="David"/>
      </a:majorFont>
      <a:minorFont>
        <a:latin typeface="Century Schoolbook"/>
        <a:ea typeface=""/>
        <a:cs typeface="David"/>
      </a:minorFont>
    </a:fontScheme>
    <a:fmtScheme name="טכני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441</TotalTime>
  <Words>382</Words>
  <Application>Microsoft Office PowerPoint</Application>
  <PresentationFormat>‫הצגה על המסך (4:3)</PresentationFormat>
  <Paragraphs>65</Paragraphs>
  <Slides>10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1" baseType="lpstr">
      <vt:lpstr>טכני</vt:lpstr>
      <vt:lpstr>הטמעת טכנולוגיות חדשניות בבתי הספר הטכנולוגיים - הלוח האינטראקטיבי כמנוף לשינוי תרבות הלמידה  והדימוי האישי והבית ספרי </vt:lpstr>
      <vt:lpstr>שקופית 2</vt:lpstr>
      <vt:lpstr>קהל היעד</vt:lpstr>
      <vt:lpstr>הלוח האינטראקטיבי  האמצעי הטכנולוגי להתערבות </vt:lpstr>
      <vt:lpstr>תהליך ההטמעה</vt:lpstr>
      <vt:lpstr>תוצאות </vt:lpstr>
      <vt:lpstr>מדברי המורים בעקבות יום הצפייה</vt:lpstr>
      <vt:lpstr>תגובות תלמידים בראיונות </vt:lpstr>
      <vt:lpstr>שקופית 9</vt:lpstr>
      <vt:lpstr>דיון וסיכום </vt:lpstr>
    </vt:vector>
  </TitlesOfParts>
  <Company>BP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הטמעת טכנולוגיות חדשניות בבתי הספר הטכנולוגיים הלוח האינטראקטיבי כמנוף לשינוי תרבות הלמידה  והדימוי האישי והבית ספרי</dc:title>
  <dc:creator>Etty Kochavi</dc:creator>
  <cp:lastModifiedBy>Etty Kochavi</cp:lastModifiedBy>
  <cp:revision>26</cp:revision>
  <dcterms:created xsi:type="dcterms:W3CDTF">2012-02-08T06:15:32Z</dcterms:created>
  <dcterms:modified xsi:type="dcterms:W3CDTF">2012-02-08T13:36:59Z</dcterms:modified>
</cp:coreProperties>
</file>