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>
  <p:sldMasterIdLst>
    <p:sldMasterId id="2147483648" r:id="rId1"/>
  </p:sldMasterIdLst>
  <p:notesMasterIdLst>
    <p:notesMasterId r:id="rId21"/>
  </p:notesMasterIdLst>
  <p:sldIdLst>
    <p:sldId id="293" r:id="rId2"/>
    <p:sldId id="257" r:id="rId3"/>
    <p:sldId id="283" r:id="rId4"/>
    <p:sldId id="284" r:id="rId5"/>
    <p:sldId id="285" r:id="rId6"/>
    <p:sldId id="264" r:id="rId7"/>
    <p:sldId id="280" r:id="rId8"/>
    <p:sldId id="265" r:id="rId9"/>
    <p:sldId id="271" r:id="rId10"/>
    <p:sldId id="272" r:id="rId11"/>
    <p:sldId id="274" r:id="rId12"/>
    <p:sldId id="275" r:id="rId13"/>
    <p:sldId id="278" r:id="rId14"/>
    <p:sldId id="270" r:id="rId15"/>
    <p:sldId id="289" r:id="rId16"/>
    <p:sldId id="287" r:id="rId17"/>
    <p:sldId id="288" r:id="rId18"/>
    <p:sldId id="291" r:id="rId19"/>
    <p:sldId id="292" r:id="rId20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  <a:srgbClr val="99FFCC"/>
    <a:srgbClr val="99FF99"/>
    <a:srgbClr val="FF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סגנון ביניים 2 - הדגשה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סגנון ביניים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סגנון ביניים 2 - הדגשה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2838BEF-8BB2-4498-84A7-C5851F593DF1}" styleName="סגנון ביניים 4 - הדגשה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סגנון ביניים 4 - הדגשה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e-IL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גיליון1!$B$1</c:f>
              <c:strCache>
                <c:ptCount val="1"/>
                <c:pt idx="0">
                  <c:v>עמדת מוצא</c:v>
                </c:pt>
              </c:strCache>
            </c:strRef>
          </c:tx>
          <c:cat>
            <c:strRef>
              <c:f>גיליון1!$A$2:$A$5</c:f>
              <c:strCache>
                <c:ptCount val="4"/>
                <c:pt idx="0">
                  <c:v>התנגדות</c:v>
                </c:pt>
                <c:pt idx="1">
                  <c:v>חששות</c:v>
                </c:pt>
                <c:pt idx="2">
                  <c:v>סקרנות</c:v>
                </c:pt>
                <c:pt idx="3">
                  <c:v>התלהבות ושמחה</c:v>
                </c:pt>
              </c:strCache>
            </c:strRef>
          </c:cat>
          <c:val>
            <c:numRef>
              <c:f>גיליון1!$B$2:$B$5</c:f>
              <c:numCache>
                <c:formatCode>General</c:formatCode>
                <c:ptCount val="4"/>
                <c:pt idx="0">
                  <c:v>11</c:v>
                </c:pt>
                <c:pt idx="1">
                  <c:v>9</c:v>
                </c:pt>
                <c:pt idx="2">
                  <c:v>9</c:v>
                </c:pt>
                <c:pt idx="3">
                  <c:v>3</c:v>
                </c:pt>
              </c:numCache>
            </c:numRef>
          </c:val>
        </c:ser>
        <c:dLbls/>
        <c:firstSliceAng val="0"/>
      </c:pieChart>
    </c:plotArea>
    <c:legend>
      <c:legendPos val="r"/>
      <c:layout>
        <c:manualLayout>
          <c:xMode val="edge"/>
          <c:yMode val="edge"/>
          <c:x val="0.70143141829493549"/>
          <c:y val="0.21212104473677756"/>
          <c:w val="0.28930932244580537"/>
          <c:h val="0.49111404578428952"/>
        </c:manualLayout>
      </c:layout>
      <c:txPr>
        <a:bodyPr/>
        <a:lstStyle/>
        <a:p>
          <a:pPr>
            <a:defRPr sz="2000"/>
          </a:pPr>
          <a:endParaRPr lang="he-IL"/>
        </a:p>
      </c:txPr>
    </c:legend>
    <c:plotVisOnly val="1"/>
    <c:dispBlanksAs val="zero"/>
  </c:chart>
  <c:txPr>
    <a:bodyPr/>
    <a:lstStyle/>
    <a:p>
      <a:pPr>
        <a:defRPr sz="1800"/>
      </a:pPr>
      <a:endParaRPr lang="he-IL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e-IL"/>
  <c:chart>
    <c:plotArea>
      <c:layout/>
      <c:barChart>
        <c:barDir val="col"/>
        <c:grouping val="clustered"/>
        <c:ser>
          <c:idx val="0"/>
          <c:order val="0"/>
          <c:tx>
            <c:strRef>
              <c:f>גיליון1!$B$1</c:f>
              <c:strCache>
                <c:ptCount val="1"/>
                <c:pt idx="0">
                  <c:v>כלל לא</c:v>
                </c:pt>
              </c:strCache>
            </c:strRef>
          </c:tx>
          <c:cat>
            <c:strRef>
              <c:f>גיליון1!$A$2:$A$5</c:f>
              <c:strCache>
                <c:ptCount val="1"/>
                <c:pt idx="0">
                  <c:v>קטגוריה 1</c:v>
                </c:pt>
              </c:strCache>
            </c:strRef>
          </c:cat>
          <c:val>
            <c:numRef>
              <c:f>גיליון1!$B$2:$B$5</c:f>
              <c:numCache>
                <c:formatCode>General</c:formatCode>
                <c:ptCount val="4"/>
                <c:pt idx="0">
                  <c:v>11</c:v>
                </c:pt>
              </c:numCache>
            </c:numRef>
          </c:val>
        </c:ser>
        <c:ser>
          <c:idx val="1"/>
          <c:order val="1"/>
          <c:tx>
            <c:strRef>
              <c:f>גיליון1!$C$1</c:f>
              <c:strCache>
                <c:ptCount val="1"/>
                <c:pt idx="0">
                  <c:v>במידה בינונית</c:v>
                </c:pt>
              </c:strCache>
            </c:strRef>
          </c:tx>
          <c:cat>
            <c:strRef>
              <c:f>גיליון1!$A$2:$A$5</c:f>
              <c:strCache>
                <c:ptCount val="1"/>
                <c:pt idx="0">
                  <c:v>קטגוריה 1</c:v>
                </c:pt>
              </c:strCache>
            </c:strRef>
          </c:cat>
          <c:val>
            <c:numRef>
              <c:f>גיליון1!$C$2:$C$5</c:f>
              <c:numCache>
                <c:formatCode>General</c:formatCode>
                <c:ptCount val="4"/>
                <c:pt idx="0">
                  <c:v>9</c:v>
                </c:pt>
              </c:numCache>
            </c:numRef>
          </c:val>
        </c:ser>
        <c:ser>
          <c:idx val="2"/>
          <c:order val="2"/>
          <c:tx>
            <c:strRef>
              <c:f>גיליון1!$D$1</c:f>
              <c:strCache>
                <c:ptCount val="1"/>
                <c:pt idx="0">
                  <c:v>במידה מועטה</c:v>
                </c:pt>
              </c:strCache>
            </c:strRef>
          </c:tx>
          <c:cat>
            <c:strRef>
              <c:f>גיליון1!$A$2:$A$5</c:f>
              <c:strCache>
                <c:ptCount val="1"/>
                <c:pt idx="0">
                  <c:v>קטגוריה 1</c:v>
                </c:pt>
              </c:strCache>
            </c:strRef>
          </c:cat>
          <c:val>
            <c:numRef>
              <c:f>גיליון1!$D$2:$D$5</c:f>
              <c:numCache>
                <c:formatCode>General</c:formatCode>
                <c:ptCount val="4"/>
                <c:pt idx="0">
                  <c:v>5</c:v>
                </c:pt>
              </c:numCache>
            </c:numRef>
          </c:val>
        </c:ser>
        <c:ser>
          <c:idx val="3"/>
          <c:order val="3"/>
          <c:tx>
            <c:strRef>
              <c:f>גיליון1!$E$1</c:f>
              <c:strCache>
                <c:ptCount val="1"/>
                <c:pt idx="0">
                  <c:v>במידה רבה</c:v>
                </c:pt>
              </c:strCache>
            </c:strRef>
          </c:tx>
          <c:cat>
            <c:strRef>
              <c:f>גיליון1!$A$2:$A$5</c:f>
              <c:strCache>
                <c:ptCount val="1"/>
                <c:pt idx="0">
                  <c:v>קטגוריה 1</c:v>
                </c:pt>
              </c:strCache>
            </c:strRef>
          </c:cat>
          <c:val>
            <c:numRef>
              <c:f>גיליון1!$E$2:$E$5</c:f>
              <c:numCache>
                <c:formatCode>General</c:formatCode>
                <c:ptCount val="4"/>
                <c:pt idx="0">
                  <c:v>5</c:v>
                </c:pt>
              </c:numCache>
            </c:numRef>
          </c:val>
        </c:ser>
        <c:dLbls/>
        <c:gapWidth val="0"/>
        <c:axId val="98924800"/>
        <c:axId val="98938880"/>
      </c:barChart>
      <c:catAx>
        <c:axId val="98924800"/>
        <c:scaling>
          <c:orientation val="minMax"/>
        </c:scaling>
        <c:axPos val="b"/>
        <c:tickLblPos val="nextTo"/>
        <c:crossAx val="98938880"/>
        <c:crosses val="autoZero"/>
        <c:auto val="1"/>
        <c:lblAlgn val="ctr"/>
        <c:lblOffset val="100"/>
      </c:catAx>
      <c:valAx>
        <c:axId val="98938880"/>
        <c:scaling>
          <c:orientation val="minMax"/>
        </c:scaling>
        <c:axPos val="l"/>
        <c:majorGridlines/>
        <c:numFmt formatCode="General" sourceLinked="1"/>
        <c:tickLblPos val="nextTo"/>
        <c:crossAx val="98924800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he-IL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e-IL"/>
  <c:chart>
    <c:title>
      <c:tx>
        <c:rich>
          <a:bodyPr/>
          <a:lstStyle/>
          <a:p>
            <a:pPr>
              <a:defRPr/>
            </a:pPr>
            <a:r>
              <a:rPr lang="he-IL" dirty="0" smtClean="0"/>
              <a:t>באיזו מידה חלו שינויים בצורת </a:t>
            </a:r>
            <a:r>
              <a:rPr lang="he-IL" dirty="0"/>
              <a:t>הלמידה </a:t>
            </a:r>
            <a:r>
              <a:rPr lang="he-IL" dirty="0" smtClean="0"/>
              <a:t>וההוראה בעקבות השימוש בספר הלימוד הדיגיטלי ? </a:t>
            </a:r>
            <a:endParaRPr lang="he-IL" dirty="0"/>
          </a:p>
        </c:rich>
      </c:tx>
      <c:layout>
        <c:manualLayout>
          <c:xMode val="edge"/>
          <c:yMode val="edge"/>
          <c:x val="0.10549146093289082"/>
          <c:y val="0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גיליון1!$B$1</c:f>
              <c:strCache>
                <c:ptCount val="1"/>
                <c:pt idx="0">
                  <c:v>מידת השינוי בצורת הלמידה וההוראה</c:v>
                </c:pt>
              </c:strCache>
            </c:strRef>
          </c:tx>
          <c:cat>
            <c:strRef>
              <c:f>גיליון1!$A$2:$A$5</c:f>
              <c:strCache>
                <c:ptCount val="4"/>
                <c:pt idx="0">
                  <c:v>במידה רבה </c:v>
                </c:pt>
                <c:pt idx="1">
                  <c:v>במידה בינונית</c:v>
                </c:pt>
                <c:pt idx="2">
                  <c:v>כלל לא</c:v>
                </c:pt>
                <c:pt idx="3">
                  <c:v>במידה מועטה</c:v>
                </c:pt>
              </c:strCache>
            </c:strRef>
          </c:cat>
          <c:val>
            <c:numRef>
              <c:f>גיליון1!$B$2:$B$5</c:f>
              <c:numCache>
                <c:formatCode>General</c:formatCode>
                <c:ptCount val="4"/>
                <c:pt idx="0">
                  <c:v>14</c:v>
                </c:pt>
                <c:pt idx="1">
                  <c:v>12</c:v>
                </c:pt>
                <c:pt idx="2">
                  <c:v>3</c:v>
                </c:pt>
                <c:pt idx="3">
                  <c:v>1</c:v>
                </c:pt>
              </c:numCache>
            </c:numRef>
          </c:val>
        </c:ser>
        <c:dLbls/>
        <c:firstSliceAng val="0"/>
      </c:pieChart>
    </c:plotArea>
    <c:legend>
      <c:legendPos val="r"/>
      <c:layout>
        <c:manualLayout>
          <c:xMode val="edge"/>
          <c:yMode val="edge"/>
          <c:x val="0.75198189621820799"/>
          <c:y val="0.27288200609099134"/>
          <c:w val="0.23866525236497041"/>
          <c:h val="0.40101779938976667"/>
        </c:manualLayout>
      </c:layout>
    </c:legend>
    <c:plotVisOnly val="1"/>
    <c:dispBlanksAs val="zero"/>
  </c:chart>
  <c:txPr>
    <a:bodyPr/>
    <a:lstStyle/>
    <a:p>
      <a:pPr>
        <a:defRPr sz="1800"/>
      </a:pPr>
      <a:endParaRPr lang="he-IL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e-IL"/>
  <c:chart>
    <c:title>
      <c:tx>
        <c:rich>
          <a:bodyPr/>
          <a:lstStyle/>
          <a:p>
            <a:pPr>
              <a:defRPr/>
            </a:pPr>
            <a:r>
              <a:rPr lang="he-IL" dirty="0" smtClean="0">
                <a:solidFill>
                  <a:srgbClr val="002060"/>
                </a:solidFill>
              </a:rPr>
              <a:t>ספר לימוד דיגיטלי או מודפס ?</a:t>
            </a:r>
            <a:endParaRPr lang="he-IL" dirty="0">
              <a:solidFill>
                <a:srgbClr val="002060"/>
              </a:solidFill>
            </a:endParaRP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גיליון1!$B$1</c:f>
              <c:strCache>
                <c:ptCount val="1"/>
                <c:pt idx="0">
                  <c:v>בחירה בין ספר דיגיטלי למודפס</c:v>
                </c:pt>
              </c:strCache>
            </c:strRef>
          </c:tx>
          <c:cat>
            <c:strRef>
              <c:f>גיליון1!$A$2:$A$3</c:f>
              <c:strCache>
                <c:ptCount val="2"/>
                <c:pt idx="0">
                  <c:v>ספר לימוד מודפס</c:v>
                </c:pt>
                <c:pt idx="1">
                  <c:v>ספר דיגיטלי</c:v>
                </c:pt>
              </c:strCache>
            </c:strRef>
          </c:cat>
          <c:val>
            <c:numRef>
              <c:f>גיליון1!$B$2:$B$3</c:f>
              <c:numCache>
                <c:formatCode>General</c:formatCode>
                <c:ptCount val="2"/>
                <c:pt idx="0">
                  <c:v>28</c:v>
                </c:pt>
                <c:pt idx="1">
                  <c:v>2</c:v>
                </c:pt>
              </c:numCache>
            </c:numRef>
          </c:val>
        </c:ser>
        <c:dLbls/>
      </c:pie3DChart>
    </c:plotArea>
    <c:legend>
      <c:legendPos val="r"/>
      <c:layout/>
    </c:legend>
    <c:plotVisOnly val="1"/>
    <c:dispBlanksAs val="zero"/>
  </c:chart>
  <c:spPr>
    <a:ln w="76200">
      <a:solidFill>
        <a:schemeClr val="tx2"/>
      </a:solidFill>
    </a:ln>
  </c:spPr>
  <c:txPr>
    <a:bodyPr/>
    <a:lstStyle/>
    <a:p>
      <a:pPr>
        <a:defRPr sz="1800"/>
      </a:pPr>
      <a:endParaRPr lang="he-IL"/>
    </a:p>
  </c:txPr>
  <c:externalData r:id="rId1"/>
  <c:userShapes r:id="rId2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0.75375</cdr:x>
      <cdr:y>0.00632</cdr:y>
    </cdr:from>
    <cdr:to>
      <cdr:x>0.97888</cdr:x>
      <cdr:y>0.45906</cdr:y>
    </cdr:to>
    <cdr:pic>
      <cdr:nvPicPr>
        <cdr:cNvPr id="2" name="Picture 2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xmlns="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203032" y="28600"/>
          <a:ext cx="1852720" cy="204909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C761F18-D846-4ABD-8C44-FD6D0B01B26F}" type="datetimeFigureOut">
              <a:rPr lang="he-IL" smtClean="0"/>
              <a:pPr/>
              <a:t>י"ט/שבט/תשע"ב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D032B06-A593-4BAE-837F-354DBD4385CF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3177530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32B06-A593-4BAE-837F-354DBD4385CF}" type="slidenum">
              <a:rPr lang="he-IL" smtClean="0"/>
              <a:pPr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6545373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תכנון שעות הוראה – לא ריאלי בשיעור של 45 דק' בגלל הלוגיסטיקה אופי המשימות והציוד הדרוש. אגב עובדה מעניינת שלא ציינו שעמום, שמשעמם.</a:t>
            </a:r>
            <a:r>
              <a:rPr lang="he-IL" baseline="0" dirty="0" smtClean="0"/>
              <a:t> 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32B06-A593-4BAE-837F-354DBD4385CF}" type="slidenum">
              <a:rPr lang="he-IL" smtClean="0"/>
              <a:pPr/>
              <a:t>19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1786264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התייחסות</a:t>
            </a:r>
            <a:r>
              <a:rPr lang="he-IL" baseline="0" dirty="0" smtClean="0"/>
              <a:t> להיבטים טכניים וזמן. למעשה בנימוקים השליליים לא </a:t>
            </a:r>
            <a:r>
              <a:rPr lang="he-IL" baseline="0" dirty="0" err="1" smtClean="0"/>
              <a:t>היתה</a:t>
            </a:r>
            <a:r>
              <a:rPr lang="he-IL" baseline="0" dirty="0" smtClean="0"/>
              <a:t> התייחסות למידת העניין או </a:t>
            </a:r>
            <a:r>
              <a:rPr lang="he-IL" baseline="0" dirty="0" err="1" smtClean="0"/>
              <a:t>שיעמום</a:t>
            </a:r>
            <a:r>
              <a:rPr lang="he-IL" baseline="0" dirty="0" smtClean="0"/>
              <a:t> וכד' אלא דגש על עניינים טכניים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32B06-A593-4BAE-837F-354DBD4385CF}" type="slidenum">
              <a:rPr lang="he-IL" smtClean="0"/>
              <a:pPr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2636694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יתרון הנגישות, איכות</a:t>
            </a:r>
            <a:r>
              <a:rPr lang="he-IL" baseline="0" dirty="0" smtClean="0"/>
              <a:t> הסביבה, גוון במשימות, כלים טכנולוגיים מסייעים – סימון, הדגשה, קישורים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32B06-A593-4BAE-837F-354DBD4385CF}" type="slidenum">
              <a:rPr lang="he-IL" smtClean="0"/>
              <a:pPr/>
              <a:t>10</a:t>
            </a:fld>
            <a:endParaRPr lang="he-I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המספר מציין את מספר התלמידים שהשתמשו בכל אחת מהפונקציות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32B06-A593-4BAE-837F-354DBD4385CF}" type="slidenum">
              <a:rPr lang="he-IL" smtClean="0"/>
              <a:pPr/>
              <a:t>11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1245304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כלומר הם כן הרגישו שהיה כאן</a:t>
            </a:r>
            <a:r>
              <a:rPr lang="he-IL" baseline="0" dirty="0" smtClean="0"/>
              <a:t> שינוי משמעותי בדרך הלמידה וההוראה 47% מידה רבה, בינונית 40%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32B06-A593-4BAE-837F-354DBD4385CF}" type="slidenum">
              <a:rPr lang="he-IL" smtClean="0"/>
              <a:pPr/>
              <a:t>12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32347588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שיקולי נוחות והרגל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32B06-A593-4BAE-837F-354DBD4385CF}" type="slidenum">
              <a:rPr lang="he-IL" smtClean="0"/>
              <a:pPr/>
              <a:t>13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34707037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93% בעד מודפס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32B06-A593-4BAE-837F-354DBD4385CF}" type="slidenum">
              <a:rPr lang="he-IL" smtClean="0"/>
              <a:pPr/>
              <a:t>14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31758886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בהלימה עם ממצאי מחקרים שונים על העדפות</a:t>
            </a:r>
            <a:r>
              <a:rPr lang="he-IL" baseline="0" dirty="0" smtClean="0"/>
              <a:t> קריאה, בקרב סטודנטים. הרגל – פחד משינוי העדפת המוכר והידוע</a:t>
            </a:r>
          </a:p>
          <a:p>
            <a:r>
              <a:rPr lang="he-IL" baseline="0" dirty="0" smtClean="0"/>
              <a:t>תפיסות כלפי קבלה של שינויים והקשר בינם לבין נכונות לחדשנות  </a:t>
            </a:r>
            <a:r>
              <a:rPr lang="he-IL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נקודות להתייחסות: </a:t>
            </a:r>
            <a:br>
              <a:rPr lang="he-IL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he-IL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א) מצב הפיתוח של הספר הדיגיטלי  </a:t>
            </a:r>
            <a:br>
              <a:rPr lang="he-IL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he-IL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ב) סוגית התנאים הפיסיים והטכניים בסביבת</a:t>
            </a:r>
            <a:br>
              <a:rPr lang="he-IL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he-IL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ביה"ס על מנת לאפשר למידה מיטבית </a:t>
            </a:r>
            <a:br>
              <a:rPr lang="he-IL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he-IL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באמצעים הדיגיטליים (כיתת מחשבים, זמינות</a:t>
            </a:r>
            <a:br>
              <a:rPr lang="he-IL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he-IL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ותקינות, מהירות גלישה וכד')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32B06-A593-4BAE-837F-354DBD4385CF}" type="slidenum">
              <a:rPr lang="he-IL" smtClean="0"/>
              <a:pPr/>
              <a:t>15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4101712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למידה פעילה כצרכן זמן מעדיפים את הפאסיביות שהמורה מסכם</a:t>
            </a:r>
            <a:r>
              <a:rPr lang="he-IL" baseline="0" dirty="0" smtClean="0"/>
              <a:t> ומכתיב קל ונוח להם יותר. במצב הנוכחי של מיקודים לבגרות לא באמת אכפת להם למידה משמעותית אלא להצליח בבגרות להוציא ציון טוב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32B06-A593-4BAE-837F-354DBD4385CF}" type="slidenum">
              <a:rPr lang="he-IL" smtClean="0"/>
              <a:pPr/>
              <a:t>18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2562639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BE1BF-B27B-48C8-9631-A517A38D23DD}" type="datetime8">
              <a:rPr lang="he-IL" smtClean="0"/>
              <a:pPr/>
              <a:t>12 פברואר 12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ד"ר רות אש-ארגייל, כנס צ'ייס 2012</a:t>
            </a: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29A12-6C8C-415B-8832-627C9D5D547A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2735751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A3321-FF4E-4841-9E8E-0885272328A4}" type="datetime8">
              <a:rPr lang="he-IL" smtClean="0"/>
              <a:pPr/>
              <a:t>12 פברואר 12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ד"ר רות אש-ארגייל, כנס צ'ייס 2012</a:t>
            </a: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29A12-6C8C-415B-8832-627C9D5D547A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426267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F1A52-B800-419A-870B-79C4FB10E26F}" type="datetime8">
              <a:rPr lang="he-IL" smtClean="0"/>
              <a:pPr/>
              <a:t>12 פברואר 12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ד"ר רות אש-ארגייל, כנס צ'ייס 2012</a:t>
            </a: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29A12-6C8C-415B-8832-627C9D5D547A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42221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A8310-7BFB-4280-AC03-9C9697FBCC3F}" type="datetime8">
              <a:rPr lang="he-IL" smtClean="0"/>
              <a:pPr/>
              <a:t>12 פברואר 12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ד"ר רות אש-ארגייל, כנס צ'ייס 2012</a:t>
            </a: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29A12-6C8C-415B-8832-627C9D5D547A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457490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FE207-50A8-4AE2-9B4D-2F75E75F4015}" type="datetime8">
              <a:rPr lang="he-IL" smtClean="0"/>
              <a:pPr/>
              <a:t>12 פברואר 12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ד"ר רות אש-ארגייל, כנס צ'ייס 2012</a:t>
            </a: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29A12-6C8C-415B-8832-627C9D5D547A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2483835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01F14-E568-4AD4-B9DD-E39F29F5A4B7}" type="datetime8">
              <a:rPr lang="he-IL" smtClean="0"/>
              <a:pPr/>
              <a:t>12 פברואר 12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ד"ר רות אש-ארגייל, כנס צ'ייס 2012</a:t>
            </a:r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29A12-6C8C-415B-8832-627C9D5D547A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2095545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1AAEC-9602-4551-A47C-E7C03908E336}" type="datetime8">
              <a:rPr lang="he-IL" smtClean="0"/>
              <a:pPr/>
              <a:t>12 פברואר 12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ד"ר רות אש-ארגייל, כנס צ'ייס 2012</a:t>
            </a:r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29A12-6C8C-415B-8832-627C9D5D547A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2494607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AF92E-89E2-4568-8927-F58A14325BF6}" type="datetime8">
              <a:rPr lang="he-IL" smtClean="0"/>
              <a:pPr/>
              <a:t>12 פברואר 12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ד"ר רות אש-ארגייל, כנס צ'ייס 2012</a:t>
            </a:r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29A12-6C8C-415B-8832-627C9D5D547A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3245948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23E81-8E14-4225-9B6B-A2CDD236593B}" type="datetime8">
              <a:rPr lang="he-IL" smtClean="0"/>
              <a:pPr/>
              <a:t>12 פברואר 12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ד"ר רות אש-ארגייל, כנס צ'ייס 2012</a:t>
            </a:r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29A12-6C8C-415B-8832-627C9D5D547A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3188921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C76FB-4A34-4E6B-A76A-F017DA42921A}" type="datetime8">
              <a:rPr lang="he-IL" smtClean="0"/>
              <a:pPr/>
              <a:t>12 פברואר 12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ד"ר רות אש-ארגייל, כנס צ'ייס 2012</a:t>
            </a:r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29A12-6C8C-415B-8832-627C9D5D547A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2646147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320D9-4792-4A4E-8CF4-350997E80257}" type="datetime8">
              <a:rPr lang="he-IL" smtClean="0"/>
              <a:pPr/>
              <a:t>12 פברואר 12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ד"ר רות אש-ארגייל, כנס צ'ייס 2012</a:t>
            </a:r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29A12-6C8C-415B-8832-627C9D5D547A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2475629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AB1DFE-C112-44D6-8521-F41494AB765F}" type="datetime8">
              <a:rPr lang="he-IL" smtClean="0"/>
              <a:pPr/>
              <a:t>12 פברואר 12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e-IL" smtClean="0"/>
              <a:t>ד"ר רות אש-ארגייל, כנס צ'ייס 2012</a:t>
            </a: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29A12-6C8C-415B-8832-627C9D5D547A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170543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34228" y="2060848"/>
            <a:ext cx="7848872" cy="4491931"/>
          </a:xfrm>
        </p:spPr>
        <p:txBody>
          <a:bodyPr>
            <a:normAutofit/>
          </a:bodyPr>
          <a:lstStyle/>
          <a:p>
            <a:r>
              <a:rPr lang="he-IL" sz="2800" b="1" dirty="0">
                <a:cs typeface="David" pitchFamily="2" charset="-79"/>
              </a:rPr>
              <a:t>עמדות תלמידים כלפי שימוש בספר לימוד דיגיטלי בהיסטוריה לחטיבה העליונה </a:t>
            </a:r>
            <a:r>
              <a:rPr lang="en-US" sz="2800" dirty="0">
                <a:cs typeface="David" pitchFamily="2" charset="-79"/>
              </a:rPr>
              <a:t/>
            </a:r>
            <a:br>
              <a:rPr lang="en-US" sz="2800" dirty="0">
                <a:cs typeface="David" pitchFamily="2" charset="-79"/>
              </a:rPr>
            </a:br>
            <a:r>
              <a:rPr lang="he-IL" sz="2800" b="1" dirty="0">
                <a:cs typeface="David" pitchFamily="2" charset="-79"/>
              </a:rPr>
              <a:t> </a:t>
            </a:r>
            <a:r>
              <a:rPr lang="en-US" sz="2800" dirty="0">
                <a:cs typeface="David" pitchFamily="2" charset="-79"/>
              </a:rPr>
              <a:t/>
            </a:r>
            <a:br>
              <a:rPr lang="en-US" sz="2800" dirty="0">
                <a:cs typeface="David" pitchFamily="2" charset="-79"/>
              </a:rPr>
            </a:br>
            <a:r>
              <a:rPr lang="he-IL" sz="2800" b="1" dirty="0">
                <a:cs typeface="David" pitchFamily="2" charset="-79"/>
              </a:rPr>
              <a:t>רות </a:t>
            </a:r>
            <a:r>
              <a:rPr lang="he-IL" sz="2800" b="1" dirty="0" smtClean="0">
                <a:cs typeface="David" pitchFamily="2" charset="-79"/>
              </a:rPr>
              <a:t>אש-</a:t>
            </a:r>
            <a:r>
              <a:rPr lang="he-IL" sz="2800" b="1" dirty="0" err="1" smtClean="0">
                <a:cs typeface="David" pitchFamily="2" charset="-79"/>
              </a:rPr>
              <a:t>ארגייל</a:t>
            </a:r>
            <a:r>
              <a:rPr lang="en-US" sz="2800" b="1" dirty="0" smtClean="0">
                <a:cs typeface="David" pitchFamily="2" charset="-79"/>
              </a:rPr>
              <a:t/>
            </a:r>
            <a:br>
              <a:rPr lang="en-US" sz="2800" b="1" dirty="0" smtClean="0">
                <a:cs typeface="David" pitchFamily="2" charset="-79"/>
              </a:rPr>
            </a:br>
            <a:r>
              <a:rPr lang="en-US" sz="2800" dirty="0">
                <a:cs typeface="David" pitchFamily="2" charset="-79"/>
              </a:rPr>
              <a:t/>
            </a:r>
            <a:br>
              <a:rPr lang="en-US" sz="2800" dirty="0">
                <a:cs typeface="David" pitchFamily="2" charset="-79"/>
              </a:rPr>
            </a:br>
            <a:r>
              <a:rPr lang="he-IL" sz="2800" b="1" dirty="0">
                <a:cs typeface="David" pitchFamily="2" charset="-79"/>
              </a:rPr>
              <a:t>מרכז חינוך ליאו </a:t>
            </a:r>
            <a:r>
              <a:rPr lang="he-IL" sz="2800" b="1" dirty="0" err="1">
                <a:cs typeface="David" pitchFamily="2" charset="-79"/>
              </a:rPr>
              <a:t>באק</a:t>
            </a:r>
            <a:r>
              <a:rPr lang="he-IL" sz="2800" b="1" dirty="0">
                <a:cs typeface="David" pitchFamily="2" charset="-79"/>
              </a:rPr>
              <a:t> </a:t>
            </a:r>
            <a:r>
              <a:rPr lang="he-IL" sz="2800" b="1" dirty="0" smtClean="0">
                <a:cs typeface="David" pitchFamily="2" charset="-79"/>
              </a:rPr>
              <a:t>חיפה</a:t>
            </a:r>
            <a:r>
              <a:rPr lang="en-US" sz="2800" b="1" dirty="0" smtClean="0">
                <a:cs typeface="David" pitchFamily="2" charset="-79"/>
              </a:rPr>
              <a:t/>
            </a:r>
            <a:br>
              <a:rPr lang="en-US" sz="2800" b="1" dirty="0" smtClean="0">
                <a:cs typeface="David" pitchFamily="2" charset="-79"/>
              </a:rPr>
            </a:br>
            <a:endParaRPr lang="he-IL" sz="2800" dirty="0">
              <a:cs typeface="David" pitchFamily="2" charset="-79"/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06127" y="332656"/>
            <a:ext cx="250507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93974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539552" y="620688"/>
            <a:ext cx="7772400" cy="147002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he-IL" sz="3200" dirty="0" smtClean="0">
                <a:latin typeface="Arial" pitchFamily="34" charset="0"/>
                <a:cs typeface="Arial" pitchFamily="34" charset="0"/>
              </a:rPr>
              <a:t>יתרונות עיקריים שצוינו</a:t>
            </a:r>
            <a:endParaRPr lang="he-IL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755576" y="2420888"/>
            <a:ext cx="7200800" cy="4248472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457200" indent="-457200" algn="r">
              <a:lnSpc>
                <a:spcPct val="170000"/>
              </a:lnSpc>
              <a:buFont typeface="Wingdings" pitchFamily="2" charset="2"/>
              <a:buChar char="ü"/>
            </a:pPr>
            <a:r>
              <a:rPr lang="he-IL" sz="2000" dirty="0" smtClean="0">
                <a:solidFill>
                  <a:srgbClr val="002060"/>
                </a:solidFill>
              </a:rPr>
              <a:t>חסכון בנייר, סביבה ירוקה</a:t>
            </a:r>
          </a:p>
          <a:p>
            <a:pPr marL="457200" indent="-457200" algn="r">
              <a:lnSpc>
                <a:spcPct val="170000"/>
              </a:lnSpc>
              <a:buFont typeface="Wingdings" pitchFamily="2" charset="2"/>
              <a:buChar char="ü"/>
            </a:pPr>
            <a:r>
              <a:rPr lang="he-IL" sz="2000" dirty="0" smtClean="0">
                <a:solidFill>
                  <a:srgbClr val="002060"/>
                </a:solidFill>
              </a:rPr>
              <a:t>משימות מגוונות</a:t>
            </a:r>
          </a:p>
          <a:p>
            <a:pPr marL="457200" indent="-457200" algn="r">
              <a:lnSpc>
                <a:spcPct val="170000"/>
              </a:lnSpc>
              <a:buFont typeface="Wingdings" pitchFamily="2" charset="2"/>
              <a:buChar char="ü"/>
            </a:pPr>
            <a:r>
              <a:rPr lang="he-IL" sz="2000" dirty="0" smtClean="0">
                <a:solidFill>
                  <a:srgbClr val="002060"/>
                </a:solidFill>
              </a:rPr>
              <a:t>אפשר להיכנס מכל מקום </a:t>
            </a:r>
          </a:p>
          <a:p>
            <a:pPr marL="457200" indent="-457200" algn="r">
              <a:lnSpc>
                <a:spcPct val="170000"/>
              </a:lnSpc>
              <a:buFont typeface="Wingdings" pitchFamily="2" charset="2"/>
              <a:buChar char="ü"/>
            </a:pPr>
            <a:r>
              <a:rPr lang="he-IL" sz="2000" dirty="0" smtClean="0">
                <a:solidFill>
                  <a:srgbClr val="002060"/>
                </a:solidFill>
              </a:rPr>
              <a:t>לא כבד</a:t>
            </a:r>
          </a:p>
          <a:p>
            <a:pPr marL="457200" indent="-457200" algn="r">
              <a:lnSpc>
                <a:spcPct val="170000"/>
              </a:lnSpc>
              <a:buFont typeface="Wingdings" pitchFamily="2" charset="2"/>
              <a:buChar char="ü"/>
            </a:pPr>
            <a:r>
              <a:rPr lang="he-IL" sz="2000" dirty="0" smtClean="0">
                <a:solidFill>
                  <a:srgbClr val="002060"/>
                </a:solidFill>
              </a:rPr>
              <a:t>אפשר לסמן משפטים מהספר ולהעתיק אותם בלי לכתוב בכתב יד</a:t>
            </a:r>
          </a:p>
          <a:p>
            <a:pPr marL="457200" indent="-457200" algn="r">
              <a:lnSpc>
                <a:spcPct val="170000"/>
              </a:lnSpc>
              <a:buFont typeface="Wingdings" pitchFamily="2" charset="2"/>
              <a:buChar char="ü"/>
            </a:pPr>
            <a:r>
              <a:rPr lang="he-IL" sz="2000" dirty="0" smtClean="0">
                <a:solidFill>
                  <a:srgbClr val="002060"/>
                </a:solidFill>
              </a:rPr>
              <a:t>אפשרות לסמן דברים חשובים ולמצוא מושגים בקלות</a:t>
            </a:r>
          </a:p>
          <a:p>
            <a:pPr marL="457200" indent="-457200" algn="r">
              <a:lnSpc>
                <a:spcPct val="170000"/>
              </a:lnSpc>
              <a:buFont typeface="Wingdings" pitchFamily="2" charset="2"/>
              <a:buChar char="ü"/>
            </a:pPr>
            <a:r>
              <a:rPr lang="he-IL" sz="2000" dirty="0" smtClean="0">
                <a:solidFill>
                  <a:srgbClr val="002060"/>
                </a:solidFill>
              </a:rPr>
              <a:t>מקורות שונים שאי אפשר  לקבל בדפוס – קישור לסרטים, לאתרים</a:t>
            </a:r>
          </a:p>
          <a:p>
            <a:pPr marL="342900" indent="-342900">
              <a:buFont typeface="Wingdings" pitchFamily="2" charset="2"/>
              <a:buChar char="ü"/>
            </a:pPr>
            <a:endParaRPr lang="he-IL" sz="2000" dirty="0" smtClean="0">
              <a:solidFill>
                <a:srgbClr val="002060"/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endParaRPr lang="he-IL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השימוש בתכונות ובכלים בספר הדיגיטלי</a:t>
            </a:r>
            <a:endParaRPr lang="he-IL" dirty="0"/>
          </a:p>
        </p:txBody>
      </p:sp>
      <p:graphicFrame>
        <p:nvGraphicFramePr>
          <p:cNvPr id="5" name="טבלה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48619082"/>
              </p:ext>
            </p:extLst>
          </p:nvPr>
        </p:nvGraphicFramePr>
        <p:xfrm>
          <a:off x="2627784" y="1916832"/>
          <a:ext cx="6096000" cy="3108960"/>
        </p:xfrm>
        <a:graphic>
          <a:graphicData uri="http://schemas.openxmlformats.org/drawingml/2006/table">
            <a:tbl>
              <a:tblPr rtl="1" firstRow="1" bandRow="1">
                <a:tableStyleId>{22838BEF-8BB2-4498-84A7-C5851F593DF1}</a:tableStyleId>
              </a:tblPr>
              <a:tblGrid>
                <a:gridCol w="4724738"/>
                <a:gridCol w="1371262"/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sz="2400" dirty="0" smtClean="0">
                          <a:effectLst/>
                        </a:rPr>
                        <a:t>העתקת קטעים מן הספר למסמך</a:t>
                      </a:r>
                      <a:endParaRPr lang="he-IL" sz="240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400" dirty="0" smtClean="0">
                          <a:effectLst/>
                        </a:rPr>
                        <a:t>23</a:t>
                      </a:r>
                      <a:endParaRPr lang="he-IL" sz="2400" dirty="0">
                        <a:effectLst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sz="2400" dirty="0" smtClean="0">
                          <a:effectLst/>
                        </a:rPr>
                        <a:t>חיפוש מילה או מושג בספר</a:t>
                      </a:r>
                      <a:endParaRPr lang="he-IL" sz="240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400" dirty="0" smtClean="0">
                          <a:effectLst/>
                        </a:rPr>
                        <a:t>21</a:t>
                      </a:r>
                      <a:endParaRPr lang="he-IL" sz="2400" dirty="0">
                        <a:effectLst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sz="2400" dirty="0" smtClean="0">
                          <a:effectLst/>
                        </a:rPr>
                        <a:t>ביצוע משימה לימודית בספר ושליחתה</a:t>
                      </a:r>
                      <a:r>
                        <a:rPr lang="he-IL" sz="2400" baseline="0" dirty="0" smtClean="0">
                          <a:effectLst/>
                        </a:rPr>
                        <a:t> באופן דיגיטלי למורה דרך הספר</a:t>
                      </a:r>
                      <a:endParaRPr lang="he-IL" sz="240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400" dirty="0" smtClean="0">
                          <a:effectLst/>
                        </a:rPr>
                        <a:t>21</a:t>
                      </a:r>
                      <a:endParaRPr lang="he-IL" sz="2400" dirty="0">
                        <a:effectLst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sz="2400" dirty="0" smtClean="0">
                          <a:effectLst/>
                        </a:rPr>
                        <a:t>פתיחת קישור למצגת או אתר אינטרנט</a:t>
                      </a:r>
                      <a:endParaRPr lang="he-IL" sz="240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400" dirty="0" smtClean="0">
                          <a:effectLst/>
                        </a:rPr>
                        <a:t>20</a:t>
                      </a:r>
                      <a:endParaRPr lang="he-IL" sz="2400" dirty="0">
                        <a:effectLst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sz="2400" dirty="0" smtClean="0">
                          <a:effectLst/>
                        </a:rPr>
                        <a:t>הגדלה או הקטנת תצוגת הספר</a:t>
                      </a:r>
                      <a:endParaRPr lang="he-IL" sz="240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400" dirty="0" smtClean="0">
                          <a:effectLst/>
                        </a:rPr>
                        <a:t>15</a:t>
                      </a:r>
                      <a:endParaRPr lang="he-IL" sz="2400" dirty="0">
                        <a:effectLst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sz="2400" dirty="0" smtClean="0">
                          <a:effectLst/>
                        </a:rPr>
                        <a:t>סימון והדגשת קטעים</a:t>
                      </a:r>
                      <a:r>
                        <a:rPr lang="he-IL" sz="2400" baseline="0" dirty="0" smtClean="0">
                          <a:effectLst/>
                        </a:rPr>
                        <a:t> מתוך הספר</a:t>
                      </a:r>
                      <a:endParaRPr lang="he-IL" sz="240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400" dirty="0" smtClean="0">
                          <a:effectLst/>
                        </a:rPr>
                        <a:t>10</a:t>
                      </a:r>
                      <a:endParaRPr lang="he-IL" sz="2400" dirty="0">
                        <a:effectLst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57547"/>
            <a:ext cx="1368152" cy="123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86788"/>
            <a:ext cx="1751446" cy="1039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7374" y="3212976"/>
            <a:ext cx="1771616" cy="1327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ד"ר רות אש-ארגייל, כנס צ'ייס 2012</a:t>
            </a:r>
            <a:endParaRPr lang="he-IL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97567262"/>
              </p:ext>
            </p:extLst>
          </p:nvPr>
        </p:nvGraphicFramePr>
        <p:xfrm>
          <a:off x="2771800" y="116632"/>
          <a:ext cx="6156176" cy="3921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07659"/>
            <a:ext cx="4235519" cy="1802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מלבן 1"/>
          <p:cNvSpPr/>
          <p:nvPr/>
        </p:nvSpPr>
        <p:spPr>
          <a:xfrm>
            <a:off x="179512" y="4077072"/>
            <a:ext cx="360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dirty="0"/>
              <a:t>באיזו מידה נתפס השינוי כחיובי?</a:t>
            </a:r>
            <a:br>
              <a:rPr lang="he-IL" dirty="0"/>
            </a:br>
            <a:endParaRPr lang="he-IL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1835" y="1196752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ד"ר רות אש-ארגייל, כנס צ'ייס 2012</a:t>
            </a:r>
            <a:endParaRPr lang="he-IL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5148064" y="260648"/>
            <a:ext cx="3811960" cy="893961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he-IL" sz="3600" dirty="0" smtClean="0">
                <a:cs typeface="+mn-cs"/>
              </a:rPr>
              <a:t>תפיסת השינוי </a:t>
            </a:r>
            <a:r>
              <a:rPr lang="he-IL" sz="3600" u="sng" dirty="0" smtClean="0">
                <a:cs typeface="+mn-cs"/>
              </a:rPr>
              <a:t>כשלילי</a:t>
            </a:r>
            <a:endParaRPr lang="he-IL" sz="3600" u="sng" dirty="0">
              <a:cs typeface="+mn-cs"/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5292080" y="1412776"/>
            <a:ext cx="3600400" cy="496855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457200" indent="-457200" algn="r">
              <a:lnSpc>
                <a:spcPct val="170000"/>
              </a:lnSpc>
              <a:buFont typeface="Wingdings" pitchFamily="2" charset="2"/>
              <a:buChar char="Ø"/>
            </a:pPr>
            <a:r>
              <a:rPr lang="he-IL" sz="2000" dirty="0" smtClean="0">
                <a:solidFill>
                  <a:srgbClr val="002060"/>
                </a:solidFill>
              </a:rPr>
              <a:t>העדפת השיטה הישנה</a:t>
            </a:r>
          </a:p>
          <a:p>
            <a:pPr marL="457200" indent="-457200" algn="r">
              <a:lnSpc>
                <a:spcPct val="170000"/>
              </a:lnSpc>
              <a:buFont typeface="Wingdings" pitchFamily="2" charset="2"/>
              <a:buChar char="Ø"/>
            </a:pPr>
            <a:r>
              <a:rPr lang="he-IL" sz="2000" dirty="0" smtClean="0">
                <a:solidFill>
                  <a:srgbClr val="002060"/>
                </a:solidFill>
              </a:rPr>
              <a:t>ספר לימוד רגיל נוח יותר</a:t>
            </a:r>
          </a:p>
          <a:p>
            <a:pPr marL="457200" indent="-457200" algn="r">
              <a:lnSpc>
                <a:spcPct val="170000"/>
              </a:lnSpc>
              <a:buFont typeface="Wingdings" pitchFamily="2" charset="2"/>
              <a:buChar char="Ø"/>
            </a:pPr>
            <a:r>
              <a:rPr lang="he-IL" sz="2000" dirty="0" smtClean="0">
                <a:solidFill>
                  <a:srgbClr val="002060"/>
                </a:solidFill>
              </a:rPr>
              <a:t>עוד לא הגענו למצב שבו יש נגישות מלאה ויתרונות רבים לספר הדיגיטלי</a:t>
            </a:r>
          </a:p>
          <a:p>
            <a:pPr marL="457200" indent="-457200" algn="r">
              <a:lnSpc>
                <a:spcPct val="170000"/>
              </a:lnSpc>
              <a:buFont typeface="Wingdings" pitchFamily="2" charset="2"/>
              <a:buChar char="Ø"/>
            </a:pPr>
            <a:r>
              <a:rPr lang="he-IL" sz="2000" dirty="0" smtClean="0">
                <a:solidFill>
                  <a:srgbClr val="002060"/>
                </a:solidFill>
              </a:rPr>
              <a:t>יותר נוח לי ללמוד מהמחברת  למבחן ולא ממחשב</a:t>
            </a:r>
          </a:p>
          <a:p>
            <a:endParaRPr lang="he-IL" sz="2000" dirty="0">
              <a:solidFill>
                <a:srgbClr val="002060"/>
              </a:solidFill>
            </a:endParaRPr>
          </a:p>
        </p:txBody>
      </p:sp>
      <p:sp>
        <p:nvSpPr>
          <p:cNvPr id="6" name="כותרת 1"/>
          <p:cNvSpPr txBox="1">
            <a:spLocks/>
          </p:cNvSpPr>
          <p:nvPr/>
        </p:nvSpPr>
        <p:spPr>
          <a:xfrm>
            <a:off x="827584" y="260648"/>
            <a:ext cx="3811960" cy="8939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1" anchor="ctr">
            <a:normAutofit fontScale="975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3200" dirty="0" smtClean="0">
                <a:cs typeface="+mn-cs"/>
              </a:rPr>
              <a:t>תפיסת השינוי </a:t>
            </a:r>
            <a:r>
              <a:rPr lang="he-IL" sz="3200" u="sng" dirty="0" smtClean="0">
                <a:cs typeface="+mn-cs"/>
              </a:rPr>
              <a:t>כחיובי</a:t>
            </a:r>
            <a:endParaRPr lang="he-IL" sz="3200" u="sng" dirty="0">
              <a:cs typeface="+mn-cs"/>
            </a:endParaRPr>
          </a:p>
        </p:txBody>
      </p:sp>
      <p:sp>
        <p:nvSpPr>
          <p:cNvPr id="7" name="כותרת משנה 2"/>
          <p:cNvSpPr txBox="1">
            <a:spLocks/>
          </p:cNvSpPr>
          <p:nvPr/>
        </p:nvSpPr>
        <p:spPr>
          <a:xfrm>
            <a:off x="1032321" y="1412776"/>
            <a:ext cx="3600400" cy="49685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r">
              <a:lnSpc>
                <a:spcPct val="170000"/>
              </a:lnSpc>
              <a:buFont typeface="Wingdings" pitchFamily="2" charset="2"/>
              <a:buChar char="ü"/>
            </a:pPr>
            <a:r>
              <a:rPr lang="he-IL" sz="2000" dirty="0">
                <a:solidFill>
                  <a:srgbClr val="002060"/>
                </a:solidFill>
              </a:rPr>
              <a:t>נותן לי יותר הסבר לחומר הנלמד</a:t>
            </a:r>
          </a:p>
          <a:p>
            <a:pPr marL="457200" indent="-457200" algn="r">
              <a:lnSpc>
                <a:spcPct val="170000"/>
              </a:lnSpc>
              <a:buFont typeface="Wingdings" pitchFamily="2" charset="2"/>
              <a:buChar char="ü"/>
            </a:pPr>
            <a:r>
              <a:rPr lang="he-IL" sz="2000" dirty="0" smtClean="0">
                <a:solidFill>
                  <a:srgbClr val="002060"/>
                </a:solidFill>
              </a:rPr>
              <a:t>אהבתי </a:t>
            </a:r>
            <a:r>
              <a:rPr lang="he-IL" sz="2000" dirty="0">
                <a:solidFill>
                  <a:srgbClr val="002060"/>
                </a:solidFill>
              </a:rPr>
              <a:t>את העניין, שהיה עלינו  לקרוא ולגלות בעצמנו</a:t>
            </a:r>
          </a:p>
          <a:p>
            <a:pPr marL="457200" indent="-457200" algn="r">
              <a:lnSpc>
                <a:spcPct val="170000"/>
              </a:lnSpc>
              <a:buFont typeface="Wingdings" pitchFamily="2" charset="2"/>
              <a:buChar char="ü"/>
            </a:pPr>
            <a:r>
              <a:rPr lang="he-IL" sz="2000" dirty="0">
                <a:solidFill>
                  <a:srgbClr val="002060"/>
                </a:solidFill>
              </a:rPr>
              <a:t>צריך להתקדם ולהתפתח  וזהו שינוי שיכול להוביל למקום מעולה</a:t>
            </a:r>
          </a:p>
          <a:p>
            <a:pPr marL="342900" indent="-342900">
              <a:buFont typeface="Wingdings" pitchFamily="2" charset="2"/>
              <a:buChar char="ü"/>
            </a:pPr>
            <a:endParaRPr lang="he-IL" sz="2000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810125"/>
            <a:ext cx="1852613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77809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he-IL" sz="2800" dirty="0" smtClean="0">
                <a:latin typeface="Arial Rounded MT Bold" pitchFamily="34" charset="0"/>
                <a:cs typeface="+mn-cs"/>
              </a:rPr>
              <a:t>לו יכולתם לבחור היום, באיזו אפשרות הייתם בוחרים?</a:t>
            </a:r>
            <a:endParaRPr lang="he-IL" sz="2800" dirty="0">
              <a:latin typeface="Arial Rounded MT Bold" pitchFamily="34" charset="0"/>
              <a:cs typeface="+mn-cs"/>
            </a:endParaRPr>
          </a:p>
        </p:txBody>
      </p:sp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9345089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ד"ר רות אש-ארגייל, כנס צ'ייס 2012</a:t>
            </a:r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860032" y="2060848"/>
            <a:ext cx="3633663" cy="4464496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285750" indent="-285750">
              <a:lnSpc>
                <a:spcPct val="150000"/>
              </a:lnSpc>
            </a:pPr>
            <a:r>
              <a:rPr lang="he-IL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he-IL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שיקול </a:t>
            </a:r>
            <a:r>
              <a:rPr lang="he-IL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הנוחות </a:t>
            </a:r>
            <a:r>
              <a:rPr lang="he-IL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he-IL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he-IL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he-IL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he-IL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כוחו </a:t>
            </a:r>
            <a:r>
              <a:rPr lang="he-IL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של </a:t>
            </a:r>
            <a:r>
              <a:rPr lang="he-IL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ההרגל</a:t>
            </a:r>
            <a:br>
              <a:rPr lang="he-IL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he-IL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he-IL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he-IL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חשש מקשיים </a:t>
            </a:r>
            <a:r>
              <a:rPr lang="he-IL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טכניים :  </a:t>
            </a:r>
            <a:r>
              <a:rPr lang="he-IL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מתלות </a:t>
            </a:r>
            <a:r>
              <a:rPr lang="he-IL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בזמינות </a:t>
            </a:r>
            <a:r>
              <a:rPr lang="he-IL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של מחשב ואינטרנט</a:t>
            </a:r>
            <a:endParaRPr lang="he-IL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67544" y="404664"/>
            <a:ext cx="8132440" cy="1500187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he-IL" sz="2800" b="1" dirty="0" smtClean="0">
                <a:solidFill>
                  <a:srgbClr val="002060"/>
                </a:solidFill>
              </a:rPr>
              <a:t>גורמים עיקריים בעד </a:t>
            </a:r>
            <a:r>
              <a:rPr lang="he-IL" sz="2800" b="1" dirty="0">
                <a:solidFill>
                  <a:srgbClr val="002060"/>
                </a:solidFill>
              </a:rPr>
              <a:t>הספרים </a:t>
            </a:r>
            <a:r>
              <a:rPr lang="he-IL" sz="2800" b="1" dirty="0" smtClean="0">
                <a:solidFill>
                  <a:srgbClr val="002060"/>
                </a:solidFill>
              </a:rPr>
              <a:t>המודפסים:</a:t>
            </a:r>
            <a:endParaRPr lang="he-IL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2780928"/>
            <a:ext cx="2286000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ד"ר רות אש-ארגייל, כנס צ'ייס 2012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20213259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244408" cy="3226370"/>
          </a:xfrm>
        </p:spPr>
        <p:txBody>
          <a:bodyPr>
            <a:noAutofit/>
          </a:bodyPr>
          <a:lstStyle/>
          <a:p>
            <a:pPr algn="r">
              <a:lnSpc>
                <a:spcPct val="150000"/>
              </a:lnSpc>
            </a:pPr>
            <a:r>
              <a:rPr lang="he-IL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גם </a:t>
            </a:r>
            <a:r>
              <a:rPr lang="he-IL" sz="32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ילידים דיגיטליים </a:t>
            </a:r>
            <a:r>
              <a:rPr lang="he-IL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זקוקים להדרכה ולהכוונה. הדרכה וכניסה מדורגת </a:t>
            </a:r>
            <a:r>
              <a:rPr lang="he-IL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יכולים לצמצם את ההתנגדות </a:t>
            </a:r>
            <a:r>
              <a:rPr lang="he-IL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וליצור כניסה חלקה יותר לתהליך העבודה. </a:t>
            </a:r>
            <a:br>
              <a:rPr lang="he-IL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he-IL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5552" y="4005064"/>
            <a:ext cx="3257564" cy="1824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ד"ר רות אש-ארגייל, כנס צ'ייס 2012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34976020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1930226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he-IL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אי של חדשנות הינו בעייתי כאשר אין חדשנות כוללת </a:t>
            </a:r>
            <a:r>
              <a:rPr lang="he-IL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he-IL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he-IL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he-IL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להיות כמו כולם חזק יותר)</a:t>
            </a:r>
            <a:br>
              <a:rPr lang="he-IL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he-IL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576513"/>
            <a:ext cx="4248472" cy="2706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ד"ר רות אש-ארגייל, כנס צ'ייס 2012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317560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131840" y="332656"/>
            <a:ext cx="5616625" cy="634082"/>
          </a:xfrm>
          <a:solidFill>
            <a:schemeClr val="accent3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he-IL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התלמידים  ממוקדי בגרות</a:t>
            </a:r>
            <a:endParaRPr lang="he-IL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99792" y="1700808"/>
            <a:ext cx="4752528" cy="230832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he-IL" sz="2800" dirty="0" smtClean="0"/>
              <a:t>חרדה להספק של חומר הלימוד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he-IL" sz="2800" dirty="0" smtClean="0"/>
              <a:t>חרדה לאובדן זמן לימוד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he-IL" sz="2800" dirty="0" smtClean="0"/>
              <a:t>למידה פעילה כגורם מפריע</a:t>
            </a:r>
          </a:p>
          <a:p>
            <a:endParaRPr lang="he-I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221088"/>
            <a:ext cx="211455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36912"/>
            <a:ext cx="2057400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175199"/>
            <a:ext cx="1733550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ד"ר רות אש-ארגייל, כנס צ'ייס 2012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288038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2195735" y="2331765"/>
            <a:ext cx="6610413" cy="3617515"/>
          </a:xfrm>
          <a:solidFill>
            <a:schemeClr val="bg1">
              <a:lumMod val="85000"/>
            </a:schemeClr>
          </a:solidFill>
        </p:spPr>
        <p:txBody>
          <a:bodyPr>
            <a:normAutofit fontScale="25000" lnSpcReduction="20000"/>
          </a:bodyPr>
          <a:lstStyle/>
          <a:p>
            <a:pPr algn="r">
              <a:lnSpc>
                <a:spcPct val="150000"/>
              </a:lnSpc>
            </a:pPr>
            <a:r>
              <a:rPr lang="he-IL" sz="4900" b="1" dirty="0" smtClean="0">
                <a:solidFill>
                  <a:srgbClr val="002060"/>
                </a:solidFill>
              </a:rPr>
              <a:t>עניינים נוספים שיש לקחת </a:t>
            </a:r>
            <a:r>
              <a:rPr lang="he-IL" sz="4900" b="1" dirty="0">
                <a:solidFill>
                  <a:srgbClr val="002060"/>
                </a:solidFill>
              </a:rPr>
              <a:t>בחשבון </a:t>
            </a:r>
            <a:r>
              <a:rPr lang="he-IL" sz="4900" b="1" dirty="0" smtClean="0">
                <a:solidFill>
                  <a:srgbClr val="002060"/>
                </a:solidFill>
              </a:rPr>
              <a:t>: </a:t>
            </a:r>
          </a:p>
          <a:p>
            <a:pPr algn="r">
              <a:lnSpc>
                <a:spcPct val="150000"/>
              </a:lnSpc>
            </a:pPr>
            <a:endParaRPr lang="he-IL" sz="4900" b="1" dirty="0" smtClean="0">
              <a:solidFill>
                <a:srgbClr val="002060"/>
              </a:solidFill>
            </a:endParaRPr>
          </a:p>
          <a:p>
            <a:pPr algn="r">
              <a:lnSpc>
                <a:spcPct val="150000"/>
              </a:lnSpc>
            </a:pPr>
            <a:r>
              <a:rPr lang="he-IL" sz="4900" b="1" dirty="0" smtClean="0">
                <a:solidFill>
                  <a:srgbClr val="002060"/>
                </a:solidFill>
              </a:rPr>
              <a:t>    א) מצב הפיתוח של הספר הדיגיטלי </a:t>
            </a:r>
          </a:p>
          <a:p>
            <a:pPr algn="r">
              <a:lnSpc>
                <a:spcPct val="150000"/>
              </a:lnSpc>
            </a:pPr>
            <a:r>
              <a:rPr lang="he-IL" sz="4900" b="1" dirty="0" smtClean="0">
                <a:solidFill>
                  <a:srgbClr val="002060"/>
                </a:solidFill>
              </a:rPr>
              <a:t>       (שיפור ביצועים, קלות השימוש, חווית  משתמש)  </a:t>
            </a:r>
          </a:p>
          <a:p>
            <a:pPr algn="r">
              <a:lnSpc>
                <a:spcPct val="150000"/>
              </a:lnSpc>
            </a:pPr>
            <a:endParaRPr lang="he-IL" sz="4900" b="1" dirty="0" smtClean="0">
              <a:solidFill>
                <a:srgbClr val="002060"/>
              </a:solidFill>
            </a:endParaRPr>
          </a:p>
          <a:p>
            <a:pPr algn="r">
              <a:lnSpc>
                <a:spcPct val="150000"/>
              </a:lnSpc>
            </a:pPr>
            <a:endParaRPr lang="he-IL" sz="4900" b="1" dirty="0">
              <a:solidFill>
                <a:srgbClr val="002060"/>
              </a:solidFill>
            </a:endParaRPr>
          </a:p>
          <a:p>
            <a:pPr algn="r">
              <a:lnSpc>
                <a:spcPct val="150000"/>
              </a:lnSpc>
            </a:pPr>
            <a:r>
              <a:rPr lang="he-IL" sz="4900" b="1" dirty="0">
                <a:solidFill>
                  <a:srgbClr val="002060"/>
                </a:solidFill>
              </a:rPr>
              <a:t>   ב) </a:t>
            </a:r>
            <a:r>
              <a:rPr lang="he-IL" sz="4900" b="1" dirty="0" smtClean="0">
                <a:solidFill>
                  <a:srgbClr val="002060"/>
                </a:solidFill>
              </a:rPr>
              <a:t>התאמת </a:t>
            </a:r>
            <a:r>
              <a:rPr lang="he-IL" sz="4900" b="1" dirty="0">
                <a:solidFill>
                  <a:srgbClr val="002060"/>
                </a:solidFill>
              </a:rPr>
              <a:t>התנאים הפיסיים והטכניים בסביבת ביה"ס </a:t>
            </a:r>
            <a:r>
              <a:rPr lang="he-IL" sz="4900" b="1" dirty="0" smtClean="0">
                <a:solidFill>
                  <a:srgbClr val="002060"/>
                </a:solidFill>
              </a:rPr>
              <a:t>כך שתתאפשר למידה </a:t>
            </a:r>
          </a:p>
          <a:p>
            <a:pPr algn="r">
              <a:lnSpc>
                <a:spcPct val="150000"/>
              </a:lnSpc>
            </a:pPr>
            <a:r>
              <a:rPr lang="he-IL" sz="4900" b="1" dirty="0">
                <a:solidFill>
                  <a:srgbClr val="002060"/>
                </a:solidFill>
              </a:rPr>
              <a:t> </a:t>
            </a:r>
            <a:r>
              <a:rPr lang="he-IL" sz="4900" b="1" dirty="0" smtClean="0">
                <a:solidFill>
                  <a:srgbClr val="002060"/>
                </a:solidFill>
              </a:rPr>
              <a:t>      מיטבית       </a:t>
            </a:r>
          </a:p>
          <a:p>
            <a:pPr algn="r">
              <a:lnSpc>
                <a:spcPct val="150000"/>
              </a:lnSpc>
            </a:pPr>
            <a:r>
              <a:rPr lang="he-IL" sz="4900" b="1" dirty="0">
                <a:solidFill>
                  <a:srgbClr val="002060"/>
                </a:solidFill>
              </a:rPr>
              <a:t> </a:t>
            </a:r>
            <a:r>
              <a:rPr lang="he-IL" sz="4900" b="1" dirty="0" smtClean="0">
                <a:solidFill>
                  <a:srgbClr val="002060"/>
                </a:solidFill>
              </a:rPr>
              <a:t>      (תכנון שעות הוראה, זמינות מחשבים  </a:t>
            </a:r>
            <a:r>
              <a:rPr lang="he-IL" sz="4900" b="1" dirty="0">
                <a:solidFill>
                  <a:srgbClr val="002060"/>
                </a:solidFill>
              </a:rPr>
              <a:t>ותקינות, מהירות </a:t>
            </a:r>
            <a:r>
              <a:rPr lang="he-IL" sz="4900" b="1" dirty="0" smtClean="0">
                <a:solidFill>
                  <a:srgbClr val="002060"/>
                </a:solidFill>
              </a:rPr>
              <a:t>גלישה,  תמיכה טכנית צמודה)</a:t>
            </a:r>
          </a:p>
          <a:p>
            <a:pPr algn="r">
              <a:lnSpc>
                <a:spcPct val="150000"/>
              </a:lnSpc>
            </a:pPr>
            <a:endParaRPr lang="he-IL" sz="4900" b="1" dirty="0" smtClean="0">
              <a:solidFill>
                <a:srgbClr val="002060"/>
              </a:solidFill>
            </a:endParaRPr>
          </a:p>
          <a:p>
            <a:pPr algn="r">
              <a:lnSpc>
                <a:spcPct val="150000"/>
              </a:lnSpc>
            </a:pPr>
            <a:r>
              <a:rPr lang="he-IL" sz="4900" b="1" dirty="0" smtClean="0">
                <a:solidFill>
                  <a:srgbClr val="002060"/>
                </a:solidFill>
              </a:rPr>
              <a:t>   ג) היערכות פדגוגית, הכשרה ותמיכה</a:t>
            </a:r>
          </a:p>
          <a:p>
            <a:pPr algn="r">
              <a:lnSpc>
                <a:spcPct val="150000"/>
              </a:lnSpc>
            </a:pPr>
            <a:endParaRPr lang="he-IL" sz="4900" b="1" dirty="0">
              <a:solidFill>
                <a:srgbClr val="002060"/>
              </a:solidFill>
            </a:endParaRPr>
          </a:p>
          <a:p>
            <a:pPr algn="r"/>
            <a:endParaRPr lang="he-IL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4941168"/>
            <a:ext cx="1314450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95548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340" y="2996952"/>
            <a:ext cx="1114425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9239" y="1167111"/>
            <a:ext cx="1738158" cy="1164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3604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3568" y="1124744"/>
            <a:ext cx="7772400" cy="1470025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he-IL" dirty="0" smtClean="0"/>
              <a:t>כמה הנחות יסוד</a:t>
            </a:r>
            <a:endParaRPr lang="he-IL" b="1" i="1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187624" y="3068960"/>
            <a:ext cx="7016824" cy="1752600"/>
          </a:xfrm>
        </p:spPr>
        <p:txBody>
          <a:bodyPr>
            <a:normAutofit fontScale="85000" lnSpcReduction="20000"/>
          </a:bodyPr>
          <a:lstStyle/>
          <a:p>
            <a:pPr marL="457200" indent="-457200" algn="r">
              <a:buFont typeface="Courier New" pitchFamily="49" charset="0"/>
              <a:buChar char="o"/>
            </a:pPr>
            <a:r>
              <a:rPr lang="he-IL" dirty="0" smtClean="0">
                <a:solidFill>
                  <a:srgbClr val="7030A0"/>
                </a:solidFill>
              </a:rPr>
              <a:t>התלמידים של היום הם "ילידים דיגיטליים"</a:t>
            </a:r>
          </a:p>
          <a:p>
            <a:pPr marL="457200" indent="-457200" algn="r">
              <a:buFont typeface="Courier New" pitchFamily="49" charset="0"/>
              <a:buChar char="o"/>
            </a:pPr>
            <a:r>
              <a:rPr lang="he-IL" dirty="0" smtClean="0">
                <a:solidFill>
                  <a:srgbClr val="7030A0"/>
                </a:solidFill>
              </a:rPr>
              <a:t>יאמצו טכנולוגיה חדשה בקלות</a:t>
            </a:r>
          </a:p>
          <a:p>
            <a:pPr marL="457200" indent="-457200" algn="r">
              <a:buFont typeface="Courier New" pitchFamily="49" charset="0"/>
              <a:buChar char="o"/>
            </a:pPr>
            <a:r>
              <a:rPr lang="he-IL" dirty="0" smtClean="0">
                <a:solidFill>
                  <a:srgbClr val="7030A0"/>
                </a:solidFill>
              </a:rPr>
              <a:t>יעדיפו את המדיום החדש על פני הישן</a:t>
            </a:r>
          </a:p>
          <a:p>
            <a:pPr marL="457200" indent="-457200" algn="r">
              <a:buFont typeface="Courier New" pitchFamily="49" charset="0"/>
              <a:buChar char="o"/>
            </a:pPr>
            <a:r>
              <a:rPr lang="he-IL" dirty="0" smtClean="0">
                <a:solidFill>
                  <a:srgbClr val="7030A0"/>
                </a:solidFill>
              </a:rPr>
              <a:t>עלות נמוכה כתמריץ</a:t>
            </a:r>
            <a:endParaRPr lang="en-US" dirty="0" smtClean="0">
              <a:solidFill>
                <a:srgbClr val="7030A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5026841"/>
            <a:ext cx="2867025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5039800"/>
            <a:ext cx="28575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3483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44624" y="-243408"/>
            <a:ext cx="10972800" cy="822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מציין מיקום של כותרת תחתונה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ד"ר רות אש-ארגייל, כנס צ'ייס 2012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232166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96552" y="836712"/>
            <a:ext cx="9724661" cy="7293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מציין מיקום של כותרת תחתונה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ד"ר רות אש-ארגייל, כנס צ'ייס 2012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353965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5416"/>
            <a:ext cx="10972800" cy="822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מציין מיקום של כותרת תחתונה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ד"ר רות אש-ארגייל, כנס צ'ייס 2012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418570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 smtClean="0"/>
              <a:t>עמדה ראשונית כלפי שימוש בספר לימוד דיגיטלי בהיסטוריה</a:t>
            </a:r>
            <a:endParaRPr lang="he-IL" dirty="0"/>
          </a:p>
        </p:txBody>
      </p:sp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4848267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ד"ר רות אש-ארגייל, כנס צ'ייס 2012</a:t>
            </a:r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 smtClean="0"/>
              <a:t>הסברים לעמדה הראשונית </a:t>
            </a:r>
            <a:br>
              <a:rPr lang="he-IL" dirty="0" smtClean="0"/>
            </a:br>
            <a:r>
              <a:rPr lang="he-IL" dirty="0" smtClean="0"/>
              <a:t>כלפי </a:t>
            </a:r>
            <a:r>
              <a:rPr lang="he-IL" dirty="0"/>
              <a:t>שימוש בספר לימוד דיגיטלי</a:t>
            </a:r>
          </a:p>
        </p:txBody>
      </p:sp>
      <p:sp>
        <p:nvSpPr>
          <p:cNvPr id="4" name="TextBox 3"/>
          <p:cNvSpPr txBox="1"/>
          <p:nvPr/>
        </p:nvSpPr>
        <p:spPr>
          <a:xfrm rot="21015542">
            <a:off x="5144935" y="2024006"/>
            <a:ext cx="3024336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r>
              <a:rPr lang="he-IL" dirty="0"/>
              <a:t>אני רגיל לספר רגיל ולא לדיגיטלי</a:t>
            </a:r>
          </a:p>
          <a:p>
            <a:endParaRPr lang="he-IL" dirty="0"/>
          </a:p>
        </p:txBody>
      </p:sp>
      <p:sp>
        <p:nvSpPr>
          <p:cNvPr id="5" name="TextBox 4"/>
          <p:cNvSpPr txBox="1"/>
          <p:nvPr/>
        </p:nvSpPr>
        <p:spPr>
          <a:xfrm>
            <a:off x="48816" y="2132856"/>
            <a:ext cx="4811216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r>
              <a:rPr lang="he-IL" dirty="0"/>
              <a:t>יותר נוח לקרוא מדף על השולחן מאשר ממחשב</a:t>
            </a:r>
          </a:p>
          <a:p>
            <a:endParaRPr lang="he-IL" dirty="0"/>
          </a:p>
        </p:txBody>
      </p:sp>
      <p:sp>
        <p:nvSpPr>
          <p:cNvPr id="6" name="TextBox 5"/>
          <p:cNvSpPr txBox="1"/>
          <p:nvPr/>
        </p:nvSpPr>
        <p:spPr>
          <a:xfrm rot="383705">
            <a:off x="2083113" y="2951211"/>
            <a:ext cx="612068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r>
              <a:rPr lang="he-IL" dirty="0"/>
              <a:t>בחיים לא השתמשתי בספר דיגיטלי -  לא ידעתי אם זה טוב או </a:t>
            </a:r>
            <a:r>
              <a:rPr lang="he-IL" dirty="0" smtClean="0"/>
              <a:t>לא</a:t>
            </a:r>
            <a:endParaRPr lang="he-IL" dirty="0"/>
          </a:p>
        </p:txBody>
      </p:sp>
      <p:sp>
        <p:nvSpPr>
          <p:cNvPr id="7" name="TextBox 6"/>
          <p:cNvSpPr txBox="1"/>
          <p:nvPr/>
        </p:nvSpPr>
        <p:spPr>
          <a:xfrm rot="21240197">
            <a:off x="1136524" y="3744648"/>
            <a:ext cx="4698108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1">
            <a:spAutoFit/>
          </a:bodyPr>
          <a:lstStyle/>
          <a:p>
            <a:r>
              <a:rPr lang="he-IL" dirty="0"/>
              <a:t>הסתקרנתי לקראת העבודה עם משהו לא מוכר</a:t>
            </a:r>
          </a:p>
          <a:p>
            <a:endParaRPr lang="he-IL" dirty="0"/>
          </a:p>
        </p:txBody>
      </p:sp>
      <p:sp>
        <p:nvSpPr>
          <p:cNvPr id="8" name="TextBox 7"/>
          <p:cNvSpPr txBox="1"/>
          <p:nvPr/>
        </p:nvSpPr>
        <p:spPr>
          <a:xfrm rot="747063">
            <a:off x="4091047" y="4568425"/>
            <a:ext cx="3960440" cy="6463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1">
            <a:spAutoFit/>
          </a:bodyPr>
          <a:lstStyle/>
          <a:p>
            <a:r>
              <a:rPr lang="he-IL" dirty="0"/>
              <a:t>לא נוח לעבוד עם מחשב ולהיות תלוי בו</a:t>
            </a:r>
          </a:p>
          <a:p>
            <a:endParaRPr lang="he-I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816" y="286826"/>
            <a:ext cx="1453258" cy="148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ד"ר רות אש-ארגייל, כנס צ'ייס 2012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123159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 smtClean="0"/>
              <a:t>האם חל שינוי בעמדתך ביחס לשימוש בספר במהלך הלימוד?</a:t>
            </a:r>
            <a:endParaRPr lang="he-IL" dirty="0"/>
          </a:p>
        </p:txBody>
      </p:sp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6579586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ד"ר רות אש-ארגייל, כנס צ'ייס 2012</a:t>
            </a:r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539552" y="692696"/>
            <a:ext cx="7772400" cy="1470025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he-IL" sz="3200" dirty="0" smtClean="0">
                <a:latin typeface="Arial" pitchFamily="34" charset="0"/>
                <a:cs typeface="Arial" pitchFamily="34" charset="0"/>
              </a:rPr>
              <a:t>חסרונות עיקריים שצוינו</a:t>
            </a:r>
            <a:endParaRPr lang="he-IL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395536" y="2348880"/>
            <a:ext cx="8136904" cy="432048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457200" indent="-457200" algn="r">
              <a:lnSpc>
                <a:spcPct val="170000"/>
              </a:lnSpc>
              <a:buFont typeface="Arial" pitchFamily="34" charset="0"/>
              <a:buChar char="•"/>
            </a:pPr>
            <a:r>
              <a:rPr lang="he-IL" sz="2400" dirty="0" smtClean="0">
                <a:solidFill>
                  <a:srgbClr val="002060"/>
                </a:solidFill>
              </a:rPr>
              <a:t>העבודה בספר לקחה הרבה </a:t>
            </a:r>
            <a:r>
              <a:rPr lang="he-IL" sz="2400" b="1" dirty="0" smtClean="0">
                <a:solidFill>
                  <a:srgbClr val="002060"/>
                </a:solidFill>
              </a:rPr>
              <a:t>זמן</a:t>
            </a:r>
          </a:p>
          <a:p>
            <a:pPr marL="457200" indent="-457200" algn="r">
              <a:lnSpc>
                <a:spcPct val="170000"/>
              </a:lnSpc>
              <a:buFont typeface="Arial" pitchFamily="34" charset="0"/>
              <a:buChar char="•"/>
            </a:pPr>
            <a:r>
              <a:rPr lang="he-IL" sz="2400" dirty="0">
                <a:solidFill>
                  <a:srgbClr val="002060"/>
                </a:solidFill>
              </a:rPr>
              <a:t>היה מסובך וגזל </a:t>
            </a:r>
            <a:r>
              <a:rPr lang="he-IL" sz="2400" b="1" dirty="0">
                <a:solidFill>
                  <a:srgbClr val="002060"/>
                </a:solidFill>
              </a:rPr>
              <a:t>זמן</a:t>
            </a:r>
            <a:r>
              <a:rPr lang="he-IL" sz="2400" dirty="0">
                <a:solidFill>
                  <a:srgbClr val="002060"/>
                </a:solidFill>
              </a:rPr>
              <a:t> רב</a:t>
            </a:r>
          </a:p>
          <a:p>
            <a:pPr marL="457200" indent="-457200" algn="r">
              <a:lnSpc>
                <a:spcPct val="170000"/>
              </a:lnSpc>
              <a:buFont typeface="Arial" pitchFamily="34" charset="0"/>
              <a:buChar char="•"/>
            </a:pPr>
            <a:r>
              <a:rPr lang="he-IL" sz="2400" dirty="0" smtClean="0">
                <a:solidFill>
                  <a:srgbClr val="002060"/>
                </a:solidFill>
              </a:rPr>
              <a:t>לפעמים האינטרנט לא עבד או הייתה תקלה באתר</a:t>
            </a:r>
          </a:p>
          <a:p>
            <a:pPr marL="457200" indent="-457200" algn="r">
              <a:lnSpc>
                <a:spcPct val="170000"/>
              </a:lnSpc>
              <a:buFont typeface="Arial" pitchFamily="34" charset="0"/>
              <a:buChar char="•"/>
            </a:pPr>
            <a:r>
              <a:rPr lang="he-IL" sz="2400" dirty="0">
                <a:solidFill>
                  <a:srgbClr val="002060"/>
                </a:solidFill>
              </a:rPr>
              <a:t>כשלא היה אינטרנט הייתה בעיה</a:t>
            </a:r>
          </a:p>
          <a:p>
            <a:pPr marL="457200" indent="-457200" algn="r">
              <a:lnSpc>
                <a:spcPct val="170000"/>
              </a:lnSpc>
              <a:buFont typeface="Arial" pitchFamily="34" charset="0"/>
              <a:buChar char="•"/>
            </a:pPr>
            <a:r>
              <a:rPr lang="he-IL" sz="2400" dirty="0" smtClean="0">
                <a:solidFill>
                  <a:srgbClr val="002060"/>
                </a:solidFill>
              </a:rPr>
              <a:t>כשהמחשב </a:t>
            </a:r>
            <a:r>
              <a:rPr lang="he-IL" sz="2400" dirty="0">
                <a:solidFill>
                  <a:srgbClr val="002060"/>
                </a:solidFill>
              </a:rPr>
              <a:t>התקלקל הייתה בעיה</a:t>
            </a:r>
          </a:p>
          <a:p>
            <a:pPr marL="457200" indent="-457200" algn="r">
              <a:lnSpc>
                <a:spcPct val="170000"/>
              </a:lnSpc>
              <a:buFont typeface="Arial" pitchFamily="34" charset="0"/>
              <a:buChar char="•"/>
            </a:pPr>
            <a:r>
              <a:rPr lang="he-IL" sz="2400" dirty="0" smtClean="0">
                <a:solidFill>
                  <a:srgbClr val="002060"/>
                </a:solidFill>
              </a:rPr>
              <a:t>הכתב </a:t>
            </a:r>
            <a:r>
              <a:rPr lang="he-IL" sz="2400" dirty="0">
                <a:solidFill>
                  <a:srgbClr val="002060"/>
                </a:solidFill>
              </a:rPr>
              <a:t>קטן ואם אתה מגדיל אז לפעמים הדף קופץ</a:t>
            </a:r>
          </a:p>
          <a:p>
            <a:pPr marL="457200" indent="-457200" algn="r">
              <a:lnSpc>
                <a:spcPct val="150000"/>
              </a:lnSpc>
              <a:buFont typeface="Arial" pitchFamily="34" charset="0"/>
              <a:buChar char="•"/>
            </a:pPr>
            <a:endParaRPr lang="he-IL" sz="2400" dirty="0">
              <a:solidFill>
                <a:srgbClr val="002060"/>
              </a:solidFill>
            </a:endParaRPr>
          </a:p>
          <a:p>
            <a:endParaRPr lang="he-IL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991</TotalTime>
  <Words>709</Words>
  <Application>Microsoft Office PowerPoint</Application>
  <PresentationFormat>‫הצגה על המסך (4:3)</PresentationFormat>
  <Paragraphs>108</Paragraphs>
  <Slides>19</Slides>
  <Notes>10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19</vt:i4>
      </vt:variant>
    </vt:vector>
  </HeadingPairs>
  <TitlesOfParts>
    <vt:vector size="20" baseType="lpstr">
      <vt:lpstr>ערכת נושא Office</vt:lpstr>
      <vt:lpstr>עמדות תלמידים כלפי שימוש בספר לימוד דיגיטלי בהיסטוריה לחטיבה העליונה    רות אש-ארגייל  מרכז חינוך ליאו באק חיפה </vt:lpstr>
      <vt:lpstr>כמה הנחות יסוד</vt:lpstr>
      <vt:lpstr>שקופית 3</vt:lpstr>
      <vt:lpstr>שקופית 4</vt:lpstr>
      <vt:lpstr>שקופית 5</vt:lpstr>
      <vt:lpstr>עמדה ראשונית כלפי שימוש בספר לימוד דיגיטלי בהיסטוריה</vt:lpstr>
      <vt:lpstr>הסברים לעמדה הראשונית  כלפי שימוש בספר לימוד דיגיטלי</vt:lpstr>
      <vt:lpstr>האם חל שינוי בעמדתך ביחס לשימוש בספר במהלך הלימוד?</vt:lpstr>
      <vt:lpstr>חסרונות עיקריים שצוינו</vt:lpstr>
      <vt:lpstr>יתרונות עיקריים שצוינו</vt:lpstr>
      <vt:lpstr>השימוש בתכונות ובכלים בספר הדיגיטלי</vt:lpstr>
      <vt:lpstr>שקופית 12</vt:lpstr>
      <vt:lpstr>תפיסת השינוי כשלילי</vt:lpstr>
      <vt:lpstr>לו יכולתם לבחור היום, באיזו אפשרות הייתם בוחרים?</vt:lpstr>
      <vt:lpstr>   שיקול הנוחות   כוחו של ההרגל  חשש מקשיים טכניים :  מתלות בזמינות של מחשב ואינטרנט</vt:lpstr>
      <vt:lpstr>גם ילידים דיגיטליים זקוקים להדרכה ולהכוונה. הדרכה וכניסה מדורגת יכולים לצמצם את ההתנגדות וליצור כניסה חלקה יותר לתהליך העבודה.  </vt:lpstr>
      <vt:lpstr>אי של חדשנות הינו בעייתי כאשר אין חדשנות כוללת  (להיות כמו כולם חזק יותר) </vt:lpstr>
      <vt:lpstr>התלמידים  ממוקדי בגרות</vt:lpstr>
      <vt:lpstr>שקופית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רותי</dc:creator>
  <cp:lastModifiedBy>hilaal</cp:lastModifiedBy>
  <cp:revision>85</cp:revision>
  <dcterms:created xsi:type="dcterms:W3CDTF">2012-01-09T14:44:36Z</dcterms:created>
  <dcterms:modified xsi:type="dcterms:W3CDTF">2012-02-12T12:24:27Z</dcterms:modified>
</cp:coreProperties>
</file>