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492" y="-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00BA-A40D-4148-9143-E8D08E3537EA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4C7CB-AB54-4AF6-BF6A-427012690B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00BA-A40D-4148-9143-E8D08E3537EA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4C7CB-AB54-4AF6-BF6A-427012690B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00BA-A40D-4148-9143-E8D08E3537EA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4C7CB-AB54-4AF6-BF6A-427012690B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00BA-A40D-4148-9143-E8D08E3537EA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4C7CB-AB54-4AF6-BF6A-427012690B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00BA-A40D-4148-9143-E8D08E3537EA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4C7CB-AB54-4AF6-BF6A-427012690B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00BA-A40D-4148-9143-E8D08E3537EA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4C7CB-AB54-4AF6-BF6A-427012690B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00BA-A40D-4148-9143-E8D08E3537EA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4C7CB-AB54-4AF6-BF6A-427012690B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00BA-A40D-4148-9143-E8D08E3537EA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4C7CB-AB54-4AF6-BF6A-427012690B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00BA-A40D-4148-9143-E8D08E3537EA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4C7CB-AB54-4AF6-BF6A-427012690B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00BA-A40D-4148-9143-E8D08E3537EA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4C7CB-AB54-4AF6-BF6A-427012690B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00BA-A40D-4148-9143-E8D08E3537EA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4C7CB-AB54-4AF6-BF6A-427012690B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800BA-A40D-4148-9143-E8D08E3537EA}" type="datetimeFigureOut">
              <a:rPr lang="en-US" smtClean="0"/>
              <a:pPr/>
              <a:t>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4C7CB-AB54-4AF6-BF6A-427012690B0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rgbClr val="FF0000"/>
                </a:solidFill>
              </a:rPr>
              <a:t>האם הלוח האינטראקטיבי לא רק חכם בלילה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e-IL" dirty="0" smtClean="0">
                <a:solidFill>
                  <a:srgbClr val="00B050"/>
                </a:solidFill>
              </a:rPr>
              <a:t>ד"ר אביקם גזית , שלומית חדד</a:t>
            </a:r>
          </a:p>
        </p:txBody>
      </p:sp>
      <p:pic>
        <p:nvPicPr>
          <p:cNvPr id="1026" name="Picture 2" descr="C:\Program Files\Microsoft Office\MEDIA\CAGCAT10\j023301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419600"/>
            <a:ext cx="2574202" cy="26149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rgbClr val="FF0000"/>
                </a:solidFill>
              </a:rPr>
              <a:t>יתרונות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525963"/>
          </a:xfrm>
        </p:spPr>
        <p:txBody>
          <a:bodyPr/>
          <a:lstStyle/>
          <a:p>
            <a:pPr algn="r">
              <a:buNone/>
            </a:pPr>
            <a:r>
              <a:rPr lang="he-IL" dirty="0">
                <a:solidFill>
                  <a:srgbClr val="002060"/>
                </a:solidFill>
              </a:rPr>
              <a:t>הלוח האינטראקטיבי (לו"א), מאפשר מגוון רחב של פעולות הוראה למידה תוך כדי התחברות למחשבי התלמידים בבית (ברקוביץ 2011).</a:t>
            </a:r>
            <a:r>
              <a:rPr lang="he-IL" dirty="0"/>
              <a:t> </a:t>
            </a:r>
            <a:endParaRPr lang="en-US" dirty="0" smtClean="0"/>
          </a:p>
          <a:p>
            <a:pPr algn="r">
              <a:buNone/>
            </a:pPr>
            <a:r>
              <a:rPr lang="he-IL" dirty="0">
                <a:solidFill>
                  <a:srgbClr val="00B050"/>
                </a:solidFill>
              </a:rPr>
              <a:t>השימוש בלו"א מרחיב למורה את האפשרויות ליצור שעורים מגוונים כאשר הוא מממש את מלוא הפוטנציאל הטמון בטכנולוגיה דיגיטלית</a:t>
            </a:r>
            <a:endParaRPr lang="en-US" dirty="0" smtClean="0">
              <a:solidFill>
                <a:srgbClr val="00B050"/>
              </a:solidFill>
            </a:endParaRPr>
          </a:p>
          <a:p>
            <a:pPr algn="r">
              <a:buNone/>
            </a:pPr>
            <a:r>
              <a:rPr lang="he-IL" dirty="0" smtClean="0">
                <a:solidFill>
                  <a:srgbClr val="00B050"/>
                </a:solidFill>
              </a:rPr>
              <a:t>.</a:t>
            </a:r>
            <a:r>
              <a:rPr lang="en-US" dirty="0" smtClean="0">
                <a:solidFill>
                  <a:srgbClr val="00B050"/>
                </a:solidFill>
              </a:rPr>
              <a:t>(</a:t>
            </a:r>
            <a:r>
              <a:rPr lang="en-US" dirty="0" err="1" smtClean="0">
                <a:solidFill>
                  <a:srgbClr val="00B050"/>
                </a:solidFill>
              </a:rPr>
              <a:t>Schuck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00B050"/>
                </a:solidFill>
              </a:rPr>
              <a:t>&amp; Kearney, </a:t>
            </a:r>
            <a:r>
              <a:rPr lang="en-US" dirty="0" smtClean="0">
                <a:solidFill>
                  <a:srgbClr val="00B050"/>
                </a:solidFill>
              </a:rPr>
              <a:t>2007)</a:t>
            </a:r>
            <a:endParaRPr lang="en-US" dirty="0">
              <a:solidFill>
                <a:srgbClr val="00B050"/>
              </a:solidFill>
            </a:endParaRPr>
          </a:p>
        </p:txBody>
      </p:sp>
      <p:pic>
        <p:nvPicPr>
          <p:cNvPr id="5" name="Picture 4" descr="הומור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4572000"/>
            <a:ext cx="3149600" cy="209804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rgbClr val="FF0000"/>
                </a:solidFill>
              </a:rPr>
              <a:t>חסרונות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>
              <a:buNone/>
            </a:pPr>
            <a:r>
              <a:rPr lang="he-IL" dirty="0">
                <a:solidFill>
                  <a:srgbClr val="00B050"/>
                </a:solidFill>
              </a:rPr>
              <a:t>אולם יש ללוח החכם גם חסרונות כמו בעיות טכניות, קשיי צפייה מרחוק, וחוסר נגישות מספקת לתלמידים. </a:t>
            </a:r>
            <a:endParaRPr lang="he-IL" dirty="0" smtClean="0">
              <a:solidFill>
                <a:srgbClr val="00B050"/>
              </a:solidFill>
            </a:endParaRPr>
          </a:p>
          <a:p>
            <a:pPr algn="r">
              <a:buNone/>
            </a:pPr>
            <a:r>
              <a:rPr lang="he-IL" dirty="0" smtClean="0">
                <a:solidFill>
                  <a:srgbClr val="002060"/>
                </a:solidFill>
              </a:rPr>
              <a:t>מני-איקן </a:t>
            </a:r>
            <a:r>
              <a:rPr lang="he-IL" dirty="0">
                <a:solidFill>
                  <a:srgbClr val="002060"/>
                </a:solidFill>
              </a:rPr>
              <a:t>ועמיתותיה (2011) מציינות חסרונות המתמקדים במורים כמו חוסר מיומנות בשימוש, מחסור בחומרי למידה דיגיטליים וזמן רב הנדרש להכנת מערכי שעור. </a:t>
            </a:r>
            <a:endParaRPr lang="he-IL" dirty="0" smtClean="0">
              <a:solidFill>
                <a:srgbClr val="002060"/>
              </a:solidFill>
            </a:endParaRPr>
          </a:p>
          <a:p>
            <a:pPr algn="r">
              <a:buNone/>
            </a:pPr>
            <a:r>
              <a:rPr lang="he-IL" b="1" dirty="0" smtClean="0">
                <a:solidFill>
                  <a:srgbClr val="7030A0"/>
                </a:solidFill>
              </a:rPr>
              <a:t>האם </a:t>
            </a:r>
            <a:r>
              <a:rPr lang="he-IL" b="1" dirty="0">
                <a:solidFill>
                  <a:srgbClr val="7030A0"/>
                </a:solidFill>
              </a:rPr>
              <a:t>הכנסת לו"א היא שינוי קוסמטי או מהותי (בלאו 2009) ? </a:t>
            </a:r>
            <a:endParaRPr lang="en-US" b="1" dirty="0">
              <a:solidFill>
                <a:srgbClr val="7030A0"/>
              </a:solidFill>
            </a:endParaRPr>
          </a:p>
        </p:txBody>
      </p:sp>
      <p:pic>
        <p:nvPicPr>
          <p:cNvPr id="4" name="Picture 3" descr="ליצן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71800" y="5486400"/>
            <a:ext cx="781050" cy="7810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rgbClr val="FF0000"/>
                </a:solidFill>
              </a:rPr>
              <a:t>מה אומרים המורים?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he-IL" dirty="0" smtClean="0">
                <a:solidFill>
                  <a:srgbClr val="00B050"/>
                </a:solidFill>
              </a:rPr>
              <a:t>בלאו </a:t>
            </a:r>
            <a:r>
              <a:rPr lang="he-IL" dirty="0">
                <a:solidFill>
                  <a:srgbClr val="00B050"/>
                </a:solidFill>
              </a:rPr>
              <a:t>(2011) מצאה שהלוח האינטראקטיבי תומך בגישות פדגוגיות שונות של מורים שהתאימו את הגישה לצרכי המקצוע ולצרכי הלומד. </a:t>
            </a:r>
            <a:r>
              <a:rPr lang="en-US" dirty="0" smtClean="0">
                <a:solidFill>
                  <a:srgbClr val="002060"/>
                </a:solidFill>
              </a:rPr>
              <a:t>(</a:t>
            </a:r>
            <a:r>
              <a:rPr lang="en-US" dirty="0" err="1" smtClean="0">
                <a:solidFill>
                  <a:srgbClr val="002060"/>
                </a:solidFill>
              </a:rPr>
              <a:t>Helberg</a:t>
            </a:r>
            <a:r>
              <a:rPr lang="he-IL" dirty="0" smtClean="0">
                <a:solidFill>
                  <a:srgbClr val="002060"/>
                </a:solidFill>
              </a:rPr>
              <a:t>במחקרו אחר(2011</a:t>
            </a:r>
            <a:endParaRPr lang="en-US" dirty="0" smtClean="0">
              <a:solidFill>
                <a:srgbClr val="002060"/>
              </a:solidFill>
            </a:endParaRPr>
          </a:p>
          <a:p>
            <a:pPr algn="r">
              <a:buNone/>
            </a:pPr>
            <a:r>
              <a:rPr lang="he-IL" dirty="0" smtClean="0">
                <a:solidFill>
                  <a:srgbClr val="002060"/>
                </a:solidFill>
              </a:rPr>
              <a:t>נמצא </a:t>
            </a:r>
            <a:r>
              <a:rPr lang="he-IL" dirty="0">
                <a:solidFill>
                  <a:srgbClr val="002060"/>
                </a:solidFill>
              </a:rPr>
              <a:t>שמורים אשר שילבו לוח חכם הפגינו יעילות אישית מוגברת, שינויים בדרכי ההוראה והתאמתם לתלמידים </a:t>
            </a:r>
            <a:r>
              <a:rPr lang="he-IL" dirty="0" smtClean="0">
                <a:solidFill>
                  <a:srgbClr val="002060"/>
                </a:solidFill>
              </a:rPr>
              <a:t>אינדיבידואליים, </a:t>
            </a:r>
            <a:r>
              <a:rPr lang="he-IL" dirty="0">
                <a:solidFill>
                  <a:srgbClr val="002060"/>
                </a:solidFill>
              </a:rPr>
              <a:t>כמו גם אפשרו </a:t>
            </a:r>
            <a:r>
              <a:rPr lang="he-IL" dirty="0" smtClean="0">
                <a:solidFill>
                  <a:srgbClr val="002060"/>
                </a:solidFill>
              </a:rPr>
              <a:t>לתלמידים </a:t>
            </a:r>
            <a:r>
              <a:rPr lang="he-IL" dirty="0">
                <a:solidFill>
                  <a:srgbClr val="002060"/>
                </a:solidFill>
              </a:rPr>
              <a:t>להגיע לרמות ביצוע גבוהות יותר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2050" name="Picture 2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953000"/>
            <a:ext cx="1829714" cy="15654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rgbClr val="FF0000"/>
                </a:solidFill>
              </a:rPr>
              <a:t>מה אומרים התלמידים?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r>
              <a:rPr lang="he-IL" dirty="0">
                <a:solidFill>
                  <a:srgbClr val="00B050"/>
                </a:solidFill>
              </a:rPr>
              <a:t>מני-איקן ועמיתותיה (2011) מצאו שתלמידים דווחו על למידה </a:t>
            </a:r>
            <a:r>
              <a:rPr lang="he-IL" b="1" dirty="0">
                <a:solidFill>
                  <a:srgbClr val="00B050"/>
                </a:solidFill>
              </a:rPr>
              <a:t>מהנה</a:t>
            </a:r>
            <a:r>
              <a:rPr lang="he-IL" dirty="0">
                <a:solidFill>
                  <a:srgbClr val="00B050"/>
                </a:solidFill>
              </a:rPr>
              <a:t>, </a:t>
            </a:r>
            <a:r>
              <a:rPr lang="he-IL" b="1" dirty="0">
                <a:solidFill>
                  <a:srgbClr val="00B050"/>
                </a:solidFill>
              </a:rPr>
              <a:t>מעניינת</a:t>
            </a:r>
            <a:r>
              <a:rPr lang="he-IL" dirty="0">
                <a:solidFill>
                  <a:srgbClr val="00B050"/>
                </a:solidFill>
              </a:rPr>
              <a:t>, </a:t>
            </a:r>
            <a:r>
              <a:rPr lang="he-IL" b="1" dirty="0">
                <a:solidFill>
                  <a:srgbClr val="00B050"/>
                </a:solidFill>
              </a:rPr>
              <a:t>יעילה ומובנת </a:t>
            </a:r>
            <a:r>
              <a:rPr lang="he-IL" dirty="0">
                <a:solidFill>
                  <a:srgbClr val="00B050"/>
                </a:solidFill>
              </a:rPr>
              <a:t>יותר באמצעות לו"א.</a:t>
            </a:r>
            <a:r>
              <a:rPr lang="he-IL" dirty="0"/>
              <a:t> </a:t>
            </a:r>
            <a:endParaRPr lang="he-IL" dirty="0" smtClean="0"/>
          </a:p>
          <a:p>
            <a:pPr algn="r">
              <a:buNone/>
            </a:pPr>
            <a:r>
              <a:rPr lang="en-US" b="1" dirty="0" smtClean="0">
                <a:solidFill>
                  <a:srgbClr val="002060"/>
                </a:solidFill>
              </a:rPr>
              <a:t>  </a:t>
            </a:r>
            <a:r>
              <a:rPr lang="en-US" dirty="0" smtClean="0">
                <a:solidFill>
                  <a:srgbClr val="002060"/>
                </a:solidFill>
              </a:rPr>
              <a:t> BECTA</a:t>
            </a:r>
            <a:r>
              <a:rPr lang="he-IL" dirty="0" smtClean="0">
                <a:solidFill>
                  <a:srgbClr val="002060"/>
                </a:solidFill>
              </a:rPr>
              <a:t>פרויקט </a:t>
            </a:r>
            <a:r>
              <a:rPr lang="he-IL" dirty="0">
                <a:solidFill>
                  <a:srgbClr val="002060"/>
                </a:solidFill>
              </a:rPr>
              <a:t>הכנסת לו"א </a:t>
            </a:r>
            <a:r>
              <a:rPr lang="he-IL" dirty="0" smtClean="0">
                <a:solidFill>
                  <a:srgbClr val="002060"/>
                </a:solidFill>
              </a:rPr>
              <a:t>בבריטניה - </a:t>
            </a:r>
          </a:p>
          <a:p>
            <a:pPr algn="r">
              <a:buNone/>
            </a:pPr>
            <a:r>
              <a:rPr lang="he-IL" dirty="0" smtClean="0">
                <a:solidFill>
                  <a:srgbClr val="002060"/>
                </a:solidFill>
              </a:rPr>
              <a:t>מצא תרומה חשובה ל</a:t>
            </a:r>
            <a:r>
              <a:rPr lang="he-IL" b="1" dirty="0" smtClean="0">
                <a:solidFill>
                  <a:srgbClr val="002060"/>
                </a:solidFill>
              </a:rPr>
              <a:t>מוטיבציה </a:t>
            </a:r>
            <a:r>
              <a:rPr lang="he-IL" dirty="0" smtClean="0">
                <a:solidFill>
                  <a:srgbClr val="002060"/>
                </a:solidFill>
              </a:rPr>
              <a:t>של הלומד</a:t>
            </a:r>
          </a:p>
          <a:p>
            <a:pPr algn="r">
              <a:buNone/>
            </a:pPr>
            <a:r>
              <a:rPr lang="en-US" dirty="0" smtClean="0">
                <a:solidFill>
                  <a:srgbClr val="002060"/>
                </a:solidFill>
              </a:rPr>
              <a:t>(</a:t>
            </a:r>
            <a:r>
              <a:rPr lang="en-US" dirty="0" err="1" smtClean="0">
                <a:solidFill>
                  <a:srgbClr val="002060"/>
                </a:solidFill>
              </a:rPr>
              <a:t>Schuck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&amp; Kearney, </a:t>
            </a:r>
            <a:r>
              <a:rPr lang="en-US" dirty="0" smtClean="0">
                <a:solidFill>
                  <a:srgbClr val="002060"/>
                </a:solidFill>
              </a:rPr>
              <a:t>2007</a:t>
            </a:r>
            <a:r>
              <a:rPr lang="he-IL" dirty="0">
                <a:solidFill>
                  <a:srgbClr val="002060"/>
                </a:solidFill>
              </a:rPr>
              <a:t>(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</a:p>
          <a:p>
            <a:pPr algn="r">
              <a:buNone/>
            </a:pPr>
            <a:r>
              <a:rPr lang="he-IL" dirty="0" smtClean="0">
                <a:solidFill>
                  <a:srgbClr val="7030A0"/>
                </a:solidFill>
              </a:rPr>
              <a:t>במחקר שנערך </a:t>
            </a:r>
            <a:r>
              <a:rPr lang="he-IL" dirty="0">
                <a:solidFill>
                  <a:srgbClr val="7030A0"/>
                </a:solidFill>
              </a:rPr>
              <a:t>באוסטרליה</a:t>
            </a:r>
            <a:r>
              <a:rPr lang="he-IL" dirty="0" smtClean="0">
                <a:solidFill>
                  <a:srgbClr val="7030A0"/>
                </a:solidFill>
              </a:rPr>
              <a:t>,  נמצא </a:t>
            </a:r>
            <a:r>
              <a:rPr lang="he-IL" dirty="0">
                <a:solidFill>
                  <a:srgbClr val="7030A0"/>
                </a:solidFill>
              </a:rPr>
              <a:t>שלו"א תרם </a:t>
            </a:r>
            <a:r>
              <a:rPr lang="en-US" dirty="0" smtClean="0">
                <a:solidFill>
                  <a:srgbClr val="7030A0"/>
                </a:solidFill>
              </a:rPr>
              <a:t> (Holmes,2009)</a:t>
            </a:r>
            <a:r>
              <a:rPr lang="he-IL" b="1" dirty="0" smtClean="0">
                <a:solidFill>
                  <a:srgbClr val="7030A0"/>
                </a:solidFill>
              </a:rPr>
              <a:t>להבנה</a:t>
            </a:r>
            <a:r>
              <a:rPr lang="he-IL" dirty="0" smtClean="0">
                <a:solidFill>
                  <a:srgbClr val="7030A0"/>
                </a:solidFill>
              </a:rPr>
              <a:t> </a:t>
            </a:r>
            <a:r>
              <a:rPr lang="he-IL" dirty="0">
                <a:solidFill>
                  <a:srgbClr val="7030A0"/>
                </a:solidFill>
              </a:rPr>
              <a:t>טובה יותר </a:t>
            </a:r>
            <a:r>
              <a:rPr lang="he-IL" dirty="0" smtClean="0">
                <a:solidFill>
                  <a:srgbClr val="7030A0"/>
                </a:solidFill>
              </a:rPr>
              <a:t>של </a:t>
            </a:r>
            <a:r>
              <a:rPr lang="he-IL" dirty="0">
                <a:solidFill>
                  <a:srgbClr val="7030A0"/>
                </a:solidFill>
              </a:rPr>
              <a:t>הנלמד</a:t>
            </a:r>
            <a:endParaRPr lang="en-US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rgbClr val="FF0000"/>
                </a:solidFill>
              </a:rPr>
              <a:t>מה אומרים ההשגים?</a:t>
            </a:r>
            <a:endParaRPr lang="he-IL" b="1" dirty="0">
              <a:solidFill>
                <a:srgbClr val="FF000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09600" y="1295400"/>
            <a:ext cx="8229600" cy="4525963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he-IL" dirty="0" smtClean="0">
                <a:solidFill>
                  <a:srgbClr val="00B050"/>
                </a:solidFill>
              </a:rPr>
              <a:t>במחקר </a:t>
            </a:r>
            <a:r>
              <a:rPr lang="he-IL" dirty="0" smtClean="0">
                <a:solidFill>
                  <a:srgbClr val="00B050"/>
                </a:solidFill>
              </a:rPr>
              <a:t>שבדק תלמידים שלמדו כימיה באמצעות </a:t>
            </a:r>
            <a:r>
              <a:rPr lang="he-IL" dirty="0" err="1" smtClean="0">
                <a:solidFill>
                  <a:srgbClr val="00B050"/>
                </a:solidFill>
              </a:rPr>
              <a:t>לו"א</a:t>
            </a:r>
            <a:r>
              <a:rPr lang="he-IL" dirty="0" smtClean="0">
                <a:solidFill>
                  <a:srgbClr val="00B050"/>
                </a:solidFill>
              </a:rPr>
              <a:t> נמצא שהשגיהם נמוכים יותר מאלה </a:t>
            </a:r>
            <a:r>
              <a:rPr lang="he-IL" dirty="0" smtClean="0">
                <a:solidFill>
                  <a:srgbClr val="00B050"/>
                </a:solidFill>
              </a:rPr>
              <a:t>של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he-IL" dirty="0" smtClean="0">
                <a:solidFill>
                  <a:srgbClr val="00B050"/>
                </a:solidFill>
              </a:rPr>
              <a:t>תלמידים שלמדו ללא </a:t>
            </a:r>
            <a:r>
              <a:rPr lang="he-IL" dirty="0" err="1" smtClean="0">
                <a:solidFill>
                  <a:srgbClr val="00B050"/>
                </a:solidFill>
              </a:rPr>
              <a:t>לו"א</a:t>
            </a:r>
            <a:endParaRPr lang="he-IL" dirty="0" smtClean="0">
              <a:solidFill>
                <a:srgbClr val="00B050"/>
              </a:solidFill>
            </a:endParaRPr>
          </a:p>
          <a:p>
            <a:pPr algn="r">
              <a:buNone/>
            </a:pPr>
            <a:r>
              <a:rPr lang="en-US" dirty="0" smtClean="0">
                <a:solidFill>
                  <a:srgbClr val="00B050"/>
                </a:solidFill>
              </a:rPr>
              <a:t>(</a:t>
            </a:r>
            <a:r>
              <a:rPr lang="en-US" dirty="0" err="1" smtClean="0">
                <a:solidFill>
                  <a:srgbClr val="00B050"/>
                </a:solidFill>
              </a:rPr>
              <a:t>Christophy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&amp; </a:t>
            </a:r>
            <a:r>
              <a:rPr lang="en-US" dirty="0" err="1" smtClean="0">
                <a:solidFill>
                  <a:srgbClr val="00B050"/>
                </a:solidFill>
              </a:rPr>
              <a:t>Wattson</a:t>
            </a:r>
            <a:r>
              <a:rPr lang="en-US" dirty="0" smtClean="0">
                <a:solidFill>
                  <a:srgbClr val="00B050"/>
                </a:solidFill>
              </a:rPr>
              <a:t>, </a:t>
            </a:r>
            <a:r>
              <a:rPr lang="en-US" dirty="0" smtClean="0">
                <a:solidFill>
                  <a:srgbClr val="00B050"/>
                </a:solidFill>
              </a:rPr>
              <a:t>2007)</a:t>
            </a:r>
            <a:r>
              <a:rPr lang="he-IL" dirty="0" smtClean="0">
                <a:solidFill>
                  <a:srgbClr val="00B050"/>
                </a:solidFill>
              </a:rPr>
              <a:t> </a:t>
            </a:r>
          </a:p>
          <a:p>
            <a:pPr algn="r">
              <a:buNone/>
            </a:pPr>
            <a:r>
              <a:rPr lang="en-US" dirty="0" smtClean="0">
                <a:solidFill>
                  <a:srgbClr val="002060"/>
                </a:solidFill>
              </a:rPr>
              <a:t>Swan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Schenker</a:t>
            </a:r>
            <a:r>
              <a:rPr lang="en-US" dirty="0" smtClean="0">
                <a:solidFill>
                  <a:srgbClr val="002060"/>
                </a:solidFill>
              </a:rPr>
              <a:t> &amp; </a:t>
            </a:r>
            <a:r>
              <a:rPr lang="en-US" dirty="0" smtClean="0">
                <a:solidFill>
                  <a:srgbClr val="002060"/>
                </a:solidFill>
              </a:rPr>
              <a:t>Kratcosky2008</a:t>
            </a:r>
            <a:endParaRPr lang="he-IL" dirty="0" smtClean="0">
              <a:solidFill>
                <a:srgbClr val="002060"/>
              </a:solidFill>
            </a:endParaRPr>
          </a:p>
          <a:p>
            <a:pPr algn="r">
              <a:buNone/>
            </a:pPr>
            <a:r>
              <a:rPr lang="he-IL" dirty="0" smtClean="0">
                <a:solidFill>
                  <a:srgbClr val="002060"/>
                </a:solidFill>
              </a:rPr>
              <a:t>מצאו שיפור לא משמעותי בהשגים </a:t>
            </a:r>
            <a:r>
              <a:rPr lang="he-IL" dirty="0" smtClean="0">
                <a:solidFill>
                  <a:srgbClr val="002060"/>
                </a:solidFill>
              </a:rPr>
              <a:t>אצל </a:t>
            </a:r>
            <a:r>
              <a:rPr lang="he-IL" dirty="0" smtClean="0">
                <a:solidFill>
                  <a:srgbClr val="002060"/>
                </a:solidFill>
              </a:rPr>
              <a:t>תלמידים אשר בכיתתם </a:t>
            </a:r>
            <a:r>
              <a:rPr lang="he-IL" dirty="0" smtClean="0">
                <a:solidFill>
                  <a:srgbClr val="002060"/>
                </a:solidFill>
              </a:rPr>
              <a:t>השתמש </a:t>
            </a:r>
            <a:r>
              <a:rPr lang="he-IL" dirty="0" smtClean="0">
                <a:solidFill>
                  <a:srgbClr val="002060"/>
                </a:solidFill>
              </a:rPr>
              <a:t>המורה </a:t>
            </a:r>
            <a:r>
              <a:rPr lang="he-IL" dirty="0" err="1" smtClean="0">
                <a:solidFill>
                  <a:srgbClr val="002060"/>
                </a:solidFill>
              </a:rPr>
              <a:t>בלו"א</a:t>
            </a:r>
            <a:r>
              <a:rPr lang="he-IL" dirty="0" smtClean="0">
                <a:solidFill>
                  <a:srgbClr val="002060"/>
                </a:solidFill>
              </a:rPr>
              <a:t>.</a:t>
            </a:r>
          </a:p>
          <a:p>
            <a:pPr algn="r">
              <a:buNone/>
            </a:pPr>
            <a:r>
              <a:rPr lang="he-IL" dirty="0" smtClean="0"/>
              <a:t> </a:t>
            </a:r>
            <a:endParaRPr lang="he-IL" dirty="0"/>
          </a:p>
        </p:txBody>
      </p:sp>
      <p:pic>
        <p:nvPicPr>
          <p:cNvPr id="4" name="תמונה 3" descr="Samp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838700"/>
            <a:ext cx="2695575" cy="20193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he-IL" b="1" dirty="0" smtClean="0">
                <a:solidFill>
                  <a:srgbClr val="FF0000"/>
                </a:solidFill>
              </a:rPr>
              <a:t>השגים,המשך...</a:t>
            </a:r>
            <a:endParaRPr lang="he-IL" b="1" dirty="0">
              <a:solidFill>
                <a:srgbClr val="FF000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r>
              <a:rPr lang="he-IL" dirty="0" smtClean="0">
                <a:solidFill>
                  <a:srgbClr val="00B050"/>
                </a:solidFill>
              </a:rPr>
              <a:t>בבריטניה </a:t>
            </a:r>
            <a:r>
              <a:rPr lang="he-IL" dirty="0" smtClean="0">
                <a:solidFill>
                  <a:srgbClr val="00B050"/>
                </a:solidFill>
              </a:rPr>
              <a:t>נמצאה השפעה חיובית של </a:t>
            </a:r>
            <a:r>
              <a:rPr lang="he-IL" dirty="0" err="1" smtClean="0">
                <a:solidFill>
                  <a:srgbClr val="00B050"/>
                </a:solidFill>
              </a:rPr>
              <a:t>לו"א</a:t>
            </a:r>
            <a:r>
              <a:rPr lang="he-IL" dirty="0" smtClean="0">
                <a:solidFill>
                  <a:srgbClr val="00B050"/>
                </a:solidFill>
              </a:rPr>
              <a:t> על </a:t>
            </a:r>
          </a:p>
          <a:p>
            <a:pPr algn="r">
              <a:buNone/>
            </a:pPr>
            <a:r>
              <a:rPr lang="he-IL" dirty="0" smtClean="0">
                <a:solidFill>
                  <a:srgbClr val="00B050"/>
                </a:solidFill>
              </a:rPr>
              <a:t>השגים במתמטיקה ובשפה</a:t>
            </a:r>
          </a:p>
          <a:p>
            <a:pPr algn="r">
              <a:buNone/>
            </a:pP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smtClean="0">
                <a:solidFill>
                  <a:srgbClr val="00B050"/>
                </a:solidFill>
              </a:rPr>
              <a:t>(</a:t>
            </a:r>
            <a:r>
              <a:rPr lang="en-US" dirty="0" err="1" smtClean="0">
                <a:solidFill>
                  <a:srgbClr val="00B050"/>
                </a:solidFill>
              </a:rPr>
              <a:t>Lewin</a:t>
            </a:r>
            <a:r>
              <a:rPr lang="en-US" dirty="0" smtClean="0">
                <a:solidFill>
                  <a:srgbClr val="00B050"/>
                </a:solidFill>
              </a:rPr>
              <a:t>, </a:t>
            </a:r>
            <a:r>
              <a:rPr lang="en-US" dirty="0" err="1" smtClean="0">
                <a:solidFill>
                  <a:srgbClr val="00B050"/>
                </a:solidFill>
              </a:rPr>
              <a:t>Somekh</a:t>
            </a:r>
            <a:r>
              <a:rPr lang="en-US" dirty="0" smtClean="0">
                <a:solidFill>
                  <a:srgbClr val="00B050"/>
                </a:solidFill>
              </a:rPr>
              <a:t>, Stephen 2008</a:t>
            </a:r>
            <a:r>
              <a:rPr lang="he-IL" dirty="0" smtClean="0">
                <a:solidFill>
                  <a:srgbClr val="00B050"/>
                </a:solidFill>
              </a:rPr>
              <a:t>( </a:t>
            </a:r>
          </a:p>
          <a:p>
            <a:pPr algn="r">
              <a:buNone/>
            </a:pPr>
            <a:r>
              <a:rPr lang="he-IL" dirty="0" smtClean="0">
                <a:solidFill>
                  <a:srgbClr val="0070C0"/>
                </a:solidFill>
              </a:rPr>
              <a:t>אולם </a:t>
            </a:r>
            <a:r>
              <a:rPr lang="he-IL" dirty="0" smtClean="0">
                <a:solidFill>
                  <a:srgbClr val="0070C0"/>
                </a:solidFill>
              </a:rPr>
              <a:t>מחקר אחר </a:t>
            </a:r>
            <a:r>
              <a:rPr lang="he-IL" dirty="0" smtClean="0">
                <a:solidFill>
                  <a:srgbClr val="0070C0"/>
                </a:solidFill>
              </a:rPr>
              <a:t>בבריטניה </a:t>
            </a:r>
            <a:r>
              <a:rPr lang="he-IL" dirty="0" smtClean="0">
                <a:solidFill>
                  <a:srgbClr val="0070C0"/>
                </a:solidFill>
              </a:rPr>
              <a:t>מציג השפעה </a:t>
            </a:r>
            <a:r>
              <a:rPr lang="he-IL" dirty="0" smtClean="0">
                <a:solidFill>
                  <a:srgbClr val="0070C0"/>
                </a:solidFill>
              </a:rPr>
              <a:t>מזערית 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he-IL" dirty="0" smtClean="0">
                <a:solidFill>
                  <a:srgbClr val="0070C0"/>
                </a:solidFill>
              </a:rPr>
              <a:t>של </a:t>
            </a:r>
            <a:r>
              <a:rPr lang="he-IL" dirty="0" err="1" smtClean="0">
                <a:solidFill>
                  <a:srgbClr val="0070C0"/>
                </a:solidFill>
              </a:rPr>
              <a:t>לו"א</a:t>
            </a:r>
            <a:r>
              <a:rPr lang="he-IL" dirty="0" smtClean="0">
                <a:solidFill>
                  <a:srgbClr val="0070C0"/>
                </a:solidFill>
              </a:rPr>
              <a:t> </a:t>
            </a:r>
            <a:r>
              <a:rPr lang="he-IL" dirty="0" smtClean="0">
                <a:solidFill>
                  <a:srgbClr val="0070C0"/>
                </a:solidFill>
              </a:rPr>
              <a:t>על השגים </a:t>
            </a:r>
            <a:r>
              <a:rPr lang="he-IL" dirty="0" smtClean="0">
                <a:solidFill>
                  <a:srgbClr val="0070C0"/>
                </a:solidFill>
              </a:rPr>
              <a:t>במבחנים לאומיים.</a:t>
            </a:r>
          </a:p>
          <a:p>
            <a:pPr algn="r">
              <a:buNone/>
            </a:pPr>
            <a:r>
              <a:rPr lang="he-IL" dirty="0" smtClean="0">
                <a:solidFill>
                  <a:srgbClr val="0070C0"/>
                </a:solidFill>
              </a:rPr>
              <a:t>.</a:t>
            </a:r>
            <a:r>
              <a:rPr lang="en-US" dirty="0" smtClean="0">
                <a:solidFill>
                  <a:srgbClr val="0070C0"/>
                </a:solidFill>
              </a:rPr>
              <a:t>(Higgins,2010)</a:t>
            </a:r>
            <a:endParaRPr lang="he-IL" dirty="0" smtClean="0">
              <a:solidFill>
                <a:srgbClr val="0070C0"/>
              </a:solidFill>
            </a:endParaRPr>
          </a:p>
        </p:txBody>
      </p:sp>
      <p:pic>
        <p:nvPicPr>
          <p:cNvPr id="7" name="תמונה 6" descr="Einstein_tongu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95400" y="4495800"/>
            <a:ext cx="1524000" cy="1905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rgbClr val="FF0000"/>
                </a:solidFill>
              </a:rPr>
              <a:t>לסיכום</a:t>
            </a:r>
            <a:endParaRPr lang="he-IL" b="1" dirty="0">
              <a:solidFill>
                <a:srgbClr val="FF000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he-IL" dirty="0" err="1" smtClean="0">
                <a:solidFill>
                  <a:srgbClr val="00B050"/>
                </a:solidFill>
              </a:rPr>
              <a:t>הלו"א</a:t>
            </a:r>
            <a:r>
              <a:rPr lang="he-IL" dirty="0" smtClean="0">
                <a:solidFill>
                  <a:srgbClr val="00B050"/>
                </a:solidFill>
              </a:rPr>
              <a:t> נמצא בראשית צעדיו ואין עדיין מספיק מחקרים כדי לתת תשובה לשאלה האם השינוי קוסמטי או מהותי.אבל אולי השאלה הנכונה היא:</a:t>
            </a:r>
            <a:endParaRPr lang="en-US" dirty="0" smtClean="0">
              <a:solidFill>
                <a:srgbClr val="00B050"/>
              </a:solidFill>
            </a:endParaRPr>
          </a:p>
          <a:p>
            <a:pPr algn="r">
              <a:buNone/>
            </a:pPr>
            <a:r>
              <a:rPr lang="he-IL" dirty="0" smtClean="0">
                <a:solidFill>
                  <a:srgbClr val="C00000"/>
                </a:solidFill>
              </a:rPr>
              <a:t>מה צריך לעשות כדי לשפר את ההטמעה?</a:t>
            </a:r>
          </a:p>
          <a:p>
            <a:pPr algn="r">
              <a:buNone/>
            </a:pPr>
            <a:r>
              <a:rPr lang="he-IL" dirty="0" smtClean="0">
                <a:solidFill>
                  <a:srgbClr val="00B050"/>
                </a:solidFill>
              </a:rPr>
              <a:t>כמו למשל הביקורת של </a:t>
            </a:r>
            <a:r>
              <a:rPr lang="he-IL" dirty="0" smtClean="0">
                <a:solidFill>
                  <a:srgbClr val="00B050"/>
                </a:solidFill>
              </a:rPr>
              <a:t>תלמידים על קשיים בשימוש של </a:t>
            </a:r>
            <a:r>
              <a:rPr lang="he-IL" dirty="0" err="1" smtClean="0">
                <a:solidFill>
                  <a:srgbClr val="00B050"/>
                </a:solidFill>
              </a:rPr>
              <a:t>לו"א</a:t>
            </a:r>
            <a:r>
              <a:rPr lang="he-IL" dirty="0" smtClean="0">
                <a:solidFill>
                  <a:srgbClr val="00B050"/>
                </a:solidFill>
              </a:rPr>
              <a:t> ובהם גם חוסר מיומנות מספקת של המורים (כוכבי 2010). </a:t>
            </a:r>
            <a:endParaRPr lang="he-IL" dirty="0">
              <a:solidFill>
                <a:srgbClr val="00B050"/>
              </a:solidFill>
            </a:endParaRPr>
          </a:p>
        </p:txBody>
      </p:sp>
      <p:pic>
        <p:nvPicPr>
          <p:cNvPr id="2050" name="Picture 2" descr="D:\Documents and Settings\avikam\Local Settings\Temporary Internet Files\Content.IE5\95MNYEGY\MM900285289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4876800"/>
            <a:ext cx="914400" cy="1209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rgbClr val="FF0000"/>
                </a:solidFill>
              </a:rPr>
              <a:t>ומה אומרת שולה חן?...</a:t>
            </a:r>
            <a:endParaRPr lang="he-IL" b="1" dirty="0">
              <a:solidFill>
                <a:srgbClr val="FF000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algn="r">
              <a:buNone/>
            </a:pPr>
            <a:r>
              <a:rPr lang="he-IL" dirty="0" smtClean="0">
                <a:solidFill>
                  <a:srgbClr val="0070C0"/>
                </a:solidFill>
              </a:rPr>
              <a:t>"הוא לא כ"כ חכם אני יודעת..."</a:t>
            </a:r>
          </a:p>
          <a:p>
            <a:pPr algn="r">
              <a:buNone/>
            </a:pPr>
            <a:r>
              <a:rPr lang="he-IL" dirty="0" smtClean="0">
                <a:solidFill>
                  <a:srgbClr val="00B050"/>
                </a:solidFill>
              </a:rPr>
              <a:t>גם </a:t>
            </a:r>
            <a:r>
              <a:rPr lang="he-IL" dirty="0" err="1" smtClean="0">
                <a:solidFill>
                  <a:srgbClr val="00B050"/>
                </a:solidFill>
              </a:rPr>
              <a:t>הלו"א</a:t>
            </a:r>
            <a:r>
              <a:rPr lang="he-IL" dirty="0" smtClean="0">
                <a:solidFill>
                  <a:srgbClr val="00B050"/>
                </a:solidFill>
              </a:rPr>
              <a:t> לא כ"כ חכם כל עוד המורה לא מפעיל אותו בצורה מושכלת ומקדיש זמן נוסף, אולי בלילה,  כדי להכין את הלוח לפעילות הוראה </a:t>
            </a:r>
            <a:r>
              <a:rPr lang="he-IL" dirty="0" smtClean="0">
                <a:solidFill>
                  <a:srgbClr val="00B050"/>
                </a:solidFill>
              </a:rPr>
              <a:t>–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</a:p>
          <a:p>
            <a:pPr algn="r">
              <a:buNone/>
            </a:pPr>
            <a:r>
              <a:rPr lang="he-IL" dirty="0" smtClean="0">
                <a:solidFill>
                  <a:srgbClr val="00B050"/>
                </a:solidFill>
              </a:rPr>
              <a:t>למידה </a:t>
            </a:r>
            <a:r>
              <a:rPr lang="he-IL" dirty="0" smtClean="0">
                <a:solidFill>
                  <a:srgbClr val="00B050"/>
                </a:solidFill>
              </a:rPr>
              <a:t>יעילה ליום </a:t>
            </a:r>
            <a:r>
              <a:rPr lang="he-IL" dirty="0" smtClean="0">
                <a:solidFill>
                  <a:srgbClr val="00B050"/>
                </a:solidFill>
              </a:rPr>
              <a:t>המחרת</a:t>
            </a:r>
            <a:r>
              <a:rPr lang="he-IL" dirty="0" smtClean="0"/>
              <a:t>.</a:t>
            </a:r>
            <a:endParaRPr lang="he-IL" dirty="0" smtClean="0"/>
          </a:p>
          <a:p>
            <a:pPr algn="r">
              <a:buNone/>
            </a:pPr>
            <a:r>
              <a:rPr lang="he-IL" b="1" dirty="0" smtClean="0">
                <a:solidFill>
                  <a:srgbClr val="7030A0"/>
                </a:solidFill>
              </a:rPr>
              <a:t>אבל, צריך לתמוך ולסייע למורה בתהליך הקליטה</a:t>
            </a:r>
            <a:endParaRPr lang="he-IL" b="1" dirty="0">
              <a:solidFill>
                <a:srgbClr val="7030A0"/>
              </a:solidFill>
            </a:endParaRPr>
          </a:p>
        </p:txBody>
      </p:sp>
      <p:pic>
        <p:nvPicPr>
          <p:cNvPr id="3074" name="Picture 2" descr="D:\Documents and Settings\avikam\Local Settings\Temporary Internet Files\Content.IE5\CMJP4K4V\MM900356713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334000"/>
            <a:ext cx="952500" cy="809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425</Words>
  <Application>Microsoft Office PowerPoint</Application>
  <PresentationFormat>‫הצגה על המסך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0" baseType="lpstr">
      <vt:lpstr>Office Theme</vt:lpstr>
      <vt:lpstr>האם הלוח האינטראקטיבי לא רק חכם בלילה</vt:lpstr>
      <vt:lpstr>יתרונות</vt:lpstr>
      <vt:lpstr>חסרונות</vt:lpstr>
      <vt:lpstr>מה אומרים המורים?</vt:lpstr>
      <vt:lpstr>מה אומרים התלמידים?</vt:lpstr>
      <vt:lpstr>מה אומרים ההשגים?</vt:lpstr>
      <vt:lpstr> השגים,המשך...</vt:lpstr>
      <vt:lpstr>לסיכום</vt:lpstr>
      <vt:lpstr>ומה אומרת שולה חן?...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האם הלוח האינטראקטיבי לא רק חכם בלילה</dc:title>
  <dc:creator>user</dc:creator>
  <cp:lastModifiedBy>avikam</cp:lastModifiedBy>
  <cp:revision>11</cp:revision>
  <dcterms:created xsi:type="dcterms:W3CDTF">2012-02-06T20:39:03Z</dcterms:created>
  <dcterms:modified xsi:type="dcterms:W3CDTF">2012-02-08T11:43:59Z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946209891</vt:i4>
  </property>
  <property fmtid="{D5CDD505-2E9C-101B-9397-08002B2CF9AE}" pid="3" name="_NewReviewCycle">
    <vt:lpwstr/>
  </property>
  <property fmtid="{D5CDD505-2E9C-101B-9397-08002B2CF9AE}" pid="4" name="_EmailSubject">
    <vt:lpwstr>מצגת</vt:lpwstr>
  </property>
  <property fmtid="{D5CDD505-2E9C-101B-9397-08002B2CF9AE}" pid="5" name="_AuthorEmail">
    <vt:lpwstr>avikam@openu.ac.il</vt:lpwstr>
  </property>
  <property fmtid="{D5CDD505-2E9C-101B-9397-08002B2CF9AE}" pid="6" name="_AuthorEmailDisplayName">
    <vt:lpwstr>Avikam Gazit</vt:lpwstr>
  </property>
</Properties>
</file>