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2"/>
  </p:notesMasterIdLst>
  <p:sldIdLst>
    <p:sldId id="256" r:id="rId2"/>
    <p:sldId id="257" r:id="rId3"/>
    <p:sldId id="258" r:id="rId4"/>
    <p:sldId id="259" r:id="rId5"/>
    <p:sldId id="260" r:id="rId6"/>
    <p:sldId id="261" r:id="rId7"/>
    <p:sldId id="262" r:id="rId8"/>
    <p:sldId id="263" r:id="rId9"/>
    <p:sldId id="265" r:id="rId10"/>
    <p:sldId id="264" r:id="rId11"/>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defRPr sz="1400" b="0" i="0" u="none" strike="noStrike" cap="none" baseline="0">
        <a:solidFill>
          <a:srgbClr val="000000"/>
        </a:solidFill>
        <a:latin typeface="Arial" panose="00000000000000000000"/>
        <a:ea typeface="Arial" panose="00000000000000000000"/>
        <a:cs typeface="Arial" panose="00000000000000000000"/>
        <a:sym typeface="Arial" panose="00000000000000000000"/>
      </a:defRPr>
    </a:lvl1pPr>
    <a:lvl2pPr marR="0" algn="l" rtl="0">
      <a:lnSpc>
        <a:spcPct val="100000"/>
      </a:lnSpc>
      <a:spcBef>
        <a:spcPts val="0"/>
      </a:spcBef>
      <a:spcAft>
        <a:spcPts val="0"/>
      </a:spcAft>
      <a:defRPr sz="1400" b="0" i="0" u="none" strike="noStrike" cap="none" baseline="0">
        <a:solidFill>
          <a:srgbClr val="000000"/>
        </a:solidFill>
        <a:latin typeface="Arial" panose="00000000000000000000"/>
        <a:ea typeface="Arial" panose="00000000000000000000"/>
        <a:cs typeface="Arial" panose="00000000000000000000"/>
        <a:sym typeface="Arial" panose="00000000000000000000"/>
      </a:defRPr>
    </a:lvl2pPr>
    <a:lvl3pPr marR="0" algn="l" rtl="0">
      <a:lnSpc>
        <a:spcPct val="100000"/>
      </a:lnSpc>
      <a:spcBef>
        <a:spcPts val="0"/>
      </a:spcBef>
      <a:spcAft>
        <a:spcPts val="0"/>
      </a:spcAft>
      <a:defRPr sz="1400" b="0" i="0" u="none" strike="noStrike" cap="none" baseline="0">
        <a:solidFill>
          <a:srgbClr val="000000"/>
        </a:solidFill>
        <a:latin typeface="Arial" panose="00000000000000000000"/>
        <a:ea typeface="Arial" panose="00000000000000000000"/>
        <a:cs typeface="Arial" panose="00000000000000000000"/>
        <a:sym typeface="Arial" panose="00000000000000000000"/>
      </a:defRPr>
    </a:lvl3pPr>
    <a:lvl4pPr marR="0" algn="l" rtl="0">
      <a:lnSpc>
        <a:spcPct val="100000"/>
      </a:lnSpc>
      <a:spcBef>
        <a:spcPts val="0"/>
      </a:spcBef>
      <a:spcAft>
        <a:spcPts val="0"/>
      </a:spcAft>
      <a:defRPr sz="1400" b="0" i="0" u="none" strike="noStrike" cap="none" baseline="0">
        <a:solidFill>
          <a:srgbClr val="000000"/>
        </a:solidFill>
        <a:latin typeface="Arial" panose="00000000000000000000"/>
        <a:ea typeface="Arial" panose="00000000000000000000"/>
        <a:cs typeface="Arial" panose="00000000000000000000"/>
        <a:sym typeface="Arial" panose="00000000000000000000"/>
      </a:defRPr>
    </a:lvl4pPr>
    <a:lvl5pPr marR="0" algn="l" rtl="0">
      <a:lnSpc>
        <a:spcPct val="100000"/>
      </a:lnSpc>
      <a:spcBef>
        <a:spcPts val="0"/>
      </a:spcBef>
      <a:spcAft>
        <a:spcPts val="0"/>
      </a:spcAft>
      <a:defRPr sz="1400" b="0" i="0" u="none" strike="noStrike" cap="none" baseline="0">
        <a:solidFill>
          <a:srgbClr val="000000"/>
        </a:solidFill>
        <a:latin typeface="Arial" panose="00000000000000000000"/>
        <a:ea typeface="Arial" panose="00000000000000000000"/>
        <a:cs typeface="Arial" panose="00000000000000000000"/>
        <a:sym typeface="Arial" panose="00000000000000000000"/>
      </a:defRPr>
    </a:lvl5pPr>
    <a:lvl6pPr marR="0" algn="l" rtl="0">
      <a:lnSpc>
        <a:spcPct val="100000"/>
      </a:lnSpc>
      <a:spcBef>
        <a:spcPts val="0"/>
      </a:spcBef>
      <a:spcAft>
        <a:spcPts val="0"/>
      </a:spcAft>
      <a:defRPr sz="1400" b="0" i="0" u="none" strike="noStrike" cap="none" baseline="0">
        <a:solidFill>
          <a:srgbClr val="000000"/>
        </a:solidFill>
        <a:latin typeface="Arial" panose="00000000000000000000"/>
        <a:ea typeface="Arial" panose="00000000000000000000"/>
        <a:cs typeface="Arial" panose="00000000000000000000"/>
        <a:sym typeface="Arial" panose="00000000000000000000"/>
      </a:defRPr>
    </a:lvl6pPr>
    <a:lvl7pPr marR="0" algn="l" rtl="0">
      <a:lnSpc>
        <a:spcPct val="100000"/>
      </a:lnSpc>
      <a:spcBef>
        <a:spcPts val="0"/>
      </a:spcBef>
      <a:spcAft>
        <a:spcPts val="0"/>
      </a:spcAft>
      <a:defRPr sz="1400" b="0" i="0" u="none" strike="noStrike" cap="none" baseline="0">
        <a:solidFill>
          <a:srgbClr val="000000"/>
        </a:solidFill>
        <a:latin typeface="Arial" panose="00000000000000000000"/>
        <a:ea typeface="Arial" panose="00000000000000000000"/>
        <a:cs typeface="Arial" panose="00000000000000000000"/>
        <a:sym typeface="Arial" panose="00000000000000000000"/>
      </a:defRPr>
    </a:lvl7pPr>
    <a:lvl8pPr marR="0" algn="l" rtl="0">
      <a:lnSpc>
        <a:spcPct val="100000"/>
      </a:lnSpc>
      <a:spcBef>
        <a:spcPts val="0"/>
      </a:spcBef>
      <a:spcAft>
        <a:spcPts val="0"/>
      </a:spcAft>
      <a:defRPr sz="1400" b="0" i="0" u="none" strike="noStrike" cap="none" baseline="0">
        <a:solidFill>
          <a:srgbClr val="000000"/>
        </a:solidFill>
        <a:latin typeface="Arial" panose="00000000000000000000"/>
        <a:ea typeface="Arial" panose="00000000000000000000"/>
        <a:cs typeface="Arial" panose="00000000000000000000"/>
        <a:sym typeface="Arial" panose="00000000000000000000"/>
      </a:defRPr>
    </a:lvl8pPr>
    <a:lvl9pPr marR="0" algn="l" rtl="0">
      <a:lnSpc>
        <a:spcPct val="100000"/>
      </a:lnSpc>
      <a:spcBef>
        <a:spcPts val="0"/>
      </a:spcBef>
      <a:spcAft>
        <a:spcPts val="0"/>
      </a:spcAft>
      <a:defRPr sz="1400" b="0" i="0" u="none" strike="noStrike" cap="none" baseline="0">
        <a:solidFill>
          <a:srgbClr val="000000"/>
        </a:solidFill>
        <a:latin typeface="Arial" panose="00000000000000000000"/>
        <a:ea typeface="Arial" panose="00000000000000000000"/>
        <a:cs typeface="Arial" panose="00000000000000000000"/>
        <a:sym typeface="Arial" panose="0000000000000000000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3" name="Shape 3"/>
          <p:cNvSpPr>
            <a:spLocks noGrp="1"/>
          </p:cNvSpPr>
          <p:nvPr>
            <p:ph type="body" idx="1"/>
          </p:nvPr>
        </p:nvSpPr>
        <p:spPr>
          <a:xfrm>
            <a:off x="685800" y="4343400"/>
            <a:ext cx="5486399" cy="4114800"/>
          </a:xfrm>
          <a:prstGeom prst="rect">
            <a:avLst/>
          </a:prstGeom>
          <a:noFill/>
          <a:ln>
            <a:noFill/>
          </a:ln>
        </p:spPr>
        <p:txBody>
          <a:bodyPr lIns="91425" tIns="91425" rIns="91425" bIns="91425" anchor="t" anchorCtr="0">
            <a:spAutoFit/>
          </a:bodyPr>
          <a:lstStyle/>
          <a:p>
            <a:pPr marL="914400" lvl="1" indent="-317500">
              <a:buClr>
                <a:srgbClr val="000000"/>
              </a:buClr>
              <a:buSzPct val="127272"/>
              <a:buFont typeface="Courier New"/>
              <a:buChar char="o"/>
            </a:pPr>
            <a:r>
              <a:rPr sz="1100"/>
              <a:t>
</a:t>
            </a:r>
          </a:p>
          <a:p>
            <a:endParaRPr/>
          </a:p>
          <a:p>
            <a:endParaRPr/>
          </a:p>
          <a:p>
            <a:endParaRPr/>
          </a:p>
          <a:p>
            <a:endParaRPr/>
          </a:p>
          <a:p>
            <a:endParaRPr/>
          </a:p>
          <a:p>
            <a:endParaRPr/>
          </a:p>
          <a:p>
            <a:endParaRPr/>
          </a:p>
        </p:txBody>
      </p:sp>
    </p:spTree>
  </p:cSld>
  <p:clrMap bg1="lt1" tx1="dk1" bg2="dk2" tx2="lt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1" name="Shape 31"/>
          <p:cNvSpPr>
            <a:spLocks noGrp="1"/>
          </p:cNvSpPr>
          <p:nvPr>
            <p:ph type="body" idx="1"/>
          </p:nvPr>
        </p:nvSpPr>
        <p:spPr>
          <a:xfrm>
            <a:off x="685800" y="4343400"/>
            <a:ext cx="5486399" cy="4114800"/>
          </a:xfrm>
          <a:prstGeom prst="rect">
            <a:avLst/>
          </a:prstGeom>
          <a:noFill/>
          <a:ln>
            <a:noFill/>
          </a:ln>
        </p:spPr>
        <p:txBody>
          <a:bodyPr lIns="91425" tIns="91425" rIns="91425" bIns="91425" anchor="ctr" anchorCtr="0">
            <a:sp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1" name="Shape 101"/>
          <p:cNvSpPr>
            <a:spLocks noGrp="1"/>
          </p:cNvSpPr>
          <p:nvPr>
            <p:ph type="body" idx="1"/>
          </p:nvPr>
        </p:nvSpPr>
        <p:spPr>
          <a:xfrm>
            <a:off x="685800" y="4343400"/>
            <a:ext cx="5486399" cy="4114800"/>
          </a:xfrm>
          <a:prstGeom prst="rect">
            <a:avLst/>
          </a:prstGeom>
          <a:noFill/>
          <a:ln>
            <a:noFill/>
          </a:ln>
        </p:spPr>
        <p:txBody>
          <a:bodyPr lIns="91425" tIns="91425" rIns="91425" bIns="91425" anchor="ctr" anchorCtr="0">
            <a:sp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6" name="Shape 36"/>
          <p:cNvSpPr>
            <a:spLocks noGrp="1"/>
          </p:cNvSpPr>
          <p:nvPr>
            <p:ph type="body" idx="1"/>
          </p:nvPr>
        </p:nvSpPr>
        <p:spPr>
          <a:xfrm>
            <a:off x="685800" y="4343400"/>
            <a:ext cx="5486399" cy="4114800"/>
          </a:xfrm>
          <a:prstGeom prst="rect">
            <a:avLst/>
          </a:prstGeom>
          <a:noFill/>
          <a:ln>
            <a:noFill/>
          </a:ln>
        </p:spPr>
        <p:txBody>
          <a:bodyPr lIns="91425" tIns="91425" rIns="91425" bIns="91425" anchor="ctr" anchorCtr="0">
            <a:sp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6" name="Shape 46"/>
          <p:cNvSpPr>
            <a:spLocks noGrp="1"/>
          </p:cNvSpPr>
          <p:nvPr>
            <p:ph type="body" idx="1"/>
          </p:nvPr>
        </p:nvSpPr>
        <p:spPr>
          <a:xfrm>
            <a:off x="685800" y="4343400"/>
            <a:ext cx="5486399" cy="4114800"/>
          </a:xfrm>
          <a:prstGeom prst="rect">
            <a:avLst/>
          </a:prstGeom>
          <a:noFill/>
          <a:ln>
            <a:noFill/>
          </a:ln>
        </p:spPr>
        <p:txBody>
          <a:bodyPr lIns="91425" tIns="91425" rIns="91425" bIns="91425" anchor="ctr" anchorCtr="0">
            <a:sp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1" name="Shape 51"/>
          <p:cNvSpPr>
            <a:spLocks noGrp="1"/>
          </p:cNvSpPr>
          <p:nvPr>
            <p:ph type="body" idx="1"/>
          </p:nvPr>
        </p:nvSpPr>
        <p:spPr>
          <a:xfrm>
            <a:off x="685800" y="4343400"/>
            <a:ext cx="5486399" cy="4114800"/>
          </a:xfrm>
          <a:prstGeom prst="rect">
            <a:avLst/>
          </a:prstGeom>
          <a:noFill/>
          <a:ln>
            <a:noFill/>
          </a:ln>
        </p:spPr>
        <p:txBody>
          <a:bodyPr lIns="91425" tIns="91425" rIns="91425" bIns="91425" anchor="ctr" anchorCtr="0">
            <a:sp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2" name="Shape 62"/>
          <p:cNvSpPr>
            <a:spLocks noGrp="1"/>
          </p:cNvSpPr>
          <p:nvPr>
            <p:ph type="body" idx="1"/>
          </p:nvPr>
        </p:nvSpPr>
        <p:spPr>
          <a:xfrm>
            <a:off x="685800" y="4343400"/>
            <a:ext cx="5486399" cy="4114800"/>
          </a:xfrm>
          <a:prstGeom prst="rect">
            <a:avLst/>
          </a:prstGeom>
          <a:noFill/>
          <a:ln>
            <a:noFill/>
          </a:ln>
        </p:spPr>
        <p:txBody>
          <a:bodyPr lIns="91425" tIns="91425" rIns="91425" bIns="91425" anchor="ctr" anchorCtr="0">
            <a:sp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2" name="Shape 72"/>
          <p:cNvSpPr>
            <a:spLocks noGrp="1"/>
          </p:cNvSpPr>
          <p:nvPr>
            <p:ph type="body" idx="1"/>
          </p:nvPr>
        </p:nvSpPr>
        <p:spPr>
          <a:xfrm>
            <a:off x="685800" y="4343400"/>
            <a:ext cx="5486399" cy="4114800"/>
          </a:xfrm>
          <a:prstGeom prst="rect">
            <a:avLst/>
          </a:prstGeom>
          <a:noFill/>
          <a:ln>
            <a:noFill/>
          </a:ln>
        </p:spPr>
        <p:txBody>
          <a:bodyPr lIns="91425" tIns="91425" rIns="91425" bIns="91425" anchor="ctr" anchorCtr="0">
            <a:sp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3" name="Shape 83"/>
          <p:cNvSpPr>
            <a:spLocks noGrp="1"/>
          </p:cNvSpPr>
          <p:nvPr>
            <p:ph type="body" idx="1"/>
          </p:nvPr>
        </p:nvSpPr>
        <p:spPr>
          <a:xfrm>
            <a:off x="685800" y="4343400"/>
            <a:ext cx="5486399" cy="4114800"/>
          </a:xfrm>
          <a:prstGeom prst="rect">
            <a:avLst/>
          </a:prstGeom>
          <a:noFill/>
          <a:ln>
            <a:noFill/>
          </a:ln>
        </p:spPr>
        <p:txBody>
          <a:bodyPr lIns="91425" tIns="91425" rIns="91425" bIns="91425" anchor="ctr" anchorCtr="0">
            <a:sp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6" name="Shape 96"/>
          <p:cNvSpPr>
            <a:spLocks noGrp="1"/>
          </p:cNvSpPr>
          <p:nvPr>
            <p:ph type="body" idx="1"/>
          </p:nvPr>
        </p:nvSpPr>
        <p:spPr>
          <a:xfrm>
            <a:off x="685800" y="4343400"/>
            <a:ext cx="5486399" cy="4114800"/>
          </a:xfrm>
          <a:prstGeom prst="rect">
            <a:avLst/>
          </a:prstGeom>
          <a:noFill/>
          <a:ln>
            <a:noFill/>
          </a:ln>
        </p:spPr>
        <p:txBody>
          <a:bodyPr lIns="91425" tIns="91425" rIns="91425" bIns="91425" anchor="ctr" anchorCtr="0">
            <a:sp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1" name="Shape 111"/>
          <p:cNvSpPr>
            <a:spLocks noGrp="1"/>
          </p:cNvSpPr>
          <p:nvPr>
            <p:ph type="body" idx="1"/>
          </p:nvPr>
        </p:nvSpPr>
        <p:spPr>
          <a:xfrm>
            <a:off x="685800" y="4343400"/>
            <a:ext cx="5486399" cy="4114800"/>
          </a:xfrm>
          <a:prstGeom prst="rect">
            <a:avLst/>
          </a:prstGeom>
          <a:noFill/>
          <a:ln>
            <a:noFill/>
          </a:ln>
        </p:spPr>
        <p:txBody>
          <a:bodyPr lIns="91425" tIns="91425" rIns="91425" bIns="91425" anchor="ctr" anchorCtr="0">
            <a:sp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panose="00000000000000000000"/>
                <a:ea typeface="Arial" panose="00000000000000000000"/>
                <a:cs typeface="Arial" panose="00000000000000000000"/>
                <a:sym typeface="Arial" panose="00000000000000000000"/>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panose="00000000000000000000"/>
                <a:ea typeface="Arial" panose="00000000000000000000"/>
                <a:cs typeface="Arial" panose="00000000000000000000"/>
                <a:sym typeface="Arial" panose="00000000000000000000"/>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panose="00000000000000000000"/>
                <a:ea typeface="Arial" panose="00000000000000000000"/>
                <a:cs typeface="Arial" panose="00000000000000000000"/>
                <a:sym typeface="Arial" panose="00000000000000000000"/>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panose="00000000000000000000"/>
                <a:ea typeface="Arial" panose="00000000000000000000"/>
                <a:cs typeface="Arial" panose="00000000000000000000"/>
                <a:sym typeface="Arial" panose="00000000000000000000"/>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panose="00000000000000000000"/>
                <a:ea typeface="Arial" panose="00000000000000000000"/>
                <a:cs typeface="Arial" panose="00000000000000000000"/>
                <a:sym typeface="Arial" panose="00000000000000000000"/>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panose="00000000000000000000"/>
                <a:ea typeface="Arial" panose="00000000000000000000"/>
                <a:cs typeface="Arial" panose="00000000000000000000"/>
                <a:sym typeface="Arial" panose="00000000000000000000"/>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panose="00000000000000000000"/>
                <a:ea typeface="Arial" panose="00000000000000000000"/>
                <a:cs typeface="Arial" panose="00000000000000000000"/>
                <a:sym typeface="Arial" panose="00000000000000000000"/>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panose="00000000000000000000"/>
                <a:ea typeface="Arial" panose="00000000000000000000"/>
                <a:cs typeface="Arial" panose="00000000000000000000"/>
                <a:sym typeface="Arial" panose="00000000000000000000"/>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panose="00000000000000000000"/>
                <a:ea typeface="Arial" panose="00000000000000000000"/>
                <a:cs typeface="Arial" panose="00000000000000000000"/>
                <a:sym typeface="Arial" panose="00000000000000000000"/>
              </a:defRPr>
            </a:lvl9pPr>
          </a:lstStyle>
          <a:p>
            <a:endParaRPr/>
          </a:p>
        </p:txBody>
      </p:sp>
      <p:sp>
        <p:nvSpPr>
          <p:cNvPr id="9" name="Shape 9"/>
          <p:cNvSpPr>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panose="00000000000000000000"/>
                <a:ea typeface="Arial" panose="00000000000000000000"/>
                <a:cs typeface="Arial" panose="00000000000000000000"/>
                <a:sym typeface="Arial" panose="00000000000000000000"/>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panose="00000000000000000000"/>
                <a:ea typeface="Arial" panose="00000000000000000000"/>
                <a:cs typeface="Arial" panose="00000000000000000000"/>
                <a:sym typeface="Arial" panose="00000000000000000000"/>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panose="00000000000000000000"/>
                <a:ea typeface="Arial" panose="00000000000000000000"/>
                <a:cs typeface="Arial" panose="00000000000000000000"/>
                <a:sym typeface="Arial" panose="00000000000000000000"/>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panose="00000000000000000000"/>
                <a:ea typeface="Arial" panose="00000000000000000000"/>
                <a:cs typeface="Arial" panose="00000000000000000000"/>
                <a:sym typeface="Arial" panose="00000000000000000000"/>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panose="00000000000000000000"/>
                <a:ea typeface="Arial" panose="00000000000000000000"/>
                <a:cs typeface="Arial" panose="00000000000000000000"/>
                <a:sym typeface="Arial" panose="00000000000000000000"/>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panose="00000000000000000000"/>
                <a:ea typeface="Arial" panose="00000000000000000000"/>
                <a:cs typeface="Arial" panose="00000000000000000000"/>
                <a:sym typeface="Arial" panose="00000000000000000000"/>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panose="00000000000000000000"/>
                <a:ea typeface="Arial" panose="00000000000000000000"/>
                <a:cs typeface="Arial" panose="00000000000000000000"/>
                <a:sym typeface="Arial" panose="00000000000000000000"/>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panose="00000000000000000000"/>
                <a:ea typeface="Arial" panose="00000000000000000000"/>
                <a:cs typeface="Arial" panose="00000000000000000000"/>
                <a:sym typeface="Arial" panose="00000000000000000000"/>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panose="00000000000000000000"/>
                <a:ea typeface="Arial" panose="00000000000000000000"/>
                <a:cs typeface="Arial" panose="00000000000000000000"/>
                <a:sym typeface="Arial" panose="00000000000000000000"/>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1pPr>
            <a:lvl2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2pPr>
            <a:lvl3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3pPr>
            <a:lvl4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4pPr>
            <a:lvl5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5pPr>
            <a:lvl6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6pPr>
            <a:lvl7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7pPr>
            <a:lvl8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8pPr>
            <a:lvl9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9pPr>
          </a:lstStyle>
          <a:p>
            <a:endParaRPr/>
          </a:p>
        </p:txBody>
      </p:sp>
      <p:sp>
        <p:nvSpPr>
          <p:cNvPr id="12" name="Shape 12"/>
          <p:cNvSpPr>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1pPr>
            <a:lvl2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2pPr>
            <a:lvl3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3pPr>
            <a:lvl4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4pPr>
            <a:lvl5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5pPr>
            <a:lvl6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6pPr>
            <a:lvl7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7pPr>
            <a:lvl8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8pPr>
            <a:lvl9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9pPr>
          </a:lstStyle>
          <a:p>
            <a:endParaRPr/>
          </a:p>
        </p:txBody>
      </p:sp>
      <p:sp>
        <p:nvSpPr>
          <p:cNvPr id="15" name="Shape 15"/>
          <p:cNvSpPr>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1pPr>
            <a:lvl2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2pPr>
            <a:lvl3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3pPr>
            <a:lvl4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4pPr>
            <a:lvl5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5pPr>
            <a:lvl6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6pPr>
            <a:lvl7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7pPr>
            <a:lvl8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8pPr>
            <a:lvl9pPr algn="l" rtl="0">
              <a:spcBef>
                <a:spcPts val="0"/>
              </a:spcBef>
              <a:buSzPct val="100000"/>
              <a:buFont typeface="Arial"/>
              <a:buNone/>
              <a:defRPr sz="3600" b="1">
                <a:solidFill>
                  <a:schemeClr val="dk1"/>
                </a:solidFill>
                <a:latin typeface="Arial" panose="00000000000000000000"/>
                <a:ea typeface="Arial" panose="00000000000000000000"/>
                <a:cs typeface="Arial" panose="00000000000000000000"/>
                <a:sym typeface="Arial" panose="00000000000000000000"/>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panose="00000000000000000000"/>
                <a:ea typeface="Arial" panose="00000000000000000000"/>
                <a:cs typeface="Arial" panose="00000000000000000000"/>
                <a:sym typeface="Arial" panose="00000000000000000000"/>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panose="00000000000000000000"/>
                <a:ea typeface="Arial" panose="00000000000000000000"/>
                <a:cs typeface="Arial" panose="00000000000000000000"/>
                <a:sym typeface="Arial" panose="00000000000000000000"/>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panose="00000000000000000000"/>
                <a:ea typeface="Arial" panose="00000000000000000000"/>
                <a:cs typeface="Arial" panose="00000000000000000000"/>
                <a:sym typeface="Arial" panose="00000000000000000000"/>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panose="00000000000000000000"/>
                <a:ea typeface="Arial" panose="00000000000000000000"/>
                <a:cs typeface="Arial" panose="00000000000000000000"/>
                <a:sym typeface="Arial" panose="00000000000000000000"/>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panose="00000000000000000000"/>
                <a:ea typeface="Arial" panose="00000000000000000000"/>
                <a:cs typeface="Arial" panose="00000000000000000000"/>
                <a:sym typeface="Arial" panose="00000000000000000000"/>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panose="00000000000000000000"/>
                <a:ea typeface="Arial" panose="00000000000000000000"/>
                <a:cs typeface="Arial" panose="00000000000000000000"/>
                <a:sym typeface="Arial" panose="00000000000000000000"/>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panose="00000000000000000000"/>
                <a:ea typeface="Arial" panose="00000000000000000000"/>
                <a:cs typeface="Arial" panose="00000000000000000000"/>
                <a:sym typeface="Arial" panose="00000000000000000000"/>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panose="00000000000000000000"/>
                <a:ea typeface="Arial" panose="00000000000000000000"/>
                <a:cs typeface="Arial" panose="00000000000000000000"/>
                <a:sym typeface="Arial" panose="00000000000000000000"/>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panose="00000000000000000000"/>
                <a:ea typeface="Arial" panose="00000000000000000000"/>
                <a:cs typeface="Arial" panose="00000000000000000000"/>
                <a:sym typeface="Arial" panose="00000000000000000000"/>
              </a:defRPr>
            </a:lvl9pPr>
          </a:lstStyle>
          <a:p>
            <a:endParaRPr/>
          </a:p>
        </p:txBody>
      </p:sp>
      <p:sp>
        <p:nvSpPr>
          <p:cNvPr id="6" name="Shape 6"/>
          <p:cNvSpPr>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panose="00000000000000000000"/>
                <a:ea typeface="Arial" panose="00000000000000000000"/>
                <a:cs typeface="Arial" panose="00000000000000000000"/>
                <a:sym typeface="Arial" panose="00000000000000000000"/>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panose="00000000000000000000"/>
                <a:ea typeface="Arial" panose="00000000000000000000"/>
                <a:cs typeface="Arial" panose="00000000000000000000"/>
                <a:sym typeface="Arial" panose="00000000000000000000"/>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panose="00000000000000000000"/>
                <a:ea typeface="Arial" panose="00000000000000000000"/>
                <a:cs typeface="Arial" panose="00000000000000000000"/>
                <a:sym typeface="Arial" panose="00000000000000000000"/>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panose="00000000000000000000"/>
                <a:ea typeface="Arial" panose="00000000000000000000"/>
                <a:cs typeface="Arial" panose="00000000000000000000"/>
                <a:sym typeface="Arial" panose="00000000000000000000"/>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panose="00000000000000000000"/>
                <a:ea typeface="Arial" panose="00000000000000000000"/>
                <a:cs typeface="Arial" panose="00000000000000000000"/>
                <a:sym typeface="Arial" panose="00000000000000000000"/>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panose="00000000000000000000"/>
                <a:ea typeface="Arial" panose="00000000000000000000"/>
                <a:cs typeface="Arial" panose="00000000000000000000"/>
                <a:sym typeface="Arial" panose="00000000000000000000"/>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panose="00000000000000000000"/>
                <a:ea typeface="Arial" panose="00000000000000000000"/>
                <a:cs typeface="Arial" panose="00000000000000000000"/>
                <a:sym typeface="Arial" panose="00000000000000000000"/>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panose="00000000000000000000"/>
                <a:ea typeface="Arial" panose="00000000000000000000"/>
                <a:cs typeface="Arial" panose="00000000000000000000"/>
                <a:sym typeface="Arial" panose="00000000000000000000"/>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panose="00000000000000000000"/>
                <a:ea typeface="Arial" panose="00000000000000000000"/>
                <a:cs typeface="Arial" panose="00000000000000000000"/>
                <a:sym typeface="Arial" panose="00000000000000000000"/>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defRPr sz="1400" b="0" i="0" u="none" strike="noStrike" cap="none" baseline="0">
          <a:solidFill>
            <a:srgbClr val="000000"/>
          </a:solidFill>
          <a:latin typeface="Arial" panose="00000000000000000000"/>
          <a:ea typeface="Arial" panose="00000000000000000000"/>
          <a:cs typeface="Arial" panose="00000000000000000000"/>
          <a:sym typeface="Arial" panose="00000000000000000000"/>
        </a:defRPr>
      </a:lvl1pPr>
      <a:lvl2pPr marR="0" algn="l" rtl="0">
        <a:lnSpc>
          <a:spcPct val="100000"/>
        </a:lnSpc>
        <a:spcBef>
          <a:spcPts val="0"/>
        </a:spcBef>
        <a:spcAft>
          <a:spcPts val="0"/>
        </a:spcAft>
        <a:defRPr sz="1400" b="0" i="0" u="none" strike="noStrike" cap="none" baseline="0">
          <a:solidFill>
            <a:srgbClr val="000000"/>
          </a:solidFill>
          <a:latin typeface="Arial" panose="00000000000000000000"/>
          <a:ea typeface="Arial" panose="00000000000000000000"/>
          <a:cs typeface="Arial" panose="00000000000000000000"/>
          <a:sym typeface="Arial" panose="0000000000000000000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defRPr sz="1400" b="0" i="0" u="none" strike="noStrike" cap="none" baseline="0">
          <a:solidFill>
            <a:srgbClr val="000000"/>
          </a:solidFill>
          <a:latin typeface="Arial" panose="00000000000000000000"/>
          <a:ea typeface="Arial" panose="00000000000000000000"/>
          <a:cs typeface="Arial" panose="00000000000000000000"/>
          <a:sym typeface="Arial" panose="00000000000000000000"/>
        </a:defRPr>
      </a:lvl1pPr>
      <a:lvl2pPr marR="0" algn="l" rtl="0">
        <a:lnSpc>
          <a:spcPct val="100000"/>
        </a:lnSpc>
        <a:spcBef>
          <a:spcPts val="0"/>
        </a:spcBef>
        <a:spcAft>
          <a:spcPts val="0"/>
        </a:spcAft>
        <a:defRPr sz="1400" b="0" i="0" u="none" strike="noStrike" cap="none" baseline="0">
          <a:solidFill>
            <a:srgbClr val="000000"/>
          </a:solidFill>
          <a:latin typeface="Arial" panose="00000000000000000000"/>
          <a:ea typeface="Arial" panose="00000000000000000000"/>
          <a:cs typeface="Arial" panose="00000000000000000000"/>
          <a:sym typeface="Arial" panose="00000000000000000000"/>
        </a:defRPr>
      </a:lvl2pPr>
      <a:lvl3pPr marR="0" algn="l" rtl="0">
        <a:lnSpc>
          <a:spcPct val="100000"/>
        </a:lnSpc>
        <a:spcBef>
          <a:spcPts val="0"/>
        </a:spcBef>
        <a:spcAft>
          <a:spcPts val="0"/>
        </a:spcAft>
        <a:defRPr sz="1400" b="0" i="0" u="none" strike="noStrike" cap="none" baseline="0">
          <a:solidFill>
            <a:srgbClr val="000000"/>
          </a:solidFill>
          <a:latin typeface="Arial" panose="00000000000000000000"/>
          <a:ea typeface="Arial" panose="00000000000000000000"/>
          <a:cs typeface="Arial" panose="00000000000000000000"/>
          <a:sym typeface="Arial" panose="00000000000000000000"/>
        </a:defRPr>
      </a:lvl3pPr>
      <a:lvl4pPr marR="0" algn="l" rtl="0">
        <a:lnSpc>
          <a:spcPct val="100000"/>
        </a:lnSpc>
        <a:spcBef>
          <a:spcPts val="0"/>
        </a:spcBef>
        <a:spcAft>
          <a:spcPts val="0"/>
        </a:spcAft>
        <a:defRPr sz="1400" b="0" i="0" u="none" strike="noStrike" cap="none" baseline="0">
          <a:solidFill>
            <a:srgbClr val="000000"/>
          </a:solidFill>
          <a:latin typeface="Arial" panose="00000000000000000000"/>
          <a:ea typeface="Arial" panose="00000000000000000000"/>
          <a:cs typeface="Arial" panose="00000000000000000000"/>
          <a:sym typeface="Arial" panose="00000000000000000000"/>
        </a:defRPr>
      </a:lvl4pPr>
      <a:lvl5pPr marR="0" algn="l" rtl="0">
        <a:lnSpc>
          <a:spcPct val="100000"/>
        </a:lnSpc>
        <a:spcBef>
          <a:spcPts val="0"/>
        </a:spcBef>
        <a:spcAft>
          <a:spcPts val="0"/>
        </a:spcAft>
        <a:defRPr sz="1400" b="0" i="0" u="none" strike="noStrike" cap="none" baseline="0">
          <a:solidFill>
            <a:srgbClr val="000000"/>
          </a:solidFill>
          <a:latin typeface="Arial" panose="00000000000000000000"/>
          <a:ea typeface="Arial" panose="00000000000000000000"/>
          <a:cs typeface="Arial" panose="00000000000000000000"/>
          <a:sym typeface="Arial" panose="00000000000000000000"/>
        </a:defRPr>
      </a:lvl5pPr>
      <a:lvl6pPr marR="0" algn="l" rtl="0">
        <a:lnSpc>
          <a:spcPct val="100000"/>
        </a:lnSpc>
        <a:spcBef>
          <a:spcPts val="0"/>
        </a:spcBef>
        <a:spcAft>
          <a:spcPts val="0"/>
        </a:spcAft>
        <a:defRPr sz="1400" b="0" i="0" u="none" strike="noStrike" cap="none" baseline="0">
          <a:solidFill>
            <a:srgbClr val="000000"/>
          </a:solidFill>
          <a:latin typeface="Arial" panose="00000000000000000000"/>
          <a:ea typeface="Arial" panose="00000000000000000000"/>
          <a:cs typeface="Arial" panose="00000000000000000000"/>
          <a:sym typeface="Arial" panose="00000000000000000000"/>
        </a:defRPr>
      </a:lvl6pPr>
      <a:lvl7pPr marR="0" algn="l" rtl="0">
        <a:lnSpc>
          <a:spcPct val="100000"/>
        </a:lnSpc>
        <a:spcBef>
          <a:spcPts val="0"/>
        </a:spcBef>
        <a:spcAft>
          <a:spcPts val="0"/>
        </a:spcAft>
        <a:defRPr sz="1400" b="0" i="0" u="none" strike="noStrike" cap="none" baseline="0">
          <a:solidFill>
            <a:srgbClr val="000000"/>
          </a:solidFill>
          <a:latin typeface="Arial" panose="00000000000000000000"/>
          <a:ea typeface="Arial" panose="00000000000000000000"/>
          <a:cs typeface="Arial" panose="00000000000000000000"/>
          <a:sym typeface="Arial" panose="00000000000000000000"/>
        </a:defRPr>
      </a:lvl7pPr>
      <a:lvl8pPr marR="0" algn="l" rtl="0">
        <a:lnSpc>
          <a:spcPct val="100000"/>
        </a:lnSpc>
        <a:spcBef>
          <a:spcPts val="0"/>
        </a:spcBef>
        <a:spcAft>
          <a:spcPts val="0"/>
        </a:spcAft>
        <a:defRPr sz="1400" b="0" i="0" u="none" strike="noStrike" cap="none" baseline="0">
          <a:solidFill>
            <a:srgbClr val="000000"/>
          </a:solidFill>
          <a:latin typeface="Arial" panose="00000000000000000000"/>
          <a:ea typeface="Arial" panose="00000000000000000000"/>
          <a:cs typeface="Arial" panose="00000000000000000000"/>
          <a:sym typeface="Arial" panose="00000000000000000000"/>
        </a:defRPr>
      </a:lvl8pPr>
      <a:lvl9pPr marR="0" algn="l" rtl="0">
        <a:lnSpc>
          <a:spcPct val="100000"/>
        </a:lnSpc>
        <a:spcBef>
          <a:spcPts val="0"/>
        </a:spcBef>
        <a:spcAft>
          <a:spcPts val="0"/>
        </a:spcAft>
        <a:defRPr sz="1400" b="0" i="0" u="none" strike="noStrike" cap="none" baseline="0">
          <a:solidFill>
            <a:srgbClr val="000000"/>
          </a:solidFill>
          <a:latin typeface="Arial" panose="00000000000000000000"/>
          <a:ea typeface="Arial" panose="00000000000000000000"/>
          <a:cs typeface="Arial" panose="00000000000000000000"/>
          <a:sym typeface="Arial" panose="0000000000000000000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defRPr sz="1400" b="0" i="0" u="none" strike="noStrike" cap="none" baseline="0">
          <a:solidFill>
            <a:srgbClr val="000000"/>
          </a:solidFill>
          <a:latin typeface="Arial" panose="00000000000000000000"/>
          <a:ea typeface="Arial" panose="00000000000000000000"/>
          <a:cs typeface="Arial" panose="00000000000000000000"/>
          <a:sym typeface="Arial" panose="00000000000000000000"/>
        </a:defRPr>
      </a:lvl1pPr>
      <a:lvl2pPr marR="0" algn="l" rtl="0">
        <a:lnSpc>
          <a:spcPct val="100000"/>
        </a:lnSpc>
        <a:spcBef>
          <a:spcPts val="0"/>
        </a:spcBef>
        <a:spcAft>
          <a:spcPts val="0"/>
        </a:spcAft>
        <a:defRPr sz="1400" b="0" i="0" u="none" strike="noStrike" cap="none" baseline="0">
          <a:solidFill>
            <a:srgbClr val="000000"/>
          </a:solidFill>
          <a:latin typeface="Arial" panose="00000000000000000000"/>
          <a:ea typeface="Arial" panose="00000000000000000000"/>
          <a:cs typeface="Arial" panose="00000000000000000000"/>
          <a:sym typeface="Arial" panose="00000000000000000000"/>
        </a:defRPr>
      </a:lvl2pPr>
      <a:lvl3pPr marR="0" algn="l" rtl="0">
        <a:lnSpc>
          <a:spcPct val="100000"/>
        </a:lnSpc>
        <a:spcBef>
          <a:spcPts val="0"/>
        </a:spcBef>
        <a:spcAft>
          <a:spcPts val="0"/>
        </a:spcAft>
        <a:defRPr sz="1400" b="0" i="0" u="none" strike="noStrike" cap="none" baseline="0">
          <a:solidFill>
            <a:srgbClr val="000000"/>
          </a:solidFill>
          <a:latin typeface="Arial" panose="00000000000000000000"/>
          <a:ea typeface="Arial" panose="00000000000000000000"/>
          <a:cs typeface="Arial" panose="00000000000000000000"/>
          <a:sym typeface="Arial" panose="00000000000000000000"/>
        </a:defRPr>
      </a:lvl3pPr>
      <a:lvl4pPr marR="0" algn="l" rtl="0">
        <a:lnSpc>
          <a:spcPct val="100000"/>
        </a:lnSpc>
        <a:spcBef>
          <a:spcPts val="0"/>
        </a:spcBef>
        <a:spcAft>
          <a:spcPts val="0"/>
        </a:spcAft>
        <a:defRPr sz="1400" b="0" i="0" u="none" strike="noStrike" cap="none" baseline="0">
          <a:solidFill>
            <a:srgbClr val="000000"/>
          </a:solidFill>
          <a:latin typeface="Arial" panose="00000000000000000000"/>
          <a:ea typeface="Arial" panose="00000000000000000000"/>
          <a:cs typeface="Arial" panose="00000000000000000000"/>
          <a:sym typeface="Arial" panose="00000000000000000000"/>
        </a:defRPr>
      </a:lvl4pPr>
      <a:lvl5pPr marR="0" algn="l" rtl="0">
        <a:lnSpc>
          <a:spcPct val="100000"/>
        </a:lnSpc>
        <a:spcBef>
          <a:spcPts val="0"/>
        </a:spcBef>
        <a:spcAft>
          <a:spcPts val="0"/>
        </a:spcAft>
        <a:defRPr sz="1400" b="0" i="0" u="none" strike="noStrike" cap="none" baseline="0">
          <a:solidFill>
            <a:srgbClr val="000000"/>
          </a:solidFill>
          <a:latin typeface="Arial" panose="00000000000000000000"/>
          <a:ea typeface="Arial" panose="00000000000000000000"/>
          <a:cs typeface="Arial" panose="00000000000000000000"/>
          <a:sym typeface="Arial" panose="00000000000000000000"/>
        </a:defRPr>
      </a:lvl5pPr>
      <a:lvl6pPr marR="0" algn="l" rtl="0">
        <a:lnSpc>
          <a:spcPct val="100000"/>
        </a:lnSpc>
        <a:spcBef>
          <a:spcPts val="0"/>
        </a:spcBef>
        <a:spcAft>
          <a:spcPts val="0"/>
        </a:spcAft>
        <a:defRPr sz="1400" b="0" i="0" u="none" strike="noStrike" cap="none" baseline="0">
          <a:solidFill>
            <a:srgbClr val="000000"/>
          </a:solidFill>
          <a:latin typeface="Arial" panose="00000000000000000000"/>
          <a:ea typeface="Arial" panose="00000000000000000000"/>
          <a:cs typeface="Arial" panose="00000000000000000000"/>
          <a:sym typeface="Arial" panose="00000000000000000000"/>
        </a:defRPr>
      </a:lvl6pPr>
      <a:lvl7pPr marR="0" algn="l" rtl="0">
        <a:lnSpc>
          <a:spcPct val="100000"/>
        </a:lnSpc>
        <a:spcBef>
          <a:spcPts val="0"/>
        </a:spcBef>
        <a:spcAft>
          <a:spcPts val="0"/>
        </a:spcAft>
        <a:defRPr sz="1400" b="0" i="0" u="none" strike="noStrike" cap="none" baseline="0">
          <a:solidFill>
            <a:srgbClr val="000000"/>
          </a:solidFill>
          <a:latin typeface="Arial" panose="00000000000000000000"/>
          <a:ea typeface="Arial" panose="00000000000000000000"/>
          <a:cs typeface="Arial" panose="00000000000000000000"/>
          <a:sym typeface="Arial" panose="00000000000000000000"/>
        </a:defRPr>
      </a:lvl7pPr>
      <a:lvl8pPr marR="0" algn="l" rtl="0">
        <a:lnSpc>
          <a:spcPct val="100000"/>
        </a:lnSpc>
        <a:spcBef>
          <a:spcPts val="0"/>
        </a:spcBef>
        <a:spcAft>
          <a:spcPts val="0"/>
        </a:spcAft>
        <a:defRPr sz="1400" b="0" i="0" u="none" strike="noStrike" cap="none" baseline="0">
          <a:solidFill>
            <a:srgbClr val="000000"/>
          </a:solidFill>
          <a:latin typeface="Arial" panose="00000000000000000000"/>
          <a:ea typeface="Arial" panose="00000000000000000000"/>
          <a:cs typeface="Arial" panose="00000000000000000000"/>
          <a:sym typeface="Arial" panose="00000000000000000000"/>
        </a:defRPr>
      </a:lvl8pPr>
      <a:lvl9pPr marR="0" algn="l" rtl="0">
        <a:lnSpc>
          <a:spcPct val="100000"/>
        </a:lnSpc>
        <a:spcBef>
          <a:spcPts val="0"/>
        </a:spcBef>
        <a:spcAft>
          <a:spcPts val="0"/>
        </a:spcAft>
        <a:defRPr sz="1400" b="0" i="0" u="none" strike="noStrike" cap="none" baseline="0">
          <a:solidFill>
            <a:srgbClr val="000000"/>
          </a:solidFill>
          <a:latin typeface="Arial" panose="00000000000000000000"/>
          <a:ea typeface="Arial" panose="00000000000000000000"/>
          <a:cs typeface="Arial" panose="00000000000000000000"/>
          <a:sym typeface="Arial" panose="0000000000000000000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8" name="Shape 28"/>
          <p:cNvSpPr/>
          <p:nvPr/>
        </p:nvSpPr>
        <p:spPr>
          <a:xfrm>
            <a:off x="12807" y="594567"/>
            <a:ext cx="9095697" cy="1034233"/>
          </a:xfrm>
          <a:prstGeom prst="rect">
            <a:avLst/>
          </a:prstGeom>
          <a:blipFill>
            <a:blip r:embed="rId3"/>
            <a:stretch>
              <a:fillRect/>
            </a:stretch>
          </a:blipFill>
          <a:ln>
            <a:noFill/>
          </a:ln>
        </p:spPr>
      </p:sp>
      <p:sp>
        <p:nvSpPr>
          <p:cNvPr id="8" name="Rectangle 7"/>
          <p:cNvSpPr/>
          <p:nvPr/>
        </p:nvSpPr>
        <p:spPr>
          <a:xfrm>
            <a:off x="2264499" y="5877272"/>
            <a:ext cx="4522392" cy="416204"/>
          </a:xfrm>
          <a:prstGeom prst="rect">
            <a:avLst/>
          </a:prstGeom>
        </p:spPr>
        <p:txBody>
          <a:bodyPr wrap="none">
            <a:spAutoFit/>
          </a:bodyPr>
          <a:lstStyle/>
          <a:p>
            <a:pPr lvl="0" algn="ctr" rtl="1">
              <a:lnSpc>
                <a:spcPct val="115000"/>
              </a:lnSpc>
            </a:pPr>
            <a:r>
              <a:rPr lang="he-IL" sz="2000" b="1" dirty="0" smtClean="0"/>
              <a:t>כנס </a:t>
            </a:r>
            <a:r>
              <a:rPr lang="he-IL" sz="2000" b="1" dirty="0" err="1" smtClean="0"/>
              <a:t>צ'ייס</a:t>
            </a:r>
            <a:r>
              <a:rPr lang="he-IL" sz="2000" b="1" dirty="0" smtClean="0"/>
              <a:t> למחקרי טכנולוגיות למידה 2012</a:t>
            </a:r>
            <a:endParaRPr lang="he-IL" sz="2000" b="1" dirty="0"/>
          </a:p>
        </p:txBody>
      </p:sp>
      <p:sp>
        <p:nvSpPr>
          <p:cNvPr id="9" name="Rectangle 8"/>
          <p:cNvSpPr/>
          <p:nvPr/>
        </p:nvSpPr>
        <p:spPr>
          <a:xfrm>
            <a:off x="395536" y="2276872"/>
            <a:ext cx="8350363" cy="584775"/>
          </a:xfrm>
          <a:prstGeom prst="rect">
            <a:avLst/>
          </a:prstGeom>
        </p:spPr>
        <p:txBody>
          <a:bodyPr wrap="none">
            <a:spAutoFit/>
          </a:bodyPr>
          <a:lstStyle/>
          <a:p>
            <a:r>
              <a:rPr lang="he-IL" sz="3200" b="1" dirty="0" smtClean="0"/>
              <a:t>למידה באמצעות חווית עיצוב משחק מבוסס מקום </a:t>
            </a:r>
            <a:endParaRPr lang="he-IL" sz="3200" b="1" dirty="0"/>
          </a:p>
        </p:txBody>
      </p:sp>
      <p:sp>
        <p:nvSpPr>
          <p:cNvPr id="10" name="Rectangle 9"/>
          <p:cNvSpPr/>
          <p:nvPr/>
        </p:nvSpPr>
        <p:spPr>
          <a:xfrm>
            <a:off x="395536" y="3933056"/>
            <a:ext cx="2483768" cy="980268"/>
          </a:xfrm>
          <a:prstGeom prst="rect">
            <a:avLst/>
          </a:prstGeom>
        </p:spPr>
        <p:txBody>
          <a:bodyPr wrap="square">
            <a:spAutoFit/>
          </a:bodyPr>
          <a:lstStyle/>
          <a:p>
            <a:pPr lvl="0" algn="ctr">
              <a:lnSpc>
                <a:spcPct val="115000"/>
              </a:lnSpc>
            </a:pPr>
            <a:r>
              <a:rPr lang="he-IL" sz="2000" b="1" dirty="0" smtClean="0"/>
              <a:t>דר' ישי מור</a:t>
            </a:r>
          </a:p>
          <a:p>
            <a:pPr lvl="0" algn="ctr">
              <a:lnSpc>
                <a:spcPct val="115000"/>
              </a:lnSpc>
            </a:pPr>
            <a:r>
              <a:rPr lang="he-IL" sz="1800" dirty="0" smtClean="0"/>
              <a:t>אוניברסיטת חיפה</a:t>
            </a:r>
          </a:p>
          <a:p>
            <a:pPr lvl="0" algn="ctr"/>
            <a:r>
              <a:rPr lang="en-US" dirty="0" smtClean="0"/>
              <a:t>yishaym@gmail.com</a:t>
            </a:r>
            <a:endParaRPr lang="en-US" dirty="0"/>
          </a:p>
        </p:txBody>
      </p:sp>
      <p:sp>
        <p:nvSpPr>
          <p:cNvPr id="11" name="Rectangle 10"/>
          <p:cNvSpPr/>
          <p:nvPr/>
        </p:nvSpPr>
        <p:spPr>
          <a:xfrm>
            <a:off x="2915816" y="3933056"/>
            <a:ext cx="3240360" cy="980268"/>
          </a:xfrm>
          <a:prstGeom prst="rect">
            <a:avLst/>
          </a:prstGeom>
        </p:spPr>
        <p:txBody>
          <a:bodyPr wrap="square">
            <a:spAutoFit/>
          </a:bodyPr>
          <a:lstStyle/>
          <a:p>
            <a:pPr lvl="0" algn="ctr">
              <a:lnSpc>
                <a:spcPct val="115000"/>
              </a:lnSpc>
            </a:pPr>
            <a:r>
              <a:rPr lang="he-IL" sz="2000" b="1" dirty="0" err="1" smtClean="0"/>
              <a:t>גאדה</a:t>
            </a:r>
            <a:r>
              <a:rPr lang="he-IL" sz="2000" b="1" dirty="0" smtClean="0"/>
              <a:t>  בשארה</a:t>
            </a:r>
          </a:p>
          <a:p>
            <a:pPr algn="ctr">
              <a:lnSpc>
                <a:spcPct val="115000"/>
              </a:lnSpc>
            </a:pPr>
            <a:r>
              <a:rPr lang="he-IL" sz="1800" dirty="0" smtClean="0"/>
              <a:t>אוניברסיטת חיפה</a:t>
            </a:r>
          </a:p>
          <a:p>
            <a:pPr lvl="0" algn="ctr"/>
            <a:r>
              <a:rPr lang="en-US" sz="1200" dirty="0" smtClean="0"/>
              <a:t>Ghada.bisharat@edtech.haifa.ac.il</a:t>
            </a:r>
            <a:endParaRPr lang="en-US" sz="1200" dirty="0"/>
          </a:p>
        </p:txBody>
      </p:sp>
      <p:sp>
        <p:nvSpPr>
          <p:cNvPr id="12" name="Rectangle 11"/>
          <p:cNvSpPr/>
          <p:nvPr/>
        </p:nvSpPr>
        <p:spPr>
          <a:xfrm>
            <a:off x="6228184" y="3933056"/>
            <a:ext cx="2915816" cy="1015663"/>
          </a:xfrm>
          <a:prstGeom prst="rect">
            <a:avLst/>
          </a:prstGeom>
        </p:spPr>
        <p:txBody>
          <a:bodyPr wrap="square">
            <a:spAutoFit/>
          </a:bodyPr>
          <a:lstStyle/>
          <a:p>
            <a:pPr lvl="0" algn="ctr">
              <a:lnSpc>
                <a:spcPct val="115000"/>
              </a:lnSpc>
            </a:pPr>
            <a:r>
              <a:rPr lang="he-IL" sz="2000" b="1" dirty="0" smtClean="0"/>
              <a:t>נאדרה  סאלח</a:t>
            </a:r>
          </a:p>
          <a:p>
            <a:pPr lvl="0" algn="ctr">
              <a:lnSpc>
                <a:spcPct val="115000"/>
              </a:lnSpc>
            </a:pPr>
            <a:r>
              <a:rPr lang="he-IL" sz="2000" dirty="0" smtClean="0"/>
              <a:t>אוניברסיטת חיפה</a:t>
            </a:r>
          </a:p>
          <a:p>
            <a:pPr algn="ctr"/>
            <a:r>
              <a:rPr lang="en-US" sz="1200" dirty="0" smtClean="0"/>
              <a:t>Nadera.bishara@edtech.haifa.ac.il</a:t>
            </a:r>
            <a:endParaRPr lang="en-US" sz="1200" dirty="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 name="Rectangle 9"/>
          <p:cNvSpPr/>
          <p:nvPr/>
        </p:nvSpPr>
        <p:spPr>
          <a:xfrm>
            <a:off x="6732240" y="1450519"/>
            <a:ext cx="2051720" cy="2554545"/>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r" rtl="1"/>
            <a:r>
              <a:rPr lang="he-IL" sz="2000" dirty="0" smtClean="0">
                <a:solidFill>
                  <a:schemeClr val="tx1"/>
                </a:solidFill>
              </a:rPr>
              <a:t>בתהליך למידה באמצעות עיצוב, מתוודעים הילדים המתנסים בו לשונות ביניהם ולתרומתו של הפרט לקהילה הלומדת.</a:t>
            </a:r>
            <a:endParaRPr lang="he-IL" sz="2000" dirty="0">
              <a:solidFill>
                <a:schemeClr val="tx1"/>
              </a:solidFill>
            </a:endParaRPr>
          </a:p>
        </p:txBody>
      </p:sp>
      <p:sp>
        <p:nvSpPr>
          <p:cNvPr id="11" name="Rectangle 10"/>
          <p:cNvSpPr/>
          <p:nvPr/>
        </p:nvSpPr>
        <p:spPr>
          <a:xfrm>
            <a:off x="3419872" y="1450519"/>
            <a:ext cx="3168352" cy="2554545"/>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r" rtl="1"/>
            <a:r>
              <a:rPr lang="he-IL" sz="2000" dirty="0" smtClean="0">
                <a:solidFill>
                  <a:schemeClr val="tx1"/>
                </a:solidFill>
              </a:rPr>
              <a:t>המרכיב החברתי היה מאוד חשוב בקידום הלמידה. הזהות הקבוצתית העצימה את הזהות האינדיווידואלית, השונות בין הילדים תרמה ללמידה להפוך למעניינת יותר והנורמות של הקבוצה התפתחו מתוך ניסיון ובסיוע חונכות של המנחים.</a:t>
            </a:r>
            <a:endParaRPr lang="he-IL" sz="2000" dirty="0">
              <a:solidFill>
                <a:schemeClr val="tx1"/>
              </a:solidFill>
            </a:endParaRPr>
          </a:p>
        </p:txBody>
      </p:sp>
      <p:sp>
        <p:nvSpPr>
          <p:cNvPr id="12" name="Rectangle 11"/>
          <p:cNvSpPr/>
          <p:nvPr/>
        </p:nvSpPr>
        <p:spPr>
          <a:xfrm>
            <a:off x="251520" y="1450519"/>
            <a:ext cx="3024336" cy="2554545"/>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r"/>
            <a:r>
              <a:rPr lang="he-IL" sz="2000" dirty="0" smtClean="0">
                <a:solidFill>
                  <a:schemeClr val="tx1"/>
                </a:solidFill>
              </a:rPr>
              <a:t>ההקשר החברתי של הלמידה מבליט את השונות בין הלומדים ואת תרומתה של שונות זו לקידום העיצוב, וכן מדגיש את העובדה שמעורבות הלומדים היא חיונית לטיפוח תרבות למידה שיתופית בקהילת פרקטיקה.</a:t>
            </a:r>
            <a:endParaRPr lang="he-IL" sz="2000" dirty="0">
              <a:solidFill>
                <a:schemeClr val="tx1"/>
              </a:solidFill>
            </a:endParaRPr>
          </a:p>
        </p:txBody>
      </p:sp>
      <p:sp>
        <p:nvSpPr>
          <p:cNvPr id="14" name="Rectangle 13"/>
          <p:cNvSpPr/>
          <p:nvPr/>
        </p:nvSpPr>
        <p:spPr>
          <a:xfrm>
            <a:off x="251520" y="802447"/>
            <a:ext cx="8568952"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he-IL" sz="2000" b="1" dirty="0" smtClean="0">
                <a:solidFill>
                  <a:schemeClr val="tx1"/>
                </a:solidFill>
              </a:rPr>
              <a:t>הקשר חברתי</a:t>
            </a:r>
            <a:endParaRPr lang="he-IL" sz="2000" b="1" dirty="0">
              <a:solidFill>
                <a:schemeClr val="tx1"/>
              </a:solidFill>
            </a:endParaRPr>
          </a:p>
        </p:txBody>
      </p:sp>
      <p:sp>
        <p:nvSpPr>
          <p:cNvPr id="6" name="Rectangle 5"/>
          <p:cNvSpPr/>
          <p:nvPr/>
        </p:nvSpPr>
        <p:spPr>
          <a:xfrm>
            <a:off x="2987824" y="159023"/>
            <a:ext cx="2867026" cy="52322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he-IL" sz="2800" b="1" dirty="0" smtClean="0">
                <a:solidFill>
                  <a:schemeClr val="tx1"/>
                </a:solidFill>
              </a:rPr>
              <a:t>תובנות</a:t>
            </a:r>
            <a:endParaRPr lang="he-IL" sz="2400" b="1" dirty="0">
              <a:solidFill>
                <a:schemeClr val="tx1"/>
              </a:solidFill>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a:spLocks noGrp="1"/>
          </p:cNvSpPr>
          <p:nvPr>
            <p:ph type="ctrTitle"/>
          </p:nvPr>
        </p:nvSpPr>
        <p:spPr>
          <a:xfrm>
            <a:off x="1979712" y="404664"/>
            <a:ext cx="6948264" cy="1600408"/>
          </a:xfrm>
          <a:prstGeom prst="rect">
            <a:avLst/>
          </a:prstGeom>
          <a:ln/>
        </p:spPr>
        <p:style>
          <a:lnRef idx="1">
            <a:schemeClr val="accent4"/>
          </a:lnRef>
          <a:fillRef idx="2">
            <a:schemeClr val="accent4"/>
          </a:fillRef>
          <a:effectRef idx="1">
            <a:schemeClr val="accent4"/>
          </a:effectRef>
          <a:fontRef idx="minor">
            <a:schemeClr val="dk1"/>
          </a:fontRef>
        </p:style>
        <p:txBody>
          <a:bodyPr wrap="square" lIns="91425" tIns="91425" rIns="91425" bIns="91425" anchor="ctr" anchorCtr="0">
            <a:spAutoFit/>
          </a:bodyPr>
          <a:lstStyle/>
          <a:p>
            <a:pPr algn="r" rtl="1">
              <a:lnSpc>
                <a:spcPct val="115000"/>
              </a:lnSpc>
            </a:pPr>
            <a:r>
              <a:rPr lang="he-IL" sz="2000" dirty="0" smtClean="0">
                <a:solidFill>
                  <a:srgbClr val="002060"/>
                </a:solidFill>
              </a:rPr>
              <a:t>פוסטר זה מתאר ניסוי עיצובי במסגרת הקורס "משחקים ולמידה" באוניברסיטת חיפה. בו חקרו ילדים מכיתה ח' בעיר נצרת את המורשת, ההיסטוריה והארכיאולוגיה של העיר העתיקה, ועיצבו משחק מבוסס מקום. </a:t>
            </a:r>
            <a:endParaRPr sz="2400" dirty="0">
              <a:solidFill>
                <a:srgbClr val="002060"/>
              </a:solidFill>
            </a:endParaRPr>
          </a:p>
        </p:txBody>
      </p:sp>
      <p:sp>
        <p:nvSpPr>
          <p:cNvPr id="8" name="TextBox 7"/>
          <p:cNvSpPr txBox="1"/>
          <p:nvPr/>
        </p:nvSpPr>
        <p:spPr>
          <a:xfrm>
            <a:off x="1907704" y="4581128"/>
            <a:ext cx="7020272" cy="1631216"/>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lvl="1" algn="r" rtl="1"/>
            <a:r>
              <a:rPr lang="he-IL" sz="2000" b="1" dirty="0" smtClean="0">
                <a:solidFill>
                  <a:srgbClr val="002060"/>
                </a:solidFill>
              </a:rPr>
              <a:t>כיצד באים לידי ביטוי מאפייני הלמידה דרך עיצוב שיתופי לחוויית </a:t>
            </a:r>
            <a:r>
              <a:rPr lang="he-IL" sz="2000" b="1" dirty="0" err="1" smtClean="0">
                <a:solidFill>
                  <a:srgbClr val="002060"/>
                </a:solidFill>
              </a:rPr>
              <a:t>מישחוק</a:t>
            </a:r>
            <a:r>
              <a:rPr lang="he-IL" sz="2000" b="1" dirty="0" smtClean="0">
                <a:solidFill>
                  <a:srgbClr val="002060"/>
                </a:solidFill>
              </a:rPr>
              <a:t> מבוסס מקום בקרב ילדים מכיתה ח', ומה הייתה ההשלכות שלה בהיבט חברתי וקוגניטיבי על תחושות הילדים ועל תפיסת הלמידה שלהם?  ומה הייתה התרומה של הסביבות הטכנולוגיות השיתופיות להתקדמות הלמידה ולעיצוב המשחק?</a:t>
            </a:r>
            <a:endParaRPr lang="he-IL" sz="2000" b="1" dirty="0">
              <a:solidFill>
                <a:srgbClr val="002060"/>
              </a:solidFill>
            </a:endParaRPr>
          </a:p>
        </p:txBody>
      </p:sp>
      <p:pic>
        <p:nvPicPr>
          <p:cNvPr id="11" name="Picture 10" descr="IMG_6880 s.jpg"/>
          <p:cNvPicPr>
            <a:picLocks noChangeAspect="1"/>
          </p:cNvPicPr>
          <p:nvPr/>
        </p:nvPicPr>
        <p:blipFill>
          <a:blip r:embed="rId3"/>
          <a:stretch>
            <a:fillRect/>
          </a:stretch>
        </p:blipFill>
        <p:spPr>
          <a:xfrm>
            <a:off x="179511" y="3969099"/>
            <a:ext cx="1860025" cy="2700261"/>
          </a:xfrm>
          <a:prstGeom prst="rect">
            <a:avLst/>
          </a:prstGeom>
          <a:ln>
            <a:solidFill>
              <a:schemeClr val="accent1"/>
            </a:solidFill>
          </a:ln>
        </p:spPr>
      </p:pic>
      <p:pic>
        <p:nvPicPr>
          <p:cNvPr id="12" name="Picture 11" descr="slide0003_image005.jpg"/>
          <p:cNvPicPr>
            <a:picLocks noChangeAspect="1"/>
          </p:cNvPicPr>
          <p:nvPr/>
        </p:nvPicPr>
        <p:blipFill>
          <a:blip r:embed="rId4"/>
          <a:stretch>
            <a:fillRect/>
          </a:stretch>
        </p:blipFill>
        <p:spPr>
          <a:xfrm rot="271988">
            <a:off x="58901" y="413105"/>
            <a:ext cx="2098038" cy="1573529"/>
          </a:xfrm>
          <a:prstGeom prst="rect">
            <a:avLst/>
          </a:prstGeom>
          <a:ln>
            <a:solidFill>
              <a:schemeClr val="accent1"/>
            </a:solidFill>
          </a:ln>
        </p:spPr>
      </p:pic>
      <p:sp>
        <p:nvSpPr>
          <p:cNvPr id="7" name="TextBox 6"/>
          <p:cNvSpPr txBox="1"/>
          <p:nvPr/>
        </p:nvSpPr>
        <p:spPr>
          <a:xfrm>
            <a:off x="2051720" y="2492896"/>
            <a:ext cx="6840760" cy="892522"/>
          </a:xfrm>
          <a:prstGeom prst="rect">
            <a:avLst/>
          </a:prstGeom>
          <a:ln/>
        </p:spPr>
        <p:style>
          <a:lnRef idx="1">
            <a:schemeClr val="accent4"/>
          </a:lnRef>
          <a:fillRef idx="2">
            <a:schemeClr val="accent4"/>
          </a:fillRef>
          <a:effectRef idx="1">
            <a:schemeClr val="accent4"/>
          </a:effectRef>
          <a:fontRef idx="minor">
            <a:schemeClr val="dk1"/>
          </a:fontRef>
        </p:style>
        <p:txBody>
          <a:bodyPr wrap="square" lIns="91425" tIns="91425" rIns="91425" bIns="91425" anchor="ctr" anchorCtr="0">
            <a:spAutoFit/>
          </a:bodyPr>
          <a:lstStyle/>
          <a:p>
            <a:pPr indent="304800" algn="r" rtl="1">
              <a:lnSpc>
                <a:spcPct val="115000"/>
              </a:lnSpc>
              <a:buClr>
                <a:schemeClr val="dk1"/>
              </a:buClr>
              <a:buSzPct val="100000"/>
            </a:pPr>
            <a:r>
              <a:rPr lang="he-IL" sz="2000" b="1" dirty="0" smtClean="0">
                <a:solidFill>
                  <a:srgbClr val="002060"/>
                </a:solidFill>
              </a:rPr>
              <a:t>נקודת המוצא של המחקר הייתה גישת משחוק -</a:t>
            </a:r>
            <a:r>
              <a:rPr lang="en-US" sz="1800" b="1" dirty="0" err="1" smtClean="0">
                <a:solidFill>
                  <a:srgbClr val="002060"/>
                </a:solidFill>
              </a:rPr>
              <a:t>Gamification</a:t>
            </a:r>
            <a:endParaRPr lang="en-US" sz="1800" b="1" dirty="0" smtClean="0">
              <a:solidFill>
                <a:srgbClr val="002060"/>
              </a:solidFill>
            </a:endParaRPr>
          </a:p>
          <a:p>
            <a:pPr indent="304800" algn="r" rtl="1">
              <a:lnSpc>
                <a:spcPct val="115000"/>
              </a:lnSpc>
              <a:buClr>
                <a:schemeClr val="dk1"/>
              </a:buClr>
              <a:buSzPct val="100000"/>
            </a:pPr>
            <a:r>
              <a:rPr lang="en-US" sz="2000" b="1" dirty="0" smtClean="0">
                <a:solidFill>
                  <a:srgbClr val="002060"/>
                </a:solidFill>
              </a:rPr>
              <a:t>(Lee &amp; Hammer ,2011)</a:t>
            </a:r>
            <a:endParaRPr lang="he-IL" sz="2000" b="1" dirty="0" smtClean="0">
              <a:solidFill>
                <a:srgbClr val="002060"/>
              </a:solidFill>
            </a:endParaRPr>
          </a:p>
        </p:txBody>
      </p:sp>
      <p:sp>
        <p:nvSpPr>
          <p:cNvPr id="10" name="Rectangle 9"/>
          <p:cNvSpPr/>
          <p:nvPr/>
        </p:nvSpPr>
        <p:spPr>
          <a:xfrm>
            <a:off x="6300192" y="3789040"/>
            <a:ext cx="2574744" cy="400110"/>
          </a:xfrm>
          <a:prstGeom prst="rect">
            <a:avLst/>
          </a:prstGeom>
        </p:spPr>
        <p:txBody>
          <a:bodyPr wrap="none">
            <a:spAutoFit/>
          </a:bodyPr>
          <a:lstStyle/>
          <a:p>
            <a:pPr algn="r"/>
            <a:r>
              <a:rPr lang="he-IL" sz="2000" b="1" dirty="0" smtClean="0">
                <a:solidFill>
                  <a:srgbClr val="002060"/>
                </a:solidFill>
              </a:rPr>
              <a:t> אשר הובילה לשאלות: </a:t>
            </a:r>
          </a:p>
        </p:txBody>
      </p:sp>
      <p:pic>
        <p:nvPicPr>
          <p:cNvPr id="9" name="Picture 8" descr="1.png"/>
          <p:cNvPicPr>
            <a:picLocks noChangeAspect="1"/>
          </p:cNvPicPr>
          <p:nvPr/>
        </p:nvPicPr>
        <p:blipFill>
          <a:blip r:embed="rId5"/>
          <a:srcRect r="12841"/>
          <a:stretch>
            <a:fillRect/>
          </a:stretch>
        </p:blipFill>
        <p:spPr>
          <a:xfrm rot="21163892">
            <a:off x="159210" y="2211138"/>
            <a:ext cx="2182901" cy="1638166"/>
          </a:xfrm>
          <a:prstGeom prst="rect">
            <a:avLst/>
          </a:prstGeom>
          <a:ln>
            <a:solidFill>
              <a:schemeClr val="accent1"/>
            </a:solid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pic>
        <p:nvPicPr>
          <p:cNvPr id="9" name="Picture 8" descr="slide0003_image003.jpg"/>
          <p:cNvPicPr>
            <a:picLocks noChangeAspect="1"/>
          </p:cNvPicPr>
          <p:nvPr/>
        </p:nvPicPr>
        <p:blipFill>
          <a:blip r:embed="rId3"/>
          <a:stretch>
            <a:fillRect/>
          </a:stretch>
        </p:blipFill>
        <p:spPr>
          <a:xfrm>
            <a:off x="2195736" y="4831178"/>
            <a:ext cx="2304256" cy="1728192"/>
          </a:xfrm>
          <a:prstGeom prst="rect">
            <a:avLst/>
          </a:prstGeom>
          <a:ln>
            <a:solidFill>
              <a:schemeClr val="accent1"/>
            </a:solidFill>
          </a:ln>
        </p:spPr>
      </p:pic>
      <p:pic>
        <p:nvPicPr>
          <p:cNvPr id="8" name="Picture 7" descr="slide0003_image004.jpg"/>
          <p:cNvPicPr>
            <a:picLocks noChangeAspect="1"/>
          </p:cNvPicPr>
          <p:nvPr/>
        </p:nvPicPr>
        <p:blipFill>
          <a:blip r:embed="rId4"/>
          <a:stretch>
            <a:fillRect/>
          </a:stretch>
        </p:blipFill>
        <p:spPr>
          <a:xfrm rot="20724981">
            <a:off x="12838" y="4434621"/>
            <a:ext cx="2508838" cy="1881629"/>
          </a:xfrm>
          <a:prstGeom prst="rect">
            <a:avLst/>
          </a:prstGeom>
          <a:ln>
            <a:solidFill>
              <a:schemeClr val="accent1"/>
            </a:solidFill>
          </a:ln>
        </p:spPr>
      </p:pic>
      <p:pic>
        <p:nvPicPr>
          <p:cNvPr id="12" name="Picture 11" descr="slide0003_image006.jpg"/>
          <p:cNvPicPr>
            <a:picLocks noChangeAspect="1"/>
          </p:cNvPicPr>
          <p:nvPr/>
        </p:nvPicPr>
        <p:blipFill>
          <a:blip r:embed="rId5"/>
          <a:stretch>
            <a:fillRect/>
          </a:stretch>
        </p:blipFill>
        <p:spPr>
          <a:xfrm rot="1321694">
            <a:off x="6490165" y="4666612"/>
            <a:ext cx="2515456" cy="1886592"/>
          </a:xfrm>
          <a:prstGeom prst="rect">
            <a:avLst/>
          </a:prstGeom>
          <a:ln>
            <a:solidFill>
              <a:schemeClr val="accent1"/>
            </a:solidFill>
          </a:ln>
        </p:spPr>
      </p:pic>
      <p:pic>
        <p:nvPicPr>
          <p:cNvPr id="13" name="Picture 12" descr="slide0003_image007.jpg"/>
          <p:cNvPicPr>
            <a:picLocks noChangeAspect="1"/>
          </p:cNvPicPr>
          <p:nvPr/>
        </p:nvPicPr>
        <p:blipFill>
          <a:blip r:embed="rId6"/>
          <a:stretch>
            <a:fillRect/>
          </a:stretch>
        </p:blipFill>
        <p:spPr>
          <a:xfrm rot="21189180">
            <a:off x="4177786" y="4190186"/>
            <a:ext cx="2669886" cy="2002415"/>
          </a:xfrm>
          <a:prstGeom prst="rect">
            <a:avLst/>
          </a:prstGeom>
          <a:ln>
            <a:solidFill>
              <a:schemeClr val="accent1"/>
            </a:solidFill>
          </a:ln>
        </p:spPr>
      </p:pic>
      <p:sp>
        <p:nvSpPr>
          <p:cNvPr id="7" name="Rectangle 6"/>
          <p:cNvSpPr/>
          <p:nvPr/>
        </p:nvSpPr>
        <p:spPr>
          <a:xfrm>
            <a:off x="395536" y="476672"/>
            <a:ext cx="828092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r" rtl="1"/>
            <a:r>
              <a:rPr lang="he-IL" sz="2000" b="1" dirty="0" smtClean="0">
                <a:solidFill>
                  <a:srgbClr val="002060"/>
                </a:solidFill>
              </a:rPr>
              <a:t>הניסוי נמשך כשמונה חודשים, והתנהל תוך כדי מפגש, שיח, חקר ואינטראקציה מתמדת עם האנשים בסביבה.</a:t>
            </a:r>
            <a:endParaRPr lang="he-IL" sz="2000" b="1" dirty="0">
              <a:solidFill>
                <a:srgbClr val="002060"/>
              </a:solidFill>
            </a:endParaRPr>
          </a:p>
        </p:txBody>
      </p:sp>
      <p:sp>
        <p:nvSpPr>
          <p:cNvPr id="11" name="Rectangle 10"/>
          <p:cNvSpPr/>
          <p:nvPr/>
        </p:nvSpPr>
        <p:spPr>
          <a:xfrm>
            <a:off x="323528" y="1628800"/>
            <a:ext cx="8352928"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r" rtl="1"/>
            <a:r>
              <a:rPr lang="he-IL" sz="2000" b="1" dirty="0" smtClean="0">
                <a:solidFill>
                  <a:srgbClr val="002060"/>
                </a:solidFill>
              </a:rPr>
              <a:t>הילדים פעלו כשותפים בתהליך עיצוב ופיתוח משחק בעל נרטיב מתאים שתפקידו להדגיש את הייחודיות של העיר העתיקה נצרת</a:t>
            </a:r>
            <a:endParaRPr lang="he-IL" sz="2000" b="1" dirty="0">
              <a:solidFill>
                <a:srgbClr val="002060"/>
              </a:solidFill>
            </a:endParaRPr>
          </a:p>
        </p:txBody>
      </p:sp>
      <p:sp>
        <p:nvSpPr>
          <p:cNvPr id="15" name="Rectangle 14"/>
          <p:cNvSpPr/>
          <p:nvPr/>
        </p:nvSpPr>
        <p:spPr>
          <a:xfrm>
            <a:off x="323528" y="2780928"/>
            <a:ext cx="8352928"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r" rtl="1"/>
            <a:r>
              <a:rPr lang="he-IL" sz="2000" b="1" dirty="0" smtClean="0">
                <a:solidFill>
                  <a:srgbClr val="002060"/>
                </a:solidFill>
              </a:rPr>
              <a:t>בכל אחד משלבי העיצוב הציבו התלמידים יעדים שהתאימו לרמת הידע שלהם ושאליהם ניסו להגיע תוך כדי שליטה בגורמים ממוקדים.</a:t>
            </a:r>
            <a:endParaRPr lang="he-IL" sz="2000" b="1" dirty="0">
              <a:solidFill>
                <a:srgbClr val="002060"/>
              </a:solidFill>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3" name="Picture 2" descr="poster diagrama chais.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pic>
        <p:nvPicPr>
          <p:cNvPr id="10" name="Picture 9" descr="למידה דרך עיצוב.jpg"/>
          <p:cNvPicPr>
            <a:picLocks noChangeAspect="1"/>
          </p:cNvPicPr>
          <p:nvPr/>
        </p:nvPicPr>
        <p:blipFill>
          <a:blip r:embed="rId3"/>
          <a:stretch>
            <a:fillRect/>
          </a:stretch>
        </p:blipFill>
        <p:spPr>
          <a:xfrm>
            <a:off x="395536" y="1124744"/>
            <a:ext cx="8316416" cy="6237312"/>
          </a:xfrm>
          <a:prstGeom prst="rect">
            <a:avLst/>
          </a:prstGeom>
        </p:spPr>
      </p:pic>
      <p:sp>
        <p:nvSpPr>
          <p:cNvPr id="53" name="Shape 53"/>
          <p:cNvSpPr/>
          <p:nvPr/>
        </p:nvSpPr>
        <p:spPr>
          <a:xfrm>
            <a:off x="1596775" y="95300"/>
            <a:ext cx="6032700" cy="547200"/>
          </a:xfrm>
          <a:prstGeom prst="rect">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lIns="91425" tIns="91425" rIns="91425" bIns="91425" anchor="t" anchorCtr="0">
            <a:spAutoFit/>
          </a:bodyPr>
          <a:lstStyle/>
          <a:p>
            <a:pPr lvl="0" algn="ctr" rtl="0"/>
            <a:r>
              <a:rPr sz="1800" b="1"/>
              <a:t>פיתוח סביבת הלמידה דרך עיצוב התמקד בשלושה צירים</a:t>
            </a:r>
          </a:p>
        </p:txBody>
      </p:sp>
      <p:sp>
        <p:nvSpPr>
          <p:cNvPr id="54" name="Shape 54"/>
          <p:cNvSpPr/>
          <p:nvPr/>
        </p:nvSpPr>
        <p:spPr>
          <a:xfrm>
            <a:off x="6314267" y="759400"/>
            <a:ext cx="2127600" cy="426300"/>
          </a:xfrm>
          <a:prstGeom prst="roundRect">
            <a:avLst>
              <a:gd name="adj" fmla="val 16667"/>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lIns="91425" tIns="91425" rIns="91425" bIns="91425" anchor="ctr" anchorCtr="0">
            <a:spAutoFit/>
          </a:bodyPr>
          <a:lstStyle/>
          <a:p>
            <a:pPr lvl="0" algn="ctr" rtl="0"/>
            <a:r>
              <a:rPr sz="1800" b="1"/>
              <a:t>סביבת הבניית הידע</a:t>
            </a:r>
          </a:p>
        </p:txBody>
      </p:sp>
      <p:sp>
        <p:nvSpPr>
          <p:cNvPr id="55" name="Shape 55"/>
          <p:cNvSpPr/>
          <p:nvPr/>
        </p:nvSpPr>
        <p:spPr>
          <a:xfrm>
            <a:off x="3487800" y="752500"/>
            <a:ext cx="2162699" cy="440099"/>
          </a:xfrm>
          <a:prstGeom prst="roundRect">
            <a:avLst>
              <a:gd name="adj" fmla="val 16667"/>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lIns="91425" tIns="91425" rIns="91425" bIns="91425" anchor="ctr" anchorCtr="0">
            <a:spAutoFit/>
          </a:bodyPr>
          <a:lstStyle/>
          <a:p>
            <a:pPr lvl="0" algn="ctr" rtl="0"/>
            <a:r>
              <a:rPr sz="1800" b="1"/>
              <a:t>סביבת העיצוב</a:t>
            </a:r>
          </a:p>
        </p:txBody>
      </p:sp>
      <p:sp>
        <p:nvSpPr>
          <p:cNvPr id="56" name="Shape 56"/>
          <p:cNvSpPr/>
          <p:nvPr/>
        </p:nvSpPr>
        <p:spPr>
          <a:xfrm>
            <a:off x="860093" y="743200"/>
            <a:ext cx="2175900" cy="445199"/>
          </a:xfrm>
          <a:prstGeom prst="roundRect">
            <a:avLst>
              <a:gd name="adj" fmla="val 16667"/>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lIns="91425" tIns="91425" rIns="91425" bIns="91425" anchor="ctr" anchorCtr="0">
            <a:spAutoFit/>
          </a:bodyPr>
          <a:lstStyle/>
          <a:p>
            <a:pPr lvl="0" algn="ctr" rtl="0"/>
            <a:r>
              <a:rPr sz="1800" b="1"/>
              <a:t>סביבת ההפעלה</a:t>
            </a:r>
          </a:p>
        </p:txBody>
      </p:sp>
      <p:sp>
        <p:nvSpPr>
          <p:cNvPr id="89" name="Oval 88"/>
          <p:cNvSpPr/>
          <p:nvPr/>
        </p:nvSpPr>
        <p:spPr>
          <a:xfrm>
            <a:off x="3203848" y="2924944"/>
            <a:ext cx="2592288" cy="2448272"/>
          </a:xfrm>
          <a:prstGeom prst="ellipse">
            <a:avLst/>
          </a:prstGeom>
        </p:spPr>
        <p:style>
          <a:lnRef idx="1">
            <a:schemeClr val="accent4"/>
          </a:lnRef>
          <a:fillRef idx="3">
            <a:schemeClr val="accent4"/>
          </a:fillRef>
          <a:effectRef idx="2">
            <a:schemeClr val="accent4"/>
          </a:effectRef>
          <a:fontRef idx="minor">
            <a:schemeClr val="lt1"/>
          </a:fontRef>
        </p:style>
        <p:txBody>
          <a:bodyPr rtlCol="1" anchor="ctr"/>
          <a:lstStyle/>
          <a:p>
            <a:pPr algn="ctr"/>
            <a:endParaRPr lang="he-IL"/>
          </a:p>
        </p:txBody>
      </p:sp>
      <p:sp>
        <p:nvSpPr>
          <p:cNvPr id="88" name="Rectangle 87"/>
          <p:cNvSpPr/>
          <p:nvPr/>
        </p:nvSpPr>
        <p:spPr>
          <a:xfrm>
            <a:off x="3275856" y="3212976"/>
            <a:ext cx="2592288" cy="1631216"/>
          </a:xfrm>
          <a:prstGeom prst="rect">
            <a:avLst/>
          </a:prstGeom>
        </p:spPr>
        <p:txBody>
          <a:bodyPr wrap="square">
            <a:spAutoFit/>
          </a:bodyPr>
          <a:lstStyle/>
          <a:p>
            <a:pPr algn="ctr" rtl="1"/>
            <a:r>
              <a:rPr lang="he-IL" sz="2000" b="1" dirty="0" smtClean="0">
                <a:solidFill>
                  <a:srgbClr val="002060"/>
                </a:solidFill>
              </a:rPr>
              <a:t>לאורך </a:t>
            </a:r>
          </a:p>
          <a:p>
            <a:pPr algn="ctr" rtl="1"/>
            <a:r>
              <a:rPr lang="he-IL" sz="2000" b="1" dirty="0" smtClean="0">
                <a:solidFill>
                  <a:srgbClr val="002060"/>
                </a:solidFill>
              </a:rPr>
              <a:t>התהליך דאגנו </a:t>
            </a:r>
          </a:p>
          <a:p>
            <a:pPr algn="ctr" rtl="1"/>
            <a:r>
              <a:rPr lang="he-IL" sz="2000" b="1" dirty="0" smtClean="0">
                <a:solidFill>
                  <a:srgbClr val="002060"/>
                </a:solidFill>
              </a:rPr>
              <a:t>לקדם את  הילדים מקבוצת  לומדים לקהילת מעצבים</a:t>
            </a:r>
            <a:endParaRPr lang="he-IL" sz="2000" b="1" dirty="0">
              <a:solidFill>
                <a:srgbClr val="002060"/>
              </a:solidFill>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p:nvPr/>
        </p:nvSpPr>
        <p:spPr>
          <a:xfrm rot="21186705">
            <a:off x="3526691" y="2454919"/>
            <a:ext cx="3160014" cy="3172298"/>
          </a:xfrm>
          <a:prstGeom prst="rect">
            <a:avLst/>
          </a:prstGeom>
          <a:blipFill>
            <a:blip r:embed="rId3"/>
            <a:stretch>
              <a:fillRect/>
            </a:stretch>
          </a:blipFill>
          <a:ln>
            <a:solidFill>
              <a:srgbClr val="92D050"/>
            </a:solidFill>
          </a:ln>
        </p:spPr>
      </p:sp>
      <p:sp>
        <p:nvSpPr>
          <p:cNvPr id="65" name="Shape 65"/>
          <p:cNvSpPr/>
          <p:nvPr/>
        </p:nvSpPr>
        <p:spPr>
          <a:xfrm rot="385639">
            <a:off x="6852207" y="1727866"/>
            <a:ext cx="2034480" cy="4711452"/>
          </a:xfrm>
          <a:prstGeom prst="rect">
            <a:avLst/>
          </a:prstGeom>
          <a:blipFill>
            <a:blip r:embed="rId4"/>
            <a:stretch>
              <a:fillRect/>
            </a:stretch>
          </a:blipFill>
          <a:ln>
            <a:solidFill>
              <a:srgbClr val="92D050"/>
            </a:solidFill>
          </a:ln>
        </p:spPr>
      </p:sp>
      <p:sp>
        <p:nvSpPr>
          <p:cNvPr id="66" name="Shape 66"/>
          <p:cNvSpPr/>
          <p:nvPr/>
        </p:nvSpPr>
        <p:spPr>
          <a:xfrm>
            <a:off x="1596775" y="95300"/>
            <a:ext cx="6032700" cy="547200"/>
          </a:xfrm>
          <a:prstGeom prst="rect">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lIns="91425" tIns="91425" rIns="91425" bIns="91425" anchor="t" anchorCtr="0">
            <a:spAutoFit/>
          </a:bodyPr>
          <a:lstStyle/>
          <a:p>
            <a:pPr lvl="0" algn="ctr" rtl="0"/>
            <a:r>
              <a:rPr sz="1800" b="1"/>
              <a:t>פיתוח סביבת הלמידה דרך עיצוב התמקד בשלושה צירים</a:t>
            </a:r>
          </a:p>
        </p:txBody>
      </p:sp>
      <p:sp>
        <p:nvSpPr>
          <p:cNvPr id="67" name="Shape 67"/>
          <p:cNvSpPr/>
          <p:nvPr/>
        </p:nvSpPr>
        <p:spPr>
          <a:xfrm>
            <a:off x="6314267" y="759400"/>
            <a:ext cx="2127600" cy="990000"/>
          </a:xfrm>
          <a:prstGeom prst="roundRect">
            <a:avLst>
              <a:gd name="adj" fmla="val 16667"/>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lIns="91425" tIns="91425" rIns="91425" bIns="91425" anchor="ctr" anchorCtr="0">
            <a:spAutoFit/>
          </a:bodyPr>
          <a:lstStyle/>
          <a:p>
            <a:pPr lvl="0" algn="ctr" rtl="0"/>
            <a:r>
              <a:rPr sz="1800" b="1"/>
              <a:t>סביבת הבניית הידע</a:t>
            </a:r>
          </a:p>
        </p:txBody>
      </p:sp>
      <p:sp>
        <p:nvSpPr>
          <p:cNvPr id="68" name="Shape 68"/>
          <p:cNvSpPr/>
          <p:nvPr/>
        </p:nvSpPr>
        <p:spPr>
          <a:xfrm>
            <a:off x="3487800" y="752500"/>
            <a:ext cx="2162699" cy="440099"/>
          </a:xfrm>
          <a:prstGeom prst="roundRect">
            <a:avLst>
              <a:gd name="adj" fmla="val 16667"/>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lIns="91425" tIns="91425" rIns="91425" bIns="91425" anchor="ctr" anchorCtr="0">
            <a:spAutoFit/>
          </a:bodyPr>
          <a:lstStyle/>
          <a:p>
            <a:pPr lvl="0" algn="ctr" rtl="0"/>
            <a:r>
              <a:rPr sz="1800" b="1" dirty="0" err="1"/>
              <a:t>סביבת</a:t>
            </a:r>
            <a:r>
              <a:rPr sz="1800" b="1" dirty="0"/>
              <a:t> </a:t>
            </a:r>
            <a:r>
              <a:rPr sz="1800" b="1" dirty="0" err="1"/>
              <a:t>העיצוב</a:t>
            </a:r>
            <a:endParaRPr sz="1800" b="1" dirty="0"/>
          </a:p>
        </p:txBody>
      </p:sp>
      <p:sp>
        <p:nvSpPr>
          <p:cNvPr id="69" name="Shape 69"/>
          <p:cNvSpPr/>
          <p:nvPr/>
        </p:nvSpPr>
        <p:spPr>
          <a:xfrm>
            <a:off x="860093" y="743200"/>
            <a:ext cx="2175900" cy="445199"/>
          </a:xfrm>
          <a:prstGeom prst="roundRect">
            <a:avLst>
              <a:gd name="adj" fmla="val 16667"/>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lIns="91425" tIns="91425" rIns="91425" bIns="91425" anchor="ctr" anchorCtr="0">
            <a:spAutoFit/>
          </a:bodyPr>
          <a:lstStyle/>
          <a:p>
            <a:pPr lvl="0" algn="ctr" rtl="0"/>
            <a:r>
              <a:rPr sz="1800" b="1"/>
              <a:t>סביבת ההפעלה</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p:nvPr/>
        </p:nvSpPr>
        <p:spPr>
          <a:xfrm>
            <a:off x="3725613" y="1628800"/>
            <a:ext cx="3870723" cy="4210116"/>
          </a:xfrm>
          <a:prstGeom prst="rect">
            <a:avLst/>
          </a:prstGeom>
          <a:blipFill>
            <a:blip r:embed="rId3"/>
            <a:stretch>
              <a:fillRect/>
            </a:stretch>
          </a:blipFill>
          <a:ln>
            <a:noFill/>
          </a:ln>
        </p:spPr>
      </p:sp>
      <p:sp>
        <p:nvSpPr>
          <p:cNvPr id="77" name="Shape 77"/>
          <p:cNvSpPr/>
          <p:nvPr/>
        </p:nvSpPr>
        <p:spPr>
          <a:xfrm>
            <a:off x="1596775" y="95300"/>
            <a:ext cx="6032700" cy="547200"/>
          </a:xfrm>
          <a:prstGeom prst="rect">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lIns="91425" tIns="91425" rIns="91425" bIns="91425" anchor="t" anchorCtr="0">
            <a:spAutoFit/>
          </a:bodyPr>
          <a:lstStyle/>
          <a:p>
            <a:pPr lvl="0" algn="ctr" rtl="0"/>
            <a:r>
              <a:rPr sz="1800" b="1"/>
              <a:t>פיתוח סביבת הלמידה דרך עיצוב התמקד בשלושה צירים</a:t>
            </a:r>
          </a:p>
        </p:txBody>
      </p:sp>
      <p:sp>
        <p:nvSpPr>
          <p:cNvPr id="78" name="Shape 78"/>
          <p:cNvSpPr/>
          <p:nvPr/>
        </p:nvSpPr>
        <p:spPr>
          <a:xfrm>
            <a:off x="6314267" y="759400"/>
            <a:ext cx="2127600" cy="426300"/>
          </a:xfrm>
          <a:prstGeom prst="roundRect">
            <a:avLst>
              <a:gd name="adj" fmla="val 16667"/>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lIns="91425" tIns="91425" rIns="91425" bIns="91425" anchor="ctr" anchorCtr="0">
            <a:spAutoFit/>
          </a:bodyPr>
          <a:lstStyle/>
          <a:p>
            <a:pPr lvl="0" algn="ctr" rtl="0"/>
            <a:r>
              <a:rPr sz="1800" b="1"/>
              <a:t>סביבת הבניית הידע</a:t>
            </a:r>
          </a:p>
        </p:txBody>
      </p:sp>
      <p:sp>
        <p:nvSpPr>
          <p:cNvPr id="79" name="Shape 79"/>
          <p:cNvSpPr/>
          <p:nvPr/>
        </p:nvSpPr>
        <p:spPr>
          <a:xfrm>
            <a:off x="3561429" y="752500"/>
            <a:ext cx="2162699" cy="1003800"/>
          </a:xfrm>
          <a:prstGeom prst="roundRect">
            <a:avLst>
              <a:gd name="adj" fmla="val 16667"/>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lIns="91425" tIns="91425" rIns="91425" bIns="91425" anchor="ctr" anchorCtr="0">
            <a:spAutoFit/>
          </a:bodyPr>
          <a:lstStyle/>
          <a:p>
            <a:pPr lvl="0" algn="ctr" rtl="0"/>
            <a:r>
              <a:rPr sz="1800" b="1"/>
              <a:t>סביבת העיצוב</a:t>
            </a:r>
          </a:p>
        </p:txBody>
      </p:sp>
      <p:sp>
        <p:nvSpPr>
          <p:cNvPr id="80" name="Shape 80"/>
          <p:cNvSpPr/>
          <p:nvPr/>
        </p:nvSpPr>
        <p:spPr>
          <a:xfrm>
            <a:off x="860093" y="743200"/>
            <a:ext cx="2175900" cy="445199"/>
          </a:xfrm>
          <a:prstGeom prst="roundRect">
            <a:avLst>
              <a:gd name="adj" fmla="val 16667"/>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lIns="91425" tIns="91425" rIns="91425" bIns="91425" anchor="ctr" anchorCtr="0">
            <a:spAutoFit/>
          </a:bodyPr>
          <a:lstStyle/>
          <a:p>
            <a:pPr lvl="0" algn="ctr" rtl="0"/>
            <a:r>
              <a:rPr sz="1800" b="1"/>
              <a:t>סביבת ההפעלה</a:t>
            </a:r>
          </a:p>
        </p:txBody>
      </p:sp>
      <p:pic>
        <p:nvPicPr>
          <p:cNvPr id="9" name="Picture 8" descr="slide0007_image017.jpg"/>
          <p:cNvPicPr>
            <a:picLocks noChangeAspect="1"/>
          </p:cNvPicPr>
          <p:nvPr/>
        </p:nvPicPr>
        <p:blipFill>
          <a:blip r:embed="rId4"/>
          <a:stretch>
            <a:fillRect/>
          </a:stretch>
        </p:blipFill>
        <p:spPr>
          <a:xfrm>
            <a:off x="971600" y="4275497"/>
            <a:ext cx="2806342" cy="2105831"/>
          </a:xfrm>
          <a:prstGeom prst="rect">
            <a:avLst/>
          </a:prstGeom>
          <a:ln w="28575">
            <a:solidFill>
              <a:srgbClr val="92D050"/>
            </a:solidFill>
          </a:ln>
        </p:spPr>
      </p:pic>
      <p:pic>
        <p:nvPicPr>
          <p:cNvPr id="10" name="Picture 9" descr="slide0007_image018.jpg"/>
          <p:cNvPicPr>
            <a:picLocks noChangeAspect="1"/>
          </p:cNvPicPr>
          <p:nvPr/>
        </p:nvPicPr>
        <p:blipFill>
          <a:blip r:embed="rId5"/>
          <a:stretch>
            <a:fillRect/>
          </a:stretch>
        </p:blipFill>
        <p:spPr>
          <a:xfrm>
            <a:off x="973570" y="1916832"/>
            <a:ext cx="2806342" cy="2105831"/>
          </a:xfrm>
          <a:prstGeom prst="rect">
            <a:avLst/>
          </a:prstGeom>
          <a:solidFill>
            <a:srgbClr val="92D050"/>
          </a:solidFill>
          <a:ln w="28575">
            <a:solidFill>
              <a:srgbClr val="92D050"/>
            </a:solid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p:nvPr/>
        </p:nvSpPr>
        <p:spPr>
          <a:xfrm>
            <a:off x="251520" y="1556792"/>
            <a:ext cx="3203848" cy="4032448"/>
          </a:xfrm>
          <a:prstGeom prst="rect">
            <a:avLst/>
          </a:prstGeom>
          <a:blipFill>
            <a:blip r:embed="rId3"/>
            <a:stretch>
              <a:fillRect/>
            </a:stretch>
          </a:blipFill>
          <a:ln>
            <a:noFill/>
          </a:ln>
        </p:spPr>
      </p:sp>
      <p:sp>
        <p:nvSpPr>
          <p:cNvPr id="87" name="Shape 87"/>
          <p:cNvSpPr/>
          <p:nvPr/>
        </p:nvSpPr>
        <p:spPr>
          <a:xfrm>
            <a:off x="4932040" y="4437112"/>
            <a:ext cx="3275856" cy="2204864"/>
          </a:xfrm>
          <a:prstGeom prst="rect">
            <a:avLst/>
          </a:prstGeom>
          <a:blipFill>
            <a:blip r:embed="rId4"/>
            <a:stretch>
              <a:fillRect/>
            </a:stretch>
          </a:blipFill>
          <a:ln>
            <a:solidFill>
              <a:srgbClr val="92D050"/>
            </a:solidFill>
          </a:ln>
        </p:spPr>
      </p:sp>
      <p:sp>
        <p:nvSpPr>
          <p:cNvPr id="88" name="Shape 88"/>
          <p:cNvSpPr/>
          <p:nvPr/>
        </p:nvSpPr>
        <p:spPr>
          <a:xfrm>
            <a:off x="5364088" y="2348880"/>
            <a:ext cx="2664296" cy="1826754"/>
          </a:xfrm>
          <a:prstGeom prst="rect">
            <a:avLst/>
          </a:prstGeom>
          <a:blipFill>
            <a:blip r:embed="rId5"/>
            <a:stretch>
              <a:fillRect/>
            </a:stretch>
          </a:blipFill>
          <a:ln>
            <a:solidFill>
              <a:srgbClr val="92D050"/>
            </a:solidFill>
          </a:ln>
        </p:spPr>
      </p:sp>
      <p:sp>
        <p:nvSpPr>
          <p:cNvPr id="89" name="Shape 89"/>
          <p:cNvSpPr/>
          <p:nvPr/>
        </p:nvSpPr>
        <p:spPr>
          <a:xfrm>
            <a:off x="3491880" y="1844824"/>
            <a:ext cx="2016224" cy="1627256"/>
          </a:xfrm>
          <a:prstGeom prst="rect">
            <a:avLst/>
          </a:prstGeom>
          <a:blipFill>
            <a:blip r:embed="rId6"/>
            <a:stretch>
              <a:fillRect/>
            </a:stretch>
          </a:blipFill>
          <a:ln>
            <a:solidFill>
              <a:srgbClr val="92D050"/>
            </a:solidFill>
          </a:ln>
        </p:spPr>
      </p:sp>
      <p:sp>
        <p:nvSpPr>
          <p:cNvPr id="90" name="Shape 90"/>
          <p:cNvSpPr/>
          <p:nvPr/>
        </p:nvSpPr>
        <p:spPr>
          <a:xfrm>
            <a:off x="6314267" y="759400"/>
            <a:ext cx="2127600" cy="426300"/>
          </a:xfrm>
          <a:prstGeom prst="roundRect">
            <a:avLst>
              <a:gd name="adj" fmla="val 16667"/>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lIns="91425" tIns="91425" rIns="91425" bIns="91425" anchor="ctr" anchorCtr="0">
            <a:spAutoFit/>
          </a:bodyPr>
          <a:lstStyle/>
          <a:p>
            <a:pPr lvl="0" algn="ctr" rtl="0"/>
            <a:r>
              <a:rPr sz="1800" b="1"/>
              <a:t>סביבת הבניית הידע</a:t>
            </a:r>
          </a:p>
        </p:txBody>
      </p:sp>
      <p:sp>
        <p:nvSpPr>
          <p:cNvPr id="91" name="Shape 91"/>
          <p:cNvSpPr/>
          <p:nvPr/>
        </p:nvSpPr>
        <p:spPr>
          <a:xfrm>
            <a:off x="3487800" y="752500"/>
            <a:ext cx="2162699" cy="440099"/>
          </a:xfrm>
          <a:prstGeom prst="roundRect">
            <a:avLst>
              <a:gd name="adj" fmla="val 16667"/>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lIns="91425" tIns="91425" rIns="91425" bIns="91425" anchor="ctr" anchorCtr="0">
            <a:spAutoFit/>
          </a:bodyPr>
          <a:lstStyle/>
          <a:p>
            <a:pPr lvl="0" algn="ctr" rtl="0"/>
            <a:r>
              <a:rPr sz="1800" b="1"/>
              <a:t>סביבת העיצוב</a:t>
            </a:r>
          </a:p>
        </p:txBody>
      </p:sp>
      <p:sp>
        <p:nvSpPr>
          <p:cNvPr id="92" name="Shape 92"/>
          <p:cNvSpPr/>
          <p:nvPr/>
        </p:nvSpPr>
        <p:spPr>
          <a:xfrm>
            <a:off x="860093" y="743200"/>
            <a:ext cx="2175900" cy="941699"/>
          </a:xfrm>
          <a:prstGeom prst="roundRect">
            <a:avLst>
              <a:gd name="adj" fmla="val 16667"/>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lIns="91425" tIns="91425" rIns="91425" bIns="91425" anchor="ctr" anchorCtr="0">
            <a:spAutoFit/>
          </a:bodyPr>
          <a:lstStyle/>
          <a:p>
            <a:pPr lvl="0" algn="ctr" rtl="0"/>
            <a:r>
              <a:rPr sz="1800" b="1"/>
              <a:t>סביבת ההפעלה</a:t>
            </a:r>
          </a:p>
        </p:txBody>
      </p:sp>
      <p:sp>
        <p:nvSpPr>
          <p:cNvPr id="93" name="Shape 93"/>
          <p:cNvSpPr/>
          <p:nvPr/>
        </p:nvSpPr>
        <p:spPr>
          <a:xfrm>
            <a:off x="1596775" y="95300"/>
            <a:ext cx="6032700" cy="547200"/>
          </a:xfrm>
          <a:prstGeom prst="rect">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lIns="91425" tIns="91425" rIns="91425" bIns="91425" anchor="t" anchorCtr="0">
            <a:spAutoFit/>
          </a:bodyPr>
          <a:lstStyle/>
          <a:p>
            <a:pPr lvl="0" algn="ctr" rtl="0"/>
            <a:r>
              <a:rPr sz="1800" b="1"/>
              <a:t>פיתוח סביבת הלמידה דרך עיצוב התמקד בשלושה צירים</a:t>
            </a:r>
          </a:p>
        </p:txBody>
      </p:sp>
      <p:sp>
        <p:nvSpPr>
          <p:cNvPr id="86" name="Shape 86"/>
          <p:cNvSpPr/>
          <p:nvPr/>
        </p:nvSpPr>
        <p:spPr>
          <a:xfrm>
            <a:off x="2987824" y="4005064"/>
            <a:ext cx="2736304" cy="2232247"/>
          </a:xfrm>
          <a:prstGeom prst="rect">
            <a:avLst/>
          </a:prstGeom>
          <a:blipFill>
            <a:blip r:embed="rId7"/>
            <a:stretch>
              <a:fillRect/>
            </a:stretch>
          </a:blipFill>
          <a:ln>
            <a:solidFill>
              <a:srgbClr val="92D050"/>
            </a:solidFill>
          </a:ln>
        </p:spPr>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2" name="Rectangle 11"/>
          <p:cNvSpPr/>
          <p:nvPr/>
        </p:nvSpPr>
        <p:spPr>
          <a:xfrm>
            <a:off x="6444208" y="1556792"/>
            <a:ext cx="2376264" cy="193899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lvl="0" algn="r" rtl="1"/>
            <a:r>
              <a:rPr lang="he-IL" sz="2000" dirty="0" smtClean="0">
                <a:solidFill>
                  <a:schemeClr val="tx1"/>
                </a:solidFill>
              </a:rPr>
              <a:t>העבודה בסביבה טכנולוגית שקופה וייחודית חייבה את הילדים לפתח נורמות עריכה שיתופית.</a:t>
            </a:r>
          </a:p>
          <a:p>
            <a:pPr lvl="0" algn="r" rtl="1"/>
            <a:endParaRPr lang="he-IL" sz="2000" dirty="0">
              <a:solidFill>
                <a:schemeClr val="tx1"/>
              </a:solidFill>
            </a:endParaRPr>
          </a:p>
        </p:txBody>
      </p:sp>
      <p:sp>
        <p:nvSpPr>
          <p:cNvPr id="14" name="Rectangle 13"/>
          <p:cNvSpPr/>
          <p:nvPr/>
        </p:nvSpPr>
        <p:spPr>
          <a:xfrm>
            <a:off x="395536" y="4725144"/>
            <a:ext cx="4032448" cy="1323439"/>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lvl="0" indent="304800" algn="r" rtl="1">
              <a:buClr>
                <a:srgbClr val="000000"/>
              </a:buClr>
              <a:buSzPct val="100000"/>
            </a:pPr>
            <a:r>
              <a:rPr lang="he-IL" sz="2000" dirty="0" smtClean="0">
                <a:solidFill>
                  <a:schemeClr val="tx1"/>
                </a:solidFill>
              </a:rPr>
              <a:t>המאפיינים המשותפים כללו הזדהות קבוצתית, קיום שיתופיות, שימוש בהדמיות, התמודדות עם מורכבות ועם מכשולים והזדהות עם הסביבה. </a:t>
            </a:r>
          </a:p>
        </p:txBody>
      </p:sp>
      <p:sp>
        <p:nvSpPr>
          <p:cNvPr id="15" name="Rectangle 14"/>
          <p:cNvSpPr/>
          <p:nvPr/>
        </p:nvSpPr>
        <p:spPr>
          <a:xfrm>
            <a:off x="3851920" y="1556792"/>
            <a:ext cx="2376264" cy="193899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lvl="0" algn="r" rtl="1"/>
            <a:r>
              <a:rPr lang="he-IL" sz="2000" dirty="0" smtClean="0">
                <a:solidFill>
                  <a:schemeClr val="tx1"/>
                </a:solidFill>
              </a:rPr>
              <a:t>הילדים העידו על חשיבותה של הסביבה הטכנולוגית לתיעוד הרגשות, תהליכי רפלקציה ומשוב בתוך חוויית העיצוב</a:t>
            </a:r>
            <a:endParaRPr lang="he-IL" sz="2000" dirty="0">
              <a:solidFill>
                <a:schemeClr val="tx1"/>
              </a:solidFill>
            </a:endParaRPr>
          </a:p>
        </p:txBody>
      </p:sp>
      <p:sp>
        <p:nvSpPr>
          <p:cNvPr id="17" name="Rectangle 16"/>
          <p:cNvSpPr/>
          <p:nvPr/>
        </p:nvSpPr>
        <p:spPr>
          <a:xfrm>
            <a:off x="2987824" y="159023"/>
            <a:ext cx="2867026" cy="52322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he-IL" sz="2800" b="1" dirty="0" smtClean="0">
                <a:solidFill>
                  <a:schemeClr val="tx1"/>
                </a:solidFill>
              </a:rPr>
              <a:t>תובנות</a:t>
            </a:r>
            <a:endParaRPr lang="he-IL" sz="2400" b="1" dirty="0">
              <a:solidFill>
                <a:schemeClr val="tx1"/>
              </a:solidFill>
            </a:endParaRPr>
          </a:p>
        </p:txBody>
      </p:sp>
      <p:sp>
        <p:nvSpPr>
          <p:cNvPr id="18" name="Rectangle 17"/>
          <p:cNvSpPr/>
          <p:nvPr/>
        </p:nvSpPr>
        <p:spPr>
          <a:xfrm>
            <a:off x="539552" y="1556792"/>
            <a:ext cx="3096344" cy="193899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lvl="0" algn="r" rtl="1"/>
            <a:r>
              <a:rPr lang="he-IL" sz="2000" dirty="0" smtClean="0">
                <a:solidFill>
                  <a:schemeClr val="tx1"/>
                </a:solidFill>
              </a:rPr>
              <a:t>הכלים הטכנולוגיים סייעו בריכוז הנתונים, ועזרו להם להיות מעודכנים בהתפתחות הידע הקבוצתי ובשחזורו, ובהתפתחות רציונל העיצוב של כל פרט בתוך הקבוצה. </a:t>
            </a:r>
            <a:endParaRPr lang="he-IL" sz="2000" dirty="0">
              <a:solidFill>
                <a:schemeClr val="tx1"/>
              </a:solidFill>
            </a:endParaRPr>
          </a:p>
        </p:txBody>
      </p:sp>
      <p:sp>
        <p:nvSpPr>
          <p:cNvPr id="20" name="Rectangle 19"/>
          <p:cNvSpPr/>
          <p:nvPr/>
        </p:nvSpPr>
        <p:spPr>
          <a:xfrm>
            <a:off x="395536" y="836712"/>
            <a:ext cx="8424936"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he-IL" sz="2000" b="1" dirty="0" smtClean="0">
                <a:solidFill>
                  <a:schemeClr val="tx1"/>
                </a:solidFill>
              </a:rPr>
              <a:t>הסביבה הטכנולוגית</a:t>
            </a:r>
            <a:endParaRPr lang="he-IL" sz="2000" b="1" dirty="0">
              <a:solidFill>
                <a:schemeClr val="tx1"/>
              </a:solidFill>
            </a:endParaRPr>
          </a:p>
        </p:txBody>
      </p:sp>
      <p:sp>
        <p:nvSpPr>
          <p:cNvPr id="21" name="Rectangle 20"/>
          <p:cNvSpPr/>
          <p:nvPr/>
        </p:nvSpPr>
        <p:spPr>
          <a:xfrm>
            <a:off x="323528" y="4077072"/>
            <a:ext cx="8424936"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he-IL" sz="2000" b="1" dirty="0" smtClean="0">
                <a:solidFill>
                  <a:schemeClr val="tx1"/>
                </a:solidFill>
              </a:rPr>
              <a:t>מאפייני למידה</a:t>
            </a:r>
            <a:endParaRPr lang="he-IL" sz="2000" b="1" dirty="0">
              <a:solidFill>
                <a:schemeClr val="tx1"/>
              </a:solidFill>
            </a:endParaRPr>
          </a:p>
        </p:txBody>
      </p:sp>
      <p:sp>
        <p:nvSpPr>
          <p:cNvPr id="22" name="Rectangle 21"/>
          <p:cNvSpPr/>
          <p:nvPr/>
        </p:nvSpPr>
        <p:spPr>
          <a:xfrm>
            <a:off x="4860032" y="4797152"/>
            <a:ext cx="3816424" cy="1323439"/>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indent="304800" algn="r" rtl="1">
              <a:buClr>
                <a:srgbClr val="000000"/>
              </a:buClr>
              <a:buSzPct val="100000"/>
            </a:pPr>
            <a:r>
              <a:rPr lang="he-IL" sz="2000" dirty="0" smtClean="0">
                <a:solidFill>
                  <a:schemeClr val="tx1"/>
                </a:solidFill>
              </a:rPr>
              <a:t>הילדים שהשתתפו בניסוי חוו מעבר מתפיסת עצמם כצרכני ידע לתפיסה של שותפים </a:t>
            </a:r>
          </a:p>
          <a:p>
            <a:pPr indent="304800" algn="r" rtl="1">
              <a:buClr>
                <a:srgbClr val="000000"/>
              </a:buClr>
              <a:buSzPct val="100000"/>
            </a:pPr>
            <a:r>
              <a:rPr lang="he-IL" sz="2000" dirty="0" smtClean="0">
                <a:solidFill>
                  <a:schemeClr val="tx1"/>
                </a:solidFill>
              </a:rPr>
              <a:t>ללמידה וכמעצבים.</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427</Words>
  <Application>Microsoft Office PowerPoint</Application>
  <PresentationFormat>‫הצגה על המסך (4:3)</PresentationFormat>
  <Paragraphs>52</Paragraphs>
  <Slides>10</Slides>
  <Notes>10</Notes>
  <HiddenSlides>0</HiddenSlides>
  <MMClips>0</MMClips>
  <ScaleCrop>false</ScaleCrop>
  <HeadingPairs>
    <vt:vector size="4" baseType="variant">
      <vt:variant>
        <vt:lpstr>ערכת נושא</vt:lpstr>
      </vt:variant>
      <vt:variant>
        <vt:i4>1</vt:i4>
      </vt:variant>
      <vt:variant>
        <vt:lpstr>כותרות שקופיות</vt:lpstr>
      </vt:variant>
      <vt:variant>
        <vt:i4>10</vt:i4>
      </vt:variant>
    </vt:vector>
  </HeadingPairs>
  <TitlesOfParts>
    <vt:vector size="11" baseType="lpstr">
      <vt:lpstr/>
      <vt:lpstr>שקופית 1</vt:lpstr>
      <vt:lpstr>פוסטר זה מתאר ניסוי עיצובי במסגרת הקורס "משחקים ולמידה" באוניברסיטת חיפה. בו חקרו ילדים מכיתה ח' בעיר נצרת את המורשת, ההיסטוריה והארכיאולוגיה של העיר העתיקה, ועיצבו משחק מבוסס מקום. </vt:lpstr>
      <vt:lpstr>שקופית 3</vt:lpstr>
      <vt:lpstr>שקופית 4</vt:lpstr>
      <vt:lpstr>שקופית 5</vt:lpstr>
      <vt:lpstr>שקופית 6</vt:lpstr>
      <vt:lpstr>שקופית 7</vt:lpstr>
      <vt:lpstr>שקופית 8</vt:lpstr>
      <vt:lpstr>שקופית 9</vt:lpstr>
      <vt:lpstr>שקופית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למידה באמצעות חווית עיצוב משחק מבוסס מקום</dc:title>
  <dc:creator>edu-master</dc:creator>
  <cp:lastModifiedBy>hilaal</cp:lastModifiedBy>
  <cp:revision>20</cp:revision>
  <dcterms:modified xsi:type="dcterms:W3CDTF">2012-02-12T10:10:21Z</dcterms:modified>
</cp:coreProperties>
</file>