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86" r:id="rId1"/>
  </p:sldMasterIdLst>
  <p:sldIdLst>
    <p:sldId id="256" r:id="rId2"/>
    <p:sldId id="269" r:id="rId3"/>
    <p:sldId id="257" r:id="rId4"/>
    <p:sldId id="259" r:id="rId5"/>
    <p:sldId id="268" r:id="rId6"/>
    <p:sldId id="263" r:id="rId7"/>
    <p:sldId id="266" r:id="rId8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יפעת" initials="י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E127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4" d="100"/>
          <a:sy n="94" d="100"/>
        </p:scale>
        <p:origin x="-47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אליפסה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כותרת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22" name="כותרת משנה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6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9CC4CD-0E98-4FA0-BBD6-39AEA8C5F1BB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7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8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F32C8B-0758-4A47-ABFB-7F85F23A72B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29C6-A725-485D-ACB1-56DF6B64C607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5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9F960-40B0-4415-BBFD-B91E03CE55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DDA69-E7D3-493E-B746-E9922200BF6C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5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76735-857D-4C77-A178-8287E1D91BA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e-IL" noProof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656-C031-4BE4-92C4-DC33375F8DE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5720-6C04-4764-98E7-D02E70BA7156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5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F6030-8A22-4BB1-AEE1-342F8FD35FC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אליפסה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אליפסה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7254C2-2D76-4F01-A5BE-51C36115F76D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9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10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482FEA-6B63-4936-B93A-B2FB74C887E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D674F-2462-4809-AE26-4E8246578E9E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6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CF9D2-F960-481E-B03A-F144951D3D1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086B63-5F3A-49FB-8FF0-6CA94A27CC18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70BBD7-68F1-41E1-9A44-607B5F4A074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4D66-9D1B-422C-BF1A-E1CDD1426366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4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8F991-F4A5-4724-BC86-A12808F026B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מלבן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B6E1C0-532A-4411-8BAB-A9C069D32FDA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3491F9-8B54-4B58-A319-2C18BFC1956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B20856-7221-4B93-AB22-3C7A9279A477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5A9643-BB14-4CD2-8EFA-DD420C53319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 rtl="0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תרשים זרימה: תהליך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תרשים זרימה: תהליך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6FB4D4-3D38-4AA6-B2AB-4D65DADB6C79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9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10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7D111E-7464-421C-B667-29FF148CBCD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עוגה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אליפסה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טבעת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מלבן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33" name="מציין מיקום טקסט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6697BE-A432-40B6-A50B-160824E97213}" type="datetimeFigureOut">
              <a:rPr lang="he-IL"/>
              <a:pPr>
                <a:defRPr/>
              </a:pPr>
              <a:t>י"ט/שבט/תשע"ב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BC16995-EADA-4C06-B38E-A1C6B9C6B5B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15" name="מלבן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3998" r:id="rId2"/>
    <p:sldLayoutId id="2147484000" r:id="rId3"/>
    <p:sldLayoutId id="2147483997" r:id="rId4"/>
    <p:sldLayoutId id="2147484001" r:id="rId5"/>
    <p:sldLayoutId id="2147483996" r:id="rId6"/>
    <p:sldLayoutId id="2147484002" r:id="rId7"/>
    <p:sldLayoutId id="2147484003" r:id="rId8"/>
    <p:sldLayoutId id="2147484004" r:id="rId9"/>
    <p:sldLayoutId id="2147483995" r:id="rId10"/>
    <p:sldLayoutId id="2147483994" r:id="rId11"/>
    <p:sldLayoutId id="2147484005" r:id="rId12"/>
  </p:sldLayoutIdLst>
  <p:txStyles>
    <p:titleStyle>
      <a:lvl1pPr algn="l" rtl="1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Arial" charset="0"/>
        </a:defRPr>
      </a:lvl9pPr>
      <a:extLst/>
    </p:titleStyle>
    <p:bodyStyle>
      <a:lvl1pPr marL="365125" indent="-282575" algn="r" rtl="1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r" rtl="1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r" rtl="1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r" rtl="1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d:\Users\user\AppData\Local\Microsoft\Windows\Temporary Internet Files\Content.IE5\DGVN102E\MC9004392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8422" y="2852936"/>
            <a:ext cx="1819283" cy="181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31913" y="908050"/>
            <a:ext cx="7405687" cy="19446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>"האינטרנט הוא כמו..."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>דימויי תלמידים ומורים לאינטרנט ומקומו בחיי התלמיד</a:t>
            </a:r>
            <a:endParaRPr lang="he-IL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494696" y="4468813"/>
            <a:ext cx="34575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altLang="ja-JP" b="1" dirty="0">
                <a:latin typeface="Gill Sans MT" pitchFamily="34" charset="0"/>
                <a:cs typeface="HGｺﾞｼｯｸE"/>
              </a:rPr>
              <a:t>יפעת בן- דוד </a:t>
            </a:r>
            <a:r>
              <a:rPr lang="he-IL" altLang="ja-JP" b="1" dirty="0" err="1">
                <a:latin typeface="Gill Sans MT" pitchFamily="34" charset="0"/>
                <a:cs typeface="HGｺﾞｼｯｸE"/>
              </a:rPr>
              <a:t>קוליקנט</a:t>
            </a:r>
            <a:r>
              <a:rPr lang="he-IL" altLang="ja-JP" b="1" dirty="0">
                <a:latin typeface="Gill Sans MT" pitchFamily="34" charset="0"/>
                <a:cs typeface="HGｺﾞｼｯｸE"/>
              </a:rPr>
              <a:t>  (</a:t>
            </a:r>
            <a:r>
              <a:rPr lang="en-US" altLang="ja-JP" b="1" dirty="0">
                <a:latin typeface="Gill Sans MT" pitchFamily="34" charset="0"/>
                <a:ea typeface="MS PGothic"/>
                <a:cs typeface="MS PGothic"/>
              </a:rPr>
              <a:t>Ph. D</a:t>
            </a:r>
            <a:r>
              <a:rPr lang="he-IL" altLang="ja-JP" b="1" dirty="0">
                <a:latin typeface="Gill Sans MT" pitchFamily="34" charset="0"/>
                <a:cs typeface="HGｺﾞｼｯｸE"/>
              </a:rPr>
              <a:t>)</a:t>
            </a:r>
            <a:endParaRPr lang="en-US" altLang="ja-JP" b="1" dirty="0">
              <a:latin typeface="Gill Sans MT" pitchFamily="34" charset="0"/>
              <a:ea typeface="MS PGothic"/>
              <a:cs typeface="MS PGothic"/>
            </a:endParaRPr>
          </a:p>
          <a:p>
            <a:pPr algn="ctr"/>
            <a:r>
              <a:rPr lang="he-IL" altLang="ja-JP" b="1" dirty="0">
                <a:latin typeface="Gill Sans MT" pitchFamily="34" charset="0"/>
                <a:cs typeface="HGｺﾞｼｯｸE"/>
              </a:rPr>
              <a:t>בית הספר לחינוך</a:t>
            </a:r>
            <a:endParaRPr lang="en-US" altLang="ja-JP" b="1" dirty="0">
              <a:latin typeface="Gill Sans MT" pitchFamily="34" charset="0"/>
              <a:ea typeface="MS PGothic"/>
              <a:cs typeface="MS PGothic"/>
            </a:endParaRPr>
          </a:p>
          <a:p>
            <a:pPr algn="ctr"/>
            <a:r>
              <a:rPr lang="he-IL" altLang="ja-JP" b="1" dirty="0">
                <a:latin typeface="Gill Sans MT" pitchFamily="34" charset="0"/>
                <a:cs typeface="HGｺﾞｼｯｸE"/>
              </a:rPr>
              <a:t>האוניברסיטה העברית בירושלים</a:t>
            </a:r>
            <a:endParaRPr lang="en-US" b="1" dirty="0">
              <a:latin typeface="Gill Sans MT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48064" y="4472624"/>
            <a:ext cx="34575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altLang="ja-JP" b="1" dirty="0">
                <a:latin typeface="Gill Sans MT" pitchFamily="34" charset="0"/>
                <a:cs typeface="HGｺﾞｼｯｸE"/>
              </a:rPr>
              <a:t>אלונה שבט (</a:t>
            </a:r>
            <a:r>
              <a:rPr lang="en-US" altLang="ja-JP" b="1" dirty="0">
                <a:latin typeface="Gill Sans MT" pitchFamily="34" charset="0"/>
                <a:ea typeface="MS PGothic"/>
                <a:cs typeface="MS PGothic"/>
              </a:rPr>
              <a:t>M.A</a:t>
            </a:r>
            <a:r>
              <a:rPr lang="he-IL" altLang="ja-JP" b="1" dirty="0">
                <a:latin typeface="Gill Sans MT" pitchFamily="34" charset="0"/>
                <a:cs typeface="HGｺﾞｼｯｸE"/>
              </a:rPr>
              <a:t>)</a:t>
            </a:r>
            <a:endParaRPr lang="en-US" altLang="ja-JP" b="1" dirty="0">
              <a:latin typeface="Gill Sans MT" pitchFamily="34" charset="0"/>
              <a:ea typeface="MS PGothic"/>
              <a:cs typeface="MS PGothic"/>
            </a:endParaRPr>
          </a:p>
          <a:p>
            <a:pPr algn="ctr"/>
            <a:r>
              <a:rPr lang="he-IL" altLang="ja-JP" b="1" dirty="0">
                <a:latin typeface="Gill Sans MT" pitchFamily="34" charset="0"/>
                <a:cs typeface="HGｺﾞｼｯｸE"/>
              </a:rPr>
              <a:t>בית הספר לחינוך</a:t>
            </a:r>
            <a:endParaRPr lang="en-US" altLang="ja-JP" b="1" dirty="0">
              <a:latin typeface="Gill Sans MT" pitchFamily="34" charset="0"/>
              <a:ea typeface="MS PGothic"/>
              <a:cs typeface="MS PGothic"/>
            </a:endParaRPr>
          </a:p>
          <a:p>
            <a:pPr algn="ctr"/>
            <a:r>
              <a:rPr lang="he-IL" altLang="ja-JP" b="1" dirty="0">
                <a:latin typeface="Gill Sans MT" pitchFamily="34" charset="0"/>
                <a:cs typeface="HGｺﾞｼｯｸE"/>
              </a:rPr>
              <a:t>האוניברסיטה העברית בירושלים</a:t>
            </a:r>
            <a:endParaRPr lang="en-US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178966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44650" y="265986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</a:rPr>
              <a:t>The net generation 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Tapscott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, 1998)</a:t>
            </a:r>
            <a:endParaRPr lang="he-IL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מציין מיקום תוכן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818" cy="4800600"/>
          </a:xfrm>
        </p:spPr>
        <p:txBody>
          <a:bodyPr/>
          <a:lstStyle/>
          <a:p>
            <a:r>
              <a:rPr lang="he-IL" sz="2800" dirty="0" smtClean="0"/>
              <a:t>מחקרים רבים עוסקים באפיוני דור התלמידים שגדל לתוך עולם דיגיטלי. נבחנים דפוסי שימוש, מיומנויות, תפיסות, ודרכי למידה (בכלל ובבית הספר).</a:t>
            </a:r>
          </a:p>
          <a:p>
            <a:pPr marL="82550" indent="0">
              <a:buNone/>
            </a:pPr>
            <a:endParaRPr lang="he-IL" sz="2800" dirty="0" smtClean="0"/>
          </a:p>
          <a:p>
            <a:r>
              <a:rPr lang="he-IL" sz="2800" b="1" dirty="0" smtClean="0"/>
              <a:t>בספרות מאופיינים כ: </a:t>
            </a:r>
          </a:p>
          <a:p>
            <a:pPr marL="596900" indent="-514350">
              <a:buFont typeface="+mj-lt"/>
              <a:buAutoNum type="arabicPeriod"/>
            </a:pPr>
            <a:r>
              <a:rPr lang="he-IL" sz="2800" dirty="0" smtClean="0"/>
              <a:t>משתמשים נלהבים בטכנולוגיה דיגיטלית.</a:t>
            </a:r>
          </a:p>
          <a:p>
            <a:pPr marL="596900" indent="-514350">
              <a:buFont typeface="+mj-lt"/>
              <a:buAutoNum type="arabicPeriod"/>
            </a:pPr>
            <a:r>
              <a:rPr lang="he-IL" sz="2800" dirty="0" smtClean="0"/>
              <a:t>מגלים רצון רב לשילוב </a:t>
            </a:r>
            <a:r>
              <a:rPr lang="he-IL" sz="2800" dirty="0"/>
              <a:t>הטכנולוגיה בלמידה בבית </a:t>
            </a:r>
            <a:r>
              <a:rPr lang="he-IL" sz="2800" dirty="0" smtClean="0"/>
              <a:t>הספר </a:t>
            </a:r>
            <a:r>
              <a:rPr lang="he-IL" sz="2400" dirty="0" smtClean="0"/>
              <a:t>(ותסכול מהשימוש המועט).</a:t>
            </a:r>
          </a:p>
          <a:p>
            <a:pPr marL="596900" indent="-514350">
              <a:buFont typeface="+mj-lt"/>
              <a:buAutoNum type="arabicPeriod"/>
            </a:pPr>
            <a:r>
              <a:rPr lang="he-IL" sz="2800" dirty="0" smtClean="0"/>
              <a:t>טענה כי הם שונים מדורות קודמים באופני חשיבה ודרכי למידה מועדפות.</a:t>
            </a:r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>המחקר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he-IL" sz="5100" dirty="0"/>
              <a:t>במחקר זה הושם דגש על </a:t>
            </a:r>
            <a:r>
              <a:rPr lang="he-IL" altLang="ja-JP" sz="5100" dirty="0">
                <a:cs typeface="HGｺﾞｼｯｸE"/>
              </a:rPr>
              <a:t>תפיסות תלמידים ומוריהם אודות האינטרנט ושילובו </a:t>
            </a:r>
            <a:r>
              <a:rPr lang="he-IL" altLang="ja-JP" sz="5100" dirty="0" smtClean="0">
                <a:cs typeface="HGｺﾞｼｯｸE"/>
              </a:rPr>
              <a:t>בבית </a:t>
            </a:r>
            <a:r>
              <a:rPr lang="he-IL" altLang="ja-JP" sz="5100" dirty="0">
                <a:cs typeface="HGｺﾞｼｯｸE"/>
              </a:rPr>
              <a:t>הספר ובחיי התלמיד.</a:t>
            </a:r>
            <a:r>
              <a:rPr lang="en-US" altLang="ja-JP" sz="5100" dirty="0">
                <a:ea typeface="MS PGothic"/>
                <a:cs typeface="MS PGothic"/>
              </a:rPr>
              <a:t> </a:t>
            </a:r>
            <a:endParaRPr lang="he-IL" altLang="ja-JP" sz="5100" dirty="0">
              <a:cs typeface="HGｺﾞｼｯｸE"/>
            </a:endParaRP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ü"/>
            </a:pPr>
            <a:endParaRPr lang="he-IL" altLang="ja-JP" sz="5100" dirty="0" smtClean="0">
              <a:cs typeface="HGｺﾞｼｯｸE"/>
            </a:endParaRP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he-IL" altLang="ja-JP" sz="5100" dirty="0" smtClean="0">
                <a:cs typeface="HGｺﾞｼｯｸE"/>
              </a:rPr>
              <a:t>נערך בבית ספר תיכון המשלב אינטרנט בלמידה באופן חלקי, במקצועות שונים, באופן פורמאלי ומתוך שיקול דעת פדגוגי</a:t>
            </a:r>
            <a:r>
              <a:rPr lang="en-US" altLang="ja-JP" sz="5100" dirty="0" smtClean="0">
                <a:ea typeface="MS PGothic"/>
                <a:cs typeface="MS PGothic"/>
              </a:rPr>
              <a:t>  .</a:t>
            </a:r>
            <a:r>
              <a:rPr lang="he-IL" sz="5100" dirty="0" smtClean="0"/>
              <a:t> </a:t>
            </a:r>
            <a:r>
              <a:rPr lang="he-IL" sz="3600" dirty="0" smtClean="0"/>
              <a:t>תיכון דתי לאומי לבנות. עיוני ברמה גבוהה. השתתפו 100 תלמידות ו 27 מורים</a:t>
            </a:r>
            <a:endParaRPr lang="en-US" sz="3600" dirty="0" smtClean="0">
              <a:cs typeface="Arial" charset="0"/>
            </a:endParaRP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ü"/>
            </a:pPr>
            <a:endParaRPr lang="en-US" altLang="ja-JP" sz="5100" dirty="0" smtClean="0">
              <a:ea typeface="MS PGothic"/>
              <a:cs typeface="MS PGothic"/>
            </a:endParaRP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he-IL" altLang="ja-JP" sz="5100" dirty="0" smtClean="0">
                <a:cs typeface="HGｺﾞｼｯｸE"/>
              </a:rPr>
              <a:t>מחקר מטפורות- השלמת דימוי או מטפורה בליווי הסבר במשפטים: אינטרנט הוא כמו... אינטרנט ותלמיד הם כמו... </a:t>
            </a: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 2" pitchFamily="18" charset="2"/>
              <a:buNone/>
            </a:pPr>
            <a:r>
              <a:rPr lang="he-IL" altLang="ja-JP" sz="3600" dirty="0" smtClean="0">
                <a:cs typeface="HGｺﾞｼｯｸE"/>
              </a:rPr>
              <a:t>    (ע"פ ענבר 1997 "הכלא החינוכי החופשי")</a:t>
            </a:r>
            <a:endParaRPr lang="he-IL" altLang="ja-JP" sz="5100" dirty="0" smtClean="0">
              <a:cs typeface="HGｺﾞｼｯｸE"/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 2" pitchFamily="18" charset="2"/>
              <a:buNone/>
            </a:pPr>
            <a:endParaRPr lang="he-IL" altLang="ja-JP" dirty="0" smtClean="0">
              <a:cs typeface="HGｺﾞｼｯｸ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>שימוש במטפורות במחקר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he-IL" altLang="ja-JP" sz="2800" dirty="0" smtClean="0">
                <a:cs typeface="HGｺﾞｼｯｸE"/>
              </a:rPr>
              <a:t>מאפשר הצצה אל המשמעות הסמויה שניתנת למושג אצל הנשאל.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e-IL" altLang="ja-JP" sz="2800" dirty="0" smtClean="0">
              <a:cs typeface="HGｺﾞｼｯｸE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he-IL" altLang="ja-JP" sz="2800" dirty="0" smtClean="0">
                <a:cs typeface="HGｺﾞｼｯｸE"/>
              </a:rPr>
              <a:t>המטפורה מבטאת את אופן התייחסותנו למושג. היא מתבטאת בשפה בה אנו מדברים, בצורת  החשיבה ובפעולות שלנו לגבי המושג הנדון 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e-IL" altLang="ja-JP" sz="2800" dirty="0" smtClean="0">
              <a:cs typeface="HGｺﾞｼｯｸE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he-IL" altLang="ja-JP" sz="2800" dirty="0" smtClean="0">
                <a:cs typeface="HGｺﾞｼｯｸE"/>
              </a:rPr>
              <a:t>למטפורה כוח רב להעביר מסרים. היא יכולה להעביר מידע יחד עם תחושות ורגשות.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e-IL" altLang="ja-JP" sz="2800" dirty="0" smtClean="0">
              <a:cs typeface="HGｺﾞｼｯｸE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he-IL" altLang="ja-JP" sz="2800" dirty="0" smtClean="0">
                <a:cs typeface="HGｺﾞｼｯｸE"/>
              </a:rPr>
              <a:t>המטפורה היא חלק מעולמו הפנימי-רגשי של האדם וגילויה מאפשר לעסוק בעולמות מורכבים שחלקם אינו גלוי לעין.</a:t>
            </a:r>
            <a:r>
              <a:rPr lang="en-US" altLang="ja-JP" sz="2800" dirty="0" smtClean="0">
                <a:ea typeface="MS PGothic"/>
                <a:cs typeface="MS PGothic"/>
              </a:rPr>
              <a:t> </a:t>
            </a:r>
            <a:endParaRPr lang="he-IL" altLang="ja-JP" sz="2800" dirty="0" smtClean="0">
              <a:cs typeface="HGｺﾞｼｯｸE"/>
            </a:endParaRPr>
          </a:p>
        </p:txBody>
      </p:sp>
      <p:pic>
        <p:nvPicPr>
          <p:cNvPr id="1026" name="Picture 2" descr="d:\Users\user\AppData\Local\Microsoft\Windows\Temporary Internet Files\Content.IE5\VP8P94Y5\MC9002346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9345"/>
            <a:ext cx="1080120" cy="116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274638"/>
            <a:ext cx="6130925" cy="8699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sz="4000" b="1" dirty="0" smtClean="0">
                <a:solidFill>
                  <a:schemeClr val="tx2">
                    <a:satMod val="130000"/>
                  </a:schemeClr>
                </a:solidFill>
              </a:rPr>
              <a:t>          </a:t>
            </a:r>
            <a:br>
              <a:rPr lang="he-IL" sz="40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he-IL" sz="4000" b="1" dirty="0" smtClean="0">
                <a:solidFill>
                  <a:schemeClr val="tx2">
                    <a:satMod val="130000"/>
                  </a:schemeClr>
                </a:solidFill>
              </a:rPr>
              <a:t>האינטרנט </a:t>
            </a:r>
            <a:r>
              <a:rPr lang="he-IL" sz="4000" b="1" dirty="0">
                <a:solidFill>
                  <a:schemeClr val="tx2">
                    <a:satMod val="130000"/>
                  </a:schemeClr>
                </a:solidFill>
              </a:rPr>
              <a:t>הוא כמו...</a:t>
            </a:r>
            <a:br>
              <a:rPr lang="he-IL" sz="4000" b="1" dirty="0">
                <a:solidFill>
                  <a:schemeClr val="tx2">
                    <a:satMod val="130000"/>
                  </a:schemeClr>
                </a:solidFill>
              </a:rPr>
            </a:br>
            <a:endParaRPr lang="en-US" sz="4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12118" name="Group 8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0710023"/>
              </p:ext>
            </p:extLst>
          </p:nvPr>
        </p:nvGraphicFramePr>
        <p:xfrm>
          <a:off x="611188" y="1265238"/>
          <a:ext cx="8002587" cy="5583558"/>
        </p:xfrm>
        <a:graphic>
          <a:graphicData uri="http://schemas.openxmlformats.org/drawingml/2006/table">
            <a:tbl>
              <a:tblPr rtl="1"/>
              <a:tblGrid>
                <a:gridCol w="5337175"/>
                <a:gridCol w="1262062"/>
                <a:gridCol w="1403350"/>
              </a:tblGrid>
              <a:tr h="398463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%תלמידות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%מורים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אמצעי למציאת מידע, לתקשורת, לבילוי ותעסוקה-</a:t>
                      </a:r>
                      <a:r>
                        <a:rPr kumimoji="0" lang="he-IL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תשובון, עוזר פרטי, תנועת נוער, כיף, טלפון, אדם חכם</a:t>
                      </a:r>
                      <a:endParaRPr kumimoji="0" lang="he-IL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35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עולם ענק-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עולם מקביל, יבשת, ים: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אינסוף אפשרויות, חלון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MS Mincho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10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19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היפר קישוריות-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רשת של עכביש, מבוך</a:t>
                      </a:r>
                      <a:endParaRPr kumimoji="0" lang="he-IL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3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4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התחדשות מתמדת-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אישה יולדת, ספר שלא נגמר</a:t>
                      </a:r>
                      <a:endParaRPr kumimoji="0" lang="he-IL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בן משפחה-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חשוב ועוזר, מקרר, הליכון, חבר טוב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3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12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שימוש מושכל- </a:t>
                      </a:r>
                      <a:r>
                        <a:rPr kumimoji="0" lang="he-IL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קמח שצריך לנפות אותו, שוקולד שהוא טוב במידה הרצויה, מחט בערמת שחת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21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42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התמכרות ונזק-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סמים, מלכודת, משאבה שקשה להתנתק ממנה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18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4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אכזבה ורמאות-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מכונת פחיות כי... , אשליה אופטית</a:t>
                      </a:r>
                      <a:endParaRPr kumimoji="0" lang="he-IL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7</a:t>
                      </a: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סה"כ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100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100</a:t>
                      </a:r>
                      <a:endParaRPr kumimoji="0" lang="he-IL" altLang="ja-JP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MS Mincho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0" name="Line 167"/>
          <p:cNvSpPr>
            <a:spLocks noChangeShapeType="1"/>
          </p:cNvSpPr>
          <p:nvPr/>
        </p:nvSpPr>
        <p:spPr bwMode="auto">
          <a:xfrm>
            <a:off x="8910638" y="-2381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1" name="Line 170"/>
          <p:cNvSpPr>
            <a:spLocks noChangeShapeType="1"/>
          </p:cNvSpPr>
          <p:nvPr/>
        </p:nvSpPr>
        <p:spPr bwMode="auto">
          <a:xfrm>
            <a:off x="8910638" y="-2381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2" name="Line 202"/>
          <p:cNvSpPr>
            <a:spLocks noChangeShapeType="1"/>
          </p:cNvSpPr>
          <p:nvPr/>
        </p:nvSpPr>
        <p:spPr bwMode="auto">
          <a:xfrm>
            <a:off x="8910638" y="311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3" name="Line 225"/>
          <p:cNvSpPr>
            <a:spLocks noChangeShapeType="1"/>
          </p:cNvSpPr>
          <p:nvPr/>
        </p:nvSpPr>
        <p:spPr bwMode="auto">
          <a:xfrm>
            <a:off x="8910638" y="311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4" name="Line 226"/>
          <p:cNvSpPr>
            <a:spLocks noChangeShapeType="1"/>
          </p:cNvSpPr>
          <p:nvPr/>
        </p:nvSpPr>
        <p:spPr bwMode="auto">
          <a:xfrm>
            <a:off x="8910638" y="585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5" name="Line 247"/>
          <p:cNvSpPr>
            <a:spLocks noChangeShapeType="1"/>
          </p:cNvSpPr>
          <p:nvPr/>
        </p:nvSpPr>
        <p:spPr bwMode="auto">
          <a:xfrm>
            <a:off x="8910638" y="585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6" name="Line 273"/>
          <p:cNvSpPr>
            <a:spLocks noChangeShapeType="1"/>
          </p:cNvSpPr>
          <p:nvPr/>
        </p:nvSpPr>
        <p:spPr bwMode="auto">
          <a:xfrm>
            <a:off x="8910638" y="8604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7" name="Line 276"/>
          <p:cNvSpPr>
            <a:spLocks noChangeShapeType="1"/>
          </p:cNvSpPr>
          <p:nvPr/>
        </p:nvSpPr>
        <p:spPr bwMode="auto">
          <a:xfrm>
            <a:off x="8910638" y="8604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8" name="Line 298"/>
          <p:cNvSpPr>
            <a:spLocks noChangeShapeType="1"/>
          </p:cNvSpPr>
          <p:nvPr/>
        </p:nvSpPr>
        <p:spPr bwMode="auto">
          <a:xfrm>
            <a:off x="8910638" y="11350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89" name="Line 301"/>
          <p:cNvSpPr>
            <a:spLocks noChangeShapeType="1"/>
          </p:cNvSpPr>
          <p:nvPr/>
        </p:nvSpPr>
        <p:spPr bwMode="auto">
          <a:xfrm>
            <a:off x="8910638" y="11350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0" name="Line 323"/>
          <p:cNvSpPr>
            <a:spLocks noChangeShapeType="1"/>
          </p:cNvSpPr>
          <p:nvPr/>
        </p:nvSpPr>
        <p:spPr bwMode="auto">
          <a:xfrm>
            <a:off x="8910638" y="14097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1" name="Line 326"/>
          <p:cNvSpPr>
            <a:spLocks noChangeShapeType="1"/>
          </p:cNvSpPr>
          <p:nvPr/>
        </p:nvSpPr>
        <p:spPr bwMode="auto">
          <a:xfrm>
            <a:off x="8910638" y="14097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2" name="Line 348"/>
          <p:cNvSpPr>
            <a:spLocks noChangeShapeType="1"/>
          </p:cNvSpPr>
          <p:nvPr/>
        </p:nvSpPr>
        <p:spPr bwMode="auto">
          <a:xfrm>
            <a:off x="8910638" y="16843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3" name="Line 351"/>
          <p:cNvSpPr>
            <a:spLocks noChangeShapeType="1"/>
          </p:cNvSpPr>
          <p:nvPr/>
        </p:nvSpPr>
        <p:spPr bwMode="auto">
          <a:xfrm>
            <a:off x="8910638" y="16843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4" name="Line 373"/>
          <p:cNvSpPr>
            <a:spLocks noChangeShapeType="1"/>
          </p:cNvSpPr>
          <p:nvPr/>
        </p:nvSpPr>
        <p:spPr bwMode="auto">
          <a:xfrm>
            <a:off x="8910638" y="1958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5" name="Line 376"/>
          <p:cNvSpPr>
            <a:spLocks noChangeShapeType="1"/>
          </p:cNvSpPr>
          <p:nvPr/>
        </p:nvSpPr>
        <p:spPr bwMode="auto">
          <a:xfrm>
            <a:off x="8910638" y="1958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6" name="Line 398"/>
          <p:cNvSpPr>
            <a:spLocks noChangeShapeType="1"/>
          </p:cNvSpPr>
          <p:nvPr/>
        </p:nvSpPr>
        <p:spPr bwMode="auto">
          <a:xfrm>
            <a:off x="8910638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7" name="Line 401"/>
          <p:cNvSpPr>
            <a:spLocks noChangeShapeType="1"/>
          </p:cNvSpPr>
          <p:nvPr/>
        </p:nvSpPr>
        <p:spPr bwMode="auto">
          <a:xfrm>
            <a:off x="8910638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8" name="Line 423"/>
          <p:cNvSpPr>
            <a:spLocks noChangeShapeType="1"/>
          </p:cNvSpPr>
          <p:nvPr/>
        </p:nvSpPr>
        <p:spPr bwMode="auto">
          <a:xfrm>
            <a:off x="8910638" y="25082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499" name="Line 426"/>
          <p:cNvSpPr>
            <a:spLocks noChangeShapeType="1"/>
          </p:cNvSpPr>
          <p:nvPr/>
        </p:nvSpPr>
        <p:spPr bwMode="auto">
          <a:xfrm>
            <a:off x="8910638" y="25082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500" name="Line 448"/>
          <p:cNvSpPr>
            <a:spLocks noChangeShapeType="1"/>
          </p:cNvSpPr>
          <p:nvPr/>
        </p:nvSpPr>
        <p:spPr bwMode="auto">
          <a:xfrm>
            <a:off x="8910638" y="27828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501" name="Line 451"/>
          <p:cNvSpPr>
            <a:spLocks noChangeShapeType="1"/>
          </p:cNvSpPr>
          <p:nvPr/>
        </p:nvSpPr>
        <p:spPr bwMode="auto">
          <a:xfrm>
            <a:off x="8910638" y="27828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502" name="Line 471"/>
          <p:cNvSpPr>
            <a:spLocks noChangeShapeType="1"/>
          </p:cNvSpPr>
          <p:nvPr/>
        </p:nvSpPr>
        <p:spPr bwMode="auto">
          <a:xfrm>
            <a:off x="8910638" y="30575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503" name="Line 474"/>
          <p:cNvSpPr>
            <a:spLocks noChangeShapeType="1"/>
          </p:cNvSpPr>
          <p:nvPr/>
        </p:nvSpPr>
        <p:spPr bwMode="auto">
          <a:xfrm>
            <a:off x="8910638" y="30575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504" name="Text Box 836"/>
          <p:cNvSpPr txBox="1">
            <a:spLocks noChangeArrowheads="1"/>
          </p:cNvSpPr>
          <p:nvPr/>
        </p:nvSpPr>
        <p:spPr bwMode="auto">
          <a:xfrm>
            <a:off x="395288" y="260350"/>
            <a:ext cx="1800225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400" b="1">
                <a:latin typeface="Gill Sans MT" pitchFamily="34" charset="0"/>
              </a:rPr>
              <a:t>פן מעשי</a:t>
            </a:r>
          </a:p>
          <a:p>
            <a:pPr>
              <a:spcBef>
                <a:spcPct val="50000"/>
              </a:spcBef>
            </a:pPr>
            <a:r>
              <a:rPr lang="he-IL" sz="2400" b="1">
                <a:solidFill>
                  <a:srgbClr val="FF0000"/>
                </a:solidFill>
                <a:latin typeface="Gill Sans MT" pitchFamily="34" charset="0"/>
              </a:rPr>
              <a:t>פן ערכי</a:t>
            </a:r>
            <a:endParaRPr lang="en-US" sz="2400" b="1">
              <a:solidFill>
                <a:srgbClr val="FF000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>
                <a:solidFill>
                  <a:schemeClr val="tx2">
                    <a:satMod val="130000"/>
                  </a:schemeClr>
                </a:solidFill>
              </a:rPr>
              <a:t>אינטרנט ותלמיד הם כמו...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13596" name="Group 28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552082143"/>
              </p:ext>
            </p:extLst>
          </p:nvPr>
        </p:nvGraphicFramePr>
        <p:xfrm>
          <a:off x="1042988" y="1600200"/>
          <a:ext cx="7643812" cy="4862513"/>
        </p:xfrm>
        <a:graphic>
          <a:graphicData uri="http://schemas.openxmlformats.org/drawingml/2006/table">
            <a:tbl>
              <a:tblPr rtl="1"/>
              <a:tblGrid>
                <a:gridCol w="5194300"/>
                <a:gridCol w="1371600"/>
                <a:gridCol w="1077912"/>
              </a:tblGrid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ja-JP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%תלמידות</a:t>
                      </a:r>
                      <a:endParaRPr kumimoji="0" lang="he-IL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% מורים</a:t>
                      </a:r>
                      <a:endParaRPr kumimoji="0" lang="he-IL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קשר חיובי, בונה, עוזר-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חברים, מורה ותלמיד, מקל הליכה, עצים לנגר: נגישות טבעית ורב תכליתית</a:t>
                      </a:r>
                      <a:endParaRPr kumimoji="0" lang="he-IL" altLang="ja-JP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42</a:t>
                      </a:r>
                      <a:endParaRPr kumimoji="0" lang="en-US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</a:t>
                      </a:r>
                      <a:endParaRPr kumimoji="0" lang="en-US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תלות התלמיד באינטרנט-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זוג סקוצ'ים, עובד ומעביד, צמד חמד, אדם והצל שלו</a:t>
                      </a:r>
                      <a:endParaRPr kumimoji="0" lang="he-IL" altLang="ja-JP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13</a:t>
                      </a:r>
                      <a:endParaRPr kumimoji="0" lang="en-US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19</a:t>
                      </a:r>
                      <a:endParaRPr kumimoji="0" lang="en-US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התמכרות ופיתוי-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סוכר לילד קטן, בירה ואלכוהוליסט, לפני עיור לא תתן מכשול</a:t>
                      </a:r>
                      <a:endParaRPr kumimoji="0" lang="he-IL" altLang="ja-JP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</a:t>
                      </a:r>
                      <a:endParaRPr kumimoji="0" lang="en-US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en-US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שימוש מושכל, טוב ורע- </a:t>
                      </a:r>
                      <a:r>
                        <a:rPr kumimoji="0" lang="he-IL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נחש, מבוגר וקפאין, חיסון, נהג חדש ומכונית</a:t>
                      </a:r>
                      <a:endParaRPr kumimoji="0" lang="he-IL" altLang="ja-JP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19</a:t>
                      </a:r>
                      <a:endParaRPr kumimoji="0" lang="en-US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54</a:t>
                      </a:r>
                      <a:endParaRPr kumimoji="0" lang="en-US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קשר הורס- </a:t>
                      </a:r>
                      <a:r>
                        <a:rPr kumimoji="0" lang="he-IL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עצלנות, בזבוז זמן, נהג שנוסע עם שמש בעיניים</a:t>
                      </a:r>
                      <a:endParaRPr kumimoji="0" lang="he-IL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</a:t>
                      </a:r>
                      <a:endParaRPr kumimoji="0" lang="en-US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</a:t>
                      </a:r>
                      <a:endParaRPr kumimoji="0" lang="en-US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BE1278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דמיון-</a:t>
                      </a: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he-IL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מחסן: אוגרים מידע, דף ריק שניתן להוסיף בו מידע</a:t>
                      </a:r>
                      <a:endParaRPr kumimoji="0" lang="he-IL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9</a:t>
                      </a:r>
                      <a:endParaRPr kumimoji="0" lang="en-US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  <a:endParaRPr kumimoji="0" lang="he-IL" altLang="ja-JP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סה"כ</a:t>
                      </a:r>
                      <a:endParaRPr kumimoji="0" lang="he-IL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100</a:t>
                      </a:r>
                      <a:endParaRPr kumimoji="0" lang="he-IL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100</a:t>
                      </a:r>
                      <a:endParaRPr kumimoji="0" lang="he-IL" altLang="ja-JP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user\AppData\Local\Microsoft\Windows\Temporary Internet Files\Content.IE5\CXNDOGZ6\MC90043485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712705">
            <a:off x="383714" y="332659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4650" y="325945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chemeClr val="tx2">
                    <a:satMod val="130000"/>
                  </a:schemeClr>
                </a:solidFill>
              </a:rPr>
              <a:t>מסקנות</a:t>
            </a:r>
            <a:endParaRPr 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1268760"/>
            <a:ext cx="7499350" cy="5040560"/>
          </a:xfrm>
          <a:ln>
            <a:noFill/>
          </a:ln>
        </p:spPr>
        <p:txBody>
          <a:bodyPr/>
          <a:lstStyle/>
          <a:p>
            <a:pPr marL="82550" indent="0">
              <a:lnSpc>
                <a:spcPct val="80000"/>
              </a:lnSpc>
              <a:buNone/>
            </a:pPr>
            <a:endParaRPr lang="he-IL" sz="2400" dirty="0"/>
          </a:p>
          <a:p>
            <a:pPr>
              <a:lnSpc>
                <a:spcPct val="80000"/>
              </a:lnSpc>
            </a:pPr>
            <a:r>
              <a:rPr lang="he-IL" sz="2400" dirty="0" smtClean="0"/>
              <a:t>התקבלה תמונה מורכבת יותר של תפיסות התלמידים, מתיאור ה"נלהבות" האופייני בספרות.</a:t>
            </a:r>
          </a:p>
          <a:p>
            <a:pPr marL="82550" indent="0">
              <a:lnSpc>
                <a:spcPct val="80000"/>
              </a:lnSpc>
              <a:buNone/>
            </a:pPr>
            <a:endParaRPr lang="he-IL" sz="2400" dirty="0" smtClean="0"/>
          </a:p>
          <a:p>
            <a:r>
              <a:rPr lang="he-IL" sz="2400" dirty="0" smtClean="0"/>
              <a:t>נמצאה תפיסת האינטרנט </a:t>
            </a:r>
            <a:r>
              <a:rPr lang="he-IL" sz="2400" u="sng" dirty="0" smtClean="0"/>
              <a:t>בהיבט מעשי- </a:t>
            </a:r>
            <a:r>
              <a:rPr lang="he-IL" sz="2400" dirty="0" smtClean="0"/>
              <a:t>ככלי חשוב ועוזר מאד, יחד עם </a:t>
            </a:r>
            <a:r>
              <a:rPr lang="he-IL" sz="2400" u="sng" dirty="0" smtClean="0"/>
              <a:t>היבט ערכי- </a:t>
            </a:r>
            <a:r>
              <a:rPr lang="he-IL" sz="2400" dirty="0" smtClean="0"/>
              <a:t>צורך רב בשימוש מושכל וסכנת התמכרות.   </a:t>
            </a:r>
          </a:p>
          <a:p>
            <a:pPr marL="82550" indent="0">
              <a:lnSpc>
                <a:spcPct val="80000"/>
              </a:lnSpc>
              <a:buNone/>
            </a:pPr>
            <a:endParaRPr lang="he-IL" sz="2400" dirty="0" smtClean="0"/>
          </a:p>
          <a:p>
            <a:r>
              <a:rPr lang="he-IL" sz="2400" dirty="0" smtClean="0"/>
              <a:t>הקשר בין האינטרנט והתלמיד נתפס כחזק, חיובי ותורם     יחד עם תפיסת תלות התלמיד באינטרנט- שמעלה שוב צורך בשימוש מושכל. </a:t>
            </a:r>
          </a:p>
          <a:p>
            <a:pPr>
              <a:lnSpc>
                <a:spcPct val="80000"/>
              </a:lnSpc>
            </a:pPr>
            <a:endParaRPr lang="he-IL" sz="2000" dirty="0" smtClean="0"/>
          </a:p>
          <a:p>
            <a:pPr>
              <a:lnSpc>
                <a:spcPct val="80000"/>
              </a:lnSpc>
            </a:pPr>
            <a:r>
              <a:rPr lang="he-IL" sz="2400" dirty="0" smtClean="0"/>
              <a:t>במידה </a:t>
            </a:r>
            <a:r>
              <a:rPr lang="he-IL" sz="2400" dirty="0"/>
              <a:t>מועטה תואר האינטרנט כמביא לעצלנות התלמיד ופוגע ביכולותיו הלימודיות</a:t>
            </a:r>
            <a:r>
              <a:rPr lang="he-IL" sz="2400" dirty="0" smtClean="0"/>
              <a:t>.</a:t>
            </a:r>
          </a:p>
          <a:p>
            <a:pPr marL="82550" indent="0">
              <a:lnSpc>
                <a:spcPct val="80000"/>
              </a:lnSpc>
              <a:buNone/>
            </a:pPr>
            <a:endParaRPr lang="he-IL" altLang="ja-JP" sz="2400" dirty="0">
              <a:cs typeface="HGｺﾞｼｯｸE"/>
            </a:endParaRPr>
          </a:p>
          <a:p>
            <a:pPr marL="82550" indent="0">
              <a:lnSpc>
                <a:spcPct val="80000"/>
              </a:lnSpc>
              <a:buNone/>
            </a:pPr>
            <a:endParaRPr lang="en-US" sz="2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פנה השמש">
  <a:themeElements>
    <a:clrScheme name="מפנה השמש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מפנה השמש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מפנה השמ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1270</TotalTime>
  <Words>546</Words>
  <Application>Microsoft Office PowerPoint</Application>
  <PresentationFormat>‫הצגה על המסך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מפנה השמש</vt:lpstr>
      <vt:lpstr>                          "האינטרנט הוא כמו..." דימויי תלמידים ומורים לאינטרנט ומקומו בחיי התלמיד</vt:lpstr>
      <vt:lpstr>The net generation (Tapscott, 1998)</vt:lpstr>
      <vt:lpstr>המחקר</vt:lpstr>
      <vt:lpstr>שימוש במטפורות במחקר</vt:lpstr>
      <vt:lpstr>           האינטרנט הוא כמו... </vt:lpstr>
      <vt:lpstr>אינטרנט ותלמיד הם כמו...</vt:lpstr>
      <vt:lpstr>מסקנות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"האינטרנט הוא כמו..." דימויי תלמידים ומורים לאינטרנט ומקומו בחיי התלמיד</dc:title>
  <dc:creator>user</dc:creator>
  <cp:lastModifiedBy>hilaal</cp:lastModifiedBy>
  <cp:revision>58</cp:revision>
  <dcterms:created xsi:type="dcterms:W3CDTF">2012-01-26T12:16:25Z</dcterms:created>
  <dcterms:modified xsi:type="dcterms:W3CDTF">2012-02-12T12:26:02Z</dcterms:modified>
</cp:coreProperties>
</file>