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845" r:id="rId1"/>
  </p:sldMasterIdLst>
  <p:notesMasterIdLst>
    <p:notesMasterId r:id="rId18"/>
  </p:notesMasterIdLst>
  <p:handoutMasterIdLst>
    <p:handoutMasterId r:id="rId19"/>
  </p:handoutMasterIdLst>
  <p:sldIdLst>
    <p:sldId id="256" r:id="rId2"/>
    <p:sldId id="296" r:id="rId3"/>
    <p:sldId id="301" r:id="rId4"/>
    <p:sldId id="297" r:id="rId5"/>
    <p:sldId id="298" r:id="rId6"/>
    <p:sldId id="294" r:id="rId7"/>
    <p:sldId id="264" r:id="rId8"/>
    <p:sldId id="259" r:id="rId9"/>
    <p:sldId id="311" r:id="rId10"/>
    <p:sldId id="312" r:id="rId11"/>
    <p:sldId id="263" r:id="rId12"/>
    <p:sldId id="276" r:id="rId13"/>
    <p:sldId id="279" r:id="rId14"/>
    <p:sldId id="281" r:id="rId15"/>
    <p:sldId id="267" r:id="rId16"/>
    <p:sldId id="303" r:id="rId1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000000"/>
    <a:srgbClr val="FF6600"/>
    <a:srgbClr val="FFCC66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 autoAdjust="0"/>
    <p:restoredTop sz="93656" autoAdjust="0"/>
  </p:normalViewPr>
  <p:slideViewPr>
    <p:cSldViewPr>
      <p:cViewPr varScale="1">
        <p:scale>
          <a:sx n="74" d="100"/>
          <a:sy n="74" d="100"/>
        </p:scale>
        <p:origin x="-10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>
        <p:scale>
          <a:sx n="80" d="100"/>
          <a:sy n="80" d="100"/>
        </p:scale>
        <p:origin x="-2058" y="93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tor\My%20Documents\&#1512;&#1506;&#1497;&#1493;&#1504;&#1493;&#1514;%20&#1500;&#1491;&#1493;&#1511;&#1496;&#1493;&#1512;&#1496;\confirmation%20of%20candidature\&#1504;&#1505;&#1497;&#1493;&#1503;%20&#1513;&#1504;&#1497;%20&#1500;&#1492;&#1490;&#1513;&#1492;%20&#1489;&#1502;&#1512;&#1509;%202010\LITERATURE%20REVIEW\&#1508;&#1512;&#1511;&#1497;&#1501;%20&#1513;&#1488;&#1504;&#1497;%20&#1506;&#1493;&#1489;&#1491;&#1514;%20&#1506;&#1500;&#1497;&#1492;&#1501;\&#1490;&#1512;&#1508;&#1497;&#1501;%20&#1500;&#1502;&#1510;&#1490;&#1514;%20&#1500;&#1492;&#1513;&#1506;&#1512;&#1492;%20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&#1512;&#1506;&#1497;&#1493;&#1504;&#1493;&#1514;%20&#1500;&#1491;&#1493;&#1511;&#1496;&#1493;&#1512;&#1496;\confirmation%20of%20candidature\&#1504;&#1505;&#1497;&#1493;&#1503;%20&#1513;&#1504;&#1497;%20&#1500;&#1492;&#1490;&#1513;&#1492;%20&#1489;&#1502;&#1512;&#1509;%202010\LITERATURE%20REVIEW\&#1508;&#1512;&#1511;&#1497;&#1501;%20&#1513;&#1488;&#1504;&#1497;%20&#1506;&#1493;&#1489;&#1491;&#1514;%20&#1506;&#1500;&#1497;&#1492;&#1501;\&#1490;&#1512;&#1508;&#1497;&#1501;%20&#1500;&#1502;&#1510;&#1490;&#1514;%20&#1500;&#1492;&#1513;&#1506;&#1512;&#1492;%2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&#1512;&#1506;&#1497;&#1493;&#1504;&#1493;&#1514;%20&#1500;&#1491;&#1493;&#1511;&#1496;&#1493;&#1512;&#1496;\confirmation%20of%20candidature\&#1504;&#1505;&#1497;&#1493;&#1503;%20&#1513;&#1504;&#1497;%20&#1500;&#1492;&#1490;&#1513;&#1492;%20&#1489;&#1502;&#1512;&#1509;%202010\LITERATURE%20REVIEW\&#1508;&#1512;&#1511;&#1497;&#1501;%20&#1513;&#1488;&#1504;&#1497;%20&#1506;&#1493;&#1489;&#1491;&#1514;%20&#1506;&#1500;&#1497;&#1492;&#1501;\&#1490;&#1512;&#1508;&#1497;&#1501;%20&#1500;&#1508;&#1512;&#1494;&#1504;&#1496;&#1510;&#1497;&#1492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dministrator\My%20Documents\&#1512;&#1506;&#1497;&#1493;&#1504;&#1493;&#1514;%20&#1500;&#1491;&#1493;&#1511;&#1496;&#1493;&#1512;&#1496;\confirmation%20of%20candidature\&#1504;&#1505;&#1497;&#1493;&#1503;%20&#1513;&#1504;&#1497;%20&#1500;&#1492;&#1490;&#1513;&#1492;%20&#1489;&#1502;&#1512;&#1509;%202010\LITERATURE%20REVIEW\&#1508;&#1512;&#1511;&#1497;&#1501;%20&#1513;&#1488;&#1504;&#1497;%20&#1506;&#1493;&#1489;&#1491;&#1514;%20&#1506;&#1500;&#1497;&#1492;&#1501;\&#1490;&#1512;&#1508;&#1497;&#1501;%20&#1500;&#1508;&#1512;&#1494;&#1504;&#1496;&#1510;&#1497;&#149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Administrator\My%20Documents\&#1512;&#1506;&#1497;&#1493;&#1504;&#1493;&#1514;%20&#1500;&#1491;&#1493;&#1511;&#1496;&#1493;&#1512;&#1496;\confirmation%20of%20candidature\&#1504;&#1505;&#1497;&#1493;&#1503;%20&#1513;&#1504;&#1497;%20&#1500;&#1492;&#1490;&#1513;&#1492;%20&#1489;&#1502;&#1512;&#1509;%202010\LITERATURE%20REVIEW\&#1508;&#1512;&#1511;&#1497;&#1501;%20&#1513;&#1488;&#1504;&#1497;%20&#1506;&#1493;&#1489;&#1491;&#1514;%20&#1506;&#1500;&#1497;&#1492;&#1501;\&#1490;&#1512;&#1508;&#1497;&#1501;%20&#1500;&#1508;&#1512;&#1494;&#1504;&#1496;&#1510;&#1497;&#149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&#1512;&#1506;&#1497;&#1493;&#1504;&#1493;&#1514;%20&#1500;&#1491;&#1493;&#1511;&#1496;&#1493;&#1512;&#1496;\confirmation%20of%20candidature\&#1504;&#1505;&#1497;&#1493;&#1503;%20&#1513;&#1504;&#1497;%20&#1500;&#1492;&#1490;&#1513;&#1492;%20&#1489;&#1502;&#1512;&#1509;%202010\LITERATURE%20REVIEW\&#1508;&#1512;&#1511;&#1497;&#1501;%20&#1513;&#1488;&#1504;&#1497;%20&#1506;&#1493;&#1489;&#1491;&#1514;%20&#1506;&#1500;&#1497;&#1492;&#1501;\&#1490;&#1512;&#1508;&#1497;&#1501;%20&#1500;&#1508;&#1512;&#1494;&#1504;&#1496;&#1510;&#1497;&#1492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Administrator\My%20Documents\&#1512;&#1506;&#1497;&#1493;&#1504;&#1493;&#1514;%20&#1500;&#1491;&#1493;&#1511;&#1496;&#1493;&#1512;&#1496;\confirmation%20of%20candidature\&#1504;&#1505;&#1497;&#1493;&#1503;%20&#1513;&#1504;&#1497;%20&#1500;&#1492;&#1490;&#1513;&#1492;%20&#1489;&#1502;&#1512;&#1509;%202010\LITERATURE%20REVIEW\&#1508;&#1512;&#1511;&#1497;&#1501;%20&#1513;&#1488;&#1504;&#1497;%20&#1506;&#1493;&#1489;&#1491;&#1514;%20&#1506;&#1500;&#1497;&#1492;&#1501;\&#1490;&#1512;&#1508;&#1497;&#1501;%20&#1500;&#1508;&#1512;&#1494;&#1504;&#1496;&#1510;&#1497;&#149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&#1512;&#1506;&#1497;&#1493;&#1504;&#1493;&#1514;%20&#1500;&#1491;&#1493;&#1511;&#1496;&#1493;&#1512;&#1496;\confirmation%20of%20candidature\&#1504;&#1505;&#1497;&#1493;&#1503;%20&#1513;&#1504;&#1497;%20&#1500;&#1492;&#1490;&#1513;&#1492;%20&#1489;&#1502;&#1512;&#1509;%202010\LITERATURE%20REVIEW\&#1508;&#1512;&#1511;&#1497;&#1501;%20&#1513;&#1488;&#1504;&#1497;%20&#1506;&#1493;&#1489;&#1491;&#1514;%20&#1506;&#1500;&#1497;&#1492;&#1501;\&#1490;&#1512;&#1508;&#1497;&#1501;%20&#1500;&#1508;&#1512;&#1494;&#1504;&#1496;&#1510;&#1497;&#149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18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he-IL"/>
            </a:pPr>
            <a:r>
              <a:rPr lang="he-IL"/>
              <a:t>מדדי היעילות במטלת הזכרות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גיליון1!$A$10</c:f>
              <c:strCache>
                <c:ptCount val="1"/>
                <c:pt idx="0">
                  <c:v>קול מוכר מטלת הזכרות</c:v>
                </c:pt>
              </c:strCache>
            </c:strRef>
          </c:tx>
          <c:dLbls>
            <c:txPr>
              <a:bodyPr/>
              <a:lstStyle/>
              <a:p>
                <a:pPr>
                  <a:defRPr lang="he-IL"/>
                </a:pPr>
                <a:endParaRPr lang="en-US"/>
              </a:p>
            </c:txPr>
            <c:showVal val="1"/>
          </c:dLbls>
          <c:cat>
            <c:strRef>
              <c:f>גיליון1!$B$9:$D$9</c:f>
              <c:strCache>
                <c:ptCount val="3"/>
                <c:pt idx="0">
                  <c:v>LPE</c:v>
                </c:pt>
                <c:pt idx="1">
                  <c:v>TE</c:v>
                </c:pt>
                <c:pt idx="2">
                  <c:v>3_DE</c:v>
                </c:pt>
              </c:strCache>
            </c:strRef>
          </c:cat>
          <c:val>
            <c:numRef>
              <c:f>גיליון1!$B$10:$D$10</c:f>
              <c:numCache>
                <c:formatCode>General</c:formatCode>
                <c:ptCount val="3"/>
                <c:pt idx="0">
                  <c:v>0.30300000000000032</c:v>
                </c:pt>
                <c:pt idx="1">
                  <c:v>0.24100000000000013</c:v>
                </c:pt>
                <c:pt idx="2">
                  <c:v>0.36600000000000033</c:v>
                </c:pt>
              </c:numCache>
            </c:numRef>
          </c:val>
        </c:ser>
        <c:ser>
          <c:idx val="1"/>
          <c:order val="1"/>
          <c:tx>
            <c:strRef>
              <c:f>גיליון1!$A$11</c:f>
              <c:strCache>
                <c:ptCount val="1"/>
                <c:pt idx="0">
                  <c:v>קול לא מוכר מטלת הזכרות</c:v>
                </c:pt>
              </c:strCache>
            </c:strRef>
          </c:tx>
          <c:spPr>
            <a:solidFill>
              <a:srgbClr val="C00000">
                <a:alpha val="40000"/>
              </a:srgbClr>
            </a:solidFill>
          </c:spPr>
          <c:dLbls>
            <c:txPr>
              <a:bodyPr/>
              <a:lstStyle/>
              <a:p>
                <a:pPr>
                  <a:defRPr lang="he-IL"/>
                </a:pPr>
                <a:endParaRPr lang="en-US"/>
              </a:p>
            </c:txPr>
            <c:showVal val="1"/>
          </c:dLbls>
          <c:cat>
            <c:strRef>
              <c:f>גיליון1!$B$9:$D$9</c:f>
              <c:strCache>
                <c:ptCount val="3"/>
                <c:pt idx="0">
                  <c:v>LPE</c:v>
                </c:pt>
                <c:pt idx="1">
                  <c:v>TE</c:v>
                </c:pt>
                <c:pt idx="2">
                  <c:v>3_DE</c:v>
                </c:pt>
              </c:strCache>
            </c:strRef>
          </c:cat>
          <c:val>
            <c:numRef>
              <c:f>גיליון1!$B$11:$D$11</c:f>
              <c:numCache>
                <c:formatCode>General</c:formatCode>
                <c:ptCount val="3"/>
                <c:pt idx="0">
                  <c:v>-0.22400000000000012</c:v>
                </c:pt>
                <c:pt idx="1">
                  <c:v>-0.16200000000000012</c:v>
                </c:pt>
                <c:pt idx="2">
                  <c:v>-0.26100000000000001</c:v>
                </c:pt>
              </c:numCache>
            </c:numRef>
          </c:val>
        </c:ser>
        <c:axId val="143500800"/>
        <c:axId val="143691776"/>
      </c:barChart>
      <c:catAx>
        <c:axId val="143500800"/>
        <c:scaling>
          <c:orientation val="minMax"/>
        </c:scaling>
        <c:axPos val="b"/>
        <c:tickLblPos val="nextTo"/>
        <c:txPr>
          <a:bodyPr/>
          <a:lstStyle/>
          <a:p>
            <a:pPr>
              <a:defRPr lang="he-IL" sz="1200" b="1"/>
            </a:pPr>
            <a:endParaRPr lang="en-US"/>
          </a:p>
        </c:txPr>
        <c:crossAx val="143691776"/>
        <c:crosses val="autoZero"/>
        <c:auto val="1"/>
        <c:lblAlgn val="ctr"/>
        <c:lblOffset val="100"/>
      </c:catAx>
      <c:valAx>
        <c:axId val="1436917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he-IL"/>
            </a:pPr>
            <a:endParaRPr lang="en-US"/>
          </a:p>
        </c:txPr>
        <c:crossAx val="143500800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"/>
          <c:y val="0.30208944812131039"/>
          <c:w val="0.28801713261672479"/>
          <c:h val="0.42671828812096246"/>
        </c:manualLayout>
      </c:layout>
      <c:txPr>
        <a:bodyPr/>
        <a:lstStyle/>
        <a:p>
          <a:pPr>
            <a:defRPr lang="he-IL" sz="1200" b="1"/>
          </a:pPr>
          <a:endParaRPr lang="en-US"/>
        </a:p>
      </c:txPr>
    </c:legend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18"/>
  <c:chart>
    <c:title>
      <c:tx>
        <c:rich>
          <a:bodyPr/>
          <a:lstStyle/>
          <a:p>
            <a:pPr>
              <a:defRPr lang="he-IL"/>
            </a:pPr>
            <a:r>
              <a:rPr lang="he-IL"/>
              <a:t>מדדי היעילות</a:t>
            </a:r>
            <a:r>
              <a:rPr lang="en-US"/>
              <a:t> </a:t>
            </a:r>
            <a:r>
              <a:rPr lang="he-IL"/>
              <a:t> במטלת טרנספר</a:t>
            </a:r>
          </a:p>
        </c:rich>
      </c:tx>
      <c:layout/>
    </c:title>
    <c:plotArea>
      <c:layout/>
      <c:barChart>
        <c:barDir val="col"/>
        <c:grouping val="clustered"/>
        <c:ser>
          <c:idx val="2"/>
          <c:order val="0"/>
          <c:tx>
            <c:strRef>
              <c:f>גיליון1!$A$12</c:f>
              <c:strCache>
                <c:ptCount val="1"/>
                <c:pt idx="0">
                  <c:v>קול מוכר מטלת טרנספר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he-IL"/>
                </a:pPr>
                <a:endParaRPr lang="en-US"/>
              </a:p>
            </c:txPr>
            <c:showVal val="1"/>
          </c:dLbls>
          <c:cat>
            <c:strRef>
              <c:f>גיליון1!$B$9:$D$9</c:f>
              <c:strCache>
                <c:ptCount val="3"/>
                <c:pt idx="0">
                  <c:v>LPE</c:v>
                </c:pt>
                <c:pt idx="1">
                  <c:v>TE</c:v>
                </c:pt>
                <c:pt idx="2">
                  <c:v>3_DE</c:v>
                </c:pt>
              </c:strCache>
            </c:strRef>
          </c:cat>
          <c:val>
            <c:numRef>
              <c:f>גיליון1!$B$12:$D$12</c:f>
              <c:numCache>
                <c:formatCode>General</c:formatCode>
                <c:ptCount val="3"/>
                <c:pt idx="0">
                  <c:v>0.31000000000000028</c:v>
                </c:pt>
                <c:pt idx="1">
                  <c:v>0.112</c:v>
                </c:pt>
                <c:pt idx="2">
                  <c:v>0.26100000000000001</c:v>
                </c:pt>
              </c:numCache>
            </c:numRef>
          </c:val>
        </c:ser>
        <c:ser>
          <c:idx val="3"/>
          <c:order val="1"/>
          <c:tx>
            <c:strRef>
              <c:f>גיליון1!$A$13</c:f>
              <c:strCache>
                <c:ptCount val="1"/>
                <c:pt idx="0">
                  <c:v>קול לא מוכר מטלת טרנספר</c:v>
                </c:pt>
              </c:strCache>
            </c:strRef>
          </c:tx>
          <c:spPr>
            <a:solidFill>
              <a:srgbClr val="C00000">
                <a:alpha val="40000"/>
              </a:srgbClr>
            </a:solidFill>
          </c:spPr>
          <c:dLbls>
            <c:txPr>
              <a:bodyPr/>
              <a:lstStyle/>
              <a:p>
                <a:pPr>
                  <a:defRPr lang="he-IL"/>
                </a:pPr>
                <a:endParaRPr lang="en-US"/>
              </a:p>
            </c:txPr>
            <c:showVal val="1"/>
          </c:dLbls>
          <c:cat>
            <c:strRef>
              <c:f>גיליון1!$B$9:$D$9</c:f>
              <c:strCache>
                <c:ptCount val="3"/>
                <c:pt idx="0">
                  <c:v>LPE</c:v>
                </c:pt>
                <c:pt idx="1">
                  <c:v>TE</c:v>
                </c:pt>
                <c:pt idx="2">
                  <c:v>3_DE</c:v>
                </c:pt>
              </c:strCache>
            </c:strRef>
          </c:cat>
          <c:val>
            <c:numRef>
              <c:f>גיליון1!$B$13:$D$13</c:f>
              <c:numCache>
                <c:formatCode>General</c:formatCode>
                <c:ptCount val="3"/>
                <c:pt idx="0">
                  <c:v>-0.23400000000000001</c:v>
                </c:pt>
                <c:pt idx="1">
                  <c:v>-8.0000000000000043E-2</c:v>
                </c:pt>
                <c:pt idx="2">
                  <c:v>-0.19400000000000001</c:v>
                </c:pt>
              </c:numCache>
            </c:numRef>
          </c:val>
        </c:ser>
        <c:axId val="164967936"/>
        <c:axId val="164969472"/>
      </c:barChart>
      <c:catAx>
        <c:axId val="164967936"/>
        <c:scaling>
          <c:orientation val="minMax"/>
        </c:scaling>
        <c:axPos val="b"/>
        <c:tickLblPos val="nextTo"/>
        <c:txPr>
          <a:bodyPr/>
          <a:lstStyle/>
          <a:p>
            <a:pPr>
              <a:defRPr lang="he-IL" sz="1200" b="1"/>
            </a:pPr>
            <a:endParaRPr lang="en-US"/>
          </a:p>
        </c:txPr>
        <c:crossAx val="164969472"/>
        <c:crosses val="autoZero"/>
        <c:auto val="1"/>
        <c:lblAlgn val="ctr"/>
        <c:lblOffset val="100"/>
      </c:catAx>
      <c:valAx>
        <c:axId val="164969472"/>
        <c:scaling>
          <c:orientation val="minMax"/>
        </c:scaling>
        <c:axPos val="l"/>
        <c:majorGridlines>
          <c:spPr>
            <a:ln cmpd="sng">
              <a:solidFill>
                <a:srgbClr val="000000"/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he-IL"/>
            </a:pPr>
            <a:endParaRPr lang="en-US"/>
          </a:p>
        </c:txPr>
        <c:crossAx val="164967936"/>
        <c:crosses val="autoZero"/>
        <c:crossBetween val="between"/>
      </c:valAx>
      <c:spPr>
        <a:ln>
          <a:solidFill>
            <a:srgbClr val="000000"/>
          </a:solidFill>
        </a:ln>
      </c:spPr>
    </c:plotArea>
    <c:legend>
      <c:legendPos val="l"/>
      <c:layout>
        <c:manualLayout>
          <c:xMode val="edge"/>
          <c:yMode val="edge"/>
          <c:x val="0"/>
          <c:y val="0.30208944812131039"/>
          <c:w val="0.28199263891815002"/>
          <c:h val="0.42671828812096241"/>
        </c:manualLayout>
      </c:layout>
      <c:txPr>
        <a:bodyPr/>
        <a:lstStyle/>
        <a:p>
          <a:pPr>
            <a:defRPr lang="he-IL" sz="1200" b="1"/>
          </a:pPr>
          <a:endParaRPr lang="en-US"/>
        </a:p>
      </c:txPr>
    </c:legend>
    <c:plotVisOnly val="1"/>
  </c:chart>
  <c:txPr>
    <a:bodyPr/>
    <a:lstStyle/>
    <a:p>
      <a:pPr>
        <a:defRPr>
          <a:solidFill>
            <a:srgbClr val="000000"/>
          </a:solidFill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lang="he-IL" sz="1600"/>
            </a:pPr>
            <a:r>
              <a:rPr lang="he-IL" sz="1600" dirty="0"/>
              <a:t>יעילות תהליך הלמידה במטלת </a:t>
            </a:r>
            <a:r>
              <a:rPr lang="he-IL" sz="1600" dirty="0" smtClean="0"/>
              <a:t>הזכרות</a:t>
            </a:r>
            <a:endParaRPr lang="he-IL" sz="1600" dirty="0"/>
          </a:p>
        </c:rich>
      </c:tx>
      <c:layout>
        <c:manualLayout>
          <c:xMode val="edge"/>
          <c:yMode val="edge"/>
          <c:x val="0.18385310804962895"/>
          <c:y val="2.4844728777377652E-2"/>
        </c:manualLayout>
      </c:layout>
    </c:title>
    <c:plotArea>
      <c:layout>
        <c:manualLayout>
          <c:layoutTarget val="inner"/>
          <c:xMode val="edge"/>
          <c:yMode val="edge"/>
          <c:x val="0.11251618547681588"/>
          <c:y val="0.16595262548703171"/>
          <c:w val="0.54724759405074352"/>
          <c:h val="0.77979263461632975"/>
        </c:manualLayout>
      </c:layout>
      <c:lineChart>
        <c:grouping val="standard"/>
        <c:ser>
          <c:idx val="0"/>
          <c:order val="0"/>
          <c:tx>
            <c:strRef>
              <c:f>גיליון1!$B$18</c:f>
              <c:strCache>
                <c:ptCount val="1"/>
                <c:pt idx="0">
                  <c:v>קול ממין זהה</c:v>
                </c:pt>
              </c:strCache>
            </c:strRef>
          </c:tx>
          <c:spPr>
            <a:ln w="63500">
              <a:solidFill>
                <a:srgbClr val="0070C0"/>
              </a:solidFill>
              <a:prstDash val="dash"/>
            </a:ln>
          </c:spPr>
          <c:marker>
            <c:symbol val="none"/>
          </c:marker>
          <c:cat>
            <c:strRef>
              <c:f>גיליון1!$A$19:$A$20</c:f>
              <c:strCache>
                <c:ptCount val="2"/>
                <c:pt idx="0">
                  <c:v>קול מוכר</c:v>
                </c:pt>
                <c:pt idx="1">
                  <c:v>קול לא מוכר</c:v>
                </c:pt>
              </c:strCache>
            </c:strRef>
          </c:cat>
          <c:val>
            <c:numRef>
              <c:f>גיליון1!$B$19:$B$20</c:f>
              <c:numCache>
                <c:formatCode>General</c:formatCode>
                <c:ptCount val="2"/>
                <c:pt idx="0">
                  <c:v>0.26</c:v>
                </c:pt>
                <c:pt idx="1">
                  <c:v>3.2000000000000042E-2</c:v>
                </c:pt>
              </c:numCache>
            </c:numRef>
          </c:val>
        </c:ser>
        <c:ser>
          <c:idx val="1"/>
          <c:order val="1"/>
          <c:tx>
            <c:strRef>
              <c:f>גיליון1!$C$18</c:f>
              <c:strCache>
                <c:ptCount val="1"/>
                <c:pt idx="0">
                  <c:v>קול ממין שונה</c:v>
                </c:pt>
              </c:strCache>
            </c:strRef>
          </c:tx>
          <c:spPr>
            <a:ln w="63500" cmpd="sng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גיליון1!$A$19:$A$20</c:f>
              <c:strCache>
                <c:ptCount val="2"/>
                <c:pt idx="0">
                  <c:v>קול מוכר</c:v>
                </c:pt>
                <c:pt idx="1">
                  <c:v>קול לא מוכר</c:v>
                </c:pt>
              </c:strCache>
            </c:strRef>
          </c:cat>
          <c:val>
            <c:numRef>
              <c:f>גיליון1!$C$19:$C$20</c:f>
              <c:numCache>
                <c:formatCode>General</c:formatCode>
                <c:ptCount val="2"/>
                <c:pt idx="0">
                  <c:v>0.34500000000000008</c:v>
                </c:pt>
                <c:pt idx="1">
                  <c:v>-0.51700000000000002</c:v>
                </c:pt>
              </c:numCache>
            </c:numRef>
          </c:val>
        </c:ser>
        <c:marker val="1"/>
        <c:axId val="142886016"/>
        <c:axId val="142887552"/>
      </c:lineChart>
      <c:catAx>
        <c:axId val="142886016"/>
        <c:scaling>
          <c:orientation val="minMax"/>
        </c:scaling>
        <c:axPos val="b"/>
        <c:tickLblPos val="nextTo"/>
        <c:spPr>
          <a:ln>
            <a:solidFill>
              <a:srgbClr val="071176"/>
            </a:solidFill>
          </a:ln>
        </c:spPr>
        <c:txPr>
          <a:bodyPr/>
          <a:lstStyle/>
          <a:p>
            <a:pPr>
              <a:defRPr lang="he-IL"/>
            </a:pPr>
            <a:endParaRPr lang="en-US"/>
          </a:p>
        </c:txPr>
        <c:crossAx val="142887552"/>
        <c:crosses val="autoZero"/>
        <c:auto val="1"/>
        <c:lblAlgn val="ctr"/>
        <c:lblOffset val="100"/>
      </c:catAx>
      <c:valAx>
        <c:axId val="142887552"/>
        <c:scaling>
          <c:orientation val="minMax"/>
        </c:scaling>
        <c:axPos val="l"/>
        <c:majorGridlines>
          <c:spPr>
            <a:ln>
              <a:solidFill>
                <a:srgbClr val="071176"/>
              </a:solidFill>
            </a:ln>
          </c:spPr>
        </c:majorGridlines>
        <c:numFmt formatCode="General" sourceLinked="1"/>
        <c:majorTickMark val="none"/>
        <c:tickLblPos val="nextTo"/>
        <c:spPr>
          <a:ln>
            <a:solidFill>
              <a:srgbClr val="071176"/>
            </a:solidFill>
          </a:ln>
        </c:spPr>
        <c:txPr>
          <a:bodyPr/>
          <a:lstStyle/>
          <a:p>
            <a:pPr>
              <a:defRPr lang="he-IL"/>
            </a:pPr>
            <a:endParaRPr lang="en-US"/>
          </a:p>
        </c:txPr>
        <c:crossAx val="142886016"/>
        <c:crosses val="autoZero"/>
        <c:crossBetween val="between"/>
      </c:valAx>
      <c:spPr>
        <a:noFill/>
      </c:spPr>
    </c:plotArea>
    <c:legend>
      <c:legendPos val="r"/>
      <c:layout/>
      <c:txPr>
        <a:bodyPr/>
        <a:lstStyle/>
        <a:p>
          <a:pPr>
            <a:defRPr lang="he-IL"/>
          </a:pPr>
          <a:endParaRPr lang="en-US"/>
        </a:p>
      </c:txPr>
    </c:legend>
    <c:plotVisOnly val="1"/>
  </c:chart>
  <c:spPr>
    <a:solidFill>
      <a:schemeClr val="tx1">
        <a:lumMod val="95000"/>
      </a:schemeClr>
    </a:solidFill>
  </c:spPr>
  <c:txPr>
    <a:bodyPr/>
    <a:lstStyle/>
    <a:p>
      <a:pPr>
        <a:defRPr sz="1400" b="1">
          <a:solidFill>
            <a:schemeClr val="tx2">
              <a:lumMod val="50000"/>
            </a:schemeClr>
          </a:solidFill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lang="he-IL"/>
            </a:pPr>
            <a:r>
              <a:rPr lang="he-IL"/>
              <a:t>יעילות תהליך הלמידה במטלת טרנספר</a:t>
            </a:r>
          </a:p>
        </c:rich>
      </c:tx>
      <c:layout>
        <c:manualLayout>
          <c:xMode val="edge"/>
          <c:yMode val="edge"/>
          <c:x val="0.17369444444444543"/>
          <c:y val="2.4844720496894412E-2"/>
        </c:manualLayout>
      </c:layout>
    </c:title>
    <c:plotArea>
      <c:layout>
        <c:manualLayout>
          <c:layoutTarget val="inner"/>
          <c:xMode val="edge"/>
          <c:yMode val="edge"/>
          <c:x val="0.11251618547681599"/>
          <c:y val="0.16595262548703171"/>
          <c:w val="0.54724759405074352"/>
          <c:h val="0.77979263461633053"/>
        </c:manualLayout>
      </c:layout>
      <c:lineChart>
        <c:grouping val="standard"/>
        <c:ser>
          <c:idx val="2"/>
          <c:order val="0"/>
          <c:tx>
            <c:strRef>
              <c:f>גיליון1!$B$26</c:f>
              <c:strCache>
                <c:ptCount val="1"/>
                <c:pt idx="0">
                  <c:v>קול ממין זהה</c:v>
                </c:pt>
              </c:strCache>
            </c:strRef>
          </c:tx>
          <c:spPr>
            <a:ln w="63500">
              <a:solidFill>
                <a:srgbClr val="0070C0"/>
              </a:solidFill>
              <a:prstDash val="dash"/>
            </a:ln>
          </c:spPr>
          <c:marker>
            <c:symbol val="none"/>
          </c:marker>
          <c:cat>
            <c:strRef>
              <c:f>גיליון1!$A$27:$A$28</c:f>
              <c:strCache>
                <c:ptCount val="2"/>
                <c:pt idx="0">
                  <c:v>קול מוכר</c:v>
                </c:pt>
                <c:pt idx="1">
                  <c:v>קול לא מוכר</c:v>
                </c:pt>
              </c:strCache>
            </c:strRef>
          </c:cat>
          <c:val>
            <c:numRef>
              <c:f>גיליון1!$B$27:$B$28</c:f>
              <c:numCache>
                <c:formatCode>General</c:formatCode>
                <c:ptCount val="2"/>
                <c:pt idx="0">
                  <c:v>0.28700000000000031</c:v>
                </c:pt>
                <c:pt idx="1">
                  <c:v>2.4E-2</c:v>
                </c:pt>
              </c:numCache>
            </c:numRef>
          </c:val>
        </c:ser>
        <c:ser>
          <c:idx val="3"/>
          <c:order val="1"/>
          <c:tx>
            <c:strRef>
              <c:f>גיליון1!$C$26</c:f>
              <c:strCache>
                <c:ptCount val="1"/>
                <c:pt idx="0">
                  <c:v>קול ממין שונה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גיליון1!$A$27:$A$28</c:f>
              <c:strCache>
                <c:ptCount val="2"/>
                <c:pt idx="0">
                  <c:v>קול מוכר</c:v>
                </c:pt>
                <c:pt idx="1">
                  <c:v>קול לא מוכר</c:v>
                </c:pt>
              </c:strCache>
            </c:strRef>
          </c:cat>
          <c:val>
            <c:numRef>
              <c:f>גיליון1!$C$27:$C$28</c:f>
              <c:numCache>
                <c:formatCode>General</c:formatCode>
                <c:ptCount val="2"/>
                <c:pt idx="0">
                  <c:v>0.33300000000000152</c:v>
                </c:pt>
                <c:pt idx="1">
                  <c:v>-0.49300000000000038</c:v>
                </c:pt>
              </c:numCache>
            </c:numRef>
          </c:val>
        </c:ser>
        <c:marker val="1"/>
        <c:axId val="143137792"/>
        <c:axId val="143155968"/>
      </c:lineChart>
      <c:catAx>
        <c:axId val="143137792"/>
        <c:scaling>
          <c:orientation val="minMax"/>
        </c:scaling>
        <c:axPos val="b"/>
        <c:tickLblPos val="nextTo"/>
        <c:spPr>
          <a:ln>
            <a:solidFill>
              <a:srgbClr val="071176"/>
            </a:solidFill>
          </a:ln>
        </c:spPr>
        <c:txPr>
          <a:bodyPr/>
          <a:lstStyle/>
          <a:p>
            <a:pPr>
              <a:defRPr lang="he-IL"/>
            </a:pPr>
            <a:endParaRPr lang="en-US"/>
          </a:p>
        </c:txPr>
        <c:crossAx val="143155968"/>
        <c:crosses val="autoZero"/>
        <c:auto val="1"/>
        <c:lblAlgn val="ctr"/>
        <c:lblOffset val="100"/>
      </c:catAx>
      <c:valAx>
        <c:axId val="143155968"/>
        <c:scaling>
          <c:orientation val="minMax"/>
        </c:scaling>
        <c:axPos val="l"/>
        <c:majorGridlines>
          <c:spPr>
            <a:ln>
              <a:solidFill>
                <a:srgbClr val="071176"/>
              </a:solidFill>
            </a:ln>
          </c:spPr>
        </c:majorGridlines>
        <c:numFmt formatCode="General" sourceLinked="1"/>
        <c:majorTickMark val="none"/>
        <c:tickLblPos val="nextTo"/>
        <c:txPr>
          <a:bodyPr/>
          <a:lstStyle/>
          <a:p>
            <a:pPr>
              <a:defRPr lang="he-IL"/>
            </a:pPr>
            <a:endParaRPr lang="en-US"/>
          </a:p>
        </c:txPr>
        <c:crossAx val="1431377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lang="he-IL"/>
          </a:pPr>
          <a:endParaRPr lang="en-US"/>
        </a:p>
      </c:txPr>
    </c:legend>
    <c:plotVisOnly val="1"/>
  </c:chart>
  <c:spPr>
    <a:solidFill>
      <a:schemeClr val="tx1">
        <a:lumMod val="95000"/>
      </a:schemeClr>
    </a:solidFill>
  </c:spPr>
  <c:txPr>
    <a:bodyPr/>
    <a:lstStyle/>
    <a:p>
      <a:pPr>
        <a:defRPr sz="1400" b="1">
          <a:solidFill>
            <a:schemeClr val="tx2">
              <a:lumMod val="50000"/>
            </a:schemeClr>
          </a:solidFill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lang="he-IL">
                <a:solidFill>
                  <a:schemeClr val="tx2">
                    <a:lumMod val="50000"/>
                  </a:schemeClr>
                </a:solidFill>
              </a:defRPr>
            </a:pPr>
            <a:r>
              <a:rPr lang="he-IL" dirty="0">
                <a:solidFill>
                  <a:schemeClr val="tx2">
                    <a:lumMod val="50000"/>
                  </a:schemeClr>
                </a:solidFill>
              </a:rPr>
              <a:t>יעילות ביצוע מטלת </a:t>
            </a:r>
            <a:r>
              <a:rPr lang="he-IL" dirty="0" smtClean="0">
                <a:solidFill>
                  <a:schemeClr val="tx2">
                    <a:lumMod val="50000"/>
                  </a:schemeClr>
                </a:solidFill>
              </a:rPr>
              <a:t>הזכרות</a:t>
            </a:r>
            <a:endParaRPr lang="he-IL" dirty="0">
              <a:solidFill>
                <a:schemeClr val="tx2">
                  <a:lumMod val="50000"/>
                </a:schemeClr>
              </a:solidFill>
            </a:endParaRP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גיליון1!$B$3</c:f>
              <c:strCache>
                <c:ptCount val="1"/>
                <c:pt idx="0">
                  <c:v>קול ממין זהה</c:v>
                </c:pt>
              </c:strCache>
            </c:strRef>
          </c:tx>
          <c:spPr>
            <a:ln w="63500">
              <a:solidFill>
                <a:srgbClr val="0070C0"/>
              </a:solidFill>
              <a:prstDash val="dash"/>
            </a:ln>
          </c:spPr>
          <c:marker>
            <c:symbol val="none"/>
          </c:marker>
          <c:cat>
            <c:strRef>
              <c:f>גיליון1!$A$4:$A$5</c:f>
              <c:strCache>
                <c:ptCount val="2"/>
                <c:pt idx="0">
                  <c:v>קול מוכר</c:v>
                </c:pt>
                <c:pt idx="1">
                  <c:v>קול לא מוכר</c:v>
                </c:pt>
              </c:strCache>
            </c:strRef>
          </c:cat>
          <c:val>
            <c:numRef>
              <c:f>גיליון1!$B$4:$B$5</c:f>
              <c:numCache>
                <c:formatCode>General</c:formatCode>
                <c:ptCount val="2"/>
                <c:pt idx="0">
                  <c:v>0.21500000000000041</c:v>
                </c:pt>
                <c:pt idx="1">
                  <c:v>9.8000000000000226E-2</c:v>
                </c:pt>
              </c:numCache>
            </c:numRef>
          </c:val>
        </c:ser>
        <c:ser>
          <c:idx val="1"/>
          <c:order val="1"/>
          <c:tx>
            <c:strRef>
              <c:f>גיליון1!$C$3</c:f>
              <c:strCache>
                <c:ptCount val="1"/>
                <c:pt idx="0">
                  <c:v>קול ממין שונה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גיליון1!$A$4:$A$5</c:f>
              <c:strCache>
                <c:ptCount val="2"/>
                <c:pt idx="0">
                  <c:v>קול מוכר</c:v>
                </c:pt>
                <c:pt idx="1">
                  <c:v>קול לא מוכר</c:v>
                </c:pt>
              </c:strCache>
            </c:strRef>
          </c:cat>
          <c:val>
            <c:numRef>
              <c:f>גיליון1!$C$4:$C$5</c:f>
              <c:numCache>
                <c:formatCode>General</c:formatCode>
                <c:ptCount val="2"/>
                <c:pt idx="0">
                  <c:v>0.26700000000000002</c:v>
                </c:pt>
                <c:pt idx="1">
                  <c:v>-0.42200000000000032</c:v>
                </c:pt>
              </c:numCache>
            </c:numRef>
          </c:val>
        </c:ser>
        <c:marker val="1"/>
        <c:axId val="143536128"/>
        <c:axId val="143537664"/>
      </c:lineChart>
      <c:catAx>
        <c:axId val="143536128"/>
        <c:scaling>
          <c:orientation val="minMax"/>
        </c:scaling>
        <c:axPos val="b"/>
        <c:majorTickMark val="none"/>
        <c:tickLblPos val="nextTo"/>
        <c:spPr>
          <a:ln>
            <a:solidFill>
              <a:srgbClr val="071176"/>
            </a:solidFill>
          </a:ln>
        </c:spPr>
        <c:txPr>
          <a:bodyPr/>
          <a:lstStyle/>
          <a:p>
            <a:pPr>
              <a:defRPr lang="he-IL"/>
            </a:pPr>
            <a:endParaRPr lang="en-US"/>
          </a:p>
        </c:txPr>
        <c:crossAx val="143537664"/>
        <c:crosses val="autoZero"/>
        <c:auto val="1"/>
        <c:lblAlgn val="ctr"/>
        <c:lblOffset val="100"/>
      </c:catAx>
      <c:valAx>
        <c:axId val="143537664"/>
        <c:scaling>
          <c:orientation val="minMax"/>
        </c:scaling>
        <c:axPos val="l"/>
        <c:majorGridlines>
          <c:spPr>
            <a:ln>
              <a:solidFill>
                <a:srgbClr val="071176"/>
              </a:solidFill>
            </a:ln>
          </c:spPr>
        </c:majorGridlines>
        <c:numFmt formatCode="General" sourceLinked="1"/>
        <c:majorTickMark val="none"/>
        <c:tickLblPos val="nextTo"/>
        <c:spPr>
          <a:ln>
            <a:solidFill>
              <a:srgbClr val="071176"/>
            </a:solidFill>
          </a:ln>
        </c:spPr>
        <c:txPr>
          <a:bodyPr/>
          <a:lstStyle/>
          <a:p>
            <a:pPr>
              <a:defRPr lang="he-IL"/>
            </a:pPr>
            <a:endParaRPr lang="en-US"/>
          </a:p>
        </c:txPr>
        <c:crossAx val="143536128"/>
        <c:crosses val="autoZero"/>
        <c:crossBetween val="between"/>
      </c:valAx>
      <c:spPr>
        <a:noFill/>
      </c:spPr>
    </c:plotArea>
    <c:legend>
      <c:legendPos val="r"/>
      <c:layout/>
      <c:txPr>
        <a:bodyPr/>
        <a:lstStyle/>
        <a:p>
          <a:pPr>
            <a:defRPr lang="he-IL"/>
          </a:pPr>
          <a:endParaRPr lang="en-US"/>
        </a:p>
      </c:txPr>
    </c:legend>
    <c:plotVisOnly val="1"/>
  </c:chart>
  <c:spPr>
    <a:solidFill>
      <a:schemeClr val="tx1">
        <a:lumMod val="95000"/>
      </a:schemeClr>
    </a:solidFill>
  </c:spPr>
  <c:txPr>
    <a:bodyPr/>
    <a:lstStyle/>
    <a:p>
      <a:pPr>
        <a:defRPr sz="1400" b="1">
          <a:solidFill>
            <a:schemeClr val="tx2">
              <a:lumMod val="50000"/>
            </a:schemeClr>
          </a:solidFill>
        </a:defRPr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lang="he-IL"/>
            </a:pPr>
            <a:r>
              <a:rPr lang="he-IL" dirty="0" smtClean="0"/>
              <a:t>יעילות ביצוע מטלת טרנספר</a:t>
            </a:r>
            <a:endParaRPr lang="he-IL" dirty="0"/>
          </a:p>
        </c:rich>
      </c:tx>
      <c:layout>
        <c:manualLayout>
          <c:xMode val="edge"/>
          <c:yMode val="edge"/>
          <c:x val="0.16980555555555552"/>
          <c:y val="3.2407407407407642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גיליון1!$B$10</c:f>
              <c:strCache>
                <c:ptCount val="1"/>
                <c:pt idx="0">
                  <c:v>קול ממין זהה</c:v>
                </c:pt>
              </c:strCache>
            </c:strRef>
          </c:tx>
          <c:spPr>
            <a:ln w="63500">
              <a:solidFill>
                <a:srgbClr val="0070C0"/>
              </a:solidFill>
              <a:prstDash val="dash"/>
            </a:ln>
          </c:spPr>
          <c:marker>
            <c:symbol val="none"/>
          </c:marker>
          <c:cat>
            <c:strRef>
              <c:f>גיליון1!$A$11:$A$12</c:f>
              <c:strCache>
                <c:ptCount val="2"/>
                <c:pt idx="0">
                  <c:v>קול מוכר</c:v>
                </c:pt>
                <c:pt idx="1">
                  <c:v>קול לא מוכר</c:v>
                </c:pt>
              </c:strCache>
            </c:strRef>
          </c:cat>
          <c:val>
            <c:numRef>
              <c:f>גיליון1!$B$11:$B$12</c:f>
              <c:numCache>
                <c:formatCode>General</c:formatCode>
                <c:ptCount val="2"/>
                <c:pt idx="0">
                  <c:v>0.20600000000000004</c:v>
                </c:pt>
                <c:pt idx="1">
                  <c:v>-5.3999999999999999E-2</c:v>
                </c:pt>
              </c:numCache>
            </c:numRef>
          </c:val>
        </c:ser>
        <c:ser>
          <c:idx val="1"/>
          <c:order val="1"/>
          <c:tx>
            <c:strRef>
              <c:f>גיליון1!$C$10</c:f>
              <c:strCache>
                <c:ptCount val="1"/>
                <c:pt idx="0">
                  <c:v>קול ממין שונה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גיליון1!$A$11:$A$12</c:f>
              <c:strCache>
                <c:ptCount val="2"/>
                <c:pt idx="0">
                  <c:v>קול מוכר</c:v>
                </c:pt>
                <c:pt idx="1">
                  <c:v>קול לא מוכר</c:v>
                </c:pt>
              </c:strCache>
            </c:strRef>
          </c:cat>
          <c:val>
            <c:numRef>
              <c:f>גיליון1!$C$11:$C$12</c:f>
              <c:numCache>
                <c:formatCode>General</c:formatCode>
                <c:ptCount val="2"/>
                <c:pt idx="0">
                  <c:v>1.9000000000000076E-2</c:v>
                </c:pt>
                <c:pt idx="1">
                  <c:v>-0.10700000000000012</c:v>
                </c:pt>
              </c:numCache>
            </c:numRef>
          </c:val>
        </c:ser>
        <c:marker val="1"/>
        <c:axId val="143302656"/>
        <c:axId val="143320960"/>
      </c:lineChart>
      <c:catAx>
        <c:axId val="143302656"/>
        <c:scaling>
          <c:orientation val="minMax"/>
        </c:scaling>
        <c:axPos val="b"/>
        <c:majorTickMark val="none"/>
        <c:tickLblPos val="nextTo"/>
        <c:spPr>
          <a:ln>
            <a:solidFill>
              <a:srgbClr val="071176"/>
            </a:solidFill>
          </a:ln>
        </c:spPr>
        <c:txPr>
          <a:bodyPr/>
          <a:lstStyle/>
          <a:p>
            <a:pPr>
              <a:defRPr lang="he-IL"/>
            </a:pPr>
            <a:endParaRPr lang="en-US"/>
          </a:p>
        </c:txPr>
        <c:crossAx val="143320960"/>
        <c:crosses val="autoZero"/>
        <c:auto val="1"/>
        <c:lblAlgn val="ctr"/>
        <c:lblOffset val="100"/>
      </c:catAx>
      <c:valAx>
        <c:axId val="143320960"/>
        <c:scaling>
          <c:orientation val="minMax"/>
        </c:scaling>
        <c:axPos val="l"/>
        <c:majorGridlines>
          <c:spPr>
            <a:ln>
              <a:solidFill>
                <a:srgbClr val="071176"/>
              </a:solidFill>
            </a:ln>
          </c:spPr>
        </c:majorGridlines>
        <c:numFmt formatCode="General" sourceLinked="1"/>
        <c:majorTickMark val="none"/>
        <c:tickLblPos val="nextTo"/>
        <c:spPr>
          <a:ln>
            <a:solidFill>
              <a:srgbClr val="071176"/>
            </a:solidFill>
          </a:ln>
        </c:spPr>
        <c:txPr>
          <a:bodyPr/>
          <a:lstStyle/>
          <a:p>
            <a:pPr>
              <a:defRPr lang="he-IL"/>
            </a:pPr>
            <a:endParaRPr lang="en-US"/>
          </a:p>
        </c:txPr>
        <c:crossAx val="1433026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he-IL"/>
          </a:pPr>
          <a:endParaRPr lang="en-US"/>
        </a:p>
      </c:txPr>
    </c:legend>
    <c:plotVisOnly val="1"/>
  </c:chart>
  <c:spPr>
    <a:solidFill>
      <a:schemeClr val="tx1">
        <a:lumMod val="95000"/>
      </a:schemeClr>
    </a:solidFill>
  </c:spPr>
  <c:txPr>
    <a:bodyPr/>
    <a:lstStyle/>
    <a:p>
      <a:pPr>
        <a:defRPr sz="1400" b="1">
          <a:solidFill>
            <a:schemeClr val="tx2">
              <a:lumMod val="50000"/>
            </a:schemeClr>
          </a:solidFill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lang="he-IL" sz="1400"/>
            </a:pPr>
            <a:r>
              <a:rPr lang="he-IL" sz="1400" dirty="0" smtClean="0"/>
              <a:t>יעילות למידה משולבת במטלת הזכרות</a:t>
            </a:r>
            <a:endParaRPr lang="he-IL" sz="1400" dirty="0"/>
          </a:p>
        </c:rich>
      </c:tx>
      <c:layout>
        <c:manualLayout>
          <c:xMode val="edge"/>
          <c:yMode val="edge"/>
          <c:x val="0.21394174099859944"/>
          <c:y val="1.6931098428340792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גיליון1!$G$3</c:f>
              <c:strCache>
                <c:ptCount val="1"/>
                <c:pt idx="0">
                  <c:v>קול ממין זהה</c:v>
                </c:pt>
              </c:strCache>
            </c:strRef>
          </c:tx>
          <c:spPr>
            <a:ln w="63500">
              <a:solidFill>
                <a:srgbClr val="0070C0"/>
              </a:solidFill>
              <a:prstDash val="dash"/>
            </a:ln>
          </c:spPr>
          <c:marker>
            <c:symbol val="none"/>
          </c:marker>
          <c:cat>
            <c:strRef>
              <c:f>גיליון1!$F$4:$F$5</c:f>
              <c:strCache>
                <c:ptCount val="2"/>
                <c:pt idx="0">
                  <c:v>קול מוכר</c:v>
                </c:pt>
                <c:pt idx="1">
                  <c:v>קול לא מוכר</c:v>
                </c:pt>
              </c:strCache>
            </c:strRef>
          </c:cat>
          <c:val>
            <c:numRef>
              <c:f>גיליון1!$G$4:$G$5</c:f>
              <c:numCache>
                <c:formatCode>General</c:formatCode>
                <c:ptCount val="2"/>
                <c:pt idx="0">
                  <c:v>0.32500000000000118</c:v>
                </c:pt>
                <c:pt idx="1">
                  <c:v>0.10600000000000002</c:v>
                </c:pt>
              </c:numCache>
            </c:numRef>
          </c:val>
        </c:ser>
        <c:ser>
          <c:idx val="1"/>
          <c:order val="1"/>
          <c:tx>
            <c:strRef>
              <c:f>גיליון1!$H$3</c:f>
              <c:strCache>
                <c:ptCount val="1"/>
                <c:pt idx="0">
                  <c:v>קול ממין שונה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גיליון1!$F$4:$F$5</c:f>
              <c:strCache>
                <c:ptCount val="2"/>
                <c:pt idx="0">
                  <c:v>קול מוכר</c:v>
                </c:pt>
                <c:pt idx="1">
                  <c:v>קול לא מוכר</c:v>
                </c:pt>
              </c:strCache>
            </c:strRef>
          </c:cat>
          <c:val>
            <c:numRef>
              <c:f>גיליון1!$H$4:$H$5</c:f>
              <c:numCache>
                <c:formatCode>General</c:formatCode>
                <c:ptCount val="2"/>
                <c:pt idx="0">
                  <c:v>0.40700000000000008</c:v>
                </c:pt>
                <c:pt idx="1">
                  <c:v>-0.62700000000000233</c:v>
                </c:pt>
              </c:numCache>
            </c:numRef>
          </c:val>
        </c:ser>
        <c:marker val="1"/>
        <c:axId val="143435648"/>
        <c:axId val="143437184"/>
      </c:lineChart>
      <c:catAx>
        <c:axId val="143435648"/>
        <c:scaling>
          <c:orientation val="minMax"/>
        </c:scaling>
        <c:axPos val="b"/>
        <c:tickLblPos val="nextTo"/>
        <c:spPr>
          <a:ln>
            <a:solidFill>
              <a:srgbClr val="071176"/>
            </a:solidFill>
          </a:ln>
        </c:spPr>
        <c:txPr>
          <a:bodyPr/>
          <a:lstStyle/>
          <a:p>
            <a:pPr>
              <a:defRPr lang="he-IL"/>
            </a:pPr>
            <a:endParaRPr lang="en-US"/>
          </a:p>
        </c:txPr>
        <c:crossAx val="143437184"/>
        <c:crosses val="autoZero"/>
        <c:auto val="1"/>
        <c:lblAlgn val="ctr"/>
        <c:lblOffset val="100"/>
      </c:catAx>
      <c:valAx>
        <c:axId val="143437184"/>
        <c:scaling>
          <c:orientation val="minMax"/>
        </c:scaling>
        <c:axPos val="l"/>
        <c:majorGridlines>
          <c:spPr>
            <a:ln>
              <a:solidFill>
                <a:srgbClr val="071176"/>
              </a:solidFill>
            </a:ln>
          </c:spPr>
        </c:majorGridlines>
        <c:numFmt formatCode="General" sourceLinked="1"/>
        <c:majorTickMark val="none"/>
        <c:tickLblPos val="nextTo"/>
        <c:spPr>
          <a:ln>
            <a:solidFill>
              <a:srgbClr val="071176"/>
            </a:solidFill>
          </a:ln>
        </c:spPr>
        <c:txPr>
          <a:bodyPr/>
          <a:lstStyle/>
          <a:p>
            <a:pPr>
              <a:defRPr lang="he-IL"/>
            </a:pPr>
            <a:endParaRPr lang="en-US"/>
          </a:p>
        </c:txPr>
        <c:crossAx val="14343564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he-IL"/>
          </a:pPr>
          <a:endParaRPr lang="en-US"/>
        </a:p>
      </c:txPr>
    </c:legend>
    <c:plotVisOnly val="1"/>
  </c:chart>
  <c:spPr>
    <a:solidFill>
      <a:schemeClr val="tx1">
        <a:lumMod val="95000"/>
      </a:schemeClr>
    </a:solidFill>
  </c:spPr>
  <c:txPr>
    <a:bodyPr/>
    <a:lstStyle/>
    <a:p>
      <a:pPr>
        <a:defRPr sz="1400" b="1">
          <a:solidFill>
            <a:schemeClr val="tx2">
              <a:lumMod val="50000"/>
            </a:schemeClr>
          </a:solidFill>
        </a:defRPr>
      </a:pPr>
      <a:endParaRPr lang="en-US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lang="he-IL"/>
            </a:pPr>
            <a:r>
              <a:rPr lang="he-IL" dirty="0" smtClean="0"/>
              <a:t>יעילות למידה משולבת במטלת טרנספר</a:t>
            </a:r>
            <a:endParaRPr lang="he-IL" dirty="0"/>
          </a:p>
        </c:rich>
      </c:tx>
      <c:layout>
        <c:manualLayout>
          <c:xMode val="edge"/>
          <c:yMode val="edge"/>
          <c:x val="0.28208534963950832"/>
          <c:y val="3.1540997878602615E-2"/>
        </c:manualLayout>
      </c:layout>
    </c:title>
    <c:plotArea>
      <c:layout>
        <c:manualLayout>
          <c:layoutTarget val="inner"/>
          <c:xMode val="edge"/>
          <c:yMode val="edge"/>
          <c:x val="0.10744820402737446"/>
          <c:y val="0.22427856265463744"/>
          <c:w val="0.61158847503981062"/>
          <c:h val="0.69766560862855165"/>
        </c:manualLayout>
      </c:layout>
      <c:lineChart>
        <c:grouping val="standard"/>
        <c:ser>
          <c:idx val="2"/>
          <c:order val="0"/>
          <c:tx>
            <c:strRef>
              <c:f>גיליון1!$G$10</c:f>
              <c:strCache>
                <c:ptCount val="1"/>
                <c:pt idx="0">
                  <c:v>קול ממין זהה</c:v>
                </c:pt>
              </c:strCache>
            </c:strRef>
          </c:tx>
          <c:spPr>
            <a:ln w="63500">
              <a:solidFill>
                <a:srgbClr val="0070C0"/>
              </a:solidFill>
              <a:prstDash val="dash"/>
            </a:ln>
          </c:spPr>
          <c:marker>
            <c:symbol val="none"/>
          </c:marker>
          <c:cat>
            <c:strRef>
              <c:f>גיליון1!$F$11:$F$12</c:f>
              <c:strCache>
                <c:ptCount val="2"/>
                <c:pt idx="0">
                  <c:v>קול מוכר</c:v>
                </c:pt>
                <c:pt idx="1">
                  <c:v>קול לא מוכר</c:v>
                </c:pt>
              </c:strCache>
            </c:strRef>
          </c:cat>
          <c:val>
            <c:numRef>
              <c:f>גיליון1!$G$11:$G$12</c:f>
              <c:numCache>
                <c:formatCode>General</c:formatCode>
                <c:ptCount val="2"/>
                <c:pt idx="0">
                  <c:v>0.31800000000000134</c:v>
                </c:pt>
                <c:pt idx="1">
                  <c:v>-1.7999999999999999E-2</c:v>
                </c:pt>
              </c:numCache>
            </c:numRef>
          </c:val>
        </c:ser>
        <c:ser>
          <c:idx val="3"/>
          <c:order val="1"/>
          <c:tx>
            <c:strRef>
              <c:f>גיליון1!$H$10</c:f>
              <c:strCache>
                <c:ptCount val="1"/>
                <c:pt idx="0">
                  <c:v>קול ממין שונה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גיליון1!$F$11:$F$12</c:f>
              <c:strCache>
                <c:ptCount val="2"/>
                <c:pt idx="0">
                  <c:v>קול מוכר</c:v>
                </c:pt>
                <c:pt idx="1">
                  <c:v>קול לא מוכר</c:v>
                </c:pt>
              </c:strCache>
            </c:strRef>
          </c:cat>
          <c:val>
            <c:numRef>
              <c:f>גיליון1!$H$11:$H$12</c:f>
              <c:numCache>
                <c:formatCode>General</c:formatCode>
                <c:ptCount val="2"/>
                <c:pt idx="0">
                  <c:v>0.20400000000000001</c:v>
                </c:pt>
                <c:pt idx="1">
                  <c:v>-0.37000000000000038</c:v>
                </c:pt>
              </c:numCache>
            </c:numRef>
          </c:val>
        </c:ser>
        <c:marker val="1"/>
        <c:axId val="143578624"/>
        <c:axId val="143580160"/>
      </c:lineChart>
      <c:catAx>
        <c:axId val="143578624"/>
        <c:scaling>
          <c:orientation val="minMax"/>
        </c:scaling>
        <c:axPos val="b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lang="he-IL"/>
            </a:pPr>
            <a:endParaRPr lang="en-US"/>
          </a:p>
        </c:txPr>
        <c:crossAx val="143580160"/>
        <c:crosses val="autoZero"/>
        <c:auto val="1"/>
        <c:lblAlgn val="ctr"/>
        <c:lblOffset val="100"/>
      </c:catAx>
      <c:valAx>
        <c:axId val="143580160"/>
        <c:scaling>
          <c:orientation val="minMax"/>
        </c:scaling>
        <c:axPos val="l"/>
        <c:majorGridlines>
          <c:spPr>
            <a:ln>
              <a:solidFill>
                <a:srgbClr val="071176"/>
              </a:solidFill>
            </a:ln>
          </c:spPr>
        </c:majorGridlines>
        <c:numFmt formatCode="General" sourceLinked="1"/>
        <c:maj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lang="he-IL"/>
            </a:pPr>
            <a:endParaRPr lang="en-US"/>
          </a:p>
        </c:txPr>
        <c:crossAx val="14357862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he-IL"/>
          </a:pPr>
          <a:endParaRPr lang="en-US"/>
        </a:p>
      </c:txPr>
    </c:legend>
    <c:plotVisOnly val="1"/>
  </c:chart>
  <c:spPr>
    <a:solidFill>
      <a:schemeClr val="tx1">
        <a:lumMod val="95000"/>
      </a:schemeClr>
    </a:solidFill>
  </c:spPr>
  <c:txPr>
    <a:bodyPr/>
    <a:lstStyle/>
    <a:p>
      <a:pPr>
        <a:defRPr sz="1400" b="1">
          <a:solidFill>
            <a:schemeClr val="tx2">
              <a:lumMod val="50000"/>
            </a:schemeClr>
          </a:solidFill>
        </a:defRPr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0E3C49-87F6-4871-A6E9-766A85483221}" type="doc">
      <dgm:prSet loTypeId="urn:microsoft.com/office/officeart/2005/8/layout/matrix1" loCatId="matrix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4D792FE6-F148-4025-BA20-B0D1DD168713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חומרי העזר באתר מלווה קורס</a:t>
          </a:r>
          <a:endParaRPr lang="he-IL" b="1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A528CE8B-BCB0-44F3-A90C-2CE460441E45}" type="parTrans" cxnId="{74B6137C-369A-42FD-BD68-FAF70529D4C5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F3984CA9-0C93-45A7-95E4-00658333D274}" type="sibTrans" cxnId="{74B6137C-369A-42FD-BD68-FAF70529D4C5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347FB421-E904-4977-8379-0E73D4571E79}">
      <dgm:prSet phldrT="[טקסט]"/>
      <dgm:spPr>
        <a:solidFill>
          <a:srgbClr val="92D050"/>
        </a:solidFill>
      </dgm:spPr>
      <dgm:t>
        <a:bodyPr/>
        <a:lstStyle/>
        <a:p>
          <a:pPr rtl="1"/>
          <a:r>
            <a:rPr lang="he-IL" b="1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ספרים אלקטרוניים</a:t>
          </a:r>
          <a:endParaRPr lang="he-IL" b="1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AFA27523-2440-4BC1-8F6B-34D367514886}" type="parTrans" cxnId="{0E41A301-68F0-4169-87EF-76278EC7CF30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667DC49B-4160-448B-8FD4-ED8EABFFBD5F}" type="sibTrans" cxnId="{0E41A301-68F0-4169-87EF-76278EC7CF30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F3B7F99B-6B43-4239-9C36-621F0857FED8}">
      <dgm:prSet/>
      <dgm:spPr>
        <a:solidFill>
          <a:srgbClr val="FF6600">
            <a:alpha val="61000"/>
          </a:srgbClr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הדפסים סטטיים של מסכים עם הסברים מתומצתים</a:t>
          </a:r>
          <a:endParaRPr lang="he-IL" b="1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CDD6ABD5-FCE1-44AD-B679-E2CF730AC52F}" type="parTrans" cxnId="{BBDA58EE-337E-401D-AE07-A62C58E28CE2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0F8B84C5-FC47-4AE8-B51F-BAC112A7BA88}" type="sibTrans" cxnId="{BBDA58EE-337E-401D-AE07-A62C58E28CE2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779C5DBA-E1C9-4605-9CC3-B7CCBB768573}">
      <dgm:prSet phldrT="[טקסט]"/>
      <dgm:spPr>
        <a:solidFill>
          <a:srgbClr val="7030A0">
            <a:alpha val="45000"/>
          </a:srgbClr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חומרי למידה מולטימדיה- לכידות ווידאו של מסכים עם קריינות</a:t>
          </a:r>
          <a:endParaRPr lang="he-IL" b="1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833D1E53-8C6D-449F-98BE-F7C8168604D8}" type="parTrans" cxnId="{7B8B3678-9D07-4DC9-826B-8B3D133E38DC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9B949917-8B39-4F5F-BF35-86DB503FAA5D}" type="sibTrans" cxnId="{7B8B3678-9D07-4DC9-826B-8B3D133E38DC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B4140003-43C5-412D-88C8-BCCD1320AD56}">
      <dgm:prSet phldrT="[טקסט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he-IL" b="1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הסברים מתומצתים</a:t>
          </a:r>
          <a:endParaRPr lang="he-IL" b="1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F16A3761-EA59-4BB6-8F22-8E68217D73CD}" type="parTrans" cxnId="{8C4406AA-8EFA-450B-8F23-6E803C3D210E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7F2259D5-6ADB-499D-AD82-751769455CC2}" type="sibTrans" cxnId="{8C4406AA-8EFA-450B-8F23-6E803C3D210E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C24EE644-756D-4FCE-AB4B-E1629A84D458}" type="pres">
      <dgm:prSet presAssocID="{000E3C49-87F6-4871-A6E9-766A8548322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3C7A425-DC56-47C7-9494-1BF5096777FD}" type="pres">
      <dgm:prSet presAssocID="{000E3C49-87F6-4871-A6E9-766A85483221}" presName="matrix" presStyleCnt="0"/>
      <dgm:spPr/>
    </dgm:pt>
    <dgm:pt modelId="{07DF48D4-E6C5-45A6-BCED-66A0D74AE6B3}" type="pres">
      <dgm:prSet presAssocID="{000E3C49-87F6-4871-A6E9-766A85483221}" presName="tile1" presStyleLbl="node1" presStyleIdx="0" presStyleCnt="4"/>
      <dgm:spPr>
        <a:prstGeom prst="ellipse">
          <a:avLst/>
        </a:prstGeom>
      </dgm:spPr>
      <dgm:t>
        <a:bodyPr/>
        <a:lstStyle/>
        <a:p>
          <a:pPr rtl="1"/>
          <a:endParaRPr lang="he-IL"/>
        </a:p>
      </dgm:t>
    </dgm:pt>
    <dgm:pt modelId="{42B9A97C-F8B0-4D57-B655-91E421C576A0}" type="pres">
      <dgm:prSet presAssocID="{000E3C49-87F6-4871-A6E9-766A85483221}" presName="tile1text" presStyleLbl="node1" presStyleIdx="0" presStyleCnt="4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pPr rtl="1"/>
          <a:endParaRPr lang="he-IL"/>
        </a:p>
      </dgm:t>
    </dgm:pt>
    <dgm:pt modelId="{88DB1F07-FF8D-4765-8E56-FF11A20C2150}" type="pres">
      <dgm:prSet presAssocID="{000E3C49-87F6-4871-A6E9-766A85483221}" presName="tile2" presStyleLbl="node1" presStyleIdx="1" presStyleCnt="4" custLinFactNeighborX="-870" custLinFactNeighborY="0"/>
      <dgm:spPr>
        <a:prstGeom prst="ellipse">
          <a:avLst/>
        </a:prstGeom>
      </dgm:spPr>
      <dgm:t>
        <a:bodyPr/>
        <a:lstStyle/>
        <a:p>
          <a:pPr rtl="1"/>
          <a:endParaRPr lang="he-IL"/>
        </a:p>
      </dgm:t>
    </dgm:pt>
    <dgm:pt modelId="{4BF3CCC6-6208-490A-A172-FCE908BA1660}" type="pres">
      <dgm:prSet presAssocID="{000E3C49-87F6-4871-A6E9-766A8548322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35ADAAA-5C44-4D67-8BC8-F3C1668DFAF1}" type="pres">
      <dgm:prSet presAssocID="{000E3C49-87F6-4871-A6E9-766A85483221}" presName="tile3" presStyleLbl="node1" presStyleIdx="2" presStyleCnt="4" custLinFactNeighborX="-42970" custLinFactNeighborY="38672"/>
      <dgm:spPr>
        <a:prstGeom prst="ellipse">
          <a:avLst/>
        </a:prstGeom>
      </dgm:spPr>
      <dgm:t>
        <a:bodyPr/>
        <a:lstStyle/>
        <a:p>
          <a:pPr rtl="1"/>
          <a:endParaRPr lang="he-IL"/>
        </a:p>
      </dgm:t>
    </dgm:pt>
    <dgm:pt modelId="{E3BD7D77-2459-4E1D-A716-86B4BE757EBE}" type="pres">
      <dgm:prSet presAssocID="{000E3C49-87F6-4871-A6E9-766A85483221}" presName="tile3text" presStyleLbl="node1" presStyleIdx="2" presStyleCnt="4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pPr rtl="1"/>
          <a:endParaRPr lang="he-IL"/>
        </a:p>
      </dgm:t>
    </dgm:pt>
    <dgm:pt modelId="{B9B5C2FD-6E5B-4FBF-BC69-AC55ABDDE17E}" type="pres">
      <dgm:prSet presAssocID="{000E3C49-87F6-4871-A6E9-766A85483221}" presName="tile4" presStyleLbl="node1" presStyleIdx="3" presStyleCnt="4" custLinFactNeighborX="12173" custLinFactNeighborY="16666"/>
      <dgm:spPr>
        <a:prstGeom prst="ellipse">
          <a:avLst/>
        </a:prstGeom>
      </dgm:spPr>
      <dgm:t>
        <a:bodyPr/>
        <a:lstStyle/>
        <a:p>
          <a:pPr rtl="1"/>
          <a:endParaRPr lang="he-IL"/>
        </a:p>
      </dgm:t>
    </dgm:pt>
    <dgm:pt modelId="{6E5F3939-0354-43F2-B732-88BB69A40DEA}" type="pres">
      <dgm:prSet presAssocID="{000E3C49-87F6-4871-A6E9-766A8548322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9FC2652-8611-43FB-A852-B3F53F943838}" type="pres">
      <dgm:prSet presAssocID="{000E3C49-87F6-4871-A6E9-766A85483221}" presName="centerTile" presStyleLbl="fgShp" presStyleIdx="0" presStyleCnt="1">
        <dgm:presLayoutVars>
          <dgm:chMax val="0"/>
          <dgm:chPref val="0"/>
        </dgm:presLayoutVars>
      </dgm:prSet>
      <dgm:spPr>
        <a:prstGeom prst="ellipse">
          <a:avLst/>
        </a:prstGeom>
      </dgm:spPr>
      <dgm:t>
        <a:bodyPr/>
        <a:lstStyle/>
        <a:p>
          <a:pPr rtl="1"/>
          <a:endParaRPr lang="he-IL"/>
        </a:p>
      </dgm:t>
    </dgm:pt>
  </dgm:ptLst>
  <dgm:cxnLst>
    <dgm:cxn modelId="{239C8CDD-3DCF-44E1-AA8F-CC9E7111AEE5}" type="presOf" srcId="{B4140003-43C5-412D-88C8-BCCD1320AD56}" destId="{E3BD7D77-2459-4E1D-A716-86B4BE757EBE}" srcOrd="1" destOrd="0" presId="urn:microsoft.com/office/officeart/2005/8/layout/matrix1"/>
    <dgm:cxn modelId="{7B8B3678-9D07-4DC9-826B-8B3D133E38DC}" srcId="{4D792FE6-F148-4025-BA20-B0D1DD168713}" destId="{779C5DBA-E1C9-4605-9CC3-B7CCBB768573}" srcOrd="3" destOrd="0" parTransId="{833D1E53-8C6D-449F-98BE-F7C8168604D8}" sibTransId="{9B949917-8B39-4F5F-BF35-86DB503FAA5D}"/>
    <dgm:cxn modelId="{510BA68B-6914-4E27-9A2C-CABD3EC5BA90}" type="presOf" srcId="{347FB421-E904-4977-8379-0E73D4571E79}" destId="{07DF48D4-E6C5-45A6-BCED-66A0D74AE6B3}" srcOrd="0" destOrd="0" presId="urn:microsoft.com/office/officeart/2005/8/layout/matrix1"/>
    <dgm:cxn modelId="{8C4406AA-8EFA-450B-8F23-6E803C3D210E}" srcId="{4D792FE6-F148-4025-BA20-B0D1DD168713}" destId="{B4140003-43C5-412D-88C8-BCCD1320AD56}" srcOrd="2" destOrd="0" parTransId="{F16A3761-EA59-4BB6-8F22-8E68217D73CD}" sibTransId="{7F2259D5-6ADB-499D-AD82-751769455CC2}"/>
    <dgm:cxn modelId="{2F456865-F140-496B-92FE-C7DFF9AB0A6A}" type="presOf" srcId="{F3B7F99B-6B43-4239-9C36-621F0857FED8}" destId="{4BF3CCC6-6208-490A-A172-FCE908BA1660}" srcOrd="1" destOrd="0" presId="urn:microsoft.com/office/officeart/2005/8/layout/matrix1"/>
    <dgm:cxn modelId="{0E41A301-68F0-4169-87EF-76278EC7CF30}" srcId="{4D792FE6-F148-4025-BA20-B0D1DD168713}" destId="{347FB421-E904-4977-8379-0E73D4571E79}" srcOrd="0" destOrd="0" parTransId="{AFA27523-2440-4BC1-8F6B-34D367514886}" sibTransId="{667DC49B-4160-448B-8FD4-ED8EABFFBD5F}"/>
    <dgm:cxn modelId="{ED413806-2449-401C-B2C6-330E1A716927}" type="presOf" srcId="{4D792FE6-F148-4025-BA20-B0D1DD168713}" destId="{89FC2652-8611-43FB-A852-B3F53F943838}" srcOrd="0" destOrd="0" presId="urn:microsoft.com/office/officeart/2005/8/layout/matrix1"/>
    <dgm:cxn modelId="{1270E6BF-6E62-4DFF-8432-0C2A78935FF4}" type="presOf" srcId="{347FB421-E904-4977-8379-0E73D4571E79}" destId="{42B9A97C-F8B0-4D57-B655-91E421C576A0}" srcOrd="1" destOrd="0" presId="urn:microsoft.com/office/officeart/2005/8/layout/matrix1"/>
    <dgm:cxn modelId="{74B6137C-369A-42FD-BD68-FAF70529D4C5}" srcId="{000E3C49-87F6-4871-A6E9-766A85483221}" destId="{4D792FE6-F148-4025-BA20-B0D1DD168713}" srcOrd="0" destOrd="0" parTransId="{A528CE8B-BCB0-44F3-A90C-2CE460441E45}" sibTransId="{F3984CA9-0C93-45A7-95E4-00658333D274}"/>
    <dgm:cxn modelId="{E8562836-621A-42B3-A508-B634BDED9402}" type="presOf" srcId="{779C5DBA-E1C9-4605-9CC3-B7CCBB768573}" destId="{B9B5C2FD-6E5B-4FBF-BC69-AC55ABDDE17E}" srcOrd="0" destOrd="0" presId="urn:microsoft.com/office/officeart/2005/8/layout/matrix1"/>
    <dgm:cxn modelId="{2785E279-655C-4D1C-AFC8-0AEDE53FF96B}" type="presOf" srcId="{F3B7F99B-6B43-4239-9C36-621F0857FED8}" destId="{88DB1F07-FF8D-4765-8E56-FF11A20C2150}" srcOrd="0" destOrd="0" presId="urn:microsoft.com/office/officeart/2005/8/layout/matrix1"/>
    <dgm:cxn modelId="{01AD3C14-DB62-4AE3-9881-A3262F7BCDE7}" type="presOf" srcId="{779C5DBA-E1C9-4605-9CC3-B7CCBB768573}" destId="{6E5F3939-0354-43F2-B732-88BB69A40DEA}" srcOrd="1" destOrd="0" presId="urn:microsoft.com/office/officeart/2005/8/layout/matrix1"/>
    <dgm:cxn modelId="{EC33BA92-3D15-40FD-84BB-CA4913CD87B5}" type="presOf" srcId="{000E3C49-87F6-4871-A6E9-766A85483221}" destId="{C24EE644-756D-4FCE-AB4B-E1629A84D458}" srcOrd="0" destOrd="0" presId="urn:microsoft.com/office/officeart/2005/8/layout/matrix1"/>
    <dgm:cxn modelId="{BBDA58EE-337E-401D-AE07-A62C58E28CE2}" srcId="{4D792FE6-F148-4025-BA20-B0D1DD168713}" destId="{F3B7F99B-6B43-4239-9C36-621F0857FED8}" srcOrd="1" destOrd="0" parTransId="{CDD6ABD5-FCE1-44AD-B679-E2CF730AC52F}" sibTransId="{0F8B84C5-FC47-4AE8-B51F-BAC112A7BA88}"/>
    <dgm:cxn modelId="{C806CE85-CE2F-48CC-96D5-A2B31F6EDD06}" type="presOf" srcId="{B4140003-43C5-412D-88C8-BCCD1320AD56}" destId="{B35ADAAA-5C44-4D67-8BC8-F3C1668DFAF1}" srcOrd="0" destOrd="0" presId="urn:microsoft.com/office/officeart/2005/8/layout/matrix1"/>
    <dgm:cxn modelId="{4CA7F7C4-FC15-4B1D-8A20-8182F268D6E1}" type="presParOf" srcId="{C24EE644-756D-4FCE-AB4B-E1629A84D458}" destId="{43C7A425-DC56-47C7-9494-1BF5096777FD}" srcOrd="0" destOrd="0" presId="urn:microsoft.com/office/officeart/2005/8/layout/matrix1"/>
    <dgm:cxn modelId="{CAD2AA6A-341B-44D1-A789-6DE47DA9E466}" type="presParOf" srcId="{43C7A425-DC56-47C7-9494-1BF5096777FD}" destId="{07DF48D4-E6C5-45A6-BCED-66A0D74AE6B3}" srcOrd="0" destOrd="0" presId="urn:microsoft.com/office/officeart/2005/8/layout/matrix1"/>
    <dgm:cxn modelId="{FD8E4B62-7F07-446E-9B0F-01986A1DACCF}" type="presParOf" srcId="{43C7A425-DC56-47C7-9494-1BF5096777FD}" destId="{42B9A97C-F8B0-4D57-B655-91E421C576A0}" srcOrd="1" destOrd="0" presId="urn:microsoft.com/office/officeart/2005/8/layout/matrix1"/>
    <dgm:cxn modelId="{A4D9EE70-35DB-46BF-93D4-ABBBC0F87AAC}" type="presParOf" srcId="{43C7A425-DC56-47C7-9494-1BF5096777FD}" destId="{88DB1F07-FF8D-4765-8E56-FF11A20C2150}" srcOrd="2" destOrd="0" presId="urn:microsoft.com/office/officeart/2005/8/layout/matrix1"/>
    <dgm:cxn modelId="{0ADB4830-717B-4399-9F95-E541B3157BDC}" type="presParOf" srcId="{43C7A425-DC56-47C7-9494-1BF5096777FD}" destId="{4BF3CCC6-6208-490A-A172-FCE908BA1660}" srcOrd="3" destOrd="0" presId="urn:microsoft.com/office/officeart/2005/8/layout/matrix1"/>
    <dgm:cxn modelId="{2D0F1021-8254-464E-9F4B-7AD543E21BF8}" type="presParOf" srcId="{43C7A425-DC56-47C7-9494-1BF5096777FD}" destId="{B35ADAAA-5C44-4D67-8BC8-F3C1668DFAF1}" srcOrd="4" destOrd="0" presId="urn:microsoft.com/office/officeart/2005/8/layout/matrix1"/>
    <dgm:cxn modelId="{A0BFFDAD-2EA2-4062-A87A-CBD92F35D127}" type="presParOf" srcId="{43C7A425-DC56-47C7-9494-1BF5096777FD}" destId="{E3BD7D77-2459-4E1D-A716-86B4BE757EBE}" srcOrd="5" destOrd="0" presId="urn:microsoft.com/office/officeart/2005/8/layout/matrix1"/>
    <dgm:cxn modelId="{EC6D2041-1B7E-4033-A77F-C40C1AED0248}" type="presParOf" srcId="{43C7A425-DC56-47C7-9494-1BF5096777FD}" destId="{B9B5C2FD-6E5B-4FBF-BC69-AC55ABDDE17E}" srcOrd="6" destOrd="0" presId="urn:microsoft.com/office/officeart/2005/8/layout/matrix1"/>
    <dgm:cxn modelId="{12375C6B-D918-44CB-A350-100612D60302}" type="presParOf" srcId="{43C7A425-DC56-47C7-9494-1BF5096777FD}" destId="{6E5F3939-0354-43F2-B732-88BB69A40DEA}" srcOrd="7" destOrd="0" presId="urn:microsoft.com/office/officeart/2005/8/layout/matrix1"/>
    <dgm:cxn modelId="{172CDD3E-1EC1-4203-825B-9BDDEB33C8E0}" type="presParOf" srcId="{C24EE644-756D-4FCE-AB4B-E1629A84D458}" destId="{89FC2652-8611-43FB-A852-B3F53F943838}" srcOrd="1" destOrd="0" presId="urn:microsoft.com/office/officeart/2005/8/layout/matrix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0E3C49-87F6-4871-A6E9-766A85483221}" type="doc">
      <dgm:prSet loTypeId="urn:microsoft.com/office/officeart/2005/8/layout/matrix1" loCatId="matrix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4D792FE6-F148-4025-BA20-B0D1DD168713}">
      <dgm:prSet phldrT="[טקסט]"/>
      <dgm:spPr/>
      <dgm:t>
        <a:bodyPr/>
        <a:lstStyle/>
        <a:p>
          <a:pPr algn="ctr" rtl="1"/>
          <a:r>
            <a:rPr lang="en-US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Cognitive </a:t>
          </a:r>
          <a:endParaRPr lang="he-IL" b="1" dirty="0" smtClean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  <a:p>
          <a:pPr algn="ctr" rtl="0"/>
          <a:r>
            <a:rPr lang="en-US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load Theory</a:t>
          </a:r>
        </a:p>
        <a:p>
          <a:pPr algn="l" rtl="0"/>
          <a:r>
            <a:rPr lang="en-US" b="1" dirty="0" smtClean="0">
              <a:solidFill>
                <a:schemeClr val="accent3">
                  <a:lumMod val="20000"/>
                  <a:lumOff val="80000"/>
                </a:schemeClr>
              </a:solidFill>
              <a:cs typeface="David" pitchFamily="2" charset="-79"/>
            </a:rPr>
            <a:t>(</a:t>
          </a:r>
          <a:r>
            <a:rPr lang="en-US" b="1" dirty="0" err="1" smtClean="0">
              <a:solidFill>
                <a:schemeClr val="accent3">
                  <a:lumMod val="20000"/>
                  <a:lumOff val="80000"/>
                </a:schemeClr>
              </a:solidFill>
              <a:cs typeface="David" pitchFamily="2" charset="-79"/>
            </a:rPr>
            <a:t>Sweller</a:t>
          </a:r>
          <a:r>
            <a:rPr lang="en-US" b="1" dirty="0" smtClean="0">
              <a:solidFill>
                <a:schemeClr val="accent3">
                  <a:lumMod val="20000"/>
                  <a:lumOff val="80000"/>
                </a:schemeClr>
              </a:solidFill>
              <a:cs typeface="David" pitchFamily="2" charset="-79"/>
            </a:rPr>
            <a:t>, 1988, 2010)</a:t>
          </a:r>
          <a:endParaRPr lang="he-IL" b="1" dirty="0">
            <a:solidFill>
              <a:schemeClr val="accent3">
                <a:lumMod val="20000"/>
                <a:lumOff val="80000"/>
              </a:schemeClr>
            </a:solidFill>
            <a:cs typeface="David" pitchFamily="2" charset="-79"/>
          </a:endParaRPr>
        </a:p>
      </dgm:t>
    </dgm:pt>
    <dgm:pt modelId="{A528CE8B-BCB0-44F3-A90C-2CE460441E45}" type="parTrans" cxnId="{74B6137C-369A-42FD-BD68-FAF70529D4C5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F3984CA9-0C93-45A7-95E4-00658333D274}" type="sibTrans" cxnId="{74B6137C-369A-42FD-BD68-FAF70529D4C5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347FB421-E904-4977-8379-0E73D4571E79}">
      <dgm:prSet phldrT="[טקסט]"/>
      <dgm:spPr>
        <a:solidFill>
          <a:srgbClr val="92D050"/>
        </a:solidFill>
      </dgm:spPr>
      <dgm:t>
        <a:bodyPr/>
        <a:lstStyle/>
        <a:p>
          <a:pPr algn="ctr"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עיצוב חומרי הלמידה תוך התחשבות במבנה הקוגניטיבי של הלומד:</a:t>
          </a:r>
        </a:p>
        <a:p>
          <a:pPr algn="r" rtl="1"/>
          <a:r>
            <a:rPr lang="en-US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	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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זיכרון 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עבודה (לטווח קצר)</a:t>
          </a:r>
        </a:p>
        <a:p>
          <a:pPr algn="r" rtl="1"/>
          <a:r>
            <a:rPr lang="en-US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	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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זיכרון 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לטווח ארוך</a:t>
          </a:r>
          <a:endParaRPr lang="he-IL" b="1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AFA27523-2440-4BC1-8F6B-34D367514886}" type="parTrans" cxnId="{0E41A301-68F0-4169-87EF-76278EC7CF30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667DC49B-4160-448B-8FD4-ED8EABFFBD5F}" type="sibTrans" cxnId="{0E41A301-68F0-4169-87EF-76278EC7CF30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F3B7F99B-6B43-4239-9C36-621F0857FED8}">
      <dgm:prSet/>
      <dgm:spPr>
        <a:solidFill>
          <a:srgbClr val="FF6600">
            <a:alpha val="60000"/>
          </a:srgbClr>
        </a:solidFill>
      </dgm:spPr>
      <dgm:t>
        <a:bodyPr/>
        <a:lstStyle/>
        <a:p>
          <a:pPr algn="ctr"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שלושה סוגים של עומס על זיכרון העבודה:</a:t>
          </a:r>
        </a:p>
        <a:p>
          <a:pPr algn="r" rtl="1"/>
          <a:r>
            <a:rPr lang="en-US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	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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עומס 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אינהרנטי-</a:t>
          </a:r>
          <a:r>
            <a:rPr lang="en-US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Intrinsic</a:t>
          </a:r>
          <a:endParaRPr lang="en-US" b="1" dirty="0" smtClean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  <a:p>
          <a:pPr algn="r"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	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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עומס לא 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רלוונטי-</a:t>
          </a:r>
          <a:r>
            <a:rPr lang="en-US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Extraneous</a:t>
          </a:r>
          <a:endParaRPr lang="en-US" b="1" dirty="0" smtClean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  <a:p>
          <a:pPr algn="r" rtl="1"/>
          <a:r>
            <a:rPr lang="en-US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	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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עומס 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רלוונטי-</a:t>
          </a:r>
          <a:r>
            <a:rPr lang="en-US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Germane</a:t>
          </a:r>
          <a:endParaRPr lang="he-IL" b="1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CDD6ABD5-FCE1-44AD-B679-E2CF730AC52F}" type="parTrans" cxnId="{BBDA58EE-337E-401D-AE07-A62C58E28CE2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0F8B84C5-FC47-4AE8-B51F-BAC112A7BA88}" type="sibTrans" cxnId="{BBDA58EE-337E-401D-AE07-A62C58E28CE2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779C5DBA-E1C9-4605-9CC3-B7CCBB768573}">
      <dgm:prSet phldrT="[טקסט]"/>
      <dgm:spPr>
        <a:solidFill>
          <a:srgbClr val="7030A0">
            <a:alpha val="57000"/>
          </a:srgbClr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יותר סכמות אוטומטיות בזמן הלמידה –</a:t>
          </a:r>
        </a:p>
        <a:p>
          <a:pPr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יעילות גבוהה יותר</a:t>
          </a:r>
          <a:endParaRPr lang="he-IL" b="1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833D1E53-8C6D-449F-98BE-F7C8168604D8}" type="parTrans" cxnId="{7B8B3678-9D07-4DC9-826B-8B3D133E38DC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9B949917-8B39-4F5F-BF35-86DB503FAA5D}" type="sibTrans" cxnId="{7B8B3678-9D07-4DC9-826B-8B3D133E38DC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B4140003-43C5-412D-88C8-BCCD1320AD56}">
      <dgm:prSet phldrT="[טקסט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עיצוב ההוראה יכול להשפיע על העומס הלא רלוונטי</a:t>
          </a:r>
          <a:endParaRPr lang="he-IL" b="1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F16A3761-EA59-4BB6-8F22-8E68217D73CD}" type="parTrans" cxnId="{8C4406AA-8EFA-450B-8F23-6E803C3D210E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7F2259D5-6ADB-499D-AD82-751769455CC2}" type="sibTrans" cxnId="{8C4406AA-8EFA-450B-8F23-6E803C3D210E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C24EE644-756D-4FCE-AB4B-E1629A84D458}" type="pres">
      <dgm:prSet presAssocID="{000E3C49-87F6-4871-A6E9-766A8548322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3C7A425-DC56-47C7-9494-1BF5096777FD}" type="pres">
      <dgm:prSet presAssocID="{000E3C49-87F6-4871-A6E9-766A85483221}" presName="matrix" presStyleCnt="0"/>
      <dgm:spPr/>
    </dgm:pt>
    <dgm:pt modelId="{07DF48D4-E6C5-45A6-BCED-66A0D74AE6B3}" type="pres">
      <dgm:prSet presAssocID="{000E3C49-87F6-4871-A6E9-766A85483221}" presName="tile1" presStyleLbl="node1" presStyleIdx="0" presStyleCnt="4"/>
      <dgm:spPr/>
      <dgm:t>
        <a:bodyPr/>
        <a:lstStyle/>
        <a:p>
          <a:pPr rtl="1"/>
          <a:endParaRPr lang="he-IL"/>
        </a:p>
      </dgm:t>
    </dgm:pt>
    <dgm:pt modelId="{42B9A97C-F8B0-4D57-B655-91E421C576A0}" type="pres">
      <dgm:prSet presAssocID="{000E3C49-87F6-4871-A6E9-766A8548322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8DB1F07-FF8D-4765-8E56-FF11A20C2150}" type="pres">
      <dgm:prSet presAssocID="{000E3C49-87F6-4871-A6E9-766A85483221}" presName="tile2" presStyleLbl="node1" presStyleIdx="1" presStyleCnt="4" custLinFactNeighborX="-870" custLinFactNeighborY="0"/>
      <dgm:spPr/>
      <dgm:t>
        <a:bodyPr/>
        <a:lstStyle/>
        <a:p>
          <a:pPr rtl="1"/>
          <a:endParaRPr lang="he-IL"/>
        </a:p>
      </dgm:t>
    </dgm:pt>
    <dgm:pt modelId="{4BF3CCC6-6208-490A-A172-FCE908BA1660}" type="pres">
      <dgm:prSet presAssocID="{000E3C49-87F6-4871-A6E9-766A8548322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35ADAAA-5C44-4D67-8BC8-F3C1668DFAF1}" type="pres">
      <dgm:prSet presAssocID="{000E3C49-87F6-4871-A6E9-766A85483221}" presName="tile3" presStyleLbl="node1" presStyleIdx="2" presStyleCnt="4" custLinFactNeighborX="-42970" custLinFactNeighborY="38672"/>
      <dgm:spPr/>
      <dgm:t>
        <a:bodyPr/>
        <a:lstStyle/>
        <a:p>
          <a:pPr rtl="1"/>
          <a:endParaRPr lang="he-IL"/>
        </a:p>
      </dgm:t>
    </dgm:pt>
    <dgm:pt modelId="{E3BD7D77-2459-4E1D-A716-86B4BE757EBE}" type="pres">
      <dgm:prSet presAssocID="{000E3C49-87F6-4871-A6E9-766A8548322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9B5C2FD-6E5B-4FBF-BC69-AC55ABDDE17E}" type="pres">
      <dgm:prSet presAssocID="{000E3C49-87F6-4871-A6E9-766A85483221}" presName="tile4" presStyleLbl="node1" presStyleIdx="3" presStyleCnt="4" custLinFactNeighborX="12173" custLinFactNeighborY="16666"/>
      <dgm:spPr/>
      <dgm:t>
        <a:bodyPr/>
        <a:lstStyle/>
        <a:p>
          <a:pPr rtl="1"/>
          <a:endParaRPr lang="he-IL"/>
        </a:p>
      </dgm:t>
    </dgm:pt>
    <dgm:pt modelId="{6E5F3939-0354-43F2-B732-88BB69A40DEA}" type="pres">
      <dgm:prSet presAssocID="{000E3C49-87F6-4871-A6E9-766A8548322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9FC2652-8611-43FB-A852-B3F53F943838}" type="pres">
      <dgm:prSet presAssocID="{000E3C49-87F6-4871-A6E9-766A8548322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B8B3678-9D07-4DC9-826B-8B3D133E38DC}" srcId="{4D792FE6-F148-4025-BA20-B0D1DD168713}" destId="{779C5DBA-E1C9-4605-9CC3-B7CCBB768573}" srcOrd="3" destOrd="0" parTransId="{833D1E53-8C6D-449F-98BE-F7C8168604D8}" sibTransId="{9B949917-8B39-4F5F-BF35-86DB503FAA5D}"/>
    <dgm:cxn modelId="{12514A81-9B28-40E7-81A8-14F07854D86C}" type="presOf" srcId="{B4140003-43C5-412D-88C8-BCCD1320AD56}" destId="{B35ADAAA-5C44-4D67-8BC8-F3C1668DFAF1}" srcOrd="0" destOrd="0" presId="urn:microsoft.com/office/officeart/2005/8/layout/matrix1"/>
    <dgm:cxn modelId="{8C4406AA-8EFA-450B-8F23-6E803C3D210E}" srcId="{4D792FE6-F148-4025-BA20-B0D1DD168713}" destId="{B4140003-43C5-412D-88C8-BCCD1320AD56}" srcOrd="2" destOrd="0" parTransId="{F16A3761-EA59-4BB6-8F22-8E68217D73CD}" sibTransId="{7F2259D5-6ADB-499D-AD82-751769455CC2}"/>
    <dgm:cxn modelId="{0E41A301-68F0-4169-87EF-76278EC7CF30}" srcId="{4D792FE6-F148-4025-BA20-B0D1DD168713}" destId="{347FB421-E904-4977-8379-0E73D4571E79}" srcOrd="0" destOrd="0" parTransId="{AFA27523-2440-4BC1-8F6B-34D367514886}" sibTransId="{667DC49B-4160-448B-8FD4-ED8EABFFBD5F}"/>
    <dgm:cxn modelId="{74B6137C-369A-42FD-BD68-FAF70529D4C5}" srcId="{000E3C49-87F6-4871-A6E9-766A85483221}" destId="{4D792FE6-F148-4025-BA20-B0D1DD168713}" srcOrd="0" destOrd="0" parTransId="{A528CE8B-BCB0-44F3-A90C-2CE460441E45}" sibTransId="{F3984CA9-0C93-45A7-95E4-00658333D274}"/>
    <dgm:cxn modelId="{0D03310D-F23F-4ADD-A9B7-FB649CB356EB}" type="presOf" srcId="{000E3C49-87F6-4871-A6E9-766A85483221}" destId="{C24EE644-756D-4FCE-AB4B-E1629A84D458}" srcOrd="0" destOrd="0" presId="urn:microsoft.com/office/officeart/2005/8/layout/matrix1"/>
    <dgm:cxn modelId="{1FCCA46F-6C50-4C2E-953E-8B718EE031A0}" type="presOf" srcId="{779C5DBA-E1C9-4605-9CC3-B7CCBB768573}" destId="{6E5F3939-0354-43F2-B732-88BB69A40DEA}" srcOrd="1" destOrd="0" presId="urn:microsoft.com/office/officeart/2005/8/layout/matrix1"/>
    <dgm:cxn modelId="{BF5B36F6-19CE-4C2D-A4B4-BAD717CCAA85}" type="presOf" srcId="{347FB421-E904-4977-8379-0E73D4571E79}" destId="{07DF48D4-E6C5-45A6-BCED-66A0D74AE6B3}" srcOrd="0" destOrd="0" presId="urn:microsoft.com/office/officeart/2005/8/layout/matrix1"/>
    <dgm:cxn modelId="{91F157B1-7B17-4E45-B2FF-D9A6217F088B}" type="presOf" srcId="{F3B7F99B-6B43-4239-9C36-621F0857FED8}" destId="{88DB1F07-FF8D-4765-8E56-FF11A20C2150}" srcOrd="0" destOrd="0" presId="urn:microsoft.com/office/officeart/2005/8/layout/matrix1"/>
    <dgm:cxn modelId="{720940B5-6ACD-46D8-A6E5-286C57037454}" type="presOf" srcId="{B4140003-43C5-412D-88C8-BCCD1320AD56}" destId="{E3BD7D77-2459-4E1D-A716-86B4BE757EBE}" srcOrd="1" destOrd="0" presId="urn:microsoft.com/office/officeart/2005/8/layout/matrix1"/>
    <dgm:cxn modelId="{79869B87-7392-4B93-9754-1697F4B9CDF4}" type="presOf" srcId="{4D792FE6-F148-4025-BA20-B0D1DD168713}" destId="{89FC2652-8611-43FB-A852-B3F53F943838}" srcOrd="0" destOrd="0" presId="urn:microsoft.com/office/officeart/2005/8/layout/matrix1"/>
    <dgm:cxn modelId="{BBDA58EE-337E-401D-AE07-A62C58E28CE2}" srcId="{4D792FE6-F148-4025-BA20-B0D1DD168713}" destId="{F3B7F99B-6B43-4239-9C36-621F0857FED8}" srcOrd="1" destOrd="0" parTransId="{CDD6ABD5-FCE1-44AD-B679-E2CF730AC52F}" sibTransId="{0F8B84C5-FC47-4AE8-B51F-BAC112A7BA88}"/>
    <dgm:cxn modelId="{A48ED80C-6647-437C-8B73-33EEAD1048D8}" type="presOf" srcId="{347FB421-E904-4977-8379-0E73D4571E79}" destId="{42B9A97C-F8B0-4D57-B655-91E421C576A0}" srcOrd="1" destOrd="0" presId="urn:microsoft.com/office/officeart/2005/8/layout/matrix1"/>
    <dgm:cxn modelId="{34BD9971-AC99-48BE-8E3F-BC53FE78B822}" type="presOf" srcId="{F3B7F99B-6B43-4239-9C36-621F0857FED8}" destId="{4BF3CCC6-6208-490A-A172-FCE908BA1660}" srcOrd="1" destOrd="0" presId="urn:microsoft.com/office/officeart/2005/8/layout/matrix1"/>
    <dgm:cxn modelId="{8EA30444-A842-4A04-8564-26C41F5CD881}" type="presOf" srcId="{779C5DBA-E1C9-4605-9CC3-B7CCBB768573}" destId="{B9B5C2FD-6E5B-4FBF-BC69-AC55ABDDE17E}" srcOrd="0" destOrd="0" presId="urn:microsoft.com/office/officeart/2005/8/layout/matrix1"/>
    <dgm:cxn modelId="{4427A990-28BD-4CD7-BEED-A2B52A1AF9DE}" type="presParOf" srcId="{C24EE644-756D-4FCE-AB4B-E1629A84D458}" destId="{43C7A425-DC56-47C7-9494-1BF5096777FD}" srcOrd="0" destOrd="0" presId="urn:microsoft.com/office/officeart/2005/8/layout/matrix1"/>
    <dgm:cxn modelId="{5AF66EF3-288D-4F9F-A518-C26106E71346}" type="presParOf" srcId="{43C7A425-DC56-47C7-9494-1BF5096777FD}" destId="{07DF48D4-E6C5-45A6-BCED-66A0D74AE6B3}" srcOrd="0" destOrd="0" presId="urn:microsoft.com/office/officeart/2005/8/layout/matrix1"/>
    <dgm:cxn modelId="{F59F3AFA-5BBE-44B3-B74F-BF8ADEF456E4}" type="presParOf" srcId="{43C7A425-DC56-47C7-9494-1BF5096777FD}" destId="{42B9A97C-F8B0-4D57-B655-91E421C576A0}" srcOrd="1" destOrd="0" presId="urn:microsoft.com/office/officeart/2005/8/layout/matrix1"/>
    <dgm:cxn modelId="{D0BCC985-3637-49C6-89EC-FD82DA96E235}" type="presParOf" srcId="{43C7A425-DC56-47C7-9494-1BF5096777FD}" destId="{88DB1F07-FF8D-4765-8E56-FF11A20C2150}" srcOrd="2" destOrd="0" presId="urn:microsoft.com/office/officeart/2005/8/layout/matrix1"/>
    <dgm:cxn modelId="{8BF8FEC2-8732-4C0D-8442-80CB46F9FA69}" type="presParOf" srcId="{43C7A425-DC56-47C7-9494-1BF5096777FD}" destId="{4BF3CCC6-6208-490A-A172-FCE908BA1660}" srcOrd="3" destOrd="0" presId="urn:microsoft.com/office/officeart/2005/8/layout/matrix1"/>
    <dgm:cxn modelId="{E5250702-8071-4DAF-8970-AD2FC72C0E40}" type="presParOf" srcId="{43C7A425-DC56-47C7-9494-1BF5096777FD}" destId="{B35ADAAA-5C44-4D67-8BC8-F3C1668DFAF1}" srcOrd="4" destOrd="0" presId="urn:microsoft.com/office/officeart/2005/8/layout/matrix1"/>
    <dgm:cxn modelId="{5BC1A680-FE52-412D-953E-05B2DEA502CA}" type="presParOf" srcId="{43C7A425-DC56-47C7-9494-1BF5096777FD}" destId="{E3BD7D77-2459-4E1D-A716-86B4BE757EBE}" srcOrd="5" destOrd="0" presId="urn:microsoft.com/office/officeart/2005/8/layout/matrix1"/>
    <dgm:cxn modelId="{41D0D6EB-A0D7-4992-819D-0288CB85C6A2}" type="presParOf" srcId="{43C7A425-DC56-47C7-9494-1BF5096777FD}" destId="{B9B5C2FD-6E5B-4FBF-BC69-AC55ABDDE17E}" srcOrd="6" destOrd="0" presId="urn:microsoft.com/office/officeart/2005/8/layout/matrix1"/>
    <dgm:cxn modelId="{C6798097-5203-4931-94C9-D25BFF1A58AE}" type="presParOf" srcId="{43C7A425-DC56-47C7-9494-1BF5096777FD}" destId="{6E5F3939-0354-43F2-B732-88BB69A40DEA}" srcOrd="7" destOrd="0" presId="urn:microsoft.com/office/officeart/2005/8/layout/matrix1"/>
    <dgm:cxn modelId="{BE61D20A-8902-4D38-9B38-5436CB4E0F90}" type="presParOf" srcId="{C24EE644-756D-4FCE-AB4B-E1629A84D458}" destId="{89FC2652-8611-43FB-A852-B3F53F943838}" srcOrd="1" destOrd="0" presId="urn:microsoft.com/office/officeart/2005/8/layout/matrix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0E3C49-87F6-4871-A6E9-766A85483221}" type="doc">
      <dgm:prSet loTypeId="urn:microsoft.com/office/officeart/2005/8/layout/matrix1" loCatId="matrix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4D792FE6-F148-4025-BA20-B0D1DD168713}">
      <dgm:prSet phldrT="[טקסט]" custT="1"/>
      <dgm:spPr/>
      <dgm:t>
        <a:bodyPr/>
        <a:lstStyle/>
        <a:p>
          <a:pPr rtl="1"/>
          <a:r>
            <a:rPr lang="en-US" sz="2200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Social Agency Theory</a:t>
          </a:r>
        </a:p>
      </dgm:t>
    </dgm:pt>
    <dgm:pt modelId="{A528CE8B-BCB0-44F3-A90C-2CE460441E45}" type="parTrans" cxnId="{74B6137C-369A-42FD-BD68-FAF70529D4C5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F3984CA9-0C93-45A7-95E4-00658333D274}" type="sibTrans" cxnId="{74B6137C-369A-42FD-BD68-FAF70529D4C5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347FB421-E904-4977-8379-0E73D4571E79}">
      <dgm:prSet phldrT="[טקסט]"/>
      <dgm:spPr>
        <a:solidFill>
          <a:srgbClr val="92D050"/>
        </a:solidFill>
      </dgm:spPr>
      <dgm:t>
        <a:bodyPr/>
        <a:lstStyle/>
        <a:p>
          <a:pPr algn="ctr" rtl="1"/>
          <a:r>
            <a:rPr lang="en-US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Media Equation Theory</a:t>
          </a:r>
        </a:p>
        <a:p>
          <a:pPr algn="l"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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המדיה = החיים האמיתיים</a:t>
          </a:r>
        </a:p>
        <a:p>
          <a:pPr algn="ctr"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	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המחשב כשותף חברתי</a:t>
          </a:r>
          <a:endParaRPr lang="he-IL" b="1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AFA27523-2440-4BC1-8F6B-34D367514886}" type="parTrans" cxnId="{0E41A301-68F0-4169-87EF-76278EC7CF30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667DC49B-4160-448B-8FD4-ED8EABFFBD5F}" type="sibTrans" cxnId="{0E41A301-68F0-4169-87EF-76278EC7CF30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779C5DBA-E1C9-4605-9CC3-B7CCBB768573}">
      <dgm:prSet phldrT="[טקסט]"/>
      <dgm:spPr>
        <a:solidFill>
          <a:srgbClr val="7030A0">
            <a:alpha val="57000"/>
          </a:srgb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Similarity Attraction Effect</a:t>
          </a:r>
        </a:p>
      </dgm:t>
    </dgm:pt>
    <dgm:pt modelId="{833D1E53-8C6D-449F-98BE-F7C8168604D8}" type="parTrans" cxnId="{7B8B3678-9D07-4DC9-826B-8B3D133E38DC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9B949917-8B39-4F5F-BF35-86DB503FAA5D}" type="sibTrans" cxnId="{7B8B3678-9D07-4DC9-826B-8B3D133E38DC}">
      <dgm:prSet/>
      <dgm:spPr/>
      <dgm:t>
        <a:bodyPr/>
        <a:lstStyle/>
        <a:p>
          <a:pPr rtl="1"/>
          <a:endParaRPr lang="he-IL" b="1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46012BB7-4938-4BD9-95C8-D2961929D48A}">
      <dgm:prSet phldrT="[טקסט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ככל שירבו המסרים החברתיים 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יגדל 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היתרון של סביבת מולטימדיה</a:t>
          </a:r>
        </a:p>
      </dgm:t>
    </dgm:pt>
    <dgm:pt modelId="{D03882E4-8902-46CF-A858-F3B84C3E50CB}" type="parTrans" cxnId="{043CBDF9-6126-4FEB-B485-2F2D9FB418B4}">
      <dgm:prSet/>
      <dgm:spPr/>
      <dgm:t>
        <a:bodyPr/>
        <a:lstStyle/>
        <a:p>
          <a:pPr rtl="1"/>
          <a:endParaRPr lang="he-IL">
            <a:cs typeface="David" pitchFamily="2" charset="-79"/>
          </a:endParaRPr>
        </a:p>
      </dgm:t>
    </dgm:pt>
    <dgm:pt modelId="{88548169-ABE7-4739-8E39-E9E2E8232DF7}" type="sibTrans" cxnId="{043CBDF9-6126-4FEB-B485-2F2D9FB418B4}">
      <dgm:prSet/>
      <dgm:spPr/>
      <dgm:t>
        <a:bodyPr/>
        <a:lstStyle/>
        <a:p>
          <a:pPr rtl="1"/>
          <a:endParaRPr lang="he-IL">
            <a:cs typeface="David" pitchFamily="2" charset="-79"/>
          </a:endParaRPr>
        </a:p>
      </dgm:t>
    </dgm:pt>
    <dgm:pt modelId="{BEB84386-0FA6-4C9A-8E67-AF060F2C8C64}">
      <dgm:prSet/>
      <dgm:spPr>
        <a:solidFill>
          <a:srgbClr val="FF6600">
            <a:alpha val="61000"/>
          </a:srgbClr>
        </a:solidFill>
      </dgm:spPr>
      <dgm:t>
        <a:bodyPr/>
        <a:lstStyle/>
        <a:p>
          <a:pPr algn="ctr"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ההנחות בזמן אינטראקציה 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חברתית חיובית: </a:t>
          </a:r>
        </a:p>
        <a:p>
          <a:pPr algn="r"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	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אינפורמטיביות </a:t>
          </a:r>
        </a:p>
        <a:p>
          <a:pPr algn="r"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	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דיוק </a:t>
          </a:r>
        </a:p>
        <a:p>
          <a:pPr algn="r"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	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תמציתיות </a:t>
          </a:r>
        </a:p>
        <a:p>
          <a:pPr algn="r" rtl="1"/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  <a:sym typeface="Wingdings 2"/>
            </a:rPr>
            <a:t>	</a:t>
          </a:r>
          <a:r>
            <a:rPr lang="he-IL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רלוונטיות </a:t>
          </a:r>
          <a:endParaRPr lang="he-IL" b="1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5124BBD1-E32C-4426-ACF7-DE379C0D9D53}" type="parTrans" cxnId="{D6172B58-5E2B-4AC4-A1C5-21A7D42D6BF0}">
      <dgm:prSet/>
      <dgm:spPr/>
      <dgm:t>
        <a:bodyPr/>
        <a:lstStyle/>
        <a:p>
          <a:pPr rtl="1"/>
          <a:endParaRPr lang="he-IL">
            <a:cs typeface="David" pitchFamily="2" charset="-79"/>
          </a:endParaRPr>
        </a:p>
      </dgm:t>
    </dgm:pt>
    <dgm:pt modelId="{5CBB8B86-FE8F-4F87-B7D4-117ED74DE0A4}" type="sibTrans" cxnId="{D6172B58-5E2B-4AC4-A1C5-21A7D42D6BF0}">
      <dgm:prSet/>
      <dgm:spPr/>
      <dgm:t>
        <a:bodyPr/>
        <a:lstStyle/>
        <a:p>
          <a:pPr rtl="1"/>
          <a:endParaRPr lang="he-IL">
            <a:cs typeface="David" pitchFamily="2" charset="-79"/>
          </a:endParaRPr>
        </a:p>
      </dgm:t>
    </dgm:pt>
    <dgm:pt modelId="{DA69EB30-300C-4B37-A57E-32EC85F27195}">
      <dgm:prSet/>
      <dgm:spPr/>
      <dgm:t>
        <a:bodyPr/>
        <a:lstStyle/>
        <a:p>
          <a:pPr rtl="1"/>
          <a:endParaRPr lang="he-IL">
            <a:cs typeface="David" pitchFamily="2" charset="-79"/>
          </a:endParaRPr>
        </a:p>
      </dgm:t>
    </dgm:pt>
    <dgm:pt modelId="{E8EAE188-74A0-4DA4-BC4E-F0BADBFB3B29}" type="parTrans" cxnId="{2E140BA6-EBF4-44EB-B36B-707F1AF14243}">
      <dgm:prSet/>
      <dgm:spPr/>
      <dgm:t>
        <a:bodyPr/>
        <a:lstStyle/>
        <a:p>
          <a:pPr rtl="1"/>
          <a:endParaRPr lang="he-IL">
            <a:cs typeface="David" pitchFamily="2" charset="-79"/>
          </a:endParaRPr>
        </a:p>
      </dgm:t>
    </dgm:pt>
    <dgm:pt modelId="{FB944C00-5B04-4696-98F6-E0D8A511250B}" type="sibTrans" cxnId="{2E140BA6-EBF4-44EB-B36B-707F1AF14243}">
      <dgm:prSet/>
      <dgm:spPr/>
      <dgm:t>
        <a:bodyPr/>
        <a:lstStyle/>
        <a:p>
          <a:pPr rtl="1"/>
          <a:endParaRPr lang="he-IL">
            <a:cs typeface="David" pitchFamily="2" charset="-79"/>
          </a:endParaRPr>
        </a:p>
      </dgm:t>
    </dgm:pt>
    <dgm:pt modelId="{6499F34E-B2BE-4E60-B29C-53B07C08F7C5}">
      <dgm:prSet phldrT="[טקסט]"/>
      <dgm:spPr/>
      <dgm:t>
        <a:bodyPr/>
        <a:lstStyle/>
        <a:p>
          <a:pPr rtl="1"/>
          <a:endParaRPr lang="he-IL" b="1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gm:t>
    </dgm:pt>
    <dgm:pt modelId="{031AF26D-628D-43EF-8F36-FA9D3DF3B245}" type="parTrans" cxnId="{1FF6D02A-A220-4C44-98CB-78AA3D1D5281}">
      <dgm:prSet/>
      <dgm:spPr/>
      <dgm:t>
        <a:bodyPr/>
        <a:lstStyle/>
        <a:p>
          <a:pPr rtl="1"/>
          <a:endParaRPr lang="he-IL">
            <a:cs typeface="David" pitchFamily="2" charset="-79"/>
          </a:endParaRPr>
        </a:p>
      </dgm:t>
    </dgm:pt>
    <dgm:pt modelId="{8142582D-9DD5-48B1-9AD3-55ECBBA195FD}" type="sibTrans" cxnId="{1FF6D02A-A220-4C44-98CB-78AA3D1D5281}">
      <dgm:prSet/>
      <dgm:spPr/>
      <dgm:t>
        <a:bodyPr/>
        <a:lstStyle/>
        <a:p>
          <a:pPr rtl="1"/>
          <a:endParaRPr lang="he-IL">
            <a:cs typeface="David" pitchFamily="2" charset="-79"/>
          </a:endParaRPr>
        </a:p>
      </dgm:t>
    </dgm:pt>
    <dgm:pt modelId="{C24EE644-756D-4FCE-AB4B-E1629A84D458}" type="pres">
      <dgm:prSet presAssocID="{000E3C49-87F6-4871-A6E9-766A8548322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3C7A425-DC56-47C7-9494-1BF5096777FD}" type="pres">
      <dgm:prSet presAssocID="{000E3C49-87F6-4871-A6E9-766A85483221}" presName="matrix" presStyleCnt="0"/>
      <dgm:spPr/>
    </dgm:pt>
    <dgm:pt modelId="{07DF48D4-E6C5-45A6-BCED-66A0D74AE6B3}" type="pres">
      <dgm:prSet presAssocID="{000E3C49-87F6-4871-A6E9-766A85483221}" presName="tile1" presStyleLbl="node1" presStyleIdx="0" presStyleCnt="4"/>
      <dgm:spPr/>
      <dgm:t>
        <a:bodyPr/>
        <a:lstStyle/>
        <a:p>
          <a:pPr rtl="1"/>
          <a:endParaRPr lang="he-IL"/>
        </a:p>
      </dgm:t>
    </dgm:pt>
    <dgm:pt modelId="{42B9A97C-F8B0-4D57-B655-91E421C576A0}" type="pres">
      <dgm:prSet presAssocID="{000E3C49-87F6-4871-A6E9-766A8548322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8DB1F07-FF8D-4765-8E56-FF11A20C2150}" type="pres">
      <dgm:prSet presAssocID="{000E3C49-87F6-4871-A6E9-766A85483221}" presName="tile2" presStyleLbl="node1" presStyleIdx="1" presStyleCnt="4" custLinFactNeighborX="-870" custLinFactNeighborY="0"/>
      <dgm:spPr/>
      <dgm:t>
        <a:bodyPr/>
        <a:lstStyle/>
        <a:p>
          <a:pPr rtl="1"/>
          <a:endParaRPr lang="he-IL"/>
        </a:p>
      </dgm:t>
    </dgm:pt>
    <dgm:pt modelId="{4BF3CCC6-6208-490A-A172-FCE908BA1660}" type="pres">
      <dgm:prSet presAssocID="{000E3C49-87F6-4871-A6E9-766A8548322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35ADAAA-5C44-4D67-8BC8-F3C1668DFAF1}" type="pres">
      <dgm:prSet presAssocID="{000E3C49-87F6-4871-A6E9-766A85483221}" presName="tile3" presStyleLbl="node1" presStyleIdx="2" presStyleCnt="4" custLinFactNeighborX="-870" custLinFactNeighborY="0"/>
      <dgm:spPr/>
      <dgm:t>
        <a:bodyPr/>
        <a:lstStyle/>
        <a:p>
          <a:pPr rtl="1"/>
          <a:endParaRPr lang="he-IL"/>
        </a:p>
      </dgm:t>
    </dgm:pt>
    <dgm:pt modelId="{E3BD7D77-2459-4E1D-A716-86B4BE757EBE}" type="pres">
      <dgm:prSet presAssocID="{000E3C49-87F6-4871-A6E9-766A8548322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9B5C2FD-6E5B-4FBF-BC69-AC55ABDDE17E}" type="pres">
      <dgm:prSet presAssocID="{000E3C49-87F6-4871-A6E9-766A85483221}" presName="tile4" presStyleLbl="node1" presStyleIdx="3" presStyleCnt="4" custLinFactNeighborX="12173" custLinFactNeighborY="16666"/>
      <dgm:spPr/>
      <dgm:t>
        <a:bodyPr/>
        <a:lstStyle/>
        <a:p>
          <a:pPr rtl="1"/>
          <a:endParaRPr lang="he-IL"/>
        </a:p>
      </dgm:t>
    </dgm:pt>
    <dgm:pt modelId="{6E5F3939-0354-43F2-B732-88BB69A40DEA}" type="pres">
      <dgm:prSet presAssocID="{000E3C49-87F6-4871-A6E9-766A8548322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9FC2652-8611-43FB-A852-B3F53F943838}" type="pres">
      <dgm:prSet presAssocID="{000E3C49-87F6-4871-A6E9-766A8548322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43CBDF9-6126-4FEB-B485-2F2D9FB418B4}" srcId="{4D792FE6-F148-4025-BA20-B0D1DD168713}" destId="{46012BB7-4938-4BD9-95C8-D2961929D48A}" srcOrd="2" destOrd="0" parTransId="{D03882E4-8902-46CF-A858-F3B84C3E50CB}" sibTransId="{88548169-ABE7-4739-8E39-E9E2E8232DF7}"/>
    <dgm:cxn modelId="{91B4AF21-CB1A-4AD9-89BD-D2AD7A7E68C5}" type="presOf" srcId="{BEB84386-0FA6-4C9A-8E67-AF060F2C8C64}" destId="{88DB1F07-FF8D-4765-8E56-FF11A20C2150}" srcOrd="0" destOrd="0" presId="urn:microsoft.com/office/officeart/2005/8/layout/matrix1"/>
    <dgm:cxn modelId="{7B8B3678-9D07-4DC9-826B-8B3D133E38DC}" srcId="{4D792FE6-F148-4025-BA20-B0D1DD168713}" destId="{779C5DBA-E1C9-4605-9CC3-B7CCBB768573}" srcOrd="3" destOrd="0" parTransId="{833D1E53-8C6D-449F-98BE-F7C8168604D8}" sibTransId="{9B949917-8B39-4F5F-BF35-86DB503FAA5D}"/>
    <dgm:cxn modelId="{D6172B58-5E2B-4AC4-A1C5-21A7D42D6BF0}" srcId="{4D792FE6-F148-4025-BA20-B0D1DD168713}" destId="{BEB84386-0FA6-4C9A-8E67-AF060F2C8C64}" srcOrd="1" destOrd="0" parTransId="{5124BBD1-E32C-4426-ACF7-DE379C0D9D53}" sibTransId="{5CBB8B86-FE8F-4F87-B7D4-117ED74DE0A4}"/>
    <dgm:cxn modelId="{E20EAC00-8FD3-496D-A150-FA0EB8EC769C}" type="presOf" srcId="{46012BB7-4938-4BD9-95C8-D2961929D48A}" destId="{E3BD7D77-2459-4E1D-A716-86B4BE757EBE}" srcOrd="1" destOrd="0" presId="urn:microsoft.com/office/officeart/2005/8/layout/matrix1"/>
    <dgm:cxn modelId="{5122D693-AEE2-47F7-851F-E584FAC0E10D}" type="presOf" srcId="{779C5DBA-E1C9-4605-9CC3-B7CCBB768573}" destId="{B9B5C2FD-6E5B-4FBF-BC69-AC55ABDDE17E}" srcOrd="0" destOrd="0" presId="urn:microsoft.com/office/officeart/2005/8/layout/matrix1"/>
    <dgm:cxn modelId="{CD9C1974-0FA2-478F-950A-EFC4692CAF28}" type="presOf" srcId="{000E3C49-87F6-4871-A6E9-766A85483221}" destId="{C24EE644-756D-4FCE-AB4B-E1629A84D458}" srcOrd="0" destOrd="0" presId="urn:microsoft.com/office/officeart/2005/8/layout/matrix1"/>
    <dgm:cxn modelId="{2E140BA6-EBF4-44EB-B36B-707F1AF14243}" srcId="{4D792FE6-F148-4025-BA20-B0D1DD168713}" destId="{DA69EB30-300C-4B37-A57E-32EC85F27195}" srcOrd="5" destOrd="0" parTransId="{E8EAE188-74A0-4DA4-BC4E-F0BADBFB3B29}" sibTransId="{FB944C00-5B04-4696-98F6-E0D8A511250B}"/>
    <dgm:cxn modelId="{758C5E3B-856F-456E-B800-09C2CF7E8087}" type="presOf" srcId="{4D792FE6-F148-4025-BA20-B0D1DD168713}" destId="{89FC2652-8611-43FB-A852-B3F53F943838}" srcOrd="0" destOrd="0" presId="urn:microsoft.com/office/officeart/2005/8/layout/matrix1"/>
    <dgm:cxn modelId="{5385E4FF-3A66-4E5B-9C92-129B26A4E616}" type="presOf" srcId="{347FB421-E904-4977-8379-0E73D4571E79}" destId="{42B9A97C-F8B0-4D57-B655-91E421C576A0}" srcOrd="1" destOrd="0" presId="urn:microsoft.com/office/officeart/2005/8/layout/matrix1"/>
    <dgm:cxn modelId="{06EF9D54-C876-4261-B234-7DED6BA70763}" type="presOf" srcId="{779C5DBA-E1C9-4605-9CC3-B7CCBB768573}" destId="{6E5F3939-0354-43F2-B732-88BB69A40DEA}" srcOrd="1" destOrd="0" presId="urn:microsoft.com/office/officeart/2005/8/layout/matrix1"/>
    <dgm:cxn modelId="{E874E8E8-A601-44F6-98D7-497369475D63}" type="presOf" srcId="{347FB421-E904-4977-8379-0E73D4571E79}" destId="{07DF48D4-E6C5-45A6-BCED-66A0D74AE6B3}" srcOrd="0" destOrd="0" presId="urn:microsoft.com/office/officeart/2005/8/layout/matrix1"/>
    <dgm:cxn modelId="{67137998-F073-48C0-A03B-5BD82856CB8C}" type="presOf" srcId="{BEB84386-0FA6-4C9A-8E67-AF060F2C8C64}" destId="{4BF3CCC6-6208-490A-A172-FCE908BA1660}" srcOrd="1" destOrd="0" presId="urn:microsoft.com/office/officeart/2005/8/layout/matrix1"/>
    <dgm:cxn modelId="{0E41A301-68F0-4169-87EF-76278EC7CF30}" srcId="{4D792FE6-F148-4025-BA20-B0D1DD168713}" destId="{347FB421-E904-4977-8379-0E73D4571E79}" srcOrd="0" destOrd="0" parTransId="{AFA27523-2440-4BC1-8F6B-34D367514886}" sibTransId="{667DC49B-4160-448B-8FD4-ED8EABFFBD5F}"/>
    <dgm:cxn modelId="{B8D3A3E5-73B9-4720-9CCD-FA835295EFC7}" type="presOf" srcId="{46012BB7-4938-4BD9-95C8-D2961929D48A}" destId="{B35ADAAA-5C44-4D67-8BC8-F3C1668DFAF1}" srcOrd="0" destOrd="0" presId="urn:microsoft.com/office/officeart/2005/8/layout/matrix1"/>
    <dgm:cxn modelId="{74B6137C-369A-42FD-BD68-FAF70529D4C5}" srcId="{000E3C49-87F6-4871-A6E9-766A85483221}" destId="{4D792FE6-F148-4025-BA20-B0D1DD168713}" srcOrd="0" destOrd="0" parTransId="{A528CE8B-BCB0-44F3-A90C-2CE460441E45}" sibTransId="{F3984CA9-0C93-45A7-95E4-00658333D274}"/>
    <dgm:cxn modelId="{1FF6D02A-A220-4C44-98CB-78AA3D1D5281}" srcId="{4D792FE6-F148-4025-BA20-B0D1DD168713}" destId="{6499F34E-B2BE-4E60-B29C-53B07C08F7C5}" srcOrd="4" destOrd="0" parTransId="{031AF26D-628D-43EF-8F36-FA9D3DF3B245}" sibTransId="{8142582D-9DD5-48B1-9AD3-55ECBBA195FD}"/>
    <dgm:cxn modelId="{E374B680-EC35-4CAC-AB35-B148E98C06D0}" type="presParOf" srcId="{C24EE644-756D-4FCE-AB4B-E1629A84D458}" destId="{43C7A425-DC56-47C7-9494-1BF5096777FD}" srcOrd="0" destOrd="0" presId="urn:microsoft.com/office/officeart/2005/8/layout/matrix1"/>
    <dgm:cxn modelId="{729F7756-F89E-47A1-B448-5260E873727D}" type="presParOf" srcId="{43C7A425-DC56-47C7-9494-1BF5096777FD}" destId="{07DF48D4-E6C5-45A6-BCED-66A0D74AE6B3}" srcOrd="0" destOrd="0" presId="urn:microsoft.com/office/officeart/2005/8/layout/matrix1"/>
    <dgm:cxn modelId="{C7970859-AC18-437B-93AE-06E2110AB480}" type="presParOf" srcId="{43C7A425-DC56-47C7-9494-1BF5096777FD}" destId="{42B9A97C-F8B0-4D57-B655-91E421C576A0}" srcOrd="1" destOrd="0" presId="urn:microsoft.com/office/officeart/2005/8/layout/matrix1"/>
    <dgm:cxn modelId="{1EE642B5-60FF-43FC-B2F7-9BF4DFE08E78}" type="presParOf" srcId="{43C7A425-DC56-47C7-9494-1BF5096777FD}" destId="{88DB1F07-FF8D-4765-8E56-FF11A20C2150}" srcOrd="2" destOrd="0" presId="urn:microsoft.com/office/officeart/2005/8/layout/matrix1"/>
    <dgm:cxn modelId="{415160F3-9AE1-4AF4-A6EF-C565224F5D53}" type="presParOf" srcId="{43C7A425-DC56-47C7-9494-1BF5096777FD}" destId="{4BF3CCC6-6208-490A-A172-FCE908BA1660}" srcOrd="3" destOrd="0" presId="urn:microsoft.com/office/officeart/2005/8/layout/matrix1"/>
    <dgm:cxn modelId="{D092E83E-57E9-4D5A-BA7E-D0B20B823A1E}" type="presParOf" srcId="{43C7A425-DC56-47C7-9494-1BF5096777FD}" destId="{B35ADAAA-5C44-4D67-8BC8-F3C1668DFAF1}" srcOrd="4" destOrd="0" presId="urn:microsoft.com/office/officeart/2005/8/layout/matrix1"/>
    <dgm:cxn modelId="{8F7EACF0-7784-4E8B-8C6C-9732B57EAF39}" type="presParOf" srcId="{43C7A425-DC56-47C7-9494-1BF5096777FD}" destId="{E3BD7D77-2459-4E1D-A716-86B4BE757EBE}" srcOrd="5" destOrd="0" presId="urn:microsoft.com/office/officeart/2005/8/layout/matrix1"/>
    <dgm:cxn modelId="{8AB79F47-ABA4-4C7E-886F-780D437C884A}" type="presParOf" srcId="{43C7A425-DC56-47C7-9494-1BF5096777FD}" destId="{B9B5C2FD-6E5B-4FBF-BC69-AC55ABDDE17E}" srcOrd="6" destOrd="0" presId="urn:microsoft.com/office/officeart/2005/8/layout/matrix1"/>
    <dgm:cxn modelId="{0964C71D-D1D3-4057-8914-549B13485B58}" type="presParOf" srcId="{43C7A425-DC56-47C7-9494-1BF5096777FD}" destId="{6E5F3939-0354-43F2-B732-88BB69A40DEA}" srcOrd="7" destOrd="0" presId="urn:microsoft.com/office/officeart/2005/8/layout/matrix1"/>
    <dgm:cxn modelId="{A1356333-D8C2-445B-8642-0AE8911DB871}" type="presParOf" srcId="{C24EE644-756D-4FCE-AB4B-E1629A84D458}" destId="{89FC2652-8611-43FB-A852-B3F53F943838}" srcOrd="1" destOrd="0" presId="urn:microsoft.com/office/officeart/2005/8/layout/matrix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871BBE-88F5-4051-842B-9B12762D4DBD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144111F1-0302-47B4-A949-7004AA62C1B1}">
      <dgm:prSet phldrT="[טקסט]"/>
      <dgm:spPr>
        <a:solidFill>
          <a:srgbClr val="FF6600">
            <a:alpha val="56000"/>
          </a:srgbClr>
        </a:solidFill>
      </dgm:spPr>
      <dgm:t>
        <a:bodyPr/>
        <a:lstStyle/>
        <a:p>
          <a:pPr algn="ctr" rtl="1"/>
          <a:r>
            <a:rPr lang="he-IL" b="1" dirty="0" smtClean="0">
              <a:solidFill>
                <a:schemeClr val="tx2">
                  <a:lumMod val="50000"/>
                </a:schemeClr>
              </a:solidFill>
              <a:cs typeface="David" pitchFamily="2" charset="-79"/>
            </a:rPr>
            <a:t>צפייה </a:t>
          </a:r>
          <a:r>
            <a:rPr lang="he-IL" b="1" dirty="0" smtClean="0">
              <a:solidFill>
                <a:schemeClr val="tx2">
                  <a:lumMod val="50000"/>
                </a:schemeClr>
              </a:solidFill>
              <a:cs typeface="David" pitchFamily="2" charset="-79"/>
            </a:rPr>
            <a:t>בהקלטת ווידאו</a:t>
          </a:r>
          <a:endParaRPr lang="he-IL" dirty="0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07EC5265-0354-4E76-AF54-185193FD2BC1}" type="parTrans" cxnId="{13703A56-1AC5-4873-AAE5-33BF18838FE5}">
      <dgm:prSet/>
      <dgm:spPr/>
      <dgm:t>
        <a:bodyPr/>
        <a:lstStyle/>
        <a:p>
          <a:pPr algn="ctr" rtl="1"/>
          <a:endParaRPr lang="he-IL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319E2F6D-C909-4615-94AC-77EEC12318C5}" type="sibTrans" cxnId="{13703A56-1AC5-4873-AAE5-33BF18838FE5}">
      <dgm:prSet/>
      <dgm:spPr/>
      <dgm:t>
        <a:bodyPr/>
        <a:lstStyle/>
        <a:p>
          <a:pPr algn="ctr" rtl="1"/>
          <a:endParaRPr lang="he-IL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A65E6957-BD03-41F9-BDF9-2BC59F857FD7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 rtl="1"/>
          <a:r>
            <a:rPr lang="he-IL" b="1" dirty="0" smtClean="0">
              <a:solidFill>
                <a:schemeClr val="tx2">
                  <a:lumMod val="50000"/>
                </a:schemeClr>
              </a:solidFill>
              <a:cs typeface="David" pitchFamily="2" charset="-79"/>
            </a:rPr>
            <a:t>ביצוע משימת הזכרות</a:t>
          </a:r>
          <a:endParaRPr lang="he-IL" dirty="0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00C3279E-E564-40B8-9203-FAF996BB6ABA}" type="parTrans" cxnId="{659A6A80-15B8-49BE-99FE-C731A7EEFA51}">
      <dgm:prSet/>
      <dgm:spPr/>
      <dgm:t>
        <a:bodyPr/>
        <a:lstStyle/>
        <a:p>
          <a:pPr algn="ctr" rtl="1"/>
          <a:endParaRPr lang="he-IL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2E8E98A1-299B-4780-995B-F8A719209F7D}" type="sibTrans" cxnId="{659A6A80-15B8-49BE-99FE-C731A7EEFA51}">
      <dgm:prSet/>
      <dgm:spPr/>
      <dgm:t>
        <a:bodyPr/>
        <a:lstStyle/>
        <a:p>
          <a:pPr algn="ctr" rtl="1"/>
          <a:endParaRPr lang="he-IL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F6411C1D-B11C-4993-B704-4AEC45096F70}">
      <dgm:prSet/>
      <dgm:spPr>
        <a:solidFill>
          <a:srgbClr val="92D050"/>
        </a:solidFill>
      </dgm:spPr>
      <dgm:t>
        <a:bodyPr/>
        <a:lstStyle/>
        <a:p>
          <a:pPr algn="ctr" rtl="1"/>
          <a:r>
            <a:rPr lang="he-IL" b="1" dirty="0" smtClean="0">
              <a:solidFill>
                <a:schemeClr val="tx2">
                  <a:lumMod val="50000"/>
                </a:schemeClr>
              </a:solidFill>
              <a:cs typeface="David" pitchFamily="2" charset="-79"/>
            </a:rPr>
            <a:t>מילוי שאלון עומס קוגניטיבי-מטלת הזכרות</a:t>
          </a:r>
        </a:p>
      </dgm:t>
    </dgm:pt>
    <dgm:pt modelId="{04F9AF2B-3107-442A-9B2E-0E2717C3C94C}" type="parTrans" cxnId="{D7A524E8-665B-4307-98A1-6DA017BEE4A4}">
      <dgm:prSet/>
      <dgm:spPr/>
      <dgm:t>
        <a:bodyPr/>
        <a:lstStyle/>
        <a:p>
          <a:pPr algn="ctr" rtl="1"/>
          <a:endParaRPr lang="he-IL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6C70C519-DDF1-4FE4-8DBE-E0F441DB9BA5}" type="sibTrans" cxnId="{D7A524E8-665B-4307-98A1-6DA017BEE4A4}">
      <dgm:prSet/>
      <dgm:spPr/>
      <dgm:t>
        <a:bodyPr/>
        <a:lstStyle/>
        <a:p>
          <a:pPr algn="ctr" rtl="1"/>
          <a:endParaRPr lang="he-IL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2F71B3CA-F620-4554-8B5E-57DE423D0F48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 rtl="1"/>
          <a:r>
            <a:rPr lang="he-IL" b="1" smtClean="0">
              <a:solidFill>
                <a:schemeClr val="tx2">
                  <a:lumMod val="50000"/>
                </a:schemeClr>
              </a:solidFill>
              <a:cs typeface="David" pitchFamily="2" charset="-79"/>
            </a:rPr>
            <a:t>ביצוע משימת טרנספר</a:t>
          </a:r>
          <a:endParaRPr lang="he-IL" dirty="0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66FADFA5-7FA6-4868-A85F-167E8CA404A9}" type="parTrans" cxnId="{1C6189AB-CDC6-4910-8F3F-AF5D888EF4CC}">
      <dgm:prSet/>
      <dgm:spPr/>
      <dgm:t>
        <a:bodyPr/>
        <a:lstStyle/>
        <a:p>
          <a:pPr algn="ctr" rtl="1"/>
          <a:endParaRPr lang="he-IL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9208AB01-E9BC-4753-AABB-3CF0DFD6B10A}" type="sibTrans" cxnId="{1C6189AB-CDC6-4910-8F3F-AF5D888EF4CC}">
      <dgm:prSet/>
      <dgm:spPr/>
      <dgm:t>
        <a:bodyPr/>
        <a:lstStyle/>
        <a:p>
          <a:pPr algn="ctr" rtl="1"/>
          <a:endParaRPr lang="he-IL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E6AAAB6F-8BEE-4AB0-8EA8-A3BFAA6C157A}">
      <dgm:prSet/>
      <dgm:spPr>
        <a:solidFill>
          <a:srgbClr val="92D050"/>
        </a:solidFill>
      </dgm:spPr>
      <dgm:t>
        <a:bodyPr/>
        <a:lstStyle/>
        <a:p>
          <a:pPr algn="ctr" rtl="1"/>
          <a:r>
            <a:rPr lang="he-IL" b="1" dirty="0" smtClean="0">
              <a:solidFill>
                <a:schemeClr val="tx2">
                  <a:lumMod val="50000"/>
                </a:schemeClr>
              </a:solidFill>
              <a:cs typeface="David" pitchFamily="2" charset="-79"/>
            </a:rPr>
            <a:t>מילוי שאלון עומס קוגניטיבי-מטלת טרנספר</a:t>
          </a:r>
        </a:p>
      </dgm:t>
    </dgm:pt>
    <dgm:pt modelId="{82E88729-FADB-4C5A-BE7A-4A983A2800D3}" type="parTrans" cxnId="{3C064CD0-C57B-45D7-8C97-1313E321F363}">
      <dgm:prSet/>
      <dgm:spPr/>
      <dgm:t>
        <a:bodyPr/>
        <a:lstStyle/>
        <a:p>
          <a:pPr algn="ctr" rtl="1"/>
          <a:endParaRPr lang="he-IL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A7B0D5EB-FAE4-402F-BD7E-7FE21551AAB9}" type="sibTrans" cxnId="{3C064CD0-C57B-45D7-8C97-1313E321F363}">
      <dgm:prSet/>
      <dgm:spPr/>
      <dgm:t>
        <a:bodyPr/>
        <a:lstStyle/>
        <a:p>
          <a:pPr algn="ctr" rtl="1"/>
          <a:endParaRPr lang="he-IL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86223F33-C9B9-4372-86A3-7245311EEBDB}">
      <dgm:prSet phldrT="[טקסט]"/>
      <dgm:spPr>
        <a:solidFill>
          <a:srgbClr val="92D050"/>
        </a:solidFill>
      </dgm:spPr>
      <dgm:t>
        <a:bodyPr/>
        <a:lstStyle/>
        <a:p>
          <a:pPr algn="ctr" rtl="1"/>
          <a:r>
            <a:rPr lang="he-IL" b="1" dirty="0" smtClean="0">
              <a:solidFill>
                <a:schemeClr val="tx2">
                  <a:lumMod val="50000"/>
                </a:schemeClr>
              </a:solidFill>
              <a:cs typeface="David" pitchFamily="2" charset="-79"/>
            </a:rPr>
            <a:t>מילוי שאלון עומס קוגניטיבי-למידה</a:t>
          </a:r>
          <a:endParaRPr lang="he-IL" dirty="0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7EB94DE4-A0EC-4AED-BE73-9E88AE8C9280}" type="sibTrans" cxnId="{DEB10DF2-C466-449F-B660-81CFC9E61865}">
      <dgm:prSet/>
      <dgm:spPr/>
      <dgm:t>
        <a:bodyPr/>
        <a:lstStyle/>
        <a:p>
          <a:pPr algn="ctr" rtl="1"/>
          <a:endParaRPr lang="he-IL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448D05E2-D94C-44F4-B2DE-E3357704434D}" type="parTrans" cxnId="{DEB10DF2-C466-449F-B660-81CFC9E61865}">
      <dgm:prSet/>
      <dgm:spPr/>
      <dgm:t>
        <a:bodyPr/>
        <a:lstStyle/>
        <a:p>
          <a:pPr algn="ctr" rtl="1"/>
          <a:endParaRPr lang="he-IL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gm:t>
    </dgm:pt>
    <dgm:pt modelId="{0633B5B2-8401-4317-9EA6-BDA4FB15A534}" type="pres">
      <dgm:prSet presAssocID="{C0871BBE-88F5-4051-842B-9B12762D4DB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84C5B8E-34AD-44AF-AB1D-F1B73C728A78}" type="pres">
      <dgm:prSet presAssocID="{144111F1-0302-47B4-A949-7004AA62C1B1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B3B9326-74DC-425E-87FB-0A46E992B84B}" type="pres">
      <dgm:prSet presAssocID="{319E2F6D-C909-4615-94AC-77EEC12318C5}" presName="spacer" presStyleCnt="0"/>
      <dgm:spPr/>
    </dgm:pt>
    <dgm:pt modelId="{B34D6C36-F4EB-422C-BDBB-3BF7A3657078}" type="pres">
      <dgm:prSet presAssocID="{86223F33-C9B9-4372-86A3-7245311EEBDB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B4A9A38-F45D-4886-A4CD-A493918BE423}" type="pres">
      <dgm:prSet presAssocID="{7EB94DE4-A0EC-4AED-BE73-9E88AE8C9280}" presName="spacer" presStyleCnt="0"/>
      <dgm:spPr/>
    </dgm:pt>
    <dgm:pt modelId="{F3AA6AB0-2299-4CC5-8034-2F2CA5F72316}" type="pres">
      <dgm:prSet presAssocID="{A65E6957-BD03-41F9-BDF9-2BC59F857FD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C87F6E4-63AB-4EE1-B809-C158E10D6A0F}" type="pres">
      <dgm:prSet presAssocID="{2E8E98A1-299B-4780-995B-F8A719209F7D}" presName="spacer" presStyleCnt="0"/>
      <dgm:spPr/>
    </dgm:pt>
    <dgm:pt modelId="{3B3598CB-50E7-48F9-A13A-15F9758C07E1}" type="pres">
      <dgm:prSet presAssocID="{F6411C1D-B11C-4993-B704-4AEC45096F7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B22C334-DD53-431A-AA76-96CFFA99319E}" type="pres">
      <dgm:prSet presAssocID="{6C70C519-DDF1-4FE4-8DBE-E0F441DB9BA5}" presName="spacer" presStyleCnt="0"/>
      <dgm:spPr/>
    </dgm:pt>
    <dgm:pt modelId="{258C50FD-ADBF-4B83-9637-6F1013111E48}" type="pres">
      <dgm:prSet presAssocID="{2F71B3CA-F620-4554-8B5E-57DE423D0F4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61F2903-4FD3-4A07-9C3A-0C7208FB4760}" type="pres">
      <dgm:prSet presAssocID="{9208AB01-E9BC-4753-AABB-3CF0DFD6B10A}" presName="spacer" presStyleCnt="0"/>
      <dgm:spPr/>
    </dgm:pt>
    <dgm:pt modelId="{3D2C6D23-827E-4ABD-A929-CAEB412DA43E}" type="pres">
      <dgm:prSet presAssocID="{E6AAAB6F-8BEE-4AB0-8EA8-A3BFAA6C157A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659A6A80-15B8-49BE-99FE-C731A7EEFA51}" srcId="{C0871BBE-88F5-4051-842B-9B12762D4DBD}" destId="{A65E6957-BD03-41F9-BDF9-2BC59F857FD7}" srcOrd="2" destOrd="0" parTransId="{00C3279E-E564-40B8-9203-FAF996BB6ABA}" sibTransId="{2E8E98A1-299B-4780-995B-F8A719209F7D}"/>
    <dgm:cxn modelId="{BF76CEB7-2270-481D-8CBE-9D9162CEA922}" type="presOf" srcId="{A65E6957-BD03-41F9-BDF9-2BC59F857FD7}" destId="{F3AA6AB0-2299-4CC5-8034-2F2CA5F72316}" srcOrd="0" destOrd="0" presId="urn:microsoft.com/office/officeart/2005/8/layout/vList2"/>
    <dgm:cxn modelId="{1C6189AB-CDC6-4910-8F3F-AF5D888EF4CC}" srcId="{C0871BBE-88F5-4051-842B-9B12762D4DBD}" destId="{2F71B3CA-F620-4554-8B5E-57DE423D0F48}" srcOrd="4" destOrd="0" parTransId="{66FADFA5-7FA6-4868-A85F-167E8CA404A9}" sibTransId="{9208AB01-E9BC-4753-AABB-3CF0DFD6B10A}"/>
    <dgm:cxn modelId="{DC27A73A-5C73-445C-9C71-77FA3026BBBD}" type="presOf" srcId="{144111F1-0302-47B4-A949-7004AA62C1B1}" destId="{484C5B8E-34AD-44AF-AB1D-F1B73C728A78}" srcOrd="0" destOrd="0" presId="urn:microsoft.com/office/officeart/2005/8/layout/vList2"/>
    <dgm:cxn modelId="{A15F0A59-97C0-42FA-B741-89E7F6011E4E}" type="presOf" srcId="{2F71B3CA-F620-4554-8B5E-57DE423D0F48}" destId="{258C50FD-ADBF-4B83-9637-6F1013111E48}" srcOrd="0" destOrd="0" presId="urn:microsoft.com/office/officeart/2005/8/layout/vList2"/>
    <dgm:cxn modelId="{DEB10DF2-C466-449F-B660-81CFC9E61865}" srcId="{C0871BBE-88F5-4051-842B-9B12762D4DBD}" destId="{86223F33-C9B9-4372-86A3-7245311EEBDB}" srcOrd="1" destOrd="0" parTransId="{448D05E2-D94C-44F4-B2DE-E3357704434D}" sibTransId="{7EB94DE4-A0EC-4AED-BE73-9E88AE8C9280}"/>
    <dgm:cxn modelId="{4A4535DA-82FA-411B-BFCA-96F9D81502F0}" type="presOf" srcId="{C0871BBE-88F5-4051-842B-9B12762D4DBD}" destId="{0633B5B2-8401-4317-9EA6-BDA4FB15A534}" srcOrd="0" destOrd="0" presId="urn:microsoft.com/office/officeart/2005/8/layout/vList2"/>
    <dgm:cxn modelId="{3C064CD0-C57B-45D7-8C97-1313E321F363}" srcId="{C0871BBE-88F5-4051-842B-9B12762D4DBD}" destId="{E6AAAB6F-8BEE-4AB0-8EA8-A3BFAA6C157A}" srcOrd="5" destOrd="0" parTransId="{82E88729-FADB-4C5A-BE7A-4A983A2800D3}" sibTransId="{A7B0D5EB-FAE4-402F-BD7E-7FE21551AAB9}"/>
    <dgm:cxn modelId="{D7A524E8-665B-4307-98A1-6DA017BEE4A4}" srcId="{C0871BBE-88F5-4051-842B-9B12762D4DBD}" destId="{F6411C1D-B11C-4993-B704-4AEC45096F70}" srcOrd="3" destOrd="0" parTransId="{04F9AF2B-3107-442A-9B2E-0E2717C3C94C}" sibTransId="{6C70C519-DDF1-4FE4-8DBE-E0F441DB9BA5}"/>
    <dgm:cxn modelId="{13703A56-1AC5-4873-AAE5-33BF18838FE5}" srcId="{C0871BBE-88F5-4051-842B-9B12762D4DBD}" destId="{144111F1-0302-47B4-A949-7004AA62C1B1}" srcOrd="0" destOrd="0" parTransId="{07EC5265-0354-4E76-AF54-185193FD2BC1}" sibTransId="{319E2F6D-C909-4615-94AC-77EEC12318C5}"/>
    <dgm:cxn modelId="{98312153-A4A8-4ADB-8286-2E72EDD05306}" type="presOf" srcId="{F6411C1D-B11C-4993-B704-4AEC45096F70}" destId="{3B3598CB-50E7-48F9-A13A-15F9758C07E1}" srcOrd="0" destOrd="0" presId="urn:microsoft.com/office/officeart/2005/8/layout/vList2"/>
    <dgm:cxn modelId="{7C376640-E25B-4CE0-88F3-732B2D238B62}" type="presOf" srcId="{86223F33-C9B9-4372-86A3-7245311EEBDB}" destId="{B34D6C36-F4EB-422C-BDBB-3BF7A3657078}" srcOrd="0" destOrd="0" presId="urn:microsoft.com/office/officeart/2005/8/layout/vList2"/>
    <dgm:cxn modelId="{ECD49513-7975-49F7-A75B-8A285C73C1DF}" type="presOf" srcId="{E6AAAB6F-8BEE-4AB0-8EA8-A3BFAA6C157A}" destId="{3D2C6D23-827E-4ABD-A929-CAEB412DA43E}" srcOrd="0" destOrd="0" presId="urn:microsoft.com/office/officeart/2005/8/layout/vList2"/>
    <dgm:cxn modelId="{CF1C8055-9070-406E-B4ED-11B5D08FEFCD}" type="presParOf" srcId="{0633B5B2-8401-4317-9EA6-BDA4FB15A534}" destId="{484C5B8E-34AD-44AF-AB1D-F1B73C728A78}" srcOrd="0" destOrd="0" presId="urn:microsoft.com/office/officeart/2005/8/layout/vList2"/>
    <dgm:cxn modelId="{C5803D7D-9D67-4310-A66B-60A7DE3F1532}" type="presParOf" srcId="{0633B5B2-8401-4317-9EA6-BDA4FB15A534}" destId="{FB3B9326-74DC-425E-87FB-0A46E992B84B}" srcOrd="1" destOrd="0" presId="urn:microsoft.com/office/officeart/2005/8/layout/vList2"/>
    <dgm:cxn modelId="{774DDB45-5200-4F28-B122-7882B608DA00}" type="presParOf" srcId="{0633B5B2-8401-4317-9EA6-BDA4FB15A534}" destId="{B34D6C36-F4EB-422C-BDBB-3BF7A3657078}" srcOrd="2" destOrd="0" presId="urn:microsoft.com/office/officeart/2005/8/layout/vList2"/>
    <dgm:cxn modelId="{978EC34B-67BA-4625-9A65-953D28991790}" type="presParOf" srcId="{0633B5B2-8401-4317-9EA6-BDA4FB15A534}" destId="{4B4A9A38-F45D-4886-A4CD-A493918BE423}" srcOrd="3" destOrd="0" presId="urn:microsoft.com/office/officeart/2005/8/layout/vList2"/>
    <dgm:cxn modelId="{65C3E596-0227-47F8-99D0-7DFB3C51AC01}" type="presParOf" srcId="{0633B5B2-8401-4317-9EA6-BDA4FB15A534}" destId="{F3AA6AB0-2299-4CC5-8034-2F2CA5F72316}" srcOrd="4" destOrd="0" presId="urn:microsoft.com/office/officeart/2005/8/layout/vList2"/>
    <dgm:cxn modelId="{5DCE2042-A6C3-4213-8E14-6BFD06B22E1C}" type="presParOf" srcId="{0633B5B2-8401-4317-9EA6-BDA4FB15A534}" destId="{BC87F6E4-63AB-4EE1-B809-C158E10D6A0F}" srcOrd="5" destOrd="0" presId="urn:microsoft.com/office/officeart/2005/8/layout/vList2"/>
    <dgm:cxn modelId="{15A76232-23D1-4412-AE04-11D639552BE9}" type="presParOf" srcId="{0633B5B2-8401-4317-9EA6-BDA4FB15A534}" destId="{3B3598CB-50E7-48F9-A13A-15F9758C07E1}" srcOrd="6" destOrd="0" presId="urn:microsoft.com/office/officeart/2005/8/layout/vList2"/>
    <dgm:cxn modelId="{22C1AB7C-5505-4514-B5D4-34F3457DDD66}" type="presParOf" srcId="{0633B5B2-8401-4317-9EA6-BDA4FB15A534}" destId="{EB22C334-DD53-431A-AA76-96CFFA99319E}" srcOrd="7" destOrd="0" presId="urn:microsoft.com/office/officeart/2005/8/layout/vList2"/>
    <dgm:cxn modelId="{428AEB8F-1247-4B1A-98CB-888290647CE5}" type="presParOf" srcId="{0633B5B2-8401-4317-9EA6-BDA4FB15A534}" destId="{258C50FD-ADBF-4B83-9637-6F1013111E48}" srcOrd="8" destOrd="0" presId="urn:microsoft.com/office/officeart/2005/8/layout/vList2"/>
    <dgm:cxn modelId="{EAA9DFDC-3244-4F46-BB1D-64FDB25F618B}" type="presParOf" srcId="{0633B5B2-8401-4317-9EA6-BDA4FB15A534}" destId="{261F2903-4FD3-4A07-9C3A-0C7208FB4760}" srcOrd="9" destOrd="0" presId="urn:microsoft.com/office/officeart/2005/8/layout/vList2"/>
    <dgm:cxn modelId="{14110029-3510-4293-8C3A-C32C540BB414}" type="presParOf" srcId="{0633B5B2-8401-4317-9EA6-BDA4FB15A534}" destId="{3D2C6D23-827E-4ABD-A929-CAEB412DA43E}" srcOrd="1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0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DF48D4-E6C5-45A6-BCED-66A0D74AE6B3}">
      <dsp:nvSpPr>
        <dsp:cNvPr id="0" name=""/>
        <dsp:cNvSpPr/>
      </dsp:nvSpPr>
      <dsp:spPr>
        <a:xfrm rot="16200000">
          <a:off x="767958" y="-767958"/>
          <a:ext cx="2571768" cy="41076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b="1" kern="120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ספרים אלקטרוניים</a:t>
          </a:r>
          <a:endParaRPr lang="he-IL" sz="21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 rot="16200000">
        <a:off x="1089429" y="-1089429"/>
        <a:ext cx="1928826" cy="4107685"/>
      </dsp:txXfrm>
    </dsp:sp>
    <dsp:sp modelId="{88DB1F07-FF8D-4765-8E56-FF11A20C2150}">
      <dsp:nvSpPr>
        <dsp:cNvPr id="0" name=""/>
        <dsp:cNvSpPr/>
      </dsp:nvSpPr>
      <dsp:spPr>
        <a:xfrm>
          <a:off x="4071948" y="0"/>
          <a:ext cx="4107685" cy="2571768"/>
        </a:xfrm>
        <a:prstGeom prst="ellipse">
          <a:avLst/>
        </a:prstGeom>
        <a:solidFill>
          <a:schemeClr val="accent4">
            <a:hueOff val="2646180"/>
            <a:satOff val="12621"/>
            <a:lumOff val="-18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b="1" kern="120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הדפסי מסכים עם הסברים</a:t>
          </a:r>
          <a:endParaRPr lang="he-IL" sz="21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>
        <a:off x="4071948" y="0"/>
        <a:ext cx="4107685" cy="1928826"/>
      </dsp:txXfrm>
    </dsp:sp>
    <dsp:sp modelId="{B35ADAAA-5C44-4D67-8BC8-F3C1668DFAF1}">
      <dsp:nvSpPr>
        <dsp:cNvPr id="0" name=""/>
        <dsp:cNvSpPr/>
      </dsp:nvSpPr>
      <dsp:spPr>
        <a:xfrm rot="10800000">
          <a:off x="0" y="2571768"/>
          <a:ext cx="4107685" cy="2571768"/>
        </a:xfrm>
        <a:prstGeom prst="ellipse">
          <a:avLst/>
        </a:prstGeom>
        <a:solidFill>
          <a:schemeClr val="accent4">
            <a:hueOff val="5292360"/>
            <a:satOff val="25243"/>
            <a:lumOff val="-379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b="1" kern="120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הסברים מתומצתים</a:t>
          </a:r>
          <a:endParaRPr lang="he-IL" sz="21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 rot="10800000">
        <a:off x="0" y="3214709"/>
        <a:ext cx="4107685" cy="1928826"/>
      </dsp:txXfrm>
    </dsp:sp>
    <dsp:sp modelId="{B9B5C2FD-6E5B-4FBF-BC69-AC55ABDDE17E}">
      <dsp:nvSpPr>
        <dsp:cNvPr id="0" name=""/>
        <dsp:cNvSpPr/>
      </dsp:nvSpPr>
      <dsp:spPr>
        <a:xfrm rot="5400000">
          <a:off x="4875643" y="1803809"/>
          <a:ext cx="2571768" cy="4107685"/>
        </a:xfrm>
        <a:prstGeom prst="ellipse">
          <a:avLst/>
        </a:prstGeom>
        <a:solidFill>
          <a:schemeClr val="accent4">
            <a:hueOff val="7938539"/>
            <a:satOff val="37864"/>
            <a:lumOff val="-5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b="1" kern="120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הדגמות מסכים מולטימדיה</a:t>
          </a:r>
          <a:endParaRPr lang="he-IL" sz="21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 rot="5400000">
        <a:off x="5197114" y="2125280"/>
        <a:ext cx="1928826" cy="4107685"/>
      </dsp:txXfrm>
    </dsp:sp>
    <dsp:sp modelId="{89FC2652-8611-43FB-A852-B3F53F943838}">
      <dsp:nvSpPr>
        <dsp:cNvPr id="0" name=""/>
        <dsp:cNvSpPr/>
      </dsp:nvSpPr>
      <dsp:spPr>
        <a:xfrm>
          <a:off x="2875379" y="1928826"/>
          <a:ext cx="2464611" cy="1285884"/>
        </a:xfrm>
        <a:prstGeom prst="ellipse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b="1" kern="120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חומרי העזר באתר מלווה קורס</a:t>
          </a:r>
          <a:endParaRPr lang="he-IL" sz="21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>
        <a:off x="2875379" y="1928826"/>
        <a:ext cx="2464611" cy="128588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DF48D4-E6C5-45A6-BCED-66A0D74AE6B3}">
      <dsp:nvSpPr>
        <dsp:cNvPr id="0" name=""/>
        <dsp:cNvSpPr/>
      </dsp:nvSpPr>
      <dsp:spPr>
        <a:xfrm rot="16200000">
          <a:off x="767958" y="-767958"/>
          <a:ext cx="2571768" cy="4107685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סביבת למידה מולטימדיה משמשת לא רק להעברת מידע</a:t>
          </a:r>
          <a:endParaRPr lang="he-IL" sz="22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 rot="16200000">
        <a:off x="1089429" y="-1089429"/>
        <a:ext cx="1928826" cy="4107685"/>
      </dsp:txXfrm>
    </dsp:sp>
    <dsp:sp modelId="{88DB1F07-FF8D-4765-8E56-FF11A20C2150}">
      <dsp:nvSpPr>
        <dsp:cNvPr id="0" name=""/>
        <dsp:cNvSpPr/>
      </dsp:nvSpPr>
      <dsp:spPr>
        <a:xfrm>
          <a:off x="4071948" y="0"/>
          <a:ext cx="4107685" cy="2571768"/>
        </a:xfrm>
        <a:prstGeom prst="round1Rect">
          <a:avLst/>
        </a:prstGeom>
        <a:solidFill>
          <a:schemeClr val="accent4">
            <a:hueOff val="2646180"/>
            <a:satOff val="12621"/>
            <a:lumOff val="-18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הקודים של אינטראקציה חברתית חיובית: אינפורמטיביות דיוק תמציתיות רלוונטיות </a:t>
          </a:r>
          <a:endParaRPr lang="he-IL" sz="22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>
        <a:off x="4071948" y="0"/>
        <a:ext cx="4107685" cy="1928826"/>
      </dsp:txXfrm>
    </dsp:sp>
    <dsp:sp modelId="{B35ADAAA-5C44-4D67-8BC8-F3C1668DFAF1}">
      <dsp:nvSpPr>
        <dsp:cNvPr id="0" name=""/>
        <dsp:cNvSpPr/>
      </dsp:nvSpPr>
      <dsp:spPr>
        <a:xfrm rot="10800000">
          <a:off x="0" y="2571768"/>
          <a:ext cx="4107685" cy="2571768"/>
        </a:xfrm>
        <a:prstGeom prst="round1Rect">
          <a:avLst/>
        </a:prstGeom>
        <a:solidFill>
          <a:schemeClr val="accent4">
            <a:hueOff val="5292360"/>
            <a:satOff val="25243"/>
            <a:lumOff val="-379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ככל שירבו המסרים החברתיים יגדל היתרון של סביבת מולטימדיה</a:t>
          </a:r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היכולת לעבד מידע ולהבין אותו יקבע אם הלומד</a:t>
          </a:r>
          <a:r>
            <a:rPr lang="en-US" sz="22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 </a:t>
          </a:r>
          <a:r>
            <a:rPr lang="he-IL" sz="22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יוכל להתמודד עם פתרון בעיות הקשורות לנושא הנלמד</a:t>
          </a:r>
          <a:endParaRPr lang="he-IL" sz="22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 rot="10800000">
        <a:off x="0" y="3214709"/>
        <a:ext cx="4107685" cy="1928826"/>
      </dsp:txXfrm>
    </dsp:sp>
    <dsp:sp modelId="{B9B5C2FD-6E5B-4FBF-BC69-AC55ABDDE17E}">
      <dsp:nvSpPr>
        <dsp:cNvPr id="0" name=""/>
        <dsp:cNvSpPr/>
      </dsp:nvSpPr>
      <dsp:spPr>
        <a:xfrm rot="5400000">
          <a:off x="4875643" y="1803809"/>
          <a:ext cx="2571768" cy="4107685"/>
        </a:xfrm>
        <a:prstGeom prst="round1Rect">
          <a:avLst/>
        </a:prstGeom>
        <a:solidFill>
          <a:schemeClr val="accent4">
            <a:hueOff val="7938539"/>
            <a:satOff val="37864"/>
            <a:lumOff val="-5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הקול כמעביר מסרים חברתיים/אפקט הדמיון</a:t>
          </a:r>
          <a:endParaRPr lang="he-IL" sz="22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 rot="5400000">
        <a:off x="5197114" y="2125280"/>
        <a:ext cx="1928826" cy="4107685"/>
      </dsp:txXfrm>
    </dsp:sp>
    <dsp:sp modelId="{89FC2652-8611-43FB-A852-B3F53F943838}">
      <dsp:nvSpPr>
        <dsp:cNvPr id="0" name=""/>
        <dsp:cNvSpPr/>
      </dsp:nvSpPr>
      <dsp:spPr>
        <a:xfrm>
          <a:off x="2875379" y="1928826"/>
          <a:ext cx="2464611" cy="1285884"/>
        </a:xfrm>
        <a:prstGeom prst="round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Social Agency Theory</a:t>
          </a:r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(Mayer, 2001, 2003)</a:t>
          </a:r>
          <a:endParaRPr lang="he-IL" sz="18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>
        <a:off x="2875379" y="1928826"/>
        <a:ext cx="2464611" cy="128588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DF48D4-E6C5-45A6-BCED-66A0D74AE6B3}">
      <dsp:nvSpPr>
        <dsp:cNvPr id="0" name=""/>
        <dsp:cNvSpPr/>
      </dsp:nvSpPr>
      <dsp:spPr>
        <a:xfrm rot="16200000">
          <a:off x="767958" y="-767958"/>
          <a:ext cx="2571768" cy="4107685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הזיכרון לטווח קצר-מוגבל</a:t>
          </a:r>
          <a:endParaRPr lang="he-IL" sz="29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 rot="16200000">
        <a:off x="1089429" y="-1089429"/>
        <a:ext cx="1928826" cy="4107685"/>
      </dsp:txXfrm>
    </dsp:sp>
    <dsp:sp modelId="{88DB1F07-FF8D-4765-8E56-FF11A20C2150}">
      <dsp:nvSpPr>
        <dsp:cNvPr id="0" name=""/>
        <dsp:cNvSpPr/>
      </dsp:nvSpPr>
      <dsp:spPr>
        <a:xfrm>
          <a:off x="4071948" y="0"/>
          <a:ext cx="4107685" cy="2571768"/>
        </a:xfrm>
        <a:prstGeom prst="round1Rect">
          <a:avLst/>
        </a:prstGeom>
        <a:solidFill>
          <a:schemeClr val="accent4">
            <a:hueOff val="2646180"/>
            <a:satOff val="12621"/>
            <a:lumOff val="-18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סוגים שונים של עומס קוגניטיבי</a:t>
          </a:r>
          <a:endParaRPr lang="he-IL" sz="29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>
        <a:off x="4071948" y="0"/>
        <a:ext cx="4107685" cy="1928826"/>
      </dsp:txXfrm>
    </dsp:sp>
    <dsp:sp modelId="{B35ADAAA-5C44-4D67-8BC8-F3C1668DFAF1}">
      <dsp:nvSpPr>
        <dsp:cNvPr id="0" name=""/>
        <dsp:cNvSpPr/>
      </dsp:nvSpPr>
      <dsp:spPr>
        <a:xfrm rot="10800000">
          <a:off x="0" y="2571768"/>
          <a:ext cx="4107685" cy="2571768"/>
        </a:xfrm>
        <a:prstGeom prst="round1Rect">
          <a:avLst/>
        </a:prstGeom>
        <a:solidFill>
          <a:schemeClr val="accent4">
            <a:hueOff val="5292360"/>
            <a:satOff val="25243"/>
            <a:lumOff val="-379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מסרים חברתיים משפיעים על העומס הקוגניטיבי החיצוני</a:t>
          </a:r>
          <a:endParaRPr lang="he-IL" sz="29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 rot="10800000">
        <a:off x="0" y="3214709"/>
        <a:ext cx="4107685" cy="1928826"/>
      </dsp:txXfrm>
    </dsp:sp>
    <dsp:sp modelId="{B9B5C2FD-6E5B-4FBF-BC69-AC55ABDDE17E}">
      <dsp:nvSpPr>
        <dsp:cNvPr id="0" name=""/>
        <dsp:cNvSpPr/>
      </dsp:nvSpPr>
      <dsp:spPr>
        <a:xfrm rot="5400000">
          <a:off x="4875643" y="1803809"/>
          <a:ext cx="2571768" cy="4107685"/>
        </a:xfrm>
        <a:prstGeom prst="round1Rect">
          <a:avLst/>
        </a:prstGeom>
        <a:solidFill>
          <a:schemeClr val="accent4">
            <a:hueOff val="7938539"/>
            <a:satOff val="37864"/>
            <a:lumOff val="-5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XX</a:t>
          </a:r>
          <a:endParaRPr lang="he-IL" sz="29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 rot="5400000">
        <a:off x="5197114" y="2125280"/>
        <a:ext cx="1928826" cy="4107685"/>
      </dsp:txXfrm>
    </dsp:sp>
    <dsp:sp modelId="{89FC2652-8611-43FB-A852-B3F53F943838}">
      <dsp:nvSpPr>
        <dsp:cNvPr id="0" name=""/>
        <dsp:cNvSpPr/>
      </dsp:nvSpPr>
      <dsp:spPr>
        <a:xfrm>
          <a:off x="2875379" y="1928826"/>
          <a:ext cx="2464611" cy="1285884"/>
        </a:xfrm>
        <a:prstGeom prst="round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rPr>
            <a:t>Cognitive load Theory</a:t>
          </a:r>
          <a:endParaRPr lang="he-IL" sz="2900" b="1" kern="1200" dirty="0">
            <a:solidFill>
              <a:schemeClr val="bg2">
                <a:lumMod val="10000"/>
              </a:schemeClr>
            </a:solidFill>
            <a:cs typeface="David" pitchFamily="2" charset="-79"/>
          </a:endParaRPr>
        </a:p>
      </dsp:txBody>
      <dsp:txXfrm>
        <a:off x="2875379" y="1928826"/>
        <a:ext cx="2464611" cy="128588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4C5B8E-34AD-44AF-AB1D-F1B73C728A78}">
      <dsp:nvSpPr>
        <dsp:cNvPr id="0" name=""/>
        <dsp:cNvSpPr/>
      </dsp:nvSpPr>
      <dsp:spPr>
        <a:xfrm>
          <a:off x="0" y="62911"/>
          <a:ext cx="7215238" cy="7575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500" b="1" kern="1200" smtClean="0">
              <a:solidFill>
                <a:schemeClr val="tx2">
                  <a:lumMod val="50000"/>
                </a:schemeClr>
              </a:solidFill>
              <a:cs typeface="David" pitchFamily="2" charset="-79"/>
            </a:rPr>
            <a:t>צפיה בהקלטת ווידאו</a:t>
          </a:r>
          <a:endParaRPr lang="he-IL" sz="3500" kern="1200" dirty="0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sp:txBody>
      <dsp:txXfrm>
        <a:off x="0" y="62911"/>
        <a:ext cx="7215238" cy="757574"/>
      </dsp:txXfrm>
    </dsp:sp>
    <dsp:sp modelId="{B34D6C36-F4EB-422C-BDBB-3BF7A3657078}">
      <dsp:nvSpPr>
        <dsp:cNvPr id="0" name=""/>
        <dsp:cNvSpPr/>
      </dsp:nvSpPr>
      <dsp:spPr>
        <a:xfrm>
          <a:off x="0" y="921286"/>
          <a:ext cx="7215238" cy="757574"/>
        </a:xfrm>
        <a:prstGeom prst="roundRect">
          <a:avLst/>
        </a:prstGeom>
        <a:solidFill>
          <a:schemeClr val="accent4">
            <a:hueOff val="1587708"/>
            <a:satOff val="7573"/>
            <a:lumOff val="-11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500" b="1" kern="1200" smtClean="0">
              <a:solidFill>
                <a:schemeClr val="tx2">
                  <a:lumMod val="50000"/>
                </a:schemeClr>
              </a:solidFill>
              <a:cs typeface="David" pitchFamily="2" charset="-79"/>
            </a:rPr>
            <a:t>מילוי שאלון עומס קוגניטיבי</a:t>
          </a:r>
          <a:endParaRPr lang="he-IL" sz="3500" kern="1200" dirty="0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sp:txBody>
      <dsp:txXfrm>
        <a:off x="0" y="921286"/>
        <a:ext cx="7215238" cy="757574"/>
      </dsp:txXfrm>
    </dsp:sp>
    <dsp:sp modelId="{F3AA6AB0-2299-4CC5-8034-2F2CA5F72316}">
      <dsp:nvSpPr>
        <dsp:cNvPr id="0" name=""/>
        <dsp:cNvSpPr/>
      </dsp:nvSpPr>
      <dsp:spPr>
        <a:xfrm>
          <a:off x="0" y="1779661"/>
          <a:ext cx="7215238" cy="757574"/>
        </a:xfrm>
        <a:prstGeom prst="roundRect">
          <a:avLst/>
        </a:prstGeom>
        <a:solidFill>
          <a:schemeClr val="accent4">
            <a:hueOff val="3175416"/>
            <a:satOff val="15146"/>
            <a:lumOff val="-2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500" b="1" kern="1200" smtClean="0">
              <a:solidFill>
                <a:schemeClr val="tx2">
                  <a:lumMod val="50000"/>
                </a:schemeClr>
              </a:solidFill>
              <a:cs typeface="David" pitchFamily="2" charset="-79"/>
            </a:rPr>
            <a:t>ביצוע משימת הזכרות עם רמז</a:t>
          </a:r>
          <a:endParaRPr lang="he-IL" sz="3500" kern="1200" dirty="0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sp:txBody>
      <dsp:txXfrm>
        <a:off x="0" y="1779661"/>
        <a:ext cx="7215238" cy="757574"/>
      </dsp:txXfrm>
    </dsp:sp>
    <dsp:sp modelId="{3B3598CB-50E7-48F9-A13A-15F9758C07E1}">
      <dsp:nvSpPr>
        <dsp:cNvPr id="0" name=""/>
        <dsp:cNvSpPr/>
      </dsp:nvSpPr>
      <dsp:spPr>
        <a:xfrm>
          <a:off x="0" y="2638036"/>
          <a:ext cx="7215238" cy="757574"/>
        </a:xfrm>
        <a:prstGeom prst="roundRect">
          <a:avLst/>
        </a:prstGeom>
        <a:solidFill>
          <a:schemeClr val="accent4">
            <a:hueOff val="4763124"/>
            <a:satOff val="22718"/>
            <a:lumOff val="-34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500" b="1" kern="1200" smtClean="0">
              <a:solidFill>
                <a:schemeClr val="tx2">
                  <a:lumMod val="50000"/>
                </a:schemeClr>
              </a:solidFill>
              <a:cs typeface="David" pitchFamily="2" charset="-79"/>
            </a:rPr>
            <a:t>מילוי שאלון עומס קוגניטיבי</a:t>
          </a:r>
          <a:endParaRPr lang="he-IL" sz="3500" b="1" kern="1200" dirty="0" smtClean="0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sp:txBody>
      <dsp:txXfrm>
        <a:off x="0" y="2638036"/>
        <a:ext cx="7215238" cy="757574"/>
      </dsp:txXfrm>
    </dsp:sp>
    <dsp:sp modelId="{258C50FD-ADBF-4B83-9637-6F1013111E48}">
      <dsp:nvSpPr>
        <dsp:cNvPr id="0" name=""/>
        <dsp:cNvSpPr/>
      </dsp:nvSpPr>
      <dsp:spPr>
        <a:xfrm>
          <a:off x="0" y="3496411"/>
          <a:ext cx="7215238" cy="757574"/>
        </a:xfrm>
        <a:prstGeom prst="roundRect">
          <a:avLst/>
        </a:prstGeom>
        <a:solidFill>
          <a:schemeClr val="accent4">
            <a:hueOff val="6350831"/>
            <a:satOff val="30291"/>
            <a:lumOff val="-4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500" b="1" kern="1200" smtClean="0">
              <a:solidFill>
                <a:schemeClr val="tx2">
                  <a:lumMod val="50000"/>
                </a:schemeClr>
              </a:solidFill>
              <a:cs typeface="David" pitchFamily="2" charset="-79"/>
            </a:rPr>
            <a:t>ביצוע משימת טרנספר</a:t>
          </a:r>
          <a:endParaRPr lang="he-IL" sz="3500" kern="1200" dirty="0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sp:txBody>
      <dsp:txXfrm>
        <a:off x="0" y="3496411"/>
        <a:ext cx="7215238" cy="757574"/>
      </dsp:txXfrm>
    </dsp:sp>
    <dsp:sp modelId="{3D2C6D23-827E-4ABD-A929-CAEB412DA43E}">
      <dsp:nvSpPr>
        <dsp:cNvPr id="0" name=""/>
        <dsp:cNvSpPr/>
      </dsp:nvSpPr>
      <dsp:spPr>
        <a:xfrm>
          <a:off x="0" y="4354786"/>
          <a:ext cx="7215238" cy="757574"/>
        </a:xfrm>
        <a:prstGeom prst="roundRect">
          <a:avLst/>
        </a:prstGeom>
        <a:solidFill>
          <a:schemeClr val="accent4">
            <a:hueOff val="7938539"/>
            <a:satOff val="37864"/>
            <a:lumOff val="-5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500" b="1" kern="1200" smtClean="0">
              <a:solidFill>
                <a:schemeClr val="tx2">
                  <a:lumMod val="50000"/>
                </a:schemeClr>
              </a:solidFill>
              <a:cs typeface="David" pitchFamily="2" charset="-79"/>
            </a:rPr>
            <a:t>מילוי שאלון עומס קוגניטיבי</a:t>
          </a:r>
          <a:endParaRPr lang="he-IL" sz="3500" b="1" kern="1200" dirty="0" smtClean="0">
            <a:solidFill>
              <a:schemeClr val="tx2">
                <a:lumMod val="50000"/>
              </a:schemeClr>
            </a:solidFill>
            <a:cs typeface="David" pitchFamily="2" charset="-79"/>
          </a:endParaRPr>
        </a:p>
      </dsp:txBody>
      <dsp:txXfrm>
        <a:off x="0" y="4354786"/>
        <a:ext cx="7215238" cy="757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0.14773</cdr:x>
      <cdr:y>0</cdr:y>
    </cdr:from>
    <cdr:to>
      <cdr:x>0.18182</cdr:x>
      <cdr:y>0.13973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928694" y="0"/>
          <a:ext cx="21431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1">
          <a:spAutoFit/>
        </a:bodyPr>
        <a:lstStyle xmlns:a="http://schemas.openxmlformats.org/drawingml/2006/main">
          <a:defPPr>
            <a:defRPr lang="he-IL"/>
          </a:defPPr>
          <a:lvl1pPr marL="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1pPr>
          <a:lvl2pPr marL="4572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2pPr>
          <a:lvl3pPr marL="9144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3pPr>
          <a:lvl4pPr marL="13716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4pPr>
          <a:lvl5pPr marL="18288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5pPr>
          <a:lvl6pPr marL="22860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6pPr>
          <a:lvl7pPr marL="27432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7pPr>
          <a:lvl8pPr marL="32004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8pPr>
          <a:lvl9pPr marL="36576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9pPr>
        </a:lstStyle>
        <a:p xmlns:a="http://schemas.openxmlformats.org/drawingml/2006/main">
          <a:r>
            <a:rPr lang="he-IL" dirty="0" smtClean="0">
              <a:solidFill>
                <a:srgbClr val="071176">
                  <a:lumMod val="50000"/>
                </a:srgbClr>
              </a:solidFill>
              <a:sym typeface="Wingdings 2"/>
            </a:rPr>
            <a:t></a:t>
          </a:r>
          <a:endParaRPr lang="he-IL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0.225</cdr:x>
      <cdr:y>0.13256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0" y="0"/>
          <a:ext cx="128588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1">
          <a:spAutoFit/>
        </a:bodyPr>
        <a:lstStyle xmlns:a="http://schemas.openxmlformats.org/drawingml/2006/main">
          <a:defPPr>
            <a:defRPr lang="he-IL"/>
          </a:defPPr>
          <a:lvl1pPr marL="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1pPr>
          <a:lvl2pPr marL="4572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2pPr>
          <a:lvl3pPr marL="9144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3pPr>
          <a:lvl4pPr marL="13716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4pPr>
          <a:lvl5pPr marL="18288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5pPr>
          <a:lvl6pPr marL="22860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6pPr>
          <a:lvl7pPr marL="27432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7pPr>
          <a:lvl8pPr marL="32004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8pPr>
          <a:lvl9pPr marL="36576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9pPr>
        </a:lstStyle>
        <a:p xmlns:a="http://schemas.openxmlformats.org/drawingml/2006/main">
          <a:r>
            <a:rPr lang="he-IL" dirty="0" smtClean="0">
              <a:solidFill>
                <a:srgbClr val="071176">
                  <a:lumMod val="50000"/>
                </a:srgbClr>
              </a:solidFill>
              <a:sym typeface="Wingdings 2"/>
            </a:rPr>
            <a:t></a:t>
          </a:r>
          <a:endParaRPr lang="he-IL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0.19402</cdr:x>
      <cdr:y>0.1175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0" y="0"/>
          <a:ext cx="92866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1">
          <a:spAutoFit/>
        </a:bodyPr>
        <a:lstStyle xmlns:a="http://schemas.openxmlformats.org/drawingml/2006/main">
          <a:defPPr>
            <a:defRPr lang="he-IL"/>
          </a:defPPr>
          <a:lvl1pPr marL="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1pPr>
          <a:lvl2pPr marL="4572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2pPr>
          <a:lvl3pPr marL="9144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3pPr>
          <a:lvl4pPr marL="13716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4pPr>
          <a:lvl5pPr marL="18288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5pPr>
          <a:lvl6pPr marL="22860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6pPr>
          <a:lvl7pPr marL="27432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7pPr>
          <a:lvl8pPr marL="32004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8pPr>
          <a:lvl9pPr marL="3657600" algn="r" defTabSz="914400" rtl="1" eaLnBrk="1" latinLnBrk="0" hangingPunct="1">
            <a:defRPr sz="1800" kern="1200">
              <a:solidFill>
                <a:srgbClr val="FFFFFF"/>
              </a:solidFill>
              <a:latin typeface="Arial"/>
              <a:cs typeface="Arial"/>
            </a:defRPr>
          </a:lvl9pPr>
        </a:lstStyle>
        <a:p xmlns:a="http://schemas.openxmlformats.org/drawingml/2006/main">
          <a:r>
            <a:rPr lang="he-IL" dirty="0" smtClean="0">
              <a:solidFill>
                <a:srgbClr val="071176">
                  <a:lumMod val="50000"/>
                </a:srgbClr>
              </a:solidFill>
              <a:sym typeface="Wingdings 2"/>
            </a:rPr>
            <a:t></a:t>
          </a:r>
          <a:endParaRPr lang="he-IL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744E746-1CF0-4C64-B3EC-870AC33DBF45}" type="datetimeFigureOut">
              <a:rPr lang="he-IL" smtClean="0"/>
              <a:pPr/>
              <a:t>ט"ו/שבט/תשע"ב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3E19AB9-AA59-438F-A8FC-FC2622D3073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051CE91-9F1D-4255-8839-EC7022F6F9A4}" type="datetimeFigureOut">
              <a:rPr lang="he-IL" smtClean="0"/>
              <a:pPr/>
              <a:t>ט"ו/שבט/תשע"ב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9529657-9A61-44C0-BB7A-36DDD31C92A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1</a:t>
            </a:fld>
            <a:endParaRPr lang="he-IL"/>
          </a:p>
        </p:txBody>
      </p:sp>
      <p:sp>
        <p:nvSpPr>
          <p:cNvPr id="6" name="מציין מיקום של הערות 5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12</a:t>
            </a:fld>
            <a:endParaRPr 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15</a:t>
            </a:fld>
            <a:endParaRPr 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16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3</a:t>
            </a:fld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4</a:t>
            </a:fld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5</a:t>
            </a:fld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8</a:t>
            </a:fld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29657-9A61-44C0-BB7A-36DDD31C92A1}" type="slidenum">
              <a:rPr lang="he-IL" smtClean="0"/>
              <a:pPr/>
              <a:t>11</a:t>
            </a:fld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 descr="abstract-water"/>
          <p:cNvPicPr>
            <a:picLocks noChangeAspect="1" noChangeArrowheads="1"/>
          </p:cNvPicPr>
          <p:nvPr userDrawn="1"/>
        </p:nvPicPr>
        <p:blipFill>
          <a:blip r:embed="rId2" cstate="print">
            <a:grayscl/>
            <a:lum bright="50000"/>
          </a:blip>
          <a:srcRect l="4160" t="29945" b="5483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00000">
              <a:alpha val="42000"/>
            </a:srgbClr>
          </a:solidFill>
        </p:spPr>
      </p:pic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5643578"/>
            <a:ext cx="2133600" cy="279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e-IL" dirty="0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86116" y="5786454"/>
            <a:ext cx="2895600" cy="279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e-IL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15900" y="4005263"/>
            <a:ext cx="8677275" cy="12954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he-IL" dirty="0" smtClean="0"/>
              <a:t>לחץ כדי לערוך סגנון כותרת משנה של תבנית בסיס</a:t>
            </a:r>
            <a:endParaRPr lang="en-GB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4888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GB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77025" y="115888"/>
            <a:ext cx="2071688" cy="5976937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67425" cy="59769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כותרת וטבל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91513" cy="90011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בלה 2"/>
          <p:cNvSpPr>
            <a:spLocks noGrp="1"/>
          </p:cNvSpPr>
          <p:nvPr>
            <p:ph type="tbl" idx="1"/>
          </p:nvPr>
        </p:nvSpPr>
        <p:spPr>
          <a:xfrm>
            <a:off x="457200" y="2384425"/>
            <a:ext cx="8291513" cy="3708400"/>
          </a:xfrm>
        </p:spPr>
        <p:txBody>
          <a:bodyPr/>
          <a:lstStyle/>
          <a:p>
            <a:r>
              <a:rPr lang="he-IL" smtClean="0"/>
              <a:t>לחץ על הסמל כדי להוסיף טבלה</a:t>
            </a:r>
            <a:endParaRPr lang="he-IL"/>
          </a:p>
        </p:txBody>
      </p:sp>
    </p:spTree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כותרת, טקסט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91513" cy="90011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457200" y="2384425"/>
            <a:ext cx="4068763" cy="37084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78363" y="2384425"/>
            <a:ext cx="4070350" cy="37084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29388" y="6286520"/>
            <a:ext cx="2133600" cy="279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4">
                    <a:lumMod val="10000"/>
                  </a:schemeClr>
                </a:solidFill>
              </a:defRPr>
            </a:lvl1pPr>
          </a:lstStyle>
          <a:p>
            <a:fld id="{2330AB8A-9CAE-4CC7-A87E-B5A1B769E9EB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2384425"/>
            <a:ext cx="4068763" cy="370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78363" y="2384425"/>
            <a:ext cx="4070350" cy="370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29388" y="6286520"/>
            <a:ext cx="2133600" cy="279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4">
                    <a:lumMod val="10000"/>
                  </a:schemeClr>
                </a:solidFill>
              </a:defRPr>
            </a:lvl1pPr>
          </a:lstStyle>
          <a:p>
            <a:fld id="{2330AB8A-9CAE-4CC7-A87E-B5A1B769E9EB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3" name="Picture 19" descr="abstract-water"/>
          <p:cNvPicPr>
            <a:picLocks noChangeAspect="1" noChangeArrowheads="1"/>
          </p:cNvPicPr>
          <p:nvPr/>
        </p:nvPicPr>
        <p:blipFill>
          <a:blip r:embed="rId15" cstate="print">
            <a:grayscl/>
            <a:lum bright="50000"/>
          </a:blip>
          <a:srcRect l="4160" t="29945" b="54838"/>
          <a:stretch>
            <a:fillRect/>
          </a:stretch>
        </p:blipFill>
        <p:spPr bwMode="auto">
          <a:xfrm>
            <a:off x="0" y="0"/>
            <a:ext cx="9144000" cy="928670"/>
          </a:xfrm>
          <a:prstGeom prst="rect">
            <a:avLst/>
          </a:prstGeom>
          <a:solidFill>
            <a:srgbClr val="C00000">
              <a:alpha val="42000"/>
            </a:srgbClr>
          </a:solidFill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 smtClean="0"/>
              <a:t>לחץ כדי לערוך סגנון כותרת של תבנית בסיס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4425"/>
            <a:ext cx="8291513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GB" smtClean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29388" y="6286520"/>
            <a:ext cx="2133600" cy="279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4">
                    <a:lumMod val="10000"/>
                  </a:schemeClr>
                </a:solidFill>
              </a:defRPr>
            </a:lvl1pPr>
          </a:lstStyle>
          <a:p>
            <a:fld id="{2330AB8A-9CAE-4CC7-A87E-B5A1B769E9EB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</p:sldLayoutIdLst>
  <p:transition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David" pitchFamily="2" charset="-79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David" pitchFamily="2" charset="-79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cs typeface="David" pitchFamily="2" charset="-79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cs typeface="David" pitchFamily="2" charset="-79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cs typeface="David" pitchFamily="2" charset="-79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David" pitchFamily="2" charset="-79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8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0" y="5981700"/>
            <a:ext cx="4500594" cy="876300"/>
          </a:xfrm>
        </p:spPr>
        <p:txBody>
          <a:bodyPr/>
          <a:lstStyle/>
          <a:p>
            <a:r>
              <a:rPr lang="he-IL" sz="2000" b="0" kern="1200" dirty="0" smtClean="0">
                <a:solidFill>
                  <a:schemeClr val="tx2"/>
                </a:solidFill>
                <a:latin typeface="+mj-lt"/>
                <a:ea typeface="+mj-ea"/>
              </a:rPr>
              <a:t>כנס </a:t>
            </a:r>
            <a:r>
              <a:rPr lang="he-IL" sz="2000" b="0" kern="1200" dirty="0" err="1" smtClean="0">
                <a:solidFill>
                  <a:schemeClr val="tx2"/>
                </a:solidFill>
                <a:latin typeface="+mj-lt"/>
                <a:ea typeface="+mj-ea"/>
              </a:rPr>
              <a:t>צ'ייס</a:t>
            </a:r>
            <a:r>
              <a:rPr lang="he-IL" sz="2000" b="0" kern="1200" dirty="0" smtClean="0">
                <a:solidFill>
                  <a:schemeClr val="tx2"/>
                </a:solidFill>
                <a:latin typeface="+mj-lt"/>
                <a:ea typeface="+mj-ea"/>
              </a:rPr>
              <a:t> 15-16 בפברואר 2012</a:t>
            </a:r>
          </a:p>
          <a:p>
            <a:r>
              <a:rPr lang="he-IL" sz="2000" b="0" kern="1200" dirty="0" smtClean="0">
                <a:solidFill>
                  <a:schemeClr val="tx2"/>
                </a:solidFill>
                <a:latin typeface="+mj-lt"/>
                <a:ea typeface="+mj-ea"/>
              </a:rPr>
              <a:t>האוניברסיטה הפתוחה רעננה</a:t>
            </a:r>
            <a:endParaRPr lang="he-IL" sz="2000" b="0" kern="1200" dirty="0">
              <a:solidFill>
                <a:schemeClr val="tx2"/>
              </a:solidFill>
              <a:latin typeface="+mj-lt"/>
              <a:ea typeface="+mj-ea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e-IL" b="0" dirty="0">
                <a:cs typeface="David" pitchFamily="2" charset="-79"/>
              </a:rPr>
              <a:t>השפעת ההיכרות עם קול הקריין בחומרי למידה מולטימדיה על יעילות למידת הסטודנטים הלומדים למידה מעורבת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85852" y="3143248"/>
            <a:ext cx="5786478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solidFill>
                  <a:schemeClr val="tx2"/>
                </a:solidFill>
                <a:latin typeface="+mj-lt"/>
                <a:ea typeface="+mj-ea"/>
                <a:cs typeface="David" pitchFamily="2" charset="-79"/>
              </a:rPr>
              <a:t>יפה בן-דרור</a:t>
            </a:r>
          </a:p>
          <a:p>
            <a:pPr algn="ctr"/>
            <a:r>
              <a:rPr lang="he-IL" sz="2800" dirty="0" smtClean="0">
                <a:solidFill>
                  <a:schemeClr val="tx2"/>
                </a:solidFill>
                <a:latin typeface="+mj-lt"/>
                <a:ea typeface="+mj-ea"/>
                <a:cs typeface="David" pitchFamily="2" charset="-79"/>
              </a:rPr>
              <a:t>המכללה האקדמית נתניה</a:t>
            </a:r>
          </a:p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Anglia Ruskin University</a:t>
            </a:r>
          </a:p>
          <a:p>
            <a:pPr algn="ctr"/>
            <a:endParaRPr lang="he-IL" sz="2800" dirty="0" smtClean="0">
              <a:solidFill>
                <a:schemeClr val="tx2"/>
              </a:solidFill>
              <a:latin typeface="+mj-lt"/>
              <a:ea typeface="+mj-ea"/>
              <a:cs typeface="David" pitchFamily="2" charset="-79"/>
            </a:endParaRPr>
          </a:p>
          <a:p>
            <a:pPr algn="ctr"/>
            <a:endParaRPr lang="en-US" sz="2800" dirty="0" smtClean="0">
              <a:solidFill>
                <a:schemeClr val="tx2"/>
              </a:solidFill>
              <a:latin typeface="+mj-lt"/>
              <a:ea typeface="+mj-ea"/>
              <a:cs typeface="David" pitchFamily="2" charset="-79"/>
            </a:endParaRPr>
          </a:p>
          <a:p>
            <a:pPr algn="ctr"/>
            <a:endParaRPr lang="he-IL" sz="2800" dirty="0">
              <a:solidFill>
                <a:schemeClr val="tx2"/>
              </a:solidFill>
              <a:latin typeface="+mj-lt"/>
              <a:ea typeface="+mj-ea"/>
              <a:cs typeface="David" pitchFamily="2" charset="-79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יעילות ביצוע המטלה- </a:t>
            </a:r>
            <a:r>
              <a:rPr lang="he-IL" sz="2400" dirty="0" smtClean="0"/>
              <a:t>הכרות עם קול הקריין</a:t>
            </a:r>
            <a:endParaRPr lang="he-IL" sz="2400" dirty="0"/>
          </a:p>
        </p:txBody>
      </p:sp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2"/>
          <a:srcRect l="11628" t="23123" r="33866" b="6501"/>
          <a:stretch>
            <a:fillRect/>
          </a:stretch>
        </p:blipFill>
        <p:spPr bwMode="auto">
          <a:xfrm>
            <a:off x="0" y="2285992"/>
            <a:ext cx="466898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11628" t="24129" r="33139" b="6501"/>
          <a:stretch>
            <a:fillRect/>
          </a:stretch>
        </p:blipFill>
        <p:spPr bwMode="auto">
          <a:xfrm>
            <a:off x="4922977" y="1643050"/>
            <a:ext cx="4221023" cy="3832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000100" y="1857364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solidFill>
                  <a:srgbClr val="000000"/>
                </a:solidFill>
              </a:rPr>
              <a:t>מטלת הזכרות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818" y="121442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solidFill>
                  <a:srgbClr val="000000"/>
                </a:solidFill>
              </a:rPr>
              <a:t>מטלת טרנספר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429256" y="6143605"/>
            <a:ext cx="3297237" cy="7143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he-IL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-קול לא מוכר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E_U_REC</a:t>
            </a:r>
            <a:endParaRPr kumimoji="0" lang="he-IL" sz="11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he-IL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-קול </a:t>
            </a:r>
            <a:r>
              <a:rPr lang="he-IL" sz="1100" b="1" dirty="0" smtClean="0">
                <a:solidFill>
                  <a:srgbClr val="00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מוכר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E_F_REC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השוואת מדדי היעילות- </a:t>
            </a:r>
            <a:r>
              <a:rPr lang="he-IL" sz="2400" dirty="0" smtClean="0"/>
              <a:t>הכרות עם קול הקריין</a:t>
            </a:r>
            <a:endParaRPr lang="he-I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857884" y="6257835"/>
            <a:ext cx="328611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</a:rPr>
              <a:t>LPE</a:t>
            </a:r>
            <a:r>
              <a:rPr lang="he-IL" sz="1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e-IL" sz="1200" b="1" dirty="0" err="1" smtClean="0">
                <a:solidFill>
                  <a:schemeClr val="tx2">
                    <a:lumMod val="50000"/>
                  </a:schemeClr>
                </a:solidFill>
              </a:rPr>
              <a:t>– י</a:t>
            </a:r>
            <a:r>
              <a:rPr lang="he-IL" sz="1200" b="1" dirty="0" smtClean="0">
                <a:solidFill>
                  <a:schemeClr val="tx2">
                    <a:lumMod val="50000"/>
                  </a:schemeClr>
                </a:solidFill>
              </a:rPr>
              <a:t>עילות תהליך הלמידה</a:t>
            </a:r>
          </a:p>
          <a:p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</a:rPr>
              <a:t>TE</a:t>
            </a:r>
            <a:r>
              <a:rPr lang="he-IL" sz="1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e-IL" sz="1200" b="1" dirty="0" err="1" smtClean="0">
                <a:solidFill>
                  <a:schemeClr val="tx2">
                    <a:lumMod val="50000"/>
                  </a:schemeClr>
                </a:solidFill>
              </a:rPr>
              <a:t>– י</a:t>
            </a:r>
            <a:r>
              <a:rPr lang="he-IL" sz="1200" b="1" dirty="0" smtClean="0">
                <a:solidFill>
                  <a:schemeClr val="tx2">
                    <a:lumMod val="50000"/>
                  </a:schemeClr>
                </a:solidFill>
              </a:rPr>
              <a:t>עילות ביצוע המטלה</a:t>
            </a:r>
          </a:p>
          <a:p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</a:rPr>
              <a:t>3_DE</a:t>
            </a:r>
            <a:r>
              <a:rPr lang="he-IL" sz="1200" b="1" dirty="0" err="1" smtClean="0">
                <a:solidFill>
                  <a:schemeClr val="tx2">
                    <a:lumMod val="50000"/>
                  </a:schemeClr>
                </a:solidFill>
              </a:rPr>
              <a:t>– י</a:t>
            </a:r>
            <a:r>
              <a:rPr lang="he-IL" sz="1200" b="1" dirty="0" smtClean="0">
                <a:solidFill>
                  <a:schemeClr val="tx2">
                    <a:lumMod val="50000"/>
                  </a:schemeClr>
                </a:solidFill>
              </a:rPr>
              <a:t>עילות למידה משולבת</a:t>
            </a:r>
            <a:endParaRPr lang="en-US" sz="1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1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1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e-IL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3504" y="5857892"/>
            <a:ext cx="7143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>
                <a:solidFill>
                  <a:srgbClr val="071176">
                    <a:lumMod val="50000"/>
                  </a:srgbClr>
                </a:solidFill>
                <a:sym typeface="Wingdings 2"/>
              </a:rPr>
              <a:t>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396335"/>
            <a:ext cx="17859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solidFill>
                  <a:schemeClr val="accent4">
                    <a:lumMod val="10000"/>
                  </a:schemeClr>
                </a:solidFill>
              </a:rPr>
              <a:t>*P&lt;.05, **P&lt;.01</a:t>
            </a:r>
          </a:p>
          <a:p>
            <a:endParaRPr lang="he-IL" sz="1200" dirty="0">
              <a:solidFill>
                <a:schemeClr val="accent4">
                  <a:lumMod val="10000"/>
                </a:schemeClr>
              </a:solidFill>
            </a:endParaRPr>
          </a:p>
        </p:txBody>
      </p:sp>
      <p:graphicFrame>
        <p:nvGraphicFramePr>
          <p:cNvPr id="14" name="תרשים 13"/>
          <p:cNvGraphicFramePr/>
          <p:nvPr/>
        </p:nvGraphicFramePr>
        <p:xfrm>
          <a:off x="2285984" y="1000108"/>
          <a:ext cx="6643702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תרשים 16"/>
          <p:cNvGraphicFramePr/>
          <p:nvPr/>
        </p:nvGraphicFramePr>
        <p:xfrm>
          <a:off x="0" y="3714753"/>
          <a:ext cx="7072330" cy="3143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286644" y="2857496"/>
            <a:ext cx="7143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>
                <a:solidFill>
                  <a:srgbClr val="071176">
                    <a:lumMod val="50000"/>
                  </a:srgbClr>
                </a:solidFill>
                <a:sym typeface="Wingdings 2"/>
              </a:rPr>
              <a:t></a:t>
            </a:r>
            <a:endParaRPr lang="he-IL" dirty="0"/>
          </a:p>
        </p:txBody>
      </p:sp>
      <p:sp>
        <p:nvSpPr>
          <p:cNvPr id="19" name="TextBox 18"/>
          <p:cNvSpPr txBox="1"/>
          <p:nvPr/>
        </p:nvSpPr>
        <p:spPr>
          <a:xfrm>
            <a:off x="4643438" y="2857496"/>
            <a:ext cx="7143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>
                <a:solidFill>
                  <a:srgbClr val="071176">
                    <a:lumMod val="50000"/>
                  </a:srgbClr>
                </a:solidFill>
                <a:sym typeface="Wingdings 2"/>
              </a:rPr>
              <a:t>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6000760" y="2857496"/>
            <a:ext cx="7143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>
                <a:solidFill>
                  <a:srgbClr val="071176">
                    <a:lumMod val="50000"/>
                  </a:srgbClr>
                </a:solidFill>
                <a:sym typeface="Wingdings 2"/>
              </a:rPr>
              <a:t></a:t>
            </a:r>
            <a:endParaRPr lang="he-IL" dirty="0"/>
          </a:p>
        </p:txBody>
      </p:sp>
      <p:sp>
        <p:nvSpPr>
          <p:cNvPr id="21" name="TextBox 20"/>
          <p:cNvSpPr txBox="1"/>
          <p:nvPr/>
        </p:nvSpPr>
        <p:spPr>
          <a:xfrm>
            <a:off x="2428860" y="5786454"/>
            <a:ext cx="7143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>
                <a:solidFill>
                  <a:srgbClr val="071176">
                    <a:lumMod val="50000"/>
                  </a:srgbClr>
                </a:solidFill>
                <a:sym typeface="Wingdings 2"/>
              </a:rPr>
              <a:t></a:t>
            </a:r>
            <a:endParaRPr lang="he-IL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/>
          <a:lstStyle/>
          <a:p>
            <a:pPr algn="r"/>
            <a:r>
              <a:rPr lang="he-IL" sz="4000" dirty="0" smtClean="0"/>
              <a:t>    </a:t>
            </a:r>
            <a:r>
              <a:rPr lang="he-IL" sz="3600" dirty="0" smtClean="0"/>
              <a:t>יעילות תהליך הלמידה- </a:t>
            </a:r>
            <a:r>
              <a:rPr lang="he-IL" sz="1400" dirty="0" smtClean="0">
                <a:solidFill>
                  <a:schemeClr val="tx2">
                    <a:lumMod val="50000"/>
                  </a:schemeClr>
                </a:solidFill>
              </a:rPr>
              <a:t>אינטראקציה בין הכרות עם קול הקריין והדמיון למין הסטודנט</a:t>
            </a:r>
            <a:r>
              <a:rPr lang="he-IL" sz="40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e-IL" sz="40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he-IL" sz="4000" dirty="0"/>
          </a:p>
        </p:txBody>
      </p:sp>
      <p:graphicFrame>
        <p:nvGraphicFramePr>
          <p:cNvPr id="7" name="תרשים 6"/>
          <p:cNvGraphicFramePr/>
          <p:nvPr/>
        </p:nvGraphicFramePr>
        <p:xfrm>
          <a:off x="0" y="1000109"/>
          <a:ext cx="5857884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6"/>
          <p:cNvSpPr txBox="1"/>
          <p:nvPr/>
        </p:nvSpPr>
        <p:spPr>
          <a:xfrm>
            <a:off x="214282" y="1071546"/>
            <a:ext cx="7143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e-IL" sz="1800" dirty="0" smtClean="0">
                <a:solidFill>
                  <a:srgbClr val="071176">
                    <a:lumMod val="50000"/>
                  </a:srgbClr>
                </a:solidFill>
                <a:sym typeface="Wingdings 2"/>
              </a:rPr>
              <a:t></a:t>
            </a:r>
            <a:endParaRPr lang="he-IL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211669"/>
            <a:ext cx="17859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*P&lt;.05, **P&lt;.01</a:t>
            </a:r>
          </a:p>
          <a:p>
            <a:endParaRPr lang="he-IL" dirty="0">
              <a:solidFill>
                <a:schemeClr val="accent4">
                  <a:lumMod val="10000"/>
                </a:schemeClr>
              </a:solidFill>
            </a:endParaRPr>
          </a:p>
        </p:txBody>
      </p:sp>
      <p:graphicFrame>
        <p:nvGraphicFramePr>
          <p:cNvPr id="10" name="תרשים 9"/>
          <p:cNvGraphicFramePr/>
          <p:nvPr/>
        </p:nvGraphicFramePr>
        <p:xfrm>
          <a:off x="2643174" y="4000504"/>
          <a:ext cx="6286512" cy="2643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תרשים 7"/>
          <p:cNvGraphicFramePr/>
          <p:nvPr/>
        </p:nvGraphicFramePr>
        <p:xfrm>
          <a:off x="0" y="1000108"/>
          <a:ext cx="5715008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211669"/>
            <a:ext cx="17859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*P&lt;.05, **P&lt;.01</a:t>
            </a:r>
          </a:p>
          <a:p>
            <a:endParaRPr lang="he-IL" dirty="0">
              <a:solidFill>
                <a:schemeClr val="accent4">
                  <a:lumMod val="10000"/>
                </a:schemeClr>
              </a:solidFill>
            </a:endParaRPr>
          </a:p>
        </p:txBody>
      </p:sp>
      <p:graphicFrame>
        <p:nvGraphicFramePr>
          <p:cNvPr id="9" name="תרשים 8"/>
          <p:cNvGraphicFramePr/>
          <p:nvPr/>
        </p:nvGraphicFramePr>
        <p:xfrm>
          <a:off x="2643174" y="4000504"/>
          <a:ext cx="6286512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כותרת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/>
          <a:lstStyle/>
          <a:p>
            <a:pPr algn="r"/>
            <a:r>
              <a:rPr lang="he-IL" sz="4000" dirty="0" smtClean="0"/>
              <a:t>    </a:t>
            </a:r>
            <a:r>
              <a:rPr lang="he-IL" sz="3600" dirty="0" smtClean="0"/>
              <a:t>יעילות ביצוע המטלה- </a:t>
            </a:r>
            <a:r>
              <a:rPr lang="he-IL" sz="1400" dirty="0" smtClean="0">
                <a:solidFill>
                  <a:schemeClr val="tx2">
                    <a:lumMod val="50000"/>
                  </a:schemeClr>
                </a:solidFill>
              </a:rPr>
              <a:t>אינטראקציה בין הכרות עם קול הקריין והדמיון למין הסטודנט</a:t>
            </a:r>
            <a:r>
              <a:rPr lang="he-IL" sz="40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e-IL" sz="40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he-IL" sz="4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תרשים 5"/>
          <p:cNvGraphicFramePr/>
          <p:nvPr/>
        </p:nvGraphicFramePr>
        <p:xfrm>
          <a:off x="0" y="1071546"/>
          <a:ext cx="5429256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6211669"/>
            <a:ext cx="17859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*P&lt;.05, **P&lt;.01</a:t>
            </a:r>
          </a:p>
          <a:p>
            <a:endParaRPr lang="he-IL" dirty="0">
              <a:solidFill>
                <a:schemeClr val="accent4">
                  <a:lumMod val="10000"/>
                </a:schemeClr>
              </a:solidFill>
            </a:endParaRPr>
          </a:p>
        </p:txBody>
      </p:sp>
      <p:graphicFrame>
        <p:nvGraphicFramePr>
          <p:cNvPr id="9" name="תרשים 8"/>
          <p:cNvGraphicFramePr/>
          <p:nvPr/>
        </p:nvGraphicFramePr>
        <p:xfrm>
          <a:off x="2928926" y="4143380"/>
          <a:ext cx="5929322" cy="257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כותרת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/>
          <a:lstStyle/>
          <a:p>
            <a:pPr algn="r"/>
            <a:r>
              <a:rPr lang="he-IL" sz="4000" dirty="0" smtClean="0"/>
              <a:t>    </a:t>
            </a:r>
            <a:r>
              <a:rPr lang="he-IL" sz="3600" dirty="0" smtClean="0"/>
              <a:t>יעילות למידה משולבת- </a:t>
            </a:r>
            <a:r>
              <a:rPr lang="he-IL" sz="1400" dirty="0" smtClean="0">
                <a:solidFill>
                  <a:schemeClr val="tx2">
                    <a:lumMod val="50000"/>
                  </a:schemeClr>
                </a:solidFill>
              </a:rPr>
              <a:t>אינטראקציה בין הכרות עם קול הקריין והדמיון למין הסטודנט</a:t>
            </a:r>
            <a:r>
              <a:rPr lang="he-IL" sz="40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e-IL" sz="40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he-IL" sz="4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857224" y="3000372"/>
            <a:ext cx="76438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David" pitchFamily="2" charset="-79"/>
              </a:rPr>
              <a:t>תודה על ההקשבה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David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71736" y="4429132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yaffabd@zahav.net.il</a:t>
            </a:r>
            <a:endParaRPr lang="en-GB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5794"/>
            <a:ext cx="9144000" cy="71096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he-IL" sz="1500" dirty="0" smtClean="0">
                <a:solidFill>
                  <a:srgbClr val="000000"/>
                </a:solidFill>
              </a:rPr>
              <a:t>	</a:t>
            </a:r>
            <a:endParaRPr lang="en-US" sz="1500" dirty="0" smtClean="0">
              <a:solidFill>
                <a:srgbClr val="000000"/>
              </a:solidFill>
            </a:endParaRPr>
          </a:p>
          <a:p>
            <a:pPr algn="l" rtl="0"/>
            <a:r>
              <a:rPr lang="en-GB" sz="1500" dirty="0" smtClean="0">
                <a:solidFill>
                  <a:srgbClr val="000000"/>
                </a:solidFill>
              </a:rPr>
              <a:t>Mayer, R. E., </a:t>
            </a:r>
            <a:r>
              <a:rPr lang="en-GB" sz="1500" dirty="0" err="1" smtClean="0">
                <a:solidFill>
                  <a:srgbClr val="000000"/>
                </a:solidFill>
              </a:rPr>
              <a:t>Sobko</a:t>
            </a:r>
            <a:r>
              <a:rPr lang="en-GB" sz="1500" dirty="0" smtClean="0">
                <a:solidFill>
                  <a:srgbClr val="000000"/>
                </a:solidFill>
              </a:rPr>
              <a:t>, K. &amp; </a:t>
            </a:r>
            <a:r>
              <a:rPr lang="en-GB" sz="1500" dirty="0" err="1" smtClean="0">
                <a:solidFill>
                  <a:srgbClr val="000000"/>
                </a:solidFill>
              </a:rPr>
              <a:t>Mautone</a:t>
            </a:r>
            <a:r>
              <a:rPr lang="en-GB" sz="1500" dirty="0" smtClean="0">
                <a:solidFill>
                  <a:srgbClr val="000000"/>
                </a:solidFill>
              </a:rPr>
              <a:t>, P. D. (2003) Social Cues in Multimedia Learning: Role of Speaker's Voice </a:t>
            </a:r>
            <a:r>
              <a:rPr lang="en-GB" sz="1500" i="1" dirty="0" smtClean="0">
                <a:solidFill>
                  <a:srgbClr val="000000"/>
                </a:solidFill>
              </a:rPr>
              <a:t>Journal of Educational Psychology,</a:t>
            </a:r>
            <a:r>
              <a:rPr lang="en-GB" sz="1500" dirty="0" smtClean="0">
                <a:solidFill>
                  <a:srgbClr val="000000"/>
                </a:solidFill>
              </a:rPr>
              <a:t> vol. 95</a:t>
            </a:r>
            <a:r>
              <a:rPr lang="en-GB" sz="1500" b="1" dirty="0" smtClean="0">
                <a:solidFill>
                  <a:srgbClr val="000000"/>
                </a:solidFill>
              </a:rPr>
              <a:t>,</a:t>
            </a:r>
            <a:r>
              <a:rPr lang="en-GB" sz="1500" dirty="0" smtClean="0">
                <a:solidFill>
                  <a:srgbClr val="000000"/>
                </a:solidFill>
              </a:rPr>
              <a:t> pp. 419-425.</a:t>
            </a:r>
          </a:p>
          <a:p>
            <a:pPr algn="l" rtl="0"/>
            <a:endParaRPr lang="en-US" sz="1500" dirty="0" smtClean="0">
              <a:solidFill>
                <a:srgbClr val="000000"/>
              </a:solidFill>
            </a:endParaRPr>
          </a:p>
          <a:p>
            <a:pPr algn="l" rtl="0"/>
            <a:r>
              <a:rPr lang="en-GB" sz="1500" dirty="0" smtClean="0">
                <a:solidFill>
                  <a:srgbClr val="000000"/>
                </a:solidFill>
              </a:rPr>
              <a:t>Mayer , R. E. (2001 ) </a:t>
            </a:r>
            <a:r>
              <a:rPr lang="en-GB" sz="1500" i="1" dirty="0" smtClean="0">
                <a:solidFill>
                  <a:srgbClr val="000000"/>
                </a:solidFill>
              </a:rPr>
              <a:t>Multimedia Learning, </a:t>
            </a:r>
            <a:r>
              <a:rPr lang="en-GB" sz="1500" dirty="0" smtClean="0">
                <a:solidFill>
                  <a:srgbClr val="000000"/>
                </a:solidFill>
              </a:rPr>
              <a:t>New York, Cambridge University Press</a:t>
            </a:r>
          </a:p>
          <a:p>
            <a:pPr algn="l" rtl="0"/>
            <a:endParaRPr lang="en-GB" sz="1500" dirty="0" smtClean="0">
              <a:solidFill>
                <a:srgbClr val="000000"/>
              </a:solidFill>
            </a:endParaRPr>
          </a:p>
          <a:p>
            <a:pPr algn="l" rtl="0"/>
            <a:r>
              <a:rPr lang="en-GB" sz="1500" dirty="0" err="1" smtClean="0">
                <a:solidFill>
                  <a:srgbClr val="000000"/>
                </a:solidFill>
              </a:rPr>
              <a:t>Nass</a:t>
            </a:r>
            <a:r>
              <a:rPr lang="en-GB" sz="1500" dirty="0" smtClean="0">
                <a:solidFill>
                  <a:srgbClr val="000000"/>
                </a:solidFill>
              </a:rPr>
              <a:t>, C., Moon, Y., </a:t>
            </a:r>
            <a:r>
              <a:rPr lang="en-GB" sz="1500" dirty="0" err="1" smtClean="0">
                <a:solidFill>
                  <a:srgbClr val="000000"/>
                </a:solidFill>
              </a:rPr>
              <a:t>Fogg</a:t>
            </a:r>
            <a:r>
              <a:rPr lang="en-GB" sz="1500" dirty="0" smtClean="0">
                <a:solidFill>
                  <a:srgbClr val="000000"/>
                </a:solidFill>
              </a:rPr>
              <a:t>, B. J., Reeves, B. &amp; Dreyer, D. C. (1995) Can Computer Personalities be human personalities? </a:t>
            </a:r>
            <a:r>
              <a:rPr lang="en-GB" sz="1500" i="1" dirty="0" smtClean="0">
                <a:solidFill>
                  <a:srgbClr val="000000"/>
                </a:solidFill>
              </a:rPr>
              <a:t>International Journal of Human-Computer Studies,</a:t>
            </a:r>
            <a:r>
              <a:rPr lang="en-GB" sz="1500" dirty="0" smtClean="0">
                <a:solidFill>
                  <a:srgbClr val="000000"/>
                </a:solidFill>
              </a:rPr>
              <a:t> vol. 43</a:t>
            </a:r>
            <a:r>
              <a:rPr lang="en-GB" sz="1500" b="1" dirty="0" smtClean="0">
                <a:solidFill>
                  <a:srgbClr val="000000"/>
                </a:solidFill>
              </a:rPr>
              <a:t>,</a:t>
            </a:r>
            <a:r>
              <a:rPr lang="en-GB" sz="1500" dirty="0" smtClean="0">
                <a:solidFill>
                  <a:srgbClr val="000000"/>
                </a:solidFill>
              </a:rPr>
              <a:t> pp. 223-239.</a:t>
            </a:r>
          </a:p>
          <a:p>
            <a:pPr algn="l" rtl="0"/>
            <a:endParaRPr lang="en-GB" sz="1500" dirty="0" smtClean="0">
              <a:solidFill>
                <a:srgbClr val="000000"/>
              </a:solidFill>
            </a:endParaRPr>
          </a:p>
          <a:p>
            <a:pPr algn="l" rtl="0"/>
            <a:r>
              <a:rPr lang="en-GB" sz="1500" dirty="0" err="1" smtClean="0">
                <a:solidFill>
                  <a:srgbClr val="000000"/>
                </a:solidFill>
              </a:rPr>
              <a:t>Nass</a:t>
            </a:r>
            <a:r>
              <a:rPr lang="en-GB" sz="1500" dirty="0" smtClean="0">
                <a:solidFill>
                  <a:srgbClr val="000000"/>
                </a:solidFill>
              </a:rPr>
              <a:t>, C. &amp; Moon, Y. (2000) Machines and Mindlessness: Social Responses to Computers </a:t>
            </a:r>
            <a:r>
              <a:rPr lang="en-GB" sz="1500" i="1" dirty="0" smtClean="0">
                <a:solidFill>
                  <a:srgbClr val="000000"/>
                </a:solidFill>
              </a:rPr>
              <a:t>Journal of Social Issues,</a:t>
            </a:r>
            <a:r>
              <a:rPr lang="en-GB" sz="1500" dirty="0" smtClean="0">
                <a:solidFill>
                  <a:srgbClr val="000000"/>
                </a:solidFill>
              </a:rPr>
              <a:t> vol. 56</a:t>
            </a:r>
            <a:r>
              <a:rPr lang="en-GB" sz="1500" b="1" dirty="0" smtClean="0">
                <a:solidFill>
                  <a:srgbClr val="000000"/>
                </a:solidFill>
              </a:rPr>
              <a:t>,</a:t>
            </a:r>
            <a:r>
              <a:rPr lang="en-GB" sz="1500" dirty="0" smtClean="0">
                <a:solidFill>
                  <a:srgbClr val="000000"/>
                </a:solidFill>
              </a:rPr>
              <a:t> pp. 81-103.</a:t>
            </a:r>
          </a:p>
          <a:p>
            <a:pPr algn="l" rtl="0"/>
            <a:endParaRPr lang="en-GB" sz="1500" dirty="0" smtClean="0">
              <a:solidFill>
                <a:srgbClr val="000000"/>
              </a:solidFill>
            </a:endParaRPr>
          </a:p>
          <a:p>
            <a:pPr algn="l" rtl="0"/>
            <a:r>
              <a:rPr lang="en-US" sz="1600" dirty="0" err="1" smtClean="0">
                <a:solidFill>
                  <a:srgbClr val="000000"/>
                </a:solidFill>
              </a:rPr>
              <a:t>Nass</a:t>
            </a:r>
            <a:r>
              <a:rPr lang="en-US" sz="1600" dirty="0" smtClean="0">
                <a:solidFill>
                  <a:srgbClr val="000000"/>
                </a:solidFill>
              </a:rPr>
              <a:t>, C. &amp; Brave, S. (2005) </a:t>
            </a:r>
            <a:r>
              <a:rPr lang="en-US" sz="1600" i="1" dirty="0" smtClean="0">
                <a:solidFill>
                  <a:srgbClr val="000000"/>
                </a:solidFill>
              </a:rPr>
              <a:t>Wired for Speech: How Voice Activates and Advances the Human-Computer Relationship, </a:t>
            </a:r>
            <a:r>
              <a:rPr lang="en-US" sz="1600" dirty="0" smtClean="0">
                <a:solidFill>
                  <a:srgbClr val="000000"/>
                </a:solidFill>
              </a:rPr>
              <a:t>Cambridge, Ma., </a:t>
            </a:r>
            <a:r>
              <a:rPr lang="en-US" sz="1600" dirty="0" err="1" smtClean="0">
                <a:solidFill>
                  <a:srgbClr val="000000"/>
                </a:solidFill>
              </a:rPr>
              <a:t>Mit</a:t>
            </a:r>
            <a:r>
              <a:rPr lang="en-US" sz="1600" dirty="0" smtClean="0">
                <a:solidFill>
                  <a:srgbClr val="000000"/>
                </a:solidFill>
              </a:rPr>
              <a:t> Press</a:t>
            </a:r>
            <a:endParaRPr lang="en-US" sz="1500" dirty="0" smtClean="0">
              <a:solidFill>
                <a:srgbClr val="000000"/>
              </a:solidFill>
            </a:endParaRPr>
          </a:p>
          <a:p>
            <a:pPr algn="l" rtl="0"/>
            <a:endParaRPr lang="en-US" sz="1500" dirty="0" smtClean="0">
              <a:solidFill>
                <a:srgbClr val="000000"/>
              </a:solidFill>
            </a:endParaRPr>
          </a:p>
          <a:p>
            <a:pPr algn="l" rtl="0"/>
            <a:r>
              <a:rPr lang="en-GB" sz="1500" dirty="0" err="1" smtClean="0">
                <a:solidFill>
                  <a:srgbClr val="000000"/>
                </a:solidFill>
              </a:rPr>
              <a:t>Paas</a:t>
            </a:r>
            <a:r>
              <a:rPr lang="en-GB" sz="1500" dirty="0" smtClean="0">
                <a:solidFill>
                  <a:srgbClr val="000000"/>
                </a:solidFill>
              </a:rPr>
              <a:t>, F., </a:t>
            </a:r>
            <a:r>
              <a:rPr lang="en-GB" sz="1500" dirty="0" err="1" smtClean="0">
                <a:solidFill>
                  <a:srgbClr val="000000"/>
                </a:solidFill>
              </a:rPr>
              <a:t>Renkl</a:t>
            </a:r>
            <a:r>
              <a:rPr lang="en-GB" sz="1500" dirty="0" smtClean="0">
                <a:solidFill>
                  <a:srgbClr val="000000"/>
                </a:solidFill>
              </a:rPr>
              <a:t> , A. &amp; </a:t>
            </a:r>
            <a:r>
              <a:rPr lang="en-GB" sz="1500" dirty="0" err="1" smtClean="0">
                <a:solidFill>
                  <a:srgbClr val="000000"/>
                </a:solidFill>
              </a:rPr>
              <a:t>Sweller</a:t>
            </a:r>
            <a:r>
              <a:rPr lang="en-GB" sz="1500" dirty="0" smtClean="0">
                <a:solidFill>
                  <a:srgbClr val="000000"/>
                </a:solidFill>
              </a:rPr>
              <a:t> , J. (2003a) Cognitive Load Theory and Instructional Design: Recent Developments  </a:t>
            </a:r>
            <a:r>
              <a:rPr lang="en-GB" sz="1500" i="1" dirty="0" smtClean="0">
                <a:solidFill>
                  <a:srgbClr val="000000"/>
                </a:solidFill>
              </a:rPr>
              <a:t>Educational Psychologist,</a:t>
            </a:r>
            <a:r>
              <a:rPr lang="en-GB" sz="1500" dirty="0" smtClean="0">
                <a:solidFill>
                  <a:srgbClr val="000000"/>
                </a:solidFill>
              </a:rPr>
              <a:t> vol. 38</a:t>
            </a:r>
            <a:r>
              <a:rPr lang="en-GB" sz="1500" b="1" dirty="0" smtClean="0">
                <a:solidFill>
                  <a:srgbClr val="000000"/>
                </a:solidFill>
              </a:rPr>
              <a:t>,</a:t>
            </a:r>
            <a:r>
              <a:rPr lang="en-GB" sz="1500" dirty="0" smtClean="0">
                <a:solidFill>
                  <a:srgbClr val="000000"/>
                </a:solidFill>
              </a:rPr>
              <a:t> pp. 1-4.</a:t>
            </a:r>
          </a:p>
          <a:p>
            <a:pPr algn="l" rtl="0"/>
            <a:endParaRPr lang="en-US" sz="1500" dirty="0" smtClean="0">
              <a:solidFill>
                <a:srgbClr val="000000"/>
              </a:solidFill>
            </a:endParaRPr>
          </a:p>
          <a:p>
            <a:pPr algn="l" rtl="0"/>
            <a:r>
              <a:rPr lang="en-GB" sz="1500" dirty="0" err="1" smtClean="0">
                <a:solidFill>
                  <a:srgbClr val="000000"/>
                </a:solidFill>
              </a:rPr>
              <a:t>Paas</a:t>
            </a:r>
            <a:r>
              <a:rPr lang="en-GB" sz="1500" dirty="0" smtClean="0">
                <a:solidFill>
                  <a:srgbClr val="000000"/>
                </a:solidFill>
              </a:rPr>
              <a:t>, F. &amp; Van </a:t>
            </a:r>
            <a:r>
              <a:rPr lang="en-GB" sz="1500" dirty="0" err="1" smtClean="0">
                <a:solidFill>
                  <a:srgbClr val="000000"/>
                </a:solidFill>
              </a:rPr>
              <a:t>Merrienboer</a:t>
            </a:r>
            <a:r>
              <a:rPr lang="en-GB" sz="1500" dirty="0" smtClean="0">
                <a:solidFill>
                  <a:srgbClr val="000000"/>
                </a:solidFill>
              </a:rPr>
              <a:t>, J. J. G. (1993) The efficiency of instructional conditions: An approach to combine mental effort and performance measures. </a:t>
            </a:r>
            <a:r>
              <a:rPr lang="en-GB" sz="1500" i="1" dirty="0" smtClean="0">
                <a:solidFill>
                  <a:srgbClr val="000000"/>
                </a:solidFill>
              </a:rPr>
              <a:t>Human Factors,</a:t>
            </a:r>
            <a:r>
              <a:rPr lang="en-GB" sz="1500" dirty="0" smtClean="0">
                <a:solidFill>
                  <a:srgbClr val="000000"/>
                </a:solidFill>
              </a:rPr>
              <a:t> vol. 35</a:t>
            </a:r>
            <a:r>
              <a:rPr lang="en-GB" sz="1500" b="1" dirty="0" smtClean="0">
                <a:solidFill>
                  <a:srgbClr val="000000"/>
                </a:solidFill>
              </a:rPr>
              <a:t>,</a:t>
            </a:r>
            <a:r>
              <a:rPr lang="en-GB" sz="1500" dirty="0" smtClean="0">
                <a:solidFill>
                  <a:srgbClr val="000000"/>
                </a:solidFill>
              </a:rPr>
              <a:t> pp. 737-743.</a:t>
            </a:r>
          </a:p>
          <a:p>
            <a:pPr algn="l" rtl="0"/>
            <a:endParaRPr lang="en-US" sz="1500" dirty="0" smtClean="0">
              <a:solidFill>
                <a:srgbClr val="000000"/>
              </a:solidFill>
            </a:endParaRPr>
          </a:p>
          <a:p>
            <a:pPr algn="l" rtl="0"/>
            <a:r>
              <a:rPr lang="en-GB" sz="1500" dirty="0" err="1" smtClean="0">
                <a:solidFill>
                  <a:srgbClr val="000000"/>
                </a:solidFill>
              </a:rPr>
              <a:t>Sweller</a:t>
            </a:r>
            <a:r>
              <a:rPr lang="en-GB" sz="1500" dirty="0" smtClean="0">
                <a:solidFill>
                  <a:srgbClr val="000000"/>
                </a:solidFill>
              </a:rPr>
              <a:t> , J. (1988) Cognitive load during problem solving: Effects on learning. </a:t>
            </a:r>
            <a:r>
              <a:rPr lang="en-GB" sz="1500" i="1" dirty="0" smtClean="0">
                <a:solidFill>
                  <a:srgbClr val="000000"/>
                </a:solidFill>
              </a:rPr>
              <a:t>Cognitive Science,</a:t>
            </a:r>
            <a:r>
              <a:rPr lang="en-GB" sz="1500" dirty="0" smtClean="0">
                <a:solidFill>
                  <a:srgbClr val="000000"/>
                </a:solidFill>
              </a:rPr>
              <a:t> vol. 12</a:t>
            </a:r>
            <a:r>
              <a:rPr lang="en-GB" sz="1500" b="1" dirty="0" smtClean="0">
                <a:solidFill>
                  <a:srgbClr val="000000"/>
                </a:solidFill>
              </a:rPr>
              <a:t>,</a:t>
            </a:r>
            <a:r>
              <a:rPr lang="en-GB" sz="1500" dirty="0" smtClean="0">
                <a:solidFill>
                  <a:srgbClr val="000000"/>
                </a:solidFill>
              </a:rPr>
              <a:t> pp. 257-285.</a:t>
            </a:r>
          </a:p>
          <a:p>
            <a:pPr algn="l" rtl="0"/>
            <a:endParaRPr lang="en-US" sz="1500" dirty="0" smtClean="0">
              <a:solidFill>
                <a:srgbClr val="000000"/>
              </a:solidFill>
            </a:endParaRPr>
          </a:p>
          <a:p>
            <a:pPr algn="l" rtl="0"/>
            <a:r>
              <a:rPr lang="en-GB" sz="1500" dirty="0" err="1" smtClean="0">
                <a:solidFill>
                  <a:srgbClr val="000000"/>
                </a:solidFill>
              </a:rPr>
              <a:t>Sweller</a:t>
            </a:r>
            <a:r>
              <a:rPr lang="en-GB" sz="1500" dirty="0" smtClean="0">
                <a:solidFill>
                  <a:srgbClr val="000000"/>
                </a:solidFill>
              </a:rPr>
              <a:t>, J. (2010) Element Interactivity and Intrinsic, Extraneous, and Germane Cognitive Load. </a:t>
            </a:r>
            <a:r>
              <a:rPr lang="en-GB" sz="1500" i="1" dirty="0" smtClean="0">
                <a:solidFill>
                  <a:srgbClr val="000000"/>
                </a:solidFill>
              </a:rPr>
              <a:t>Educational Psychology Review,</a:t>
            </a:r>
            <a:r>
              <a:rPr lang="en-GB" sz="1500" dirty="0" smtClean="0">
                <a:solidFill>
                  <a:srgbClr val="000000"/>
                </a:solidFill>
              </a:rPr>
              <a:t> vol. 22</a:t>
            </a:r>
            <a:r>
              <a:rPr lang="en-GB" sz="1500" b="1" dirty="0" smtClean="0">
                <a:solidFill>
                  <a:srgbClr val="000000"/>
                </a:solidFill>
              </a:rPr>
              <a:t>,</a:t>
            </a:r>
            <a:r>
              <a:rPr lang="en-GB" sz="1500" dirty="0" smtClean="0">
                <a:solidFill>
                  <a:srgbClr val="000000"/>
                </a:solidFill>
              </a:rPr>
              <a:t> pp. 123-138.</a:t>
            </a:r>
            <a:endParaRPr lang="en-US" sz="1500" dirty="0" smtClean="0">
              <a:solidFill>
                <a:srgbClr val="000000"/>
              </a:solidFill>
            </a:endParaRPr>
          </a:p>
          <a:p>
            <a:pPr algn="l" rtl="0"/>
            <a:endParaRPr lang="en-US" sz="1500" dirty="0" smtClean="0">
              <a:solidFill>
                <a:srgbClr val="000000"/>
              </a:solidFill>
            </a:endParaRPr>
          </a:p>
          <a:p>
            <a:pPr algn="l" rtl="0"/>
            <a:r>
              <a:rPr lang="he-IL" sz="1500" dirty="0" smtClean="0">
                <a:solidFill>
                  <a:srgbClr val="000000"/>
                </a:solidFill>
              </a:rPr>
              <a:t> </a:t>
            </a:r>
            <a:endParaRPr lang="en-US" sz="1500" dirty="0" smtClean="0">
              <a:solidFill>
                <a:srgbClr val="000000"/>
              </a:solidFill>
            </a:endParaRPr>
          </a:p>
          <a:p>
            <a:pPr algn="l" rtl="0"/>
            <a:r>
              <a:rPr lang="he-IL" sz="1500" dirty="0" smtClean="0">
                <a:solidFill>
                  <a:srgbClr val="000000"/>
                </a:solidFill>
              </a:rPr>
              <a:t> </a:t>
            </a:r>
            <a:endParaRPr lang="en-US" sz="1500" dirty="0" smtClean="0">
              <a:solidFill>
                <a:srgbClr val="000000"/>
              </a:solidFill>
            </a:endParaRPr>
          </a:p>
          <a:p>
            <a:pPr algn="l" rtl="0"/>
            <a:endParaRPr lang="he-IL" sz="1500" dirty="0">
              <a:solidFill>
                <a:srgbClr val="000000"/>
              </a:solidFill>
            </a:endParaRPr>
          </a:p>
        </p:txBody>
      </p:sp>
      <p:sp>
        <p:nvSpPr>
          <p:cNvPr id="3" name="כותרת 2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/>
          <a:lstStyle/>
          <a:p>
            <a:pPr algn="ctr" rtl="0"/>
            <a:r>
              <a:rPr lang="en-US" sz="4400" dirty="0" smtClean="0">
                <a:solidFill>
                  <a:srgbClr val="002060"/>
                </a:solidFill>
              </a:rPr>
              <a:t>References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he-IL" dirty="0" smtClean="0">
                <a:cs typeface="David" pitchFamily="2" charset="-79"/>
              </a:rPr>
              <a:t>מחקר גישוש</a:t>
            </a:r>
            <a:endParaRPr lang="he-IL" dirty="0">
              <a:cs typeface="David" pitchFamily="2" charset="-79"/>
            </a:endParaRPr>
          </a:p>
        </p:txBody>
      </p:sp>
      <p:graphicFrame>
        <p:nvGraphicFramePr>
          <p:cNvPr id="3" name="דיאגרמה 2"/>
          <p:cNvGraphicFramePr/>
          <p:nvPr/>
        </p:nvGraphicFramePr>
        <p:xfrm>
          <a:off x="428596" y="1285860"/>
          <a:ext cx="821537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כוכב עם 5 פינות 3"/>
          <p:cNvSpPr/>
          <p:nvPr/>
        </p:nvSpPr>
        <p:spPr bwMode="auto">
          <a:xfrm>
            <a:off x="4643438" y="3786190"/>
            <a:ext cx="3929090" cy="2928958"/>
          </a:xfrm>
          <a:prstGeom prst="star5">
            <a:avLst/>
          </a:prstGeom>
          <a:solidFill>
            <a:srgbClr val="7030A0">
              <a:alpha val="22000"/>
            </a:srgbClr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השאלה </a:t>
            </a:r>
            <a:r>
              <a:rPr lang="he-IL" dirty="0" smtClean="0"/>
              <a:t>המעשית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e-IL" b="0" dirty="0" smtClean="0">
                <a:solidFill>
                  <a:srgbClr val="002060"/>
                </a:solidFill>
              </a:rPr>
              <a:t>	האם יש חשיבות לכך שסטודנטים ילמדו באמצעות לומדות ווידאו </a:t>
            </a:r>
            <a:r>
              <a:rPr lang="he-IL" b="0" dirty="0" smtClean="0">
                <a:solidFill>
                  <a:srgbClr val="002060"/>
                </a:solidFill>
              </a:rPr>
              <a:t>כשהקריין </a:t>
            </a:r>
            <a:r>
              <a:rPr lang="he-IL" b="0" dirty="0" smtClean="0">
                <a:solidFill>
                  <a:srgbClr val="002060"/>
                </a:solidFill>
              </a:rPr>
              <a:t>הוא המורה המוכר להם או שייתרמו באותה מידה מלומדות ווידאו עם קריינות של מורים אחרים?</a:t>
            </a:r>
            <a:endParaRPr lang="he-IL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היבטים תיאורטיים (1</a:t>
            </a:r>
            <a:r>
              <a:rPr lang="he-IL" dirty="0" smtClean="0"/>
              <a:t>)</a:t>
            </a:r>
            <a:endParaRPr lang="he-IL" dirty="0"/>
          </a:p>
        </p:txBody>
      </p:sp>
      <p:graphicFrame>
        <p:nvGraphicFramePr>
          <p:cNvPr id="6" name="דיאגרמה 5"/>
          <p:cNvGraphicFramePr/>
          <p:nvPr/>
        </p:nvGraphicFramePr>
        <p:xfrm>
          <a:off x="428596" y="1285860"/>
          <a:ext cx="821537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היבטים </a:t>
            </a:r>
            <a:r>
              <a:rPr lang="he-IL" dirty="0" smtClean="0"/>
              <a:t>תיאורטיים (</a:t>
            </a:r>
            <a:r>
              <a:rPr lang="he-IL" dirty="0" smtClean="0"/>
              <a:t>2</a:t>
            </a:r>
            <a:r>
              <a:rPr lang="he-IL" dirty="0" smtClean="0"/>
              <a:t>)</a:t>
            </a:r>
            <a:endParaRPr lang="he-IL" dirty="0"/>
          </a:p>
        </p:txBody>
      </p:sp>
      <p:graphicFrame>
        <p:nvGraphicFramePr>
          <p:cNvPr id="4" name="דיאגרמה 3"/>
          <p:cNvGraphicFramePr/>
          <p:nvPr/>
        </p:nvGraphicFramePr>
        <p:xfrm>
          <a:off x="428596" y="1285860"/>
          <a:ext cx="821537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מלבן 19"/>
          <p:cNvSpPr>
            <a:spLocks noChangeAspect="1"/>
          </p:cNvSpPr>
          <p:nvPr/>
        </p:nvSpPr>
        <p:spPr>
          <a:xfrm>
            <a:off x="1714480" y="1285860"/>
            <a:ext cx="5400000" cy="5400000"/>
          </a:xfrm>
          <a:prstGeom prst="rect">
            <a:avLst/>
          </a:prstGeom>
          <a:gradFill>
            <a:gsLst>
              <a:gs pos="48000">
                <a:srgbClr val="C00000">
                  <a:alpha val="10000"/>
                </a:srgbClr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135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219200"/>
          </a:xfrm>
        </p:spPr>
        <p:txBody>
          <a:bodyPr>
            <a:noAutofit/>
          </a:bodyPr>
          <a:lstStyle/>
          <a:p>
            <a:r>
              <a:rPr lang="he-IL" sz="2400" dirty="0" smtClean="0"/>
              <a:t>מודל- יעילות תהליך הלמידה ויעילות ביצוע המטלה</a:t>
            </a:r>
            <a:br>
              <a:rPr lang="he-IL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 </a:t>
            </a:r>
            <a:br>
              <a:rPr lang="he-IL" sz="2400" dirty="0" smtClean="0"/>
            </a:br>
            <a:endParaRPr lang="he-IL" sz="2400" dirty="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rot="5400000" flipV="1">
            <a:off x="1657685" y="3985860"/>
            <a:ext cx="5400000" cy="1"/>
          </a:xfrm>
          <a:prstGeom prst="line">
            <a:avLst/>
          </a:prstGeom>
          <a:noFill/>
          <a:ln w="76200">
            <a:solidFill>
              <a:schemeClr val="tx2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 flipV="1">
            <a:off x="1743768" y="4000504"/>
            <a:ext cx="5400000" cy="1"/>
          </a:xfrm>
          <a:prstGeom prst="line">
            <a:avLst/>
          </a:prstGeom>
          <a:noFill/>
          <a:ln w="76200">
            <a:solidFill>
              <a:schemeClr val="accent4">
                <a:lumMod val="2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1" name="Line 11"/>
          <p:cNvSpPr>
            <a:spLocks noChangeShapeType="1"/>
          </p:cNvSpPr>
          <p:nvPr/>
        </p:nvSpPr>
        <p:spPr bwMode="auto">
          <a:xfrm rot="-2700000" flipV="1">
            <a:off x="665809" y="3939527"/>
            <a:ext cx="7526629" cy="50514"/>
          </a:xfrm>
          <a:prstGeom prst="line">
            <a:avLst/>
          </a:prstGeom>
          <a:noFill/>
          <a:ln w="57150">
            <a:solidFill>
              <a:schemeClr val="accent4">
                <a:lumMod val="1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786314" y="5572140"/>
            <a:ext cx="2121497" cy="78581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he-IL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alibri" pitchFamily="34" charset="0"/>
                <a:ea typeface="Arial" pitchFamily="34" charset="0"/>
                <a:cs typeface="David" pitchFamily="2" charset="-79"/>
              </a:rPr>
              <a:t>יעילות נמוכה בתהלי</a:t>
            </a:r>
            <a:r>
              <a:rPr lang="he-IL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Arial" pitchFamily="34" charset="0"/>
                <a:cs typeface="David" pitchFamily="2" charset="-79"/>
              </a:rPr>
              <a:t>ך הלמידה/ביצוע המטלה</a:t>
            </a:r>
            <a:endParaRPr lang="he-IL" sz="32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David" pitchFamily="2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 rot="18900000">
            <a:off x="1855091" y="5842961"/>
            <a:ext cx="164307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2">
                    <a:lumMod val="10000"/>
                  </a:schemeClr>
                </a:solidFill>
              </a:rPr>
              <a:t>יעילות=0</a:t>
            </a:r>
            <a:endParaRPr lang="he-IL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000496" y="1714488"/>
            <a:ext cx="1192803" cy="42172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e-IL" sz="1400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ביצועי מטלה</a:t>
            </a: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4643438" y="4071942"/>
            <a:ext cx="2407310" cy="58809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e-IL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עומס קוגניטיבי בזמן הלמידה/</a:t>
            </a:r>
            <a:r>
              <a:rPr kumimoji="0" lang="he-IL" sz="1400" b="1" i="0" u="none" strike="noStrike" cap="none" normalizeH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ביצוע המטלה</a:t>
            </a:r>
            <a:endParaRPr kumimoji="0" lang="he-IL" sz="1400" b="1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000232" y="2428868"/>
            <a:ext cx="2121497" cy="78581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he-IL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alibri" pitchFamily="34" charset="0"/>
                <a:ea typeface="Arial" pitchFamily="34" charset="0"/>
                <a:cs typeface="David" pitchFamily="2" charset="-79"/>
              </a:rPr>
              <a:t>יעילות גבוהה בתהלי</a:t>
            </a:r>
            <a:r>
              <a:rPr lang="he-IL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Arial" pitchFamily="34" charset="0"/>
                <a:cs typeface="David" pitchFamily="2" charset="-79"/>
              </a:rPr>
              <a:t>ך הלמידה/ביצוע המטלה</a:t>
            </a:r>
            <a:endParaRPr lang="he-IL" sz="32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David" pitchFamily="2" charset="-79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he-IL" dirty="0" smtClean="0"/>
              <a:t>שאלות המחקר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857224" y="2071678"/>
            <a:ext cx="792961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>
                <a:solidFill>
                  <a:schemeClr val="bg2">
                    <a:lumMod val="10000"/>
                  </a:schemeClr>
                </a:solidFill>
                <a:cs typeface="David" pitchFamily="2" charset="-79"/>
              </a:rPr>
              <a:t>האם מדדי יעילות הלמידה ויעילות ביצוע המטלה של הסטודנטים יושפעו מחשיפה ל</a:t>
            </a:r>
            <a:r>
              <a:rPr lang="he-IL" sz="2400" b="1" dirty="0" smtClean="0">
                <a:solidFill>
                  <a:schemeClr val="bg2">
                    <a:lumMod val="10000"/>
                  </a:schemeClr>
                </a:solidFill>
                <a:cs typeface="David" pitchFamily="2" charset="-79"/>
              </a:rPr>
              <a:t>קול מוכר/לא מוכר ?</a:t>
            </a:r>
            <a:endParaRPr lang="he-IL" sz="24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endParaRPr>
          </a:p>
          <a:p>
            <a:pPr>
              <a:buFont typeface="Arial" pitchFamily="34" charset="0"/>
              <a:buChar char="•"/>
            </a:pPr>
            <a:endParaRPr lang="he-IL" sz="24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endParaRPr>
          </a:p>
          <a:p>
            <a:pPr>
              <a:buFont typeface="Arial" pitchFamily="34" charset="0"/>
              <a:buChar char="•"/>
            </a:pPr>
            <a:endParaRPr lang="he-IL" sz="2400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1643050"/>
            <a:ext cx="51435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chemeClr val="tx2"/>
                </a:solidFill>
                <a:cs typeface="David" pitchFamily="2" charset="-79"/>
              </a:rPr>
              <a:t>הכרות עם קול הקריין</a:t>
            </a:r>
            <a:endParaRPr lang="he-IL" sz="2400" b="1" dirty="0">
              <a:solidFill>
                <a:schemeClr val="tx2"/>
              </a:solidFill>
              <a:cs typeface="David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4000504"/>
            <a:ext cx="87154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chemeClr val="tx2"/>
                </a:solidFill>
                <a:cs typeface="David" pitchFamily="2" charset="-79"/>
              </a:rPr>
              <a:t>האינטראקציה של ההכרות עם הקריין והזהות בין מין הקריין למין הסטודנט</a:t>
            </a:r>
            <a:endParaRPr lang="he-IL" sz="2400" b="1" dirty="0">
              <a:solidFill>
                <a:schemeClr val="tx2"/>
              </a:solidFill>
              <a:cs typeface="Davi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4500570"/>
            <a:ext cx="857252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>
                <a:solidFill>
                  <a:schemeClr val="tx2">
                    <a:lumMod val="50000"/>
                  </a:schemeClr>
                </a:solidFill>
                <a:cs typeface="David" pitchFamily="2" charset="-79"/>
              </a:rPr>
              <a:t>האם תהיה אינטראקציה בין מידת ההכרות עם הקריין והזהות בין מין הקריין למין הסטודנט?</a:t>
            </a:r>
            <a:endParaRPr lang="he-IL" sz="2400" b="1" dirty="0" smtClean="0">
              <a:solidFill>
                <a:schemeClr val="bg2">
                  <a:lumMod val="10000"/>
                </a:schemeClr>
              </a:solidFill>
              <a:cs typeface="David" pitchFamily="2" charset="-79"/>
            </a:endParaRPr>
          </a:p>
          <a:p>
            <a:endParaRPr lang="he-IL" sz="2400" dirty="0" smtClean="0">
              <a:solidFill>
                <a:srgbClr val="FF0000"/>
              </a:solidFill>
              <a:cs typeface="David" pitchFamily="2" charset="-79"/>
            </a:endParaRPr>
          </a:p>
          <a:p>
            <a:pPr>
              <a:buFont typeface="Arial" pitchFamily="34" charset="0"/>
              <a:buChar char="•"/>
            </a:pPr>
            <a:endParaRPr lang="he-IL" sz="2400" dirty="0" smtClean="0">
              <a:solidFill>
                <a:schemeClr val="tx2">
                  <a:lumMod val="50000"/>
                </a:schemeClr>
              </a:solidFill>
              <a:cs typeface="David" pitchFamily="2" charset="-79"/>
            </a:endParaRPr>
          </a:p>
          <a:p>
            <a:endParaRPr lang="he-IL" sz="2400" dirty="0">
              <a:solidFill>
                <a:schemeClr val="tx2">
                  <a:lumMod val="50000"/>
                </a:schemeClr>
              </a:solidFill>
              <a:cs typeface="David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3306" y="3071810"/>
            <a:ext cx="17859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4400" dirty="0" smtClean="0">
                <a:solidFill>
                  <a:srgbClr val="C00000"/>
                </a:solidFill>
              </a:rPr>
              <a:t>***</a:t>
            </a:r>
            <a:endParaRPr lang="en-GB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מערך המחקר</a:t>
            </a:r>
            <a:endParaRPr lang="he-IL" dirty="0"/>
          </a:p>
        </p:txBody>
      </p:sp>
      <p:graphicFrame>
        <p:nvGraphicFramePr>
          <p:cNvPr id="32" name="דיאגרמה 31"/>
          <p:cNvGraphicFramePr/>
          <p:nvPr/>
        </p:nvGraphicFramePr>
        <p:xfrm>
          <a:off x="1331640" y="1196752"/>
          <a:ext cx="7215238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יעילות תהליך הלמידה-</a:t>
            </a:r>
            <a:r>
              <a:rPr lang="he-IL" sz="2400" dirty="0" smtClean="0"/>
              <a:t>הכרות עם קול הקריין</a:t>
            </a:r>
            <a:endParaRPr lang="he-IL" sz="24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429256" y="6143605"/>
            <a:ext cx="3297237" cy="7143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he-IL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-קול לא מוכר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E_U_REC</a:t>
            </a:r>
            <a:endParaRPr kumimoji="0" lang="he-IL" sz="11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he-IL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-קול </a:t>
            </a:r>
            <a:r>
              <a:rPr lang="he-IL" sz="1100" b="1" dirty="0" smtClean="0">
                <a:solidFill>
                  <a:srgbClr val="00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מוכר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E_F_REC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/>
          <a:srcRect l="11628" t="24129" r="33866" b="6501"/>
          <a:stretch>
            <a:fillRect/>
          </a:stretch>
        </p:blipFill>
        <p:spPr bwMode="auto">
          <a:xfrm>
            <a:off x="0" y="2288879"/>
            <a:ext cx="4500562" cy="4140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 l="11627" t="24129" r="33866" b="6501"/>
          <a:stretch>
            <a:fillRect/>
          </a:stretch>
        </p:blipFill>
        <p:spPr bwMode="auto">
          <a:xfrm>
            <a:off x="4643438" y="1643050"/>
            <a:ext cx="4130980" cy="380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357818" y="121442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solidFill>
                  <a:srgbClr val="000000"/>
                </a:solidFill>
              </a:rPr>
              <a:t>מטלת טרנספר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0100" y="1857364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solidFill>
                  <a:srgbClr val="000000"/>
                </a:solidFill>
              </a:rPr>
              <a:t>מטלת הזכרות</a:t>
            </a:r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B3CCE6"/>
      </a:dk1>
      <a:lt1>
        <a:srgbClr val="FFFFFF"/>
      </a:lt1>
      <a:dk2>
        <a:srgbClr val="059D92"/>
      </a:dk2>
      <a:lt2>
        <a:srgbClr val="071176"/>
      </a:lt2>
      <a:accent1>
        <a:srgbClr val="66C580"/>
      </a:accent1>
      <a:accent2>
        <a:srgbClr val="4DA7F8"/>
      </a:accent2>
      <a:accent3>
        <a:srgbClr val="AACCC7"/>
      </a:accent3>
      <a:accent4>
        <a:srgbClr val="DADADA"/>
      </a:accent4>
      <a:accent5>
        <a:srgbClr val="B8DFC0"/>
      </a:accent5>
      <a:accent6>
        <a:srgbClr val="4597E1"/>
      </a:accent6>
      <a:hlink>
        <a:srgbClr val="FFE08C"/>
      </a:hlink>
      <a:folHlink>
        <a:srgbClr val="E3A7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191077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ABAABD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FFFFFF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FFFFFF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E8AB4"/>
        </a:dk1>
        <a:lt1>
          <a:srgbClr val="F8F8F8"/>
        </a:lt1>
        <a:dk2>
          <a:srgbClr val="5D5888"/>
        </a:dk2>
        <a:lt2>
          <a:srgbClr val="463F83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00342</Template>
  <TotalTime>13601</TotalTime>
  <Words>446</Words>
  <Application>Microsoft Office PowerPoint</Application>
  <PresentationFormat>‫הצגה על המסך (4:3)</PresentationFormat>
  <Paragraphs>138</Paragraphs>
  <Slides>16</Slides>
  <Notes>14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Default Design</vt:lpstr>
      <vt:lpstr>השפעת ההיכרות עם קול הקריין בחומרי למידה מולטימדיה על יעילות למידת הסטודנטים הלומדים למידה מעורבת</vt:lpstr>
      <vt:lpstr>מחקר גישוש</vt:lpstr>
      <vt:lpstr>השאלה המעשית</vt:lpstr>
      <vt:lpstr>היבטים תיאורטיים (1)</vt:lpstr>
      <vt:lpstr>היבטים תיאורטיים (2)</vt:lpstr>
      <vt:lpstr>מודל- יעילות תהליך הלמידה ויעילות ביצוע המטלה    </vt:lpstr>
      <vt:lpstr>שאלות המחקר</vt:lpstr>
      <vt:lpstr>מערך המחקר</vt:lpstr>
      <vt:lpstr>יעילות תהליך הלמידה-הכרות עם קול הקריין</vt:lpstr>
      <vt:lpstr>יעילות ביצוע המטלה- הכרות עם קול הקריין</vt:lpstr>
      <vt:lpstr>השוואת מדדי היעילות- הכרות עם קול הקריין</vt:lpstr>
      <vt:lpstr>    יעילות תהליך הלמידה- אינטראקציה בין הכרות עם קול הקריין והדמיון למין הסטודנט </vt:lpstr>
      <vt:lpstr>    יעילות ביצוע המטלה- אינטראקציה בין הכרות עם קול הקריין והדמיון למין הסטודנט </vt:lpstr>
      <vt:lpstr>    יעילות למידה משולבת- אינטראקציה בין הכרות עם קול הקריין והדמיון למין הסטודנט </vt:lpstr>
      <vt:lpstr>שקופית 15</vt:lpstr>
      <vt:lpstr>שקופית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השפעת ההיכרות עם קול הקריין בחומרי למידה מולטימדיה על יעילות למידת הסטודנטים הלומדים למידה מעורבת</dc:title>
  <dc:creator>XiX</dc:creator>
  <cp:lastModifiedBy>XiX</cp:lastModifiedBy>
  <cp:revision>376</cp:revision>
  <dcterms:created xsi:type="dcterms:W3CDTF">2011-06-05T10:30:10Z</dcterms:created>
  <dcterms:modified xsi:type="dcterms:W3CDTF">2012-02-08T11:34:41Z</dcterms:modified>
</cp:coreProperties>
</file>