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3" r:id="rId3"/>
    <p:sldId id="272" r:id="rId4"/>
    <p:sldId id="273" r:id="rId5"/>
    <p:sldId id="274" r:id="rId6"/>
    <p:sldId id="284" r:id="rId7"/>
    <p:sldId id="275" r:id="rId8"/>
    <p:sldId id="259" r:id="rId9"/>
    <p:sldId id="260" r:id="rId10"/>
    <p:sldId id="261" r:id="rId11"/>
    <p:sldId id="264" r:id="rId12"/>
    <p:sldId id="265" r:id="rId13"/>
    <p:sldId id="267" r:id="rId14"/>
    <p:sldId id="286" r:id="rId15"/>
    <p:sldId id="285" r:id="rId16"/>
    <p:sldId id="266" r:id="rId17"/>
    <p:sldId id="278" r:id="rId18"/>
    <p:sldId id="279" r:id="rId19"/>
    <p:sldId id="280" r:id="rId20"/>
    <p:sldId id="281" r:id="rId21"/>
    <p:sldId id="263" r:id="rId22"/>
    <p:sldId id="276" r:id="rId23"/>
    <p:sldId id="277" r:id="rId24"/>
    <p:sldId id="262" r:id="rId25"/>
    <p:sldId id="268" r:id="rId26"/>
    <p:sldId id="288" r:id="rId27"/>
    <p:sldId id="289" r:id="rId28"/>
    <p:sldId id="287" r:id="rId29"/>
    <p:sldId id="282" r:id="rId30"/>
    <p:sldId id="269" r:id="rId31"/>
    <p:sldId id="27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17" autoAdjust="0"/>
  </p:normalViewPr>
  <p:slideViewPr>
    <p:cSldViewPr snapToGrid="0" snapToObjects="1">
      <p:cViewPr varScale="1">
        <p:scale>
          <a:sx n="92" d="100"/>
          <a:sy n="92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67140-D492-7248-A557-A4BB839C78CA}" type="datetimeFigureOut">
              <a:rPr lang="en-US" smtClean="0"/>
              <a:t>2/8/12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9E96-F38E-7C40-9866-6D5198A69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3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3973"/>
          <a:stretch>
            <a:fillRect/>
          </a:stretch>
        </p:blipFill>
        <p:spPr>
          <a:xfrm>
            <a:off x="179294" y="177800"/>
            <a:ext cx="8787384" cy="628226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3358426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50" y="6414294"/>
            <a:ext cx="533400" cy="228334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MoleculeTrac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74019" y="0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63576"/>
            <a:ext cx="8787384" cy="119532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402665"/>
            <a:ext cx="8308975" cy="84193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5900"/>
            <a:ext cx="8543364" cy="4851400"/>
          </a:xfrm>
        </p:spPr>
        <p:txBody>
          <a:bodyPr>
            <a:normAutofit/>
          </a:bodyPr>
          <a:lstStyle>
            <a:lvl1pPr marL="228600" indent="-228600">
              <a:buSzPct val="125000"/>
              <a:buFontTx/>
              <a:buBlip>
                <a:blip r:embed="rId3"/>
              </a:buBlip>
              <a:defRPr sz="2800"/>
            </a:lvl1pPr>
            <a:lvl2pPr marL="457200" indent="-228600">
              <a:buSzPct val="125000"/>
              <a:buFontTx/>
              <a:buBlip>
                <a:blip r:embed="rId3"/>
              </a:buBlip>
              <a:defRPr sz="2400"/>
            </a:lvl2pPr>
            <a:lvl3pPr marL="685800" indent="-228600">
              <a:buSzPct val="125000"/>
              <a:buFontTx/>
              <a:buBlip>
                <a:blip r:embed="rId3"/>
              </a:buBlip>
              <a:defRPr sz="2400"/>
            </a:lvl3pPr>
            <a:lvl4pPr marL="914400" indent="-228600">
              <a:buSzPct val="125000"/>
              <a:buFontTx/>
              <a:buBlip>
                <a:blip r:embed="rId3"/>
              </a:buBlip>
              <a:defRPr sz="2400"/>
            </a:lvl4pPr>
            <a:lvl5pPr marL="1143000" indent="-228600">
              <a:buSzPct val="125000"/>
              <a:buFontTx/>
              <a:buBlip>
                <a:blip r:embed="rId3"/>
              </a:buBlip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MoleculeTrac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260548"/>
            <a:ext cx="1536700" cy="1045517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93675" y="6414294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sym typeface="Symbol" pitchFamily="18" charset="2"/>
              </a:rPr>
              <a:t> 2012 - </a:t>
            </a:r>
            <a:r>
              <a:rPr lang="en-US" sz="1200" dirty="0" smtClean="0">
                <a:solidFill>
                  <a:schemeClr val="tx1"/>
                </a:solidFill>
              </a:rPr>
              <a:t>Dr. Yair Levy and Dr. Michelle M.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Ramim</a:t>
            </a:r>
            <a:r>
              <a:rPr lang="en-US" sz="1200" dirty="0" smtClean="0">
                <a:solidFill>
                  <a:schemeClr val="tx1"/>
                </a:solidFill>
              </a:rPr>
              <a:t>  – </a:t>
            </a:r>
            <a:r>
              <a:rPr lang="en-US" sz="1200" dirty="0" err="1" smtClean="0">
                <a:solidFill>
                  <a:schemeClr val="tx1"/>
                </a:solidFill>
              </a:rPr>
              <a:t>Chais</a:t>
            </a:r>
            <a:r>
              <a:rPr lang="en-US" sz="1200" dirty="0" smtClean="0">
                <a:solidFill>
                  <a:schemeClr val="tx1"/>
                </a:solidFill>
              </a:rPr>
              <a:t> 2012 Conference, February 16, 2012.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1562100"/>
            <a:ext cx="3840480" cy="467285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1562100"/>
            <a:ext cx="3840480" cy="4672853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MoleculeTrac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22448"/>
            <a:ext cx="1536700" cy="1045517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93675" y="6414294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sym typeface="Symbol" pitchFamily="18" charset="2"/>
              </a:rPr>
              <a:t> 2012 - </a:t>
            </a:r>
            <a:r>
              <a:rPr lang="en-US" sz="1200" dirty="0" smtClean="0">
                <a:solidFill>
                  <a:schemeClr val="tx1"/>
                </a:solidFill>
              </a:rPr>
              <a:t>Dr. Yair Levy and Dr. Michelle M.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Ramim</a:t>
            </a:r>
            <a:r>
              <a:rPr lang="en-US" sz="1200" dirty="0" smtClean="0">
                <a:solidFill>
                  <a:schemeClr val="tx1"/>
                </a:solidFill>
              </a:rPr>
              <a:t>  – </a:t>
            </a:r>
            <a:r>
              <a:rPr lang="en-US" sz="1200" dirty="0" err="1" smtClean="0">
                <a:solidFill>
                  <a:schemeClr val="tx1"/>
                </a:solidFill>
              </a:rPr>
              <a:t>Chais</a:t>
            </a:r>
            <a:r>
              <a:rPr lang="en-US" sz="1200" dirty="0" smtClean="0">
                <a:solidFill>
                  <a:schemeClr val="tx1"/>
                </a:solidFill>
              </a:rPr>
              <a:t> 2012 Conference, February 16, 2012.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22448"/>
            <a:ext cx="1536700" cy="1045517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93675" y="6414294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sym typeface="Symbol" pitchFamily="18" charset="2"/>
              </a:rPr>
              <a:t> 2012 - </a:t>
            </a:r>
            <a:r>
              <a:rPr lang="en-US" sz="1200" dirty="0" smtClean="0">
                <a:solidFill>
                  <a:schemeClr val="tx1"/>
                </a:solidFill>
              </a:rPr>
              <a:t>Dr. Yair Levy and Dr. Michelle M.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Ramim</a:t>
            </a:r>
            <a:r>
              <a:rPr lang="en-US" sz="1200" dirty="0" smtClean="0">
                <a:solidFill>
                  <a:schemeClr val="tx1"/>
                </a:solidFill>
              </a:rPr>
              <a:t>  – </a:t>
            </a:r>
            <a:r>
              <a:rPr lang="en-US" sz="1200" dirty="0" err="1" smtClean="0">
                <a:solidFill>
                  <a:schemeClr val="tx1"/>
                </a:solidFill>
              </a:rPr>
              <a:t>Chais</a:t>
            </a:r>
            <a:r>
              <a:rPr lang="en-US" sz="1200" dirty="0" smtClean="0">
                <a:solidFill>
                  <a:schemeClr val="tx1"/>
                </a:solidFill>
              </a:rPr>
              <a:t> 2012 Conference, February 16, 2012.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MoleculeTrac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22448"/>
            <a:ext cx="1536700" cy="1045517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193675" y="6414294"/>
            <a:ext cx="8721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sym typeface="Symbol" pitchFamily="18" charset="2"/>
              </a:rPr>
              <a:t> 2012 - </a:t>
            </a:r>
            <a:r>
              <a:rPr lang="en-US" sz="1200" dirty="0" smtClean="0">
                <a:solidFill>
                  <a:schemeClr val="tx1"/>
                </a:solidFill>
              </a:rPr>
              <a:t>Dr. Yair Levy and Dr. Michelle M.</a:t>
            </a:r>
            <a:r>
              <a:rPr lang="en-US" sz="1200" baseline="0" dirty="0" smtClean="0">
                <a:solidFill>
                  <a:schemeClr val="tx1"/>
                </a:solidFill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</a:rPr>
              <a:t>Ramim</a:t>
            </a:r>
            <a:r>
              <a:rPr lang="en-US" sz="1200" dirty="0" smtClean="0">
                <a:solidFill>
                  <a:schemeClr val="tx1"/>
                </a:solidFill>
              </a:rPr>
              <a:t>  – </a:t>
            </a:r>
            <a:r>
              <a:rPr lang="en-US" sz="1200" dirty="0" err="1" smtClean="0">
                <a:solidFill>
                  <a:schemeClr val="tx1"/>
                </a:solidFill>
              </a:rPr>
              <a:t>Chais</a:t>
            </a:r>
            <a:r>
              <a:rPr lang="en-US" sz="1200" dirty="0" smtClean="0">
                <a:solidFill>
                  <a:schemeClr val="tx1"/>
                </a:solidFill>
              </a:rPr>
              <a:t> 2012 Conference, February 16, 2012.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ireframeOverlay-Conten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9294" y="163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189" y="222448"/>
            <a:ext cx="8308975" cy="9713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1422400"/>
            <a:ext cx="8308975" cy="48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4764" y="6445250"/>
            <a:ext cx="533400" cy="242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93675" y="1282700"/>
            <a:ext cx="8761225" cy="4965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7" r:id="rId4"/>
    <p:sldLayoutId id="21474836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hyperlink" Target="http://www.youtube.com/watch?v=Bt4rHaOteoo&amp;context=C3e76fabADOEgsToPDskLwDu1YsJZADHxbMC97mc0j" TargetMode="External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hyperlink" Target="http://www.youtube.com/watch?v=imMeqm1K4nA&amp;context=C379f25aADOEgsToPDskL7vxQ52aKGXCkKsCcyGfSQ" TargetMode="External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3218726"/>
            <a:ext cx="8307387" cy="1619250"/>
          </a:xfrm>
        </p:spPr>
        <p:txBody>
          <a:bodyPr/>
          <a:lstStyle/>
          <a:p>
            <a:r>
              <a:rPr lang="en-US" sz="4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Procrastination in Online Exams: What Data Analytics Can Tell Us?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13" y="5481940"/>
            <a:ext cx="2833687" cy="753036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Yair </a:t>
            </a:r>
            <a:r>
              <a:rPr lang="en-US" sz="2400" b="1" dirty="0" smtClean="0">
                <a:solidFill>
                  <a:srgbClr val="000000"/>
                </a:solidFill>
              </a:rPr>
              <a:t>Levy, Ph.D.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Graduate </a:t>
            </a:r>
            <a:r>
              <a:rPr lang="en-US" sz="1200" dirty="0">
                <a:solidFill>
                  <a:srgbClr val="000000"/>
                </a:solidFill>
              </a:rPr>
              <a:t>School of Computer and Information </a:t>
            </a:r>
            <a:r>
              <a:rPr lang="en-US" sz="1200" dirty="0" smtClean="0">
                <a:solidFill>
                  <a:srgbClr val="000000"/>
                </a:solidFill>
              </a:rPr>
              <a:t>Sciences 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64300" y="5414682"/>
            <a:ext cx="2426178" cy="961465"/>
            <a:chOff x="6502400" y="5461000"/>
            <a:chExt cx="2426178" cy="961465"/>
          </a:xfrm>
        </p:grpSpPr>
        <p:sp>
          <p:nvSpPr>
            <p:cNvPr id="7" name="Rounded Rectangle 6"/>
            <p:cNvSpPr/>
            <p:nvPr/>
          </p:nvSpPr>
          <p:spPr>
            <a:xfrm>
              <a:off x="6502400" y="5461000"/>
              <a:ext cx="2426178" cy="961465"/>
            </a:xfrm>
            <a:prstGeom prst="roundRect">
              <a:avLst>
                <a:gd name="adj" fmla="val 28865"/>
              </a:avLst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NovaSouthEastern_log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3908" y="5527115"/>
              <a:ext cx="2170370" cy="791135"/>
            </a:xfrm>
            <a:prstGeom prst="rect">
              <a:avLst/>
            </a:prstGeom>
          </p:spPr>
        </p:pic>
      </p:grpSp>
      <p:sp>
        <p:nvSpPr>
          <p:cNvPr id="9" name="Subtitle 2"/>
          <p:cNvSpPr txBox="1">
            <a:spLocks/>
          </p:cNvSpPr>
          <p:nvPr/>
        </p:nvSpPr>
        <p:spPr>
          <a:xfrm>
            <a:off x="2565400" y="5481940"/>
            <a:ext cx="4089400" cy="753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0000"/>
                </a:solidFill>
              </a:rPr>
              <a:t>Michelle M. </a:t>
            </a:r>
            <a:r>
              <a:rPr lang="en-US" sz="2400" b="1" dirty="0" err="1" smtClean="0">
                <a:solidFill>
                  <a:srgbClr val="000000"/>
                </a:solidFill>
              </a:rPr>
              <a:t>Ramim</a:t>
            </a:r>
            <a:r>
              <a:rPr lang="en-US" sz="2400" b="1" dirty="0" smtClean="0">
                <a:solidFill>
                  <a:srgbClr val="000000"/>
                </a:solidFill>
              </a:rPr>
              <a:t>, Ph.D.</a:t>
            </a:r>
          </a:p>
          <a:p>
            <a:r>
              <a:rPr lang="en-US" sz="1300" dirty="0" smtClean="0">
                <a:solidFill>
                  <a:srgbClr val="000000"/>
                </a:solidFill>
              </a:rPr>
              <a:t>Huizenga School of Business and Entrepreneurship </a:t>
            </a:r>
            <a:endParaRPr lang="en-US" sz="13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31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main time related measures were extracted: </a:t>
            </a:r>
            <a:endParaRPr lang="en-US" dirty="0" smtClean="0"/>
          </a:p>
          <a:p>
            <a:pPr lvl="1"/>
            <a:r>
              <a:rPr lang="en-US" dirty="0" smtClean="0"/>
              <a:t>task </a:t>
            </a:r>
            <a:r>
              <a:rPr lang="en-US" dirty="0"/>
              <a:t>completion window </a:t>
            </a:r>
            <a:r>
              <a:rPr lang="en-US" dirty="0" smtClean="0"/>
              <a:t>(</a:t>
            </a:r>
            <a:r>
              <a:rPr lang="en-US" dirty="0"/>
              <a:t>Monday 12am to Sunday 12pm) </a:t>
            </a:r>
            <a:endParaRPr lang="en-US" dirty="0" smtClean="0"/>
          </a:p>
          <a:p>
            <a:pPr lvl="1"/>
            <a:r>
              <a:rPr lang="en-US" dirty="0" smtClean="0"/>
              <a:t>task </a:t>
            </a:r>
            <a:r>
              <a:rPr lang="en-US" dirty="0"/>
              <a:t>completion time </a:t>
            </a:r>
            <a:endParaRPr lang="en-US" dirty="0" smtClean="0"/>
          </a:p>
          <a:p>
            <a:r>
              <a:rPr lang="en-US" dirty="0"/>
              <a:t>Procrastination was measured based on the proximity to due time </a:t>
            </a:r>
            <a:r>
              <a:rPr lang="en-US" dirty="0" smtClean="0"/>
              <a:t>(in </a:t>
            </a:r>
            <a:r>
              <a:rPr lang="en-US" dirty="0" err="1" smtClean="0"/>
              <a:t>hr:min:sec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/>
              <a:t>The task completion time is the time that it took </a:t>
            </a:r>
            <a:r>
              <a:rPr lang="en-US" dirty="0" smtClean="0"/>
              <a:t>to </a:t>
            </a:r>
            <a:r>
              <a:rPr lang="en-US" dirty="0"/>
              <a:t>complete the online exam </a:t>
            </a:r>
            <a:r>
              <a:rPr lang="en-US" dirty="0" smtClean="0"/>
              <a:t>(in </a:t>
            </a:r>
            <a:r>
              <a:rPr lang="en-US" dirty="0" err="1" smtClean="0"/>
              <a:t>min:sec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Used SPSS 19, Excel 2011, and </a:t>
            </a:r>
            <a:r>
              <a:rPr lang="en-US" b="1" dirty="0" smtClean="0"/>
              <a:t>Google Visualization</a:t>
            </a:r>
            <a:r>
              <a:rPr lang="en-US" dirty="0" smtClean="0"/>
              <a:t> (</a:t>
            </a:r>
            <a:r>
              <a:rPr lang="en-US" dirty="0"/>
              <a:t>Motion </a:t>
            </a:r>
            <a:r>
              <a:rPr lang="en-US" dirty="0" smtClean="0"/>
              <a:t>Chart Gadget: </a:t>
            </a:r>
            <a:r>
              <a:rPr lang="en-US" sz="2000" u="sng" dirty="0" smtClean="0">
                <a:solidFill>
                  <a:srgbClr val="0000FF"/>
                </a:solidFill>
              </a:rPr>
              <a:t>http</a:t>
            </a:r>
            <a:r>
              <a:rPr lang="en-US" sz="2000" u="sng" dirty="0">
                <a:solidFill>
                  <a:srgbClr val="0000FF"/>
                </a:solidFill>
              </a:rPr>
              <a:t>://code.google.com/apis/chart</a:t>
            </a:r>
            <a:r>
              <a:rPr lang="en-US" sz="2000" u="sng" dirty="0" smtClean="0">
                <a:solidFill>
                  <a:srgbClr val="0000FF"/>
                </a:solidFill>
              </a:rPr>
              <a:t>/</a:t>
            </a:r>
            <a:br>
              <a:rPr lang="en-US" sz="2000" u="sng" dirty="0" smtClean="0">
                <a:solidFill>
                  <a:srgbClr val="0000FF"/>
                </a:solidFill>
              </a:rPr>
            </a:br>
            <a:r>
              <a:rPr lang="en-US" sz="2000" u="sng" dirty="0" smtClean="0">
                <a:solidFill>
                  <a:srgbClr val="0000FF"/>
                </a:solidFill>
              </a:rPr>
              <a:t>interactive</a:t>
            </a:r>
            <a:r>
              <a:rPr lang="en-US" sz="2000" u="sng" dirty="0">
                <a:solidFill>
                  <a:srgbClr val="0000FF"/>
                </a:solidFill>
              </a:rPr>
              <a:t>/docs/gallery/</a:t>
            </a:r>
            <a:r>
              <a:rPr lang="en-US" sz="2000" u="sng" dirty="0" smtClean="0">
                <a:solidFill>
                  <a:srgbClr val="0000FF"/>
                </a:solidFill>
              </a:rPr>
              <a:t>motionchart.html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 (Day) based on </a:t>
            </a:r>
            <a:r>
              <a:rPr lang="en-US" dirty="0" err="1"/>
              <a:t>Morningness-Eveningness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05" y="1373540"/>
            <a:ext cx="8740739" cy="506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 (Day) based on </a:t>
            </a:r>
            <a:r>
              <a:rPr lang="en-US" dirty="0" err="1"/>
              <a:t>Morningness-Eveningness</a:t>
            </a:r>
            <a:r>
              <a:rPr lang="en-US" dirty="0"/>
              <a:t> and Gender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68" y="1373187"/>
            <a:ext cx="8737776" cy="501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with </a:t>
            </a:r>
            <a:br>
              <a:rPr lang="en-US" dirty="0"/>
            </a:br>
            <a:r>
              <a:rPr lang="en-US" dirty="0"/>
              <a:t>Google Motion Chart – Sunday (n=955)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7" y="2234695"/>
            <a:ext cx="8600433" cy="3311886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4" name="Alternate Process 3"/>
          <p:cNvSpPr/>
          <p:nvPr/>
        </p:nvSpPr>
        <p:spPr>
          <a:xfrm>
            <a:off x="1242438" y="5287597"/>
            <a:ext cx="552196" cy="265131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with </a:t>
            </a:r>
            <a:br>
              <a:rPr lang="en-US" dirty="0"/>
            </a:br>
            <a:r>
              <a:rPr lang="en-US" dirty="0"/>
              <a:t>Google Motion Chart – Sunday (n=955)</a:t>
            </a:r>
          </a:p>
        </p:txBody>
      </p:sp>
      <p:pic>
        <p:nvPicPr>
          <p:cNvPr id="3" name="20120208_DataAnalyticsSundayOnl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683" y="1609725"/>
            <a:ext cx="8738481" cy="3815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682" y="6115053"/>
            <a:ext cx="8628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http://www.youtube.com/watch?v=Bt4rHaOteoo&amp;context=</a:t>
            </a:r>
            <a:r>
              <a:rPr lang="en-US" sz="1400" dirty="0" smtClean="0">
                <a:hlinkClick r:id="rId5"/>
              </a:rPr>
              <a:t>C3e76fabADOEgsToPDskLwDu1YsJZADHxbMC97mc0j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40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with </a:t>
            </a:r>
            <a:r>
              <a:rPr lang="en-US" dirty="0" smtClean="0"/>
              <a:t>(Gender)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Google Motion Chart – Sunday (n=955)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2" y="2328322"/>
            <a:ext cx="8545213" cy="314681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4" name="Alternate Process 3"/>
          <p:cNvSpPr/>
          <p:nvPr/>
        </p:nvSpPr>
        <p:spPr>
          <a:xfrm>
            <a:off x="1352878" y="5218567"/>
            <a:ext cx="607414" cy="265131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9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Visualization </a:t>
            </a:r>
            <a:r>
              <a:rPr lang="en-US" dirty="0" smtClean="0"/>
              <a:t>with (Gender)</a:t>
            </a:r>
            <a:br>
              <a:rPr lang="en-US" dirty="0" smtClean="0"/>
            </a:br>
            <a:r>
              <a:rPr lang="en-US" dirty="0" smtClean="0"/>
              <a:t>Google Motion </a:t>
            </a:r>
            <a:r>
              <a:rPr lang="en-US" dirty="0"/>
              <a:t>Chart </a:t>
            </a:r>
            <a:r>
              <a:rPr lang="en-US" dirty="0" smtClean="0"/>
              <a:t>– Sunday (n=955)</a:t>
            </a:r>
            <a:endParaRPr lang="en-US" dirty="0"/>
          </a:p>
        </p:txBody>
      </p:sp>
      <p:pic>
        <p:nvPicPr>
          <p:cNvPr id="5" name="20120209_SundayOnlyGende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880" y="1686494"/>
            <a:ext cx="8738482" cy="38147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682" y="6115053"/>
            <a:ext cx="86280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http://www.youtube.com/watch?v=imMeqm1K4nA&amp;context=</a:t>
            </a:r>
            <a:r>
              <a:rPr lang="en-US" sz="1400" dirty="0" smtClean="0">
                <a:hlinkClick r:id="rId5"/>
              </a:rPr>
              <a:t>C379f25aADOEgsToPDskL7vxQ52aKGXCkKsCcyGfSQ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 and Demographics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4" y="2237564"/>
            <a:ext cx="8308975" cy="336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61877" y="1480445"/>
            <a:ext cx="1630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(N=</a:t>
            </a:r>
            <a:r>
              <a:rPr lang="en-US" sz="2800" dirty="0"/>
              <a:t>1,629) </a:t>
            </a:r>
          </a:p>
        </p:txBody>
      </p:sp>
    </p:spTree>
    <p:extLst>
      <p:ext uri="{BB962C8B-B14F-4D97-AF65-F5344CB8AC3E}">
        <p14:creationId xmlns:p14="http://schemas.microsoft.com/office/powerpoint/2010/main" val="156822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Scores per Gender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6"/>
          <a:stretch>
            <a:fillRect/>
          </a:stretch>
        </p:blipFill>
        <p:spPr bwMode="auto">
          <a:xfrm>
            <a:off x="1100666" y="1439332"/>
            <a:ext cx="7154333" cy="49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062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 per Gender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2"/>
          <a:stretch>
            <a:fillRect/>
          </a:stretch>
        </p:blipFill>
        <p:spPr bwMode="auto">
          <a:xfrm>
            <a:off x="592667" y="1354668"/>
            <a:ext cx="8132233" cy="50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1763889" y="5221111"/>
            <a:ext cx="5644444" cy="28222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0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5400" dirty="0" smtClean="0">
                <a:latin typeface="Impact"/>
                <a:cs typeface="Impact"/>
              </a:rPr>
              <a:t>“Procrastination </a:t>
            </a:r>
            <a:r>
              <a:rPr lang="en-US" sz="5400" dirty="0">
                <a:latin typeface="Impact"/>
                <a:cs typeface="Impact"/>
              </a:rPr>
              <a:t>is the art of keeping up with yesterday</a:t>
            </a:r>
            <a:r>
              <a:rPr lang="en-US" sz="5400" dirty="0" smtClean="0">
                <a:latin typeface="Impact"/>
                <a:cs typeface="Impact"/>
              </a:rPr>
              <a:t>.”</a:t>
            </a:r>
          </a:p>
          <a:p>
            <a:pPr marL="0" indent="0">
              <a:buNone/>
            </a:pPr>
            <a:r>
              <a:rPr lang="en-US" sz="1800" dirty="0" smtClean="0"/>
              <a:t>~</a:t>
            </a:r>
            <a:r>
              <a:rPr lang="en-US" sz="1800" dirty="0"/>
              <a:t>Don Marquis 1878-1937 </a:t>
            </a:r>
            <a:r>
              <a:rPr lang="en-US" sz="1800" dirty="0" smtClean="0"/>
              <a:t>(journalist/author – NYC)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111" y="3966746"/>
            <a:ext cx="1580943" cy="227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89" y="4662311"/>
            <a:ext cx="25273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Completion Time per Gender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63889" y="5221111"/>
            <a:ext cx="5644444" cy="28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9" r="1599"/>
          <a:stretch>
            <a:fillRect/>
          </a:stretch>
        </p:blipFill>
        <p:spPr bwMode="auto">
          <a:xfrm>
            <a:off x="239889" y="1354668"/>
            <a:ext cx="8650111" cy="506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0358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 (</a:t>
            </a:r>
            <a:r>
              <a:rPr lang="en-US" dirty="0" err="1"/>
              <a:t>hrs</a:t>
            </a:r>
            <a:r>
              <a:rPr lang="en-US" dirty="0"/>
              <a:t>) and </a:t>
            </a:r>
            <a:r>
              <a:rPr lang="en-US" dirty="0" smtClean="0"/>
              <a:t>Scores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78" y="1397000"/>
            <a:ext cx="8650111" cy="50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 (</a:t>
            </a:r>
            <a:r>
              <a:rPr lang="en-US" dirty="0" err="1"/>
              <a:t>hrs</a:t>
            </a:r>
            <a:r>
              <a:rPr lang="en-US" dirty="0"/>
              <a:t>) and </a:t>
            </a:r>
            <a:r>
              <a:rPr lang="en-US" dirty="0" smtClean="0"/>
              <a:t>Scores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78" y="1397000"/>
            <a:ext cx="8650111" cy="50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205110" y="1693333"/>
            <a:ext cx="2483557" cy="59266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4001" y="1888066"/>
            <a:ext cx="1651000" cy="62371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Procrastination (</a:t>
            </a:r>
            <a:r>
              <a:rPr lang="en-US" dirty="0" err="1"/>
              <a:t>hrs</a:t>
            </a:r>
            <a:r>
              <a:rPr lang="en-US" dirty="0"/>
              <a:t>) and </a:t>
            </a:r>
            <a:r>
              <a:rPr lang="en-US" dirty="0" smtClean="0"/>
              <a:t>Scores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78" y="1397000"/>
            <a:ext cx="8650111" cy="503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20889" y="1876778"/>
            <a:ext cx="1171222" cy="592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60334" y="1580444"/>
            <a:ext cx="4487333" cy="745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lternate Process 3"/>
          <p:cNvSpPr/>
          <p:nvPr/>
        </p:nvSpPr>
        <p:spPr>
          <a:xfrm>
            <a:off x="225778" y="2325511"/>
            <a:ext cx="1735666" cy="2754489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lternate Process 8"/>
          <p:cNvSpPr/>
          <p:nvPr/>
        </p:nvSpPr>
        <p:spPr>
          <a:xfrm>
            <a:off x="4318001" y="2271888"/>
            <a:ext cx="3570110" cy="2878667"/>
          </a:xfrm>
          <a:prstGeom prst="flowChartAlternateProcess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78" y="1397000"/>
            <a:ext cx="8692444" cy="498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Our data analytics showed that:</a:t>
            </a:r>
          </a:p>
          <a:p>
            <a:r>
              <a:rPr lang="en-US" dirty="0" smtClean="0"/>
              <a:t>Over </a:t>
            </a:r>
            <a:r>
              <a:rPr lang="en-US" dirty="0"/>
              <a:t>58% procrastinated to the last </a:t>
            </a:r>
            <a:r>
              <a:rPr lang="en-US" dirty="0" smtClean="0"/>
              <a:t>day</a:t>
            </a:r>
          </a:p>
          <a:p>
            <a:r>
              <a:rPr lang="en-US" dirty="0" smtClean="0"/>
              <a:t>About </a:t>
            </a:r>
            <a:r>
              <a:rPr lang="en-US" dirty="0"/>
              <a:t>40% procrastinated to the last 12 hours </a:t>
            </a:r>
            <a:endParaRPr lang="en-US" dirty="0" smtClean="0"/>
          </a:p>
          <a:p>
            <a:r>
              <a:rPr lang="en-US" dirty="0" smtClean="0"/>
              <a:t>Significantly* more younger </a:t>
            </a:r>
            <a:r>
              <a:rPr lang="en-US" dirty="0"/>
              <a:t>students procrastinate </a:t>
            </a:r>
            <a:endParaRPr lang="en-US" dirty="0" smtClean="0"/>
          </a:p>
          <a:p>
            <a:r>
              <a:rPr lang="en-US" dirty="0" smtClean="0"/>
              <a:t> Percentage</a:t>
            </a:r>
            <a:r>
              <a:rPr lang="en-US" dirty="0"/>
              <a:t>-wise, more females </a:t>
            </a:r>
            <a:r>
              <a:rPr lang="en-US" dirty="0" smtClean="0"/>
              <a:t>procrastinated</a:t>
            </a:r>
          </a:p>
          <a:p>
            <a:pPr lvl="1"/>
            <a:r>
              <a:rPr lang="en-US" dirty="0" smtClean="0"/>
              <a:t> Enormous </a:t>
            </a:r>
            <a:r>
              <a:rPr lang="en-US" dirty="0"/>
              <a:t>demand is placed on </a:t>
            </a:r>
            <a:r>
              <a:rPr lang="en-US" dirty="0" smtClean="0"/>
              <a:t>females (i.e. working </a:t>
            </a:r>
            <a:r>
              <a:rPr lang="en-US" dirty="0"/>
              <a:t>mothers, </a:t>
            </a:r>
            <a:r>
              <a:rPr lang="en-US" dirty="0" smtClean="0"/>
              <a:t>balance </a:t>
            </a:r>
            <a:r>
              <a:rPr lang="en-US" dirty="0"/>
              <a:t>work during the weekdays and family obligations during the </a:t>
            </a:r>
            <a:r>
              <a:rPr lang="en-US" dirty="0" smtClean="0"/>
              <a:t>weekends)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1" y="5969190"/>
            <a:ext cx="1114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p</a:t>
            </a:r>
            <a:r>
              <a:rPr lang="en-US" dirty="0"/>
              <a:t>&lt;0.001</a:t>
            </a:r>
          </a:p>
        </p:txBody>
      </p:sp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is Here to Stay!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49" y="1617291"/>
            <a:ext cx="6305548" cy="4250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240" y="6198765"/>
            <a:ext cx="2468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Source: The Wall Street Journal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38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 is Here to Stay!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240" y="6198765"/>
            <a:ext cx="1995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i="1" dirty="0" err="1" smtClean="0">
                <a:solidFill>
                  <a:schemeClr val="bg1">
                    <a:lumMod val="50000"/>
                  </a:schemeClr>
                </a:solidFill>
              </a:rPr>
              <a:t>GapMinder.org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491020"/>
            <a:ext cx="7679673" cy="47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05" y="1523994"/>
            <a:ext cx="7896385" cy="48332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240" y="6198765"/>
            <a:ext cx="2468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Source: The Wall Street Journal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65" y="282999"/>
            <a:ext cx="7052511" cy="9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Procrastination </a:t>
            </a:r>
            <a:r>
              <a:rPr lang="en-US" dirty="0"/>
              <a:t>during the week doesn’t pay </a:t>
            </a:r>
            <a:r>
              <a:rPr lang="en-US" dirty="0" smtClean="0"/>
              <a:t>off!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889" y="2060220"/>
            <a:ext cx="5573613" cy="42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6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Procrastination </a:t>
            </a:r>
            <a:r>
              <a:rPr lang="en-US" dirty="0" smtClean="0"/>
              <a:t>– Voluntary </a:t>
            </a:r>
            <a:r>
              <a:rPr lang="en-US" dirty="0" smtClean="0"/>
              <a:t>postponing </a:t>
            </a:r>
            <a:r>
              <a:rPr lang="en-US" dirty="0"/>
              <a:t>an activity </a:t>
            </a:r>
            <a:r>
              <a:rPr lang="en-US" dirty="0" smtClean="0"/>
              <a:t>to </a:t>
            </a:r>
            <a:r>
              <a:rPr lang="en-US" dirty="0"/>
              <a:t>the last possible minute</a:t>
            </a:r>
            <a:r>
              <a:rPr lang="en-US" sz="1800" dirty="0" smtClean="0"/>
              <a:t> (</a:t>
            </a:r>
            <a:r>
              <a:rPr lang="en-US" sz="1800" baseline="0" dirty="0" err="1" smtClean="0">
                <a:latin typeface="David"/>
              </a:rPr>
              <a:t>Gafni</a:t>
            </a:r>
            <a:r>
              <a:rPr lang="en-US" sz="1800" baseline="0" dirty="0" smtClean="0">
                <a:latin typeface="David"/>
              </a:rPr>
              <a:t> &amp; Geri , 2010</a:t>
            </a:r>
            <a:r>
              <a:rPr lang="en-US" sz="1800" baseline="0" dirty="0" smtClean="0">
                <a:latin typeface="David"/>
              </a:rPr>
              <a:t>)</a:t>
            </a:r>
            <a:endParaRPr lang="en-US" dirty="0" smtClean="0"/>
          </a:p>
          <a:p>
            <a:r>
              <a:rPr lang="en-US" dirty="0"/>
              <a:t>Ancient </a:t>
            </a:r>
            <a:r>
              <a:rPr lang="en-US" dirty="0" smtClean="0"/>
              <a:t>societies </a:t>
            </a:r>
            <a:r>
              <a:rPr lang="en-US" dirty="0"/>
              <a:t>viewed procrastination in positive </a:t>
            </a:r>
            <a:r>
              <a:rPr lang="en-US" dirty="0" smtClean="0"/>
              <a:t>terms:</a:t>
            </a:r>
          </a:p>
          <a:p>
            <a:pPr lvl="1"/>
            <a:r>
              <a:rPr lang="en-US" dirty="0" smtClean="0"/>
              <a:t>Avoid </a:t>
            </a:r>
            <a:r>
              <a:rPr lang="en-US" dirty="0"/>
              <a:t>unnecessary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impulsive </a:t>
            </a:r>
            <a:r>
              <a:rPr lang="en-US" dirty="0" smtClean="0"/>
              <a:t>behaviors</a:t>
            </a:r>
          </a:p>
          <a:p>
            <a:r>
              <a:rPr lang="en-US" dirty="0" smtClean="0"/>
              <a:t>Information </a:t>
            </a:r>
            <a:r>
              <a:rPr lang="en-US" dirty="0" smtClean="0"/>
              <a:t>Systems (IS) produce </a:t>
            </a:r>
            <a:r>
              <a:rPr lang="en-US" dirty="0"/>
              <a:t>huge data sets of all task </a:t>
            </a:r>
            <a:r>
              <a:rPr lang="en-US" dirty="0" smtClean="0"/>
              <a:t>logs</a:t>
            </a:r>
          </a:p>
          <a:p>
            <a:r>
              <a:rPr lang="en-US" dirty="0" smtClean="0"/>
              <a:t>E-learning Systems produce massive data sets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955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Comments and feedback are welcome!</a:t>
            </a:r>
            <a:endParaRPr lang="en-US" dirty="0"/>
          </a:p>
        </p:txBody>
      </p:sp>
      <p:pic>
        <p:nvPicPr>
          <p:cNvPr id="4" name="Picture 2" descr="http://geekandpoke.typepad.com/geekandpoke/images/2008/07/24/goodcom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4991" y="2037589"/>
            <a:ext cx="5818834" cy="4096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- Yair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438400" y="1524000"/>
            <a:ext cx="6324600" cy="44196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125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Yair Levy</a:t>
            </a:r>
            <a:r>
              <a:rPr lang="en-US" sz="2000" b="1" dirty="0" smtClean="0">
                <a:solidFill>
                  <a:schemeClr val="tx1"/>
                </a:solidFill>
              </a:rPr>
              <a:t>, Ph.D.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Associate Professor of Information Systems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Nova Southeastern University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Graduate School of Computer and Information Sciences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</a:rPr>
              <a:t>DeSantis</a:t>
            </a:r>
            <a:r>
              <a:rPr lang="en-US" sz="2000" dirty="0" smtClean="0">
                <a:solidFill>
                  <a:schemeClr val="tx1"/>
                </a:solidFill>
              </a:rPr>
              <a:t> Building - Room 4058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3301 College Avenue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Fort Lauderdale, FL 33314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Tel.: 954-262-2006       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Fax: 954-262-3915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E-mail: </a:t>
            </a:r>
            <a:r>
              <a:rPr lang="en-US" u="sng" dirty="0" err="1" smtClean="0">
                <a:solidFill>
                  <a:srgbClr val="003399"/>
                </a:solidFill>
              </a:rPr>
              <a:t>levyy@nova.edu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Site: </a:t>
            </a:r>
            <a:r>
              <a:rPr lang="en-US" u="sng" dirty="0" smtClean="0">
                <a:solidFill>
                  <a:srgbClr val="003399"/>
                </a:solidFill>
              </a:rPr>
              <a:t>http://</a:t>
            </a:r>
            <a:r>
              <a:rPr lang="en-US" u="sng" dirty="0" err="1" smtClean="0">
                <a:solidFill>
                  <a:srgbClr val="003399"/>
                </a:solidFill>
              </a:rPr>
              <a:t>scis.nova.edu</a:t>
            </a:r>
            <a:r>
              <a:rPr lang="en-US" u="sng" dirty="0" smtClean="0">
                <a:solidFill>
                  <a:srgbClr val="003399"/>
                </a:solidFill>
              </a:rPr>
              <a:t>/~</a:t>
            </a:r>
            <a:r>
              <a:rPr lang="en-US" u="sng" dirty="0" err="1" smtClean="0">
                <a:solidFill>
                  <a:srgbClr val="003399"/>
                </a:solidFill>
              </a:rPr>
              <a:t>levyy</a:t>
            </a:r>
            <a:r>
              <a:rPr lang="en-US" u="sng" dirty="0" smtClean="0">
                <a:solidFill>
                  <a:srgbClr val="003399"/>
                </a:solidFill>
              </a:rPr>
              <a:t>/</a:t>
            </a:r>
          </a:p>
          <a:p>
            <a:pPr>
              <a:spcBef>
                <a:spcPct val="0"/>
              </a:spcBef>
            </a:pPr>
            <a:endParaRPr lang="en-US" sz="2000" dirty="0"/>
          </a:p>
        </p:txBody>
      </p:sp>
      <p:pic>
        <p:nvPicPr>
          <p:cNvPr id="5" name="Picture 7" descr="prof_pictur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1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1625" y="1698625"/>
            <a:ext cx="2114550" cy="272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- </a:t>
            </a:r>
            <a:r>
              <a:rPr lang="en-US" dirty="0" smtClean="0"/>
              <a:t>Michelle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38400" y="1504950"/>
            <a:ext cx="6548438" cy="426085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125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85000"/>
                  <a:lumOff val="15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125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Char char="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</a:rPr>
              <a:t>Michelle M. </a:t>
            </a:r>
            <a:r>
              <a:rPr lang="en-US" b="1" dirty="0" err="1" smtClean="0">
                <a:solidFill>
                  <a:schemeClr val="tx1"/>
                </a:solidFill>
              </a:rPr>
              <a:t>Ramim</a:t>
            </a:r>
            <a:r>
              <a:rPr lang="en-US" sz="2000" b="1" dirty="0" smtClean="0">
                <a:solidFill>
                  <a:schemeClr val="tx1"/>
                </a:solidFill>
              </a:rPr>
              <a:t>, Ph.D.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Part-time Professor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Nova Southeastern University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Huizenga School of Business and Entrepreneurship The </a:t>
            </a:r>
            <a:r>
              <a:rPr lang="en-US" sz="2000" dirty="0" err="1" smtClean="0">
                <a:solidFill>
                  <a:schemeClr val="tx1"/>
                </a:solidFill>
              </a:rPr>
              <a:t>DeSantis</a:t>
            </a:r>
            <a:r>
              <a:rPr lang="en-US" sz="2000" dirty="0" smtClean="0">
                <a:solidFill>
                  <a:schemeClr val="tx1"/>
                </a:solidFill>
              </a:rPr>
              <a:t> Building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3301 College Avenue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Ft. Lauderdale, FL 33314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en-US" dirty="0" smtClean="0"/>
              <a:t> </a:t>
            </a:r>
            <a:r>
              <a:rPr lang="en-US" u="sng" dirty="0" err="1" smtClean="0">
                <a:solidFill>
                  <a:srgbClr val="0000CC"/>
                </a:solidFill>
              </a:rPr>
              <a:t>ramim@nova.edu</a:t>
            </a:r>
            <a:endParaRPr lang="en-US" u="sng" dirty="0" smtClean="0">
              <a:solidFill>
                <a:srgbClr val="0000CC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Site: </a:t>
            </a:r>
            <a:r>
              <a:rPr lang="en-US" u="sng" dirty="0" smtClean="0">
                <a:solidFill>
                  <a:srgbClr val="003399"/>
                </a:solidFill>
              </a:rPr>
              <a:t>http://</a:t>
            </a:r>
            <a:r>
              <a:rPr lang="en-US" u="sng" dirty="0" err="1" smtClean="0">
                <a:solidFill>
                  <a:srgbClr val="003399"/>
                </a:solidFill>
              </a:rPr>
              <a:t>www.nova.edu</a:t>
            </a:r>
            <a:r>
              <a:rPr lang="en-US" u="sng" dirty="0" smtClean="0">
                <a:solidFill>
                  <a:srgbClr val="003399"/>
                </a:solidFill>
              </a:rPr>
              <a:t>/~</a:t>
            </a:r>
            <a:r>
              <a:rPr lang="en-US" u="sng" dirty="0" err="1" smtClean="0">
                <a:solidFill>
                  <a:srgbClr val="003399"/>
                </a:solidFill>
              </a:rPr>
              <a:t>ramim</a:t>
            </a:r>
            <a:r>
              <a:rPr lang="en-US" u="sng" dirty="0" smtClean="0">
                <a:solidFill>
                  <a:srgbClr val="003399"/>
                </a:solidFill>
              </a:rPr>
              <a:t>/</a:t>
            </a:r>
            <a:endParaRPr lang="en-US" u="sng" dirty="0">
              <a:solidFill>
                <a:srgbClr val="003399"/>
              </a:solidFill>
            </a:endParaRPr>
          </a:p>
        </p:txBody>
      </p:sp>
      <p:pic>
        <p:nvPicPr>
          <p:cNvPr id="7" name="Picture 6" descr="Dr. Michelle M. Ramim (Sep. 2008)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3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1676400"/>
            <a:ext cx="2209800" cy="283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44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Can Be Learned From Data Sets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Intelligence (BI</a:t>
            </a:r>
            <a:r>
              <a:rPr lang="en-US" dirty="0" smtClean="0"/>
              <a:t>) </a:t>
            </a:r>
            <a:r>
              <a:rPr lang="en-US" dirty="0"/>
              <a:t>or Business Analytics (BA)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analytics is </a:t>
            </a:r>
            <a:r>
              <a:rPr lang="en-US" dirty="0" smtClean="0"/>
              <a:t>an emerging </a:t>
            </a:r>
            <a:r>
              <a:rPr lang="en-US" dirty="0"/>
              <a:t>technique </a:t>
            </a:r>
            <a:r>
              <a:rPr lang="en-US" dirty="0" smtClean="0"/>
              <a:t>that dives </a:t>
            </a:r>
            <a:r>
              <a:rPr lang="en-US" dirty="0"/>
              <a:t>into a data set without prior set of </a:t>
            </a:r>
            <a:r>
              <a:rPr lang="en-US" dirty="0" smtClean="0"/>
              <a:t>hypotheses</a:t>
            </a:r>
          </a:p>
          <a:p>
            <a:r>
              <a:rPr lang="en-US" dirty="0" smtClean="0"/>
              <a:t>The </a:t>
            </a:r>
            <a:r>
              <a:rPr lang="en-US" dirty="0"/>
              <a:t>data derive meaningful trends or intriguing findings that were not previously seen or empirically validated </a:t>
            </a:r>
            <a:r>
              <a:rPr lang="en-US" sz="1800" dirty="0">
                <a:latin typeface="David"/>
              </a:rPr>
              <a:t>(</a:t>
            </a:r>
            <a:r>
              <a:rPr lang="en-US" sz="1800" dirty="0" err="1">
                <a:latin typeface="David"/>
              </a:rPr>
              <a:t>Leventhal</a:t>
            </a:r>
            <a:r>
              <a:rPr lang="en-US" sz="1800" dirty="0">
                <a:latin typeface="David"/>
              </a:rPr>
              <a:t>, 2010)</a:t>
            </a:r>
            <a:r>
              <a:rPr lang="en-US" dirty="0"/>
              <a:t>. </a:t>
            </a:r>
          </a:p>
          <a:p>
            <a:r>
              <a:rPr lang="en-US" dirty="0" smtClean="0"/>
              <a:t>Data analytics enables quick decisions or help change policies due to trends observed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Accumulation </a:t>
            </a:r>
            <a:r>
              <a:rPr lang="en-US" dirty="0"/>
              <a:t>of raw data captured from various sources (i.e. discussion boards, emails, exam logs, chat logs in </a:t>
            </a:r>
            <a:r>
              <a:rPr lang="en-US" dirty="0" smtClean="0"/>
              <a:t>e-learning </a:t>
            </a:r>
            <a:r>
              <a:rPr lang="en-US" dirty="0" smtClean="0"/>
              <a:t>systems) can be used to </a:t>
            </a:r>
            <a:r>
              <a:rPr lang="en-US" dirty="0"/>
              <a:t>identify </a:t>
            </a:r>
            <a:r>
              <a:rPr lang="en-US" dirty="0" smtClean="0"/>
              <a:t>fruitful patterns </a:t>
            </a:r>
            <a:r>
              <a:rPr lang="en-US" dirty="0"/>
              <a:t>and relationships </a:t>
            </a:r>
            <a:r>
              <a:rPr lang="en-US" sz="1800" dirty="0">
                <a:latin typeface="David"/>
              </a:rPr>
              <a:t>(Bose, 2009</a:t>
            </a:r>
            <a:r>
              <a:rPr lang="en-US" sz="1800" dirty="0" smtClean="0">
                <a:latin typeface="David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Exploratory visualization – uses exploratory </a:t>
            </a:r>
            <a:r>
              <a:rPr lang="en-US" dirty="0"/>
              <a:t>data analytics </a:t>
            </a:r>
            <a:r>
              <a:rPr lang="en-US" dirty="0" smtClean="0"/>
              <a:t>by capturing </a:t>
            </a:r>
            <a:r>
              <a:rPr lang="en-US" dirty="0"/>
              <a:t>relationships that are perhaps unknown or at least less formally </a:t>
            </a:r>
            <a:r>
              <a:rPr lang="en-US" dirty="0" smtClean="0"/>
              <a:t>formulated </a:t>
            </a:r>
          </a:p>
          <a:p>
            <a:pPr lvl="1"/>
            <a:r>
              <a:rPr lang="en-US" dirty="0" smtClean="0"/>
              <a:t>Confirmatory visualization -  theory-driven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3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of Data Analytics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76" y="1367320"/>
            <a:ext cx="5880338" cy="49160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5924" y="6250757"/>
            <a:ext cx="7784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Source: http</a:t>
            </a:r>
            <a:r>
              <a:rPr lang="en-US" sz="900" dirty="0"/>
              <a:t>://</a:t>
            </a:r>
            <a:r>
              <a:rPr lang="en-US" sz="900" dirty="0" err="1"/>
              <a:t>mobile.informationweek.com</a:t>
            </a:r>
            <a:r>
              <a:rPr lang="en-US" sz="900" dirty="0"/>
              <a:t>/80256/show/488f5c42fd3f92317e5ac29faeee033e/</a:t>
            </a:r>
          </a:p>
        </p:txBody>
      </p:sp>
    </p:spTree>
    <p:extLst>
      <p:ext uri="{BB962C8B-B14F-4D97-AF65-F5344CB8AC3E}">
        <p14:creationId xmlns:p14="http://schemas.microsoft.com/office/powerpoint/2010/main" val="380040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Data Analytics vs. Statistical Analysis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214" y="1524786"/>
            <a:ext cx="3840480" cy="46728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b="1" i="1" dirty="0"/>
              <a:t>Statistical Analysis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en-US" sz="2400" dirty="0" smtClean="0"/>
              <a:t>Utilizes statistical and/or mathematical techniques 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en-US" sz="2400" dirty="0" smtClean="0"/>
              <a:t>Used based on theoretical foundation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en-US" sz="2400" dirty="0" smtClean="0"/>
              <a:t>Seeks </a:t>
            </a:r>
            <a:r>
              <a:rPr lang="en-US" sz="2400" dirty="0"/>
              <a:t>to identify a significant level to address hypotheses </a:t>
            </a:r>
            <a:r>
              <a:rPr lang="en-US" sz="2400" dirty="0" smtClean="0"/>
              <a:t>or RQs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189" y="1536540"/>
            <a:ext cx="3840480" cy="467285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400" b="1" i="1" dirty="0"/>
              <a:t>Data Analytics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en-US" sz="2400" dirty="0" smtClean="0"/>
              <a:t>Utilizes </a:t>
            </a:r>
            <a:r>
              <a:rPr lang="en-US" sz="2400" dirty="0"/>
              <a:t>data mining techniques</a:t>
            </a:r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en-US" sz="2400" dirty="0" smtClean="0"/>
              <a:t>Identifies </a:t>
            </a:r>
            <a:r>
              <a:rPr lang="en-US" sz="2400" dirty="0"/>
              <a:t>inexplicable or novel </a:t>
            </a:r>
            <a:r>
              <a:rPr lang="en-US" sz="2400" dirty="0" smtClean="0"/>
              <a:t>relationships/trends</a:t>
            </a:r>
            <a:endParaRPr lang="en-US" sz="2400" dirty="0"/>
          </a:p>
          <a:p>
            <a:pPr>
              <a:lnSpc>
                <a:spcPct val="80000"/>
              </a:lnSpc>
              <a:buSzPct val="100000"/>
              <a:buBlip>
                <a:blip r:embed="rId2"/>
              </a:buBlip>
            </a:pPr>
            <a:r>
              <a:rPr lang="en-US" sz="2400" dirty="0" smtClean="0"/>
              <a:t>Seeks to visualize the data to allow the observation of </a:t>
            </a:r>
            <a:r>
              <a:rPr lang="en-US" sz="2400" dirty="0"/>
              <a:t>relationships/</a:t>
            </a:r>
            <a:r>
              <a:rPr lang="en-US" sz="2400" dirty="0" smtClean="0"/>
              <a:t>trends</a:t>
            </a:r>
            <a:endParaRPr lang="en-US" sz="2400" dirty="0"/>
          </a:p>
        </p:txBody>
      </p:sp>
      <p:pic>
        <p:nvPicPr>
          <p:cNvPr id="5" name="Picture 4" descr="P20700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7636" y="4666339"/>
            <a:ext cx="3802063" cy="173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1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uncover </a:t>
            </a:r>
            <a:r>
              <a:rPr lang="en-US" dirty="0" smtClean="0"/>
              <a:t>trends </a:t>
            </a:r>
            <a:r>
              <a:rPr lang="en-US" dirty="0"/>
              <a:t>using data analytics </a:t>
            </a:r>
            <a:r>
              <a:rPr lang="en-US" dirty="0" smtClean="0"/>
              <a:t>about </a:t>
            </a:r>
            <a:r>
              <a:rPr lang="en-US" dirty="0"/>
              <a:t>procrastination in online </a:t>
            </a:r>
            <a:r>
              <a:rPr lang="en-US" dirty="0" smtClean="0"/>
              <a:t>exams</a:t>
            </a:r>
          </a:p>
          <a:p>
            <a:r>
              <a:rPr lang="en-US" dirty="0" smtClean="0"/>
              <a:t>To examine a data set related to procrastination in online exams for trends </a:t>
            </a:r>
            <a:r>
              <a:rPr lang="en-US" dirty="0"/>
              <a:t>in terms </a:t>
            </a:r>
            <a:r>
              <a:rPr lang="en-US" dirty="0" smtClean="0"/>
              <a:t>of: </a:t>
            </a:r>
          </a:p>
          <a:p>
            <a:pPr lvl="3"/>
            <a:r>
              <a:rPr lang="en-US" dirty="0"/>
              <a:t>T</a:t>
            </a:r>
            <a:r>
              <a:rPr lang="en-US" dirty="0" smtClean="0"/>
              <a:t>ask </a:t>
            </a:r>
            <a:r>
              <a:rPr lang="en-US" dirty="0"/>
              <a:t>completion </a:t>
            </a:r>
            <a:r>
              <a:rPr lang="en-US" dirty="0" smtClean="0"/>
              <a:t>time</a:t>
            </a:r>
          </a:p>
          <a:p>
            <a:pPr lvl="3"/>
            <a:r>
              <a:rPr lang="en-US" dirty="0" smtClean="0"/>
              <a:t>Task completion scores</a:t>
            </a:r>
          </a:p>
          <a:p>
            <a:pPr lvl="3"/>
            <a:r>
              <a:rPr lang="en-US" dirty="0" smtClean="0"/>
              <a:t>Gender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cademic </a:t>
            </a:r>
            <a:r>
              <a:rPr lang="en-US" dirty="0"/>
              <a:t>level </a:t>
            </a:r>
            <a:endParaRPr lang="en-US" dirty="0" smtClean="0"/>
          </a:p>
          <a:p>
            <a:pPr marL="228600" lvl="1" indent="0">
              <a:buNone/>
            </a:pPr>
            <a:r>
              <a:rPr lang="en-US" sz="2800" dirty="0" smtClean="0"/>
              <a:t>as </a:t>
            </a:r>
            <a:r>
              <a:rPr lang="en-US" sz="2800" dirty="0"/>
              <a:t>time progress during the submission </a:t>
            </a:r>
            <a:r>
              <a:rPr lang="en-US" sz="2800" dirty="0" smtClean="0"/>
              <a:t>window</a:t>
            </a:r>
          </a:p>
          <a:p>
            <a:r>
              <a:rPr lang="en-US" dirty="0" smtClean="0"/>
              <a:t>To understand how </a:t>
            </a:r>
            <a:r>
              <a:rPr lang="en-US" dirty="0"/>
              <a:t>to improve </a:t>
            </a:r>
            <a:r>
              <a:rPr lang="en-US" dirty="0" smtClean="0"/>
              <a:t>online exams </a:t>
            </a:r>
            <a:r>
              <a:rPr lang="en-US" dirty="0"/>
              <a:t>performance</a:t>
            </a:r>
            <a:r>
              <a:rPr lang="en-US" dirty="0" smtClean="0"/>
              <a:t>, time-learning </a:t>
            </a:r>
            <a:r>
              <a:rPr lang="en-US" dirty="0"/>
              <a:t>strategies, </a:t>
            </a:r>
            <a:r>
              <a:rPr lang="en-US" dirty="0" smtClean="0"/>
              <a:t>and </a:t>
            </a:r>
            <a:r>
              <a:rPr lang="en-US" dirty="0"/>
              <a:t>overall learning experience.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7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unit of analysis for this study is the task completed (i.e. an online exam)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 </a:t>
            </a:r>
            <a:r>
              <a:rPr lang="en-US" dirty="0"/>
              <a:t>data set of 1,629 online exam records 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Compiled </a:t>
            </a:r>
            <a:r>
              <a:rPr lang="en-US" dirty="0"/>
              <a:t>from 10 courses distributed over </a:t>
            </a:r>
            <a:r>
              <a:rPr lang="en-US" dirty="0" smtClean="0"/>
              <a:t>five terms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~35 students/course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Six </a:t>
            </a:r>
            <a:r>
              <a:rPr lang="en-US" dirty="0"/>
              <a:t>online </a:t>
            </a:r>
            <a:r>
              <a:rPr lang="en-US" dirty="0" smtClean="0"/>
              <a:t>exams/term </a:t>
            </a:r>
            <a:endParaRPr lang="en-US" dirty="0"/>
          </a:p>
        </p:txBody>
      </p:sp>
      <p:pic>
        <p:nvPicPr>
          <p:cNvPr id="4" name="Picture 3" descr="P2070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192" y="3538188"/>
            <a:ext cx="3732149" cy="27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3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7307</TotalTime>
  <Words>769</Words>
  <Application>Microsoft Macintosh PowerPoint</Application>
  <PresentationFormat>On-screen Show (4:3)</PresentationFormat>
  <Paragraphs>98</Paragraphs>
  <Slides>32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Expo</vt:lpstr>
      <vt:lpstr>Procrastination in Online Exams: What Data Analytics Can Tell Us?</vt:lpstr>
      <vt:lpstr>PowerPoint Presentation</vt:lpstr>
      <vt:lpstr>Introduction</vt:lpstr>
      <vt:lpstr>What Can Be Learned From Data Sets?</vt:lpstr>
      <vt:lpstr>Data Analytics</vt:lpstr>
      <vt:lpstr>The Power of Data Analytics</vt:lpstr>
      <vt:lpstr>Data Analytics vs. Statistical Analysis</vt:lpstr>
      <vt:lpstr>Research Goals</vt:lpstr>
      <vt:lpstr>Methodology</vt:lpstr>
      <vt:lpstr>Data Extracted</vt:lpstr>
      <vt:lpstr>Procrastination (Day) based on Morningness-Eveningness </vt:lpstr>
      <vt:lpstr>Procrastination (Day) based on Morningness-Eveningness and Gender </vt:lpstr>
      <vt:lpstr>Data Visualization with  Google Motion Chart – Sunday (n=955)</vt:lpstr>
      <vt:lpstr>Data Visualization with  Google Motion Chart – Sunday (n=955)</vt:lpstr>
      <vt:lpstr>Data Visualization with (Gender) Google Motion Chart – Sunday (n=955)</vt:lpstr>
      <vt:lpstr>Data Visualization with (Gender) Google Motion Chart – Sunday (n=955)</vt:lpstr>
      <vt:lpstr>Descriptive Statistics and Demographics </vt:lpstr>
      <vt:lpstr>Scores per Gender </vt:lpstr>
      <vt:lpstr>Procrastination per Gender </vt:lpstr>
      <vt:lpstr>Task Completion Time per Gender </vt:lpstr>
      <vt:lpstr>Procrastination (hrs) and Scores</vt:lpstr>
      <vt:lpstr>Procrastination (hrs) and Scores</vt:lpstr>
      <vt:lpstr>Procrastination (hrs) and Scores</vt:lpstr>
      <vt:lpstr>Data Analytics</vt:lpstr>
      <vt:lpstr>Summary of Findings</vt:lpstr>
      <vt:lpstr>Data Analytics is Here to Stay!</vt:lpstr>
      <vt:lpstr>Data Analytics is Here to Stay!</vt:lpstr>
      <vt:lpstr>PowerPoint Presentation</vt:lpstr>
      <vt:lpstr>Bottom Line!</vt:lpstr>
      <vt:lpstr>Thank you!</vt:lpstr>
      <vt:lpstr>Contact Information - Yair</vt:lpstr>
      <vt:lpstr>Contact Information - Michelle</vt:lpstr>
    </vt:vector>
  </TitlesOfParts>
  <Company>Nova Southeastern University (NSU)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Yair Levy</dc:creator>
  <cp:lastModifiedBy>Yair Levy</cp:lastModifiedBy>
  <cp:revision>100</cp:revision>
  <dcterms:created xsi:type="dcterms:W3CDTF">2012-01-26T15:39:57Z</dcterms:created>
  <dcterms:modified xsi:type="dcterms:W3CDTF">2012-02-09T02:45:31Z</dcterms:modified>
</cp:coreProperties>
</file>