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56" r:id="rId6"/>
    <p:sldId id="419" r:id="rId7"/>
    <p:sldId id="424" r:id="rId8"/>
    <p:sldId id="418" r:id="rId9"/>
    <p:sldId id="425" r:id="rId10"/>
    <p:sldId id="422" r:id="rId11"/>
    <p:sldId id="423" r:id="rId12"/>
    <p:sldId id="420" r:id="rId13"/>
    <p:sldId id="408" r:id="rId14"/>
    <p:sldId id="406" r:id="rId15"/>
    <p:sldId id="411" r:id="rId16"/>
    <p:sldId id="363" r:id="rId17"/>
    <p:sldId id="410" r:id="rId18"/>
    <p:sldId id="371" r:id="rId19"/>
    <p:sldId id="376" r:id="rId20"/>
    <p:sldId id="401" r:id="rId21"/>
    <p:sldId id="400" r:id="rId22"/>
    <p:sldId id="377" r:id="rId23"/>
    <p:sldId id="378" r:id="rId24"/>
    <p:sldId id="380" r:id="rId25"/>
    <p:sldId id="409" r:id="rId26"/>
    <p:sldId id="382" r:id="rId27"/>
    <p:sldId id="396" r:id="rId28"/>
    <p:sldId id="388" r:id="rId29"/>
    <p:sldId id="389" r:id="rId30"/>
    <p:sldId id="390" r:id="rId31"/>
    <p:sldId id="392" r:id="rId32"/>
    <p:sldId id="393" r:id="rId33"/>
    <p:sldId id="403" r:id="rId34"/>
    <p:sldId id="404" r:id="rId35"/>
    <p:sldId id="405" r:id="rId36"/>
    <p:sldId id="38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9D43"/>
    <a:srgbClr val="779439"/>
    <a:srgbClr val="7E8B38"/>
    <a:srgbClr val="7E8B19"/>
    <a:srgbClr val="7E8B54"/>
    <a:srgbClr val="7E9F19"/>
    <a:srgbClr val="A29F19"/>
    <a:srgbClr val="8A9F19"/>
    <a:srgbClr val="699F19"/>
    <a:srgbClr val="D8AD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0844" autoAdjust="0"/>
  </p:normalViewPr>
  <p:slideViewPr>
    <p:cSldViewPr>
      <p:cViewPr>
        <p:scale>
          <a:sx n="120" d="100"/>
          <a:sy n="120" d="100"/>
        </p:scale>
        <p:origin x="-78" y="-78"/>
      </p:cViewPr>
      <p:guideLst>
        <p:guide orient="horz"/>
        <p:guide orient="horz" pos="1026"/>
        <p:guide pos="5759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134138-FE88-4174-9512-A1068F5E7491}" type="datetimeFigureOut">
              <a:rPr lang="en-US"/>
              <a:pPr>
                <a:defRPr/>
              </a:pPr>
              <a:t>09/02/2012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E0FB72-4ECB-4F23-B9AB-ED4A518B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69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B0A59-873F-4930-B286-AFC6C79D38AE}" type="datetimeFigureOut">
              <a:rPr lang="en-US"/>
              <a:pPr>
                <a:defRPr/>
              </a:pPr>
              <a:t>09/02/2012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80374F-925C-4CBC-9A7C-7AFB5C5F4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090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79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37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728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821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95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409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86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058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23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189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71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056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957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744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371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624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98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818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144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1200" b="1" dirty="0" smtClean="0">
                <a:solidFill>
                  <a:srgbClr val="595959"/>
                </a:solidFill>
                <a:latin typeface="Calibri" pitchFamily="34" charset="0"/>
              </a:rPr>
              <a:t>נובמבר</a:t>
            </a:r>
            <a:r>
              <a:rPr lang="he-IL" sz="1200" b="1" baseline="0" dirty="0" smtClean="0">
                <a:solidFill>
                  <a:srgbClr val="595959"/>
                </a:solidFill>
                <a:latin typeface="Calibri" pitchFamily="34" charset="0"/>
              </a:rPr>
              <a:t> דצמבר </a:t>
            </a:r>
            <a:r>
              <a:rPr lang="he-IL" sz="1200" b="0" baseline="0" dirty="0" smtClean="0">
                <a:solidFill>
                  <a:srgbClr val="595959"/>
                </a:solidFill>
                <a:latin typeface="Calibri" pitchFamily="34" charset="0"/>
              </a:rPr>
              <a:t>– הממצאים מראים שיש יותר הוראה דיפרנציאלית בשיעורי </a:t>
            </a:r>
            <a:r>
              <a:rPr lang="en-US" sz="1200" b="0" baseline="0" dirty="0" smtClean="0">
                <a:solidFill>
                  <a:srgbClr val="595959"/>
                </a:solidFill>
                <a:latin typeface="Calibri" pitchFamily="34" charset="0"/>
              </a:rPr>
              <a:t>T2K</a:t>
            </a:r>
            <a:r>
              <a:rPr lang="he-IL" sz="1200" b="0" baseline="0" dirty="0" smtClean="0">
                <a:solidFill>
                  <a:srgbClr val="595959"/>
                </a:solidFill>
                <a:latin typeface="Calibri" pitchFamily="34" charset="0"/>
              </a:rPr>
              <a:t>. </a:t>
            </a:r>
          </a:p>
          <a:p>
            <a:pPr algn="r" rtl="1"/>
            <a:r>
              <a:rPr lang="he-IL" sz="1200" b="0" baseline="0" dirty="0" smtClean="0">
                <a:solidFill>
                  <a:srgbClr val="595959"/>
                </a:solidFill>
                <a:latin typeface="Calibri" pitchFamily="34" charset="0"/>
              </a:rPr>
              <a:t>יש יותר דגש על מודל על ידי המורה בקבוצת הבקרה.</a:t>
            </a:r>
          </a:p>
          <a:p>
            <a:pPr algn="r" rtl="1"/>
            <a:endParaRPr lang="he-IL" sz="1200" b="0" baseline="0" dirty="0" smtClean="0">
              <a:solidFill>
                <a:srgbClr val="595959"/>
              </a:solidFill>
              <a:latin typeface="Calibri" pitchFamily="34" charset="0"/>
            </a:endParaRPr>
          </a:p>
          <a:p>
            <a:pPr algn="r" rtl="1"/>
            <a:r>
              <a:rPr lang="he-IL" sz="1200" b="1" baseline="0" dirty="0" smtClean="0">
                <a:solidFill>
                  <a:srgbClr val="595959"/>
                </a:solidFill>
                <a:latin typeface="Calibri" pitchFamily="34" charset="0"/>
              </a:rPr>
              <a:t>אפריל-מאי</a:t>
            </a:r>
            <a:r>
              <a:rPr lang="he-IL" sz="1200" b="0" baseline="0" dirty="0" smtClean="0">
                <a:solidFill>
                  <a:srgbClr val="595959"/>
                </a:solidFill>
                <a:latin typeface="Calibri" pitchFamily="34" charset="0"/>
              </a:rPr>
              <a:t> – באופן כללי, יתרון עקבי להוראה ולמידה דיפרנציאליות כפי שנצפה בשיעורי </a:t>
            </a:r>
            <a:r>
              <a:rPr lang="en-US" sz="1200" b="0" baseline="0" dirty="0" smtClean="0">
                <a:solidFill>
                  <a:srgbClr val="595959"/>
                </a:solidFill>
                <a:latin typeface="Calibri" pitchFamily="34" charset="0"/>
              </a:rPr>
              <a:t>T2K</a:t>
            </a:r>
            <a:r>
              <a:rPr lang="he-IL" sz="1200" b="0" baseline="0" dirty="0" smtClean="0">
                <a:solidFill>
                  <a:srgbClr val="595959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32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03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343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56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764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94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95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58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00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0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30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0374F-925C-4CBC-9A7C-7AFB5C5F4F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54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timetoknow.com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imetoknow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imetoknow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ircul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23050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643182"/>
            <a:ext cx="7286196" cy="1643074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4400" b="1" baseline="0">
                <a:solidFill>
                  <a:srgbClr val="0070C0"/>
                </a:solidFill>
                <a:cs typeface="+mn-cs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 err="1" smtClean="0"/>
              <a:t>אמהסבחןכםסכדגכ</a:t>
            </a:r>
            <a:r>
              <a:rPr lang="he-IL" dirty="0" smtClean="0"/>
              <a:t> </a:t>
            </a:r>
            <a:r>
              <a:rPr lang="he-IL" dirty="0" err="1" smtClean="0"/>
              <a:t>גכלםז</a:t>
            </a:r>
            <a:endParaRPr lang="en-US" dirty="0" smtClean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85775" y="5214950"/>
            <a:ext cx="7286625" cy="428631"/>
          </a:xfrm>
          <a:prstGeom prst="rect">
            <a:avLst/>
          </a:prstGeom>
        </p:spPr>
        <p:txBody>
          <a:bodyPr/>
          <a:lstStyle>
            <a:lvl1pPr algn="r" rtl="1">
              <a:buFontTx/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he-IL" dirty="0" err="1" smtClean="0"/>
              <a:t>הגכעגכדע</a:t>
            </a:r>
            <a:endParaRPr lang="en-US" dirty="0" smtClean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85775" y="5643572"/>
            <a:ext cx="7286625" cy="285746"/>
          </a:xfrm>
          <a:prstGeom prst="rect">
            <a:avLst/>
          </a:prstGeom>
        </p:spPr>
        <p:txBody>
          <a:bodyPr/>
          <a:lstStyle>
            <a:lvl1pPr algn="r" rtl="1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e-IL" dirty="0" err="1" smtClean="0"/>
              <a:t>הגעגכעגכעגכעג</a:t>
            </a:r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6743150" y="0"/>
            <a:ext cx="1354336" cy="2088232"/>
          </a:xfrm>
          <a:prstGeom prst="rect">
            <a:avLst/>
          </a:prstGeom>
          <a:solidFill>
            <a:srgbClr val="43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874" y="679089"/>
            <a:ext cx="852887" cy="125580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 userDrawn="1"/>
        </p:nvSpPr>
        <p:spPr bwMode="auto">
          <a:xfrm>
            <a:off x="1763688" y="6480175"/>
            <a:ext cx="64293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© 201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  <a:latin typeface="Arial1"/>
              </a:rPr>
              <a:t>2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 כל הזכויות שמורות, עת הדעת. הזכויות ביצירות חיצוניות הנלוות בדף עבודה זה שמורות לבעליהן</a:t>
            </a: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ru-RU" sz="1100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4825" flipH="1">
            <a:off x="822325" y="4786313"/>
            <a:ext cx="17589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 userDrawn="1"/>
        </p:nvSpPr>
        <p:spPr bwMode="auto">
          <a:xfrm rot="474842" flipH="1">
            <a:off x="517525" y="5072063"/>
            <a:ext cx="23669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chemeClr val="bg1"/>
                </a:solidFill>
                <a:latin typeface="+mn-lt"/>
                <a:cs typeface="+mn-cs"/>
              </a:rPr>
              <a:t>תודה רבה!</a:t>
            </a:r>
            <a:endParaRPr lang="en-GB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 bwMode="auto">
          <a:xfrm flipH="1">
            <a:off x="642938" y="6564313"/>
            <a:ext cx="544512" cy="88900"/>
          </a:xfrm>
          <a:prstGeom prst="ellipse">
            <a:avLst/>
          </a:prstGeom>
          <a:solidFill>
            <a:schemeClr val="bg1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5" name="Picture 12" descr="entrance_fin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5638800"/>
            <a:ext cx="1397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hlinkClick r:id="rId4"/>
          </p:cNvPr>
          <p:cNvSpPr/>
          <p:nvPr userDrawn="1"/>
        </p:nvSpPr>
        <p:spPr>
          <a:xfrm flipH="1">
            <a:off x="714375" y="5572125"/>
            <a:ext cx="2159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 bwMode="auto">
          <a:xfrm>
            <a:off x="6697663" y="6184900"/>
            <a:ext cx="213677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439639"/>
                </a:solidFill>
                <a:latin typeface="+mj-lt"/>
                <a:cs typeface="Arial" charset="0"/>
              </a:rPr>
              <a:t>www.timetoknow.com</a:t>
            </a:r>
          </a:p>
        </p:txBody>
      </p:sp>
      <p:sp>
        <p:nvSpPr>
          <p:cNvPr id="9" name="Text Placeholder 10"/>
          <p:cNvSpPr>
            <a:spLocks noGrp="1"/>
          </p:cNvSpPr>
          <p:nvPr userDrawn="1"/>
        </p:nvSpPr>
        <p:spPr bwMode="auto">
          <a:xfrm>
            <a:off x="2438400" y="6480175"/>
            <a:ext cx="64293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© 201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  <a:latin typeface="Arial1"/>
              </a:rPr>
              <a:t>2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 כל הזכויות שמורות, עת הדעת. הזכויות ביצירות חיצוניות הנלוות בדף עבודה זה שמורות לבעליהן</a:t>
            </a: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ru-RU" sz="1100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7" y="1916832"/>
            <a:ext cx="1572787" cy="2125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 bwMode="auto">
          <a:xfrm>
            <a:off x="6697663" y="6184900"/>
            <a:ext cx="213677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charset="0"/>
              </a:rPr>
              <a:t>www.timetoknow.com</a:t>
            </a:r>
          </a:p>
        </p:txBody>
      </p:sp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851525" y="630238"/>
            <a:ext cx="2271713" cy="1616075"/>
            <a:chOff x="4875297" y="714356"/>
            <a:chExt cx="2271713" cy="1615296"/>
          </a:xfrm>
        </p:grpSpPr>
        <p:pic>
          <p:nvPicPr>
            <p:cNvPr id="4" name="Picture 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361" y="714356"/>
              <a:ext cx="1054465" cy="161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6"/>
            <p:cNvSpPr txBox="1">
              <a:spLocks noChangeArrowheads="1"/>
            </p:cNvSpPr>
            <p:nvPr userDrawn="1"/>
          </p:nvSpPr>
          <p:spPr bwMode="auto">
            <a:xfrm rot="21390939">
              <a:off x="4875297" y="1009489"/>
              <a:ext cx="2271713" cy="44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100" b="1" dirty="0">
                  <a:solidFill>
                    <a:schemeClr val="bg1">
                      <a:lumMod val="85000"/>
                    </a:schemeClr>
                  </a:solidFill>
                  <a:latin typeface="+mn-lt"/>
                  <a:cs typeface="+mn-cs"/>
                </a:rPr>
                <a:t>תודה!</a:t>
              </a:r>
              <a:endParaRPr lang="en-GB" sz="1100" b="1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" name="Rectangle 5">
            <a:hlinkClick r:id="rId2"/>
          </p:cNvPr>
          <p:cNvSpPr/>
          <p:nvPr userDrawn="1"/>
        </p:nvSpPr>
        <p:spPr>
          <a:xfrm>
            <a:off x="6708775" y="6215063"/>
            <a:ext cx="2159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Placeholder 10"/>
          <p:cNvSpPr>
            <a:spLocks noGrp="1"/>
          </p:cNvSpPr>
          <p:nvPr userDrawn="1"/>
        </p:nvSpPr>
        <p:spPr bwMode="auto">
          <a:xfrm>
            <a:off x="2328230" y="6480175"/>
            <a:ext cx="64293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© 201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  <a:latin typeface="Arial1"/>
              </a:rPr>
              <a:t>2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 כל הזכויות שמורות, עת הדעת. הזכויות ביצירות חיצוניות הנלוות בדף עבודה זה שמורות לבעליהן</a:t>
            </a: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ru-RU" sz="1100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7" y="2492896"/>
            <a:ext cx="1572787" cy="2125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C0E7-3DF9-4361-ACB1-EF4D4FB338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olors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2201" b="18617"/>
          <a:stretch>
            <a:fillRect/>
          </a:stretch>
        </p:blipFill>
        <p:spPr bwMode="auto">
          <a:xfrm>
            <a:off x="0" y="5000625"/>
            <a:ext cx="15065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8715375" y="2428875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85720" y="3000372"/>
            <a:ext cx="8310981" cy="62209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1" eaLnBrk="0" fontAlgn="base" latinLnBrk="0" hangingPunct="0">
              <a:lnSpc>
                <a:spcPts val="4100"/>
              </a:lnSpc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  <a:buSzPct val="110000"/>
              <a:buFont typeface="Wingdings" pitchFamily="2" charset="2"/>
              <a:buNone/>
              <a:tabLst/>
              <a:defRPr lang="en-US" sz="4000" b="1" i="0" baseline="0">
                <a:solidFill>
                  <a:srgbClr val="439639"/>
                </a:solidFill>
                <a:latin typeface="Arial" pitchFamily="34" charset="0"/>
                <a:cs typeface="Arial" pitchFamily="34" charset="0"/>
              </a:defRPr>
            </a:lvl1pPr>
            <a:lvl2pPr algn="l" rtl="0">
              <a:buClr>
                <a:srgbClr val="439639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2pPr>
            <a:lvl3pPr algn="l" rtl="0">
              <a:spcAft>
                <a:spcPts val="600"/>
              </a:spcAft>
              <a:buClr>
                <a:srgbClr val="439639"/>
              </a:buClr>
              <a:buSzPct val="114000"/>
              <a:buFont typeface="Arial" pitchFamily="34" charset="0"/>
              <a:buChar char="•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3pPr>
            <a:lvl4pPr algn="l" rtl="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715375" y="2428875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5" name="Picture 7" descr="colors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2201" b="18617"/>
          <a:stretch>
            <a:fillRect/>
          </a:stretch>
        </p:blipFill>
        <p:spPr bwMode="auto">
          <a:xfrm>
            <a:off x="0" y="5000625"/>
            <a:ext cx="15065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43055" y="2359378"/>
            <a:ext cx="8310981" cy="558999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1" eaLnBrk="0" fontAlgn="base" latinLnBrk="0" hangingPunct="0">
              <a:lnSpc>
                <a:spcPts val="4100"/>
              </a:lnSpc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  <a:buSzPct val="110000"/>
              <a:buFont typeface="Wingdings" pitchFamily="2" charset="2"/>
              <a:buNone/>
              <a:tabLst/>
              <a:defRPr lang="en-US" sz="2200" b="1" i="0" baseline="0">
                <a:solidFill>
                  <a:srgbClr val="439639"/>
                </a:solidFill>
              </a:defRPr>
            </a:lvl1pPr>
            <a:lvl2pPr algn="l" rtl="0">
              <a:buClr>
                <a:srgbClr val="439639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2pPr>
            <a:lvl3pPr algn="l" rtl="0">
              <a:spcAft>
                <a:spcPts val="600"/>
              </a:spcAft>
              <a:buClr>
                <a:srgbClr val="439639"/>
              </a:buClr>
              <a:buSzPct val="114000"/>
              <a:buFont typeface="Arial" pitchFamily="34" charset="0"/>
              <a:buChar char="•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3pPr>
            <a:lvl4pPr algn="l" rtl="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43055" y="3000372"/>
            <a:ext cx="8310981" cy="62209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1" eaLnBrk="0" fontAlgn="base" latinLnBrk="0" hangingPunct="0">
              <a:lnSpc>
                <a:spcPts val="4100"/>
              </a:lnSpc>
              <a:spcBef>
                <a:spcPct val="20000"/>
              </a:spcBef>
              <a:spcAft>
                <a:spcPct val="0"/>
              </a:spcAft>
              <a:buClr>
                <a:srgbClr val="439639"/>
              </a:buClr>
              <a:buSzPct val="110000"/>
              <a:buFont typeface="Wingdings" pitchFamily="2" charset="2"/>
              <a:buNone/>
              <a:tabLst/>
              <a:defRPr lang="en-US" sz="4000" b="1" i="0" baseline="0">
                <a:solidFill>
                  <a:srgbClr val="0070C0"/>
                </a:solidFill>
              </a:defRPr>
            </a:lvl1pPr>
            <a:lvl2pPr algn="l" rtl="0">
              <a:buClr>
                <a:srgbClr val="439639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2pPr>
            <a:lvl3pPr algn="l" rtl="0">
              <a:spcAft>
                <a:spcPts val="600"/>
              </a:spcAft>
              <a:buClr>
                <a:srgbClr val="439639"/>
              </a:buClr>
              <a:buSzPct val="114000"/>
              <a:buFont typeface="Arial" pitchFamily="34" charset="0"/>
              <a:buChar char="•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3pPr>
            <a:lvl4pPr algn="l" rtl="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715375" y="0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00938" y="6500813"/>
            <a:ext cx="785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42875" y="6464300"/>
            <a:ext cx="74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96BD8367-3E2C-4E19-94E4-A4DA51E2E307}" type="slidenum">
              <a:rPr lang="en-US" sz="1300" b="1">
                <a:solidFill>
                  <a:srgbClr val="0070C0"/>
                </a:solidFill>
                <a:latin typeface="+mj-lt"/>
                <a:cs typeface="Arial" charset="0"/>
              </a:rPr>
              <a:pPr>
                <a:defRPr/>
              </a:pPr>
              <a:t>‹#›</a:t>
            </a:fld>
            <a:endParaRPr lang="en-US" sz="13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214282" y="1428751"/>
            <a:ext cx="8379532" cy="4572018"/>
          </a:xfrm>
        </p:spPr>
        <p:txBody>
          <a:bodyPr>
            <a:normAutofit/>
          </a:bodyPr>
          <a:lstStyle>
            <a:lvl1pPr algn="r" rtl="1">
              <a:buClr>
                <a:srgbClr val="439639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buClr>
                <a:srgbClr val="439639"/>
              </a:buClr>
              <a:buFont typeface="Arial" pitchFamily="34" charset="0"/>
              <a:buChar char="•"/>
              <a:defRPr sz="2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buClr>
                <a:srgbClr val="439639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17"/>
          <p:cNvSpPr>
            <a:spLocks noGrp="1"/>
          </p:cNvSpPr>
          <p:nvPr>
            <p:ph type="title"/>
          </p:nvPr>
        </p:nvSpPr>
        <p:spPr>
          <a:xfrm>
            <a:off x="214282" y="629823"/>
            <a:ext cx="8393141" cy="508548"/>
          </a:xfrm>
        </p:spPr>
        <p:txBody>
          <a:bodyPr anchor="b">
            <a:noAutofit/>
          </a:bodyPr>
          <a:lstStyle>
            <a:lvl1pPr algn="r" rtl="1">
              <a:lnSpc>
                <a:spcPts val="3100"/>
              </a:lnSpc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46" y="6238329"/>
            <a:ext cx="383392" cy="51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2875" y="6464300"/>
            <a:ext cx="74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7F4D72FC-FC91-4400-87B8-93A1670B8B4F}" type="slidenum">
              <a:rPr lang="en-US" sz="1300" b="1">
                <a:solidFill>
                  <a:srgbClr val="0070C0"/>
                </a:solidFill>
                <a:latin typeface="+mj-lt"/>
                <a:cs typeface="Arial" charset="0"/>
              </a:rPr>
              <a:pPr>
                <a:defRPr/>
              </a:pPr>
              <a:t>‹#›</a:t>
            </a:fld>
            <a:endParaRPr lang="en-US" sz="13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15375" y="0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12568" y="1428736"/>
            <a:ext cx="8388350" cy="4357718"/>
          </a:xfrm>
        </p:spPr>
        <p:txBody>
          <a:bodyPr anchor="ctr">
            <a:normAutofit/>
          </a:bodyPr>
          <a:lstStyle>
            <a:lvl1pPr marL="0" marR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aseline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7"/>
          <p:cNvSpPr>
            <a:spLocks noGrp="1"/>
          </p:cNvSpPr>
          <p:nvPr>
            <p:ph type="title"/>
          </p:nvPr>
        </p:nvSpPr>
        <p:spPr>
          <a:xfrm>
            <a:off x="214282" y="629823"/>
            <a:ext cx="8393141" cy="508548"/>
          </a:xfrm>
        </p:spPr>
        <p:txBody>
          <a:bodyPr anchor="b">
            <a:noAutofit/>
          </a:bodyPr>
          <a:lstStyle>
            <a:lvl1pPr algn="r" rtl="1">
              <a:lnSpc>
                <a:spcPts val="3100"/>
              </a:lnSpc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46" y="6238329"/>
            <a:ext cx="383392" cy="51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2875" y="6464300"/>
            <a:ext cx="74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2576199E-E849-4035-A61F-1DF4CE43327F}" type="slidenum">
              <a:rPr lang="en-US" sz="1300" b="1">
                <a:solidFill>
                  <a:srgbClr val="0070C0"/>
                </a:solidFill>
                <a:latin typeface="+mj-lt"/>
                <a:cs typeface="Arial" charset="0"/>
              </a:rPr>
              <a:pPr>
                <a:defRPr/>
              </a:pPr>
              <a:t>‹#›</a:t>
            </a:fld>
            <a:endParaRPr lang="en-US" sz="13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15375" y="0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4502384" y="2500306"/>
            <a:ext cx="4101556" cy="3429025"/>
          </a:xfr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224409" y="2500313"/>
            <a:ext cx="4067175" cy="3429000"/>
          </a:xfrm>
        </p:spPr>
        <p:txBody>
          <a:bodyPr>
            <a:normAutofit/>
          </a:bodyPr>
          <a:lstStyle>
            <a:lvl1pPr algn="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214282" y="1571612"/>
            <a:ext cx="8393141" cy="415178"/>
          </a:xfrm>
        </p:spPr>
        <p:txBody>
          <a:bodyPr>
            <a:spAutoFit/>
          </a:bodyPr>
          <a:lstStyle>
            <a:lvl1pPr algn="r" rtl="1">
              <a:lnSpc>
                <a:spcPts val="2400"/>
              </a:lnSpc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214282" y="629823"/>
            <a:ext cx="8393141" cy="508548"/>
          </a:xfrm>
        </p:spPr>
        <p:txBody>
          <a:bodyPr anchor="b">
            <a:noAutofit/>
          </a:bodyPr>
          <a:lstStyle>
            <a:lvl1pPr algn="r" rtl="1">
              <a:lnSpc>
                <a:spcPts val="3100"/>
              </a:lnSpc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46" y="6238329"/>
            <a:ext cx="383392" cy="51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s - 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42875" y="6464300"/>
            <a:ext cx="74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CFB9E8DF-62B3-4A72-8CA0-E95E676630FD}" type="slidenum">
              <a:rPr lang="en-US" sz="1300" b="1">
                <a:solidFill>
                  <a:srgbClr val="0070C0"/>
                </a:solidFill>
                <a:latin typeface="+mj-lt"/>
                <a:cs typeface="Arial" charset="0"/>
              </a:rPr>
              <a:pPr>
                <a:defRPr/>
              </a:pPr>
              <a:t>‹#›</a:t>
            </a:fld>
            <a:endParaRPr lang="en-US" sz="13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15375" y="0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33950"/>
            <a:ext cx="4038600" cy="5066884"/>
          </a:xfrm>
        </p:spPr>
        <p:txBody>
          <a:bodyPr>
            <a:normAutofit/>
          </a:bodyPr>
          <a:lstStyle>
            <a:lvl1pPr algn="r" rtl="1">
              <a:buClr>
                <a:srgbClr val="439639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buClr>
                <a:srgbClr val="439639"/>
              </a:buClr>
              <a:buFont typeface="Arial" pitchFamily="34" charset="0"/>
              <a:buChar char="•"/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buClr>
                <a:srgbClr val="439639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467717" y="1433950"/>
            <a:ext cx="4136239" cy="5066884"/>
          </a:xfrm>
        </p:spPr>
        <p:txBody>
          <a:bodyPr>
            <a:normAutofit/>
          </a:bodyPr>
          <a:lstStyle>
            <a:lvl1pPr algn="r" rtl="1">
              <a:buClr>
                <a:srgbClr val="439639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buClr>
                <a:srgbClr val="439639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buClr>
                <a:srgbClr val="439639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17"/>
          <p:cNvSpPr>
            <a:spLocks noGrp="1"/>
          </p:cNvSpPr>
          <p:nvPr>
            <p:ph type="title"/>
          </p:nvPr>
        </p:nvSpPr>
        <p:spPr>
          <a:xfrm>
            <a:off x="214282" y="629823"/>
            <a:ext cx="8393141" cy="508548"/>
          </a:xfrm>
        </p:spPr>
        <p:txBody>
          <a:bodyPr anchor="b">
            <a:noAutofit/>
          </a:bodyPr>
          <a:lstStyle>
            <a:lvl1pPr algn="r" rtl="1">
              <a:lnSpc>
                <a:spcPts val="3100"/>
              </a:lnSpc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46" y="6238329"/>
            <a:ext cx="383392" cy="51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2875" y="6464300"/>
            <a:ext cx="74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123E61C2-29ED-42DE-BCCB-FB2D0B4F36B6}" type="slidenum">
              <a:rPr lang="en-US" sz="1300" b="1">
                <a:solidFill>
                  <a:srgbClr val="0070C0"/>
                </a:solidFill>
                <a:latin typeface="+mj-lt"/>
                <a:cs typeface="Arial" charset="0"/>
              </a:rPr>
              <a:pPr>
                <a:defRPr/>
              </a:pPr>
              <a:t>‹#›</a:t>
            </a:fld>
            <a:endParaRPr lang="en-US" sz="13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15375" y="0"/>
            <a:ext cx="428625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212568" y="629823"/>
            <a:ext cx="8393141" cy="508548"/>
          </a:xfrm>
        </p:spPr>
        <p:txBody>
          <a:bodyPr anchor="b">
            <a:noAutofit/>
          </a:bodyPr>
          <a:lstStyle>
            <a:lvl1pPr algn="r" rtl="1">
              <a:lnSpc>
                <a:spcPts val="3100"/>
              </a:lnSpc>
              <a:defRPr lang="en-US" sz="3400" b="1" i="0" kern="120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236952" y="1357298"/>
            <a:ext cx="8358246" cy="4929208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46" y="6238329"/>
            <a:ext cx="383392" cy="51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 userDrawn="1"/>
        </p:nvSpPr>
        <p:spPr bwMode="auto">
          <a:xfrm>
            <a:off x="6697663" y="6194425"/>
            <a:ext cx="21367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www.timetoknow.com</a:t>
            </a: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6643688" y="6215063"/>
            <a:ext cx="2159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6699250" y="6192838"/>
            <a:ext cx="2159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Placeholder 10"/>
          <p:cNvSpPr>
            <a:spLocks noGrp="1"/>
          </p:cNvSpPr>
          <p:nvPr userDrawn="1"/>
        </p:nvSpPr>
        <p:spPr bwMode="auto">
          <a:xfrm>
            <a:off x="2339249" y="6480175"/>
            <a:ext cx="64293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© 201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  <a:latin typeface="Arial1"/>
              </a:rPr>
              <a:t>2</a:t>
            </a:r>
            <a:r>
              <a:rPr lang="he-IL" sz="1100" dirty="0" smtClean="0">
                <a:solidFill>
                  <a:prstClr val="black">
                    <a:tint val="75000"/>
                  </a:prstClr>
                </a:solidFill>
              </a:rPr>
              <a:t> כל הזכויות שמורות, עת הדעת. הזכויות ביצירות חיצוניות הנלוות בדף עבודה זה שמורות לבעליהן</a:t>
            </a:r>
            <a:r>
              <a:rPr lang="en-US" sz="11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ru-RU" sz="1100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0" name="Group 8"/>
          <p:cNvGrpSpPr>
            <a:grpSpLocks/>
          </p:cNvGrpSpPr>
          <p:nvPr userDrawn="1"/>
        </p:nvGrpSpPr>
        <p:grpSpPr bwMode="auto">
          <a:xfrm>
            <a:off x="3131840" y="4763"/>
            <a:ext cx="2111375" cy="2709862"/>
            <a:chOff x="2914333" y="-122898"/>
            <a:chExt cx="2111692" cy="2710523"/>
          </a:xfrm>
        </p:grpSpPr>
        <p:pic>
          <p:nvPicPr>
            <p:cNvPr id="11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2972" b="43701"/>
            <a:stretch>
              <a:fillRect/>
            </a:stretch>
          </p:blipFill>
          <p:spPr bwMode="auto">
            <a:xfrm>
              <a:off x="3319463" y="373063"/>
              <a:ext cx="1706562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972" t="85471" b="1817"/>
            <a:stretch>
              <a:fillRect/>
            </a:stretch>
          </p:blipFill>
          <p:spPr bwMode="auto">
            <a:xfrm>
              <a:off x="2914333" y="-122898"/>
              <a:ext cx="1706562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17" y="2378136"/>
            <a:ext cx="1310566" cy="177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49AD7E-DBC3-4356-B99A-C77F5ADB6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22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F4322-2A53-41A8-90DA-E37F58167184}" type="datetime1">
              <a:rPr lang="en-US"/>
              <a:pPr>
                <a:defRPr/>
              </a:pPr>
              <a:t>09/02/2012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40.png"/><Relationship Id="rId21" Type="http://schemas.openxmlformats.org/officeDocument/2006/relationships/image" Target="../media/image56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59.jpe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23" Type="http://schemas.openxmlformats.org/officeDocument/2006/relationships/image" Target="../media/image58.jpeg"/><Relationship Id="rId10" Type="http://schemas.openxmlformats.org/officeDocument/2006/relationships/image" Target="../media/image47.png"/><Relationship Id="rId19" Type="http://schemas.openxmlformats.org/officeDocument/2006/relationships/image" Target="../media/image5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openxmlformats.org/officeDocument/2006/relationships/image" Target="../media/image61.png"/><Relationship Id="rId4" Type="http://schemas.openxmlformats.org/officeDocument/2006/relationships/image" Target="../media/image42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18" Type="http://schemas.openxmlformats.org/officeDocument/2006/relationships/image" Target="../media/image71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22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5" Type="http://schemas.openxmlformats.org/officeDocument/2006/relationships/image" Target="../media/image68.png"/><Relationship Id="rId10" Type="http://schemas.openxmlformats.org/officeDocument/2006/relationships/image" Target="../media/image24.png"/><Relationship Id="rId4" Type="http://schemas.openxmlformats.org/officeDocument/2006/relationships/image" Target="../media/image66.png"/><Relationship Id="rId9" Type="http://schemas.openxmlformats.org/officeDocument/2006/relationships/image" Target="../media/image18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28984" y="2636912"/>
            <a:ext cx="7285037" cy="16430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he-IL" b="0" dirty="0" smtClean="0"/>
              <a:t>למידה דיפרנציאלית בסביבה מתוקשבת עת הדעת</a:t>
            </a:r>
          </a:p>
          <a:p>
            <a:pPr>
              <a:lnSpc>
                <a:spcPts val="35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he-IL" sz="2900" dirty="0" smtClean="0"/>
              <a:t>אינטראקציות בין מורה לתלמיד</a:t>
            </a:r>
          </a:p>
          <a:p>
            <a:pPr>
              <a:lnSpc>
                <a:spcPts val="35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he-I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כנס </a:t>
            </a:r>
            <a:r>
              <a:rPr lang="he-I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צ'ייס</a:t>
            </a:r>
            <a:r>
              <a:rPr lang="he-I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לחקר חדשנות בטכנולוגיות למידה, 2012</a:t>
            </a:r>
          </a:p>
          <a:p>
            <a:pPr>
              <a:buFont typeface="Arial" pitchFamily="34" charset="0"/>
              <a:buNone/>
            </a:pPr>
            <a:endParaRPr dirty="0" smtClean="0"/>
          </a:p>
          <a:p>
            <a:pPr>
              <a:buFont typeface="Arial" pitchFamily="34" charset="0"/>
              <a:buNone/>
            </a:pPr>
            <a:endParaRPr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dirty="0" smtClean="0"/>
              <a:t>איריס וולף, עת הדעת</a:t>
            </a:r>
          </a:p>
          <a:p>
            <a:r>
              <a:rPr lang="he-IL" dirty="0" smtClean="0"/>
              <a:t>ד"ר יגאל רוזן, עת הדעת ואוניברסיטת חיפה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393141" cy="508548"/>
          </a:xfrm>
        </p:spPr>
        <p:txBody>
          <a:bodyPr/>
          <a:lstStyle/>
          <a:p>
            <a:pPr eaLnBrk="1" hangingPunct="1"/>
            <a:r>
              <a:rPr lang="he-IL" sz="3400" b="1" smtClean="0">
                <a:solidFill>
                  <a:srgbClr val="439639"/>
                </a:solidFill>
                <a:latin typeface="+mn-lt"/>
                <a:ea typeface="+mn-ea"/>
                <a:cs typeface="+mn-cs"/>
              </a:rPr>
              <a:t>תפיסת </a:t>
            </a:r>
            <a:r>
              <a:rPr lang="he-IL" sz="3400" b="1" smtClean="0">
                <a:solidFill>
                  <a:srgbClr val="439639"/>
                </a:solidFill>
                <a:latin typeface="+mn-lt"/>
                <a:ea typeface="+mn-ea"/>
                <a:cs typeface="+mn-cs"/>
              </a:rPr>
              <a:t>הדיפרנציאלי</a:t>
            </a:r>
            <a:r>
              <a:rPr lang="he-IL"/>
              <a:t>ו</a:t>
            </a:r>
            <a:r>
              <a:rPr lang="he-IL" sz="3400" b="1" smtClean="0">
                <a:solidFill>
                  <a:srgbClr val="439639"/>
                </a:solidFill>
                <a:latin typeface="+mn-lt"/>
                <a:ea typeface="+mn-ea"/>
                <a:cs typeface="+mn-cs"/>
              </a:rPr>
              <a:t>ת </a:t>
            </a:r>
            <a:r>
              <a:rPr lang="he-IL" sz="3400" b="1" smtClean="0">
                <a:solidFill>
                  <a:srgbClr val="439639"/>
                </a:solidFill>
                <a:latin typeface="+mn-lt"/>
                <a:ea typeface="+mn-ea"/>
                <a:cs typeface="+mn-cs"/>
              </a:rPr>
              <a:t>בעת-הדעת</a:t>
            </a:r>
            <a:endParaRPr lang="en-US" sz="3400" b="1" dirty="0" smtClean="0">
              <a:solidFill>
                <a:srgbClr val="4396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ular Callout 14"/>
          <p:cNvSpPr/>
          <p:nvPr/>
        </p:nvSpPr>
        <p:spPr>
          <a:xfrm rot="16200000">
            <a:off x="5656144" y="329622"/>
            <a:ext cx="2009164" cy="3743424"/>
          </a:xfrm>
          <a:custGeom>
            <a:avLst/>
            <a:gdLst>
              <a:gd name="connsiteX0" fmla="*/ 0 w 1780040"/>
              <a:gd name="connsiteY0" fmla="*/ 0 h 3743424"/>
              <a:gd name="connsiteX1" fmla="*/ 296673 w 1780040"/>
              <a:gd name="connsiteY1" fmla="*/ 0 h 3743424"/>
              <a:gd name="connsiteX2" fmla="*/ 296673 w 1780040"/>
              <a:gd name="connsiteY2" fmla="*/ 0 h 3743424"/>
              <a:gd name="connsiteX3" fmla="*/ 741683 w 1780040"/>
              <a:gd name="connsiteY3" fmla="*/ 0 h 3743424"/>
              <a:gd name="connsiteX4" fmla="*/ 1780040 w 1780040"/>
              <a:gd name="connsiteY4" fmla="*/ 0 h 3743424"/>
              <a:gd name="connsiteX5" fmla="*/ 1780040 w 1780040"/>
              <a:gd name="connsiteY5" fmla="*/ 2183664 h 3743424"/>
              <a:gd name="connsiteX6" fmla="*/ 1780040 w 1780040"/>
              <a:gd name="connsiteY6" fmla="*/ 2183664 h 3743424"/>
              <a:gd name="connsiteX7" fmla="*/ 1780040 w 1780040"/>
              <a:gd name="connsiteY7" fmla="*/ 3119520 h 3743424"/>
              <a:gd name="connsiteX8" fmla="*/ 1780040 w 1780040"/>
              <a:gd name="connsiteY8" fmla="*/ 3743424 h 3743424"/>
              <a:gd name="connsiteX9" fmla="*/ 741683 w 1780040"/>
              <a:gd name="connsiteY9" fmla="*/ 3743424 h 3743424"/>
              <a:gd name="connsiteX10" fmla="*/ 296673 w 1780040"/>
              <a:gd name="connsiteY10" fmla="*/ 3743424 h 3743424"/>
              <a:gd name="connsiteX11" fmla="*/ 296673 w 1780040"/>
              <a:gd name="connsiteY11" fmla="*/ 3743424 h 3743424"/>
              <a:gd name="connsiteX12" fmla="*/ 0 w 1780040"/>
              <a:gd name="connsiteY12" fmla="*/ 3743424 h 3743424"/>
              <a:gd name="connsiteX13" fmla="*/ 0 w 1780040"/>
              <a:gd name="connsiteY13" fmla="*/ 3119520 h 3743424"/>
              <a:gd name="connsiteX14" fmla="*/ 0 w 1780040"/>
              <a:gd name="connsiteY14" fmla="*/ 2613509 h 3743424"/>
              <a:gd name="connsiteX15" fmla="*/ 0 w 1780040"/>
              <a:gd name="connsiteY15" fmla="*/ 2183664 h 3743424"/>
              <a:gd name="connsiteX16" fmla="*/ 0 w 1780040"/>
              <a:gd name="connsiteY16" fmla="*/ 0 h 3743424"/>
              <a:gd name="connsiteX0" fmla="*/ 0 w 1780040"/>
              <a:gd name="connsiteY0" fmla="*/ 0 h 3743424"/>
              <a:gd name="connsiteX1" fmla="*/ 296673 w 1780040"/>
              <a:gd name="connsiteY1" fmla="*/ 0 h 3743424"/>
              <a:gd name="connsiteX2" fmla="*/ 296673 w 1780040"/>
              <a:gd name="connsiteY2" fmla="*/ 0 h 3743424"/>
              <a:gd name="connsiteX3" fmla="*/ 741683 w 1780040"/>
              <a:gd name="connsiteY3" fmla="*/ 0 h 3743424"/>
              <a:gd name="connsiteX4" fmla="*/ 1780040 w 1780040"/>
              <a:gd name="connsiteY4" fmla="*/ 0 h 3743424"/>
              <a:gd name="connsiteX5" fmla="*/ 1780040 w 1780040"/>
              <a:gd name="connsiteY5" fmla="*/ 2183664 h 3743424"/>
              <a:gd name="connsiteX6" fmla="*/ 1780040 w 1780040"/>
              <a:gd name="connsiteY6" fmla="*/ 2183664 h 3743424"/>
              <a:gd name="connsiteX7" fmla="*/ 1780040 w 1780040"/>
              <a:gd name="connsiteY7" fmla="*/ 3119520 h 3743424"/>
              <a:gd name="connsiteX8" fmla="*/ 1780040 w 1780040"/>
              <a:gd name="connsiteY8" fmla="*/ 3743424 h 3743424"/>
              <a:gd name="connsiteX9" fmla="*/ 741683 w 1780040"/>
              <a:gd name="connsiteY9" fmla="*/ 3743424 h 3743424"/>
              <a:gd name="connsiteX10" fmla="*/ 296673 w 1780040"/>
              <a:gd name="connsiteY10" fmla="*/ 3743424 h 3743424"/>
              <a:gd name="connsiteX11" fmla="*/ 296673 w 1780040"/>
              <a:gd name="connsiteY11" fmla="*/ 3743424 h 3743424"/>
              <a:gd name="connsiteX12" fmla="*/ 0 w 1780040"/>
              <a:gd name="connsiteY12" fmla="*/ 3743424 h 3743424"/>
              <a:gd name="connsiteX13" fmla="*/ 0 w 1780040"/>
              <a:gd name="connsiteY13" fmla="*/ 3119520 h 3743424"/>
              <a:gd name="connsiteX14" fmla="*/ 0 w 1780040"/>
              <a:gd name="connsiteY14" fmla="*/ 2617610 h 3743424"/>
              <a:gd name="connsiteX15" fmla="*/ 0 w 1780040"/>
              <a:gd name="connsiteY15" fmla="*/ 2183664 h 3743424"/>
              <a:gd name="connsiteX16" fmla="*/ 0 w 1780040"/>
              <a:gd name="connsiteY16" fmla="*/ 0 h 3743424"/>
              <a:gd name="connsiteX0" fmla="*/ 0 w 1780040"/>
              <a:gd name="connsiteY0" fmla="*/ 0 h 3743424"/>
              <a:gd name="connsiteX1" fmla="*/ 296673 w 1780040"/>
              <a:gd name="connsiteY1" fmla="*/ 0 h 3743424"/>
              <a:gd name="connsiteX2" fmla="*/ 296673 w 1780040"/>
              <a:gd name="connsiteY2" fmla="*/ 0 h 3743424"/>
              <a:gd name="connsiteX3" fmla="*/ 741683 w 1780040"/>
              <a:gd name="connsiteY3" fmla="*/ 0 h 3743424"/>
              <a:gd name="connsiteX4" fmla="*/ 1780040 w 1780040"/>
              <a:gd name="connsiteY4" fmla="*/ 0 h 3743424"/>
              <a:gd name="connsiteX5" fmla="*/ 1780040 w 1780040"/>
              <a:gd name="connsiteY5" fmla="*/ 2183664 h 3743424"/>
              <a:gd name="connsiteX6" fmla="*/ 1780040 w 1780040"/>
              <a:gd name="connsiteY6" fmla="*/ 2183664 h 3743424"/>
              <a:gd name="connsiteX7" fmla="*/ 1780040 w 1780040"/>
              <a:gd name="connsiteY7" fmla="*/ 3119520 h 3743424"/>
              <a:gd name="connsiteX8" fmla="*/ 1780040 w 1780040"/>
              <a:gd name="connsiteY8" fmla="*/ 3743424 h 3743424"/>
              <a:gd name="connsiteX9" fmla="*/ 741683 w 1780040"/>
              <a:gd name="connsiteY9" fmla="*/ 3743424 h 3743424"/>
              <a:gd name="connsiteX10" fmla="*/ 296673 w 1780040"/>
              <a:gd name="connsiteY10" fmla="*/ 3743424 h 3743424"/>
              <a:gd name="connsiteX11" fmla="*/ 296673 w 1780040"/>
              <a:gd name="connsiteY11" fmla="*/ 3743424 h 3743424"/>
              <a:gd name="connsiteX12" fmla="*/ 0 w 1780040"/>
              <a:gd name="connsiteY12" fmla="*/ 3743424 h 3743424"/>
              <a:gd name="connsiteX13" fmla="*/ 0 w 1780040"/>
              <a:gd name="connsiteY13" fmla="*/ 3119520 h 3743424"/>
              <a:gd name="connsiteX14" fmla="*/ 0 w 1780040"/>
              <a:gd name="connsiteY14" fmla="*/ 2617610 h 3743424"/>
              <a:gd name="connsiteX15" fmla="*/ 0 w 1780040"/>
              <a:gd name="connsiteY15" fmla="*/ 908424 h 3743424"/>
              <a:gd name="connsiteX16" fmla="*/ 0 w 1780040"/>
              <a:gd name="connsiteY16" fmla="*/ 0 h 3743424"/>
              <a:gd name="connsiteX0" fmla="*/ 143516 w 1923556"/>
              <a:gd name="connsiteY0" fmla="*/ 0 h 3743424"/>
              <a:gd name="connsiteX1" fmla="*/ 440189 w 1923556"/>
              <a:gd name="connsiteY1" fmla="*/ 0 h 3743424"/>
              <a:gd name="connsiteX2" fmla="*/ 440189 w 1923556"/>
              <a:gd name="connsiteY2" fmla="*/ 0 h 3743424"/>
              <a:gd name="connsiteX3" fmla="*/ 885199 w 1923556"/>
              <a:gd name="connsiteY3" fmla="*/ 0 h 3743424"/>
              <a:gd name="connsiteX4" fmla="*/ 1923556 w 1923556"/>
              <a:gd name="connsiteY4" fmla="*/ 0 h 3743424"/>
              <a:gd name="connsiteX5" fmla="*/ 1923556 w 1923556"/>
              <a:gd name="connsiteY5" fmla="*/ 2183664 h 3743424"/>
              <a:gd name="connsiteX6" fmla="*/ 1923556 w 1923556"/>
              <a:gd name="connsiteY6" fmla="*/ 2183664 h 3743424"/>
              <a:gd name="connsiteX7" fmla="*/ 1923556 w 1923556"/>
              <a:gd name="connsiteY7" fmla="*/ 3119520 h 3743424"/>
              <a:gd name="connsiteX8" fmla="*/ 1923556 w 1923556"/>
              <a:gd name="connsiteY8" fmla="*/ 3743424 h 3743424"/>
              <a:gd name="connsiteX9" fmla="*/ 885199 w 1923556"/>
              <a:gd name="connsiteY9" fmla="*/ 3743424 h 3743424"/>
              <a:gd name="connsiteX10" fmla="*/ 440189 w 1923556"/>
              <a:gd name="connsiteY10" fmla="*/ 3743424 h 3743424"/>
              <a:gd name="connsiteX11" fmla="*/ 440189 w 1923556"/>
              <a:gd name="connsiteY11" fmla="*/ 3743424 h 3743424"/>
              <a:gd name="connsiteX12" fmla="*/ 143516 w 1923556"/>
              <a:gd name="connsiteY12" fmla="*/ 3743424 h 3743424"/>
              <a:gd name="connsiteX13" fmla="*/ 143516 w 1923556"/>
              <a:gd name="connsiteY13" fmla="*/ 3119520 h 3743424"/>
              <a:gd name="connsiteX14" fmla="*/ 0 w 1923556"/>
              <a:gd name="connsiteY14" fmla="*/ 2609409 h 3743424"/>
              <a:gd name="connsiteX15" fmla="*/ 143516 w 1923556"/>
              <a:gd name="connsiteY15" fmla="*/ 908424 h 3743424"/>
              <a:gd name="connsiteX16" fmla="*/ 143516 w 1923556"/>
              <a:gd name="connsiteY16" fmla="*/ 0 h 3743424"/>
              <a:gd name="connsiteX0" fmla="*/ 123014 w 1903054"/>
              <a:gd name="connsiteY0" fmla="*/ 0 h 3743424"/>
              <a:gd name="connsiteX1" fmla="*/ 419687 w 1903054"/>
              <a:gd name="connsiteY1" fmla="*/ 0 h 3743424"/>
              <a:gd name="connsiteX2" fmla="*/ 419687 w 1903054"/>
              <a:gd name="connsiteY2" fmla="*/ 0 h 3743424"/>
              <a:gd name="connsiteX3" fmla="*/ 864697 w 1903054"/>
              <a:gd name="connsiteY3" fmla="*/ 0 h 3743424"/>
              <a:gd name="connsiteX4" fmla="*/ 1903054 w 1903054"/>
              <a:gd name="connsiteY4" fmla="*/ 0 h 3743424"/>
              <a:gd name="connsiteX5" fmla="*/ 1903054 w 1903054"/>
              <a:gd name="connsiteY5" fmla="*/ 2183664 h 3743424"/>
              <a:gd name="connsiteX6" fmla="*/ 1903054 w 1903054"/>
              <a:gd name="connsiteY6" fmla="*/ 2183664 h 3743424"/>
              <a:gd name="connsiteX7" fmla="*/ 1903054 w 1903054"/>
              <a:gd name="connsiteY7" fmla="*/ 3119520 h 3743424"/>
              <a:gd name="connsiteX8" fmla="*/ 1903054 w 1903054"/>
              <a:gd name="connsiteY8" fmla="*/ 3743424 h 3743424"/>
              <a:gd name="connsiteX9" fmla="*/ 864697 w 1903054"/>
              <a:gd name="connsiteY9" fmla="*/ 3743424 h 3743424"/>
              <a:gd name="connsiteX10" fmla="*/ 419687 w 1903054"/>
              <a:gd name="connsiteY10" fmla="*/ 3743424 h 3743424"/>
              <a:gd name="connsiteX11" fmla="*/ 419687 w 1903054"/>
              <a:gd name="connsiteY11" fmla="*/ 3743424 h 3743424"/>
              <a:gd name="connsiteX12" fmla="*/ 123014 w 1903054"/>
              <a:gd name="connsiteY12" fmla="*/ 3743424 h 3743424"/>
              <a:gd name="connsiteX13" fmla="*/ 123014 w 1903054"/>
              <a:gd name="connsiteY13" fmla="*/ 3119520 h 3743424"/>
              <a:gd name="connsiteX14" fmla="*/ 0 w 1903054"/>
              <a:gd name="connsiteY14" fmla="*/ 2113255 h 3743424"/>
              <a:gd name="connsiteX15" fmla="*/ 123014 w 1903054"/>
              <a:gd name="connsiteY15" fmla="*/ 908424 h 3743424"/>
              <a:gd name="connsiteX16" fmla="*/ 123014 w 1903054"/>
              <a:gd name="connsiteY16" fmla="*/ 0 h 3743424"/>
              <a:gd name="connsiteX0" fmla="*/ 119003 w 1899043"/>
              <a:gd name="connsiteY0" fmla="*/ 0 h 3743424"/>
              <a:gd name="connsiteX1" fmla="*/ 415676 w 1899043"/>
              <a:gd name="connsiteY1" fmla="*/ 0 h 3743424"/>
              <a:gd name="connsiteX2" fmla="*/ 415676 w 1899043"/>
              <a:gd name="connsiteY2" fmla="*/ 0 h 3743424"/>
              <a:gd name="connsiteX3" fmla="*/ 860686 w 1899043"/>
              <a:gd name="connsiteY3" fmla="*/ 0 h 3743424"/>
              <a:gd name="connsiteX4" fmla="*/ 1899043 w 1899043"/>
              <a:gd name="connsiteY4" fmla="*/ 0 h 3743424"/>
              <a:gd name="connsiteX5" fmla="*/ 1899043 w 1899043"/>
              <a:gd name="connsiteY5" fmla="*/ 2183664 h 3743424"/>
              <a:gd name="connsiteX6" fmla="*/ 1899043 w 1899043"/>
              <a:gd name="connsiteY6" fmla="*/ 2183664 h 3743424"/>
              <a:gd name="connsiteX7" fmla="*/ 1899043 w 1899043"/>
              <a:gd name="connsiteY7" fmla="*/ 3119520 h 3743424"/>
              <a:gd name="connsiteX8" fmla="*/ 1899043 w 1899043"/>
              <a:gd name="connsiteY8" fmla="*/ 3743424 h 3743424"/>
              <a:gd name="connsiteX9" fmla="*/ 860686 w 1899043"/>
              <a:gd name="connsiteY9" fmla="*/ 3743424 h 3743424"/>
              <a:gd name="connsiteX10" fmla="*/ 415676 w 1899043"/>
              <a:gd name="connsiteY10" fmla="*/ 3743424 h 3743424"/>
              <a:gd name="connsiteX11" fmla="*/ 415676 w 1899043"/>
              <a:gd name="connsiteY11" fmla="*/ 3743424 h 3743424"/>
              <a:gd name="connsiteX12" fmla="*/ 119003 w 1899043"/>
              <a:gd name="connsiteY12" fmla="*/ 3743424 h 3743424"/>
              <a:gd name="connsiteX13" fmla="*/ 119003 w 1899043"/>
              <a:gd name="connsiteY13" fmla="*/ 3119520 h 3743424"/>
              <a:gd name="connsiteX14" fmla="*/ 0 w 1899043"/>
              <a:gd name="connsiteY14" fmla="*/ 1964865 h 3743424"/>
              <a:gd name="connsiteX15" fmla="*/ 119003 w 1899043"/>
              <a:gd name="connsiteY15" fmla="*/ 908424 h 3743424"/>
              <a:gd name="connsiteX16" fmla="*/ 119003 w 1899043"/>
              <a:gd name="connsiteY16" fmla="*/ 0 h 3743424"/>
              <a:gd name="connsiteX0" fmla="*/ 119004 w 1899044"/>
              <a:gd name="connsiteY0" fmla="*/ 0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119004 w 1899044"/>
              <a:gd name="connsiteY13" fmla="*/ 3119520 h 3743424"/>
              <a:gd name="connsiteX14" fmla="*/ 0 w 1899044"/>
              <a:gd name="connsiteY14" fmla="*/ 1916742 h 3743424"/>
              <a:gd name="connsiteX15" fmla="*/ 119004 w 1899044"/>
              <a:gd name="connsiteY15" fmla="*/ 908424 h 3743424"/>
              <a:gd name="connsiteX16" fmla="*/ 119004 w 1899044"/>
              <a:gd name="connsiteY16" fmla="*/ 0 h 3743424"/>
              <a:gd name="connsiteX0" fmla="*/ 119004 w 1899044"/>
              <a:gd name="connsiteY0" fmla="*/ 908424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119004 w 1899044"/>
              <a:gd name="connsiteY13" fmla="*/ 3119520 h 3743424"/>
              <a:gd name="connsiteX14" fmla="*/ 0 w 1899044"/>
              <a:gd name="connsiteY14" fmla="*/ 1916742 h 3743424"/>
              <a:gd name="connsiteX15" fmla="*/ 119004 w 1899044"/>
              <a:gd name="connsiteY15" fmla="*/ 908424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119004 w 1899044"/>
              <a:gd name="connsiteY13" fmla="*/ 3119520 h 3743424"/>
              <a:gd name="connsiteX14" fmla="*/ 0 w 1899044"/>
              <a:gd name="connsiteY14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0 w 1899044"/>
              <a:gd name="connsiteY13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439846 w 1899044"/>
              <a:gd name="connsiteY12" fmla="*/ 3743424 h 3743424"/>
              <a:gd name="connsiteX13" fmla="*/ 0 w 1899044"/>
              <a:gd name="connsiteY13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39846 w 1899044"/>
              <a:gd name="connsiteY11" fmla="*/ 3743424 h 3743424"/>
              <a:gd name="connsiteX12" fmla="*/ 0 w 1899044"/>
              <a:gd name="connsiteY12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39846 w 1899044"/>
              <a:gd name="connsiteY10" fmla="*/ 3743424 h 3743424"/>
              <a:gd name="connsiteX11" fmla="*/ 0 w 1899044"/>
              <a:gd name="connsiteY11" fmla="*/ 1916742 h 3743424"/>
              <a:gd name="connsiteX0" fmla="*/ 0 w 1891022"/>
              <a:gd name="connsiteY0" fmla="*/ 1872626 h 3743424"/>
              <a:gd name="connsiteX1" fmla="*/ 407655 w 1891022"/>
              <a:gd name="connsiteY1" fmla="*/ 0 h 3743424"/>
              <a:gd name="connsiteX2" fmla="*/ 407655 w 1891022"/>
              <a:gd name="connsiteY2" fmla="*/ 0 h 3743424"/>
              <a:gd name="connsiteX3" fmla="*/ 852665 w 1891022"/>
              <a:gd name="connsiteY3" fmla="*/ 0 h 3743424"/>
              <a:gd name="connsiteX4" fmla="*/ 1891022 w 1891022"/>
              <a:gd name="connsiteY4" fmla="*/ 0 h 3743424"/>
              <a:gd name="connsiteX5" fmla="*/ 1891022 w 1891022"/>
              <a:gd name="connsiteY5" fmla="*/ 2183664 h 3743424"/>
              <a:gd name="connsiteX6" fmla="*/ 1891022 w 1891022"/>
              <a:gd name="connsiteY6" fmla="*/ 2183664 h 3743424"/>
              <a:gd name="connsiteX7" fmla="*/ 1891022 w 1891022"/>
              <a:gd name="connsiteY7" fmla="*/ 3119520 h 3743424"/>
              <a:gd name="connsiteX8" fmla="*/ 1891022 w 1891022"/>
              <a:gd name="connsiteY8" fmla="*/ 3743424 h 3743424"/>
              <a:gd name="connsiteX9" fmla="*/ 852665 w 1891022"/>
              <a:gd name="connsiteY9" fmla="*/ 3743424 h 3743424"/>
              <a:gd name="connsiteX10" fmla="*/ 431824 w 1891022"/>
              <a:gd name="connsiteY10" fmla="*/ 3743424 h 3743424"/>
              <a:gd name="connsiteX11" fmla="*/ 0 w 1891022"/>
              <a:gd name="connsiteY11" fmla="*/ 1872626 h 3743424"/>
              <a:gd name="connsiteX0" fmla="*/ 0 w 1891022"/>
              <a:gd name="connsiteY0" fmla="*/ 1860595 h 3743424"/>
              <a:gd name="connsiteX1" fmla="*/ 407655 w 1891022"/>
              <a:gd name="connsiteY1" fmla="*/ 0 h 3743424"/>
              <a:gd name="connsiteX2" fmla="*/ 407655 w 1891022"/>
              <a:gd name="connsiteY2" fmla="*/ 0 h 3743424"/>
              <a:gd name="connsiteX3" fmla="*/ 852665 w 1891022"/>
              <a:gd name="connsiteY3" fmla="*/ 0 h 3743424"/>
              <a:gd name="connsiteX4" fmla="*/ 1891022 w 1891022"/>
              <a:gd name="connsiteY4" fmla="*/ 0 h 3743424"/>
              <a:gd name="connsiteX5" fmla="*/ 1891022 w 1891022"/>
              <a:gd name="connsiteY5" fmla="*/ 2183664 h 3743424"/>
              <a:gd name="connsiteX6" fmla="*/ 1891022 w 1891022"/>
              <a:gd name="connsiteY6" fmla="*/ 2183664 h 3743424"/>
              <a:gd name="connsiteX7" fmla="*/ 1891022 w 1891022"/>
              <a:gd name="connsiteY7" fmla="*/ 3119520 h 3743424"/>
              <a:gd name="connsiteX8" fmla="*/ 1891022 w 1891022"/>
              <a:gd name="connsiteY8" fmla="*/ 3743424 h 3743424"/>
              <a:gd name="connsiteX9" fmla="*/ 852665 w 1891022"/>
              <a:gd name="connsiteY9" fmla="*/ 3743424 h 3743424"/>
              <a:gd name="connsiteX10" fmla="*/ 431824 w 1891022"/>
              <a:gd name="connsiteY10" fmla="*/ 3743424 h 3743424"/>
              <a:gd name="connsiteX11" fmla="*/ 0 w 1891022"/>
              <a:gd name="connsiteY11" fmla="*/ 1860595 h 37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1022" h="3743424">
                <a:moveTo>
                  <a:pt x="0" y="1860595"/>
                </a:moveTo>
                <a:lnTo>
                  <a:pt x="407655" y="0"/>
                </a:lnTo>
                <a:lnTo>
                  <a:pt x="407655" y="0"/>
                </a:lnTo>
                <a:lnTo>
                  <a:pt x="852665" y="0"/>
                </a:lnTo>
                <a:lnTo>
                  <a:pt x="1891022" y="0"/>
                </a:lnTo>
                <a:lnTo>
                  <a:pt x="1891022" y="2183664"/>
                </a:lnTo>
                <a:lnTo>
                  <a:pt x="1891022" y="2183664"/>
                </a:lnTo>
                <a:lnTo>
                  <a:pt x="1891022" y="3119520"/>
                </a:lnTo>
                <a:lnTo>
                  <a:pt x="1891022" y="3743424"/>
                </a:lnTo>
                <a:lnTo>
                  <a:pt x="852665" y="3743424"/>
                </a:lnTo>
                <a:lnTo>
                  <a:pt x="431824" y="3743424"/>
                </a:lnTo>
                <a:lnTo>
                  <a:pt x="0" y="1860595"/>
                </a:lnTo>
                <a:close/>
              </a:path>
            </a:pathLst>
          </a:custGeom>
          <a:solidFill>
            <a:srgbClr val="439639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b="1" baseline="-25000" dirty="0" smtClean="0"/>
          </a:p>
        </p:txBody>
      </p:sp>
      <p:sp>
        <p:nvSpPr>
          <p:cNvPr id="16" name="TextBox 57"/>
          <p:cNvSpPr txBox="1"/>
          <p:nvPr/>
        </p:nvSpPr>
        <p:spPr>
          <a:xfrm>
            <a:off x="5421962" y="1261209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he-IL" sz="2000" b="1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דיפרנציאליות </a:t>
            </a:r>
            <a:r>
              <a:rPr lang="he-IL" sz="2000" b="1" dirty="0" smtClean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בין:</a:t>
            </a:r>
            <a:endParaRPr lang="he-IL" sz="2000" b="1" dirty="0">
              <a:solidFill>
                <a:schemeClr val="lt1"/>
              </a:solidFill>
              <a:latin typeface="+mn-lt"/>
              <a:cs typeface="NarkisTamRegularMF" pitchFamily="2" charset="-79"/>
            </a:endParaRPr>
          </a:p>
          <a:p>
            <a:pPr algn="r">
              <a:defRPr/>
            </a:pPr>
            <a:r>
              <a:rPr lang="he-IL" sz="2000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תלמידים שונים מבצעים  </a:t>
            </a:r>
            <a:endParaRPr lang="he-IL" sz="2000" dirty="0" smtClean="0">
              <a:solidFill>
                <a:schemeClr val="lt1"/>
              </a:solidFill>
              <a:latin typeface="+mn-lt"/>
              <a:cs typeface="NarkisTamRegularMF" pitchFamily="2" charset="-79"/>
            </a:endParaRPr>
          </a:p>
          <a:p>
            <a:pPr algn="r">
              <a:defRPr/>
            </a:pPr>
            <a:r>
              <a:rPr lang="he-IL" sz="2000" dirty="0" smtClean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משימות  שונות. </a:t>
            </a:r>
            <a:endParaRPr lang="he-IL" sz="2000" dirty="0">
              <a:solidFill>
                <a:schemeClr val="lt1"/>
              </a:solidFill>
              <a:latin typeface="+mn-lt"/>
              <a:cs typeface="NarkisTamRegularMF" pitchFamily="2" charset="-79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75862" y="3356992"/>
            <a:ext cx="2752522" cy="72282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solidFill>
                  <a:prstClr val="white"/>
                </a:solidFill>
              </a:rPr>
              <a:t> מגוון </a:t>
            </a:r>
            <a:r>
              <a:rPr lang="he-IL" b="1" dirty="0">
                <a:solidFill>
                  <a:prstClr val="white"/>
                </a:solidFill>
              </a:rPr>
              <a:t>של משימות </a:t>
            </a:r>
          </a:p>
          <a:p>
            <a:pPr algn="ctr"/>
            <a:r>
              <a:rPr lang="he-IL" b="1" dirty="0" smtClean="0">
                <a:solidFill>
                  <a:prstClr val="white"/>
                </a:solidFill>
              </a:rPr>
              <a:t>לכל הרמות</a:t>
            </a:r>
            <a:endParaRPr lang="he-IL" b="1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275862" y="4221088"/>
            <a:ext cx="2752522" cy="72282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T2K </a:t>
            </a:r>
            <a:r>
              <a:rPr lang="en-US" b="1" dirty="0">
                <a:solidFill>
                  <a:prstClr val="white"/>
                </a:solidFill>
              </a:rPr>
              <a:t>Real-Time </a:t>
            </a:r>
            <a:r>
              <a:rPr lang="en-US" b="1" dirty="0" smtClean="0">
                <a:solidFill>
                  <a:prstClr val="white"/>
                </a:solidFill>
              </a:rPr>
              <a:t>monitor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endParaRPr lang="he-IL" b="1" dirty="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275862" y="5085184"/>
            <a:ext cx="2752522" cy="72282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prstClr val="white"/>
                </a:solidFill>
              </a:rPr>
              <a:t>T2K </a:t>
            </a:r>
            <a:r>
              <a:rPr lang="en-US" b="1" dirty="0">
                <a:solidFill>
                  <a:prstClr val="white"/>
                </a:solidFill>
              </a:rPr>
              <a:t>Smart </a:t>
            </a:r>
            <a:r>
              <a:rPr lang="en-US" b="1" dirty="0" smtClean="0">
                <a:solidFill>
                  <a:prstClr val="white"/>
                </a:solidFill>
              </a:rPr>
              <a:t>Meta-Data     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5" name="Rectangular Callout 14"/>
          <p:cNvSpPr/>
          <p:nvPr/>
        </p:nvSpPr>
        <p:spPr>
          <a:xfrm rot="16200000">
            <a:off x="1551689" y="329623"/>
            <a:ext cx="2009165" cy="3743424"/>
          </a:xfrm>
          <a:custGeom>
            <a:avLst/>
            <a:gdLst>
              <a:gd name="connsiteX0" fmla="*/ 0 w 1780040"/>
              <a:gd name="connsiteY0" fmla="*/ 0 h 3743424"/>
              <a:gd name="connsiteX1" fmla="*/ 296673 w 1780040"/>
              <a:gd name="connsiteY1" fmla="*/ 0 h 3743424"/>
              <a:gd name="connsiteX2" fmla="*/ 296673 w 1780040"/>
              <a:gd name="connsiteY2" fmla="*/ 0 h 3743424"/>
              <a:gd name="connsiteX3" fmla="*/ 741683 w 1780040"/>
              <a:gd name="connsiteY3" fmla="*/ 0 h 3743424"/>
              <a:gd name="connsiteX4" fmla="*/ 1780040 w 1780040"/>
              <a:gd name="connsiteY4" fmla="*/ 0 h 3743424"/>
              <a:gd name="connsiteX5" fmla="*/ 1780040 w 1780040"/>
              <a:gd name="connsiteY5" fmla="*/ 2183664 h 3743424"/>
              <a:gd name="connsiteX6" fmla="*/ 1780040 w 1780040"/>
              <a:gd name="connsiteY6" fmla="*/ 2183664 h 3743424"/>
              <a:gd name="connsiteX7" fmla="*/ 1780040 w 1780040"/>
              <a:gd name="connsiteY7" fmla="*/ 3119520 h 3743424"/>
              <a:gd name="connsiteX8" fmla="*/ 1780040 w 1780040"/>
              <a:gd name="connsiteY8" fmla="*/ 3743424 h 3743424"/>
              <a:gd name="connsiteX9" fmla="*/ 741683 w 1780040"/>
              <a:gd name="connsiteY9" fmla="*/ 3743424 h 3743424"/>
              <a:gd name="connsiteX10" fmla="*/ 296673 w 1780040"/>
              <a:gd name="connsiteY10" fmla="*/ 3743424 h 3743424"/>
              <a:gd name="connsiteX11" fmla="*/ 296673 w 1780040"/>
              <a:gd name="connsiteY11" fmla="*/ 3743424 h 3743424"/>
              <a:gd name="connsiteX12" fmla="*/ 0 w 1780040"/>
              <a:gd name="connsiteY12" fmla="*/ 3743424 h 3743424"/>
              <a:gd name="connsiteX13" fmla="*/ 0 w 1780040"/>
              <a:gd name="connsiteY13" fmla="*/ 3119520 h 3743424"/>
              <a:gd name="connsiteX14" fmla="*/ 0 w 1780040"/>
              <a:gd name="connsiteY14" fmla="*/ 2613509 h 3743424"/>
              <a:gd name="connsiteX15" fmla="*/ 0 w 1780040"/>
              <a:gd name="connsiteY15" fmla="*/ 2183664 h 3743424"/>
              <a:gd name="connsiteX16" fmla="*/ 0 w 1780040"/>
              <a:gd name="connsiteY16" fmla="*/ 0 h 3743424"/>
              <a:gd name="connsiteX0" fmla="*/ 0 w 1780040"/>
              <a:gd name="connsiteY0" fmla="*/ 0 h 3743424"/>
              <a:gd name="connsiteX1" fmla="*/ 296673 w 1780040"/>
              <a:gd name="connsiteY1" fmla="*/ 0 h 3743424"/>
              <a:gd name="connsiteX2" fmla="*/ 296673 w 1780040"/>
              <a:gd name="connsiteY2" fmla="*/ 0 h 3743424"/>
              <a:gd name="connsiteX3" fmla="*/ 741683 w 1780040"/>
              <a:gd name="connsiteY3" fmla="*/ 0 h 3743424"/>
              <a:gd name="connsiteX4" fmla="*/ 1780040 w 1780040"/>
              <a:gd name="connsiteY4" fmla="*/ 0 h 3743424"/>
              <a:gd name="connsiteX5" fmla="*/ 1780040 w 1780040"/>
              <a:gd name="connsiteY5" fmla="*/ 2183664 h 3743424"/>
              <a:gd name="connsiteX6" fmla="*/ 1780040 w 1780040"/>
              <a:gd name="connsiteY6" fmla="*/ 2183664 h 3743424"/>
              <a:gd name="connsiteX7" fmla="*/ 1780040 w 1780040"/>
              <a:gd name="connsiteY7" fmla="*/ 3119520 h 3743424"/>
              <a:gd name="connsiteX8" fmla="*/ 1780040 w 1780040"/>
              <a:gd name="connsiteY8" fmla="*/ 3743424 h 3743424"/>
              <a:gd name="connsiteX9" fmla="*/ 741683 w 1780040"/>
              <a:gd name="connsiteY9" fmla="*/ 3743424 h 3743424"/>
              <a:gd name="connsiteX10" fmla="*/ 296673 w 1780040"/>
              <a:gd name="connsiteY10" fmla="*/ 3743424 h 3743424"/>
              <a:gd name="connsiteX11" fmla="*/ 296673 w 1780040"/>
              <a:gd name="connsiteY11" fmla="*/ 3743424 h 3743424"/>
              <a:gd name="connsiteX12" fmla="*/ 0 w 1780040"/>
              <a:gd name="connsiteY12" fmla="*/ 3743424 h 3743424"/>
              <a:gd name="connsiteX13" fmla="*/ 0 w 1780040"/>
              <a:gd name="connsiteY13" fmla="*/ 3119520 h 3743424"/>
              <a:gd name="connsiteX14" fmla="*/ 0 w 1780040"/>
              <a:gd name="connsiteY14" fmla="*/ 2617610 h 3743424"/>
              <a:gd name="connsiteX15" fmla="*/ 0 w 1780040"/>
              <a:gd name="connsiteY15" fmla="*/ 2183664 h 3743424"/>
              <a:gd name="connsiteX16" fmla="*/ 0 w 1780040"/>
              <a:gd name="connsiteY16" fmla="*/ 0 h 3743424"/>
              <a:gd name="connsiteX0" fmla="*/ 0 w 1780040"/>
              <a:gd name="connsiteY0" fmla="*/ 0 h 3743424"/>
              <a:gd name="connsiteX1" fmla="*/ 296673 w 1780040"/>
              <a:gd name="connsiteY1" fmla="*/ 0 h 3743424"/>
              <a:gd name="connsiteX2" fmla="*/ 296673 w 1780040"/>
              <a:gd name="connsiteY2" fmla="*/ 0 h 3743424"/>
              <a:gd name="connsiteX3" fmla="*/ 741683 w 1780040"/>
              <a:gd name="connsiteY3" fmla="*/ 0 h 3743424"/>
              <a:gd name="connsiteX4" fmla="*/ 1780040 w 1780040"/>
              <a:gd name="connsiteY4" fmla="*/ 0 h 3743424"/>
              <a:gd name="connsiteX5" fmla="*/ 1780040 w 1780040"/>
              <a:gd name="connsiteY5" fmla="*/ 2183664 h 3743424"/>
              <a:gd name="connsiteX6" fmla="*/ 1780040 w 1780040"/>
              <a:gd name="connsiteY6" fmla="*/ 2183664 h 3743424"/>
              <a:gd name="connsiteX7" fmla="*/ 1780040 w 1780040"/>
              <a:gd name="connsiteY7" fmla="*/ 3119520 h 3743424"/>
              <a:gd name="connsiteX8" fmla="*/ 1780040 w 1780040"/>
              <a:gd name="connsiteY8" fmla="*/ 3743424 h 3743424"/>
              <a:gd name="connsiteX9" fmla="*/ 741683 w 1780040"/>
              <a:gd name="connsiteY9" fmla="*/ 3743424 h 3743424"/>
              <a:gd name="connsiteX10" fmla="*/ 296673 w 1780040"/>
              <a:gd name="connsiteY10" fmla="*/ 3743424 h 3743424"/>
              <a:gd name="connsiteX11" fmla="*/ 296673 w 1780040"/>
              <a:gd name="connsiteY11" fmla="*/ 3743424 h 3743424"/>
              <a:gd name="connsiteX12" fmla="*/ 0 w 1780040"/>
              <a:gd name="connsiteY12" fmla="*/ 3743424 h 3743424"/>
              <a:gd name="connsiteX13" fmla="*/ 0 w 1780040"/>
              <a:gd name="connsiteY13" fmla="*/ 3119520 h 3743424"/>
              <a:gd name="connsiteX14" fmla="*/ 0 w 1780040"/>
              <a:gd name="connsiteY14" fmla="*/ 2617610 h 3743424"/>
              <a:gd name="connsiteX15" fmla="*/ 0 w 1780040"/>
              <a:gd name="connsiteY15" fmla="*/ 908424 h 3743424"/>
              <a:gd name="connsiteX16" fmla="*/ 0 w 1780040"/>
              <a:gd name="connsiteY16" fmla="*/ 0 h 3743424"/>
              <a:gd name="connsiteX0" fmla="*/ 143516 w 1923556"/>
              <a:gd name="connsiteY0" fmla="*/ 0 h 3743424"/>
              <a:gd name="connsiteX1" fmla="*/ 440189 w 1923556"/>
              <a:gd name="connsiteY1" fmla="*/ 0 h 3743424"/>
              <a:gd name="connsiteX2" fmla="*/ 440189 w 1923556"/>
              <a:gd name="connsiteY2" fmla="*/ 0 h 3743424"/>
              <a:gd name="connsiteX3" fmla="*/ 885199 w 1923556"/>
              <a:gd name="connsiteY3" fmla="*/ 0 h 3743424"/>
              <a:gd name="connsiteX4" fmla="*/ 1923556 w 1923556"/>
              <a:gd name="connsiteY4" fmla="*/ 0 h 3743424"/>
              <a:gd name="connsiteX5" fmla="*/ 1923556 w 1923556"/>
              <a:gd name="connsiteY5" fmla="*/ 2183664 h 3743424"/>
              <a:gd name="connsiteX6" fmla="*/ 1923556 w 1923556"/>
              <a:gd name="connsiteY6" fmla="*/ 2183664 h 3743424"/>
              <a:gd name="connsiteX7" fmla="*/ 1923556 w 1923556"/>
              <a:gd name="connsiteY7" fmla="*/ 3119520 h 3743424"/>
              <a:gd name="connsiteX8" fmla="*/ 1923556 w 1923556"/>
              <a:gd name="connsiteY8" fmla="*/ 3743424 h 3743424"/>
              <a:gd name="connsiteX9" fmla="*/ 885199 w 1923556"/>
              <a:gd name="connsiteY9" fmla="*/ 3743424 h 3743424"/>
              <a:gd name="connsiteX10" fmla="*/ 440189 w 1923556"/>
              <a:gd name="connsiteY10" fmla="*/ 3743424 h 3743424"/>
              <a:gd name="connsiteX11" fmla="*/ 440189 w 1923556"/>
              <a:gd name="connsiteY11" fmla="*/ 3743424 h 3743424"/>
              <a:gd name="connsiteX12" fmla="*/ 143516 w 1923556"/>
              <a:gd name="connsiteY12" fmla="*/ 3743424 h 3743424"/>
              <a:gd name="connsiteX13" fmla="*/ 143516 w 1923556"/>
              <a:gd name="connsiteY13" fmla="*/ 3119520 h 3743424"/>
              <a:gd name="connsiteX14" fmla="*/ 0 w 1923556"/>
              <a:gd name="connsiteY14" fmla="*/ 2609409 h 3743424"/>
              <a:gd name="connsiteX15" fmla="*/ 143516 w 1923556"/>
              <a:gd name="connsiteY15" fmla="*/ 908424 h 3743424"/>
              <a:gd name="connsiteX16" fmla="*/ 143516 w 1923556"/>
              <a:gd name="connsiteY16" fmla="*/ 0 h 3743424"/>
              <a:gd name="connsiteX0" fmla="*/ 123014 w 1903054"/>
              <a:gd name="connsiteY0" fmla="*/ 0 h 3743424"/>
              <a:gd name="connsiteX1" fmla="*/ 419687 w 1903054"/>
              <a:gd name="connsiteY1" fmla="*/ 0 h 3743424"/>
              <a:gd name="connsiteX2" fmla="*/ 419687 w 1903054"/>
              <a:gd name="connsiteY2" fmla="*/ 0 h 3743424"/>
              <a:gd name="connsiteX3" fmla="*/ 864697 w 1903054"/>
              <a:gd name="connsiteY3" fmla="*/ 0 h 3743424"/>
              <a:gd name="connsiteX4" fmla="*/ 1903054 w 1903054"/>
              <a:gd name="connsiteY4" fmla="*/ 0 h 3743424"/>
              <a:gd name="connsiteX5" fmla="*/ 1903054 w 1903054"/>
              <a:gd name="connsiteY5" fmla="*/ 2183664 h 3743424"/>
              <a:gd name="connsiteX6" fmla="*/ 1903054 w 1903054"/>
              <a:gd name="connsiteY6" fmla="*/ 2183664 h 3743424"/>
              <a:gd name="connsiteX7" fmla="*/ 1903054 w 1903054"/>
              <a:gd name="connsiteY7" fmla="*/ 3119520 h 3743424"/>
              <a:gd name="connsiteX8" fmla="*/ 1903054 w 1903054"/>
              <a:gd name="connsiteY8" fmla="*/ 3743424 h 3743424"/>
              <a:gd name="connsiteX9" fmla="*/ 864697 w 1903054"/>
              <a:gd name="connsiteY9" fmla="*/ 3743424 h 3743424"/>
              <a:gd name="connsiteX10" fmla="*/ 419687 w 1903054"/>
              <a:gd name="connsiteY10" fmla="*/ 3743424 h 3743424"/>
              <a:gd name="connsiteX11" fmla="*/ 419687 w 1903054"/>
              <a:gd name="connsiteY11" fmla="*/ 3743424 h 3743424"/>
              <a:gd name="connsiteX12" fmla="*/ 123014 w 1903054"/>
              <a:gd name="connsiteY12" fmla="*/ 3743424 h 3743424"/>
              <a:gd name="connsiteX13" fmla="*/ 123014 w 1903054"/>
              <a:gd name="connsiteY13" fmla="*/ 3119520 h 3743424"/>
              <a:gd name="connsiteX14" fmla="*/ 0 w 1903054"/>
              <a:gd name="connsiteY14" fmla="*/ 2113255 h 3743424"/>
              <a:gd name="connsiteX15" fmla="*/ 123014 w 1903054"/>
              <a:gd name="connsiteY15" fmla="*/ 908424 h 3743424"/>
              <a:gd name="connsiteX16" fmla="*/ 123014 w 1903054"/>
              <a:gd name="connsiteY16" fmla="*/ 0 h 3743424"/>
              <a:gd name="connsiteX0" fmla="*/ 119003 w 1899043"/>
              <a:gd name="connsiteY0" fmla="*/ 0 h 3743424"/>
              <a:gd name="connsiteX1" fmla="*/ 415676 w 1899043"/>
              <a:gd name="connsiteY1" fmla="*/ 0 h 3743424"/>
              <a:gd name="connsiteX2" fmla="*/ 415676 w 1899043"/>
              <a:gd name="connsiteY2" fmla="*/ 0 h 3743424"/>
              <a:gd name="connsiteX3" fmla="*/ 860686 w 1899043"/>
              <a:gd name="connsiteY3" fmla="*/ 0 h 3743424"/>
              <a:gd name="connsiteX4" fmla="*/ 1899043 w 1899043"/>
              <a:gd name="connsiteY4" fmla="*/ 0 h 3743424"/>
              <a:gd name="connsiteX5" fmla="*/ 1899043 w 1899043"/>
              <a:gd name="connsiteY5" fmla="*/ 2183664 h 3743424"/>
              <a:gd name="connsiteX6" fmla="*/ 1899043 w 1899043"/>
              <a:gd name="connsiteY6" fmla="*/ 2183664 h 3743424"/>
              <a:gd name="connsiteX7" fmla="*/ 1899043 w 1899043"/>
              <a:gd name="connsiteY7" fmla="*/ 3119520 h 3743424"/>
              <a:gd name="connsiteX8" fmla="*/ 1899043 w 1899043"/>
              <a:gd name="connsiteY8" fmla="*/ 3743424 h 3743424"/>
              <a:gd name="connsiteX9" fmla="*/ 860686 w 1899043"/>
              <a:gd name="connsiteY9" fmla="*/ 3743424 h 3743424"/>
              <a:gd name="connsiteX10" fmla="*/ 415676 w 1899043"/>
              <a:gd name="connsiteY10" fmla="*/ 3743424 h 3743424"/>
              <a:gd name="connsiteX11" fmla="*/ 415676 w 1899043"/>
              <a:gd name="connsiteY11" fmla="*/ 3743424 h 3743424"/>
              <a:gd name="connsiteX12" fmla="*/ 119003 w 1899043"/>
              <a:gd name="connsiteY12" fmla="*/ 3743424 h 3743424"/>
              <a:gd name="connsiteX13" fmla="*/ 119003 w 1899043"/>
              <a:gd name="connsiteY13" fmla="*/ 3119520 h 3743424"/>
              <a:gd name="connsiteX14" fmla="*/ 0 w 1899043"/>
              <a:gd name="connsiteY14" fmla="*/ 1964865 h 3743424"/>
              <a:gd name="connsiteX15" fmla="*/ 119003 w 1899043"/>
              <a:gd name="connsiteY15" fmla="*/ 908424 h 3743424"/>
              <a:gd name="connsiteX16" fmla="*/ 119003 w 1899043"/>
              <a:gd name="connsiteY16" fmla="*/ 0 h 3743424"/>
              <a:gd name="connsiteX0" fmla="*/ 119004 w 1899044"/>
              <a:gd name="connsiteY0" fmla="*/ 0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119004 w 1899044"/>
              <a:gd name="connsiteY13" fmla="*/ 3119520 h 3743424"/>
              <a:gd name="connsiteX14" fmla="*/ 0 w 1899044"/>
              <a:gd name="connsiteY14" fmla="*/ 1916742 h 3743424"/>
              <a:gd name="connsiteX15" fmla="*/ 119004 w 1899044"/>
              <a:gd name="connsiteY15" fmla="*/ 908424 h 3743424"/>
              <a:gd name="connsiteX16" fmla="*/ 119004 w 1899044"/>
              <a:gd name="connsiteY16" fmla="*/ 0 h 3743424"/>
              <a:gd name="connsiteX0" fmla="*/ 119004 w 1899044"/>
              <a:gd name="connsiteY0" fmla="*/ 908424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119004 w 1899044"/>
              <a:gd name="connsiteY13" fmla="*/ 3119520 h 3743424"/>
              <a:gd name="connsiteX14" fmla="*/ 0 w 1899044"/>
              <a:gd name="connsiteY14" fmla="*/ 1916742 h 3743424"/>
              <a:gd name="connsiteX15" fmla="*/ 119004 w 1899044"/>
              <a:gd name="connsiteY15" fmla="*/ 908424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119004 w 1899044"/>
              <a:gd name="connsiteY13" fmla="*/ 3119520 h 3743424"/>
              <a:gd name="connsiteX14" fmla="*/ 0 w 1899044"/>
              <a:gd name="connsiteY14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119004 w 1899044"/>
              <a:gd name="connsiteY12" fmla="*/ 3743424 h 3743424"/>
              <a:gd name="connsiteX13" fmla="*/ 0 w 1899044"/>
              <a:gd name="connsiteY13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15677 w 1899044"/>
              <a:gd name="connsiteY11" fmla="*/ 3743424 h 3743424"/>
              <a:gd name="connsiteX12" fmla="*/ 439846 w 1899044"/>
              <a:gd name="connsiteY12" fmla="*/ 3743424 h 3743424"/>
              <a:gd name="connsiteX13" fmla="*/ 0 w 1899044"/>
              <a:gd name="connsiteY13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15677 w 1899044"/>
              <a:gd name="connsiteY10" fmla="*/ 3743424 h 3743424"/>
              <a:gd name="connsiteX11" fmla="*/ 439846 w 1899044"/>
              <a:gd name="connsiteY11" fmla="*/ 3743424 h 3743424"/>
              <a:gd name="connsiteX12" fmla="*/ 0 w 1899044"/>
              <a:gd name="connsiteY12" fmla="*/ 1916742 h 3743424"/>
              <a:gd name="connsiteX0" fmla="*/ 0 w 1899044"/>
              <a:gd name="connsiteY0" fmla="*/ 1916742 h 3743424"/>
              <a:gd name="connsiteX1" fmla="*/ 415677 w 1899044"/>
              <a:gd name="connsiteY1" fmla="*/ 0 h 3743424"/>
              <a:gd name="connsiteX2" fmla="*/ 415677 w 1899044"/>
              <a:gd name="connsiteY2" fmla="*/ 0 h 3743424"/>
              <a:gd name="connsiteX3" fmla="*/ 860687 w 1899044"/>
              <a:gd name="connsiteY3" fmla="*/ 0 h 3743424"/>
              <a:gd name="connsiteX4" fmla="*/ 1899044 w 1899044"/>
              <a:gd name="connsiteY4" fmla="*/ 0 h 3743424"/>
              <a:gd name="connsiteX5" fmla="*/ 1899044 w 1899044"/>
              <a:gd name="connsiteY5" fmla="*/ 2183664 h 3743424"/>
              <a:gd name="connsiteX6" fmla="*/ 1899044 w 1899044"/>
              <a:gd name="connsiteY6" fmla="*/ 2183664 h 3743424"/>
              <a:gd name="connsiteX7" fmla="*/ 1899044 w 1899044"/>
              <a:gd name="connsiteY7" fmla="*/ 3119520 h 3743424"/>
              <a:gd name="connsiteX8" fmla="*/ 1899044 w 1899044"/>
              <a:gd name="connsiteY8" fmla="*/ 3743424 h 3743424"/>
              <a:gd name="connsiteX9" fmla="*/ 860687 w 1899044"/>
              <a:gd name="connsiteY9" fmla="*/ 3743424 h 3743424"/>
              <a:gd name="connsiteX10" fmla="*/ 439846 w 1899044"/>
              <a:gd name="connsiteY10" fmla="*/ 3743424 h 3743424"/>
              <a:gd name="connsiteX11" fmla="*/ 0 w 1899044"/>
              <a:gd name="connsiteY11" fmla="*/ 1916742 h 3743424"/>
              <a:gd name="connsiteX0" fmla="*/ 0 w 1891022"/>
              <a:gd name="connsiteY0" fmla="*/ 1872626 h 3743424"/>
              <a:gd name="connsiteX1" fmla="*/ 407655 w 1891022"/>
              <a:gd name="connsiteY1" fmla="*/ 0 h 3743424"/>
              <a:gd name="connsiteX2" fmla="*/ 407655 w 1891022"/>
              <a:gd name="connsiteY2" fmla="*/ 0 h 3743424"/>
              <a:gd name="connsiteX3" fmla="*/ 852665 w 1891022"/>
              <a:gd name="connsiteY3" fmla="*/ 0 h 3743424"/>
              <a:gd name="connsiteX4" fmla="*/ 1891022 w 1891022"/>
              <a:gd name="connsiteY4" fmla="*/ 0 h 3743424"/>
              <a:gd name="connsiteX5" fmla="*/ 1891022 w 1891022"/>
              <a:gd name="connsiteY5" fmla="*/ 2183664 h 3743424"/>
              <a:gd name="connsiteX6" fmla="*/ 1891022 w 1891022"/>
              <a:gd name="connsiteY6" fmla="*/ 2183664 h 3743424"/>
              <a:gd name="connsiteX7" fmla="*/ 1891022 w 1891022"/>
              <a:gd name="connsiteY7" fmla="*/ 3119520 h 3743424"/>
              <a:gd name="connsiteX8" fmla="*/ 1891022 w 1891022"/>
              <a:gd name="connsiteY8" fmla="*/ 3743424 h 3743424"/>
              <a:gd name="connsiteX9" fmla="*/ 852665 w 1891022"/>
              <a:gd name="connsiteY9" fmla="*/ 3743424 h 3743424"/>
              <a:gd name="connsiteX10" fmla="*/ 431824 w 1891022"/>
              <a:gd name="connsiteY10" fmla="*/ 3743424 h 3743424"/>
              <a:gd name="connsiteX11" fmla="*/ 0 w 1891022"/>
              <a:gd name="connsiteY11" fmla="*/ 1872626 h 3743424"/>
              <a:gd name="connsiteX0" fmla="*/ 0 w 1891022"/>
              <a:gd name="connsiteY0" fmla="*/ 1860595 h 3743424"/>
              <a:gd name="connsiteX1" fmla="*/ 407655 w 1891022"/>
              <a:gd name="connsiteY1" fmla="*/ 0 h 3743424"/>
              <a:gd name="connsiteX2" fmla="*/ 407655 w 1891022"/>
              <a:gd name="connsiteY2" fmla="*/ 0 h 3743424"/>
              <a:gd name="connsiteX3" fmla="*/ 852665 w 1891022"/>
              <a:gd name="connsiteY3" fmla="*/ 0 h 3743424"/>
              <a:gd name="connsiteX4" fmla="*/ 1891022 w 1891022"/>
              <a:gd name="connsiteY4" fmla="*/ 0 h 3743424"/>
              <a:gd name="connsiteX5" fmla="*/ 1891022 w 1891022"/>
              <a:gd name="connsiteY5" fmla="*/ 2183664 h 3743424"/>
              <a:gd name="connsiteX6" fmla="*/ 1891022 w 1891022"/>
              <a:gd name="connsiteY6" fmla="*/ 2183664 h 3743424"/>
              <a:gd name="connsiteX7" fmla="*/ 1891022 w 1891022"/>
              <a:gd name="connsiteY7" fmla="*/ 3119520 h 3743424"/>
              <a:gd name="connsiteX8" fmla="*/ 1891022 w 1891022"/>
              <a:gd name="connsiteY8" fmla="*/ 3743424 h 3743424"/>
              <a:gd name="connsiteX9" fmla="*/ 852665 w 1891022"/>
              <a:gd name="connsiteY9" fmla="*/ 3743424 h 3743424"/>
              <a:gd name="connsiteX10" fmla="*/ 431824 w 1891022"/>
              <a:gd name="connsiteY10" fmla="*/ 3743424 h 3743424"/>
              <a:gd name="connsiteX11" fmla="*/ 0 w 1891022"/>
              <a:gd name="connsiteY11" fmla="*/ 1860595 h 37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1022" h="3743424">
                <a:moveTo>
                  <a:pt x="0" y="1860595"/>
                </a:moveTo>
                <a:lnTo>
                  <a:pt x="407655" y="0"/>
                </a:lnTo>
                <a:lnTo>
                  <a:pt x="407655" y="0"/>
                </a:lnTo>
                <a:lnTo>
                  <a:pt x="852665" y="0"/>
                </a:lnTo>
                <a:lnTo>
                  <a:pt x="1891022" y="0"/>
                </a:lnTo>
                <a:lnTo>
                  <a:pt x="1891022" y="2183664"/>
                </a:lnTo>
                <a:lnTo>
                  <a:pt x="1891022" y="2183664"/>
                </a:lnTo>
                <a:lnTo>
                  <a:pt x="1891022" y="3119520"/>
                </a:lnTo>
                <a:lnTo>
                  <a:pt x="1891022" y="3743424"/>
                </a:lnTo>
                <a:lnTo>
                  <a:pt x="852665" y="3743424"/>
                </a:lnTo>
                <a:lnTo>
                  <a:pt x="431824" y="3743424"/>
                </a:lnTo>
                <a:lnTo>
                  <a:pt x="0" y="1860595"/>
                </a:lnTo>
                <a:close/>
              </a:path>
            </a:pathLst>
          </a:custGeom>
          <a:solidFill>
            <a:srgbClr val="439639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b="1" baseline="-25000" dirty="0" smtClean="0"/>
          </a:p>
        </p:txBody>
      </p:sp>
      <p:sp>
        <p:nvSpPr>
          <p:cNvPr id="26" name="TextBox 57"/>
          <p:cNvSpPr txBox="1"/>
          <p:nvPr/>
        </p:nvSpPr>
        <p:spPr>
          <a:xfrm>
            <a:off x="1347836" y="1268760"/>
            <a:ext cx="24320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he-IL" sz="2000" b="1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דיפרנציאליות </a:t>
            </a:r>
            <a:r>
              <a:rPr lang="he-IL" sz="2000" b="1" dirty="0" smtClean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בתוך:</a:t>
            </a:r>
            <a:endParaRPr lang="he-IL" sz="2000" b="1" dirty="0">
              <a:solidFill>
                <a:schemeClr val="lt1"/>
              </a:solidFill>
              <a:latin typeface="+mn-lt"/>
              <a:cs typeface="NarkisTamRegularMF" pitchFamily="2" charset="-79"/>
            </a:endParaRPr>
          </a:p>
          <a:p>
            <a:pPr algn="r">
              <a:defRPr/>
            </a:pPr>
            <a:r>
              <a:rPr lang="he-IL" sz="2000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כל התלמידים מבצעים </a:t>
            </a:r>
            <a:r>
              <a:rPr lang="he-IL" sz="2000" dirty="0" smtClean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את</a:t>
            </a:r>
            <a:endParaRPr lang="en-US" sz="2000" dirty="0" smtClean="0">
              <a:solidFill>
                <a:schemeClr val="lt1"/>
              </a:solidFill>
              <a:latin typeface="+mn-lt"/>
              <a:cs typeface="NarkisTamRegularMF" pitchFamily="2" charset="-79"/>
            </a:endParaRPr>
          </a:p>
          <a:p>
            <a:pPr algn="r">
              <a:defRPr/>
            </a:pPr>
            <a:r>
              <a:rPr lang="he-IL" sz="2000" dirty="0" smtClean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אותה המשימה</a:t>
            </a:r>
            <a:endParaRPr lang="he-IL" sz="2000" dirty="0">
              <a:solidFill>
                <a:schemeClr val="lt1"/>
              </a:solidFill>
              <a:latin typeface="+mn-lt"/>
              <a:cs typeface="NarkisTamRegularMF" pitchFamily="2" charset="-79"/>
            </a:endParaRPr>
          </a:p>
          <a:p>
            <a:pPr marL="342900" indent="-342900" algn="r" rtl="1">
              <a:buFont typeface="Arial" pitchFamily="34" charset="0"/>
              <a:buChar char="•"/>
              <a:defRPr/>
            </a:pPr>
            <a:r>
              <a:rPr lang="he-IL" sz="2000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 יוזמת מחשב</a:t>
            </a:r>
          </a:p>
          <a:p>
            <a:pPr marL="342900" indent="-342900" algn="r" rtl="1">
              <a:buFont typeface="Arial" pitchFamily="34" charset="0"/>
              <a:buChar char="•"/>
              <a:defRPr/>
            </a:pPr>
            <a:r>
              <a:rPr lang="he-IL" sz="2000" dirty="0" smtClean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 </a:t>
            </a:r>
            <a:r>
              <a:rPr lang="he-IL" sz="2000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בחירת תלמיד </a:t>
            </a:r>
          </a:p>
        </p:txBody>
      </p:sp>
      <p:sp>
        <p:nvSpPr>
          <p:cNvPr id="27" name="Freeform 26"/>
          <p:cNvSpPr/>
          <p:nvPr/>
        </p:nvSpPr>
        <p:spPr>
          <a:xfrm>
            <a:off x="1171408" y="3356992"/>
            <a:ext cx="2752522" cy="72282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b="1" dirty="0" smtClean="0">
              <a:solidFill>
                <a:prstClr val="white"/>
              </a:solidFill>
            </a:endParaRPr>
          </a:p>
          <a:p>
            <a:pPr algn="ctr"/>
            <a:r>
              <a:rPr lang="he-IL" b="1" dirty="0" smtClean="0">
                <a:solidFill>
                  <a:prstClr val="white"/>
                </a:solidFill>
              </a:rPr>
              <a:t>"פיגומים":</a:t>
            </a:r>
          </a:p>
          <a:p>
            <a:pPr algn="ctr"/>
            <a:r>
              <a:rPr lang="he-IL" b="1" dirty="0" smtClean="0">
                <a:solidFill>
                  <a:prstClr val="white"/>
                </a:solidFill>
              </a:rPr>
              <a:t>משובים רמזים</a:t>
            </a:r>
            <a:r>
              <a:rPr lang="he-IL" b="1" dirty="0">
                <a:solidFill>
                  <a:prstClr val="white"/>
                </a:solidFill>
              </a:rPr>
              <a:t>, </a:t>
            </a:r>
            <a:r>
              <a:rPr lang="he-IL" b="1" dirty="0" smtClean="0">
                <a:solidFill>
                  <a:prstClr val="white"/>
                </a:solidFill>
              </a:rPr>
              <a:t>עזרים</a:t>
            </a:r>
          </a:p>
          <a:p>
            <a:pPr algn="ctr"/>
            <a:endParaRPr lang="he-IL" b="1" dirty="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rot="10800000">
            <a:off x="611561" y="5949280"/>
            <a:ext cx="7690402" cy="58100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  <a:gd name="connsiteX0" fmla="*/ 0 w 1154436"/>
              <a:gd name="connsiteY0" fmla="*/ 0 h 762000"/>
              <a:gd name="connsiteX1" fmla="*/ 1154436 w 1154436"/>
              <a:gd name="connsiteY1" fmla="*/ 0 h 762000"/>
              <a:gd name="connsiteX2" fmla="*/ 1154436 w 1154436"/>
              <a:gd name="connsiteY2" fmla="*/ 577218 h 762000"/>
              <a:gd name="connsiteX3" fmla="*/ 543194 w 1154436"/>
              <a:gd name="connsiteY3" fmla="*/ 762000 h 762000"/>
              <a:gd name="connsiteX4" fmla="*/ 0 w 1154436"/>
              <a:gd name="connsiteY4" fmla="*/ 577218 h 762000"/>
              <a:gd name="connsiteX5" fmla="*/ 0 w 1154436"/>
              <a:gd name="connsiteY5" fmla="*/ 0 h 762000"/>
              <a:gd name="connsiteX0" fmla="*/ 0 w 1154436"/>
              <a:gd name="connsiteY0" fmla="*/ 0 h 762000"/>
              <a:gd name="connsiteX1" fmla="*/ 1154436 w 1154436"/>
              <a:gd name="connsiteY1" fmla="*/ 0 h 762000"/>
              <a:gd name="connsiteX2" fmla="*/ 1154436 w 1154436"/>
              <a:gd name="connsiteY2" fmla="*/ 577218 h 762000"/>
              <a:gd name="connsiteX3" fmla="*/ 557771 w 1154436"/>
              <a:gd name="connsiteY3" fmla="*/ 762000 h 762000"/>
              <a:gd name="connsiteX4" fmla="*/ 0 w 1154436"/>
              <a:gd name="connsiteY4" fmla="*/ 577218 h 762000"/>
              <a:gd name="connsiteX5" fmla="*/ 0 w 1154436"/>
              <a:gd name="connsiteY5" fmla="*/ 0 h 762000"/>
              <a:gd name="connsiteX0" fmla="*/ 0 w 1154436"/>
              <a:gd name="connsiteY0" fmla="*/ 0 h 762000"/>
              <a:gd name="connsiteX1" fmla="*/ 1154436 w 1154436"/>
              <a:gd name="connsiteY1" fmla="*/ 0 h 762000"/>
              <a:gd name="connsiteX2" fmla="*/ 1154436 w 1154436"/>
              <a:gd name="connsiteY2" fmla="*/ 577218 h 762000"/>
              <a:gd name="connsiteX3" fmla="*/ 566274 w 1154436"/>
              <a:gd name="connsiteY3" fmla="*/ 762000 h 762000"/>
              <a:gd name="connsiteX4" fmla="*/ 0 w 1154436"/>
              <a:gd name="connsiteY4" fmla="*/ 577218 h 762000"/>
              <a:gd name="connsiteX5" fmla="*/ 0 w 1154436"/>
              <a:gd name="connsiteY5" fmla="*/ 0 h 762000"/>
              <a:gd name="connsiteX0" fmla="*/ 0 w 1154436"/>
              <a:gd name="connsiteY0" fmla="*/ 0 h 863150"/>
              <a:gd name="connsiteX1" fmla="*/ 1154436 w 1154436"/>
              <a:gd name="connsiteY1" fmla="*/ 0 h 863150"/>
              <a:gd name="connsiteX2" fmla="*/ 1154436 w 1154436"/>
              <a:gd name="connsiteY2" fmla="*/ 577218 h 863150"/>
              <a:gd name="connsiteX3" fmla="*/ 567489 w 1154436"/>
              <a:gd name="connsiteY3" fmla="*/ 863150 h 863150"/>
              <a:gd name="connsiteX4" fmla="*/ 0 w 1154436"/>
              <a:gd name="connsiteY4" fmla="*/ 577218 h 863150"/>
              <a:gd name="connsiteX5" fmla="*/ 0 w 1154436"/>
              <a:gd name="connsiteY5" fmla="*/ 0 h 863150"/>
              <a:gd name="connsiteX0" fmla="*/ 0 w 1154436"/>
              <a:gd name="connsiteY0" fmla="*/ 0 h 806956"/>
              <a:gd name="connsiteX1" fmla="*/ 1154436 w 1154436"/>
              <a:gd name="connsiteY1" fmla="*/ 0 h 806956"/>
              <a:gd name="connsiteX2" fmla="*/ 1154436 w 1154436"/>
              <a:gd name="connsiteY2" fmla="*/ 577218 h 806956"/>
              <a:gd name="connsiteX3" fmla="*/ 567489 w 1154436"/>
              <a:gd name="connsiteY3" fmla="*/ 806956 h 806956"/>
              <a:gd name="connsiteX4" fmla="*/ 0 w 1154436"/>
              <a:gd name="connsiteY4" fmla="*/ 577218 h 806956"/>
              <a:gd name="connsiteX5" fmla="*/ 0 w 1154436"/>
              <a:gd name="connsiteY5" fmla="*/ 0 h 80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436" h="806956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567489" y="806956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F4640C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e-IL" dirty="0"/>
          </a:p>
        </p:txBody>
      </p:sp>
      <p:sp>
        <p:nvSpPr>
          <p:cNvPr id="34" name="TextBox 57"/>
          <p:cNvSpPr txBox="1"/>
          <p:nvPr/>
        </p:nvSpPr>
        <p:spPr>
          <a:xfrm>
            <a:off x="1725359" y="6098241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he-IL" sz="2400" b="1" dirty="0">
                <a:solidFill>
                  <a:schemeClr val="lt1"/>
                </a:solidFill>
                <a:latin typeface="+mn-lt"/>
                <a:cs typeface="NarkisTamRegularMF" pitchFamily="2" charset="-79"/>
              </a:rPr>
              <a:t>מערך הערכה מתמשך ומדויק בתיווך המורה</a:t>
            </a:r>
          </a:p>
        </p:txBody>
      </p:sp>
      <p:sp>
        <p:nvSpPr>
          <p:cNvPr id="37" name="Freeform 36"/>
          <p:cNvSpPr/>
          <p:nvPr/>
        </p:nvSpPr>
        <p:spPr>
          <a:xfrm>
            <a:off x="1187624" y="4221088"/>
            <a:ext cx="2752522" cy="72282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b="1" dirty="0" smtClean="0">
              <a:solidFill>
                <a:prstClr val="white"/>
              </a:solidFill>
            </a:endParaRPr>
          </a:p>
          <a:p>
            <a:pPr algn="ctr"/>
            <a:r>
              <a:rPr lang="he-IL" b="1" dirty="0" err="1">
                <a:solidFill>
                  <a:prstClr val="white"/>
                </a:solidFill>
              </a:rPr>
              <a:t>הנגשת</a:t>
            </a:r>
            <a:r>
              <a:rPr lang="he-IL" b="1" dirty="0">
                <a:solidFill>
                  <a:prstClr val="white"/>
                </a:solidFill>
              </a:rPr>
              <a:t> התוכן: קריינות, </a:t>
            </a:r>
          </a:p>
          <a:p>
            <a:pPr algn="ctr"/>
            <a:r>
              <a:rPr lang="he-IL" b="1" dirty="0">
                <a:solidFill>
                  <a:prstClr val="white"/>
                </a:solidFill>
              </a:rPr>
              <a:t>מיני לומדות, אדפטיביות</a:t>
            </a:r>
          </a:p>
          <a:p>
            <a:pPr algn="ctr"/>
            <a:endParaRPr lang="he-IL" b="1" dirty="0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171406" y="5085184"/>
            <a:ext cx="2752522" cy="722828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b="1" dirty="0" smtClean="0">
              <a:solidFill>
                <a:prstClr val="white"/>
              </a:solidFill>
            </a:endParaRPr>
          </a:p>
          <a:p>
            <a:pPr algn="ctr"/>
            <a:r>
              <a:rPr lang="he-IL" b="1" dirty="0" smtClean="0">
                <a:solidFill>
                  <a:prstClr val="white"/>
                </a:solidFill>
              </a:rPr>
              <a:t>ריבוי ייצוגי מידע:</a:t>
            </a:r>
            <a:endParaRPr lang="he-IL" b="1" dirty="0">
              <a:solidFill>
                <a:prstClr val="white"/>
              </a:solidFill>
            </a:endParaRPr>
          </a:p>
          <a:p>
            <a:pPr algn="ctr"/>
            <a:r>
              <a:rPr lang="he-IL" b="1" dirty="0" err="1">
                <a:solidFill>
                  <a:prstClr val="white"/>
                </a:solidFill>
              </a:rPr>
              <a:t>יישומונים</a:t>
            </a:r>
            <a:r>
              <a:rPr lang="he-IL" b="1" dirty="0">
                <a:solidFill>
                  <a:prstClr val="white"/>
                </a:solidFill>
              </a:rPr>
              <a:t>, מארגן גרפי</a:t>
            </a:r>
          </a:p>
          <a:p>
            <a:pPr algn="ctr"/>
            <a:endParaRPr lang="he-IL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9360"/>
            <a:ext cx="7200000" cy="540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תכנים ברמות שונות</a:t>
            </a:r>
            <a:endParaRPr lang="en-US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96850" y="65088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96850" y="77788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"יבוא" חומרים מגוונים בהתאם לצרכי הלומדים</a:t>
            </a:r>
            <a:endParaRPr lang="en-US" dirty="0"/>
          </a:p>
        </p:txBody>
      </p:sp>
      <p:pic>
        <p:nvPicPr>
          <p:cNvPr id="5" name="Picture 10" descr="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84" y="1269360"/>
            <a:ext cx="7200000" cy="540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6850" y="65088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990600" y="381000"/>
            <a:ext cx="19050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49250" y="217488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384" y="1269360"/>
            <a:ext cx="7200000" cy="540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מעקב אחר התקדמות הלומדים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0 RTAM 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84" y="1269360"/>
            <a:ext cx="7200000" cy="540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924800" y="14478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-304800" y="76200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6477000" y="152400"/>
            <a:ext cx="1828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96850" y="65088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629823"/>
            <a:ext cx="8393141" cy="508548"/>
          </a:xfrm>
        </p:spPr>
        <p:txBody>
          <a:bodyPr/>
          <a:lstStyle/>
          <a:p>
            <a:r>
              <a:rPr lang="he-IL" dirty="0" smtClean="0"/>
              <a:t>מעקב אחר איכות הביצועים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539750" y="260648"/>
            <a:ext cx="8393113" cy="8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ts val="3100"/>
              </a:lnSpc>
              <a:defRPr/>
            </a:pPr>
            <a:r>
              <a:rPr lang="he-IL" sz="3400" b="1" dirty="0" smtClean="0">
                <a:solidFill>
                  <a:srgbClr val="439639"/>
                </a:solidFill>
                <a:latin typeface="+mn-lt"/>
                <a:cs typeface="+mn-cs"/>
              </a:rPr>
              <a:t>   הנגשת הטקסט </a:t>
            </a:r>
            <a:endParaRPr lang="en-US" sz="3400" b="1" dirty="0">
              <a:solidFill>
                <a:srgbClr val="439639"/>
              </a:solidFill>
              <a:latin typeface="+mn-lt"/>
              <a:cs typeface="+mn-cs"/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9360"/>
            <a:ext cx="7817906" cy="540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313" y="630238"/>
            <a:ext cx="8393112" cy="508000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משוב מיידי לתשובה נכונה</a:t>
            </a:r>
            <a:endParaRPr dirty="0"/>
          </a:p>
        </p:txBody>
      </p:sp>
      <p:pic>
        <p:nvPicPr>
          <p:cNvPr id="5122" name="Picture 2" descr="C:\Users\merav.kahana\Desktop\צ'ייס\משוב_תשובה_נכונה_66114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7" b="-728"/>
          <a:stretch/>
        </p:blipFill>
        <p:spPr bwMode="auto">
          <a:xfrm>
            <a:off x="828383" y="1424740"/>
            <a:ext cx="7200001" cy="481257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30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313" y="630238"/>
            <a:ext cx="8393112" cy="508000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"פיגומים" שימוש בעזר ורמז</a:t>
            </a:r>
            <a:endParaRPr dirty="0"/>
          </a:p>
        </p:txBody>
      </p:sp>
      <p:pic>
        <p:nvPicPr>
          <p:cNvPr id="1027" name="Picture 3" descr="C:\Users\merav.kahana\Desktop\צ'ייס\עזר_-_נקודה_עשרונית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5" y="1424112"/>
            <a:ext cx="7200799" cy="4813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347864" y="4509120"/>
            <a:ext cx="792088" cy="1368152"/>
          </a:xfrm>
          <a:prstGeom prst="straightConnector1">
            <a:avLst/>
          </a:prstGeom>
          <a:ln w="508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74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539750" y="688752"/>
            <a:ext cx="83931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ts val="3100"/>
              </a:lnSpc>
              <a:defRPr/>
            </a:pPr>
            <a:r>
              <a:rPr lang="he-IL" sz="3200" b="1" dirty="0" smtClean="0">
                <a:solidFill>
                  <a:srgbClr val="439639"/>
                </a:solidFill>
                <a:latin typeface="+mn-lt"/>
                <a:cs typeface="+mn-cs"/>
              </a:rPr>
              <a:t>   משוב</a:t>
            </a:r>
            <a:r>
              <a:rPr lang="he-IL" sz="2500" b="1" dirty="0" smtClean="0">
                <a:solidFill>
                  <a:srgbClr val="439639"/>
                </a:solidFill>
                <a:latin typeface="+mn-lt"/>
                <a:cs typeface="+mn-cs"/>
              </a:rPr>
              <a:t> </a:t>
            </a:r>
            <a:r>
              <a:rPr lang="he-IL" sz="3200" b="1" dirty="0" smtClean="0">
                <a:solidFill>
                  <a:srgbClr val="439639"/>
                </a:solidFill>
                <a:latin typeface="+mn-lt"/>
                <a:cs typeface="+mn-cs"/>
              </a:rPr>
              <a:t>מיידי ומשמעותי בתהליך הלמידה </a:t>
            </a:r>
            <a:r>
              <a:rPr lang="en-US" sz="3200" b="1" dirty="0" smtClean="0">
                <a:solidFill>
                  <a:srgbClr val="439639"/>
                </a:solidFill>
                <a:latin typeface="+mn-lt"/>
                <a:cs typeface="+mn-cs"/>
              </a:rPr>
              <a:t> </a:t>
            </a:r>
            <a:endParaRPr lang="en-US" sz="3200" b="1" dirty="0">
              <a:solidFill>
                <a:srgbClr val="439639"/>
              </a:solidFill>
              <a:latin typeface="+mn-lt"/>
              <a:cs typeface="+mn-cs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9750" y="1268413"/>
            <a:ext cx="8245475" cy="5067300"/>
          </a:xfrm>
          <a:prstGeom prst="rect">
            <a:avLst/>
          </a:prstGeom>
        </p:spPr>
        <p:txBody>
          <a:bodyPr/>
          <a:lstStyle/>
          <a:p>
            <a:pPr marL="231775" indent="-231775" eaLnBrk="0" hangingPunct="0">
              <a:spcBef>
                <a:spcPct val="20000"/>
              </a:spcBef>
              <a:buClr>
                <a:srgbClr val="439639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feedbacks provide students with assistance on how to yet the answer to the question correct on the second attempt</a:t>
            </a:r>
          </a:p>
          <a:p>
            <a:pPr marL="231775" indent="-231775" eaLnBrk="0" hangingPunct="0">
              <a:spcBef>
                <a:spcPct val="20000"/>
              </a:spcBef>
              <a:buClr>
                <a:srgbClr val="439639"/>
              </a:buClr>
              <a:buSzPct val="120000"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31775" indent="-231775" eaLnBrk="0" hangingPunct="0">
              <a:spcBef>
                <a:spcPct val="20000"/>
              </a:spcBef>
              <a:buClr>
                <a:srgbClr val="439639"/>
              </a:buClr>
              <a:buSzPct val="120000"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781151"/>
            <a:ext cx="4635500" cy="22320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571750"/>
            <a:ext cx="3429000" cy="26574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הגדרת פרופיל לומד לצרכי קריינות</a:t>
            </a:r>
            <a:endParaRPr lang="en-US" dirty="0"/>
          </a:p>
        </p:txBody>
      </p:sp>
      <p:pic>
        <p:nvPicPr>
          <p:cNvPr id="4" name="Picture 3" descr="profile-_hebr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525906"/>
            <a:ext cx="5040560" cy="4711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3851920" y="1428751"/>
            <a:ext cx="4741894" cy="4572018"/>
          </a:xfrm>
        </p:spPr>
        <p:txBody>
          <a:bodyPr>
            <a:normAutofit fontScale="85000" lnSpcReduction="10000"/>
          </a:bodyPr>
          <a:lstStyle/>
          <a:p>
            <a:r>
              <a:rPr lang="he-IL" dirty="0"/>
              <a:t>פתרון מערכתי </a:t>
            </a:r>
            <a:r>
              <a:rPr lang="he-IL" b="1" dirty="0"/>
              <a:t>לייעול תהליכי ההוראה </a:t>
            </a:r>
            <a:r>
              <a:rPr lang="he-IL" b="1" dirty="0" smtClean="0"/>
              <a:t>והלמידה</a:t>
            </a:r>
            <a:endParaRPr lang="he-IL" b="1" dirty="0"/>
          </a:p>
          <a:p>
            <a:r>
              <a:rPr lang="he-IL" dirty="0"/>
              <a:t>פלטפורמת הוראה דיגיטלית הכוללת כלים </a:t>
            </a:r>
            <a:r>
              <a:rPr lang="he-IL" b="1" dirty="0"/>
              <a:t>לניהול הוראה, למידה והערכה </a:t>
            </a:r>
            <a:r>
              <a:rPr lang="he-IL" dirty="0"/>
              <a:t>בכיתה ומחוצה לה</a:t>
            </a:r>
          </a:p>
          <a:p>
            <a:r>
              <a:rPr lang="he-IL" dirty="0"/>
              <a:t>תכנים אינטראקטיביים המכסים את תכנית הלימודים של משרד </a:t>
            </a:r>
            <a:r>
              <a:rPr lang="he-IL" dirty="0" smtClean="0"/>
              <a:t>החינוך</a:t>
            </a:r>
            <a:endParaRPr lang="he-IL" dirty="0"/>
          </a:p>
          <a:p>
            <a:r>
              <a:rPr lang="he-IL" dirty="0" smtClean="0"/>
              <a:t>כתות </a:t>
            </a:r>
            <a:r>
              <a:rPr lang="he-IL" dirty="0"/>
              <a:t>ג'-ו' במקצועות הליבה -</a:t>
            </a:r>
            <a:r>
              <a:rPr lang="he-IL" b="1" dirty="0"/>
              <a:t>אנגלית, עברית ומתמטיקה </a:t>
            </a:r>
            <a:r>
              <a:rPr lang="he-IL" dirty="0"/>
              <a:t>(בקרוב מדעים)</a:t>
            </a:r>
          </a:p>
          <a:p>
            <a:r>
              <a:rPr lang="he-IL" dirty="0"/>
              <a:t>צפי של 100 בתי ספר עד יוני 2012</a:t>
            </a:r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עת הדעת ב-60 שניות</a:t>
            </a:r>
            <a:r>
              <a:rPr lang="he-IL" dirty="0" smtClean="0"/>
              <a:t>..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5496" y="0"/>
            <a:ext cx="34320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4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[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2000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539750" y="617538"/>
            <a:ext cx="83931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rtl="1" eaLnBrk="0" hangingPunct="0">
              <a:lnSpc>
                <a:spcPts val="3100"/>
              </a:lnSpc>
              <a:defRPr/>
            </a:pPr>
            <a:r>
              <a:rPr lang="he-IL" sz="3400" b="1" dirty="0" smtClean="0">
                <a:solidFill>
                  <a:srgbClr val="439639"/>
                </a:solidFill>
                <a:latin typeface="+mn-lt"/>
                <a:cs typeface="+mn-cs"/>
              </a:rPr>
              <a:t>  מנגנון אדפטיבי אוטומטי </a:t>
            </a:r>
            <a:r>
              <a:rPr lang="he-IL" b="1" dirty="0" smtClean="0">
                <a:solidFill>
                  <a:srgbClr val="439639"/>
                </a:solidFill>
              </a:rPr>
              <a:t> </a:t>
            </a:r>
            <a:endParaRPr lang="en-US" b="1" dirty="0">
              <a:solidFill>
                <a:srgbClr val="4396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51520" y="0"/>
            <a:ext cx="8393113" cy="8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rtl="1" eaLnBrk="0" hangingPunct="0">
              <a:lnSpc>
                <a:spcPts val="3100"/>
              </a:lnSpc>
              <a:defRPr/>
            </a:pPr>
            <a:r>
              <a:rPr lang="he-IL" sz="3400" b="1" dirty="0" smtClean="0">
                <a:solidFill>
                  <a:srgbClr val="439639"/>
                </a:solidFill>
                <a:latin typeface="+mn-lt"/>
                <a:cs typeface="+mn-cs"/>
              </a:rPr>
              <a:t> מגוון ייצוגי מידע</a:t>
            </a:r>
            <a:endParaRPr lang="en-US" b="1" dirty="0">
              <a:solidFill>
                <a:srgbClr val="439639"/>
              </a:solidFill>
            </a:endParaRPr>
          </a:p>
        </p:txBody>
      </p:sp>
      <p:pic>
        <p:nvPicPr>
          <p:cNvPr id="7" name="Picture 1" descr="image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00000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355976" y="1124743"/>
            <a:ext cx="3672408" cy="4994475"/>
            <a:chOff x="4427984" y="1124744"/>
            <a:chExt cx="3600400" cy="4896544"/>
          </a:xfrm>
        </p:grpSpPr>
        <p:sp>
          <p:nvSpPr>
            <p:cNvPr id="3" name="Rectangle 2"/>
            <p:cNvSpPr/>
            <p:nvPr/>
          </p:nvSpPr>
          <p:spPr>
            <a:xfrm>
              <a:off x="4427984" y="1124744"/>
              <a:ext cx="3600400" cy="4896544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 bwMode="auto">
            <a:xfrm>
              <a:off x="4430310" y="1124744"/>
              <a:ext cx="3595749" cy="464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just" eaLnBrk="0" hangingPunct="0">
                <a:lnSpc>
                  <a:spcPts val="3100"/>
                </a:lnSpc>
                <a:defRPr/>
              </a:pPr>
              <a:r>
                <a:rPr lang="he-IL" sz="20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עזר לתלמיד, חלופה טקסטואלית 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pic>
          <p:nvPicPr>
            <p:cNvPr id="9" name="Picture 4" descr="image0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7870" y="1586637"/>
              <a:ext cx="3580629" cy="443465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313" y="630238"/>
            <a:ext cx="8393112" cy="508000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השוואת תוצרים של תלמידים שונים</a:t>
            </a:r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8064896" cy="47525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1250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5750" y="2976712"/>
            <a:ext cx="8310563" cy="1143903"/>
          </a:xfrm>
        </p:spPr>
        <p:txBody>
          <a:bodyPr/>
          <a:lstStyle/>
          <a:p>
            <a:r>
              <a:rPr lang="he-IL" sz="3600" dirty="0" smtClean="0"/>
              <a:t>מחקר השוואתי בשיתוף מחלקת החינוך המחוזית בטקסס, ארה"ב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שאלות המחקר</a:t>
            </a:r>
          </a:p>
          <a:p>
            <a:pPr lvl="1"/>
            <a:r>
              <a:rPr lang="he-IL" dirty="0" smtClean="0"/>
              <a:t>מהי ההשפעה של תוכנית עת הדעת על </a:t>
            </a:r>
            <a:r>
              <a:rPr lang="he-IL" b="1" dirty="0" smtClean="0"/>
              <a:t>שכיחות ואופי האינטראקציות החינוכיות  מורה-תלמיד</a:t>
            </a:r>
            <a:r>
              <a:rPr lang="he-IL" dirty="0" smtClean="0"/>
              <a:t>, בהשוואה לסביבה המסורתית?</a:t>
            </a:r>
            <a:endParaRPr lang="en-US" dirty="0" smtClean="0"/>
          </a:p>
          <a:p>
            <a:pPr lvl="1"/>
            <a:r>
              <a:rPr lang="he-IL" dirty="0" smtClean="0"/>
              <a:t>מהי ההשפעה של תוכנית עת הדעת על </a:t>
            </a:r>
            <a:r>
              <a:rPr lang="he-IL" b="1" dirty="0" smtClean="0"/>
              <a:t>אופנויות למידה</a:t>
            </a:r>
            <a:r>
              <a:rPr lang="he-IL" dirty="0" smtClean="0"/>
              <a:t>, בהשוואה לסביבה המסורתית?</a:t>
            </a:r>
            <a:endParaRPr lang="en-US" dirty="0" smtClean="0"/>
          </a:p>
          <a:p>
            <a:r>
              <a:rPr lang="he-IL" dirty="0" smtClean="0"/>
              <a:t>שיטה</a:t>
            </a:r>
            <a:endParaRPr lang="en-US" dirty="0" smtClean="0"/>
          </a:p>
          <a:p>
            <a:pPr lvl="1"/>
            <a:r>
              <a:rPr lang="he-IL" dirty="0" smtClean="0"/>
              <a:t>55 שעות תצפית בשיעורים: קבוצת ניסוי (עת הדעת) וקבוצת השוואה (למידה מסורתית)</a:t>
            </a:r>
          </a:p>
          <a:p>
            <a:pPr lvl="1"/>
            <a:r>
              <a:rPr lang="he-IL" dirty="0" smtClean="0"/>
              <a:t>מועדי תצפיות : תחילת שנה"ל וסוף שנה"ל</a:t>
            </a:r>
          </a:p>
          <a:p>
            <a:r>
              <a:rPr lang="he-IL" dirty="0" smtClean="0"/>
              <a:t>אוכלוסיה</a:t>
            </a:r>
          </a:p>
          <a:p>
            <a:pPr lvl="1"/>
            <a:r>
              <a:rPr lang="he-IL" dirty="0" smtClean="0"/>
              <a:t>4 בתי ספר יסודיים:</a:t>
            </a:r>
            <a:r>
              <a:rPr lang="en-US" dirty="0" smtClean="0"/>
              <a:t> </a:t>
            </a:r>
            <a:r>
              <a:rPr lang="he-IL" dirty="0" smtClean="0"/>
              <a:t>2 בתי ספר בתכנית עת הדעת ו- 2 בתי ספר השוואתיים (נבחרו על ידי המחוז על-בסיס התאמה דמוגרפית)</a:t>
            </a:r>
          </a:p>
          <a:p>
            <a:pPr lvl="1"/>
            <a:r>
              <a:rPr lang="he-IL" dirty="0" smtClean="0"/>
              <a:t>453 תלמידים בכיתות ד' ו-ה', 16 מורים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רקע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:\Dept_CDO\3. Brand and Marketing Projects\Marketing Presentations\General\New Investors PPT_ May 2011\Resources\Images\new screens\Slide 29_New Learning &amp; Teach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488" y="3212976"/>
            <a:ext cx="3923928" cy="2430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S:\Dept_CDO\3. Brand and Marketing Projects\Marketing Presentations\General\New Investors PPT_ May 2011\Resources\Images\new screens\Slide 21 Class Activity Report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644932"/>
            <a:ext cx="4961384" cy="287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79512" y="1340768"/>
            <a:ext cx="8379532" cy="45720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dirty="0" smtClean="0"/>
              <a:t>תדירות אינטראקציות לימודיות </a:t>
            </a:r>
          </a:p>
          <a:p>
            <a:pPr>
              <a:defRPr/>
            </a:pPr>
            <a:r>
              <a:rPr lang="he-IL" dirty="0" smtClean="0"/>
              <a:t>יוזם האינטראקציה</a:t>
            </a:r>
          </a:p>
          <a:p>
            <a:pPr lvl="1">
              <a:defRPr/>
            </a:pPr>
            <a:r>
              <a:rPr lang="he-IL" dirty="0" smtClean="0"/>
              <a:t>כל אינטראקציה לימודית פרטנית מסוג מורה-תלמיד סווגה על פי זהות היוזם – המורה או התלמיד.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 המחקר: </a:t>
            </a:r>
            <a:r>
              <a:rPr lang="he-IL" sz="3600" dirty="0"/>
              <a:t>אינטראקציה </a:t>
            </a:r>
            <a:r>
              <a:rPr lang="he-IL" sz="3600" dirty="0" smtClean="0"/>
              <a:t>מורה-תלמיד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 המחקר: אופנויות לימודיות</a:t>
            </a:r>
            <a:endParaRPr lang="en-US" dirty="0"/>
          </a:p>
        </p:txBody>
      </p:sp>
      <p:pic>
        <p:nvPicPr>
          <p:cNvPr id="5" name="Picture 10" descr="orange_frui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47863"/>
            <a:ext cx="5830888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539552" y="3933056"/>
            <a:ext cx="201652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1" eaLnBrk="0" hangingPunct="0">
              <a:spcBef>
                <a:spcPct val="20000"/>
              </a:spcBef>
              <a:buClr>
                <a:srgbClr val="439639"/>
              </a:buClr>
              <a:buSzPct val="120000"/>
              <a:buFont typeface="Wingdings" pitchFamily="2" charset="2"/>
              <a:buNone/>
              <a:defRPr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 bwMode="auto">
          <a:xfrm>
            <a:off x="684213" y="5859463"/>
            <a:ext cx="8208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439639"/>
              </a:buClr>
              <a:buSzPct val="12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Adopted from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Making Differentiation a Habit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by Diane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Heacox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(2009) </a:t>
            </a:r>
          </a:p>
        </p:txBody>
      </p:sp>
      <p:sp>
        <p:nvSpPr>
          <p:cNvPr id="21" name="Freeform 20"/>
          <p:cNvSpPr/>
          <p:nvPr/>
        </p:nvSpPr>
        <p:spPr>
          <a:xfrm>
            <a:off x="179512" y="4464536"/>
            <a:ext cx="1872208" cy="548640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439D43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e-IL" sz="1600" b="1" dirty="0">
                <a:solidFill>
                  <a:schemeClr val="bg1"/>
                </a:solidFill>
              </a:rPr>
              <a:t>התאמות </a:t>
            </a:r>
          </a:p>
          <a:p>
            <a:pPr algn="ctr">
              <a:lnSpc>
                <a:spcPts val="1600"/>
              </a:lnSpc>
            </a:pPr>
            <a:r>
              <a:rPr lang="he-IL" sz="1600" b="1" dirty="0" smtClean="0">
                <a:solidFill>
                  <a:schemeClr val="bg1"/>
                </a:solidFill>
              </a:rPr>
              <a:t>לימודיות</a:t>
            </a:r>
            <a:endParaRPr lang="he-IL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07904" y="1988840"/>
            <a:ext cx="648072" cy="504056"/>
          </a:xfrm>
          <a:prstGeom prst="line">
            <a:avLst/>
          </a:prstGeom>
          <a:ln w="57150">
            <a:solidFill>
              <a:srgbClr val="43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267744" y="1512208"/>
            <a:ext cx="1872208" cy="548640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439D43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e-IL" sz="1600" b="1" dirty="0">
                <a:solidFill>
                  <a:schemeClr val="bg1"/>
                </a:solidFill>
              </a:rPr>
              <a:t>למידה עצמאית</a:t>
            </a:r>
          </a:p>
        </p:txBody>
      </p:sp>
      <p:sp>
        <p:nvSpPr>
          <p:cNvPr id="24" name="Oval 23"/>
          <p:cNvSpPr/>
          <p:nvPr/>
        </p:nvSpPr>
        <p:spPr>
          <a:xfrm>
            <a:off x="4283968" y="2420888"/>
            <a:ext cx="144016" cy="144016"/>
          </a:xfrm>
          <a:prstGeom prst="ellipse">
            <a:avLst/>
          </a:prstGeom>
          <a:solidFill>
            <a:srgbClr val="439D4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67744" y="2986406"/>
            <a:ext cx="626981" cy="133471"/>
          </a:xfrm>
          <a:prstGeom prst="line">
            <a:avLst/>
          </a:prstGeom>
          <a:ln w="57150">
            <a:solidFill>
              <a:srgbClr val="43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43808" y="3041536"/>
            <a:ext cx="144016" cy="144016"/>
          </a:xfrm>
          <a:prstGeom prst="ellipse">
            <a:avLst/>
          </a:prstGeom>
          <a:solidFill>
            <a:srgbClr val="439D4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Freeform 19"/>
          <p:cNvSpPr/>
          <p:nvPr/>
        </p:nvSpPr>
        <p:spPr>
          <a:xfrm>
            <a:off x="395536" y="2564904"/>
            <a:ext cx="1872208" cy="548640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439D43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e-IL" sz="1600" b="1" dirty="0">
                <a:solidFill>
                  <a:schemeClr val="bg1"/>
                </a:solidFill>
              </a:rPr>
              <a:t>אתגר</a:t>
            </a:r>
          </a:p>
          <a:p>
            <a:pPr algn="ctr">
              <a:lnSpc>
                <a:spcPts val="1600"/>
              </a:lnSpc>
            </a:pPr>
            <a:r>
              <a:rPr lang="he-IL" sz="1600" b="1" dirty="0" smtClean="0">
                <a:solidFill>
                  <a:schemeClr val="bg1"/>
                </a:solidFill>
              </a:rPr>
              <a:t>אינטלקטואלי</a:t>
            </a:r>
            <a:endParaRPr lang="he-IL" sz="16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072811" y="4602063"/>
            <a:ext cx="555271" cy="21092"/>
          </a:xfrm>
          <a:prstGeom prst="line">
            <a:avLst/>
          </a:prstGeom>
          <a:ln w="57150">
            <a:solidFill>
              <a:srgbClr val="43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84066" y="4509120"/>
            <a:ext cx="144016" cy="144016"/>
          </a:xfrm>
          <a:prstGeom prst="ellipse">
            <a:avLst/>
          </a:prstGeom>
          <a:solidFill>
            <a:srgbClr val="439D4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27565" y="4455344"/>
            <a:ext cx="894220" cy="265127"/>
          </a:xfrm>
          <a:prstGeom prst="line">
            <a:avLst/>
          </a:prstGeom>
          <a:ln w="57150">
            <a:solidFill>
              <a:srgbClr val="43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7092280" y="4455344"/>
            <a:ext cx="1872208" cy="548640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439D43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he-IL" sz="1600" b="1" dirty="0" smtClean="0">
                <a:solidFill>
                  <a:schemeClr val="bg1"/>
                </a:solidFill>
              </a:rPr>
              <a:t>משוב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55557" y="4365104"/>
            <a:ext cx="144016" cy="144016"/>
          </a:xfrm>
          <a:prstGeom prst="ellipse">
            <a:avLst/>
          </a:prstGeom>
          <a:solidFill>
            <a:srgbClr val="439D4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790098" y="2240868"/>
            <a:ext cx="942142" cy="547146"/>
          </a:xfrm>
          <a:prstGeom prst="line">
            <a:avLst/>
          </a:prstGeom>
          <a:ln w="57150">
            <a:solidFill>
              <a:srgbClr val="43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24128" y="2717304"/>
            <a:ext cx="144016" cy="144016"/>
          </a:xfrm>
          <a:prstGeom prst="ellipse">
            <a:avLst/>
          </a:prstGeom>
          <a:solidFill>
            <a:srgbClr val="439D4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Freeform 10"/>
          <p:cNvSpPr/>
          <p:nvPr/>
        </p:nvSpPr>
        <p:spPr>
          <a:xfrm>
            <a:off x="6156176" y="1872248"/>
            <a:ext cx="1872208" cy="548640"/>
          </a:xfrm>
          <a:custGeom>
            <a:avLst/>
            <a:gdLst>
              <a:gd name="connsiteX0" fmla="*/ 0 w 1154436"/>
              <a:gd name="connsiteY0" fmla="*/ 0 h 577218"/>
              <a:gd name="connsiteX1" fmla="*/ 1154436 w 1154436"/>
              <a:gd name="connsiteY1" fmla="*/ 0 h 577218"/>
              <a:gd name="connsiteX2" fmla="*/ 1154436 w 1154436"/>
              <a:gd name="connsiteY2" fmla="*/ 577218 h 577218"/>
              <a:gd name="connsiteX3" fmla="*/ 0 w 1154436"/>
              <a:gd name="connsiteY3" fmla="*/ 577218 h 577218"/>
              <a:gd name="connsiteX4" fmla="*/ 0 w 1154436"/>
              <a:gd name="connsiteY4" fmla="*/ 0 h 5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436" h="577218">
                <a:moveTo>
                  <a:pt x="0" y="0"/>
                </a:moveTo>
                <a:lnTo>
                  <a:pt x="1154436" y="0"/>
                </a:lnTo>
                <a:lnTo>
                  <a:pt x="1154436" y="577218"/>
                </a:lnTo>
                <a:lnTo>
                  <a:pt x="0" y="577218"/>
                </a:lnTo>
                <a:lnTo>
                  <a:pt x="0" y="0"/>
                </a:lnTo>
                <a:close/>
              </a:path>
            </a:pathLst>
          </a:custGeom>
          <a:solidFill>
            <a:srgbClr val="439D43"/>
          </a:solidFill>
          <a:ln>
            <a:solidFill>
              <a:schemeClr val="bg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85" tIns="6985" rIns="6985" bIns="6985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endParaRPr lang="he-IL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endParaRPr lang="he-IL" sz="16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he-IL" sz="1600" b="1" dirty="0" smtClean="0">
                <a:solidFill>
                  <a:schemeClr val="bg1"/>
                </a:solidFill>
              </a:rPr>
              <a:t>הדגמה </a:t>
            </a:r>
            <a:r>
              <a:rPr lang="he-IL" sz="1600" b="1" dirty="0">
                <a:solidFill>
                  <a:schemeClr val="bg1"/>
                </a:solidFill>
              </a:rPr>
              <a:t>(מידול)</a:t>
            </a:r>
          </a:p>
          <a:p>
            <a:pPr algn="ctr">
              <a:lnSpc>
                <a:spcPts val="1600"/>
              </a:lnSpc>
            </a:pPr>
            <a:r>
              <a:rPr lang="he-IL" sz="1600" b="1" dirty="0">
                <a:solidFill>
                  <a:schemeClr val="bg1"/>
                </a:solidFill>
              </a:rPr>
              <a:t>על-ידי המורה</a:t>
            </a:r>
          </a:p>
          <a:p>
            <a:pPr algn="ctr">
              <a:lnSpc>
                <a:spcPts val="1600"/>
              </a:lnSpc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ממצאי תצפיות – תדירויות האופנויות הלימודיות</a:t>
            </a: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0" y="1484784"/>
            <a:ext cx="4416951" cy="3600400"/>
            <a:chOff x="0" y="1484784"/>
            <a:chExt cx="4416951" cy="36004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4784"/>
              <a:ext cx="4381932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 rot="5400000">
              <a:off x="3450360" y="2966464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תדירות ממוצעת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427984" y="1484784"/>
            <a:ext cx="4392488" cy="3600399"/>
            <a:chOff x="4427984" y="1484784"/>
            <a:chExt cx="4392488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484784"/>
              <a:ext cx="4392488" cy="360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7781872" y="2966465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תדירות ממוצעת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6948264" y="5013176"/>
            <a:ext cx="1224136" cy="648072"/>
            <a:chOff x="6948264" y="5013176"/>
            <a:chExt cx="1224136" cy="648072"/>
          </a:xfrm>
        </p:grpSpPr>
        <p:sp>
          <p:nvSpPr>
            <p:cNvPr id="11" name="Rectangle 10"/>
            <p:cNvSpPr/>
            <p:nvPr/>
          </p:nvSpPr>
          <p:spPr>
            <a:xfrm>
              <a:off x="8028384" y="5085184"/>
              <a:ext cx="144016" cy="144016"/>
            </a:xfrm>
            <a:prstGeom prst="rect">
              <a:avLst/>
            </a:prstGeom>
            <a:solidFill>
              <a:srgbClr val="4396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5445224"/>
              <a:ext cx="144016" cy="14401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8264" y="501317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עת הדעת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0272" y="538424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השוואה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52120" y="134628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נובמבר-דצמבר 2010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134628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אפריל-מאי 2011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כיתה ד':</a:t>
            </a:r>
          </a:p>
          <a:p>
            <a:pPr lvl="1"/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עליה של 17.2% בציוני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TAKS</a:t>
            </a: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 במתמטיקה</a:t>
            </a:r>
          </a:p>
          <a:p>
            <a:pPr lvl="1"/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עליה של 8.5% בציוני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TAKS</a:t>
            </a: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 בשפה</a:t>
            </a:r>
          </a:p>
          <a:p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כיתה ה':</a:t>
            </a:r>
          </a:p>
          <a:p>
            <a:pPr lvl="1"/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עליה של 10.1% בציוני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TAKS</a:t>
            </a: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 במתמטיקה</a:t>
            </a:r>
          </a:p>
          <a:p>
            <a:pPr lvl="1"/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עליה של 13.1% בציוני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TAKS</a:t>
            </a: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 בשפה</a:t>
            </a:r>
          </a:p>
          <a:p>
            <a:pPr lvl="1">
              <a:buNone/>
            </a:pPr>
            <a:endParaRPr lang="he-IL" dirty="0" smtClean="0">
              <a:solidFill>
                <a:srgbClr val="595959"/>
              </a:solidFill>
              <a:latin typeface="Calibri" pitchFamily="34" charset="0"/>
            </a:endParaRPr>
          </a:p>
          <a:p>
            <a:pPr lvl="1">
              <a:buNone/>
            </a:pP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עליות אלה בציונים נמצאו כמובהקת סטטיסטית. לא נמצא דפוס דומה </a:t>
            </a:r>
          </a:p>
          <a:p>
            <a:pPr lvl="1">
              <a:buNone/>
            </a:pP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בקבוצת ההשוואה (פירוט: </a:t>
            </a:r>
            <a:r>
              <a:rPr lang="en-US" dirty="0" smtClean="0">
                <a:solidFill>
                  <a:srgbClr val="595959"/>
                </a:solidFill>
                <a:latin typeface="Calibri" pitchFamily="34" charset="0"/>
              </a:rPr>
              <a:t>Rosen, &amp; Beck-Hill, 2012</a:t>
            </a:r>
            <a:r>
              <a:rPr lang="he-IL" dirty="0" smtClean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9823"/>
            <a:ext cx="8607423" cy="508548"/>
          </a:xfrm>
        </p:spPr>
        <p:txBody>
          <a:bodyPr/>
          <a:lstStyle/>
          <a:p>
            <a:r>
              <a:rPr lang="he-IL" dirty="0" smtClean="0"/>
              <a:t>במקביל חל שיפור משמעותי בציונים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של תלמידי עת הדעת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5750" y="2852936"/>
            <a:ext cx="8310563" cy="1143903"/>
          </a:xfrm>
        </p:spPr>
        <p:txBody>
          <a:bodyPr/>
          <a:lstStyle/>
          <a:p>
            <a:r>
              <a:rPr lang="he-IL" sz="3600" dirty="0" smtClean="0"/>
              <a:t>למידה דיפרנציאלית בעיני מורים ותלמידים</a:t>
            </a:r>
            <a:r>
              <a:rPr lang="en-US" sz="3600" dirty="0" smtClean="0"/>
              <a:t>:</a:t>
            </a:r>
            <a:r>
              <a:rPr lang="he-IL" sz="3600" dirty="0" smtClean="0"/>
              <a:t> ממצאים מישראל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Green-Circ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899" y="1277334"/>
            <a:ext cx="4435787" cy="4435787"/>
          </a:xfrm>
          <a:prstGeom prst="rect">
            <a:avLst/>
          </a:prstGeom>
        </p:spPr>
      </p:pic>
      <p:grpSp>
        <p:nvGrpSpPr>
          <p:cNvPr id="2" name="Group 32"/>
          <p:cNvGrpSpPr/>
          <p:nvPr/>
        </p:nvGrpSpPr>
        <p:grpSpPr>
          <a:xfrm>
            <a:off x="1236561" y="23593"/>
            <a:ext cx="6608051" cy="6898174"/>
            <a:chOff x="1227380" y="-12790"/>
            <a:chExt cx="6608051" cy="6898174"/>
          </a:xfrm>
        </p:grpSpPr>
        <p:pic>
          <p:nvPicPr>
            <p:cNvPr id="106" name="Picture 105" descr="Line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1753290"/>
              <a:ext cx="3251516" cy="3259886"/>
            </a:xfrm>
            <a:prstGeom prst="rect">
              <a:avLst/>
            </a:prstGeom>
          </p:spPr>
        </p:pic>
        <p:pic>
          <p:nvPicPr>
            <p:cNvPr id="112" name="Picture 111" descr="White-Circle05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991" y="2471825"/>
              <a:ext cx="2012102" cy="2012102"/>
            </a:xfrm>
            <a:prstGeom prst="rect">
              <a:avLst/>
            </a:prstGeom>
          </p:spPr>
        </p:pic>
        <p:pic>
          <p:nvPicPr>
            <p:cNvPr id="107" name="Picture 106" descr="White-Circl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6691" y="1203318"/>
              <a:ext cx="2012102" cy="2012102"/>
            </a:xfrm>
            <a:prstGeom prst="rect">
              <a:avLst/>
            </a:prstGeom>
          </p:spPr>
        </p:pic>
        <p:pic>
          <p:nvPicPr>
            <p:cNvPr id="108" name="Picture 107" descr="White-Circle01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3329" y="3567023"/>
              <a:ext cx="2012102" cy="2012102"/>
            </a:xfrm>
            <a:prstGeom prst="rect">
              <a:avLst/>
            </a:prstGeom>
          </p:spPr>
        </p:pic>
        <p:pic>
          <p:nvPicPr>
            <p:cNvPr id="109" name="Picture 108" descr="White-Circle0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3026" y="4873282"/>
              <a:ext cx="2012102" cy="2012102"/>
            </a:xfrm>
            <a:prstGeom prst="rect">
              <a:avLst/>
            </a:prstGeom>
          </p:spPr>
        </p:pic>
        <p:pic>
          <p:nvPicPr>
            <p:cNvPr id="110" name="Picture 109" descr="White-Circle03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7380" y="3605019"/>
              <a:ext cx="2012102" cy="2012102"/>
            </a:xfrm>
            <a:prstGeom prst="rect">
              <a:avLst/>
            </a:prstGeom>
          </p:spPr>
        </p:pic>
        <p:pic>
          <p:nvPicPr>
            <p:cNvPr id="111" name="Picture 110" descr="White-Circle0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0390" y="1317009"/>
              <a:ext cx="2012102" cy="2012102"/>
            </a:xfrm>
            <a:prstGeom prst="rect">
              <a:avLst/>
            </a:prstGeom>
          </p:spPr>
        </p:pic>
        <p:pic>
          <p:nvPicPr>
            <p:cNvPr id="113" name="Picture 112" descr="White-Circl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4707" y="-12790"/>
              <a:ext cx="2001682" cy="2001682"/>
            </a:xfrm>
            <a:prstGeom prst="rect">
              <a:avLst/>
            </a:prstGeom>
          </p:spPr>
        </p:pic>
      </p:grpSp>
      <p:pic>
        <p:nvPicPr>
          <p:cNvPr id="46" name="Picture 45" descr="Green-Girl-0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884970"/>
            <a:ext cx="352743" cy="556810"/>
          </a:xfrm>
          <a:prstGeom prst="rect">
            <a:avLst/>
          </a:prstGeom>
        </p:spPr>
      </p:pic>
      <p:pic>
        <p:nvPicPr>
          <p:cNvPr id="42" name="Picture 41" descr="Blue-Boy-01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05" y="3974241"/>
            <a:ext cx="721098" cy="1087192"/>
          </a:xfrm>
          <a:prstGeom prst="rect">
            <a:avLst/>
          </a:prstGeom>
        </p:spPr>
      </p:pic>
      <p:pic>
        <p:nvPicPr>
          <p:cNvPr id="39" name="Picture 38" descr="Purple-Boy-01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94" y="2587059"/>
            <a:ext cx="674162" cy="948641"/>
          </a:xfrm>
          <a:prstGeom prst="rect">
            <a:avLst/>
          </a:prstGeom>
        </p:spPr>
      </p:pic>
      <p:pic>
        <p:nvPicPr>
          <p:cNvPr id="49" name="Picture 48" descr="Purple-Girl-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95332" y="5156308"/>
            <a:ext cx="872814" cy="1319370"/>
          </a:xfrm>
          <a:prstGeom prst="rect">
            <a:avLst/>
          </a:prstGeom>
        </p:spPr>
      </p:pic>
      <p:pic>
        <p:nvPicPr>
          <p:cNvPr id="52" name="Picture 51" descr="Orange-Girl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153875"/>
            <a:ext cx="514939" cy="813516"/>
          </a:xfrm>
          <a:prstGeom prst="rect">
            <a:avLst/>
          </a:prstGeom>
        </p:spPr>
      </p:pic>
      <p:grpSp>
        <p:nvGrpSpPr>
          <p:cNvPr id="3" name="Group 89"/>
          <p:cNvGrpSpPr/>
          <p:nvPr/>
        </p:nvGrpSpPr>
        <p:grpSpPr>
          <a:xfrm>
            <a:off x="5616609" y="5465185"/>
            <a:ext cx="1403666" cy="1073390"/>
            <a:chOff x="5616609" y="5465185"/>
            <a:chExt cx="1403666" cy="1073390"/>
          </a:xfrm>
        </p:grpSpPr>
        <p:pic>
          <p:nvPicPr>
            <p:cNvPr id="50" name="Picture 49" descr="Computer-Left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6609" y="5465185"/>
              <a:ext cx="1403666" cy="107339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6176428" y="5615118"/>
              <a:ext cx="64807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50400" y="4275541"/>
            <a:ext cx="1076826" cy="823456"/>
            <a:chOff x="7250400" y="4275541"/>
            <a:chExt cx="1076826" cy="823456"/>
          </a:xfrm>
        </p:grpSpPr>
        <p:pic>
          <p:nvPicPr>
            <p:cNvPr id="43" name="Picture 42" descr="Computer-Left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0400" y="4275541"/>
              <a:ext cx="1076826" cy="823456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7695334" y="4399474"/>
              <a:ext cx="473895" cy="315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04224" y="2887090"/>
            <a:ext cx="976479" cy="746718"/>
            <a:chOff x="6604224" y="2838832"/>
            <a:chExt cx="976479" cy="746718"/>
          </a:xfrm>
        </p:grpSpPr>
        <p:pic>
          <p:nvPicPr>
            <p:cNvPr id="40" name="Picture 39" descr="Computer-Left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4224" y="2838832"/>
              <a:ext cx="976479" cy="746718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7011647" y="2933570"/>
              <a:ext cx="432048" cy="315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6" name="Group 83"/>
          <p:cNvGrpSpPr/>
          <p:nvPr/>
        </p:nvGrpSpPr>
        <p:grpSpPr>
          <a:xfrm>
            <a:off x="7287076" y="1356196"/>
            <a:ext cx="921468" cy="704651"/>
            <a:chOff x="7287076" y="1356196"/>
            <a:chExt cx="921468" cy="704651"/>
          </a:xfrm>
        </p:grpSpPr>
        <p:pic>
          <p:nvPicPr>
            <p:cNvPr id="53" name="Picture 52" descr="Computer-Left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7076" y="1356196"/>
              <a:ext cx="921468" cy="704651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7653714" y="1434721"/>
              <a:ext cx="432048" cy="315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7" name="Group 79"/>
          <p:cNvGrpSpPr/>
          <p:nvPr/>
        </p:nvGrpSpPr>
        <p:grpSpPr>
          <a:xfrm>
            <a:off x="5705484" y="1028517"/>
            <a:ext cx="594708" cy="454777"/>
            <a:chOff x="5705484" y="980259"/>
            <a:chExt cx="594708" cy="454777"/>
          </a:xfrm>
        </p:grpSpPr>
        <p:pic>
          <p:nvPicPr>
            <p:cNvPr id="47" name="Picture 46" descr="Computer-Left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484" y="980259"/>
              <a:ext cx="594708" cy="454777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5961888" y="1055002"/>
              <a:ext cx="234087" cy="152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0" y="692696"/>
            <a:ext cx="5395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3" name="Group 152"/>
          <p:cNvGrpSpPr>
            <a:grpSpLocks noChangeAspect="1"/>
          </p:cNvGrpSpPr>
          <p:nvPr/>
        </p:nvGrpSpPr>
        <p:grpSpPr>
          <a:xfrm>
            <a:off x="3771043" y="2858271"/>
            <a:ext cx="1466233" cy="830185"/>
            <a:chOff x="-2422301" y="3221832"/>
            <a:chExt cx="1867073" cy="1057140"/>
          </a:xfrm>
        </p:grpSpPr>
        <p:pic>
          <p:nvPicPr>
            <p:cNvPr id="146" name="Picture 145" descr="Green-Boy-02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2301" y="3582540"/>
              <a:ext cx="400467" cy="563514"/>
            </a:xfrm>
            <a:prstGeom prst="rect">
              <a:avLst/>
            </a:prstGeom>
          </p:spPr>
        </p:pic>
        <p:pic>
          <p:nvPicPr>
            <p:cNvPr id="147" name="Picture 146" descr="Green-Girl-02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31564" y="3575397"/>
              <a:ext cx="376336" cy="591385"/>
            </a:xfrm>
            <a:prstGeom prst="rect">
              <a:avLst/>
            </a:prstGeom>
          </p:spPr>
        </p:pic>
        <p:pic>
          <p:nvPicPr>
            <p:cNvPr id="144" name="Picture 143" descr="Blue-Boy-02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5411" y="3645024"/>
              <a:ext cx="393874" cy="593840"/>
            </a:xfrm>
            <a:prstGeom prst="rect">
              <a:avLst/>
            </a:prstGeom>
          </p:spPr>
        </p:pic>
        <p:pic>
          <p:nvPicPr>
            <p:cNvPr id="145" name="Picture 144" descr="Blue-Girl-02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89031" y="3633790"/>
              <a:ext cx="385296" cy="582425"/>
            </a:xfrm>
            <a:prstGeom prst="rect">
              <a:avLst/>
            </a:prstGeom>
          </p:spPr>
        </p:pic>
        <p:pic>
          <p:nvPicPr>
            <p:cNvPr id="143" name="Picture 142" descr="Teacher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836713" y="3221832"/>
              <a:ext cx="780963" cy="1057140"/>
            </a:xfrm>
            <a:prstGeom prst="rect">
              <a:avLst/>
            </a:prstGeom>
          </p:spPr>
        </p:pic>
      </p:grpSp>
      <p:pic>
        <p:nvPicPr>
          <p:cNvPr id="72" name="Picture 71" descr="Teacher_Profile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348880"/>
            <a:ext cx="932912" cy="1579339"/>
          </a:xfrm>
          <a:prstGeom prst="rect">
            <a:avLst/>
          </a:prstGeom>
        </p:spPr>
      </p:pic>
      <p:grpSp>
        <p:nvGrpSpPr>
          <p:cNvPr id="16" name="Group 78"/>
          <p:cNvGrpSpPr/>
          <p:nvPr/>
        </p:nvGrpSpPr>
        <p:grpSpPr>
          <a:xfrm>
            <a:off x="1619672" y="2708920"/>
            <a:ext cx="2088232" cy="1440160"/>
            <a:chOff x="1619672" y="2708920"/>
            <a:chExt cx="2088232" cy="1440160"/>
          </a:xfrm>
        </p:grpSpPr>
        <p:pic>
          <p:nvPicPr>
            <p:cNvPr id="73" name="Picture 72" descr="Profile-Computer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3245862"/>
              <a:ext cx="1171995" cy="903218"/>
            </a:xfrm>
            <a:prstGeom prst="rect">
              <a:avLst/>
            </a:prstGeom>
          </p:spPr>
        </p:pic>
        <p:pic>
          <p:nvPicPr>
            <p:cNvPr id="74" name="Picture 73" descr="Profile-Girl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13356" y="2708920"/>
              <a:ext cx="794548" cy="1362084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805400" y="3411109"/>
              <a:ext cx="542144" cy="347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02570" y="553180"/>
            <a:ext cx="1489510" cy="971674"/>
            <a:chOff x="3802570" y="553180"/>
            <a:chExt cx="1489510" cy="971674"/>
          </a:xfrm>
        </p:grpSpPr>
        <p:pic>
          <p:nvPicPr>
            <p:cNvPr id="88" name="Picture 87" descr="Open-Digital.png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553180"/>
              <a:ext cx="864096" cy="643572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3802570" y="1124744"/>
              <a:ext cx="1489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e-IL" sz="2000" dirty="0" smtClean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וכנת ניהול פתוחה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87348" y="4077072"/>
            <a:ext cx="1110976" cy="1112580"/>
            <a:chOff x="6287348" y="4077072"/>
            <a:chExt cx="1110976" cy="1112580"/>
          </a:xfrm>
        </p:grpSpPr>
        <p:pic>
          <p:nvPicPr>
            <p:cNvPr id="91" name="Picture 90" descr="Technical-Icon.png">
              <a:hlinkClick r:id="" action="ppaction://noaction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7348" y="4077072"/>
              <a:ext cx="1092964" cy="69248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6298343" y="4789542"/>
              <a:ext cx="1099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מיכה 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טכנית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060466" y="1660707"/>
            <a:ext cx="1463862" cy="1088283"/>
            <a:chOff x="6060466" y="1660707"/>
            <a:chExt cx="1463862" cy="1088283"/>
          </a:xfrm>
        </p:grpSpPr>
        <p:pic>
          <p:nvPicPr>
            <p:cNvPr id="94" name="Picture 93" descr="Content-Develop.png">
              <a:hlinkClick r:id="" action="ppaction://noaction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6286" y="1660707"/>
              <a:ext cx="864096" cy="748239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6060466" y="2348880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שתית 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פיתוח תוכן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41407" y="5175349"/>
            <a:ext cx="1287292" cy="1349995"/>
            <a:chOff x="3941407" y="5175349"/>
            <a:chExt cx="1287292" cy="1349995"/>
          </a:xfrm>
        </p:grpSpPr>
        <p:pic>
          <p:nvPicPr>
            <p:cNvPr id="97" name="Picture 96" descr="Hardware&amp;Connectivity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1407" y="5175349"/>
              <a:ext cx="1188768" cy="835231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992463" y="5925180"/>
              <a:ext cx="123623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 smtClean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שתיות</a:t>
              </a:r>
            </a:p>
            <a:p>
              <a:pPr lvl="0" algn="r"/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חומרה ואינטרנט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56403" y="4122233"/>
            <a:ext cx="1215397" cy="1034959"/>
            <a:chOff x="1556403" y="4122233"/>
            <a:chExt cx="1215397" cy="1034959"/>
          </a:xfrm>
        </p:grpSpPr>
        <p:pic>
          <p:nvPicPr>
            <p:cNvPr id="100" name="Picture 99" descr="Pedagogy-Icon.png">
              <a:hlinkClick r:id="" action="ppaction://noaction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6928" y="4122233"/>
              <a:ext cx="940250" cy="746927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1556403" y="4757082"/>
              <a:ext cx="1215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מיכה פדגוגית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728206" y="1709782"/>
            <a:ext cx="1160894" cy="1239262"/>
            <a:chOff x="1728206" y="1709782"/>
            <a:chExt cx="1160894" cy="1239262"/>
          </a:xfrm>
        </p:grpSpPr>
        <p:pic>
          <p:nvPicPr>
            <p:cNvPr id="105" name="Picture 104" descr="Recommended.png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3566" y="1709782"/>
              <a:ext cx="1073868" cy="733588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1728206" y="2348880"/>
              <a:ext cx="116089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כני ליבה </a:t>
              </a:r>
              <a:endParaRPr lang="he-IL" sz="13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r"/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אינטראקטיביים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999381" y="369166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1600" b="1" dirty="0" smtClean="0">
                <a:solidFill>
                  <a:schemeClr val="accent1">
                    <a:lumMod val="75000"/>
                  </a:schemeClr>
                </a:solidFill>
              </a:rPr>
              <a:t>מורה וכיתה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92463" y="629823"/>
            <a:ext cx="4614960" cy="508548"/>
          </a:xfrm>
        </p:spPr>
        <p:txBody>
          <a:bodyPr/>
          <a:lstStyle/>
          <a:p>
            <a:r>
              <a:rPr lang="he-IL" sz="2800" dirty="0" smtClean="0"/>
              <a:t>הפתרון המערכתי </a:t>
            </a:r>
            <a:br>
              <a:rPr lang="he-IL" sz="2800" dirty="0" smtClean="0"/>
            </a:br>
            <a:r>
              <a:rPr lang="he-IL" sz="2800" dirty="0" smtClean="0"/>
              <a:t>של עת הדעת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609087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2674 0.0180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6545 0.3259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6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842 0.0460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2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25938 -0.1569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7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13454 -0.3486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74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6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6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313" y="630238"/>
            <a:ext cx="8393112" cy="508000"/>
          </a:xfrm>
        </p:spPr>
        <p:txBody>
          <a:bodyPr/>
          <a:lstStyle/>
          <a:p>
            <a:pPr>
              <a:defRPr/>
            </a:pPr>
            <a:r>
              <a:rPr lang="he-IL" dirty="0" smtClean="0"/>
              <a:t>מענה לשונות בעיני המורים (</a:t>
            </a:r>
            <a:r>
              <a:rPr lang="en-US" dirty="0" smtClean="0"/>
              <a:t>N=36</a:t>
            </a:r>
            <a:r>
              <a:rPr lang="he-IL" dirty="0" smtClean="0"/>
              <a:t>)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he-IL" i="1" dirty="0" smtClean="0"/>
              <a:t>"תוכנית עת הדעת נותנת מענה דיפרנציאלי לתלמידים בעלי צרכים שונים"</a:t>
            </a:r>
          </a:p>
          <a:p>
            <a:pPr lvl="1"/>
            <a:r>
              <a:rPr lang="he-IL" dirty="0" smtClean="0"/>
              <a:t>45.5% מורי מתמטיקה מסכימים במידה רבה עד רבה מאוד</a:t>
            </a:r>
          </a:p>
          <a:p>
            <a:pPr lvl="1"/>
            <a:r>
              <a:rPr lang="he-IL" dirty="0" smtClean="0"/>
              <a:t>100% מורי אנגלית מסכימים במידה רבה עד רבה מאוד</a:t>
            </a:r>
          </a:p>
          <a:p>
            <a:pPr lvl="1"/>
            <a:endParaRPr lang="he-IL" dirty="0" smtClean="0"/>
          </a:p>
          <a:p>
            <a:r>
              <a:rPr lang="he-IL" dirty="0" smtClean="0"/>
              <a:t>ציטוטים</a:t>
            </a:r>
          </a:p>
          <a:p>
            <a:pPr lvl="1"/>
            <a:r>
              <a:rPr lang="en-US" dirty="0" smtClean="0"/>
              <a:t>"</a:t>
            </a:r>
            <a:r>
              <a:rPr lang="he-IL" dirty="0" smtClean="0"/>
              <a:t>שיעור בעת הדעת סייע גם לתלמידים החלשים ביותר 'לחיות' את השיעור ולהיות חלק מהנעשה בכיתה.</a:t>
            </a:r>
            <a:r>
              <a:rPr lang="en-US" dirty="0" smtClean="0"/>
              <a:t>"</a:t>
            </a:r>
            <a:endParaRPr lang="he-IL" dirty="0" smtClean="0"/>
          </a:p>
          <a:p>
            <a:pPr lvl="1"/>
            <a:r>
              <a:rPr lang="en-US" dirty="0" smtClean="0"/>
              <a:t>"</a:t>
            </a:r>
            <a:r>
              <a:rPr lang="he-IL" dirty="0" smtClean="0"/>
              <a:t>המחשות, שילוב הממד הקולי והחזותי בלמידה, התכנים מתבססים על עולם התוכן של הילדים: לילדים בעלי קשיי כתיבה הלמידה באמצעות עת הדעת מקלה את הכתיבה.</a:t>
            </a:r>
            <a:r>
              <a:rPr lang="en-US" dirty="0" smtClean="0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313" y="630238"/>
            <a:ext cx="8393112" cy="508000"/>
          </a:xfrm>
        </p:spPr>
        <p:txBody>
          <a:bodyPr/>
          <a:lstStyle/>
          <a:p>
            <a:pPr>
              <a:defRPr/>
            </a:pPr>
            <a:r>
              <a:rPr lang="he-IL" dirty="0"/>
              <a:t>מענה לשונות בעיני </a:t>
            </a:r>
            <a:r>
              <a:rPr lang="he-IL" dirty="0" smtClean="0"/>
              <a:t>תלמידים (</a:t>
            </a:r>
            <a:r>
              <a:rPr lang="en-US" dirty="0" smtClean="0"/>
              <a:t>N=560</a:t>
            </a:r>
            <a:r>
              <a:rPr lang="he-IL" dirty="0" smtClean="0"/>
              <a:t>)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14282" y="1428750"/>
            <a:ext cx="8379532" cy="4880569"/>
          </a:xfrm>
        </p:spPr>
        <p:txBody>
          <a:bodyPr>
            <a:normAutofit fontScale="92500"/>
          </a:bodyPr>
          <a:lstStyle/>
          <a:p>
            <a:r>
              <a:rPr lang="he-IL" sz="2600" dirty="0" smtClean="0"/>
              <a:t>מסקר עמדות תלמידים עולה כי התוכנית נותנת מענה לשונות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sz="2600" dirty="0" smtClean="0"/>
              <a:t>ציטוטים</a:t>
            </a:r>
          </a:p>
          <a:p>
            <a:pPr lvl="1"/>
            <a:r>
              <a:rPr lang="he-IL" dirty="0" smtClean="0"/>
              <a:t>"אני מאוד אוהבת את השיעורים בעת הדעת כי זה לא כל הזמן ללמוד מהספר וזה מגוון את הלמידה בכיתה."</a:t>
            </a:r>
          </a:p>
          <a:p>
            <a:pPr lvl="1"/>
            <a:r>
              <a:rPr lang="he-IL" dirty="0" smtClean="0"/>
              <a:t>"אני רוצה להמשיך כי זה </a:t>
            </a:r>
            <a:r>
              <a:rPr lang="he-IL" b="1" dirty="0" smtClean="0"/>
              <a:t>עוזר להתרכז </a:t>
            </a:r>
            <a:r>
              <a:rPr lang="he-IL" dirty="0" smtClean="0"/>
              <a:t>ואתה יכול לעבוד בקצב שלך."</a:t>
            </a:r>
          </a:p>
          <a:p>
            <a:pPr lvl="1"/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2308248" y="2060848"/>
            <a:ext cx="4628983" cy="2664296"/>
            <a:chOff x="2308248" y="2276872"/>
            <a:chExt cx="4628983" cy="266429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248" y="2276872"/>
              <a:ext cx="449600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 rot="5400000">
              <a:off x="6042647" y="3326504"/>
              <a:ext cx="1512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שיעור התלמידים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Green-Circ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899" y="1277334"/>
            <a:ext cx="4435787" cy="4435787"/>
          </a:xfrm>
          <a:prstGeom prst="rect">
            <a:avLst/>
          </a:prstGeom>
        </p:spPr>
      </p:pic>
      <p:grpSp>
        <p:nvGrpSpPr>
          <p:cNvPr id="2" name="Group 32"/>
          <p:cNvGrpSpPr/>
          <p:nvPr/>
        </p:nvGrpSpPr>
        <p:grpSpPr>
          <a:xfrm>
            <a:off x="1236561" y="23593"/>
            <a:ext cx="6608051" cy="6898174"/>
            <a:chOff x="1227380" y="-12790"/>
            <a:chExt cx="6608051" cy="6898174"/>
          </a:xfrm>
        </p:grpSpPr>
        <p:pic>
          <p:nvPicPr>
            <p:cNvPr id="106" name="Picture 105" descr="Line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1753290"/>
              <a:ext cx="3251516" cy="3259886"/>
            </a:xfrm>
            <a:prstGeom prst="rect">
              <a:avLst/>
            </a:prstGeom>
          </p:spPr>
        </p:pic>
        <p:pic>
          <p:nvPicPr>
            <p:cNvPr id="112" name="Picture 111" descr="White-Circle05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991" y="2471825"/>
              <a:ext cx="2012102" cy="2012102"/>
            </a:xfrm>
            <a:prstGeom prst="rect">
              <a:avLst/>
            </a:prstGeom>
          </p:spPr>
        </p:pic>
        <p:pic>
          <p:nvPicPr>
            <p:cNvPr id="107" name="Picture 106" descr="White-Circl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6691" y="1203318"/>
              <a:ext cx="2012102" cy="2012102"/>
            </a:xfrm>
            <a:prstGeom prst="rect">
              <a:avLst/>
            </a:prstGeom>
          </p:spPr>
        </p:pic>
        <p:pic>
          <p:nvPicPr>
            <p:cNvPr id="108" name="Picture 107" descr="White-Circle01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3329" y="3567023"/>
              <a:ext cx="2012102" cy="2012102"/>
            </a:xfrm>
            <a:prstGeom prst="rect">
              <a:avLst/>
            </a:prstGeom>
          </p:spPr>
        </p:pic>
        <p:pic>
          <p:nvPicPr>
            <p:cNvPr id="109" name="Picture 108" descr="White-Circle0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3026" y="4873282"/>
              <a:ext cx="2012102" cy="2012102"/>
            </a:xfrm>
            <a:prstGeom prst="rect">
              <a:avLst/>
            </a:prstGeom>
          </p:spPr>
        </p:pic>
        <p:pic>
          <p:nvPicPr>
            <p:cNvPr id="110" name="Picture 109" descr="White-Circle03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7380" y="3605019"/>
              <a:ext cx="2012102" cy="2012102"/>
            </a:xfrm>
            <a:prstGeom prst="rect">
              <a:avLst/>
            </a:prstGeom>
          </p:spPr>
        </p:pic>
        <p:pic>
          <p:nvPicPr>
            <p:cNvPr id="111" name="Picture 110" descr="White-Circle0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0390" y="1317009"/>
              <a:ext cx="2012102" cy="2012102"/>
            </a:xfrm>
            <a:prstGeom prst="rect">
              <a:avLst/>
            </a:prstGeom>
          </p:spPr>
        </p:pic>
        <p:pic>
          <p:nvPicPr>
            <p:cNvPr id="113" name="Picture 112" descr="White-Circl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4707" y="-12790"/>
              <a:ext cx="2001682" cy="2001682"/>
            </a:xfrm>
            <a:prstGeom prst="rect">
              <a:avLst/>
            </a:prstGeom>
          </p:spPr>
        </p:pic>
      </p:grpSp>
      <p:sp>
        <p:nvSpPr>
          <p:cNvPr id="134" name="Rectangle 133"/>
          <p:cNvSpPr/>
          <p:nvPr/>
        </p:nvSpPr>
        <p:spPr>
          <a:xfrm>
            <a:off x="0" y="692696"/>
            <a:ext cx="5395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6" name="Picture 145" descr="Green-Boy-02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043" y="3141539"/>
            <a:ext cx="314491" cy="442534"/>
          </a:xfrm>
          <a:prstGeom prst="rect">
            <a:avLst/>
          </a:prstGeom>
        </p:spPr>
      </p:pic>
      <p:pic>
        <p:nvPicPr>
          <p:cNvPr id="147" name="Picture 146" descr="Green-Girl-0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735" y="3135930"/>
            <a:ext cx="295541" cy="464422"/>
          </a:xfrm>
          <a:prstGeom prst="rect">
            <a:avLst/>
          </a:prstGeom>
        </p:spPr>
      </p:pic>
      <p:pic>
        <p:nvPicPr>
          <p:cNvPr id="144" name="Picture 143" descr="Blue-Boy-02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61" y="3190609"/>
            <a:ext cx="309314" cy="466350"/>
          </a:xfrm>
          <a:prstGeom prst="rect">
            <a:avLst/>
          </a:prstGeom>
        </p:spPr>
      </p:pic>
      <p:pic>
        <p:nvPicPr>
          <p:cNvPr id="145" name="Picture 144" descr="Blue-Girl-02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764" y="3181787"/>
            <a:ext cx="302577" cy="457385"/>
          </a:xfrm>
          <a:prstGeom prst="rect">
            <a:avLst/>
          </a:prstGeom>
        </p:spPr>
      </p:pic>
      <p:pic>
        <p:nvPicPr>
          <p:cNvPr id="143" name="Picture 142" descr="Teacher.png">
            <a:hlinkClick r:id="" action="ppaction://noaction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0912" y="2858271"/>
            <a:ext cx="613299" cy="830185"/>
          </a:xfrm>
          <a:prstGeom prst="rect">
            <a:avLst/>
          </a:prstGeom>
        </p:spPr>
      </p:pic>
      <p:pic>
        <p:nvPicPr>
          <p:cNvPr id="86" name="Picture 85" descr="5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4036" y="2077618"/>
            <a:ext cx="314412" cy="2237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02570" y="553180"/>
            <a:ext cx="1489510" cy="971674"/>
            <a:chOff x="3802570" y="553180"/>
            <a:chExt cx="1489510" cy="971674"/>
          </a:xfrm>
        </p:grpSpPr>
        <p:pic>
          <p:nvPicPr>
            <p:cNvPr id="125" name="Picture 124" descr="Open-Digital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7944" y="553180"/>
              <a:ext cx="864096" cy="64357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02570" y="1124744"/>
              <a:ext cx="1489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e-IL" sz="2000" dirty="0" smtClean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וכנת ניהול פתוחה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87348" y="4077072"/>
            <a:ext cx="1110976" cy="1112580"/>
            <a:chOff x="6287348" y="4077072"/>
            <a:chExt cx="1110976" cy="1112580"/>
          </a:xfrm>
        </p:grpSpPr>
        <p:pic>
          <p:nvPicPr>
            <p:cNvPr id="128" name="Picture 127" descr="Technical-Icon.png">
              <a:hlinkClick r:id="" action="ppaction://noaction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7348" y="4077072"/>
              <a:ext cx="1092964" cy="69248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298343" y="4789542"/>
              <a:ext cx="1099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מיכה 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טכנית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60466" y="1660707"/>
            <a:ext cx="1463862" cy="1088283"/>
            <a:chOff x="6060466" y="1660707"/>
            <a:chExt cx="1463862" cy="1088283"/>
          </a:xfrm>
        </p:grpSpPr>
        <p:pic>
          <p:nvPicPr>
            <p:cNvPr id="122" name="Picture 121" descr="Content-Develop.png">
              <a:hlinkClick r:id="" action="ppaction://noaction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6286" y="1660707"/>
              <a:ext cx="864096" cy="74823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060466" y="2348880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שתית 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פיתוח תוכן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41407" y="5175349"/>
            <a:ext cx="1287292" cy="1349995"/>
            <a:chOff x="3941407" y="5175349"/>
            <a:chExt cx="1287292" cy="1349995"/>
          </a:xfrm>
        </p:grpSpPr>
        <p:pic>
          <p:nvPicPr>
            <p:cNvPr id="118" name="Picture 117" descr="Hardware&amp;Connectivity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1407" y="5175349"/>
              <a:ext cx="1188768" cy="83523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992463" y="5925180"/>
              <a:ext cx="123623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 smtClean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שתיות</a:t>
              </a:r>
            </a:p>
            <a:p>
              <a:pPr lvl="0" algn="r"/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חומרה ואינטרנט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56403" y="4122233"/>
            <a:ext cx="1215397" cy="1034959"/>
            <a:chOff x="1556403" y="4122233"/>
            <a:chExt cx="1215397" cy="1034959"/>
          </a:xfrm>
        </p:grpSpPr>
        <p:pic>
          <p:nvPicPr>
            <p:cNvPr id="131" name="Picture 130" descr="Pedagogy-Icon.png">
              <a:hlinkClick r:id="" action="ppaction://noaction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6928" y="4122233"/>
              <a:ext cx="940250" cy="7469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56403" y="4757082"/>
              <a:ext cx="1215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מיכה פדגוגית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28206" y="1709782"/>
            <a:ext cx="1160894" cy="1239262"/>
            <a:chOff x="1728206" y="1709782"/>
            <a:chExt cx="1160894" cy="1239262"/>
          </a:xfrm>
        </p:grpSpPr>
        <p:pic>
          <p:nvPicPr>
            <p:cNvPr id="115" name="Picture 114" descr="Recommended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3566" y="1709782"/>
              <a:ext cx="1073868" cy="73358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728206" y="2348880"/>
              <a:ext cx="116089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he-IL" sz="2000" dirty="0">
                  <a:solidFill>
                    <a:schemeClr val="accent1">
                      <a:lumMod val="75000"/>
                    </a:schemeClr>
                  </a:solidFill>
                </a:rPr>
                <a:t>ת</a:t>
              </a:r>
              <a:r>
                <a:rPr lang="he-IL" sz="1300" dirty="0">
                  <a:solidFill>
                    <a:schemeClr val="accent1">
                      <a:lumMod val="75000"/>
                    </a:schemeClr>
                  </a:solidFill>
                </a:rPr>
                <a:t>כני ליבה </a:t>
              </a:r>
              <a:endParaRPr lang="he-IL" sz="13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r"/>
              <a:r>
                <a:rPr lang="he-IL" sz="1300" dirty="0" smtClean="0">
                  <a:solidFill>
                    <a:schemeClr val="accent1">
                      <a:lumMod val="75000"/>
                    </a:schemeClr>
                  </a:solidFill>
                </a:rPr>
                <a:t>אינטראקטיביים</a:t>
              </a:r>
              <a:endParaRPr lang="en-US" sz="1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999381" y="369166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1600" b="1" dirty="0" smtClean="0">
                <a:solidFill>
                  <a:schemeClr val="accent1">
                    <a:lumMod val="75000"/>
                  </a:schemeClr>
                </a:solidFill>
              </a:rPr>
              <a:t>מורה וכיתה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itle 16"/>
          <p:cNvSpPr>
            <a:spLocks noGrp="1"/>
          </p:cNvSpPr>
          <p:nvPr>
            <p:ph type="title"/>
          </p:nvPr>
        </p:nvSpPr>
        <p:spPr>
          <a:xfrm>
            <a:off x="3992463" y="629823"/>
            <a:ext cx="4614960" cy="508548"/>
          </a:xfrm>
        </p:spPr>
        <p:txBody>
          <a:bodyPr/>
          <a:lstStyle/>
          <a:p>
            <a:r>
              <a:rPr lang="he-IL" sz="2800" dirty="0" smtClean="0"/>
              <a:t>הפתרון המערכתי </a:t>
            </a:r>
            <a:br>
              <a:rPr lang="he-IL" sz="2800" dirty="0" smtClean="0"/>
            </a:br>
            <a:r>
              <a:rPr lang="he-IL" sz="2800" dirty="0" smtClean="0"/>
              <a:t>של עת הדעת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66407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Green-Girl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769" y="4725144"/>
            <a:ext cx="806598" cy="1273225"/>
          </a:xfrm>
          <a:prstGeom prst="rect">
            <a:avLst/>
          </a:prstGeom>
        </p:spPr>
      </p:pic>
      <p:pic>
        <p:nvPicPr>
          <p:cNvPr id="64" name="Picture 63" descr="Orange-Girl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057" y="4725144"/>
            <a:ext cx="719186" cy="1217568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0" y="692696"/>
            <a:ext cx="6835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0" name="Picture 59" descr="Beam-Circle0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595"/>
            <a:ext cx="9324528" cy="2745961"/>
          </a:xfrm>
          <a:prstGeom prst="rect">
            <a:avLst/>
          </a:prstGeom>
        </p:spPr>
      </p:pic>
      <p:pic>
        <p:nvPicPr>
          <p:cNvPr id="63" name="Picture 62" descr="Beam-Circle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994" y="2412913"/>
            <a:ext cx="3324974" cy="971340"/>
          </a:xfrm>
          <a:prstGeom prst="rect">
            <a:avLst/>
          </a:prstGeom>
        </p:spPr>
      </p:pic>
      <p:pic>
        <p:nvPicPr>
          <p:cNvPr id="66" name="Picture 65" descr="Beam-Circle0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16" y="2228134"/>
            <a:ext cx="4669907" cy="1354272"/>
          </a:xfrm>
          <a:prstGeom prst="rect">
            <a:avLst/>
          </a:prstGeom>
        </p:spPr>
      </p:pic>
      <p:pic>
        <p:nvPicPr>
          <p:cNvPr id="69" name="Picture 68" descr="Beam-Circle0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039" y="2043354"/>
            <a:ext cx="6014841" cy="1737206"/>
          </a:xfrm>
          <a:prstGeom prst="rect">
            <a:avLst/>
          </a:prstGeom>
        </p:spPr>
      </p:pic>
      <p:pic>
        <p:nvPicPr>
          <p:cNvPr id="71" name="Picture 70" descr="Beam-Circle04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0" y="1905685"/>
            <a:ext cx="7005439" cy="2022509"/>
          </a:xfrm>
          <a:prstGeom prst="rect">
            <a:avLst/>
          </a:prstGeom>
        </p:spPr>
      </p:pic>
      <p:pic>
        <p:nvPicPr>
          <p:cNvPr id="73" name="Picture 72" descr="Beam-Circle05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93" y="1772816"/>
            <a:ext cx="7976206" cy="2297867"/>
          </a:xfrm>
          <a:prstGeom prst="rect">
            <a:avLst/>
          </a:prstGeom>
        </p:spPr>
      </p:pic>
      <p:pic>
        <p:nvPicPr>
          <p:cNvPr id="61" name="Picture 60" descr="Purple-Girl-01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123" y="2276872"/>
            <a:ext cx="578501" cy="979392"/>
          </a:xfrm>
          <a:prstGeom prst="rect">
            <a:avLst/>
          </a:prstGeom>
        </p:spPr>
      </p:pic>
      <p:pic>
        <p:nvPicPr>
          <p:cNvPr id="40" name="Picture 39" descr="Purple-Boy-01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2265612"/>
            <a:ext cx="639143" cy="944188"/>
          </a:xfrm>
          <a:prstGeom prst="rect">
            <a:avLst/>
          </a:prstGeom>
        </p:spPr>
      </p:pic>
      <p:pic>
        <p:nvPicPr>
          <p:cNvPr id="43" name="Picture 42" descr="Orange-Boy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807" y="3356939"/>
            <a:ext cx="623070" cy="984344"/>
          </a:xfrm>
          <a:prstGeom prst="rect">
            <a:avLst/>
          </a:prstGeom>
        </p:spPr>
      </p:pic>
      <p:pic>
        <p:nvPicPr>
          <p:cNvPr id="52" name="Picture 51" descr="Blue-Girl-01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038" y="3385941"/>
            <a:ext cx="596890" cy="979110"/>
          </a:xfrm>
          <a:prstGeom prst="rect">
            <a:avLst/>
          </a:prstGeom>
        </p:spPr>
      </p:pic>
      <p:pic>
        <p:nvPicPr>
          <p:cNvPr id="37" name="Picture 36" descr="Teacher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16" y="1632494"/>
            <a:ext cx="949251" cy="1377082"/>
          </a:xfrm>
          <a:prstGeom prst="rect">
            <a:avLst/>
          </a:prstGeom>
        </p:spPr>
      </p:pic>
      <p:pic>
        <p:nvPicPr>
          <p:cNvPr id="67" name="Picture 66" descr="Green-Boy-01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015" y="3662759"/>
            <a:ext cx="703465" cy="1123180"/>
          </a:xfrm>
          <a:prstGeom prst="rect">
            <a:avLst/>
          </a:prstGeom>
        </p:spPr>
      </p:pic>
      <p:pic>
        <p:nvPicPr>
          <p:cNvPr id="46" name="Picture 45" descr="Blue-Boy-01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00" y="3645024"/>
            <a:ext cx="733023" cy="1140915"/>
          </a:xfrm>
          <a:prstGeom prst="rect">
            <a:avLst/>
          </a:prstGeom>
        </p:spPr>
      </p:pic>
      <p:grpSp>
        <p:nvGrpSpPr>
          <p:cNvPr id="2" name="Group 41"/>
          <p:cNvGrpSpPr/>
          <p:nvPr/>
        </p:nvGrpSpPr>
        <p:grpSpPr>
          <a:xfrm>
            <a:off x="674710" y="2099685"/>
            <a:ext cx="8209373" cy="3993611"/>
            <a:chOff x="638198" y="2099685"/>
            <a:chExt cx="8209373" cy="3993611"/>
          </a:xfrm>
        </p:grpSpPr>
        <p:pic>
          <p:nvPicPr>
            <p:cNvPr id="50" name="Picture 49" descr="Computer-Left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5594" y="5053385"/>
              <a:ext cx="1359884" cy="1039911"/>
            </a:xfrm>
            <a:prstGeom prst="rect">
              <a:avLst/>
            </a:prstGeom>
          </p:spPr>
        </p:pic>
        <p:pic>
          <p:nvPicPr>
            <p:cNvPr id="65" name="Picture 64" descr="Computer-Left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59175" y="5048401"/>
              <a:ext cx="1286964" cy="984147"/>
            </a:xfrm>
            <a:prstGeom prst="rect">
              <a:avLst/>
            </a:prstGeom>
          </p:spPr>
        </p:pic>
        <p:pic>
          <p:nvPicPr>
            <p:cNvPr id="62" name="Picture 61" descr="Computer-Left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60" y="2557127"/>
              <a:ext cx="1035211" cy="791632"/>
            </a:xfrm>
            <a:prstGeom prst="rect">
              <a:avLst/>
            </a:prstGeom>
          </p:spPr>
        </p:pic>
        <p:pic>
          <p:nvPicPr>
            <p:cNvPr id="41" name="Picture 40" descr="Computer-Left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198" y="2542706"/>
              <a:ext cx="987765" cy="755350"/>
            </a:xfrm>
            <a:prstGeom prst="rect">
              <a:avLst/>
            </a:prstGeom>
          </p:spPr>
        </p:pic>
        <p:pic>
          <p:nvPicPr>
            <p:cNvPr id="44" name="Picture 43" descr="Computer-Left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774" y="3619923"/>
              <a:ext cx="1068120" cy="816796"/>
            </a:xfrm>
            <a:prstGeom prst="rect">
              <a:avLst/>
            </a:prstGeom>
          </p:spPr>
        </p:pic>
        <p:pic>
          <p:nvPicPr>
            <p:cNvPr id="59" name="Picture 58" descr="Computer-Left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857" y="3620315"/>
              <a:ext cx="1068119" cy="816797"/>
            </a:xfrm>
            <a:prstGeom prst="rect">
              <a:avLst/>
            </a:prstGeom>
          </p:spPr>
        </p:pic>
        <p:pic>
          <p:nvPicPr>
            <p:cNvPr id="38" name="Picture 37" descr="Teachers-Computer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76" y="2099685"/>
              <a:ext cx="1280647" cy="969275"/>
            </a:xfrm>
            <a:prstGeom prst="rect">
              <a:avLst/>
            </a:prstGeom>
          </p:spPr>
        </p:pic>
        <p:pic>
          <p:nvPicPr>
            <p:cNvPr id="68" name="Picture 67" descr="Computer-Left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8508" y="3947930"/>
              <a:ext cx="1205940" cy="922189"/>
            </a:xfrm>
            <a:prstGeom prst="rect">
              <a:avLst/>
            </a:prstGeom>
          </p:spPr>
        </p:pic>
        <p:pic>
          <p:nvPicPr>
            <p:cNvPr id="47" name="Picture 46" descr="Computer-Left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792" y="3947930"/>
              <a:ext cx="1205940" cy="922189"/>
            </a:xfrm>
            <a:prstGeom prst="rect">
              <a:avLst/>
            </a:prstGeom>
          </p:spPr>
        </p:pic>
      </p:grpSp>
      <p:grpSp>
        <p:nvGrpSpPr>
          <p:cNvPr id="3" name="Group 84"/>
          <p:cNvGrpSpPr/>
          <p:nvPr/>
        </p:nvGrpSpPr>
        <p:grpSpPr>
          <a:xfrm>
            <a:off x="1097240" y="2664833"/>
            <a:ext cx="7642964" cy="2924407"/>
            <a:chOff x="1097240" y="2664833"/>
            <a:chExt cx="7642964" cy="2924407"/>
          </a:xfrm>
        </p:grpSpPr>
        <p:grpSp>
          <p:nvGrpSpPr>
            <p:cNvPr id="4" name="Group 82"/>
            <p:cNvGrpSpPr/>
            <p:nvPr/>
          </p:nvGrpSpPr>
          <p:grpSpPr>
            <a:xfrm>
              <a:off x="1097240" y="2664833"/>
              <a:ext cx="7642964" cy="2924407"/>
              <a:chOff x="1097240" y="2664833"/>
              <a:chExt cx="7642964" cy="292440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724128" y="3717032"/>
                <a:ext cx="4748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956376" y="4077072"/>
                <a:ext cx="4748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265348" y="2685772"/>
                <a:ext cx="474856" cy="301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940152" y="5229200"/>
                <a:ext cx="4748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91880" y="5229200"/>
                <a:ext cx="4748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535968" y="3742744"/>
                <a:ext cx="421779" cy="3077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547664" y="4077071"/>
                <a:ext cx="497521" cy="362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97240" y="2664833"/>
                <a:ext cx="417324" cy="2738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" name="Group 83"/>
            <p:cNvGrpSpPr/>
            <p:nvPr/>
          </p:nvGrpSpPr>
          <p:grpSpPr>
            <a:xfrm>
              <a:off x="1242386" y="2732378"/>
              <a:ext cx="7327732" cy="2765648"/>
              <a:chOff x="1242386" y="2732378"/>
              <a:chExt cx="7327732" cy="2765648"/>
            </a:xfrm>
          </p:grpSpPr>
          <p:sp>
            <p:nvSpPr>
              <p:cNvPr id="48" name="Isosceles Triangle 47"/>
              <p:cNvSpPr/>
              <p:nvPr/>
            </p:nvSpPr>
            <p:spPr>
              <a:xfrm rot="5400000">
                <a:off x="3675582" y="3840012"/>
                <a:ext cx="143369" cy="123595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5400000">
                <a:off x="5900986" y="3843417"/>
                <a:ext cx="139162" cy="119968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5400000">
                <a:off x="6134415" y="5321833"/>
                <a:ext cx="161696" cy="139394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5400000">
                <a:off x="8441531" y="2771204"/>
                <a:ext cx="138112" cy="119063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5400000">
                <a:off x="3665414" y="5340960"/>
                <a:ext cx="168700" cy="145432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5400000">
                <a:off x="1717503" y="4201142"/>
                <a:ext cx="155347" cy="133921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5400000">
                <a:off x="1232199" y="2742565"/>
                <a:ext cx="147726" cy="127351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5400000">
                <a:off x="8122102" y="4197754"/>
                <a:ext cx="162143" cy="139780"/>
              </a:xfrm>
              <a:prstGeom prst="triangle">
                <a:avLst/>
              </a:prstGeom>
              <a:solidFill>
                <a:srgbClr val="F46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/>
                  <a:t>    </a:t>
                </a:r>
                <a:endParaRPr lang="he-IL" dirty="0"/>
              </a:p>
            </p:txBody>
          </p:sp>
        </p:grpSp>
      </p:grpSp>
      <p:grpSp>
        <p:nvGrpSpPr>
          <p:cNvPr id="6" name="Group 94"/>
          <p:cNvGrpSpPr/>
          <p:nvPr/>
        </p:nvGrpSpPr>
        <p:grpSpPr>
          <a:xfrm>
            <a:off x="1086453" y="2643048"/>
            <a:ext cx="7642505" cy="2951882"/>
            <a:chOff x="1087436" y="2643048"/>
            <a:chExt cx="7642505" cy="2951882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36" y="2643048"/>
              <a:ext cx="430576" cy="318509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946" y="4086276"/>
              <a:ext cx="494412" cy="36573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366" y="5229200"/>
              <a:ext cx="494412" cy="36573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676" y="3732372"/>
              <a:ext cx="462999" cy="34249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161" y="5201588"/>
              <a:ext cx="494412" cy="36573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350" y="4080140"/>
              <a:ext cx="494412" cy="36573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425" y="3732372"/>
              <a:ext cx="451614" cy="33407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846" y="2654572"/>
              <a:ext cx="458095" cy="338865"/>
            </a:xfrm>
            <a:prstGeom prst="rect">
              <a:avLst/>
            </a:prstGeom>
          </p:spPr>
        </p:pic>
      </p:grpSp>
      <p:sp>
        <p:nvSpPr>
          <p:cNvPr id="72" name="Title 16"/>
          <p:cNvSpPr txBox="1">
            <a:spLocks/>
          </p:cNvSpPr>
          <p:nvPr/>
        </p:nvSpPr>
        <p:spPr bwMode="auto">
          <a:xfrm>
            <a:off x="467544" y="629823"/>
            <a:ext cx="8139879" cy="50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rtl="1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e-IL" sz="2800" dirty="0"/>
              <a:t>הוראה במליאה</a:t>
            </a:r>
          </a:p>
        </p:txBody>
      </p:sp>
    </p:spTree>
    <p:extLst>
      <p:ext uri="{BB962C8B-B14F-4D97-AF65-F5344CB8AC3E}">
        <p14:creationId xmlns="" xmlns:p14="http://schemas.microsoft.com/office/powerpoint/2010/main" val="749017326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>
            <a:spLocks noChangeAspect="1"/>
          </p:cNvSpPr>
          <p:nvPr/>
        </p:nvSpPr>
        <p:spPr>
          <a:xfrm>
            <a:off x="7619859" y="4485196"/>
            <a:ext cx="663694" cy="175803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Oval 57"/>
          <p:cNvSpPr/>
          <p:nvPr/>
        </p:nvSpPr>
        <p:spPr>
          <a:xfrm>
            <a:off x="7354502" y="4411853"/>
            <a:ext cx="1217470" cy="322488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7109775" y="4344212"/>
            <a:ext cx="1728192" cy="457771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7616004" y="4482720"/>
            <a:ext cx="663694" cy="175803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Oval 65"/>
          <p:cNvSpPr/>
          <p:nvPr/>
        </p:nvSpPr>
        <p:spPr>
          <a:xfrm>
            <a:off x="7350647" y="4409377"/>
            <a:ext cx="1217470" cy="322488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7105920" y="4341736"/>
            <a:ext cx="1728192" cy="457771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1622640" y="5049927"/>
            <a:ext cx="525439" cy="175803"/>
          </a:xfrm>
          <a:prstGeom prst="ellipse">
            <a:avLst/>
          </a:prstGeom>
          <a:noFill/>
          <a:ln w="190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Oval 90"/>
          <p:cNvSpPr/>
          <p:nvPr/>
        </p:nvSpPr>
        <p:spPr>
          <a:xfrm>
            <a:off x="1403431" y="4976584"/>
            <a:ext cx="963857" cy="322488"/>
          </a:xfrm>
          <a:prstGeom prst="ellipse">
            <a:avLst/>
          </a:prstGeom>
          <a:noFill/>
          <a:ln w="190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1201264" y="4908943"/>
            <a:ext cx="1368190" cy="457771"/>
          </a:xfrm>
          <a:prstGeom prst="ellipse">
            <a:avLst/>
          </a:prstGeom>
          <a:noFill/>
          <a:ln w="190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1618785" y="5047451"/>
            <a:ext cx="525439" cy="175803"/>
          </a:xfrm>
          <a:prstGeom prst="ellipse">
            <a:avLst/>
          </a:prstGeom>
          <a:noFill/>
          <a:ln w="190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Oval 93"/>
          <p:cNvSpPr/>
          <p:nvPr/>
        </p:nvSpPr>
        <p:spPr>
          <a:xfrm>
            <a:off x="1399576" y="4974108"/>
            <a:ext cx="963857" cy="322488"/>
          </a:xfrm>
          <a:prstGeom prst="ellipse">
            <a:avLst/>
          </a:prstGeom>
          <a:noFill/>
          <a:ln w="190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1197409" y="4906467"/>
            <a:ext cx="1368190" cy="457771"/>
          </a:xfrm>
          <a:prstGeom prst="ellipse">
            <a:avLst/>
          </a:prstGeom>
          <a:noFill/>
          <a:ln w="19050">
            <a:solidFill>
              <a:schemeClr val="accent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1684863" y="2191653"/>
            <a:ext cx="525439" cy="175803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Oval 76"/>
          <p:cNvSpPr/>
          <p:nvPr/>
        </p:nvSpPr>
        <p:spPr>
          <a:xfrm>
            <a:off x="1465654" y="2118310"/>
            <a:ext cx="963857" cy="322488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1263487" y="2050669"/>
            <a:ext cx="1368190" cy="457771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7" name="Picture 46" descr="Beam-Circle05.png"/>
          <p:cNvPicPr>
            <a:picLocks noChangeAspect="1"/>
          </p:cNvPicPr>
          <p:nvPr/>
        </p:nvPicPr>
        <p:blipFill>
          <a:blip r:embed="rId3" cstate="screen">
            <a:lum bright="2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12" y="2942438"/>
            <a:ext cx="7976206" cy="2297867"/>
          </a:xfrm>
          <a:prstGeom prst="rect">
            <a:avLst/>
          </a:prstGeom>
        </p:spPr>
      </p:pic>
      <p:pic>
        <p:nvPicPr>
          <p:cNvPr id="42" name="Picture 41" descr="Beam-Circle06.png"/>
          <p:cNvPicPr>
            <a:picLocks noChangeAspect="1"/>
          </p:cNvPicPr>
          <p:nvPr/>
        </p:nvPicPr>
        <p:blipFill>
          <a:blip r:embed="rId4" cstate="screen">
            <a:lum bright="2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6217"/>
            <a:ext cx="9324528" cy="2745961"/>
          </a:xfrm>
          <a:prstGeom prst="rect">
            <a:avLst/>
          </a:prstGeom>
        </p:spPr>
      </p:pic>
      <p:pic>
        <p:nvPicPr>
          <p:cNvPr id="43" name="Picture 42" descr="Beam-Circle01.png"/>
          <p:cNvPicPr>
            <a:picLocks noChangeAspect="1"/>
          </p:cNvPicPr>
          <p:nvPr/>
        </p:nvPicPr>
        <p:blipFill>
          <a:blip r:embed="rId5" cstate="screen">
            <a:lum bright="2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994" y="3582535"/>
            <a:ext cx="3324974" cy="971340"/>
          </a:xfrm>
          <a:prstGeom prst="rect">
            <a:avLst/>
          </a:prstGeom>
        </p:spPr>
      </p:pic>
      <p:pic>
        <p:nvPicPr>
          <p:cNvPr id="44" name="Picture 43" descr="Beam-Circle02.png"/>
          <p:cNvPicPr>
            <a:picLocks noChangeAspect="1"/>
          </p:cNvPicPr>
          <p:nvPr/>
        </p:nvPicPr>
        <p:blipFill>
          <a:blip r:embed="rId6" cstate="screen">
            <a:lum bright="2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16" y="3397756"/>
            <a:ext cx="4669907" cy="1354272"/>
          </a:xfrm>
          <a:prstGeom prst="rect">
            <a:avLst/>
          </a:prstGeom>
        </p:spPr>
      </p:pic>
      <p:pic>
        <p:nvPicPr>
          <p:cNvPr id="45" name="Picture 44" descr="Beam-Circle03.png"/>
          <p:cNvPicPr>
            <a:picLocks noChangeAspect="1"/>
          </p:cNvPicPr>
          <p:nvPr/>
        </p:nvPicPr>
        <p:blipFill>
          <a:blip r:embed="rId7" cstate="screen">
            <a:lum bright="2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039" y="3212976"/>
            <a:ext cx="6014841" cy="1737206"/>
          </a:xfrm>
          <a:prstGeom prst="rect">
            <a:avLst/>
          </a:prstGeom>
        </p:spPr>
      </p:pic>
      <p:pic>
        <p:nvPicPr>
          <p:cNvPr id="46" name="Picture 45" descr="Beam-Circle04.png"/>
          <p:cNvPicPr>
            <a:picLocks noChangeAspect="1"/>
          </p:cNvPicPr>
          <p:nvPr/>
        </p:nvPicPr>
        <p:blipFill>
          <a:blip r:embed="rId8" cstate="screen">
            <a:lum bright="29000" contrast="-21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40" y="3075307"/>
            <a:ext cx="7005439" cy="2022509"/>
          </a:xfrm>
          <a:prstGeom prst="rect">
            <a:avLst/>
          </a:prstGeom>
        </p:spPr>
      </p:pic>
      <p:pic>
        <p:nvPicPr>
          <p:cNvPr id="40" name="Picture 39" descr="Orange-Group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10"/>
          <a:stretch>
            <a:fillRect/>
          </a:stretch>
        </p:blipFill>
        <p:spPr>
          <a:xfrm>
            <a:off x="9468544" y="3212976"/>
            <a:ext cx="2575416" cy="2425824"/>
          </a:xfrm>
          <a:prstGeom prst="rect">
            <a:avLst/>
          </a:prstGeom>
        </p:spPr>
      </p:pic>
      <p:pic>
        <p:nvPicPr>
          <p:cNvPr id="41" name="Picture 40" descr="Blue-Group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2816" y="3933056"/>
            <a:ext cx="2518079" cy="21740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92696"/>
            <a:ext cx="6835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8" name="Picture 47" descr="Purple-Group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7636" y="1138928"/>
            <a:ext cx="2527636" cy="2002040"/>
          </a:xfrm>
          <a:prstGeom prst="rect">
            <a:avLst/>
          </a:prstGeom>
        </p:spPr>
      </p:pic>
      <p:grpSp>
        <p:nvGrpSpPr>
          <p:cNvPr id="2" name="Group 72"/>
          <p:cNvGrpSpPr/>
          <p:nvPr/>
        </p:nvGrpSpPr>
        <p:grpSpPr>
          <a:xfrm>
            <a:off x="3744416" y="1632494"/>
            <a:ext cx="1928719" cy="1436466"/>
            <a:chOff x="3744416" y="1632494"/>
            <a:chExt cx="1928719" cy="1436466"/>
          </a:xfrm>
        </p:grpSpPr>
        <p:pic>
          <p:nvPicPr>
            <p:cNvPr id="62" name="Picture 61" descr="Teacher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4416" y="1632494"/>
              <a:ext cx="949251" cy="1377082"/>
            </a:xfrm>
            <a:prstGeom prst="rect">
              <a:avLst/>
            </a:prstGeom>
          </p:spPr>
        </p:pic>
        <p:pic>
          <p:nvPicPr>
            <p:cNvPr id="70" name="Picture 69" descr="Teachers-Computer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488" y="2099685"/>
              <a:ext cx="1280647" cy="969275"/>
            </a:xfrm>
            <a:prstGeom prst="rect">
              <a:avLst/>
            </a:prstGeom>
          </p:spPr>
        </p:pic>
      </p:grpSp>
      <p:grpSp>
        <p:nvGrpSpPr>
          <p:cNvPr id="3" name="Group 38"/>
          <p:cNvGrpSpPr/>
          <p:nvPr/>
        </p:nvGrpSpPr>
        <p:grpSpPr>
          <a:xfrm>
            <a:off x="1609812" y="1604297"/>
            <a:ext cx="7150522" cy="4197859"/>
            <a:chOff x="1609812" y="1593008"/>
            <a:chExt cx="7150522" cy="4197859"/>
          </a:xfrm>
        </p:grpSpPr>
        <p:pic>
          <p:nvPicPr>
            <p:cNvPr id="27" name="Picture 26" descr="Pacman-Green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2915" y="3625974"/>
              <a:ext cx="237419" cy="237419"/>
            </a:xfrm>
            <a:prstGeom prst="rect">
              <a:avLst/>
            </a:prstGeom>
          </p:spPr>
        </p:pic>
        <p:pic>
          <p:nvPicPr>
            <p:cNvPr id="37" name="Picture 36" descr="Pacman-Green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0940" y="4756833"/>
              <a:ext cx="237419" cy="237419"/>
            </a:xfrm>
            <a:prstGeom prst="rect">
              <a:avLst/>
            </a:prstGeom>
          </p:spPr>
        </p:pic>
        <p:pic>
          <p:nvPicPr>
            <p:cNvPr id="49" name="Picture 48" descr="Pacman-Green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8580" y="4036753"/>
              <a:ext cx="237419" cy="237419"/>
            </a:xfrm>
            <a:prstGeom prst="rect">
              <a:avLst/>
            </a:prstGeom>
          </p:spPr>
        </p:pic>
        <p:pic>
          <p:nvPicPr>
            <p:cNvPr id="52" name="Picture 51" descr="Pacman-Green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6572" y="5121400"/>
              <a:ext cx="237419" cy="237419"/>
            </a:xfrm>
            <a:prstGeom prst="rect">
              <a:avLst/>
            </a:prstGeom>
          </p:spPr>
        </p:pic>
        <p:pic>
          <p:nvPicPr>
            <p:cNvPr id="22" name="Picture 21" descr="Pacman-Blue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4" y="4340721"/>
              <a:ext cx="237419" cy="237419"/>
            </a:xfrm>
            <a:prstGeom prst="rect">
              <a:avLst/>
            </a:prstGeom>
          </p:spPr>
        </p:pic>
        <p:pic>
          <p:nvPicPr>
            <p:cNvPr id="59" name="Picture 58" descr="Pacman-Blue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7507" y="4941168"/>
              <a:ext cx="237419" cy="237419"/>
            </a:xfrm>
            <a:prstGeom prst="rect">
              <a:avLst/>
            </a:prstGeom>
          </p:spPr>
        </p:pic>
        <p:pic>
          <p:nvPicPr>
            <p:cNvPr id="63" name="Picture 62" descr="Pacman-Blue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3255" y="5553448"/>
              <a:ext cx="237419" cy="237419"/>
            </a:xfrm>
            <a:prstGeom prst="rect">
              <a:avLst/>
            </a:prstGeom>
          </p:spPr>
        </p:pic>
        <p:pic>
          <p:nvPicPr>
            <p:cNvPr id="31" name="Picture 30" descr="Pacman-Purple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9812" y="2598812"/>
              <a:ext cx="237419" cy="237419"/>
            </a:xfrm>
            <a:prstGeom prst="rect">
              <a:avLst/>
            </a:prstGeom>
          </p:spPr>
        </p:pic>
        <p:pic>
          <p:nvPicPr>
            <p:cNvPr id="71" name="Picture 70" descr="Pacman-Purple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7221" y="2092537"/>
              <a:ext cx="237419" cy="237419"/>
            </a:xfrm>
            <a:prstGeom prst="rect">
              <a:avLst/>
            </a:prstGeom>
          </p:spPr>
        </p:pic>
        <p:pic>
          <p:nvPicPr>
            <p:cNvPr id="75" name="Picture 74" descr="Pacman-Purple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5604" y="1593008"/>
              <a:ext cx="237419" cy="237419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1579353" y="1666794"/>
            <a:ext cx="7028748" cy="4127747"/>
            <a:chOff x="1579353" y="1632927"/>
            <a:chExt cx="7028748" cy="4127747"/>
          </a:xfrm>
        </p:grpSpPr>
        <p:sp>
          <p:nvSpPr>
            <p:cNvPr id="34" name="Isosceles Triangle 33"/>
            <p:cNvSpPr/>
            <p:nvPr/>
          </p:nvSpPr>
          <p:spPr>
            <a:xfrm rot="18666697">
              <a:off x="8465919" y="3698325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8" name="Isosceles Triangle 37"/>
            <p:cNvSpPr/>
            <p:nvPr/>
          </p:nvSpPr>
          <p:spPr>
            <a:xfrm rot="18666697">
              <a:off x="8423944" y="4829184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0" name="Isosceles Triangle 49"/>
            <p:cNvSpPr/>
            <p:nvPr/>
          </p:nvSpPr>
          <p:spPr>
            <a:xfrm rot="18666697">
              <a:off x="7091584" y="4109104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18666697">
              <a:off x="7019576" y="5193751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6" name="Isosceles Triangle 55"/>
            <p:cNvSpPr/>
            <p:nvPr/>
          </p:nvSpPr>
          <p:spPr>
            <a:xfrm rot="18666697">
              <a:off x="1560549" y="4410293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0" name="Isosceles Triangle 59"/>
            <p:cNvSpPr/>
            <p:nvPr/>
          </p:nvSpPr>
          <p:spPr>
            <a:xfrm rot="18666697">
              <a:off x="2888382" y="5010740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4" name="Isosceles Triangle 63"/>
            <p:cNvSpPr/>
            <p:nvPr/>
          </p:nvSpPr>
          <p:spPr>
            <a:xfrm rot="18666697">
              <a:off x="1574130" y="5618493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7" name="Isosceles Triangle 66"/>
            <p:cNvSpPr/>
            <p:nvPr/>
          </p:nvSpPr>
          <p:spPr>
            <a:xfrm rot="18666697">
              <a:off x="1551919" y="2666165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2" name="Isosceles Triangle 71"/>
            <p:cNvSpPr/>
            <p:nvPr/>
          </p:nvSpPr>
          <p:spPr>
            <a:xfrm rot="18666697">
              <a:off x="2879328" y="2159890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6" name="Isosceles Triangle 75"/>
            <p:cNvSpPr/>
            <p:nvPr/>
          </p:nvSpPr>
          <p:spPr>
            <a:xfrm rot="18666697">
              <a:off x="1587711" y="1660361"/>
              <a:ext cx="169615" cy="1147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96" name="Oval 95"/>
          <p:cNvSpPr>
            <a:spLocks noChangeAspect="1"/>
          </p:cNvSpPr>
          <p:nvPr/>
        </p:nvSpPr>
        <p:spPr>
          <a:xfrm>
            <a:off x="1681008" y="2189177"/>
            <a:ext cx="525439" cy="175803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  <a:alpha val="2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Oval 96"/>
          <p:cNvSpPr/>
          <p:nvPr/>
        </p:nvSpPr>
        <p:spPr>
          <a:xfrm>
            <a:off x="1461799" y="2115834"/>
            <a:ext cx="963857" cy="322488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  <a:alpha val="2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1259632" y="2048193"/>
            <a:ext cx="1368190" cy="457771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  <a:alpha val="2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itle 16"/>
          <p:cNvSpPr txBox="1">
            <a:spLocks/>
          </p:cNvSpPr>
          <p:nvPr/>
        </p:nvSpPr>
        <p:spPr bwMode="auto">
          <a:xfrm>
            <a:off x="467544" y="629823"/>
            <a:ext cx="8139879" cy="50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rtl="1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e-IL" sz="2800" dirty="0"/>
              <a:t>הוראה </a:t>
            </a:r>
            <a:r>
              <a:rPr lang="he-IL" sz="2800" dirty="0" smtClean="0"/>
              <a:t>בקבוצות</a:t>
            </a:r>
            <a:endParaRPr lang="he-IL" sz="2800" dirty="0"/>
          </a:p>
        </p:txBody>
      </p:sp>
    </p:spTree>
    <p:extLst>
      <p:ext uri="{BB962C8B-B14F-4D97-AF65-F5344CB8AC3E}">
        <p14:creationId xmlns="" xmlns:p14="http://schemas.microsoft.com/office/powerpoint/2010/main" val="21206910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3599E-6 L -5.55556E-7 0.189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72222E-6 1.43386E-6 L -0.33768 1.4338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38889E-6 2.65495E-6 L 0.39774 2.6549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44444E-6 3.07123E-6 L 0.37048 0.0011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5" grpId="0" animBg="1"/>
      <p:bldP spid="65" grpId="1" animBg="1"/>
      <p:bldP spid="66" grpId="0" animBg="1"/>
      <p:bldP spid="66" grpId="1" animBg="1"/>
      <p:bldP spid="89" grpId="0" animBg="1"/>
      <p:bldP spid="89" grpId="1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74" grpId="0" animBg="1"/>
      <p:bldP spid="77" grpId="0" animBg="1"/>
      <p:bldP spid="78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 105"/>
          <p:cNvSpPr>
            <a:spLocks noChangeAspect="1"/>
          </p:cNvSpPr>
          <p:nvPr/>
        </p:nvSpPr>
        <p:spPr>
          <a:xfrm>
            <a:off x="5265218" y="6201429"/>
            <a:ext cx="1044001" cy="276541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Oval 106"/>
          <p:cNvSpPr/>
          <p:nvPr/>
        </p:nvSpPr>
        <p:spPr>
          <a:xfrm>
            <a:off x="4829669" y="6107715"/>
            <a:ext cx="1915098" cy="507278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4427984" y="6021288"/>
            <a:ext cx="2718468" cy="720080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6993410" y="4833277"/>
            <a:ext cx="1044001" cy="276541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Oval 100"/>
          <p:cNvSpPr/>
          <p:nvPr/>
        </p:nvSpPr>
        <p:spPr>
          <a:xfrm>
            <a:off x="6557861" y="4739563"/>
            <a:ext cx="1915098" cy="507278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6156176" y="4653136"/>
            <a:ext cx="2718468" cy="720080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6513829" y="3286319"/>
            <a:ext cx="801964" cy="212429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Oval 97"/>
          <p:cNvSpPr/>
          <p:nvPr/>
        </p:nvSpPr>
        <p:spPr>
          <a:xfrm>
            <a:off x="6156176" y="3212976"/>
            <a:ext cx="1471110" cy="389673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826329" y="3145336"/>
            <a:ext cx="2088232" cy="553140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03716" y="1936723"/>
            <a:ext cx="801964" cy="212429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Oval 88"/>
          <p:cNvSpPr/>
          <p:nvPr/>
        </p:nvSpPr>
        <p:spPr>
          <a:xfrm>
            <a:off x="6846063" y="1863380"/>
            <a:ext cx="1471110" cy="389673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6516216" y="1795740"/>
            <a:ext cx="2088232" cy="553140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5514132" y="1432668"/>
            <a:ext cx="663694" cy="175803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Oval 72"/>
          <p:cNvSpPr/>
          <p:nvPr/>
        </p:nvSpPr>
        <p:spPr>
          <a:xfrm>
            <a:off x="5248775" y="1359325"/>
            <a:ext cx="1217470" cy="322488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5004048" y="1291684"/>
            <a:ext cx="1728192" cy="457771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5" name="Picture 44" descr="Teacher_Profi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348880"/>
            <a:ext cx="932912" cy="1579339"/>
          </a:xfrm>
          <a:prstGeom prst="rect">
            <a:avLst/>
          </a:prstGeom>
        </p:spPr>
      </p:pic>
      <p:pic>
        <p:nvPicPr>
          <p:cNvPr id="54" name="Picture 53" descr="Teach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096" y="2922789"/>
            <a:ext cx="951507" cy="1380355"/>
          </a:xfrm>
          <a:prstGeom prst="rect">
            <a:avLst/>
          </a:prstGeom>
        </p:spPr>
      </p:pic>
      <p:pic>
        <p:nvPicPr>
          <p:cNvPr id="20" name="Picture 19" descr="Profile-Comput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245862"/>
            <a:ext cx="1171995" cy="903218"/>
          </a:xfrm>
          <a:prstGeom prst="rect">
            <a:avLst/>
          </a:prstGeom>
        </p:spPr>
      </p:pic>
      <p:grpSp>
        <p:nvGrpSpPr>
          <p:cNvPr id="2" name="Group 26"/>
          <p:cNvGrpSpPr>
            <a:grpSpLocks noChangeAspect="1"/>
          </p:cNvGrpSpPr>
          <p:nvPr/>
        </p:nvGrpSpPr>
        <p:grpSpPr>
          <a:xfrm>
            <a:off x="6202094" y="2587059"/>
            <a:ext cx="1378609" cy="998491"/>
            <a:chOff x="747547" y="3204695"/>
            <a:chExt cx="1755566" cy="1271513"/>
          </a:xfrm>
        </p:grpSpPr>
        <p:pic>
          <p:nvPicPr>
            <p:cNvPr id="28" name="Picture 27" descr="Purple-Boy-01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547" y="3204695"/>
              <a:ext cx="858500" cy="1208032"/>
            </a:xfrm>
            <a:prstGeom prst="rect">
              <a:avLst/>
            </a:prstGeom>
          </p:spPr>
        </p:pic>
        <p:pic>
          <p:nvPicPr>
            <p:cNvPr id="29" name="Picture 28" descr="Computer-Lef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3525311"/>
              <a:ext cx="1243481" cy="950897"/>
            </a:xfrm>
            <a:prstGeom prst="rect">
              <a:avLst/>
            </a:prstGeom>
          </p:spPr>
        </p:pic>
      </p:grpSp>
      <p:grpSp>
        <p:nvGrpSpPr>
          <p:cNvPr id="3" name="Group 32"/>
          <p:cNvGrpSpPr>
            <a:grpSpLocks noChangeAspect="1"/>
          </p:cNvGrpSpPr>
          <p:nvPr/>
        </p:nvGrpSpPr>
        <p:grpSpPr>
          <a:xfrm>
            <a:off x="6852505" y="3974241"/>
            <a:ext cx="1474721" cy="1124756"/>
            <a:chOff x="728149" y="4833564"/>
            <a:chExt cx="1702956" cy="1298828"/>
          </a:xfrm>
        </p:grpSpPr>
        <p:pic>
          <p:nvPicPr>
            <p:cNvPr id="34" name="Picture 33" descr="Blue-Boy-01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149" y="4833564"/>
              <a:ext cx="832699" cy="1255450"/>
            </a:xfrm>
            <a:prstGeom prst="rect">
              <a:avLst/>
            </a:prstGeom>
          </p:spPr>
        </p:pic>
        <p:pic>
          <p:nvPicPr>
            <p:cNvPr id="35" name="Picture 34" descr="Computer-Lef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624" y="5181495"/>
              <a:ext cx="1243481" cy="950897"/>
            </a:xfrm>
            <a:prstGeom prst="rect">
              <a:avLst/>
            </a:prstGeom>
          </p:spPr>
        </p:pic>
      </p:grpSp>
      <p:grpSp>
        <p:nvGrpSpPr>
          <p:cNvPr id="4" name="Group 35"/>
          <p:cNvGrpSpPr>
            <a:grpSpLocks noChangeAspect="1"/>
          </p:cNvGrpSpPr>
          <p:nvPr/>
        </p:nvGrpSpPr>
        <p:grpSpPr>
          <a:xfrm>
            <a:off x="5508104" y="1003652"/>
            <a:ext cx="792088" cy="598324"/>
            <a:chOff x="2771800" y="4881351"/>
            <a:chExt cx="1656184" cy="1251041"/>
          </a:xfrm>
        </p:grpSpPr>
        <p:pic>
          <p:nvPicPr>
            <p:cNvPr id="37" name="Picture 36" descr="Green-Girl-01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4881351"/>
              <a:ext cx="737554" cy="1164239"/>
            </a:xfrm>
            <a:prstGeom prst="rect">
              <a:avLst/>
            </a:prstGeom>
          </p:spPr>
        </p:pic>
        <p:pic>
          <p:nvPicPr>
            <p:cNvPr id="38" name="Picture 37" descr="Computer-Left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504" y="5181495"/>
              <a:ext cx="1243480" cy="950897"/>
            </a:xfrm>
            <a:prstGeom prst="rect">
              <a:avLst/>
            </a:prstGeom>
          </p:spPr>
        </p:pic>
      </p:grpSp>
      <p:grpSp>
        <p:nvGrpSpPr>
          <p:cNvPr id="5" name="Group 41"/>
          <p:cNvGrpSpPr>
            <a:grpSpLocks noChangeAspect="1"/>
          </p:cNvGrpSpPr>
          <p:nvPr/>
        </p:nvGrpSpPr>
        <p:grpSpPr>
          <a:xfrm>
            <a:off x="4995330" y="5156308"/>
            <a:ext cx="1854230" cy="1382266"/>
            <a:chOff x="6757927" y="3251682"/>
            <a:chExt cx="1642627" cy="1224525"/>
          </a:xfrm>
        </p:grpSpPr>
        <p:pic>
          <p:nvPicPr>
            <p:cNvPr id="43" name="Picture 42" descr="Purple-Girl-01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7927" y="3251682"/>
              <a:ext cx="773209" cy="1168807"/>
            </a:xfrm>
            <a:prstGeom prst="rect">
              <a:avLst/>
            </a:prstGeom>
          </p:spPr>
        </p:pic>
        <p:pic>
          <p:nvPicPr>
            <p:cNvPr id="44" name="Picture 43" descr="Computer-Lef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305" y="3640958"/>
              <a:ext cx="1092249" cy="835249"/>
            </a:xfrm>
            <a:prstGeom prst="rect">
              <a:avLst/>
            </a:prstGeom>
          </p:spPr>
        </p:pic>
      </p:grpSp>
      <p:grpSp>
        <p:nvGrpSpPr>
          <p:cNvPr id="6" name="Group 44"/>
          <p:cNvGrpSpPr>
            <a:grpSpLocks noChangeAspect="1"/>
          </p:cNvGrpSpPr>
          <p:nvPr/>
        </p:nvGrpSpPr>
        <p:grpSpPr>
          <a:xfrm>
            <a:off x="7020272" y="1320815"/>
            <a:ext cx="1188272" cy="906972"/>
            <a:chOff x="4788024" y="4908472"/>
            <a:chExt cx="1603521" cy="1223920"/>
          </a:xfrm>
        </p:grpSpPr>
        <p:pic>
          <p:nvPicPr>
            <p:cNvPr id="46" name="Picture 45" descr="Orange-Girl-01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4908472"/>
              <a:ext cx="694888" cy="1097805"/>
            </a:xfrm>
            <a:prstGeom prst="rect">
              <a:avLst/>
            </a:prstGeom>
          </p:spPr>
        </p:pic>
        <p:pic>
          <p:nvPicPr>
            <p:cNvPr id="47" name="Picture 46" descr="Computer-Lef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5181495"/>
              <a:ext cx="1243481" cy="950897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692696"/>
            <a:ext cx="5395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Picture 22" descr="Profile-Girl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3356" y="2708920"/>
            <a:ext cx="794548" cy="1362084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805400" y="3411109"/>
            <a:ext cx="542144" cy="34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6166489" y="5748497"/>
            <a:ext cx="492729" cy="32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7695334" y="4399474"/>
            <a:ext cx="473895" cy="315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7011647" y="2933570"/>
            <a:ext cx="432048" cy="315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1" name="Rectangle 40"/>
          <p:cNvSpPr/>
          <p:nvPr/>
        </p:nvSpPr>
        <p:spPr>
          <a:xfrm>
            <a:off x="7653714" y="1601661"/>
            <a:ext cx="432048" cy="315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8" name="Rectangle 47"/>
          <p:cNvSpPr/>
          <p:nvPr/>
        </p:nvSpPr>
        <p:spPr>
          <a:xfrm>
            <a:off x="5961888" y="1221942"/>
            <a:ext cx="234087" cy="15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6" name="Picture 25" descr="Working-Circle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625" y="5764695"/>
            <a:ext cx="319153" cy="319153"/>
          </a:xfrm>
          <a:prstGeom prst="rect">
            <a:avLst/>
          </a:prstGeom>
        </p:spPr>
      </p:pic>
      <p:pic>
        <p:nvPicPr>
          <p:cNvPr id="49" name="Picture 48" descr="Working-Circl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558" y="4408995"/>
            <a:ext cx="289658" cy="289658"/>
          </a:xfrm>
          <a:prstGeom prst="rect">
            <a:avLst/>
          </a:prstGeom>
        </p:spPr>
      </p:pic>
      <p:pic>
        <p:nvPicPr>
          <p:cNvPr id="50" name="Picture 49" descr="Working-Circl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596" y="2968835"/>
            <a:ext cx="236993" cy="236993"/>
          </a:xfrm>
          <a:prstGeom prst="rect">
            <a:avLst/>
          </a:prstGeom>
        </p:spPr>
      </p:pic>
      <p:pic>
        <p:nvPicPr>
          <p:cNvPr id="51" name="Picture 50" descr="Working-Circl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667" y="1644409"/>
            <a:ext cx="236993" cy="236993"/>
          </a:xfrm>
          <a:prstGeom prst="rect">
            <a:avLst/>
          </a:prstGeom>
        </p:spPr>
      </p:pic>
      <p:pic>
        <p:nvPicPr>
          <p:cNvPr id="52" name="Picture 51" descr="Working-Circle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673" y="1233330"/>
            <a:ext cx="144016" cy="144016"/>
          </a:xfrm>
          <a:prstGeom prst="rect">
            <a:avLst/>
          </a:prstGeom>
        </p:spPr>
      </p:pic>
      <p:pic>
        <p:nvPicPr>
          <p:cNvPr id="53" name="Picture 52" descr="Working-Circle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765" y="3409122"/>
            <a:ext cx="337930" cy="337930"/>
          </a:xfrm>
          <a:prstGeom prst="rect">
            <a:avLst/>
          </a:prstGeom>
        </p:spPr>
      </p:pic>
      <p:sp>
        <p:nvSpPr>
          <p:cNvPr id="55" name="Title 16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rtl="1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lang="en-US" sz="3400" b="1" i="0" kern="1200" baseline="0" dirty="0" smtClean="0">
                <a:solidFill>
                  <a:srgbClr val="439639"/>
                </a:solidFill>
                <a:latin typeface="+mn-lt"/>
                <a:ea typeface="+mn-ea"/>
                <a:cs typeface="+mn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e-IL" sz="2800" dirty="0" smtClean="0"/>
              <a:t>עבודה עצמית</a:t>
            </a:r>
            <a:endParaRPr lang="he-IL" sz="2800" dirty="0"/>
          </a:p>
        </p:txBody>
      </p:sp>
    </p:spTree>
    <p:extLst>
      <p:ext uri="{BB962C8B-B14F-4D97-AF65-F5344CB8AC3E}">
        <p14:creationId xmlns="" xmlns:p14="http://schemas.microsoft.com/office/powerpoint/2010/main" val="201494340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6 4.35547E-6 L -0.18264 -0.0664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0" grpId="0" animBg="1"/>
      <p:bldP spid="101" grpId="0" animBg="1"/>
      <p:bldP spid="102" grpId="0" animBg="1"/>
      <p:bldP spid="98" grpId="0" animBg="1"/>
      <p:bldP spid="99" grpId="0" animBg="1"/>
      <p:bldP spid="89" grpId="0" animBg="1"/>
      <p:bldP spid="90" grpId="0" animBg="1"/>
      <p:bldP spid="72" grpId="0" animBg="1"/>
      <p:bldP spid="73" grpId="0" animBg="1"/>
      <p:bldP spid="74" grpId="0" animBg="1"/>
      <p:bldP spid="83" grpId="0" animBg="1"/>
      <p:bldP spid="32" grpId="0" animBg="1"/>
      <p:bldP spid="39" grpId="0" animBg="1"/>
      <p:bldP spid="40" grpId="0" animBg="1"/>
      <p:bldP spid="41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שיעור עת הדעת 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144105"/>
            <a:ext cx="4547918" cy="47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80231" y="2132856"/>
            <a:ext cx="456377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54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9360"/>
            <a:ext cx="7200000" cy="5400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6850" y="65088"/>
            <a:ext cx="609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04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393141" cy="508548"/>
          </a:xfrm>
        </p:spPr>
        <p:txBody>
          <a:bodyPr/>
          <a:lstStyle/>
          <a:p>
            <a:pPr eaLnBrk="1" hangingPunct="1"/>
            <a:r>
              <a:rPr lang="he-IL" dirty="0" smtClean="0"/>
              <a:t>מערכת ניהול שיעור</a:t>
            </a:r>
            <a:endParaRPr lang="en-US" sz="3400" b="1" dirty="0" smtClean="0">
              <a:solidFill>
                <a:srgbClr val="43963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Office xmlns="34d0f243-3193-4f27-910a-5aba596cacba">HQ Israel</Office>
    <Language xmlns="34d0f243-3193-4f27-910a-5aba596cacba">Hebrew</Langu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122D002E01140AD871280AD3BFFBA" ma:contentTypeVersion="2" ma:contentTypeDescription="Create a new document." ma:contentTypeScope="" ma:versionID="5bbb05631d8a618e90cb1d5784de7ecd">
  <xsd:schema xmlns:xsd="http://www.w3.org/2001/XMLSchema" xmlns:p="http://schemas.microsoft.com/office/2006/metadata/properties" xmlns:ns2="34d0f243-3193-4f27-910a-5aba596cacba" targetNamespace="http://schemas.microsoft.com/office/2006/metadata/properties" ma:root="true" ma:fieldsID="a8a544b9fd9a0da1e7d1dbc8137e50d4" ns2:_="">
    <xsd:import namespace="34d0f243-3193-4f27-910a-5aba596cacba"/>
    <xsd:element name="properties">
      <xsd:complexType>
        <xsd:sequence>
          <xsd:element name="documentManagement">
            <xsd:complexType>
              <xsd:all>
                <xsd:element ref="ns2:Language"/>
                <xsd:element ref="ns2:Offic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4d0f243-3193-4f27-910a-5aba596cacba" elementFormDefault="qualified">
    <xsd:import namespace="http://schemas.microsoft.com/office/2006/documentManagement/types"/>
    <xsd:element name="Language" ma:index="8" ma:displayName="Language" ma:default="English" ma:format="Dropdown" ma:internalName="Language">
      <xsd:simpleType>
        <xsd:restriction base="dms:Choice">
          <xsd:enumeration value="English"/>
          <xsd:enumeration value="Hebrew"/>
        </xsd:restriction>
      </xsd:simpleType>
    </xsd:element>
    <xsd:element name="Office" ma:index="9" ma:displayName="Office" ma:default="HQ Israel" ma:format="Dropdown" ma:internalName="Office">
      <xsd:simpleType>
        <xsd:restriction base="dms:Choice">
          <xsd:enumeration value="HQ Israel"/>
          <xsd:enumeration value="Dallas, TX"/>
          <xsd:enumeration value="NYC, NY"/>
          <xsd:enumeration value="Al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C2B2D23-BE5B-46CA-B29D-CEFC854CC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E6CE0-1F55-4846-B737-C7485F8435A5}">
  <ds:schemaRefs>
    <ds:schemaRef ds:uri="34d0f243-3193-4f27-910a-5aba596cacb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B91FA9-79B6-4962-A3BC-62831B7DE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0f243-3193-4f27-910a-5aba596cacb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70A06A4F-BEE2-47CD-A1B0-8E923AB4992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24122</TotalTime>
  <Words>750</Words>
  <Application>Microsoft Office PowerPoint</Application>
  <PresentationFormat>On-screen Show (4:3)</PresentationFormat>
  <Paragraphs>177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עת הדעת ב-60 שניות..</vt:lpstr>
      <vt:lpstr>הפתרון המערכתי  של עת הדעת</vt:lpstr>
      <vt:lpstr>הפתרון המערכתי  של עת הדעת</vt:lpstr>
      <vt:lpstr>Slide 5</vt:lpstr>
      <vt:lpstr>Slide 6</vt:lpstr>
      <vt:lpstr>עבודה עצמית</vt:lpstr>
      <vt:lpstr>שיעור עת הדעת </vt:lpstr>
      <vt:lpstr>מערכת ניהול שיעור</vt:lpstr>
      <vt:lpstr>תפיסת הדיפרנציאליות בעת-הדעת</vt:lpstr>
      <vt:lpstr>תכנים ברמות שונות</vt:lpstr>
      <vt:lpstr>"יבוא" חומרים מגוונים בהתאם לצרכי הלומדים</vt:lpstr>
      <vt:lpstr>מעקב אחר התקדמות הלומדים</vt:lpstr>
      <vt:lpstr>מעקב אחר איכות הביצועים</vt:lpstr>
      <vt:lpstr>Slide 15</vt:lpstr>
      <vt:lpstr>משוב מיידי לתשובה נכונה</vt:lpstr>
      <vt:lpstr>"פיגומים" שימוש בעזר ורמז</vt:lpstr>
      <vt:lpstr>Slide 18</vt:lpstr>
      <vt:lpstr>הגדרת פרופיל לומד לצרכי קריינות</vt:lpstr>
      <vt:lpstr>Slide 20</vt:lpstr>
      <vt:lpstr>Slide 21</vt:lpstr>
      <vt:lpstr>השוואת תוצרים של תלמידים שונים</vt:lpstr>
      <vt:lpstr>Slide 23</vt:lpstr>
      <vt:lpstr>רקע</vt:lpstr>
      <vt:lpstr>מדדי המחקר: אינטראקציה מורה-תלמיד</vt:lpstr>
      <vt:lpstr>מדדי המחקר: אופנויות לימודיות</vt:lpstr>
      <vt:lpstr>ממצאי תצפיות – תדירויות האופנויות הלימודיות</vt:lpstr>
      <vt:lpstr>במקביל חל שיפור משמעותי בציונים  של תלמידי עת הדעת</vt:lpstr>
      <vt:lpstr>Slide 29</vt:lpstr>
      <vt:lpstr>מענה לשונות בעיני המורים (N=36)</vt:lpstr>
      <vt:lpstr>מענה לשונות בעיני תלמידים (N=560)</vt:lpstr>
      <vt:lpstr>Slide 32</vt:lpstr>
    </vt:vector>
  </TitlesOfParts>
  <Company>Time To Know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navit.keren</dc:creator>
  <cp:lastModifiedBy>iris.wolf</cp:lastModifiedBy>
  <cp:revision>1081</cp:revision>
  <dcterms:created xsi:type="dcterms:W3CDTF">2010-02-01T14:13:52Z</dcterms:created>
  <dcterms:modified xsi:type="dcterms:W3CDTF">2012-02-09T14:09:19Z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