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7" r:id="rId1"/>
  </p:sldMasterIdLst>
  <p:notesMasterIdLst>
    <p:notesMasterId r:id="rId22"/>
  </p:notesMasterIdLst>
  <p:sldIdLst>
    <p:sldId id="307" r:id="rId2"/>
    <p:sldId id="360" r:id="rId3"/>
    <p:sldId id="362" r:id="rId4"/>
    <p:sldId id="364" r:id="rId5"/>
    <p:sldId id="368" r:id="rId6"/>
    <p:sldId id="365" r:id="rId7"/>
    <p:sldId id="367" r:id="rId8"/>
    <p:sldId id="366" r:id="rId9"/>
    <p:sldId id="369" r:id="rId10"/>
    <p:sldId id="371" r:id="rId11"/>
    <p:sldId id="373" r:id="rId12"/>
    <p:sldId id="380" r:id="rId13"/>
    <p:sldId id="379" r:id="rId14"/>
    <p:sldId id="372" r:id="rId15"/>
    <p:sldId id="374" r:id="rId16"/>
    <p:sldId id="377" r:id="rId17"/>
    <p:sldId id="378" r:id="rId18"/>
    <p:sldId id="375" r:id="rId19"/>
    <p:sldId id="376" r:id="rId20"/>
    <p:sldId id="370" r:id="rId21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66FF33"/>
    <a:srgbClr val="CC00CC"/>
    <a:srgbClr val="000000"/>
    <a:srgbClr val="FF0000"/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901" autoAdjust="0"/>
    <p:restoredTop sz="88401" autoAdjust="0"/>
  </p:normalViewPr>
  <p:slideViewPr>
    <p:cSldViewPr>
      <p:cViewPr>
        <p:scale>
          <a:sx n="70" d="100"/>
          <a:sy n="70" d="100"/>
        </p:scale>
        <p:origin x="-1188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-114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fld id="{82229F5C-1FCA-4E01-96CA-0243EAD7D1D3}" type="slidenum">
              <a:rPr lang="he-IL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42204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3A13308E-AE14-4955-8E46-FAC482DFBF71}" type="slidenum">
              <a:rPr lang="he-IL">
                <a:latin typeface="Arial" pitchFamily="34" charset="0"/>
              </a:rPr>
              <a:pPr eaLnBrk="1" hangingPunct="1"/>
              <a:t>1</a:t>
            </a:fld>
            <a:endParaRPr lang="en-US" dirty="0">
              <a:latin typeface="Arial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29F5C-1FCA-4E01-96CA-0243EAD7D1D3}" type="slidenum">
              <a:rPr lang="he-IL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29F5C-1FCA-4E01-96CA-0243EAD7D1D3}" type="slidenum">
              <a:rPr lang="he-IL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5821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96258437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136329267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478123086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98421053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341768940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183063" y="6433538"/>
            <a:ext cx="3960937" cy="5759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©</a:t>
            </a:r>
            <a:r>
              <a:rPr lang="he-IL" dirty="0" smtClean="0"/>
              <a:t> כל הזכויות שמורות</a:t>
            </a:r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400938790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183063" y="6433538"/>
            <a:ext cx="3960937" cy="5759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©</a:t>
            </a:r>
            <a:r>
              <a:rPr lang="he-IL" dirty="0" smtClean="0"/>
              <a:t> כל הזכויות שמורות</a:t>
            </a:r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189558095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7639726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13302961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9" name="Rectangle 9"/>
          <p:cNvSpPr>
            <a:spLocks noChangeArrowheads="1"/>
          </p:cNvSpPr>
          <p:nvPr userDrawn="1"/>
        </p:nvSpPr>
        <p:spPr bwMode="auto">
          <a:xfrm>
            <a:off x="107950" y="6391275"/>
            <a:ext cx="1655763" cy="36036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pic>
        <p:nvPicPr>
          <p:cNvPr id="51208" name="Picture 8" descr="weizmann_logoB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381750"/>
            <a:ext cx="1676400" cy="333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</p:sldLayoutIdLst>
  <p:transition spd="med">
    <p:pull/>
  </p:transition>
  <p:timing>
    <p:tnLst>
      <p:par>
        <p:cTn id="1" dur="indefinite" restart="never" nodeType="tmRoot"/>
      </p:par>
    </p:tnLst>
  </p:timing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11"/>
          <p:cNvSpPr txBox="1">
            <a:spLocks noChangeArrowheads="1"/>
          </p:cNvSpPr>
          <p:nvPr/>
        </p:nvSpPr>
        <p:spPr bwMode="auto">
          <a:xfrm>
            <a:off x="251520" y="1988840"/>
            <a:ext cx="8568952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ts val="1200"/>
              </a:spcBef>
            </a:pPr>
            <a:r>
              <a:rPr lang="he-IL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מורים כמשתתפים בפיתוח ספר לימוד:</a:t>
            </a:r>
          </a:p>
          <a:p>
            <a:pPr algn="ctr" eaLnBrk="1" hangingPunct="1">
              <a:spcBef>
                <a:spcPts val="600"/>
              </a:spcBef>
            </a:pPr>
            <a:r>
              <a:rPr lang="he-IL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פרויקט </a:t>
            </a:r>
            <a:r>
              <a:rPr lang="he-IL" sz="40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ויקיספר</a:t>
            </a:r>
            <a:r>
              <a:rPr lang="he-IL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he-IL" sz="40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מתמטיקה משולבת</a:t>
            </a:r>
          </a:p>
        </p:txBody>
      </p:sp>
      <p:sp>
        <p:nvSpPr>
          <p:cNvPr id="1028" name="Rectangle 20"/>
          <p:cNvSpPr>
            <a:spLocks noChangeArrowheads="1"/>
          </p:cNvSpPr>
          <p:nvPr/>
        </p:nvSpPr>
        <p:spPr bwMode="auto">
          <a:xfrm>
            <a:off x="0" y="30432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029" name="Text Box 21"/>
          <p:cNvSpPr txBox="1">
            <a:spLocks noChangeArrowheads="1"/>
          </p:cNvSpPr>
          <p:nvPr/>
        </p:nvSpPr>
        <p:spPr bwMode="auto">
          <a:xfrm>
            <a:off x="899593" y="4293096"/>
            <a:ext cx="7488832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e-IL" sz="3200" dirty="0" smtClean="0">
                <a:latin typeface="+mj-lt"/>
                <a:ea typeface="+mj-ea"/>
                <a:cs typeface="+mj-cs"/>
              </a:rPr>
              <a:t>רוחמה אבן ושי </a:t>
            </a:r>
            <a:r>
              <a:rPr lang="he-IL" sz="3200" dirty="0" err="1" smtClean="0">
                <a:latin typeface="+mj-lt"/>
                <a:ea typeface="+mj-ea"/>
                <a:cs typeface="+mj-cs"/>
              </a:rPr>
              <a:t>אולשר</a:t>
            </a:r>
            <a:endParaRPr lang="he-IL" sz="3200" dirty="0" smtClean="0">
              <a:latin typeface="+mj-lt"/>
              <a:ea typeface="+mj-ea"/>
              <a:cs typeface="+mj-cs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he-IL" sz="3200" dirty="0" smtClean="0">
                <a:latin typeface="+mj-lt"/>
                <a:ea typeface="+mj-ea"/>
                <a:cs typeface="+mj-cs"/>
              </a:rPr>
              <a:t>המחלקה להוראת המדעים, מכון ויצמן למדע</a:t>
            </a:r>
            <a:endParaRPr lang="he-IL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15817" y="5877272"/>
            <a:ext cx="38884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he-IL" sz="2400" dirty="0" smtClean="0">
                <a:cs typeface="+mj-cs"/>
              </a:rPr>
              <a:t>כנס </a:t>
            </a:r>
            <a:r>
              <a:rPr lang="he-IL" sz="2400" dirty="0" err="1" smtClean="0">
                <a:cs typeface="+mj-cs"/>
              </a:rPr>
              <a:t>צ'ייס</a:t>
            </a:r>
            <a:r>
              <a:rPr lang="he-IL" sz="2400" dirty="0" smtClean="0">
                <a:cs typeface="+mj-cs"/>
              </a:rPr>
              <a:t>, 16 בפברואר 2012</a:t>
            </a:r>
            <a:endParaRPr lang="he-IL" sz="2400" dirty="0">
              <a:cs typeface="+mj-cs"/>
            </a:endParaRP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183063" y="6433538"/>
            <a:ext cx="3960937" cy="5759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©</a:t>
            </a:r>
            <a:r>
              <a:rPr lang="he-IL" dirty="0" smtClean="0"/>
              <a:t> כל הזכויות שמורות</a:t>
            </a:r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251191210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effectLst/>
              </a:rPr>
              <a:t>מטרת המחקר</a:t>
            </a:r>
            <a:endParaRPr lang="en-US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txBody>
          <a:bodyPr/>
          <a:lstStyle/>
          <a:p>
            <a:pPr marL="0" indent="-51435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he-IL" dirty="0" smtClean="0">
                <a:effectLst/>
              </a:rPr>
              <a:t>בחינת הדרכים בהן השתתפו המורים בעריכת ספר הלימוד </a:t>
            </a:r>
            <a:r>
              <a:rPr lang="he-IL" i="1" dirty="0" smtClean="0">
                <a:effectLst/>
              </a:rPr>
              <a:t>מתמטיקה משולבת</a:t>
            </a:r>
            <a:r>
              <a:rPr lang="he-IL" dirty="0" smtClean="0">
                <a:effectLst/>
              </a:rPr>
              <a:t> לכתה ז', בשנת הפעילות הראשונה.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effectLst/>
              </a:rPr>
              <a:t>מקורות הנתונים</a:t>
            </a:r>
            <a:endParaRPr lang="en-US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he-IL" dirty="0" smtClean="0">
                <a:effectLst/>
              </a:rPr>
              <a:t>אתר </a:t>
            </a:r>
            <a:r>
              <a:rPr lang="he-IL" dirty="0" err="1" smtClean="0">
                <a:effectLst/>
              </a:rPr>
              <a:t>ויקיספר</a:t>
            </a:r>
            <a:r>
              <a:rPr lang="he-IL" dirty="0" smtClean="0">
                <a:effectLst/>
              </a:rPr>
              <a:t> </a:t>
            </a:r>
            <a:r>
              <a:rPr lang="he-IL" i="1" dirty="0" smtClean="0">
                <a:effectLst/>
              </a:rPr>
              <a:t>מתמטיקה משולבת</a:t>
            </a:r>
            <a:r>
              <a:rPr lang="he-IL" dirty="0" smtClean="0">
                <a:effectLst/>
              </a:rPr>
              <a:t> לכתה ז':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he-IL" dirty="0" err="1" smtClean="0">
                <a:effectLst/>
              </a:rPr>
              <a:t>ויקיספר</a:t>
            </a:r>
            <a:r>
              <a:rPr lang="he-IL" dirty="0" smtClean="0">
                <a:effectLst/>
              </a:rPr>
              <a:t> כולל השינויים יחד עם דפי השיחה,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he-IL" dirty="0" smtClean="0">
                <a:effectLst/>
              </a:rPr>
              <a:t>דיונים מקוונים.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he-IL" dirty="0" smtClean="0">
                <a:effectLst/>
              </a:rPr>
              <a:t>תצפיות מתועדות בווידיאו וברשימות שדה של המפגשים החודשיים.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he-IL" dirty="0" smtClean="0">
                <a:effectLst/>
              </a:rPr>
              <a:t>ראיונות אישיים מובנים למחצה עם סיום השנה הראשונה לפעילות.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sz="3000" dirty="0" smtClean="0"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effectLst/>
              </a:rPr>
              <a:t>מקורות הנתונים</a:t>
            </a:r>
            <a:endParaRPr lang="en-US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he-IL" dirty="0" smtClean="0">
                <a:effectLst/>
              </a:rPr>
              <a:t>אתר </a:t>
            </a:r>
            <a:r>
              <a:rPr lang="he-IL" dirty="0" err="1" smtClean="0">
                <a:effectLst/>
              </a:rPr>
              <a:t>ויקיספר</a:t>
            </a:r>
            <a:r>
              <a:rPr lang="he-IL" dirty="0" smtClean="0">
                <a:effectLst/>
              </a:rPr>
              <a:t> </a:t>
            </a:r>
            <a:r>
              <a:rPr lang="he-IL" i="1" dirty="0" smtClean="0">
                <a:effectLst/>
              </a:rPr>
              <a:t>מתמטיקה משולבת</a:t>
            </a:r>
            <a:r>
              <a:rPr lang="he-IL" dirty="0" smtClean="0">
                <a:effectLst/>
              </a:rPr>
              <a:t> לכתה ז':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he-IL" dirty="0" err="1" smtClean="0">
                <a:effectLst/>
              </a:rPr>
              <a:t>ויקיספר</a:t>
            </a:r>
            <a:r>
              <a:rPr lang="he-IL" dirty="0" smtClean="0">
                <a:effectLst/>
              </a:rPr>
              <a:t> כולל השינויים יחד עם דפי השיחה,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he-IL" dirty="0" smtClean="0">
                <a:effectLst/>
              </a:rPr>
              <a:t>דיונים מקוונים.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he-IL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תצפיות מתועדות בווידיאו וברשימות שדה של המפגשים החודשיים.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he-IL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ראיונות אישיים מובנים למחצה עם סיום השנה הראשונה לפעילות.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sz="3000" dirty="0" smtClean="0"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183063" y="6433538"/>
            <a:ext cx="3960937" cy="5759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©</a:t>
            </a:r>
            <a:r>
              <a:rPr lang="he-IL" dirty="0" smtClean="0"/>
              <a:t> כל הזכויות שמורות</a:t>
            </a:r>
            <a:endParaRPr lang="he-IL" dirty="0"/>
          </a:p>
        </p:txBody>
      </p:sp>
      <p:grpSp>
        <p:nvGrpSpPr>
          <p:cNvPr id="3" name="Group 6"/>
          <p:cNvGrpSpPr/>
          <p:nvPr/>
        </p:nvGrpSpPr>
        <p:grpSpPr>
          <a:xfrm>
            <a:off x="0" y="893862"/>
            <a:ext cx="9144000" cy="5500687"/>
            <a:chOff x="0" y="893862"/>
            <a:chExt cx="9144000" cy="5500687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6849" t="14084" r="1576" b="7417"/>
            <a:stretch>
              <a:fillRect/>
            </a:stretch>
          </p:blipFill>
          <p:spPr bwMode="auto">
            <a:xfrm>
              <a:off x="0" y="893862"/>
              <a:ext cx="9144000" cy="5500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2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48973" t="14655" r="49093" b="83578"/>
            <a:stretch/>
          </p:blipFill>
          <p:spPr bwMode="auto">
            <a:xfrm>
              <a:off x="6804248" y="1068934"/>
              <a:ext cx="257099" cy="1295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250825" y="188640"/>
            <a:ext cx="84963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endParaRPr lang="he-IL" sz="4000" b="1" dirty="0" smtClean="0">
              <a:solidFill>
                <a:schemeClr val="tx2"/>
              </a:solidFill>
              <a:cs typeface="+mj-cs"/>
            </a:endParaRPr>
          </a:p>
          <a:p>
            <a:pPr eaLnBrk="1" hangingPunct="1"/>
            <a:endParaRPr lang="he-IL" sz="3600" i="1" dirty="0" smtClean="0">
              <a:cs typeface="DGL Tracklin" pitchFamily="2" charset="-79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8973" t="14655" r="49093" b="83578"/>
          <a:stretch/>
        </p:blipFill>
        <p:spPr bwMode="auto">
          <a:xfrm>
            <a:off x="6399788" y="886467"/>
            <a:ext cx="808919" cy="407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4"/>
          <p:cNvGrpSpPr/>
          <p:nvPr/>
        </p:nvGrpSpPr>
        <p:grpSpPr>
          <a:xfrm>
            <a:off x="251520" y="260648"/>
            <a:ext cx="8712968" cy="5919513"/>
            <a:chOff x="395536" y="893862"/>
            <a:chExt cx="8712968" cy="5919513"/>
          </a:xfrm>
        </p:grpSpPr>
        <p:grpSp>
          <p:nvGrpSpPr>
            <p:cNvPr id="5" name="Group 2"/>
            <p:cNvGrpSpPr/>
            <p:nvPr/>
          </p:nvGrpSpPr>
          <p:grpSpPr>
            <a:xfrm>
              <a:off x="395536" y="893862"/>
              <a:ext cx="8712968" cy="5919513"/>
              <a:chOff x="-7165304" y="620688"/>
              <a:chExt cx="11986939" cy="8305801"/>
            </a:xfrm>
          </p:grpSpPr>
          <p:pic>
            <p:nvPicPr>
              <p:cNvPr id="6146" name="Picture 2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t="12315" r="34455" b="6944"/>
              <a:stretch/>
            </p:blipFill>
            <p:spPr bwMode="auto">
              <a:xfrm>
                <a:off x="-7165304" y="620688"/>
                <a:ext cx="11986939" cy="83058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6147" name="Picture 3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b="20106"/>
              <a:stretch/>
            </p:blipFill>
            <p:spPr bwMode="auto">
              <a:xfrm>
                <a:off x="-6949280" y="5517232"/>
                <a:ext cx="9972675" cy="34092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11" name="Picture 4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64371" t="20138" r="33258" b="76800"/>
            <a:stretch/>
          </p:blipFill>
          <p:spPr bwMode="auto">
            <a:xfrm>
              <a:off x="4961516" y="1310309"/>
              <a:ext cx="265814" cy="214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124153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effectLst/>
              </a:rPr>
              <a:t>ממצאים ראשוניים</a:t>
            </a:r>
            <a:endParaRPr lang="en-US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/>
          <a:lstStyle/>
          <a:p>
            <a:pPr marL="548640" indent="-514350">
              <a:spcBef>
                <a:spcPts val="12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תפיסות המורים את תפקידם כעורכי שינויים בספר לימוד שפותח על ידי מומחים בפיתוח תכניות לימודים.</a:t>
            </a:r>
          </a:p>
          <a:p>
            <a:pPr marL="548640" indent="-514350">
              <a:spcBef>
                <a:spcPts val="12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אופי האינטראקציות של המורים עם יועצים-מומחים שהועמדו לרשותם.</a:t>
            </a:r>
          </a:p>
          <a:p>
            <a:pPr marL="548640" indent="-514350">
              <a:spcBef>
                <a:spcPts val="12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מתח בין התאמת הספר לאוכלוסיית תלמידים ספציפיים של כל מורה ובין יצירת ספר שמיועד לאוכלוסיה רחבה.   </a:t>
            </a:r>
            <a:endParaRPr lang="en-US" dirty="0"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4000" b="1" dirty="0" smtClean="0">
                <a:effectLst/>
              </a:rPr>
              <a:t>קשיים בכניסה לתפקיד של עורכי שינויים בספר שפותח על ידי מומחים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he-IL" dirty="0" smtClean="0">
                <a:effectLst/>
              </a:rPr>
              <a:t>"לקח זמן להיכנס. אה, אני זוכרת שברגע שעשיתי את השינוי הראשון אמרתי: 'מה? אני יכולה לשנות? אני יכולה פה?' זה לא היה מובן לי מאליו. ובהתחלה לפחות. לקח זמן שאתה יכול לעשות..."</a:t>
            </a:r>
          </a:p>
          <a:p>
            <a:endParaRPr lang="en-US" dirty="0"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4000" b="1" dirty="0" smtClean="0">
                <a:effectLst/>
              </a:rPr>
              <a:t>קשיים בכניסה לתפקיד של עורכי שינויים בספר שפותח על ידי מומחים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he-IL" dirty="0" smtClean="0">
                <a:effectLst/>
              </a:rPr>
              <a:t>"[בתגובה להצעה למיין 'ינשופים' כחשובים או לא]: אני חושבת שאם הם [הכותבים] החליטו להכניס את זה בינשוף כנראה שזה חשוב</a:t>
            </a:r>
            <a:r>
              <a:rPr lang="en-US" dirty="0" smtClean="0">
                <a:effectLst/>
              </a:rPr>
              <a:t>".</a:t>
            </a:r>
            <a:endParaRPr lang="he-IL" dirty="0" smtClean="0">
              <a:effectLst/>
            </a:endParaRPr>
          </a:p>
          <a:p>
            <a:endParaRPr lang="en-US" dirty="0"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4000" b="1" dirty="0" smtClean="0">
                <a:effectLst/>
              </a:rPr>
              <a:t>קשיים בכניסה לתפקיד של עורכי שינויים בספר שפותח על ידי מומחים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2528"/>
          </a:xfrm>
        </p:spPr>
        <p:txBody>
          <a:bodyPr/>
          <a:lstStyle/>
          <a:p>
            <a:pPr>
              <a:buNone/>
            </a:pPr>
            <a:r>
              <a:rPr lang="he-IL" sz="3000" dirty="0" smtClean="0">
                <a:effectLst/>
              </a:rPr>
              <a:t>ת: אפילו שינויים על הספר... כי באמת, כאילו קשה לי לשנות משהו. לא, </a:t>
            </a:r>
            <a:r>
              <a:rPr lang="he-IL" sz="3000" dirty="0" err="1" smtClean="0">
                <a:effectLst/>
              </a:rPr>
              <a:t>לא</a:t>
            </a:r>
            <a:r>
              <a:rPr lang="he-IL" sz="3000" dirty="0" smtClean="0">
                <a:effectLst/>
              </a:rPr>
              <a:t> טכנית.</a:t>
            </a:r>
            <a:endParaRPr lang="en-US" sz="3000" dirty="0" smtClean="0">
              <a:effectLst/>
            </a:endParaRPr>
          </a:p>
          <a:p>
            <a:pPr>
              <a:buNone/>
            </a:pPr>
            <a:r>
              <a:rPr lang="he-IL" sz="3000" dirty="0" smtClean="0">
                <a:solidFill>
                  <a:schemeClr val="tx2"/>
                </a:solidFill>
                <a:effectLst/>
              </a:rPr>
              <a:t>ש: למה?</a:t>
            </a:r>
            <a:endParaRPr lang="en-US" sz="3000" dirty="0" smtClean="0">
              <a:solidFill>
                <a:schemeClr val="tx2"/>
              </a:solidFill>
              <a:effectLst/>
            </a:endParaRPr>
          </a:p>
          <a:p>
            <a:pPr>
              <a:buNone/>
            </a:pPr>
            <a:r>
              <a:rPr lang="he-IL" sz="3000" dirty="0" smtClean="0">
                <a:effectLst/>
              </a:rPr>
              <a:t>ת: לא יודעת. כאילו מה אני, כאילו קשה לי, אני לא רוצה כאילו לשנות, אז אני מציעה, אם זה טוב אז</a:t>
            </a:r>
            <a:endParaRPr lang="en-US" sz="3000" dirty="0" smtClean="0">
              <a:effectLst/>
            </a:endParaRPr>
          </a:p>
          <a:p>
            <a:pPr>
              <a:buNone/>
            </a:pPr>
            <a:r>
              <a:rPr lang="he-IL" sz="3000" dirty="0" smtClean="0">
                <a:solidFill>
                  <a:schemeClr val="tx2"/>
                </a:solidFill>
                <a:effectLst/>
              </a:rPr>
              <a:t>ש: אז מה?</a:t>
            </a:r>
            <a:endParaRPr lang="en-US" sz="3000" dirty="0" smtClean="0">
              <a:solidFill>
                <a:schemeClr val="tx2"/>
              </a:solidFill>
              <a:effectLst/>
            </a:endParaRPr>
          </a:p>
          <a:p>
            <a:pPr>
              <a:buNone/>
            </a:pPr>
            <a:r>
              <a:rPr lang="he-IL" sz="3000" dirty="0" smtClean="0">
                <a:effectLst/>
              </a:rPr>
              <a:t>ת: אז ייקחו את הרעיון הזה.</a:t>
            </a:r>
            <a:endParaRPr lang="en-US" sz="3000" dirty="0" smtClean="0">
              <a:effectLst/>
            </a:endParaRPr>
          </a:p>
          <a:p>
            <a:pPr>
              <a:buNone/>
            </a:pPr>
            <a:r>
              <a:rPr lang="he-IL" sz="3000" dirty="0" smtClean="0">
                <a:solidFill>
                  <a:schemeClr val="tx2"/>
                </a:solidFill>
                <a:effectLst/>
              </a:rPr>
              <a:t>ש: מי?</a:t>
            </a:r>
            <a:endParaRPr lang="en-US" sz="3000" dirty="0" smtClean="0">
              <a:solidFill>
                <a:schemeClr val="tx2"/>
              </a:solidFill>
              <a:effectLst/>
            </a:endParaRPr>
          </a:p>
          <a:p>
            <a:pPr>
              <a:buNone/>
            </a:pPr>
            <a:r>
              <a:rPr lang="he-IL" sz="3000" dirty="0" smtClean="0">
                <a:effectLst/>
              </a:rPr>
              <a:t>ת: צוות הפיתוח...</a:t>
            </a:r>
            <a:endParaRPr lang="en-US" sz="3000" dirty="0" smtClean="0"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effectLst/>
              </a:rPr>
              <a:t>אינטראקציות עם יועצים-מומחים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כמעט ולא פנו להתייעצות עם המומחים שהועמדו לרשותם.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במקרים שכן, ביקשו בנוסף: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אישור להצעות שלהם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שופט חיצוני שיכריע בין דעות שונות. </a:t>
            </a:r>
            <a:endParaRPr lang="en-US" dirty="0"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effectLst/>
              </a:rPr>
              <a:t>מתח בין יצירת ספר אישי וכללי</a:t>
            </a:r>
            <a:endParaRPr lang="en-US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e-IL" dirty="0" smtClean="0">
                <a:effectLst/>
              </a:rPr>
              <a:t>חלק מהמורות חזרו והציעו שינויים מסוימים המתאימים לכיתתם אך לא לכיתות רבות אחרות:</a:t>
            </a:r>
          </a:p>
          <a:p>
            <a:pPr lvl="1">
              <a:spcBef>
                <a:spcPts val="1800"/>
              </a:spcBef>
            </a:pPr>
            <a:r>
              <a:rPr lang="he-IL" dirty="0" smtClean="0">
                <a:effectLst/>
              </a:rPr>
              <a:t>תלמידים בעלי הישגים נמוכים (נדחה)</a:t>
            </a:r>
          </a:p>
          <a:p>
            <a:pPr lvl="1">
              <a:spcBef>
                <a:spcPts val="1800"/>
              </a:spcBef>
            </a:pPr>
            <a:r>
              <a:rPr lang="he-IL" dirty="0" smtClean="0">
                <a:effectLst/>
              </a:rPr>
              <a:t>שילוב מחשב בהוראת מתמטיקה (אומץ)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/>
          <a:lstStyle/>
          <a:p>
            <a:r>
              <a:rPr lang="he-IL" sz="3600" b="1" dirty="0" smtClean="0">
                <a:effectLst/>
              </a:rPr>
              <a:t>יחסים בין מורים ומפתחי תכניות לימודים</a:t>
            </a:r>
            <a:endParaRPr lang="en-US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he-IL" dirty="0" smtClean="0">
                <a:effectLst/>
              </a:rPr>
              <a:t>מורים משתמשים בחומרי הוראה/למידה שפותחו על ידי מומחים.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he-IL" dirty="0" smtClean="0">
                <a:effectLst/>
              </a:rPr>
              <a:t>מחקרים מראים שספרי לימוד משפיעים רבות על ההוראה בכתה.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he-IL" dirty="0" smtClean="0">
                <a:effectLst/>
              </a:rPr>
              <a:t>אבל – מורים כמעט ולא משפיעים על הפיתוח של חומרי הוראה/למידה.</a:t>
            </a:r>
          </a:p>
          <a:p>
            <a:endParaRPr lang="he-IL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effectLst/>
              </a:rPr>
              <a:t>צוות הפרויקט</a:t>
            </a:r>
            <a:endParaRPr lang="en-US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רוחמה אבן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שי </a:t>
            </a:r>
            <a:r>
              <a:rPr lang="he-IL" dirty="0" err="1" smtClean="0">
                <a:effectLst/>
              </a:rPr>
              <a:t>אולשר</a:t>
            </a:r>
            <a:endParaRPr lang="he-IL" dirty="0" smtClean="0">
              <a:effectLst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גילה </a:t>
            </a:r>
            <a:r>
              <a:rPr lang="he-IL" dirty="0" err="1" smtClean="0">
                <a:effectLst/>
              </a:rPr>
              <a:t>אוזרוסו</a:t>
            </a:r>
            <a:r>
              <a:rPr lang="he-IL" dirty="0" smtClean="0">
                <a:effectLst/>
              </a:rPr>
              <a:t>-הגג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מיכל איילון</a:t>
            </a:r>
            <a:endParaRPr lang="en-US" dirty="0"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4000" b="1" dirty="0" smtClean="0">
                <a:effectLst/>
              </a:rPr>
              <a:t>פרויקט </a:t>
            </a:r>
            <a:r>
              <a:rPr lang="he-IL" sz="4000" b="1" dirty="0" err="1" smtClean="0">
                <a:effectLst/>
              </a:rPr>
              <a:t>ויקיספר</a:t>
            </a:r>
            <a:r>
              <a:rPr lang="he-IL" sz="4000" b="1" dirty="0" smtClean="0">
                <a:effectLst/>
              </a:rPr>
              <a:t> </a:t>
            </a:r>
            <a:r>
              <a:rPr lang="he-IL" sz="4000" b="1" i="1" dirty="0" smtClean="0">
                <a:effectLst/>
              </a:rPr>
              <a:t>מתמטיקה משולבת*</a:t>
            </a:r>
            <a:endParaRPr lang="en-US" sz="40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  <a:buNone/>
            </a:pPr>
            <a:r>
              <a:rPr lang="he-IL" sz="3600" b="1" dirty="0" smtClean="0">
                <a:solidFill>
                  <a:schemeClr val="tx2"/>
                </a:solidFill>
                <a:effectLst/>
              </a:rPr>
              <a:t>מטרה</a:t>
            </a:r>
          </a:p>
          <a:p>
            <a:pPr>
              <a:spcBef>
                <a:spcPts val="600"/>
              </a:spcBef>
              <a:spcAft>
                <a:spcPts val="2400"/>
              </a:spcAft>
            </a:pPr>
            <a:r>
              <a:rPr lang="he-IL" dirty="0" smtClean="0">
                <a:effectLst/>
              </a:rPr>
              <a:t>הרחבת הקשר בין מורים למפתחי תוכניות לימודים</a:t>
            </a:r>
            <a:r>
              <a:rPr lang="en-US" dirty="0" smtClean="0">
                <a:effectLst/>
              </a:rPr>
              <a:t> </a:t>
            </a:r>
            <a:r>
              <a:rPr lang="he-IL" dirty="0" smtClean="0">
                <a:effectLst/>
              </a:rPr>
              <a:t>מחד-כיווני לדו-כיווני. </a:t>
            </a:r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r>
              <a:rPr lang="he-IL" sz="3600" b="1" dirty="0" smtClean="0">
                <a:solidFill>
                  <a:schemeClr val="tx2"/>
                </a:solidFill>
                <a:effectLst/>
              </a:rPr>
              <a:t>אמצעי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he-IL" dirty="0" smtClean="0">
                <a:effectLst/>
              </a:rPr>
              <a:t>לאפשר למורים לערוך את ספרי הלימוד בהם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he-IL" dirty="0" smtClean="0">
                <a:effectLst/>
              </a:rPr>
              <a:t>הם משתמשים בכיתותיהם בעזרת פלטפורמת </a:t>
            </a:r>
            <a:r>
              <a:rPr lang="he-IL" dirty="0" err="1" smtClean="0">
                <a:effectLst/>
              </a:rPr>
              <a:t>ויקיספר</a:t>
            </a:r>
            <a:r>
              <a:rPr lang="he-IL" dirty="0" smtClean="0">
                <a:effectLst/>
              </a:rPr>
              <a:t>.</a:t>
            </a:r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r>
              <a:rPr lang="he-IL" sz="2400" dirty="0" smtClean="0">
                <a:effectLst/>
              </a:rPr>
              <a:t>* במסגרת תכנית רוטשילד-ויצמן למצוינות בהוראת המדעים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4000" b="1" dirty="0" smtClean="0">
                <a:effectLst/>
              </a:rPr>
              <a:t>מטרה נוספת: פיתוח מקצועי של מורים</a:t>
            </a:r>
            <a:endParaRPr lang="en-US" sz="40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he-IL" dirty="0" smtClean="0">
                <a:effectLst/>
              </a:rPr>
              <a:t>הבנה טובה יותר של המתמטיקה ושל תכנית הלימודים.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he-IL" dirty="0" smtClean="0">
                <a:effectLst/>
              </a:rPr>
              <a:t>היכרות עם כלי טכנולוגי (ויקי) המאפשר יצירה ועריכה שיתופית של חומרי הוראה.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he-IL" dirty="0" smtClean="0">
                <a:effectLst/>
              </a:rPr>
              <a:t>תמיכה בפיתוח של קהילה מקצועית שחבריה משתפים פעולה עם עמיתים בעבודה על מטלות אותנטיות של מקצוע ההוראה.</a:t>
            </a:r>
          </a:p>
          <a:p>
            <a:endParaRPr lang="he-IL" dirty="0" smtClean="0">
              <a:effectLst/>
            </a:endParaRPr>
          </a:p>
          <a:p>
            <a:endParaRPr lang="en-US" dirty="0"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effectLst/>
              </a:rPr>
              <a:t>הפעלת הפרויקט</a:t>
            </a:r>
            <a:endParaRPr lang="en-US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פעילות מקוונת שבועית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מפגשי פנים-אל-פנים חודשיים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תמיכה טכנית שוטפת</a:t>
            </a:r>
            <a:endParaRPr lang="en-US" dirty="0"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he-IL" b="1" dirty="0" smtClean="0">
                <a:effectLst/>
              </a:rPr>
              <a:t>פעילות מקוונת שבועית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עריכת תכנים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חיווי דעה על הצעות של משתתפים אחרים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דיונים תוכניים ודידקטיים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אפשרות להתייעץ עם מומחים שונים: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מתמטיקאי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צוות הפיתוח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he-IL" dirty="0" smtClean="0"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he-IL" b="1" dirty="0" smtClean="0">
                <a:effectLst/>
              </a:rPr>
              <a:t>מפגשי פנים-אל-פנים חודשיים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עבודה משותפת על עריכת הספר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הדרכות על הכלי הטכנולוגי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דיונים על נורמות הקהילה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דיונים בסוגיות מתמטיות ופדגוגיות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הרחבה והעמקה תוכנית ודידקטית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e-IL" dirty="0" smtClean="0">
                <a:effectLst/>
              </a:rPr>
              <a:t>מפגשים ושיחות עם מומחים שונים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he-IL" b="1" dirty="0" smtClean="0">
                <a:effectLst/>
              </a:rPr>
              <a:t>התפתחות הפרויקט</a:t>
            </a:r>
            <a:endParaRPr lang="en-US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pPr>
              <a:buNone/>
            </a:pPr>
            <a:r>
              <a:rPr lang="he-IL" sz="3600" dirty="0" err="1" smtClean="0">
                <a:solidFill>
                  <a:schemeClr val="tx2"/>
                </a:solidFill>
                <a:effectLst/>
              </a:rPr>
              <a:t>תשע''א</a:t>
            </a:r>
            <a:r>
              <a:rPr lang="he-IL" sz="3600" dirty="0" smtClean="0">
                <a:solidFill>
                  <a:schemeClr val="tx2"/>
                </a:solidFill>
                <a:effectLst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he-IL" dirty="0" smtClean="0">
                <a:effectLst/>
              </a:rPr>
              <a:t>ספר הלימוד </a:t>
            </a:r>
            <a:r>
              <a:rPr lang="he-IL" i="1" dirty="0" smtClean="0">
                <a:effectLst/>
              </a:rPr>
              <a:t>מתמטיקה משולבת</a:t>
            </a:r>
            <a:r>
              <a:rPr lang="he-IL" dirty="0" smtClean="0">
                <a:effectLst/>
              </a:rPr>
              <a:t> לכתה ז'.</a:t>
            </a:r>
          </a:p>
          <a:p>
            <a:pPr>
              <a:spcBef>
                <a:spcPts val="600"/>
              </a:spcBef>
            </a:pPr>
            <a:r>
              <a:rPr lang="he-IL" dirty="0" smtClean="0">
                <a:effectLst/>
              </a:rPr>
              <a:t>"ללא התערבות" של צוות הפרויקט.</a:t>
            </a: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he-IL" dirty="0" smtClean="0">
                <a:effectLst/>
              </a:rPr>
              <a:t>9 מורות.</a:t>
            </a:r>
          </a:p>
          <a:p>
            <a:pPr>
              <a:buNone/>
            </a:pPr>
            <a:r>
              <a:rPr lang="he-IL" sz="3600" dirty="0" err="1" smtClean="0">
                <a:solidFill>
                  <a:schemeClr val="tx2"/>
                </a:solidFill>
                <a:effectLst/>
              </a:rPr>
              <a:t>תשע''ב</a:t>
            </a:r>
            <a:r>
              <a:rPr lang="he-IL" sz="3600" dirty="0" smtClean="0">
                <a:solidFill>
                  <a:schemeClr val="tx2"/>
                </a:solidFill>
                <a:effectLst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he-IL" dirty="0" smtClean="0">
                <a:effectLst/>
              </a:rPr>
              <a:t>ספרי הלימוד </a:t>
            </a:r>
            <a:r>
              <a:rPr lang="he-IL" i="1" dirty="0" smtClean="0">
                <a:effectLst/>
              </a:rPr>
              <a:t>מתמטיקה משולבת</a:t>
            </a:r>
            <a:r>
              <a:rPr lang="he-IL" dirty="0" smtClean="0">
                <a:effectLst/>
              </a:rPr>
              <a:t> לכתה ח'.</a:t>
            </a:r>
          </a:p>
          <a:p>
            <a:pPr>
              <a:spcBef>
                <a:spcPts val="600"/>
              </a:spcBef>
            </a:pPr>
            <a:r>
              <a:rPr lang="he-IL" dirty="0" smtClean="0">
                <a:effectLst/>
              </a:rPr>
              <a:t>התערבות יזומה של צוות הפרויקט</a:t>
            </a:r>
          </a:p>
          <a:p>
            <a:pPr>
              <a:spcBef>
                <a:spcPts val="600"/>
              </a:spcBef>
            </a:pPr>
            <a:r>
              <a:rPr lang="he-IL" dirty="0" smtClean="0">
                <a:effectLst/>
              </a:rPr>
              <a:t>22 מורים.</a:t>
            </a:r>
          </a:p>
          <a:p>
            <a:pPr>
              <a:spcBef>
                <a:spcPts val="600"/>
              </a:spcBef>
              <a:buNone/>
            </a:pPr>
            <a:endParaRPr lang="he-IL" dirty="0" smtClean="0"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he-IL" b="1" dirty="0" smtClean="0">
                <a:effectLst/>
              </a:rPr>
              <a:t>התפתחות הפרויקט</a:t>
            </a:r>
            <a:endParaRPr lang="en-US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pPr>
              <a:buNone/>
            </a:pPr>
            <a:r>
              <a:rPr lang="he-IL" sz="3600" dirty="0" err="1" smtClean="0">
                <a:solidFill>
                  <a:schemeClr val="tx2"/>
                </a:solidFill>
                <a:effectLst/>
              </a:rPr>
              <a:t>תשע''א</a:t>
            </a:r>
            <a:r>
              <a:rPr lang="he-IL" sz="3600" dirty="0" smtClean="0">
                <a:solidFill>
                  <a:schemeClr val="tx2"/>
                </a:solidFill>
                <a:effectLst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he-IL" dirty="0" smtClean="0">
                <a:effectLst/>
              </a:rPr>
              <a:t>ספר הלימוד </a:t>
            </a:r>
            <a:r>
              <a:rPr lang="he-IL" i="1" dirty="0" smtClean="0">
                <a:effectLst/>
              </a:rPr>
              <a:t>מתמטיקה משולבת</a:t>
            </a:r>
            <a:r>
              <a:rPr lang="he-IL" dirty="0" smtClean="0">
                <a:effectLst/>
              </a:rPr>
              <a:t> לכתה ז'.</a:t>
            </a:r>
          </a:p>
          <a:p>
            <a:pPr>
              <a:spcBef>
                <a:spcPts val="600"/>
              </a:spcBef>
            </a:pPr>
            <a:r>
              <a:rPr lang="he-IL" dirty="0" smtClean="0">
                <a:effectLst/>
              </a:rPr>
              <a:t>"ללא התערבות" של צוות הפרויקט.</a:t>
            </a: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he-IL" dirty="0" smtClean="0">
                <a:effectLst/>
              </a:rPr>
              <a:t>9 מורות.</a:t>
            </a:r>
          </a:p>
          <a:p>
            <a:pPr>
              <a:buNone/>
            </a:pPr>
            <a:r>
              <a:rPr lang="he-IL" sz="3600" dirty="0" err="1" smtClean="0">
                <a:solidFill>
                  <a:schemeClr val="accent4">
                    <a:lumMod val="50000"/>
                  </a:schemeClr>
                </a:solidFill>
                <a:effectLst/>
              </a:rPr>
              <a:t>תשע''ב</a:t>
            </a:r>
            <a:r>
              <a:rPr lang="he-IL" sz="3600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he-IL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ספרי הלימוד </a:t>
            </a:r>
            <a:r>
              <a:rPr lang="he-IL" i="1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מתמטיקה משולבת</a:t>
            </a:r>
            <a:r>
              <a:rPr lang="he-IL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 לכתה ח'.</a:t>
            </a:r>
          </a:p>
          <a:p>
            <a:pPr>
              <a:spcBef>
                <a:spcPts val="600"/>
              </a:spcBef>
            </a:pPr>
            <a:r>
              <a:rPr lang="he-IL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התערבות יזומה של צוות הפרויקט</a:t>
            </a:r>
          </a:p>
          <a:p>
            <a:pPr>
              <a:spcBef>
                <a:spcPts val="600"/>
              </a:spcBef>
            </a:pPr>
            <a:r>
              <a:rPr lang="he-IL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22 מורים.</a:t>
            </a:r>
          </a:p>
          <a:p>
            <a:pPr>
              <a:spcBef>
                <a:spcPts val="600"/>
              </a:spcBef>
              <a:buNone/>
            </a:pPr>
            <a:endParaRPr lang="he-IL" dirty="0" smtClean="0"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3555</TotalTime>
  <Words>682</Words>
  <Application>Microsoft Office PowerPoint</Application>
  <PresentationFormat>‫הצגה על המסך (4:3)</PresentationFormat>
  <Paragraphs>104</Paragraphs>
  <Slides>20</Slides>
  <Notes>3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20</vt:i4>
      </vt:variant>
    </vt:vector>
  </HeadingPairs>
  <TitlesOfParts>
    <vt:vector size="21" baseType="lpstr">
      <vt:lpstr>Textured</vt:lpstr>
      <vt:lpstr>שקופית 1</vt:lpstr>
      <vt:lpstr>יחסים בין מורים ומפתחי תכניות לימודים</vt:lpstr>
      <vt:lpstr>פרויקט ויקיספר מתמטיקה משולבת*</vt:lpstr>
      <vt:lpstr>מטרה נוספת: פיתוח מקצועי של מורים</vt:lpstr>
      <vt:lpstr>הפעלת הפרויקט</vt:lpstr>
      <vt:lpstr>פעילות מקוונת שבועית</vt:lpstr>
      <vt:lpstr>מפגשי פנים-אל-פנים חודשיים</vt:lpstr>
      <vt:lpstr>התפתחות הפרויקט</vt:lpstr>
      <vt:lpstr>התפתחות הפרויקט</vt:lpstr>
      <vt:lpstr>מטרת המחקר</vt:lpstr>
      <vt:lpstr>מקורות הנתונים</vt:lpstr>
      <vt:lpstr>מקורות הנתונים</vt:lpstr>
      <vt:lpstr>שקופית 13</vt:lpstr>
      <vt:lpstr>ממצאים ראשוניים</vt:lpstr>
      <vt:lpstr>קשיים בכניסה לתפקיד של עורכי שינויים בספר שפותח על ידי מומחים</vt:lpstr>
      <vt:lpstr>קשיים בכניסה לתפקיד של עורכי שינויים בספר שפותח על ידי מומחים</vt:lpstr>
      <vt:lpstr>קשיים בכניסה לתפקיד של עורכי שינויים בספר שפותח על ידי מומחים</vt:lpstr>
      <vt:lpstr>אינטראקציות עם יועצים-מומחים</vt:lpstr>
      <vt:lpstr>מתח בין יצירת ספר אישי וכללי</vt:lpstr>
      <vt:lpstr>צוות הפרויקט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Captain Hook</dc:creator>
  <cp:lastModifiedBy>hilaal</cp:lastModifiedBy>
  <cp:revision>189</cp:revision>
  <dcterms:created xsi:type="dcterms:W3CDTF">2010-07-01T07:53:06Z</dcterms:created>
  <dcterms:modified xsi:type="dcterms:W3CDTF">2012-02-13T07:23:09Z</dcterms:modified>
</cp:coreProperties>
</file>