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82" r:id="rId4"/>
    <p:sldId id="283" r:id="rId5"/>
    <p:sldId id="290" r:id="rId6"/>
    <p:sldId id="264" r:id="rId7"/>
    <p:sldId id="265" r:id="rId8"/>
    <p:sldId id="284" r:id="rId9"/>
    <p:sldId id="285" r:id="rId10"/>
    <p:sldId id="286" r:id="rId11"/>
    <p:sldId id="272" r:id="rId12"/>
    <p:sldId id="297" r:id="rId13"/>
    <p:sldId id="298" r:id="rId14"/>
    <p:sldId id="295" r:id="rId15"/>
    <p:sldId id="279" r:id="rId16"/>
    <p:sldId id="292" r:id="rId17"/>
    <p:sldId id="289" r:id="rId18"/>
    <p:sldId id="281" r:id="rId19"/>
    <p:sldId id="296" r:id="rId20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CC00"/>
    <a:srgbClr val="009900"/>
    <a:srgbClr val="00CC99"/>
    <a:srgbClr val="C3DDFF"/>
    <a:srgbClr val="FF6600"/>
    <a:srgbClr val="FF505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34" autoAdjust="0"/>
    <p:restoredTop sz="87392" autoAdjust="0"/>
  </p:normalViewPr>
  <p:slideViewPr>
    <p:cSldViewPr snapToGrid="0">
      <p:cViewPr>
        <p:scale>
          <a:sx n="70" d="100"/>
          <a:sy n="70" d="100"/>
        </p:scale>
        <p:origin x="-52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139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97FE7-8243-4BFD-9DFC-1E725C0109F3}" type="doc">
      <dgm:prSet loTypeId="urn:microsoft.com/office/officeart/2005/8/layout/h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7787CCB6-CEF6-4E02-90C2-475E7E2D4359}">
      <dgm:prSet phldrT="[טקסט]" custT="1"/>
      <dgm:spPr/>
      <dgm:t>
        <a:bodyPr rIns="36000"/>
        <a:lstStyle/>
        <a:p>
          <a:pPr rtl="1"/>
          <a:r>
            <a:rPr lang="he-IL" sz="3600" dirty="0" smtClean="0">
              <a:solidFill>
                <a:srgbClr val="008000"/>
              </a:solidFill>
            </a:rPr>
            <a:t>שיתופית</a:t>
          </a:r>
          <a:endParaRPr lang="he-IL" sz="3600" dirty="0">
            <a:solidFill>
              <a:srgbClr val="008000"/>
            </a:solidFill>
          </a:endParaRPr>
        </a:p>
      </dgm:t>
    </dgm:pt>
    <dgm:pt modelId="{57109EA6-7647-44B5-9CD0-BE4D35A55F16}" type="parTrans" cxnId="{F99303A6-3E78-4068-A114-B0034507F621}">
      <dgm:prSet/>
      <dgm:spPr/>
      <dgm:t>
        <a:bodyPr/>
        <a:lstStyle/>
        <a:p>
          <a:pPr rtl="1"/>
          <a:endParaRPr lang="he-IL"/>
        </a:p>
      </dgm:t>
    </dgm:pt>
    <dgm:pt modelId="{43BAD131-6B59-437D-A9D4-67DE2DA33A3C}" type="sibTrans" cxnId="{F99303A6-3E78-4068-A114-B0034507F621}">
      <dgm:prSet/>
      <dgm:spPr/>
      <dgm:t>
        <a:bodyPr/>
        <a:lstStyle/>
        <a:p>
          <a:pPr rtl="1"/>
          <a:endParaRPr lang="he-IL"/>
        </a:p>
      </dgm:t>
    </dgm:pt>
    <dgm:pt modelId="{772CACCD-41C6-41A5-B47C-0250C1958119}">
      <dgm:prSet phldrT="[טקסט]" custT="1"/>
      <dgm:spPr>
        <a:noFill/>
        <a:ln w="28575">
          <a:solidFill>
            <a:srgbClr val="008000"/>
          </a:solidFill>
        </a:ln>
        <a:effectLst/>
      </dgm:spPr>
      <dgm:t>
        <a:bodyPr tIns="252000"/>
        <a:lstStyle/>
        <a:p>
          <a:pPr marL="180000" indent="-180000" rtl="1"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he-IL" sz="2800" smtClean="0">
              <a:solidFill>
                <a:srgbClr val="002060"/>
              </a:solidFill>
            </a:rPr>
            <a:t>שחקנים </a:t>
          </a:r>
          <a:r>
            <a:rPr lang="he-IL" sz="2800" dirty="0" smtClean="0">
              <a:solidFill>
                <a:srgbClr val="002060"/>
              </a:solidFill>
            </a:rPr>
            <a:t>משתפים פעולה להשגת מטרה משותפת</a:t>
          </a:r>
          <a:endParaRPr lang="he-IL" sz="2800" dirty="0">
            <a:solidFill>
              <a:srgbClr val="002060"/>
            </a:solidFill>
          </a:endParaRPr>
        </a:p>
      </dgm:t>
    </dgm:pt>
    <dgm:pt modelId="{97784636-E6B5-41BE-8659-0D972C8757F5}" type="parTrans" cxnId="{680BC1A9-1EE6-4450-BC84-7BA38988FA16}">
      <dgm:prSet/>
      <dgm:spPr/>
      <dgm:t>
        <a:bodyPr/>
        <a:lstStyle/>
        <a:p>
          <a:pPr rtl="1"/>
          <a:endParaRPr lang="he-IL"/>
        </a:p>
      </dgm:t>
    </dgm:pt>
    <dgm:pt modelId="{030E34D7-F37D-49BF-A2DA-B337DA9587A3}" type="sibTrans" cxnId="{680BC1A9-1EE6-4450-BC84-7BA38988FA16}">
      <dgm:prSet/>
      <dgm:spPr/>
      <dgm:t>
        <a:bodyPr/>
        <a:lstStyle/>
        <a:p>
          <a:pPr rtl="1"/>
          <a:endParaRPr lang="he-IL"/>
        </a:p>
      </dgm:t>
    </dgm:pt>
    <dgm:pt modelId="{F3C354D5-0185-491E-93C0-87B2E43FE480}">
      <dgm:prSet phldrT="[טקסט]" custT="1"/>
      <dgm:spPr/>
      <dgm:t>
        <a:bodyPr rIns="36000"/>
        <a:lstStyle/>
        <a:p>
          <a:pPr rtl="1"/>
          <a:r>
            <a:rPr lang="he-IL" sz="3600" dirty="0" smtClean="0">
              <a:solidFill>
                <a:srgbClr val="FF0000"/>
              </a:solidFill>
            </a:rPr>
            <a:t>תחרותית</a:t>
          </a:r>
          <a:endParaRPr lang="he-IL" sz="4100" dirty="0">
            <a:solidFill>
              <a:srgbClr val="FF0000"/>
            </a:solidFill>
          </a:endParaRPr>
        </a:p>
      </dgm:t>
    </dgm:pt>
    <dgm:pt modelId="{33C66C07-E6B0-4836-B7E0-67C3A106E0B1}" type="parTrans" cxnId="{A62AABAB-FEF0-440D-8B30-0B0E380D8615}">
      <dgm:prSet/>
      <dgm:spPr/>
      <dgm:t>
        <a:bodyPr/>
        <a:lstStyle/>
        <a:p>
          <a:pPr rtl="1"/>
          <a:endParaRPr lang="he-IL"/>
        </a:p>
      </dgm:t>
    </dgm:pt>
    <dgm:pt modelId="{DB0D330E-D892-4B8A-9DB6-F4666329D647}" type="sibTrans" cxnId="{A62AABAB-FEF0-440D-8B30-0B0E380D8615}">
      <dgm:prSet/>
      <dgm:spPr/>
      <dgm:t>
        <a:bodyPr/>
        <a:lstStyle/>
        <a:p>
          <a:pPr rtl="1"/>
          <a:endParaRPr lang="he-IL"/>
        </a:p>
      </dgm:t>
    </dgm:pt>
    <dgm:pt modelId="{1EDFA09F-4BB6-49D4-9F7F-51BD025EC687}">
      <dgm:prSet phldrT="[טקסט]" custT="1"/>
      <dgm:spPr>
        <a:noFill/>
        <a:ln w="28575">
          <a:solidFill>
            <a:srgbClr val="FF0000"/>
          </a:solidFill>
        </a:ln>
        <a:effectLst/>
      </dgm:spPr>
      <dgm:t>
        <a:bodyPr tIns="252000"/>
        <a:lstStyle/>
        <a:p>
          <a:pPr marL="180000" indent="-180000" rtl="1"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he-IL" sz="2800" dirty="0" smtClean="0">
              <a:solidFill>
                <a:srgbClr val="002060"/>
              </a:solidFill>
              <a:effectLst/>
            </a:rPr>
            <a:t>שחקן בודד מתחרה מול שאר השחקנים</a:t>
          </a:r>
          <a:endParaRPr lang="he-IL" sz="2800" dirty="0">
            <a:solidFill>
              <a:srgbClr val="002060"/>
            </a:solidFill>
            <a:effectLst/>
          </a:endParaRPr>
        </a:p>
      </dgm:t>
    </dgm:pt>
    <dgm:pt modelId="{73E3DF90-E3FE-4644-A217-212D3951C0D1}" type="parTrans" cxnId="{48D9B2D0-6BD4-419B-8D35-AA100B1B4445}">
      <dgm:prSet/>
      <dgm:spPr/>
      <dgm:t>
        <a:bodyPr/>
        <a:lstStyle/>
        <a:p>
          <a:pPr rtl="1"/>
          <a:endParaRPr lang="he-IL"/>
        </a:p>
      </dgm:t>
    </dgm:pt>
    <dgm:pt modelId="{7D01C1FB-6695-4EB8-B979-A312DFDF00A5}" type="sibTrans" cxnId="{48D9B2D0-6BD4-419B-8D35-AA100B1B4445}">
      <dgm:prSet/>
      <dgm:spPr/>
      <dgm:t>
        <a:bodyPr/>
        <a:lstStyle/>
        <a:p>
          <a:pPr rtl="1"/>
          <a:endParaRPr lang="he-IL"/>
        </a:p>
      </dgm:t>
    </dgm:pt>
    <dgm:pt modelId="{0CEA0C54-7D37-434E-9840-B84D00B3C167}">
      <dgm:prSet phldrT="[טקסט]" custT="1"/>
      <dgm:spPr>
        <a:noFill/>
        <a:ln w="28575">
          <a:solidFill>
            <a:srgbClr val="008000"/>
          </a:solidFill>
        </a:ln>
        <a:effectLst/>
      </dgm:spPr>
      <dgm:t>
        <a:bodyPr tIns="252000"/>
        <a:lstStyle/>
        <a:p>
          <a:pPr marL="180000" indent="-180000" rtl="1"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he-IL" sz="2800" smtClean="0">
              <a:solidFill>
                <a:srgbClr val="002060"/>
              </a:solidFill>
            </a:rPr>
            <a:t>ניצחון</a:t>
          </a:r>
          <a:r>
            <a:rPr lang="he-IL" sz="2800" dirty="0" smtClean="0">
              <a:solidFill>
                <a:srgbClr val="002060"/>
              </a:solidFill>
            </a:rPr>
            <a:t>: פרי עבודה שיתופית</a:t>
          </a:r>
          <a:endParaRPr lang="he-IL" sz="2800" dirty="0">
            <a:solidFill>
              <a:srgbClr val="002060"/>
            </a:solidFill>
          </a:endParaRPr>
        </a:p>
      </dgm:t>
    </dgm:pt>
    <dgm:pt modelId="{A1ACB123-92B3-4D02-B46F-1E30575F8D9A}" type="parTrans" cxnId="{A0E65572-A6DF-4FD5-B34D-FDDD5ABE5B9F}">
      <dgm:prSet/>
      <dgm:spPr/>
      <dgm:t>
        <a:bodyPr/>
        <a:lstStyle/>
        <a:p>
          <a:pPr rtl="1"/>
          <a:endParaRPr lang="he-IL"/>
        </a:p>
      </dgm:t>
    </dgm:pt>
    <dgm:pt modelId="{91F34E60-A405-46EA-9A58-0589F7C0D050}" type="sibTrans" cxnId="{A0E65572-A6DF-4FD5-B34D-FDDD5ABE5B9F}">
      <dgm:prSet/>
      <dgm:spPr/>
      <dgm:t>
        <a:bodyPr/>
        <a:lstStyle/>
        <a:p>
          <a:pPr rtl="1"/>
          <a:endParaRPr lang="he-IL"/>
        </a:p>
      </dgm:t>
    </dgm:pt>
    <dgm:pt modelId="{ADE875F5-C344-4502-9843-FE44AC767D72}">
      <dgm:prSet phldrT="[טקסט]" custT="1"/>
      <dgm:spPr>
        <a:noFill/>
        <a:ln w="28575">
          <a:solidFill>
            <a:srgbClr val="FF0000"/>
          </a:solidFill>
        </a:ln>
        <a:effectLst/>
      </dgm:spPr>
      <dgm:t>
        <a:bodyPr tIns="252000"/>
        <a:lstStyle/>
        <a:p>
          <a:pPr marL="180000" indent="-180000" rtl="1"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he-IL" sz="2800" smtClean="0">
              <a:solidFill>
                <a:srgbClr val="002060"/>
              </a:solidFill>
              <a:effectLst/>
            </a:rPr>
            <a:t>נצחון: </a:t>
          </a:r>
          <a:r>
            <a:rPr lang="he-IL" sz="2800" dirty="0" smtClean="0">
              <a:solidFill>
                <a:srgbClr val="002060"/>
              </a:solidFill>
              <a:effectLst/>
            </a:rPr>
            <a:t>השגת משאבים על חשבון האחר </a:t>
          </a:r>
          <a:endParaRPr lang="he-IL" sz="2800" dirty="0">
            <a:solidFill>
              <a:srgbClr val="002060"/>
            </a:solidFill>
            <a:effectLst/>
          </a:endParaRPr>
        </a:p>
      </dgm:t>
    </dgm:pt>
    <dgm:pt modelId="{8B0EAF7A-800E-48B4-98F2-00575522205E}" type="parTrans" cxnId="{619B035A-D7F2-46ED-9B79-C3A096EB1E28}">
      <dgm:prSet/>
      <dgm:spPr/>
      <dgm:t>
        <a:bodyPr/>
        <a:lstStyle/>
        <a:p>
          <a:pPr rtl="1"/>
          <a:endParaRPr lang="he-IL"/>
        </a:p>
      </dgm:t>
    </dgm:pt>
    <dgm:pt modelId="{CB42DDF8-67E3-4900-A417-B058220DADC7}" type="sibTrans" cxnId="{619B035A-D7F2-46ED-9B79-C3A096EB1E28}">
      <dgm:prSet/>
      <dgm:spPr/>
      <dgm:t>
        <a:bodyPr/>
        <a:lstStyle/>
        <a:p>
          <a:pPr rtl="1"/>
          <a:endParaRPr lang="he-IL"/>
        </a:p>
      </dgm:t>
    </dgm:pt>
    <dgm:pt modelId="{418051CD-904B-4337-B36C-6D92EA09C065}" type="pres">
      <dgm:prSet presAssocID="{A5E97FE7-8243-4BFD-9DFC-1E725C0109F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488D204A-8F31-4A19-8CD0-1A3B40611E93}" type="pres">
      <dgm:prSet presAssocID="{7787CCB6-CEF6-4E02-90C2-475E7E2D4359}" presName="compositeNode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A1960F-06E9-4B5E-A55D-5737C61A01AC}" type="pres">
      <dgm:prSet presAssocID="{7787CCB6-CEF6-4E02-90C2-475E7E2D4359}" presName="image" presStyleLbl="fgImgPlace1" presStyleIdx="0" presStyleCnt="2" custScaleX="169526" custLinFactNeighborX="-42402" custLinFactNeighborY="-2821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6350">
          <a:solidFill>
            <a:srgbClr val="009900"/>
          </a:solidFill>
        </a:ln>
      </dgm:spPr>
      <dgm:t>
        <a:bodyPr/>
        <a:lstStyle/>
        <a:p>
          <a:pPr rtl="1"/>
          <a:endParaRPr lang="he-IL"/>
        </a:p>
      </dgm:t>
    </dgm:pt>
    <dgm:pt modelId="{3CEF3FE0-652D-42B0-8EC7-7CFECE70B92D}" type="pres">
      <dgm:prSet presAssocID="{7787CCB6-CEF6-4E02-90C2-475E7E2D4359}" presName="childNode" presStyleLbl="node1" presStyleIdx="0" presStyleCnt="2" custScaleX="275381" custScaleY="103627" custLinFactNeighborX="22984" custLinFactNeighborY="-837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20F798-1C54-423F-9D04-9D95E04C4422}" type="pres">
      <dgm:prSet presAssocID="{7787CCB6-CEF6-4E02-90C2-475E7E2D4359}" presName="parentNode" presStyleLbl="revTx" presStyleIdx="0" presStyleCnt="2" custAng="5400000" custScaleX="188010" custScaleY="65838" custLinFactX="216297" custLinFactNeighborX="300000" custLinFactNeighborY="-5212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9A80704-298D-4B8C-83E1-BDFA28EB77AB}" type="pres">
      <dgm:prSet presAssocID="{43BAD131-6B59-437D-A9D4-67DE2DA33A3C}" presName="sibTrans" presStyleCnt="0"/>
      <dgm:spPr/>
      <dgm:t>
        <a:bodyPr/>
        <a:lstStyle/>
        <a:p>
          <a:pPr rtl="1"/>
          <a:endParaRPr lang="he-IL"/>
        </a:p>
      </dgm:t>
    </dgm:pt>
    <dgm:pt modelId="{EA18FD07-0E7F-4F40-AD30-2AE18A3B501A}" type="pres">
      <dgm:prSet presAssocID="{F3C354D5-0185-491E-93C0-87B2E43FE480}" presName="compositeNode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FC1F46B-22AE-4BCB-A498-5E5D8BFC695C}" type="pres">
      <dgm:prSet presAssocID="{F3C354D5-0185-491E-93C0-87B2E43FE480}" presName="image" presStyleLbl="fgImgPlace1" presStyleIdx="1" presStyleCnt="2" custScaleX="182797" custLinFactNeighborX="-22496" custLinFactNeighborY="-39368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9525">
          <a:solidFill>
            <a:srgbClr val="FF0000"/>
          </a:solidFill>
        </a:ln>
      </dgm:spPr>
      <dgm:t>
        <a:bodyPr/>
        <a:lstStyle/>
        <a:p>
          <a:pPr rtl="1"/>
          <a:endParaRPr lang="he-IL"/>
        </a:p>
      </dgm:t>
    </dgm:pt>
    <dgm:pt modelId="{924C4141-BD53-4DA0-A40C-6A62BA8E230A}" type="pres">
      <dgm:prSet presAssocID="{F3C354D5-0185-491E-93C0-87B2E43FE480}" presName="childNode" presStyleLbl="node1" presStyleIdx="1" presStyleCnt="2" custScaleX="250806" custScaleY="103035" custLinFactNeighborX="23582" custLinFactNeighborY="-799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C84BF0B-8D75-4F9D-9D56-498605E793D6}" type="pres">
      <dgm:prSet presAssocID="{F3C354D5-0185-491E-93C0-87B2E43FE480}" presName="parentNode" presStyleLbl="revTx" presStyleIdx="1" presStyleCnt="2" custAng="5400000" custScaleY="63917" custLinFactX="223340" custLinFactNeighborX="300000" custLinFactNeighborY="-5562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936DA55-789B-4FFD-B093-09D05433C664}" type="presOf" srcId="{7787CCB6-CEF6-4E02-90C2-475E7E2D4359}" destId="{4320F798-1C54-423F-9D04-9D95E04C4422}" srcOrd="0" destOrd="0" presId="urn:microsoft.com/office/officeart/2005/8/layout/hList2"/>
    <dgm:cxn modelId="{A62AABAB-FEF0-440D-8B30-0B0E380D8615}" srcId="{A5E97FE7-8243-4BFD-9DFC-1E725C0109F3}" destId="{F3C354D5-0185-491E-93C0-87B2E43FE480}" srcOrd="1" destOrd="0" parTransId="{33C66C07-E6B0-4836-B7E0-67C3A106E0B1}" sibTransId="{DB0D330E-D892-4B8A-9DB6-F4666329D647}"/>
    <dgm:cxn modelId="{1B9876CA-5180-4C35-BCBE-7CAEAB8B01BC}" type="presOf" srcId="{ADE875F5-C344-4502-9843-FE44AC767D72}" destId="{924C4141-BD53-4DA0-A40C-6A62BA8E230A}" srcOrd="0" destOrd="1" presId="urn:microsoft.com/office/officeart/2005/8/layout/hList2"/>
    <dgm:cxn modelId="{F99303A6-3E78-4068-A114-B0034507F621}" srcId="{A5E97FE7-8243-4BFD-9DFC-1E725C0109F3}" destId="{7787CCB6-CEF6-4E02-90C2-475E7E2D4359}" srcOrd="0" destOrd="0" parTransId="{57109EA6-7647-44B5-9CD0-BE4D35A55F16}" sibTransId="{43BAD131-6B59-437D-A9D4-67DE2DA33A3C}"/>
    <dgm:cxn modelId="{58524E70-92F6-490C-9023-973FACAA45C7}" type="presOf" srcId="{A5E97FE7-8243-4BFD-9DFC-1E725C0109F3}" destId="{418051CD-904B-4337-B36C-6D92EA09C065}" srcOrd="0" destOrd="0" presId="urn:microsoft.com/office/officeart/2005/8/layout/hList2"/>
    <dgm:cxn modelId="{B519D8D3-924F-4F87-B7A4-E9A9369A92E9}" type="presOf" srcId="{1EDFA09F-4BB6-49D4-9F7F-51BD025EC687}" destId="{924C4141-BD53-4DA0-A40C-6A62BA8E230A}" srcOrd="0" destOrd="0" presId="urn:microsoft.com/office/officeart/2005/8/layout/hList2"/>
    <dgm:cxn modelId="{A3DC32B2-EC8A-486E-B476-9E80988FB32C}" type="presOf" srcId="{F3C354D5-0185-491E-93C0-87B2E43FE480}" destId="{2C84BF0B-8D75-4F9D-9D56-498605E793D6}" srcOrd="0" destOrd="0" presId="urn:microsoft.com/office/officeart/2005/8/layout/hList2"/>
    <dgm:cxn modelId="{48D9B2D0-6BD4-419B-8D35-AA100B1B4445}" srcId="{F3C354D5-0185-491E-93C0-87B2E43FE480}" destId="{1EDFA09F-4BB6-49D4-9F7F-51BD025EC687}" srcOrd="0" destOrd="0" parTransId="{73E3DF90-E3FE-4644-A217-212D3951C0D1}" sibTransId="{7D01C1FB-6695-4EB8-B979-A312DFDF00A5}"/>
    <dgm:cxn modelId="{829BFC24-49AC-49FE-8F26-35676DB78676}" type="presOf" srcId="{0CEA0C54-7D37-434E-9840-B84D00B3C167}" destId="{3CEF3FE0-652D-42B0-8EC7-7CFECE70B92D}" srcOrd="0" destOrd="1" presId="urn:microsoft.com/office/officeart/2005/8/layout/hList2"/>
    <dgm:cxn modelId="{3A659961-E375-46F3-8506-F5C3FA7140C0}" type="presOf" srcId="{772CACCD-41C6-41A5-B47C-0250C1958119}" destId="{3CEF3FE0-652D-42B0-8EC7-7CFECE70B92D}" srcOrd="0" destOrd="0" presId="urn:microsoft.com/office/officeart/2005/8/layout/hList2"/>
    <dgm:cxn modelId="{619B035A-D7F2-46ED-9B79-C3A096EB1E28}" srcId="{F3C354D5-0185-491E-93C0-87B2E43FE480}" destId="{ADE875F5-C344-4502-9843-FE44AC767D72}" srcOrd="1" destOrd="0" parTransId="{8B0EAF7A-800E-48B4-98F2-00575522205E}" sibTransId="{CB42DDF8-67E3-4900-A417-B058220DADC7}"/>
    <dgm:cxn modelId="{A0E65572-A6DF-4FD5-B34D-FDDD5ABE5B9F}" srcId="{7787CCB6-CEF6-4E02-90C2-475E7E2D4359}" destId="{0CEA0C54-7D37-434E-9840-B84D00B3C167}" srcOrd="1" destOrd="0" parTransId="{A1ACB123-92B3-4D02-B46F-1E30575F8D9A}" sibTransId="{91F34E60-A405-46EA-9A58-0589F7C0D050}"/>
    <dgm:cxn modelId="{680BC1A9-1EE6-4450-BC84-7BA38988FA16}" srcId="{7787CCB6-CEF6-4E02-90C2-475E7E2D4359}" destId="{772CACCD-41C6-41A5-B47C-0250C1958119}" srcOrd="0" destOrd="0" parTransId="{97784636-E6B5-41BE-8659-0D972C8757F5}" sibTransId="{030E34D7-F37D-49BF-A2DA-B337DA9587A3}"/>
    <dgm:cxn modelId="{F2479C77-FB3A-4438-B07E-325308582D4B}" type="presParOf" srcId="{418051CD-904B-4337-B36C-6D92EA09C065}" destId="{488D204A-8F31-4A19-8CD0-1A3B40611E93}" srcOrd="0" destOrd="0" presId="urn:microsoft.com/office/officeart/2005/8/layout/hList2"/>
    <dgm:cxn modelId="{8EF70914-C94B-42BE-9F1B-8483B63B6B0D}" type="presParOf" srcId="{488D204A-8F31-4A19-8CD0-1A3B40611E93}" destId="{C1A1960F-06E9-4B5E-A55D-5737C61A01AC}" srcOrd="0" destOrd="0" presId="urn:microsoft.com/office/officeart/2005/8/layout/hList2"/>
    <dgm:cxn modelId="{71AE508B-EB78-49D4-A7AF-BCBF24596C6E}" type="presParOf" srcId="{488D204A-8F31-4A19-8CD0-1A3B40611E93}" destId="{3CEF3FE0-652D-42B0-8EC7-7CFECE70B92D}" srcOrd="1" destOrd="0" presId="urn:microsoft.com/office/officeart/2005/8/layout/hList2"/>
    <dgm:cxn modelId="{2EB09766-3AA0-44D8-89E0-C3DAFDDE9D55}" type="presParOf" srcId="{488D204A-8F31-4A19-8CD0-1A3B40611E93}" destId="{4320F798-1C54-423F-9D04-9D95E04C4422}" srcOrd="2" destOrd="0" presId="urn:microsoft.com/office/officeart/2005/8/layout/hList2"/>
    <dgm:cxn modelId="{67A7DFF3-DE4B-4E1F-BF80-746AFE2BA42F}" type="presParOf" srcId="{418051CD-904B-4337-B36C-6D92EA09C065}" destId="{E9A80704-298D-4B8C-83E1-BDFA28EB77AB}" srcOrd="1" destOrd="0" presId="urn:microsoft.com/office/officeart/2005/8/layout/hList2"/>
    <dgm:cxn modelId="{09213C1F-648B-44D7-A861-F9C1D6073D87}" type="presParOf" srcId="{418051CD-904B-4337-B36C-6D92EA09C065}" destId="{EA18FD07-0E7F-4F40-AD30-2AE18A3B501A}" srcOrd="2" destOrd="0" presId="urn:microsoft.com/office/officeart/2005/8/layout/hList2"/>
    <dgm:cxn modelId="{A6FF956C-B6F0-49A0-9314-83DF31914DF4}" type="presParOf" srcId="{EA18FD07-0E7F-4F40-AD30-2AE18A3B501A}" destId="{4FC1F46B-22AE-4BCB-A498-5E5D8BFC695C}" srcOrd="0" destOrd="0" presId="urn:microsoft.com/office/officeart/2005/8/layout/hList2"/>
    <dgm:cxn modelId="{8E1A4EC9-58D4-4D0A-AB5C-C64AEC6999F2}" type="presParOf" srcId="{EA18FD07-0E7F-4F40-AD30-2AE18A3B501A}" destId="{924C4141-BD53-4DA0-A40C-6A62BA8E230A}" srcOrd="1" destOrd="0" presId="urn:microsoft.com/office/officeart/2005/8/layout/hList2"/>
    <dgm:cxn modelId="{24FDD888-DD59-4A81-BFB9-1974978FE623}" type="presParOf" srcId="{EA18FD07-0E7F-4F40-AD30-2AE18A3B501A}" destId="{2C84BF0B-8D75-4F9D-9D56-498605E793D6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20F798-1C54-423F-9D04-9D95E04C4422}">
      <dsp:nvSpPr>
        <dsp:cNvPr id="0" name=""/>
        <dsp:cNvSpPr/>
      </dsp:nvSpPr>
      <dsp:spPr>
        <a:xfrm>
          <a:off x="2181365" y="225343"/>
          <a:ext cx="1819140" cy="54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rgbClr val="008000"/>
              </a:solidFill>
            </a:rPr>
            <a:t>שיתופית</a:t>
          </a:r>
          <a:endParaRPr lang="he-IL" sz="3600" kern="1200" dirty="0">
            <a:solidFill>
              <a:srgbClr val="008000"/>
            </a:solidFill>
          </a:endParaRPr>
        </a:p>
      </dsp:txBody>
      <dsp:txXfrm>
        <a:off x="2181365" y="225343"/>
        <a:ext cx="1819140" cy="541132"/>
      </dsp:txXfrm>
    </dsp:sp>
    <dsp:sp modelId="{3CEF3FE0-652D-42B0-8EC7-7CFECE70B92D}">
      <dsp:nvSpPr>
        <dsp:cNvPr id="0" name=""/>
        <dsp:cNvSpPr/>
      </dsp:nvSpPr>
      <dsp:spPr>
        <a:xfrm>
          <a:off x="821165" y="273000"/>
          <a:ext cx="3948014" cy="2863271"/>
        </a:xfrm>
        <a:prstGeom prst="rect">
          <a:avLst/>
        </a:prstGeom>
        <a:noFill/>
        <a:ln w="28575" cap="flat" cmpd="sng" algn="ctr">
          <a:solidFill>
            <a:srgbClr val="008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252000" rIns="199136" bIns="199136" numCol="1" spcCol="1270" anchor="t" anchorCtr="0">
          <a:noAutofit/>
        </a:bodyPr>
        <a:lstStyle/>
        <a:p>
          <a:pPr marL="180000" lvl="1" indent="-180000" algn="r" defTabSz="1244600" rtl="1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e-IL" sz="2800" kern="1200" smtClean="0">
              <a:solidFill>
                <a:srgbClr val="002060"/>
              </a:solidFill>
            </a:rPr>
            <a:t>שחקנים </a:t>
          </a:r>
          <a:r>
            <a:rPr lang="he-IL" sz="2800" kern="1200" dirty="0" smtClean="0">
              <a:solidFill>
                <a:srgbClr val="002060"/>
              </a:solidFill>
            </a:rPr>
            <a:t>משתפים פעולה להשגת מטרה משותפת</a:t>
          </a:r>
          <a:endParaRPr lang="he-IL" sz="2800" kern="1200" dirty="0">
            <a:solidFill>
              <a:srgbClr val="002060"/>
            </a:solidFill>
          </a:endParaRPr>
        </a:p>
        <a:p>
          <a:pPr marL="180000" lvl="1" indent="-180000" algn="r" defTabSz="1244600" rtl="1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e-IL" sz="2800" kern="1200" smtClean="0">
              <a:solidFill>
                <a:srgbClr val="002060"/>
              </a:solidFill>
            </a:rPr>
            <a:t>ניצחון</a:t>
          </a:r>
          <a:r>
            <a:rPr lang="he-IL" sz="2800" kern="1200" dirty="0" smtClean="0">
              <a:solidFill>
                <a:srgbClr val="002060"/>
              </a:solidFill>
            </a:rPr>
            <a:t>: פרי עבודה שיתופית</a:t>
          </a:r>
          <a:endParaRPr lang="he-IL" sz="2800" kern="1200" dirty="0">
            <a:solidFill>
              <a:srgbClr val="002060"/>
            </a:solidFill>
          </a:endParaRPr>
        </a:p>
      </dsp:txBody>
      <dsp:txXfrm>
        <a:off x="821165" y="273000"/>
        <a:ext cx="3948014" cy="2863271"/>
      </dsp:txXfrm>
    </dsp:sp>
    <dsp:sp modelId="{C1A1960F-06E9-4B5E-A55D-5737C61A01AC}">
      <dsp:nvSpPr>
        <dsp:cNvPr id="0" name=""/>
        <dsp:cNvSpPr/>
      </dsp:nvSpPr>
      <dsp:spPr>
        <a:xfrm>
          <a:off x="1016818" y="12251"/>
          <a:ext cx="975863" cy="57564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009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84BF0B-8D75-4F9D-9D56-498605E793D6}">
      <dsp:nvSpPr>
        <dsp:cNvPr id="0" name=""/>
        <dsp:cNvSpPr/>
      </dsp:nvSpPr>
      <dsp:spPr>
        <a:xfrm>
          <a:off x="6381057" y="255237"/>
          <a:ext cx="1766062" cy="287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rgbClr val="FF0000"/>
              </a:solidFill>
            </a:rPr>
            <a:t>תחרותית</a:t>
          </a:r>
          <a:endParaRPr lang="he-IL" sz="4100" kern="1200" dirty="0">
            <a:solidFill>
              <a:srgbClr val="FF0000"/>
            </a:solidFill>
          </a:endParaRPr>
        </a:p>
      </dsp:txBody>
      <dsp:txXfrm>
        <a:off x="6381057" y="255237"/>
        <a:ext cx="1766062" cy="287821"/>
      </dsp:txXfrm>
    </dsp:sp>
    <dsp:sp modelId="{924C4141-BD53-4DA0-A40C-6A62BA8E230A}">
      <dsp:nvSpPr>
        <dsp:cNvPr id="0" name=""/>
        <dsp:cNvSpPr/>
      </dsp:nvSpPr>
      <dsp:spPr>
        <a:xfrm>
          <a:off x="5158780" y="291651"/>
          <a:ext cx="3595693" cy="2846914"/>
        </a:xfrm>
        <a:prstGeom prst="rect">
          <a:avLst/>
        </a:prstGeom>
        <a:noFill/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252000" rIns="199136" bIns="199136" numCol="1" spcCol="1270" anchor="t" anchorCtr="0">
          <a:noAutofit/>
        </a:bodyPr>
        <a:lstStyle/>
        <a:p>
          <a:pPr marL="180000" lvl="1" indent="-180000" algn="r" defTabSz="1244600" rtl="1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e-IL" sz="2800" kern="1200" dirty="0" smtClean="0">
              <a:solidFill>
                <a:srgbClr val="002060"/>
              </a:solidFill>
              <a:effectLst/>
            </a:rPr>
            <a:t>שחקן בודד מתחרה מול שאר השחקנים</a:t>
          </a:r>
          <a:endParaRPr lang="he-IL" sz="2800" kern="1200" dirty="0">
            <a:solidFill>
              <a:srgbClr val="002060"/>
            </a:solidFill>
            <a:effectLst/>
          </a:endParaRPr>
        </a:p>
        <a:p>
          <a:pPr marL="180000" lvl="1" indent="-180000" algn="r" defTabSz="1244600" rtl="1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e-IL" sz="2800" kern="1200" smtClean="0">
              <a:solidFill>
                <a:srgbClr val="002060"/>
              </a:solidFill>
              <a:effectLst/>
            </a:rPr>
            <a:t>נצחון: </a:t>
          </a:r>
          <a:r>
            <a:rPr lang="he-IL" sz="2800" kern="1200" dirty="0" smtClean="0">
              <a:solidFill>
                <a:srgbClr val="002060"/>
              </a:solidFill>
              <a:effectLst/>
            </a:rPr>
            <a:t>השגת משאבים על חשבון האחר </a:t>
          </a:r>
          <a:endParaRPr lang="he-IL" sz="2800" kern="1200" dirty="0">
            <a:solidFill>
              <a:srgbClr val="002060"/>
            </a:solidFill>
            <a:effectLst/>
          </a:endParaRPr>
        </a:p>
      </dsp:txBody>
      <dsp:txXfrm>
        <a:off x="5158780" y="291651"/>
        <a:ext cx="3595693" cy="2846914"/>
      </dsp:txXfrm>
    </dsp:sp>
    <dsp:sp modelId="{4FC1F46B-22AE-4BCB-A498-5E5D8BFC695C}">
      <dsp:nvSpPr>
        <dsp:cNvPr id="0" name=""/>
        <dsp:cNvSpPr/>
      </dsp:nvSpPr>
      <dsp:spPr>
        <a:xfrm>
          <a:off x="5246090" y="0"/>
          <a:ext cx="1052257" cy="57564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208C6C-F6C2-47F4-A81E-2643222F6EC9}" type="datetimeFigureOut">
              <a:rPr lang="he-IL"/>
              <a:pPr>
                <a:defRPr/>
              </a:pPr>
              <a:t>י"ט/שבט/תשע"ב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DAA34-BC1E-49D6-99A4-A4D78DFD3E1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5313363" cy="3984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864100"/>
            <a:ext cx="5486400" cy="3594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685800"/>
            <a:ext cx="6378575" cy="4784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5722938"/>
            <a:ext cx="5486400" cy="27352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685800"/>
            <a:ext cx="6378575" cy="4784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5722938"/>
            <a:ext cx="5486400" cy="27352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5715000" cy="4286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685800"/>
            <a:ext cx="6378575" cy="4784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5722938"/>
            <a:ext cx="5486400" cy="27352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538913" cy="4903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מציין מיקום של הערות 2"/>
          <p:cNvSpPr>
            <a:spLocks noGrp="1"/>
          </p:cNvSpPr>
          <p:nvPr>
            <p:ph type="body" idx="1"/>
          </p:nvPr>
        </p:nvSpPr>
        <p:spPr bwMode="auto">
          <a:xfrm>
            <a:off x="685800" y="5705475"/>
            <a:ext cx="5486400" cy="27527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baseline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8DFBD-20BF-4C67-B62F-6F020E68994D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538913" cy="4903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מציין מיקום של הערות 2"/>
          <p:cNvSpPr>
            <a:spLocks noGrp="1"/>
          </p:cNvSpPr>
          <p:nvPr>
            <p:ph type="body" idx="1"/>
          </p:nvPr>
        </p:nvSpPr>
        <p:spPr bwMode="auto">
          <a:xfrm>
            <a:off x="685800" y="5705475"/>
            <a:ext cx="5486400" cy="27527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FFDB6-6A90-4E53-9E7E-F5913D479046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C6E3EB-C5C6-4778-8839-F8E4DCD597AB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685800"/>
            <a:ext cx="6378575" cy="4784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5722938"/>
            <a:ext cx="5486400" cy="27352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704850"/>
            <a:ext cx="5164138" cy="3873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5238750"/>
            <a:ext cx="5486400" cy="3219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B310-0367-415C-9262-71EC9481479E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704850"/>
            <a:ext cx="5164138" cy="3873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5238750"/>
            <a:ext cx="5486400" cy="3219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baseline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434975"/>
            <a:ext cx="6102350" cy="45767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5168900"/>
            <a:ext cx="5486400" cy="32893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0D21-15BC-4218-9C87-4D8EABAAB0BA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A33E-D98E-41B0-9157-B6D79B20113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E3B6-EE22-4048-B662-27EACA128C51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6B9E-6C06-41CB-89CD-F53278CD9F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F444-3023-4AA6-9942-80CEE361FBE2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9610-F002-4DC7-9A74-A97A456102B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02EE-B68D-46D7-A06B-B1977144847F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F43-6933-491C-83CD-802862F877C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16DC-55F2-47F7-A47B-249A4828C479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948B-DE94-4A92-8BC6-1227C0A526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7DB2-BE5C-4677-B10F-1C74E32C7B4E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D70-D0E9-453A-8668-F79BFD69767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14D0-C3C5-498C-BA88-B6BCEF2FCD91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8C81-1813-4771-B087-2A59927EEBD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6F31-2A17-42C7-81B2-AAC9871ED89E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D79F-AC5D-488B-B64D-325DE38166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1269-5C94-4668-94F1-CA8A5A169563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C4FA-4C2C-44EC-88A8-88404E48BE2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0EA3-ADB3-4119-BFB9-A25068A1354B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8FCF-4295-4000-BE5D-CF2CC87584E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8FAC-E967-43F0-9859-7C2EBCC369DC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CCE5-A77E-4A5D-AC53-6639006C258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AA0BE9-C98F-43BE-9D20-0D051618A7F8}" type="datetime8">
              <a:rPr lang="he-IL"/>
              <a:pPr>
                <a:defRPr/>
              </a:pPr>
              <a:t>12 פברואר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704B39-C2D4-4301-8E6C-EA4FA8C3EBD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 rot="16200000" flipH="1" flipV="1">
            <a:off x="4529931" y="2058194"/>
            <a:ext cx="71438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>
          <a:xfrm>
            <a:off x="76200" y="6302375"/>
            <a:ext cx="2133600" cy="365125"/>
          </a:xfrm>
        </p:spPr>
        <p:txBody>
          <a:bodyPr/>
          <a:lstStyle/>
          <a:p>
            <a:pPr>
              <a:defRPr/>
            </a:pPr>
            <a:fld id="{23F99051-AB28-4F73-B096-FBADA5FC6BB0}" type="slidenum">
              <a:rPr lang="he-IL"/>
              <a:pPr>
                <a:defRPr/>
              </a:pPr>
              <a:t>1</a:t>
            </a:fld>
            <a:endParaRPr lang="he-IL"/>
          </a:p>
        </p:txBody>
      </p:sp>
      <p:sp>
        <p:nvSpPr>
          <p:cNvPr id="3076" name="מציין מיקום תוכן 2"/>
          <p:cNvSpPr>
            <a:spLocks noGrp="1"/>
          </p:cNvSpPr>
          <p:nvPr>
            <p:ph idx="1"/>
          </p:nvPr>
        </p:nvSpPr>
        <p:spPr>
          <a:xfrm>
            <a:off x="0" y="5623560"/>
            <a:ext cx="9144001" cy="807720"/>
          </a:xfrm>
        </p:spPr>
        <p:txBody>
          <a:bodyPr lIns="0" rIns="0"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he-IL" sz="2400" smtClean="0">
                <a:solidFill>
                  <a:srgbClr val="000066"/>
                </a:solidFill>
                <a:latin typeface="Arial" pitchFamily="34" charset="0"/>
              </a:rPr>
              <a:t>ממצאי תזה בתואר טכנולוגיה ולמידה שבוצעה ע"י תמי דובי </a:t>
            </a:r>
            <a:r>
              <a:rPr lang="en-US" sz="2400" smtClean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40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he-IL" sz="2400" smtClean="0">
                <a:solidFill>
                  <a:srgbClr val="000066"/>
                </a:solidFill>
                <a:latin typeface="Arial" pitchFamily="34" charset="0"/>
              </a:rPr>
              <a:t>בהנחיית: ד"ר סיגל עדן ופרופ' יורם עשת- אלקלעי</a:t>
            </a:r>
            <a:endParaRPr lang="he-IL" sz="2400" smtClean="0">
              <a:solidFill>
                <a:srgbClr val="000066"/>
              </a:solidFill>
            </a:endParaRPr>
          </a:p>
        </p:txBody>
      </p:sp>
      <p:sp>
        <p:nvSpPr>
          <p:cNvPr id="3075" name="כותרת 1"/>
          <p:cNvSpPr>
            <a:spLocks noGrp="1"/>
          </p:cNvSpPr>
          <p:nvPr>
            <p:ph type="title"/>
          </p:nvPr>
        </p:nvSpPr>
        <p:spPr>
          <a:xfrm>
            <a:off x="533400" y="406400"/>
            <a:ext cx="8229600" cy="2205038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 smtClean="0">
                <a:solidFill>
                  <a:srgbClr val="000066"/>
                </a:solidFill>
                <a:latin typeface="Arial"/>
                <a:ea typeface="+mn-ea"/>
                <a:cs typeface="+mn-cs"/>
              </a:rPr>
              <a:t>השפעת משחקים דיגיטליים אלימים ואסטרטגיות משחק על רמת התוקפנות אצל ילדים</a:t>
            </a:r>
          </a:p>
        </p:txBody>
      </p:sp>
      <p:pic>
        <p:nvPicPr>
          <p:cNvPr id="3078" name="תמונה 15" descr="משחק דיגיטלי אלים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8639" y="2816225"/>
            <a:ext cx="2096711" cy="23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889000" y="-1588"/>
            <a:ext cx="8229600" cy="738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00B050"/>
                </a:solidFill>
                <a:cs typeface="+mn-cs"/>
              </a:rPr>
              <a:t>הליך המחקר</a:t>
            </a: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3277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43870A7-5E03-4900-9FB4-387EA36359A1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3462942" y="1077977"/>
            <a:ext cx="5534583" cy="42620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210937" tIns="0" rIns="210937" bIns="0" spcCol="1270" anchor="ctr"/>
          <a:lstStyle/>
          <a:p>
            <a:pPr defTabSz="933450">
              <a:lnSpc>
                <a:spcPct val="90000"/>
              </a:lnSpc>
              <a:spcAft>
                <a:spcPct val="35000"/>
              </a:spcAft>
              <a:defRPr/>
            </a:pPr>
            <a:endParaRPr lang="he-IL" sz="2100">
              <a:solidFill>
                <a:srgbClr val="000066"/>
              </a:solidFill>
            </a:endParaRPr>
          </a:p>
        </p:txBody>
      </p:sp>
      <p:graphicFrame>
        <p:nvGraphicFramePr>
          <p:cNvPr id="88" name="טבלה 87"/>
          <p:cNvGraphicFramePr>
            <a:graphicFrameLocks noGrp="1"/>
          </p:cNvGraphicFramePr>
          <p:nvPr/>
        </p:nvGraphicFramePr>
        <p:xfrm>
          <a:off x="1351129" y="4315548"/>
          <a:ext cx="6969267" cy="18135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23089"/>
                <a:gridCol w="2323089"/>
                <a:gridCol w="2323089"/>
              </a:tblGrid>
              <a:tr h="370840"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b="1" dirty="0" smtClean="0">
                          <a:solidFill>
                            <a:srgbClr val="002060"/>
                          </a:solidFill>
                        </a:rPr>
                        <a:t>                 סוג</a:t>
                      </a:r>
                    </a:p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b="1" dirty="0" smtClean="0">
                          <a:solidFill>
                            <a:srgbClr val="002060"/>
                          </a:solidFill>
                        </a:rPr>
                        <a:t>אסטרטגיה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339933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b="1" dirty="0" smtClean="0">
                          <a:solidFill>
                            <a:srgbClr val="002060"/>
                          </a:solidFill>
                        </a:rPr>
                        <a:t>אלים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339933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b="1" dirty="0" smtClean="0">
                          <a:solidFill>
                            <a:srgbClr val="002060"/>
                          </a:solidFill>
                        </a:rPr>
                        <a:t>לא אלים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339933">
                        <a:alpha val="1215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b="1" dirty="0" smtClean="0">
                          <a:solidFill>
                            <a:srgbClr val="002060"/>
                          </a:solidFill>
                        </a:rPr>
                        <a:t>תחרותי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339933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smtClean="0">
                          <a:solidFill>
                            <a:srgbClr val="002060"/>
                          </a:solidFill>
                        </a:rPr>
                        <a:t>אלים-תחרותי</a:t>
                      </a:r>
                      <a:endParaRPr lang="he-IL" sz="24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smtClean="0">
                          <a:solidFill>
                            <a:srgbClr val="002060"/>
                          </a:solidFill>
                        </a:rPr>
                        <a:t>לא אלים-תחרותי</a:t>
                      </a:r>
                      <a:endParaRPr lang="he-IL" sz="24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b="1" dirty="0" smtClean="0">
                          <a:solidFill>
                            <a:srgbClr val="002060"/>
                          </a:solidFill>
                        </a:rPr>
                        <a:t>שיתופי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339933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smtClean="0">
                          <a:solidFill>
                            <a:srgbClr val="002060"/>
                          </a:solidFill>
                        </a:rPr>
                        <a:t>אלים-שיתופי</a:t>
                      </a:r>
                      <a:endParaRPr lang="he-IL" sz="24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spcBef>
                          <a:spcPts val="600"/>
                        </a:spcBef>
                      </a:pPr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לא אלים-שיתופי</a:t>
                      </a:r>
                      <a:endParaRPr lang="he-IL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5" name="TextBox 88"/>
          <p:cNvSpPr txBox="1">
            <a:spLocks noChangeArrowheads="1"/>
          </p:cNvSpPr>
          <p:nvPr/>
        </p:nvSpPr>
        <p:spPr bwMode="auto">
          <a:xfrm>
            <a:off x="3606800" y="3598284"/>
            <a:ext cx="321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 b="1">
                <a:solidFill>
                  <a:srgbClr val="002060"/>
                </a:solidFill>
              </a:rPr>
              <a:t>טבלת: מצבי המשחק</a:t>
            </a:r>
          </a:p>
        </p:txBody>
      </p:sp>
      <p:sp>
        <p:nvSpPr>
          <p:cNvPr id="8" name="מלבן 10"/>
          <p:cNvSpPr>
            <a:spLocks noChangeArrowheads="1"/>
          </p:cNvSpPr>
          <p:nvPr/>
        </p:nvSpPr>
        <p:spPr bwMode="auto">
          <a:xfrm>
            <a:off x="1009934" y="692861"/>
            <a:ext cx="8093122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FontTx/>
              <a:buBlip>
                <a:blip r:embed="rId3"/>
              </a:buBlip>
            </a:pPr>
            <a:r>
              <a:rPr lang="he-IL" sz="2800" smtClean="0">
                <a:solidFill>
                  <a:srgbClr val="002060"/>
                </a:solidFill>
              </a:rPr>
              <a:t>המשתתפים חולקו ל 4 מצבי המשחק לפי שאלון תוקפנות בסיסית.</a:t>
            </a:r>
          </a:p>
          <a:p>
            <a:pPr marL="358775" indent="-358775">
              <a:spcBef>
                <a:spcPts val="600"/>
              </a:spcBef>
              <a:buBlip>
                <a:blip r:embed="rId3"/>
              </a:buBlip>
            </a:pPr>
            <a:r>
              <a:rPr lang="he-IL" sz="2800" smtClean="0">
                <a:solidFill>
                  <a:srgbClr val="002060"/>
                </a:solidFill>
              </a:rPr>
              <a:t>כל ילד שיחק בשני מצבי משחק.</a:t>
            </a:r>
          </a:p>
          <a:p>
            <a:pPr marL="358775" indent="-358775">
              <a:spcBef>
                <a:spcPts val="600"/>
              </a:spcBef>
              <a:buBlip>
                <a:blip r:embed="rId3"/>
              </a:buBlip>
            </a:pPr>
            <a:r>
              <a:rPr lang="he-IL" sz="2800" smtClean="0">
                <a:solidFill>
                  <a:srgbClr val="002060"/>
                </a:solidFill>
              </a:rPr>
              <a:t>סדר מצבי המשחק נקבע כדי ליצור </a:t>
            </a:r>
            <a:r>
              <a:rPr lang="en-US" sz="2800" smtClean="0">
                <a:solidFill>
                  <a:srgbClr val="002060"/>
                </a:solidFill>
              </a:rPr>
              <a:t>Counter balance </a:t>
            </a:r>
            <a:r>
              <a:rPr lang="he-IL" sz="2800" smtClean="0">
                <a:solidFill>
                  <a:srgbClr val="002060"/>
                </a:solidFill>
              </a:rPr>
              <a:t>.</a:t>
            </a:r>
          </a:p>
          <a:p>
            <a:pPr marL="358775" indent="-358775">
              <a:spcBef>
                <a:spcPts val="600"/>
              </a:spcBef>
              <a:buBlip>
                <a:blip r:embed="rId3"/>
              </a:buBlip>
            </a:pPr>
            <a:r>
              <a:rPr lang="he-IL" sz="2800" smtClean="0">
                <a:solidFill>
                  <a:srgbClr val="002060"/>
                </a:solidFill>
              </a:rPr>
              <a:t>נקבעו מצבי משחקים נגדיים </a:t>
            </a:r>
            <a:r>
              <a:rPr lang="en-US" sz="3600" smtClean="0">
                <a:solidFill>
                  <a:srgbClr val="002060"/>
                </a:solidFill>
              </a:rPr>
              <a:t/>
            </a:r>
            <a:br>
              <a:rPr lang="en-US" sz="3600" smtClean="0">
                <a:solidFill>
                  <a:srgbClr val="002060"/>
                </a:solidFill>
              </a:rPr>
            </a:br>
            <a:r>
              <a:rPr lang="he-IL" sz="2000" smtClean="0">
                <a:solidFill>
                  <a:srgbClr val="002060"/>
                </a:solidFill>
              </a:rPr>
              <a:t>(אלים שיתופי-לא אלים תחרותי/ אלים תחרותי-לא אלים שיתופי).</a:t>
            </a:r>
            <a:endParaRPr lang="he-IL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1300" y="2120900"/>
            <a:ext cx="6731000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6000" b="1" spc="600">
                <a:solidFill>
                  <a:srgbClr val="339933"/>
                </a:solidFill>
              </a:rPr>
              <a:t>ממצאים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מלבן 85"/>
          <p:cNvSpPr>
            <a:spLocks noChangeArrowheads="1"/>
          </p:cNvSpPr>
          <p:nvPr/>
        </p:nvSpPr>
        <p:spPr bwMode="auto">
          <a:xfrm>
            <a:off x="760413" y="650875"/>
            <a:ext cx="81994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lvl="1" indent="-358775">
              <a:spcBef>
                <a:spcPts val="1200"/>
              </a:spcBef>
              <a:buFontTx/>
              <a:buBlip>
                <a:blip r:embed="rId4"/>
              </a:buBlip>
            </a:pPr>
            <a:r>
              <a:rPr lang="he-IL" sz="2800" b="1">
                <a:solidFill>
                  <a:srgbClr val="002060"/>
                </a:solidFill>
              </a:rPr>
              <a:t>לא </a:t>
            </a:r>
            <a:r>
              <a:rPr lang="he-IL" sz="2800">
                <a:solidFill>
                  <a:srgbClr val="002060"/>
                </a:solidFill>
              </a:rPr>
              <a:t>נמצא הבדל בין בנים לבנות בשינוי ברמת התוקפנות</a:t>
            </a:r>
            <a:r>
              <a:rPr lang="he-IL" sz="2800" smtClean="0">
                <a:solidFill>
                  <a:srgbClr val="002060"/>
                </a:solidFill>
              </a:rPr>
              <a:t>.</a:t>
            </a:r>
          </a:p>
          <a:p>
            <a:pPr marL="358775" lvl="1" indent="-358775">
              <a:spcBef>
                <a:spcPts val="1200"/>
              </a:spcBef>
              <a:buFontTx/>
              <a:buBlip>
                <a:blip r:embed="rId4"/>
              </a:buBlip>
            </a:pPr>
            <a:r>
              <a:rPr lang="he-IL" sz="2800" smtClean="0">
                <a:solidFill>
                  <a:srgbClr val="002060"/>
                </a:solidFill>
              </a:rPr>
              <a:t>סוג המשחק לא השפיע על רמת התוקפנות.</a:t>
            </a:r>
          </a:p>
          <a:p>
            <a:pPr marL="358775" lvl="1" indent="-358775">
              <a:spcBef>
                <a:spcPts val="1200"/>
              </a:spcBef>
              <a:buFontTx/>
              <a:buBlip>
                <a:blip r:embed="rId4"/>
              </a:buBlip>
            </a:pPr>
            <a:r>
              <a:rPr lang="he-IL" sz="2800" smtClean="0">
                <a:solidFill>
                  <a:srgbClr val="002060"/>
                </a:solidFill>
              </a:rPr>
              <a:t>אסטרטגיית המשחק השפיעה על רמת התוקפנות</a:t>
            </a:r>
            <a:endParaRPr lang="he-IL" sz="2800">
              <a:solidFill>
                <a:srgbClr val="002060"/>
              </a:solidFill>
            </a:endParaRPr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890588" y="-1588"/>
            <a:ext cx="8229600" cy="779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smtClean="0">
                <a:solidFill>
                  <a:srgbClr val="00B050"/>
                </a:solidFill>
                <a:cs typeface="+mn-cs"/>
              </a:rPr>
              <a:t>האם המשחק משפיע על תוקפנות הילדים?</a:t>
            </a: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3277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40C766EB-D859-453A-A6D9-2828A588A936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026" name="תרשים 6"/>
          <p:cNvGraphicFramePr>
            <a:graphicFrameLocks/>
          </p:cNvGraphicFramePr>
          <p:nvPr/>
        </p:nvGraphicFramePr>
        <p:xfrm>
          <a:off x="1091252" y="2553844"/>
          <a:ext cx="7823200" cy="4038600"/>
        </p:xfrm>
        <a:graphic>
          <a:graphicData uri="http://schemas.openxmlformats.org/presentationml/2006/ole">
            <p:oleObj spid="_x0000_s37890" name="Worksheet" r:id="rId5" imgW="7002710" imgH="3619512" progId="Excel.Sheet.8">
              <p:embed/>
            </p:oleObj>
          </a:graphicData>
        </a:graphic>
      </p:graphicFrame>
      <p:sp>
        <p:nvSpPr>
          <p:cNvPr id="1029" name="TextBox 12"/>
          <p:cNvSpPr txBox="1">
            <a:spLocks noChangeArrowheads="1"/>
          </p:cNvSpPr>
          <p:nvPr/>
        </p:nvSpPr>
        <p:spPr bwMode="auto">
          <a:xfrm>
            <a:off x="1144897" y="6231102"/>
            <a:ext cx="492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e-IL" sz="1200"/>
              <a:t>*</a:t>
            </a:r>
            <a:r>
              <a:rPr lang="en-US" sz="1200"/>
              <a:t>*Correlation is significant at the 0.05 level (2-tailed.</a:t>
            </a:r>
            <a:endParaRPr lang="he-IL" sz="1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3600" y="3684160"/>
            <a:ext cx="11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e-IL" sz="2000"/>
              <a:t>*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46600" y="3278708"/>
            <a:ext cx="114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e-IL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לבן 9"/>
          <p:cNvSpPr>
            <a:spLocks noChangeArrowheads="1"/>
          </p:cNvSpPr>
          <p:nvPr/>
        </p:nvSpPr>
        <p:spPr bwMode="auto">
          <a:xfrm>
            <a:off x="521473" y="1246856"/>
            <a:ext cx="8199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000" lvl="2" indent="-266700">
              <a:spcBef>
                <a:spcPts val="600"/>
              </a:spcBef>
              <a:buFontTx/>
              <a:buBlip>
                <a:blip r:embed="rId3"/>
              </a:buBlip>
            </a:pPr>
            <a:r>
              <a:rPr lang="he-IL" sz="2800">
                <a:solidFill>
                  <a:srgbClr val="002060"/>
                </a:solidFill>
              </a:rPr>
              <a:t>נמצאה </a:t>
            </a:r>
            <a:r>
              <a:rPr lang="he-IL" sz="2800" b="1">
                <a:solidFill>
                  <a:srgbClr val="002060"/>
                </a:solidFill>
              </a:rPr>
              <a:t>ירידה</a:t>
            </a:r>
            <a:r>
              <a:rPr lang="he-IL" sz="2800">
                <a:solidFill>
                  <a:srgbClr val="002060"/>
                </a:solidFill>
              </a:rPr>
              <a:t> ברמת התוקפנות לאחר משחק 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he-IL" sz="2800" smtClean="0">
                <a:solidFill>
                  <a:srgbClr val="002060"/>
                </a:solidFill>
              </a:rPr>
              <a:t> אלים </a:t>
            </a:r>
            <a:r>
              <a:rPr lang="he-IL" sz="2800">
                <a:solidFill>
                  <a:srgbClr val="002060"/>
                </a:solidFill>
              </a:rPr>
              <a:t>שיתופי</a:t>
            </a:r>
            <a:r>
              <a:rPr lang="en-US" sz="2800">
                <a:solidFill>
                  <a:srgbClr val="002060"/>
                </a:solidFill>
              </a:rPr>
              <a:t>.</a:t>
            </a:r>
            <a:endParaRPr lang="he-IL" sz="2800">
              <a:solidFill>
                <a:srgbClr val="002060"/>
              </a:solidFill>
            </a:endParaRP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3277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6EC4A4D6-9A40-4307-8A0C-C005833503AE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6" name="מלבן מעוגל 105"/>
          <p:cNvSpPr/>
          <p:nvPr/>
        </p:nvSpPr>
        <p:spPr>
          <a:xfrm>
            <a:off x="1255584" y="1027781"/>
            <a:ext cx="7670051" cy="261617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345" name="מלבן 82"/>
          <p:cNvSpPr>
            <a:spLocks noChangeArrowheads="1"/>
          </p:cNvSpPr>
          <p:nvPr/>
        </p:nvSpPr>
        <p:spPr bwMode="auto">
          <a:xfrm>
            <a:off x="521473" y="2246981"/>
            <a:ext cx="8199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000" lvl="2" indent="-266700">
              <a:spcBef>
                <a:spcPts val="1200"/>
              </a:spcBef>
              <a:buFontTx/>
              <a:buBlip>
                <a:blip r:embed="rId3"/>
              </a:buBlip>
            </a:pPr>
            <a:r>
              <a:rPr lang="he-IL" sz="2800">
                <a:solidFill>
                  <a:srgbClr val="002060"/>
                </a:solidFill>
              </a:rPr>
              <a:t>נמצאה </a:t>
            </a:r>
            <a:r>
              <a:rPr lang="he-IL" sz="2800" b="1">
                <a:solidFill>
                  <a:srgbClr val="002060"/>
                </a:solidFill>
              </a:rPr>
              <a:t>עליה</a:t>
            </a:r>
            <a:r>
              <a:rPr lang="he-IL" sz="2800">
                <a:solidFill>
                  <a:srgbClr val="002060"/>
                </a:solidFill>
              </a:rPr>
              <a:t> ברמת התוקפנות לאחר משחק 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he-IL" sz="2800" smtClean="0">
                <a:solidFill>
                  <a:srgbClr val="002060"/>
                </a:solidFill>
              </a:rPr>
              <a:t> לא-אלים </a:t>
            </a:r>
            <a:r>
              <a:rPr lang="he-IL" sz="2800">
                <a:solidFill>
                  <a:srgbClr val="002060"/>
                </a:solidFill>
              </a:rPr>
              <a:t>תחרותי</a:t>
            </a:r>
          </a:p>
        </p:txBody>
      </p:sp>
      <p:sp>
        <p:nvSpPr>
          <p:cNvPr id="10" name="כותרת 1"/>
          <p:cNvSpPr txBox="1">
            <a:spLocks/>
          </p:cNvSpPr>
          <p:nvPr/>
        </p:nvSpPr>
        <p:spPr bwMode="auto">
          <a:xfrm>
            <a:off x="890588" y="-1588"/>
            <a:ext cx="8229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בזכות השיתופיות...</a:t>
            </a:r>
          </a:p>
        </p:txBody>
      </p:sp>
      <p:sp>
        <p:nvSpPr>
          <p:cNvPr id="12" name="חץ למטה 11"/>
          <p:cNvSpPr/>
          <p:nvPr/>
        </p:nvSpPr>
        <p:spPr>
          <a:xfrm>
            <a:off x="4503761" y="3903264"/>
            <a:ext cx="1337481" cy="1050878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3152627" y="5063325"/>
            <a:ext cx="403973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smtClean="0">
                <a:solidFill>
                  <a:srgbClr val="002060"/>
                </a:solidFill>
              </a:rPr>
              <a:t>נמצא גם בקרב שחקנים עם תוקפנות בסיסית גבוהה</a:t>
            </a:r>
            <a:endParaRPr lang="he-IL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1300" y="2120900"/>
            <a:ext cx="6731000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6000" b="1" spc="600">
                <a:solidFill>
                  <a:srgbClr val="339933"/>
                </a:solidFill>
              </a:rPr>
              <a:t>דיון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884238" y="74613"/>
            <a:ext cx="8183562" cy="806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spc="300" dirty="0" smtClean="0">
                <a:solidFill>
                  <a:srgbClr val="00B050"/>
                </a:solidFill>
                <a:cs typeface="+mn-cs"/>
              </a:rPr>
              <a:t>מודלים תיאורטיים לקשר שבין  משחקים דיגיטליים ותוקפנות</a:t>
            </a: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3277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F0619CC-6246-45DE-813D-56A864F5319D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92175" y="1311275"/>
            <a:ext cx="81915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60000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General Aggression Model</a:t>
            </a:r>
            <a:r>
              <a:rPr lang="he-IL" sz="2800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GAM</a:t>
            </a:r>
            <a:r>
              <a:rPr lang="he-IL" sz="2800" b="1" dirty="0">
                <a:solidFill>
                  <a:schemeClr val="accent5">
                    <a:lumMod val="50000"/>
                  </a:schemeClr>
                </a:solidFill>
              </a:rPr>
              <a:t>):</a:t>
            </a:r>
          </a:p>
          <a:p>
            <a:pPr marL="360000" lvl="1" indent="-36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משחקים דיגיטליים אלימים משפיעים ישירות על תוקפנות השחקנים.</a:t>
            </a:r>
          </a:p>
          <a:p>
            <a:pPr marL="360000" lvl="1" indent="-36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העלייה ברמת התוקפנות לאחר משחק: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תוקפנות בסיסית גבוהה &gt; תוקפנות </a:t>
            </a:r>
            <a:r>
              <a:rPr lang="he-IL" sz="2800">
                <a:solidFill>
                  <a:schemeClr val="accent5">
                    <a:lumMod val="50000"/>
                  </a:schemeClr>
                </a:solidFill>
              </a:rPr>
              <a:t>בסיסית </a:t>
            </a:r>
            <a:r>
              <a:rPr lang="he-IL" sz="2800" smtClean="0">
                <a:solidFill>
                  <a:schemeClr val="accent5">
                    <a:lumMod val="50000"/>
                  </a:schemeClr>
                </a:solidFill>
              </a:rPr>
              <a:t>נמוכה</a:t>
            </a:r>
            <a:endParaRPr lang="he-I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1370675" y="4107653"/>
            <a:ext cx="76311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954000" y="4491287"/>
            <a:ext cx="8190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60000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The Catalyst Model</a:t>
            </a:r>
            <a:endParaRPr lang="he-IL" sz="2400" smtClean="0">
              <a:solidFill>
                <a:schemeClr val="accent5">
                  <a:lumMod val="50000"/>
                </a:schemeClr>
              </a:solidFill>
            </a:endParaRPr>
          </a:p>
          <a:p>
            <a:pPr marL="360000" lvl="1" indent="-36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e-IL" sz="2800" smtClean="0">
                <a:solidFill>
                  <a:schemeClr val="accent5">
                    <a:lumMod val="50000"/>
                  </a:schemeClr>
                </a:solidFill>
              </a:rPr>
              <a:t>התוקפנות היא תוצר שילוב של "גנטיקה וסביבה" =&gt; בנים יותר תוקפנים מבנות.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868363" y="-1588"/>
            <a:ext cx="8199437" cy="8064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spc="300" dirty="0" smtClean="0">
                <a:solidFill>
                  <a:srgbClr val="00B050"/>
                </a:solidFill>
                <a:cs typeface="+mn-cs"/>
              </a:rPr>
              <a:t>תרומת ממצאי המחקר להבנת המודלים</a:t>
            </a: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3277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48F70845-4656-44F6-B980-CAF5EAD494BF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952500" y="1228725"/>
            <a:ext cx="81915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60000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he-IL" sz="2800" dirty="0">
                <a:solidFill>
                  <a:srgbClr val="002060"/>
                </a:solidFill>
              </a:rPr>
              <a:t>בניגוד ל- 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General Aggression Model</a:t>
            </a: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360000" lvl="1" indent="-36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סוג המשחק לא השפיע על התוקפנות.</a:t>
            </a:r>
            <a:endParaRPr lang="he-IL" sz="2800" dirty="0">
              <a:solidFill>
                <a:srgbClr val="002060"/>
              </a:solidFill>
            </a:endParaRPr>
          </a:p>
          <a:p>
            <a:pPr marL="360000" lvl="1" indent="-360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e-IL" sz="2800" dirty="0">
                <a:solidFill>
                  <a:srgbClr val="002060"/>
                </a:solidFill>
              </a:rPr>
              <a:t>נמצא קשר הפוך בין רמת תוקפנות בסיסית לבין השינוי ברמת התוקפנות לאחר </a:t>
            </a:r>
            <a:r>
              <a:rPr lang="he-IL" sz="2800">
                <a:solidFill>
                  <a:srgbClr val="002060"/>
                </a:solidFill>
              </a:rPr>
              <a:t>המשחק</a:t>
            </a:r>
            <a:r>
              <a:rPr lang="he-IL" sz="2800" smtClean="0">
                <a:solidFill>
                  <a:srgbClr val="002060"/>
                </a:solidFill>
              </a:rPr>
              <a:t>.</a:t>
            </a:r>
            <a:endParaRPr lang="he-IL" sz="2800" dirty="0">
              <a:solidFill>
                <a:srgbClr val="002060"/>
              </a:solidFill>
            </a:endParaRPr>
          </a:p>
          <a:p>
            <a:pPr marL="817200" lvl="2" indent="-36000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he-IL" sz="2400" dirty="0">
              <a:solidFill>
                <a:srgbClr val="002060"/>
              </a:solidFill>
            </a:endParaRPr>
          </a:p>
          <a:p>
            <a:pPr marL="360000" lvl="1" indent="-360000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he-IL" sz="2800" smtClean="0">
                <a:solidFill>
                  <a:srgbClr val="002060"/>
                </a:solidFill>
              </a:rPr>
              <a:t>בניגוד </a:t>
            </a:r>
            <a:r>
              <a:rPr lang="he-IL" sz="2800" dirty="0">
                <a:solidFill>
                  <a:srgbClr val="002060"/>
                </a:solidFill>
              </a:rPr>
              <a:t>ל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Catalyst Model</a:t>
            </a: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: לא נמצא הבדל ברמת התוקפנות בין בנים לבנות.</a:t>
            </a:r>
          </a:p>
          <a:p>
            <a:pPr marL="817200" lvl="2" indent="-360000">
              <a:defRPr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1279525" y="3514725"/>
            <a:ext cx="763111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81000" y="-1588"/>
            <a:ext cx="8686800" cy="8064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spc="300" dirty="0" smtClean="0">
                <a:solidFill>
                  <a:srgbClr val="00B050"/>
                </a:solidFill>
                <a:cs typeface="+mn-cs"/>
              </a:rPr>
              <a:t>חשיבות המחקר לחינוך?</a:t>
            </a: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3277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2417F579-E6E0-4E42-B4AC-DA171341890C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054100" y="1225550"/>
            <a:ext cx="7632700" cy="1538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indent="-360000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הממצאים מחזקים את חשיבות הלמידה השיתופית.</a:t>
            </a:r>
          </a:p>
          <a:p>
            <a:pPr marL="360000" lvl="1" indent="-360000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ליוצרי משחקים: מומלץ לכלול בהם רכיב של עבודה </a:t>
            </a:r>
            <a:r>
              <a:rPr lang="he-IL" sz="2800">
                <a:solidFill>
                  <a:schemeClr val="accent5">
                    <a:lumMod val="50000"/>
                  </a:schemeClr>
                </a:solidFill>
              </a:rPr>
              <a:t>שיתופית.</a:t>
            </a:r>
            <a:endParaRPr lang="he-I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7" name="תמונה 19" descr="school computer finl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050" y="38481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0888"/>
          </a:xfrm>
        </p:spPr>
        <p:txBody>
          <a:bodyPr/>
          <a:lstStyle/>
          <a:p>
            <a:pPr eaLnBrk="1" hangingPunct="1">
              <a:defRPr/>
            </a:pPr>
            <a:r>
              <a:rPr lang="he-IL" sz="3200" b="1" spc="300" dirty="0" smtClean="0">
                <a:solidFill>
                  <a:srgbClr val="00B050"/>
                </a:solidFill>
                <a:cs typeface="+mn-cs"/>
              </a:rPr>
              <a:t>כיוונים למחקר המשך</a:t>
            </a: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3277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B55C4F86-BAC8-457C-B2C9-448ABD136D3A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996287" y="1146175"/>
            <a:ext cx="7738138" cy="217932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indent="-360000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he-IL" sz="2800" dirty="0">
                <a:solidFill>
                  <a:srgbClr val="000066"/>
                </a:solidFill>
              </a:rPr>
              <a:t>לבצע מחקר על משתתפים רבים יותר ומשחקים אחרים לבחינת תקפוּת הממצאים.</a:t>
            </a:r>
          </a:p>
          <a:p>
            <a:pPr marL="360000" indent="-360000"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he-IL" sz="2800" dirty="0">
                <a:solidFill>
                  <a:srgbClr val="000066"/>
                </a:solidFill>
              </a:rPr>
              <a:t> לבחון את השפעתם של משתנים נוספים על תוקפנות.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1300" y="2120900"/>
            <a:ext cx="6731000" cy="19383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6000" b="1" spc="600">
                <a:solidFill>
                  <a:srgbClr val="339933"/>
                </a:solidFill>
              </a:rPr>
              <a:t>תודה על ההקשבה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933700" y="5956300"/>
            <a:ext cx="6210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000">
                <a:solidFill>
                  <a:srgbClr val="002060"/>
                </a:solidFill>
              </a:rPr>
              <a:t>תודה לפרופ' יורם עשת ולד"ר סיגל עדן על התמיכה וההנחיה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5525" y="9525"/>
            <a:ext cx="8097838" cy="72707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009900"/>
                </a:solidFill>
                <a:cs typeface="+mn-cs"/>
              </a:rPr>
              <a:t>משחקים דיגיטליים – חלק בלתי </a:t>
            </a:r>
            <a:r>
              <a:rPr lang="he-IL" sz="3200" b="1" smtClean="0">
                <a:solidFill>
                  <a:srgbClr val="009900"/>
                </a:solidFill>
                <a:cs typeface="+mn-cs"/>
              </a:rPr>
              <a:t>נפרד מחיינו</a:t>
            </a:r>
            <a:endParaRPr lang="he-IL" sz="2700" b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74700" y="6343650"/>
            <a:ext cx="2133600" cy="365125"/>
          </a:xfrm>
        </p:spPr>
        <p:txBody>
          <a:bodyPr/>
          <a:lstStyle/>
          <a:p>
            <a:pPr>
              <a:defRPr/>
            </a:pPr>
            <a:fld id="{5DB5C780-B3D2-4499-A743-DB179DCEBE03}" type="slidenum">
              <a:rPr lang="he-IL"/>
              <a:pPr>
                <a:defRPr/>
              </a:pPr>
              <a:t>2</a:t>
            </a:fld>
            <a:endParaRPr lang="he-IL"/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666750" y="615711"/>
            <a:ext cx="8550275" cy="23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-358775">
              <a:spcBef>
                <a:spcPts val="1000"/>
              </a:spcBef>
              <a:buFontTx/>
              <a:buBlip>
                <a:blip r:embed="rId3"/>
              </a:buBlip>
            </a:pPr>
            <a:r>
              <a:rPr lang="he-IL" sz="2800" b="1">
                <a:solidFill>
                  <a:srgbClr val="002060"/>
                </a:solidFill>
              </a:rPr>
              <a:t>תעשיית המשחקים הדיגיטליים: עסק כלכלי אדיר-ממדים</a:t>
            </a:r>
          </a:p>
          <a:p>
            <a:pPr marL="358775" indent="-358775">
              <a:spcBef>
                <a:spcPts val="1000"/>
              </a:spcBef>
              <a:buFontTx/>
              <a:buBlip>
                <a:blip r:embed="rId3"/>
              </a:buBlip>
            </a:pPr>
            <a:r>
              <a:rPr lang="he-IL" sz="2800">
                <a:solidFill>
                  <a:srgbClr val="002060"/>
                </a:solidFill>
              </a:rPr>
              <a:t>ב </a:t>
            </a:r>
            <a:r>
              <a:rPr lang="he-IL" sz="2400">
                <a:solidFill>
                  <a:srgbClr val="002060"/>
                </a:solidFill>
              </a:rPr>
              <a:t>2011 </a:t>
            </a:r>
            <a:r>
              <a:rPr lang="he-IL" sz="2800">
                <a:solidFill>
                  <a:srgbClr val="002060"/>
                </a:solidFill>
              </a:rPr>
              <a:t>נמכרו בארה"ב משחקים בשווי 25 מיליארד $</a:t>
            </a:r>
            <a:r>
              <a:rPr lang="en-US" sz="2800">
                <a:solidFill>
                  <a:srgbClr val="002060"/>
                </a:solidFill>
              </a:rPr>
              <a:t/>
            </a:r>
            <a:br>
              <a:rPr lang="en-US" sz="2800">
                <a:solidFill>
                  <a:srgbClr val="002060"/>
                </a:solidFill>
              </a:rPr>
            </a:br>
            <a:r>
              <a:rPr lang="he-IL" sz="2000">
                <a:solidFill>
                  <a:srgbClr val="002060"/>
                </a:solidFill>
              </a:rPr>
              <a:t>(</a:t>
            </a:r>
            <a:r>
              <a:rPr lang="en-US" sz="2000">
                <a:solidFill>
                  <a:srgbClr val="002060"/>
                </a:solidFill>
              </a:rPr>
              <a:t>Entertainment Association Software, 2011</a:t>
            </a:r>
            <a:r>
              <a:rPr lang="he-IL" sz="2000">
                <a:solidFill>
                  <a:srgbClr val="002060"/>
                </a:solidFill>
              </a:rPr>
              <a:t>). </a:t>
            </a:r>
            <a:endParaRPr lang="he-IL" sz="2800">
              <a:solidFill>
                <a:srgbClr val="002060"/>
              </a:solidFill>
            </a:endParaRPr>
          </a:p>
          <a:p>
            <a:pPr marL="358775" indent="-358775">
              <a:spcBef>
                <a:spcPts val="1000"/>
              </a:spcBef>
              <a:buFontTx/>
              <a:buBlip>
                <a:blip r:embed="rId3"/>
              </a:buBlip>
            </a:pPr>
            <a:r>
              <a:rPr lang="he-IL" sz="2800">
                <a:solidFill>
                  <a:srgbClr val="002060"/>
                </a:solidFill>
              </a:rPr>
              <a:t>הכנסות תעשיית המשחקים בארה"ב הן פי 2.5 מתעשיית </a:t>
            </a:r>
            <a:r>
              <a:rPr lang="he-IL" sz="2800" smtClean="0">
                <a:solidFill>
                  <a:srgbClr val="002060"/>
                </a:solidFill>
              </a:rPr>
              <a:t>הקולנוע </a:t>
            </a:r>
            <a:r>
              <a:rPr lang="he-IL" sz="2000" smtClean="0">
                <a:solidFill>
                  <a:srgbClr val="002060"/>
                </a:solidFill>
              </a:rPr>
              <a:t>(</a:t>
            </a:r>
            <a:r>
              <a:rPr lang="en-US" sz="2000">
                <a:solidFill>
                  <a:srgbClr val="002060"/>
                </a:solidFill>
              </a:rPr>
              <a:t>The numbers, 2012</a:t>
            </a:r>
            <a:r>
              <a:rPr lang="he-IL" sz="2000">
                <a:solidFill>
                  <a:srgbClr val="002060"/>
                </a:solidFill>
              </a:rPr>
              <a:t>)</a:t>
            </a:r>
            <a:r>
              <a:rPr lang="he-IL" sz="28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747713" y="3500427"/>
            <a:ext cx="8469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>
              <a:spcBef>
                <a:spcPts val="1800"/>
              </a:spcBef>
              <a:buFontTx/>
              <a:buBlip>
                <a:blip r:embed="rId4"/>
              </a:buBlip>
            </a:pPr>
            <a:r>
              <a:rPr lang="he-IL" sz="2800" b="1">
                <a:solidFill>
                  <a:srgbClr val="002060"/>
                </a:solidFill>
              </a:rPr>
              <a:t>משחקים דיגיטליים פופולריים מאוד בקרב ילדים ובני </a:t>
            </a:r>
            <a:r>
              <a:rPr lang="he-IL" sz="2800" b="1" smtClean="0">
                <a:solidFill>
                  <a:srgbClr val="002060"/>
                </a:solidFill>
              </a:rPr>
              <a:t>נוער </a:t>
            </a:r>
            <a:r>
              <a:rPr lang="en-US" sz="2000" smtClean="0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Henderson, Eshet-Alkalai, &amp; Klemes, </a:t>
            </a:r>
            <a:r>
              <a:rPr lang="en-US" sz="2000" smtClean="0">
                <a:solidFill>
                  <a:srgbClr val="002060"/>
                </a:solidFill>
              </a:rPr>
              <a:t>2008)</a:t>
            </a:r>
            <a:r>
              <a:rPr lang="he-IL" sz="2000" smtClean="0">
                <a:solidFill>
                  <a:srgbClr val="002060"/>
                </a:solidFill>
              </a:rPr>
              <a:t>).</a:t>
            </a:r>
            <a:endParaRPr lang="he-IL" sz="2400">
              <a:solidFill>
                <a:srgbClr val="002060"/>
              </a:solidFill>
            </a:endParaRPr>
          </a:p>
        </p:txBody>
      </p:sp>
      <p:sp>
        <p:nvSpPr>
          <p:cNvPr id="14" name="חץ למטה 13"/>
          <p:cNvSpPr/>
          <p:nvPr/>
        </p:nvSpPr>
        <p:spPr>
          <a:xfrm>
            <a:off x="6151563" y="4468813"/>
            <a:ext cx="458787" cy="674687"/>
          </a:xfrm>
          <a:prstGeom prst="down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3886200" y="5307013"/>
            <a:ext cx="5010150" cy="88423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rtlCol="1" anchor="ctr"/>
          <a:lstStyle/>
          <a:p>
            <a:pPr>
              <a:defRPr/>
            </a:pPr>
            <a:r>
              <a:rPr lang="he-IL" sz="2800" dirty="0">
                <a:solidFill>
                  <a:srgbClr val="002060"/>
                </a:solidFill>
              </a:rPr>
              <a:t>95% מבני הנוער בארץ דיווחו כי הם משחקים במשחקים דיגיטליים</a:t>
            </a:r>
          </a:p>
        </p:txBody>
      </p:sp>
      <p:pic>
        <p:nvPicPr>
          <p:cNvPr id="4104" name="Picture 3" descr="http://t1.gstatic.com/images?q=tbn:ANd9GcTLtTsAVKY4xnVqrlvJzJWuaNMFhEW7ccMzHcnnuDZkZprDijhep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6338" y="4618038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7950" y="0"/>
            <a:ext cx="7732713" cy="7889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009900"/>
                </a:solidFill>
                <a:cs typeface="+mn-cs"/>
              </a:rPr>
              <a:t>סוּגוֹת (ז'אנרים) של משחקים דיגיטליים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74700" y="6343650"/>
            <a:ext cx="2133600" cy="365125"/>
          </a:xfrm>
        </p:spPr>
        <p:txBody>
          <a:bodyPr/>
          <a:lstStyle/>
          <a:p>
            <a:pPr>
              <a:defRPr/>
            </a:pPr>
            <a:fld id="{30CFCE15-5552-4655-88A0-D1232DEC71A3}" type="slidenum">
              <a:rPr lang="he-IL"/>
              <a:pPr>
                <a:defRPr/>
              </a:pPr>
              <a:t>3</a:t>
            </a:fld>
            <a:endParaRPr lang="he-IL"/>
          </a:p>
        </p:txBody>
      </p:sp>
      <p:grpSp>
        <p:nvGrpSpPr>
          <p:cNvPr id="5124" name="קבוצה 23"/>
          <p:cNvGrpSpPr>
            <a:grpSpLocks/>
          </p:cNvGrpSpPr>
          <p:nvPr/>
        </p:nvGrpSpPr>
        <p:grpSpPr bwMode="auto">
          <a:xfrm>
            <a:off x="968375" y="996950"/>
            <a:ext cx="1908175" cy="1547813"/>
            <a:chOff x="1355013" y="805684"/>
            <a:chExt cx="2524125" cy="1874149"/>
          </a:xfrm>
        </p:grpSpPr>
        <p:pic>
          <p:nvPicPr>
            <p:cNvPr id="5142" name="תמונה 14" descr="סימס-תמונה לשקף סוגי משחק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5013" y="805684"/>
              <a:ext cx="2524125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3" name="TextBox 8"/>
            <p:cNvSpPr txBox="1">
              <a:spLocks noChangeArrowheads="1"/>
            </p:cNvSpPr>
            <p:nvPr/>
          </p:nvSpPr>
          <p:spPr bwMode="auto">
            <a:xfrm>
              <a:off x="1366656" y="2344732"/>
              <a:ext cx="2033812" cy="3351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e-IL"/>
                <a:t>משחק תפקידים</a:t>
              </a:r>
            </a:p>
          </p:txBody>
        </p:sp>
      </p:grpSp>
      <p:grpSp>
        <p:nvGrpSpPr>
          <p:cNvPr id="5125" name="קבוצה 21"/>
          <p:cNvGrpSpPr>
            <a:grpSpLocks/>
          </p:cNvGrpSpPr>
          <p:nvPr/>
        </p:nvGrpSpPr>
        <p:grpSpPr bwMode="auto">
          <a:xfrm>
            <a:off x="968375" y="2936875"/>
            <a:ext cx="2101850" cy="1522413"/>
            <a:chOff x="1197029" y="4701572"/>
            <a:chExt cx="2619375" cy="1743075"/>
          </a:xfrm>
        </p:grpSpPr>
        <p:pic>
          <p:nvPicPr>
            <p:cNvPr id="5140" name="תמונה 19" descr="משחק מחשב כדורגל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97029" y="4701572"/>
              <a:ext cx="261937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1" name="TextBox 10"/>
            <p:cNvSpPr txBox="1">
              <a:spLocks noChangeArrowheads="1"/>
            </p:cNvSpPr>
            <p:nvPr/>
          </p:nvSpPr>
          <p:spPr bwMode="auto">
            <a:xfrm>
              <a:off x="1201314" y="6161046"/>
              <a:ext cx="1435099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e-IL"/>
                <a:t>ספורט</a:t>
              </a:r>
            </a:p>
          </p:txBody>
        </p:sp>
      </p:grpSp>
      <p:grpSp>
        <p:nvGrpSpPr>
          <p:cNvPr id="5126" name="קבוצה 24"/>
          <p:cNvGrpSpPr>
            <a:grpSpLocks noChangeAspect="1"/>
          </p:cNvGrpSpPr>
          <p:nvPr/>
        </p:nvGrpSpPr>
        <p:grpSpPr bwMode="auto">
          <a:xfrm>
            <a:off x="6858000" y="4873625"/>
            <a:ext cx="1993900" cy="1530350"/>
            <a:chOff x="6354816" y="837761"/>
            <a:chExt cx="2340001" cy="1819397"/>
          </a:xfrm>
        </p:grpSpPr>
        <p:pic>
          <p:nvPicPr>
            <p:cNvPr id="5138" name="תמונה 17" descr="משחק אלים.jp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4817" y="837761"/>
              <a:ext cx="2340000" cy="1800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" name="TextBox 11"/>
            <p:cNvSpPr txBox="1">
              <a:spLocks noChangeArrowheads="1"/>
            </p:cNvSpPr>
            <p:nvPr/>
          </p:nvSpPr>
          <p:spPr bwMode="auto">
            <a:xfrm>
              <a:off x="6354816" y="2327761"/>
              <a:ext cx="536188" cy="3293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e-IL"/>
                <a:t>יריות</a:t>
              </a:r>
            </a:p>
          </p:txBody>
        </p:sp>
      </p:grpSp>
      <p:grpSp>
        <p:nvGrpSpPr>
          <p:cNvPr id="5127" name="קבוצה 26"/>
          <p:cNvGrpSpPr>
            <a:grpSpLocks noChangeAspect="1"/>
          </p:cNvGrpSpPr>
          <p:nvPr/>
        </p:nvGrpSpPr>
        <p:grpSpPr bwMode="auto">
          <a:xfrm>
            <a:off x="3913188" y="2936875"/>
            <a:ext cx="2103437" cy="1524000"/>
            <a:chOff x="3966163" y="2943860"/>
            <a:chExt cx="2472737" cy="1496922"/>
          </a:xfrm>
        </p:grpSpPr>
        <p:pic>
          <p:nvPicPr>
            <p:cNvPr id="5136" name="תמונה 16" descr="age of empire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25900" y="2943860"/>
              <a:ext cx="2413000" cy="147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7" name="TextBox 25"/>
            <p:cNvSpPr txBox="1">
              <a:spLocks noChangeArrowheads="1"/>
            </p:cNvSpPr>
            <p:nvPr/>
          </p:nvSpPr>
          <p:spPr bwMode="auto">
            <a:xfrm>
              <a:off x="3966163" y="4168697"/>
              <a:ext cx="1218259" cy="2720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e-IL"/>
                <a:t>אסטרטגיה</a:t>
              </a:r>
            </a:p>
          </p:txBody>
        </p:sp>
      </p:grpSp>
      <p:pic>
        <p:nvPicPr>
          <p:cNvPr id="5128" name="תמונה 30" descr="בן האש ובת המים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25" y="4873625"/>
            <a:ext cx="1911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31"/>
          <p:cNvSpPr txBox="1">
            <a:spLocks noChangeArrowheads="1"/>
          </p:cNvSpPr>
          <p:nvPr/>
        </p:nvSpPr>
        <p:spPr bwMode="auto">
          <a:xfrm>
            <a:off x="1016000" y="6108700"/>
            <a:ext cx="14351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he-IL"/>
              <a:t>פעולה-ארקייד</a:t>
            </a:r>
          </a:p>
        </p:txBody>
      </p:sp>
      <p:grpSp>
        <p:nvGrpSpPr>
          <p:cNvPr id="5130" name="קבוצה 23"/>
          <p:cNvGrpSpPr>
            <a:grpSpLocks/>
          </p:cNvGrpSpPr>
          <p:nvPr/>
        </p:nvGrpSpPr>
        <p:grpSpPr bwMode="auto">
          <a:xfrm>
            <a:off x="6858000" y="2936875"/>
            <a:ext cx="2103438" cy="1522413"/>
            <a:chOff x="8548688" y="2877503"/>
            <a:chExt cx="2102400" cy="1522800"/>
          </a:xfrm>
        </p:grpSpPr>
        <p:pic>
          <p:nvPicPr>
            <p:cNvPr id="5134" name="Picture 2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48688" y="2877503"/>
              <a:ext cx="2102400" cy="152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5" name="TextBox 33"/>
            <p:cNvSpPr txBox="1">
              <a:spLocks noChangeArrowheads="1"/>
            </p:cNvSpPr>
            <p:nvPr/>
          </p:nvSpPr>
          <p:spPr bwMode="auto">
            <a:xfrm>
              <a:off x="8549958" y="4120197"/>
              <a:ext cx="76168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e-IL"/>
                <a:t>האבקות</a:t>
              </a:r>
            </a:p>
          </p:txBody>
        </p:sp>
      </p:grpSp>
      <p:grpSp>
        <p:nvGrpSpPr>
          <p:cNvPr id="5131" name="קבוצה 25"/>
          <p:cNvGrpSpPr>
            <a:grpSpLocks/>
          </p:cNvGrpSpPr>
          <p:nvPr/>
        </p:nvGrpSpPr>
        <p:grpSpPr bwMode="auto">
          <a:xfrm>
            <a:off x="6858000" y="1022350"/>
            <a:ext cx="2103438" cy="1522413"/>
            <a:chOff x="6858318" y="1021963"/>
            <a:chExt cx="2102400" cy="1522800"/>
          </a:xfrm>
        </p:grpSpPr>
        <p:pic>
          <p:nvPicPr>
            <p:cNvPr id="5132" name="Picture 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8318" y="1021963"/>
              <a:ext cx="2102400" cy="152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3" name="TextBox 33"/>
            <p:cNvSpPr txBox="1">
              <a:spLocks noChangeArrowheads="1"/>
            </p:cNvSpPr>
            <p:nvPr/>
          </p:nvSpPr>
          <p:spPr bwMode="auto">
            <a:xfrm>
              <a:off x="6858318" y="2245677"/>
              <a:ext cx="158464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e-IL"/>
                <a:t>הרפתקאות-אימה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881063" y="-1588"/>
            <a:ext cx="8229600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009900"/>
                </a:solidFill>
                <a:cs typeface="+mn-cs"/>
              </a:rPr>
              <a:t>משחקים מרוּבֵּי-משתתפים – אני כבר </a:t>
            </a:r>
            <a:r>
              <a:rPr lang="he-IL" sz="3200" b="1" smtClean="0">
                <a:solidFill>
                  <a:srgbClr val="009900"/>
                </a:solidFill>
                <a:cs typeface="+mn-cs"/>
              </a:rPr>
              <a:t>לא לבד</a:t>
            </a:r>
            <a:endParaRPr lang="he-IL" sz="1400" b="1" dirty="0" smtClean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138" y="1258888"/>
            <a:ext cx="14065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1"/>
          <p:cNvSpPr txBox="1">
            <a:spLocks noChangeArrowheads="1"/>
          </p:cNvSpPr>
          <p:nvPr/>
        </p:nvSpPr>
        <p:spPr bwMode="auto">
          <a:xfrm>
            <a:off x="3276600" y="1273175"/>
            <a:ext cx="206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2800">
                <a:solidFill>
                  <a:srgbClr val="002060"/>
                </a:solidFill>
              </a:rPr>
              <a:t>שחקן בודד מול מחשב</a:t>
            </a:r>
          </a:p>
        </p:txBody>
      </p:sp>
      <p:sp>
        <p:nvSpPr>
          <p:cNvPr id="16" name="מציין מיקום של מספר שקופית 3"/>
          <p:cNvSpPr txBox="1">
            <a:spLocks/>
          </p:cNvSpPr>
          <p:nvPr/>
        </p:nvSpPr>
        <p:spPr>
          <a:xfrm>
            <a:off x="828675" y="623252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9C13490-1EB5-444A-B584-B924B602E97F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46"/>
          <p:cNvSpPr txBox="1">
            <a:spLocks noChangeArrowheads="1"/>
          </p:cNvSpPr>
          <p:nvPr/>
        </p:nvSpPr>
        <p:spPr bwMode="auto">
          <a:xfrm>
            <a:off x="1543050" y="5019675"/>
            <a:ext cx="2362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2800">
                <a:solidFill>
                  <a:srgbClr val="002060"/>
                </a:solidFill>
              </a:rPr>
              <a:t>משחק מרובה משתתפים ממיקומים שונים</a:t>
            </a:r>
          </a:p>
        </p:txBody>
      </p:sp>
      <p:grpSp>
        <p:nvGrpSpPr>
          <p:cNvPr id="6152" name="קבוצה 20"/>
          <p:cNvGrpSpPr>
            <a:grpSpLocks/>
          </p:cNvGrpSpPr>
          <p:nvPr/>
        </p:nvGrpSpPr>
        <p:grpSpPr bwMode="auto">
          <a:xfrm>
            <a:off x="4107069" y="4699500"/>
            <a:ext cx="3857208" cy="1637393"/>
            <a:chOff x="1770269" y="3035800"/>
            <a:chExt cx="3857208" cy="1637393"/>
          </a:xfrm>
        </p:grpSpPr>
        <p:grpSp>
          <p:nvGrpSpPr>
            <p:cNvPr id="6155" name="קבוצה 101"/>
            <p:cNvGrpSpPr>
              <a:grpSpLocks/>
            </p:cNvGrpSpPr>
            <p:nvPr/>
          </p:nvGrpSpPr>
          <p:grpSpPr bwMode="auto">
            <a:xfrm>
              <a:off x="4107134" y="3035800"/>
              <a:ext cx="1520343" cy="1637383"/>
              <a:chOff x="4892642" y="3035800"/>
              <a:chExt cx="1520343" cy="1637383"/>
            </a:xfrm>
          </p:grpSpPr>
          <p:grpSp>
            <p:nvGrpSpPr>
              <p:cNvPr id="6200" name="קבוצה 99"/>
              <p:cNvGrpSpPr>
                <a:grpSpLocks/>
              </p:cNvGrpSpPr>
              <p:nvPr/>
            </p:nvGrpSpPr>
            <p:grpSpPr bwMode="auto">
              <a:xfrm>
                <a:off x="4892642" y="3035800"/>
                <a:ext cx="1520343" cy="1637383"/>
                <a:chOff x="1791006" y="2610302"/>
                <a:chExt cx="1520343" cy="1637383"/>
              </a:xfrm>
            </p:grpSpPr>
            <p:grpSp>
              <p:nvGrpSpPr>
                <p:cNvPr id="6205" name="קבוצה 32"/>
                <p:cNvGrpSpPr>
                  <a:grpSpLocks/>
                </p:cNvGrpSpPr>
                <p:nvPr/>
              </p:nvGrpSpPr>
              <p:grpSpPr bwMode="auto">
                <a:xfrm>
                  <a:off x="2247114" y="3429600"/>
                  <a:ext cx="608113" cy="798906"/>
                  <a:chOff x="4205288" y="2940000"/>
                  <a:chExt cx="733425" cy="923975"/>
                </a:xfrm>
              </p:grpSpPr>
              <p:sp>
                <p:nvSpPr>
                  <p:cNvPr id="82" name="אליפסה 4"/>
                  <p:cNvSpPr/>
                  <p:nvPr/>
                </p:nvSpPr>
                <p:spPr bwMode="auto">
                  <a:xfrm>
                    <a:off x="4552826" y="3047577"/>
                    <a:ext cx="350378" cy="269895"/>
                  </a:xfrm>
                  <a:prstGeom prst="ellipse">
                    <a:avLst/>
                  </a:prstGeom>
                  <a:ln>
                    <a:solidFill>
                      <a:srgbClr val="4D4D4D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cxnSp>
                <p:nvCxnSpPr>
                  <p:cNvPr id="83" name="מחבר ישר 5"/>
                  <p:cNvCxnSpPr/>
                  <p:nvPr/>
                </p:nvCxnSpPr>
                <p:spPr bwMode="auto">
                  <a:xfrm rot="5400000" flipH="1" flipV="1">
                    <a:off x="4874430" y="3022818"/>
                    <a:ext cx="42229" cy="88073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מחבר ישר 6"/>
                  <p:cNvCxnSpPr/>
                  <p:nvPr/>
                </p:nvCxnSpPr>
                <p:spPr bwMode="auto">
                  <a:xfrm rot="16200000" flipV="1">
                    <a:off x="4672894" y="2993414"/>
                    <a:ext cx="108326" cy="0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מחבר ישר 7"/>
                  <p:cNvCxnSpPr/>
                  <p:nvPr/>
                </p:nvCxnSpPr>
                <p:spPr bwMode="auto">
                  <a:xfrm rot="16200000" flipV="1">
                    <a:off x="4526008" y="3022857"/>
                    <a:ext cx="44065" cy="8615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אליפסה 8"/>
                  <p:cNvSpPr/>
                  <p:nvPr/>
                </p:nvSpPr>
                <p:spPr bwMode="auto">
                  <a:xfrm>
                    <a:off x="4794069" y="3111837"/>
                    <a:ext cx="36379" cy="36720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81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sp>
                <p:nvSpPr>
                  <p:cNvPr id="87" name="אליפסה 9"/>
                  <p:cNvSpPr/>
                  <p:nvPr/>
                </p:nvSpPr>
                <p:spPr bwMode="auto">
                  <a:xfrm>
                    <a:off x="4633240" y="3111837"/>
                    <a:ext cx="36379" cy="36720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81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sp>
                <p:nvSpPr>
                  <p:cNvPr id="88" name="צורה חופשית 10"/>
                  <p:cNvSpPr/>
                  <p:nvPr/>
                </p:nvSpPr>
                <p:spPr bwMode="auto">
                  <a:xfrm>
                    <a:off x="4704082" y="3122853"/>
                    <a:ext cx="78499" cy="108326"/>
                  </a:xfrm>
                  <a:custGeom>
                    <a:avLst/>
                    <a:gdLst>
                      <a:gd name="connsiteX0" fmla="*/ 10716 w 77391"/>
                      <a:gd name="connsiteY0" fmla="*/ 0 h 98028"/>
                      <a:gd name="connsiteX1" fmla="*/ 5953 w 77391"/>
                      <a:gd name="connsiteY1" fmla="*/ 83344 h 98028"/>
                      <a:gd name="connsiteX2" fmla="*/ 46435 w 77391"/>
                      <a:gd name="connsiteY2" fmla="*/ 88106 h 98028"/>
                      <a:gd name="connsiteX3" fmla="*/ 77391 w 77391"/>
                      <a:gd name="connsiteY3" fmla="*/ 73819 h 98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391" h="98028">
                        <a:moveTo>
                          <a:pt x="10716" y="0"/>
                        </a:moveTo>
                        <a:cubicBezTo>
                          <a:pt x="5358" y="34330"/>
                          <a:pt x="0" y="68660"/>
                          <a:pt x="5953" y="83344"/>
                        </a:cubicBezTo>
                        <a:cubicBezTo>
                          <a:pt x="11906" y="98028"/>
                          <a:pt x="34529" y="89693"/>
                          <a:pt x="46435" y="88106"/>
                        </a:cubicBezTo>
                        <a:cubicBezTo>
                          <a:pt x="58341" y="86519"/>
                          <a:pt x="67866" y="80169"/>
                          <a:pt x="77391" y="73819"/>
                        </a:cubicBezTo>
                      </a:path>
                    </a:pathLst>
                  </a:custGeom>
                  <a:ln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sp>
                <p:nvSpPr>
                  <p:cNvPr id="89" name="צורה חופשית 11"/>
                  <p:cNvSpPr/>
                  <p:nvPr/>
                </p:nvSpPr>
                <p:spPr bwMode="auto">
                  <a:xfrm>
                    <a:off x="4663874" y="3231179"/>
                    <a:ext cx="130195" cy="56916"/>
                  </a:xfrm>
                  <a:custGeom>
                    <a:avLst/>
                    <a:gdLst>
                      <a:gd name="connsiteX0" fmla="*/ 0 w 128588"/>
                      <a:gd name="connsiteY0" fmla="*/ 0 h 56753"/>
                      <a:gd name="connsiteX1" fmla="*/ 54769 w 128588"/>
                      <a:gd name="connsiteY1" fmla="*/ 54769 h 56753"/>
                      <a:gd name="connsiteX2" fmla="*/ 128588 w 128588"/>
                      <a:gd name="connsiteY2" fmla="*/ 11907 h 5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8588" h="56753">
                        <a:moveTo>
                          <a:pt x="0" y="0"/>
                        </a:moveTo>
                        <a:cubicBezTo>
                          <a:pt x="16669" y="26392"/>
                          <a:pt x="33338" y="52785"/>
                          <a:pt x="54769" y="54769"/>
                        </a:cubicBezTo>
                        <a:cubicBezTo>
                          <a:pt x="76200" y="56753"/>
                          <a:pt x="102394" y="34330"/>
                          <a:pt x="128588" y="11907"/>
                        </a:cubicBezTo>
                      </a:path>
                    </a:pathLst>
                  </a:cu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cxnSp>
                <p:nvCxnSpPr>
                  <p:cNvPr id="90" name="מחבר ישר 12"/>
                  <p:cNvCxnSpPr/>
                  <p:nvPr/>
                </p:nvCxnSpPr>
                <p:spPr bwMode="auto">
                  <a:xfrm rot="5400000" flipH="1" flipV="1">
                    <a:off x="4590352" y="3461600"/>
                    <a:ext cx="277239" cy="0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מחבר ישר 13"/>
                  <p:cNvCxnSpPr/>
                  <p:nvPr/>
                </p:nvCxnSpPr>
                <p:spPr bwMode="auto">
                  <a:xfrm rot="16200000" flipV="1">
                    <a:off x="4283147" y="3693752"/>
                    <a:ext cx="236848" cy="49780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מחבר ישר 14"/>
                  <p:cNvCxnSpPr/>
                  <p:nvPr/>
                </p:nvCxnSpPr>
                <p:spPr bwMode="auto">
                  <a:xfrm rot="16200000" flipV="1">
                    <a:off x="4242415" y="3715575"/>
                    <a:ext cx="257043" cy="15317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מחבר ישר 15"/>
                  <p:cNvCxnSpPr/>
                  <p:nvPr/>
                </p:nvCxnSpPr>
                <p:spPr bwMode="auto">
                  <a:xfrm rot="16200000" flipV="1">
                    <a:off x="4040997" y="3405561"/>
                    <a:ext cx="328648" cy="1915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מחבר ישר 16"/>
                  <p:cNvCxnSpPr/>
                  <p:nvPr/>
                </p:nvCxnSpPr>
                <p:spPr bwMode="auto">
                  <a:xfrm rot="10800000">
                    <a:off x="4210107" y="3572679"/>
                    <a:ext cx="323572" cy="0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מחבר ישר 17"/>
                  <p:cNvCxnSpPr/>
                  <p:nvPr/>
                </p:nvCxnSpPr>
                <p:spPr bwMode="auto">
                  <a:xfrm rot="10800000" flipV="1">
                    <a:off x="4610265" y="3427633"/>
                    <a:ext cx="114878" cy="77113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25" name="קבוצה 55"/>
                  <p:cNvGrpSpPr>
                    <a:grpSpLocks/>
                  </p:cNvGrpSpPr>
                  <p:nvPr/>
                </p:nvGrpSpPr>
                <p:grpSpPr bwMode="auto">
                  <a:xfrm>
                    <a:off x="4403711" y="3376635"/>
                    <a:ext cx="320674" cy="125413"/>
                    <a:chOff x="4398965" y="3376350"/>
                    <a:chExt cx="320674" cy="125332"/>
                  </a:xfrm>
                </p:grpSpPr>
                <p:cxnSp>
                  <p:nvCxnSpPr>
                    <p:cNvPr id="108" name="מחבר ישר 26"/>
                    <p:cNvCxnSpPr/>
                    <p:nvPr/>
                  </p:nvCxnSpPr>
                  <p:spPr>
                    <a:xfrm rot="10800000" flipV="1">
                      <a:off x="4605518" y="3375940"/>
                      <a:ext cx="114878" cy="80733"/>
                    </a:xfrm>
                    <a:prstGeom prst="line">
                      <a:avLst/>
                    </a:prstGeom>
                    <a:ln w="1905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מחבר ישר 27"/>
                    <p:cNvCxnSpPr/>
                    <p:nvPr/>
                  </p:nvCxnSpPr>
                  <p:spPr>
                    <a:xfrm rot="10800000">
                      <a:off x="4460006" y="3449333"/>
                      <a:ext cx="153171" cy="0"/>
                    </a:xfrm>
                    <a:prstGeom prst="line">
                      <a:avLst/>
                    </a:prstGeom>
                    <a:ln w="1905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צורה חופשית 28"/>
                    <p:cNvSpPr/>
                    <p:nvPr/>
                  </p:nvSpPr>
                  <p:spPr>
                    <a:xfrm rot="21290340">
                      <a:off x="4398738" y="3445664"/>
                      <a:ext cx="70842" cy="56881"/>
                    </a:xfrm>
                    <a:custGeom>
                      <a:avLst/>
                      <a:gdLst>
                        <a:gd name="connsiteX0" fmla="*/ 100013 w 100013"/>
                        <a:gd name="connsiteY0" fmla="*/ 9922 h 55166"/>
                        <a:gd name="connsiteX1" fmla="*/ 38100 w 100013"/>
                        <a:gd name="connsiteY1" fmla="*/ 2778 h 55166"/>
                        <a:gd name="connsiteX2" fmla="*/ 7144 w 100013"/>
                        <a:gd name="connsiteY2" fmla="*/ 26591 h 55166"/>
                        <a:gd name="connsiteX3" fmla="*/ 0 w 100013"/>
                        <a:gd name="connsiteY3" fmla="*/ 55166 h 55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013" h="55166">
                          <a:moveTo>
                            <a:pt x="100013" y="9922"/>
                          </a:moveTo>
                          <a:cubicBezTo>
                            <a:pt x="76795" y="4961"/>
                            <a:pt x="53578" y="0"/>
                            <a:pt x="38100" y="2778"/>
                          </a:cubicBezTo>
                          <a:cubicBezTo>
                            <a:pt x="22622" y="5556"/>
                            <a:pt x="13494" y="17860"/>
                            <a:pt x="7144" y="26591"/>
                          </a:cubicBezTo>
                          <a:cubicBezTo>
                            <a:pt x="794" y="35322"/>
                            <a:pt x="397" y="45244"/>
                            <a:pt x="0" y="55166"/>
                          </a:cubicBezTo>
                        </a:path>
                      </a:pathLst>
                    </a:custGeom>
                    <a:ln w="12700">
                      <a:solidFill>
                        <a:srgbClr val="4D4D4D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he-IL"/>
                    </a:p>
                  </p:txBody>
                </p:sp>
              </p:grpSp>
              <p:grpSp>
                <p:nvGrpSpPr>
                  <p:cNvPr id="6226" name="קבוצה 51"/>
                  <p:cNvGrpSpPr>
                    <a:grpSpLocks/>
                  </p:cNvGrpSpPr>
                  <p:nvPr/>
                </p:nvGrpSpPr>
                <p:grpSpPr bwMode="auto">
                  <a:xfrm>
                    <a:off x="4400536" y="3427436"/>
                    <a:ext cx="322262" cy="125412"/>
                    <a:chOff x="4398155" y="3377101"/>
                    <a:chExt cx="322262" cy="125331"/>
                  </a:xfrm>
                </p:grpSpPr>
                <p:cxnSp>
                  <p:nvCxnSpPr>
                    <p:cNvPr id="105" name="מחבר ישר 23"/>
                    <p:cNvCxnSpPr/>
                    <p:nvPr/>
                  </p:nvCxnSpPr>
                  <p:spPr>
                    <a:xfrm rot="10800000" flipV="1">
                      <a:off x="4605970" y="3377297"/>
                      <a:ext cx="114878" cy="78899"/>
                    </a:xfrm>
                    <a:prstGeom prst="line">
                      <a:avLst/>
                    </a:prstGeom>
                    <a:ln w="1905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מחבר ישר 24"/>
                    <p:cNvCxnSpPr/>
                    <p:nvPr/>
                  </p:nvCxnSpPr>
                  <p:spPr>
                    <a:xfrm rot="10800000">
                      <a:off x="4458543" y="3450691"/>
                      <a:ext cx="155086" cy="0"/>
                    </a:xfrm>
                    <a:prstGeom prst="line">
                      <a:avLst/>
                    </a:prstGeom>
                    <a:ln w="1905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צורה חופשית 25"/>
                    <p:cNvSpPr/>
                    <p:nvPr/>
                  </p:nvSpPr>
                  <p:spPr>
                    <a:xfrm rot="21290340">
                      <a:off x="4397275" y="3447021"/>
                      <a:ext cx="70842" cy="55045"/>
                    </a:xfrm>
                    <a:custGeom>
                      <a:avLst/>
                      <a:gdLst>
                        <a:gd name="connsiteX0" fmla="*/ 100013 w 100013"/>
                        <a:gd name="connsiteY0" fmla="*/ 9922 h 55166"/>
                        <a:gd name="connsiteX1" fmla="*/ 38100 w 100013"/>
                        <a:gd name="connsiteY1" fmla="*/ 2778 h 55166"/>
                        <a:gd name="connsiteX2" fmla="*/ 7144 w 100013"/>
                        <a:gd name="connsiteY2" fmla="*/ 26591 h 55166"/>
                        <a:gd name="connsiteX3" fmla="*/ 0 w 100013"/>
                        <a:gd name="connsiteY3" fmla="*/ 55166 h 55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013" h="55166">
                          <a:moveTo>
                            <a:pt x="100013" y="9922"/>
                          </a:moveTo>
                          <a:cubicBezTo>
                            <a:pt x="76795" y="4961"/>
                            <a:pt x="53578" y="0"/>
                            <a:pt x="38100" y="2778"/>
                          </a:cubicBezTo>
                          <a:cubicBezTo>
                            <a:pt x="22622" y="5556"/>
                            <a:pt x="13494" y="17860"/>
                            <a:pt x="7144" y="26591"/>
                          </a:cubicBezTo>
                          <a:cubicBezTo>
                            <a:pt x="794" y="35322"/>
                            <a:pt x="397" y="45244"/>
                            <a:pt x="0" y="55166"/>
                          </a:cubicBezTo>
                        </a:path>
                      </a:pathLst>
                    </a:custGeom>
                    <a:ln w="12700">
                      <a:solidFill>
                        <a:srgbClr val="4D4D4D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he-IL"/>
                    </a:p>
                  </p:txBody>
                </p:sp>
              </p:grpSp>
              <p:sp>
                <p:nvSpPr>
                  <p:cNvPr id="100" name="צורה חופשית 20"/>
                  <p:cNvSpPr/>
                  <p:nvPr/>
                </p:nvSpPr>
                <p:spPr bwMode="auto">
                  <a:xfrm>
                    <a:off x="4376680" y="3833395"/>
                    <a:ext cx="51696" cy="31212"/>
                  </a:xfrm>
                  <a:custGeom>
                    <a:avLst/>
                    <a:gdLst>
                      <a:gd name="connsiteX0" fmla="*/ 52388 w 52388"/>
                      <a:gd name="connsiteY0" fmla="*/ 0 h 31968"/>
                      <a:gd name="connsiteX1" fmla="*/ 47625 w 52388"/>
                      <a:gd name="connsiteY1" fmla="*/ 14288 h 31968"/>
                      <a:gd name="connsiteX2" fmla="*/ 45244 w 52388"/>
                      <a:gd name="connsiteY2" fmla="*/ 23813 h 31968"/>
                      <a:gd name="connsiteX3" fmla="*/ 38100 w 52388"/>
                      <a:gd name="connsiteY3" fmla="*/ 28575 h 31968"/>
                      <a:gd name="connsiteX4" fmla="*/ 0 w 52388"/>
                      <a:gd name="connsiteY4" fmla="*/ 30957 h 31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388" h="31968">
                        <a:moveTo>
                          <a:pt x="52388" y="0"/>
                        </a:moveTo>
                        <a:cubicBezTo>
                          <a:pt x="50800" y="4763"/>
                          <a:pt x="48842" y="9418"/>
                          <a:pt x="47625" y="14288"/>
                        </a:cubicBezTo>
                        <a:cubicBezTo>
                          <a:pt x="46831" y="17463"/>
                          <a:pt x="47059" y="21090"/>
                          <a:pt x="45244" y="23813"/>
                        </a:cubicBezTo>
                        <a:cubicBezTo>
                          <a:pt x="43656" y="26194"/>
                          <a:pt x="40841" y="27753"/>
                          <a:pt x="38100" y="28575"/>
                        </a:cubicBezTo>
                        <a:cubicBezTo>
                          <a:pt x="26792" y="31968"/>
                          <a:pt x="11220" y="30957"/>
                          <a:pt x="0" y="30957"/>
                        </a:cubicBezTo>
                      </a:path>
                    </a:pathLst>
                  </a:custGeom>
                  <a:noFill/>
                  <a:ln w="127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sp>
                <p:nvSpPr>
                  <p:cNvPr id="101" name="צורה חופשית 21"/>
                  <p:cNvSpPr/>
                  <p:nvPr/>
                </p:nvSpPr>
                <p:spPr bwMode="auto">
                  <a:xfrm>
                    <a:off x="4321156" y="3838902"/>
                    <a:ext cx="49780" cy="20197"/>
                  </a:xfrm>
                  <a:custGeom>
                    <a:avLst/>
                    <a:gdLst>
                      <a:gd name="connsiteX0" fmla="*/ 50007 w 50007"/>
                      <a:gd name="connsiteY0" fmla="*/ 0 h 19050"/>
                      <a:gd name="connsiteX1" fmla="*/ 42863 w 50007"/>
                      <a:gd name="connsiteY1" fmla="*/ 14287 h 19050"/>
                      <a:gd name="connsiteX2" fmla="*/ 35719 w 50007"/>
                      <a:gd name="connsiteY2" fmla="*/ 19050 h 19050"/>
                      <a:gd name="connsiteX3" fmla="*/ 0 w 50007"/>
                      <a:gd name="connsiteY3" fmla="*/ 16668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07" h="19050">
                        <a:moveTo>
                          <a:pt x="50007" y="0"/>
                        </a:moveTo>
                        <a:cubicBezTo>
                          <a:pt x="48070" y="5808"/>
                          <a:pt x="47477" y="9672"/>
                          <a:pt x="42863" y="14287"/>
                        </a:cubicBezTo>
                        <a:cubicBezTo>
                          <a:pt x="40839" y="16311"/>
                          <a:pt x="38100" y="17462"/>
                          <a:pt x="35719" y="19050"/>
                        </a:cubicBezTo>
                        <a:lnTo>
                          <a:pt x="0" y="16668"/>
                        </a:lnTo>
                      </a:path>
                    </a:pathLst>
                  </a:custGeom>
                  <a:noFill/>
                  <a:ln w="127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cxnSp>
                <p:nvCxnSpPr>
                  <p:cNvPr id="102" name="מחבר ישר 22"/>
                  <p:cNvCxnSpPr/>
                  <p:nvPr/>
                </p:nvCxnSpPr>
                <p:spPr bwMode="auto">
                  <a:xfrm rot="10800000">
                    <a:off x="4359449" y="3598384"/>
                    <a:ext cx="379097" cy="0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מחבר ישר 102"/>
                  <p:cNvCxnSpPr/>
                  <p:nvPr/>
                </p:nvCxnSpPr>
                <p:spPr bwMode="auto">
                  <a:xfrm rot="3600000" flipH="1" flipV="1">
                    <a:off x="4811249" y="2976917"/>
                    <a:ext cx="42228" cy="88073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מחבר ישר 31"/>
                  <p:cNvCxnSpPr/>
                  <p:nvPr/>
                </p:nvCxnSpPr>
                <p:spPr bwMode="auto">
                  <a:xfrm rot="18000000" flipV="1">
                    <a:off x="4613045" y="2990688"/>
                    <a:ext cx="40393" cy="88073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06" name="קבוצה 94"/>
                <p:cNvGrpSpPr>
                  <a:grpSpLocks/>
                </p:cNvGrpSpPr>
                <p:nvPr/>
              </p:nvGrpSpPr>
              <p:grpSpPr bwMode="auto">
                <a:xfrm>
                  <a:off x="1791006" y="2610302"/>
                  <a:ext cx="1520343" cy="1637383"/>
                  <a:chOff x="5120640" y="2611519"/>
                  <a:chExt cx="1520343" cy="1637383"/>
                </a:xfrm>
              </p:grpSpPr>
              <p:sp>
                <p:nvSpPr>
                  <p:cNvPr id="78" name="מלבן 77"/>
                  <p:cNvSpPr/>
                  <p:nvPr/>
                </p:nvSpPr>
                <p:spPr>
                  <a:xfrm>
                    <a:off x="5120369" y="3239669"/>
                    <a:ext cx="1514475" cy="100965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/>
                  </a:p>
                </p:txBody>
              </p:sp>
              <p:sp>
                <p:nvSpPr>
                  <p:cNvPr id="79" name="משולש שווה שוקיים 78"/>
                  <p:cNvSpPr/>
                  <p:nvPr/>
                </p:nvSpPr>
                <p:spPr>
                  <a:xfrm>
                    <a:off x="5120369" y="2611019"/>
                    <a:ext cx="1520825" cy="619125"/>
                  </a:xfrm>
                  <a:prstGeom prst="triangle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/>
                  </a:p>
                </p:txBody>
              </p:sp>
              <p:sp>
                <p:nvSpPr>
                  <p:cNvPr id="80" name="מלבן 79"/>
                  <p:cNvSpPr/>
                  <p:nvPr/>
                </p:nvSpPr>
                <p:spPr>
                  <a:xfrm>
                    <a:off x="6214156" y="3380957"/>
                    <a:ext cx="274638" cy="217487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/>
                  </a:p>
                </p:txBody>
              </p:sp>
              <p:sp>
                <p:nvSpPr>
                  <p:cNvPr id="81" name="מלבן 80"/>
                  <p:cNvSpPr/>
                  <p:nvPr/>
                </p:nvSpPr>
                <p:spPr>
                  <a:xfrm>
                    <a:off x="5336269" y="3380957"/>
                    <a:ext cx="274637" cy="217487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/>
                  </a:p>
                </p:txBody>
              </p:sp>
            </p:grpSp>
          </p:grpSp>
          <p:grpSp>
            <p:nvGrpSpPr>
              <p:cNvPr id="6201" name="קבוצה 80"/>
              <p:cNvGrpSpPr>
                <a:grpSpLocks/>
              </p:cNvGrpSpPr>
              <p:nvPr/>
            </p:nvGrpSpPr>
            <p:grpSpPr bwMode="auto">
              <a:xfrm>
                <a:off x="5498392" y="4433177"/>
                <a:ext cx="337013" cy="219290"/>
                <a:chOff x="6130638" y="5742709"/>
                <a:chExt cx="284017" cy="263237"/>
              </a:xfrm>
            </p:grpSpPr>
            <p:cxnSp>
              <p:nvCxnSpPr>
                <p:cNvPr id="73" name="מחבר ישר 72"/>
                <p:cNvCxnSpPr/>
                <p:nvPr/>
              </p:nvCxnSpPr>
              <p:spPr>
                <a:xfrm rot="16200000">
                  <a:off x="6167029" y="5876004"/>
                  <a:ext cx="21152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אליפסה 73"/>
                <p:cNvSpPr/>
                <p:nvPr/>
              </p:nvSpPr>
              <p:spPr>
                <a:xfrm>
                  <a:off x="6184493" y="5958900"/>
                  <a:ext cx="176598" cy="4764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/>
                </a:p>
              </p:txBody>
            </p:sp>
            <p:sp>
              <p:nvSpPr>
                <p:cNvPr id="75" name="אליפסה 74"/>
                <p:cNvSpPr/>
                <p:nvPr/>
              </p:nvSpPr>
              <p:spPr>
                <a:xfrm>
                  <a:off x="6130978" y="5743562"/>
                  <a:ext cx="283627" cy="55263"/>
                </a:xfrm>
                <a:prstGeom prst="ellipse">
                  <a:avLst/>
                </a:prstGeom>
                <a:blipFill>
                  <a:blip r:embed="rId5" cstate="print"/>
                  <a:tile tx="0" ty="0" sx="100000" sy="100000" flip="none" algn="tl"/>
                </a:blipFill>
                <a:ln w="63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/>
                </a:p>
              </p:txBody>
            </p:sp>
          </p:grpSp>
        </p:grpSp>
        <p:grpSp>
          <p:nvGrpSpPr>
            <p:cNvPr id="6156" name="קבוצה 102"/>
            <p:cNvGrpSpPr>
              <a:grpSpLocks/>
            </p:cNvGrpSpPr>
            <p:nvPr/>
          </p:nvGrpSpPr>
          <p:grpSpPr bwMode="auto">
            <a:xfrm>
              <a:off x="1770269" y="3035800"/>
              <a:ext cx="1520343" cy="1637393"/>
              <a:chOff x="1770269" y="3035800"/>
              <a:chExt cx="1520343" cy="1637393"/>
            </a:xfrm>
          </p:grpSpPr>
          <p:grpSp>
            <p:nvGrpSpPr>
              <p:cNvPr id="6157" name="קבוצה 100"/>
              <p:cNvGrpSpPr>
                <a:grpSpLocks/>
              </p:cNvGrpSpPr>
              <p:nvPr/>
            </p:nvGrpSpPr>
            <p:grpSpPr bwMode="auto">
              <a:xfrm>
                <a:off x="1770269" y="3035800"/>
                <a:ext cx="1520343" cy="1637383"/>
                <a:chOff x="5120640" y="2611519"/>
                <a:chExt cx="1520343" cy="1637383"/>
              </a:xfrm>
            </p:grpSpPr>
            <p:grpSp>
              <p:nvGrpSpPr>
                <p:cNvPr id="6162" name="קבוצה 78"/>
                <p:cNvGrpSpPr>
                  <a:grpSpLocks/>
                </p:cNvGrpSpPr>
                <p:nvPr/>
              </p:nvGrpSpPr>
              <p:grpSpPr bwMode="auto">
                <a:xfrm>
                  <a:off x="5637547" y="3533232"/>
                  <a:ext cx="587683" cy="702590"/>
                  <a:chOff x="5652172" y="3121152"/>
                  <a:chExt cx="865405" cy="873277"/>
                </a:xfrm>
              </p:grpSpPr>
              <p:sp>
                <p:nvSpPr>
                  <p:cNvPr id="35" name="אליפסה 34"/>
                  <p:cNvSpPr/>
                  <p:nvPr/>
                </p:nvSpPr>
                <p:spPr bwMode="auto">
                  <a:xfrm flipH="1">
                    <a:off x="5821094" y="3178529"/>
                    <a:ext cx="348318" cy="270324"/>
                  </a:xfrm>
                  <a:prstGeom prst="ellipse">
                    <a:avLst/>
                  </a:prstGeom>
                  <a:ln>
                    <a:solidFill>
                      <a:srgbClr val="4D4D4D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sp>
                <p:nvSpPr>
                  <p:cNvPr id="36" name="אליפסה 35"/>
                  <p:cNvSpPr/>
                  <p:nvPr/>
                </p:nvSpPr>
                <p:spPr bwMode="auto">
                  <a:xfrm flipH="1">
                    <a:off x="6054864" y="3243644"/>
                    <a:ext cx="35065" cy="37490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sp>
                <p:nvSpPr>
                  <p:cNvPr id="37" name="צורה חופשית 36"/>
                  <p:cNvSpPr/>
                  <p:nvPr/>
                </p:nvSpPr>
                <p:spPr bwMode="auto">
                  <a:xfrm flipH="1">
                    <a:off x="5942654" y="3255483"/>
                    <a:ext cx="77144" cy="106551"/>
                  </a:xfrm>
                  <a:custGeom>
                    <a:avLst/>
                    <a:gdLst>
                      <a:gd name="connsiteX0" fmla="*/ 10716 w 77391"/>
                      <a:gd name="connsiteY0" fmla="*/ 0 h 98028"/>
                      <a:gd name="connsiteX1" fmla="*/ 5953 w 77391"/>
                      <a:gd name="connsiteY1" fmla="*/ 83344 h 98028"/>
                      <a:gd name="connsiteX2" fmla="*/ 46435 w 77391"/>
                      <a:gd name="connsiteY2" fmla="*/ 88106 h 98028"/>
                      <a:gd name="connsiteX3" fmla="*/ 77391 w 77391"/>
                      <a:gd name="connsiteY3" fmla="*/ 73819 h 98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391" h="98028">
                        <a:moveTo>
                          <a:pt x="10716" y="0"/>
                        </a:moveTo>
                        <a:cubicBezTo>
                          <a:pt x="5358" y="34330"/>
                          <a:pt x="0" y="68660"/>
                          <a:pt x="5953" y="83344"/>
                        </a:cubicBezTo>
                        <a:cubicBezTo>
                          <a:pt x="11906" y="98028"/>
                          <a:pt x="34529" y="89693"/>
                          <a:pt x="46435" y="88106"/>
                        </a:cubicBezTo>
                        <a:cubicBezTo>
                          <a:pt x="58341" y="86519"/>
                          <a:pt x="67866" y="80169"/>
                          <a:pt x="77391" y="73819"/>
                        </a:cubicBezTo>
                      </a:path>
                    </a:pathLst>
                  </a:custGeom>
                  <a:ln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sp>
                <p:nvSpPr>
                  <p:cNvPr id="38" name="צורה חופשית 37"/>
                  <p:cNvSpPr/>
                  <p:nvPr/>
                </p:nvSpPr>
                <p:spPr bwMode="auto">
                  <a:xfrm flipH="1">
                    <a:off x="5930965" y="3362034"/>
                    <a:ext cx="128575" cy="57221"/>
                  </a:xfrm>
                  <a:custGeom>
                    <a:avLst/>
                    <a:gdLst>
                      <a:gd name="connsiteX0" fmla="*/ 0 w 128588"/>
                      <a:gd name="connsiteY0" fmla="*/ 0 h 56753"/>
                      <a:gd name="connsiteX1" fmla="*/ 54769 w 128588"/>
                      <a:gd name="connsiteY1" fmla="*/ 54769 h 56753"/>
                      <a:gd name="connsiteX2" fmla="*/ 128588 w 128588"/>
                      <a:gd name="connsiteY2" fmla="*/ 11907 h 5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8588" h="56753">
                        <a:moveTo>
                          <a:pt x="0" y="0"/>
                        </a:moveTo>
                        <a:cubicBezTo>
                          <a:pt x="16669" y="26392"/>
                          <a:pt x="33338" y="52785"/>
                          <a:pt x="54769" y="54769"/>
                        </a:cubicBezTo>
                        <a:cubicBezTo>
                          <a:pt x="76200" y="56753"/>
                          <a:pt x="102394" y="34330"/>
                          <a:pt x="128588" y="11907"/>
                        </a:cubicBezTo>
                      </a:path>
                    </a:pathLst>
                  </a:cu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cxnSp>
                <p:nvCxnSpPr>
                  <p:cNvPr id="39" name="מחבר ישר 38"/>
                  <p:cNvCxnSpPr/>
                  <p:nvPr/>
                </p:nvCxnSpPr>
                <p:spPr bwMode="auto">
                  <a:xfrm rot="16200000" flipV="1">
                    <a:off x="5854975" y="3591908"/>
                    <a:ext cx="278216" cy="0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מחבר ישר 39"/>
                  <p:cNvCxnSpPr/>
                  <p:nvPr/>
                </p:nvCxnSpPr>
                <p:spPr bwMode="auto">
                  <a:xfrm rot="5400000" flipH="1" flipV="1">
                    <a:off x="6204142" y="3824859"/>
                    <a:ext cx="236780" cy="49091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מחבר ישר 41"/>
                  <p:cNvCxnSpPr/>
                  <p:nvPr/>
                </p:nvCxnSpPr>
                <p:spPr bwMode="auto">
                  <a:xfrm rot="5400000" flipH="1" flipV="1">
                    <a:off x="6222512" y="3847325"/>
                    <a:ext cx="258484" cy="14026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מחבר ישר 42"/>
                  <p:cNvCxnSpPr/>
                  <p:nvPr/>
                </p:nvCxnSpPr>
                <p:spPr bwMode="auto">
                  <a:xfrm rot="5400000" flipH="1" flipV="1">
                    <a:off x="6351800" y="3535490"/>
                    <a:ext cx="329519" cy="2338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מחבר ישר 44"/>
                  <p:cNvCxnSpPr/>
                  <p:nvPr/>
                </p:nvCxnSpPr>
                <p:spPr bwMode="auto">
                  <a:xfrm rot="10800000" flipH="1">
                    <a:off x="6190451" y="3703391"/>
                    <a:ext cx="320265" cy="0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מחבר ישר 47"/>
                  <p:cNvCxnSpPr/>
                  <p:nvPr/>
                </p:nvCxnSpPr>
                <p:spPr bwMode="auto">
                  <a:xfrm rot="10800000" flipH="1" flipV="1">
                    <a:off x="5998759" y="3559350"/>
                    <a:ext cx="114547" cy="76953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178" name="קבוצה 55"/>
                  <p:cNvGrpSpPr>
                    <a:grpSpLocks/>
                  </p:cNvGrpSpPr>
                  <p:nvPr/>
                </p:nvGrpSpPr>
                <p:grpSpPr bwMode="auto">
                  <a:xfrm flipH="1">
                    <a:off x="5998480" y="3507089"/>
                    <a:ext cx="320674" cy="125413"/>
                    <a:chOff x="4398965" y="3376350"/>
                    <a:chExt cx="320674" cy="125332"/>
                  </a:xfrm>
                </p:grpSpPr>
                <p:cxnSp>
                  <p:nvCxnSpPr>
                    <p:cNvPr id="68" name="מחבר ישר 67"/>
                    <p:cNvCxnSpPr/>
                    <p:nvPr/>
                  </p:nvCxnSpPr>
                  <p:spPr>
                    <a:xfrm rot="10800000" flipV="1">
                      <a:off x="4604812" y="3377309"/>
                      <a:ext cx="114547" cy="78876"/>
                    </a:xfrm>
                    <a:prstGeom prst="line">
                      <a:avLst/>
                    </a:prstGeom>
                    <a:ln w="1905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מחבר ישר 68"/>
                    <p:cNvCxnSpPr/>
                    <p:nvPr/>
                  </p:nvCxnSpPr>
                  <p:spPr>
                    <a:xfrm rot="10800000">
                      <a:off x="4459875" y="3450269"/>
                      <a:ext cx="154288" cy="0"/>
                    </a:xfrm>
                    <a:prstGeom prst="line">
                      <a:avLst/>
                    </a:prstGeom>
                    <a:ln w="1905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צורה חופשית 69"/>
                    <p:cNvSpPr/>
                    <p:nvPr/>
                  </p:nvSpPr>
                  <p:spPr>
                    <a:xfrm rot="21290340">
                      <a:off x="4399095" y="3446325"/>
                      <a:ext cx="72468" cy="55213"/>
                    </a:xfrm>
                    <a:custGeom>
                      <a:avLst/>
                      <a:gdLst>
                        <a:gd name="connsiteX0" fmla="*/ 100013 w 100013"/>
                        <a:gd name="connsiteY0" fmla="*/ 9922 h 55166"/>
                        <a:gd name="connsiteX1" fmla="*/ 38100 w 100013"/>
                        <a:gd name="connsiteY1" fmla="*/ 2778 h 55166"/>
                        <a:gd name="connsiteX2" fmla="*/ 7144 w 100013"/>
                        <a:gd name="connsiteY2" fmla="*/ 26591 h 55166"/>
                        <a:gd name="connsiteX3" fmla="*/ 0 w 100013"/>
                        <a:gd name="connsiteY3" fmla="*/ 55166 h 55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013" h="55166">
                          <a:moveTo>
                            <a:pt x="100013" y="9922"/>
                          </a:moveTo>
                          <a:cubicBezTo>
                            <a:pt x="76795" y="4961"/>
                            <a:pt x="53578" y="0"/>
                            <a:pt x="38100" y="2778"/>
                          </a:cubicBezTo>
                          <a:cubicBezTo>
                            <a:pt x="22622" y="5556"/>
                            <a:pt x="13494" y="17860"/>
                            <a:pt x="7144" y="26591"/>
                          </a:cubicBezTo>
                          <a:cubicBezTo>
                            <a:pt x="794" y="35322"/>
                            <a:pt x="397" y="45244"/>
                            <a:pt x="0" y="55166"/>
                          </a:cubicBezTo>
                        </a:path>
                      </a:pathLst>
                    </a:custGeom>
                    <a:ln w="12700">
                      <a:solidFill>
                        <a:srgbClr val="4D4D4D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he-IL"/>
                    </a:p>
                  </p:txBody>
                </p:sp>
              </p:grpSp>
              <p:grpSp>
                <p:nvGrpSpPr>
                  <p:cNvPr id="6179" name="קבוצה 51"/>
                  <p:cNvGrpSpPr>
                    <a:grpSpLocks/>
                  </p:cNvGrpSpPr>
                  <p:nvPr/>
                </p:nvGrpSpPr>
                <p:grpSpPr bwMode="auto">
                  <a:xfrm flipH="1">
                    <a:off x="6000067" y="3557890"/>
                    <a:ext cx="322262" cy="125412"/>
                    <a:chOff x="4398155" y="3377101"/>
                    <a:chExt cx="322262" cy="125331"/>
                  </a:xfrm>
                </p:grpSpPr>
                <p:cxnSp>
                  <p:nvCxnSpPr>
                    <p:cNvPr id="65" name="מחבר ישר 64"/>
                    <p:cNvCxnSpPr/>
                    <p:nvPr/>
                  </p:nvCxnSpPr>
                  <p:spPr>
                    <a:xfrm rot="10800000" flipV="1">
                      <a:off x="4604839" y="3382504"/>
                      <a:ext cx="114548" cy="74932"/>
                    </a:xfrm>
                    <a:prstGeom prst="line">
                      <a:avLst/>
                    </a:prstGeom>
                    <a:ln w="1905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מחבר ישר 65"/>
                    <p:cNvCxnSpPr/>
                    <p:nvPr/>
                  </p:nvCxnSpPr>
                  <p:spPr>
                    <a:xfrm rot="10800000">
                      <a:off x="4455226" y="3451520"/>
                      <a:ext cx="156627" cy="0"/>
                    </a:xfrm>
                    <a:prstGeom prst="line">
                      <a:avLst/>
                    </a:prstGeom>
                    <a:ln w="1905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" name="צורה חופשית 66"/>
                    <p:cNvSpPr/>
                    <p:nvPr/>
                  </p:nvSpPr>
                  <p:spPr>
                    <a:xfrm rot="21290340">
                      <a:off x="4392109" y="3447576"/>
                      <a:ext cx="72468" cy="55213"/>
                    </a:xfrm>
                    <a:custGeom>
                      <a:avLst/>
                      <a:gdLst>
                        <a:gd name="connsiteX0" fmla="*/ 100013 w 100013"/>
                        <a:gd name="connsiteY0" fmla="*/ 9922 h 55166"/>
                        <a:gd name="connsiteX1" fmla="*/ 38100 w 100013"/>
                        <a:gd name="connsiteY1" fmla="*/ 2778 h 55166"/>
                        <a:gd name="connsiteX2" fmla="*/ 7144 w 100013"/>
                        <a:gd name="connsiteY2" fmla="*/ 26591 h 55166"/>
                        <a:gd name="connsiteX3" fmla="*/ 0 w 100013"/>
                        <a:gd name="connsiteY3" fmla="*/ 55166 h 55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013" h="55166">
                          <a:moveTo>
                            <a:pt x="100013" y="9922"/>
                          </a:moveTo>
                          <a:cubicBezTo>
                            <a:pt x="76795" y="4961"/>
                            <a:pt x="53578" y="0"/>
                            <a:pt x="38100" y="2778"/>
                          </a:cubicBezTo>
                          <a:cubicBezTo>
                            <a:pt x="22622" y="5556"/>
                            <a:pt x="13494" y="17860"/>
                            <a:pt x="7144" y="26591"/>
                          </a:cubicBezTo>
                          <a:cubicBezTo>
                            <a:pt x="794" y="35322"/>
                            <a:pt x="397" y="45244"/>
                            <a:pt x="0" y="55166"/>
                          </a:cubicBezTo>
                        </a:path>
                      </a:pathLst>
                    </a:custGeom>
                    <a:ln w="12700">
                      <a:solidFill>
                        <a:srgbClr val="4D4D4D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he-IL"/>
                    </a:p>
                  </p:txBody>
                </p:sp>
              </p:grpSp>
              <p:sp>
                <p:nvSpPr>
                  <p:cNvPr id="51" name="צורה חופשית 50"/>
                  <p:cNvSpPr/>
                  <p:nvPr/>
                </p:nvSpPr>
                <p:spPr bwMode="auto">
                  <a:xfrm flipH="1">
                    <a:off x="6293310" y="3963849"/>
                    <a:ext cx="53767" cy="35517"/>
                  </a:xfrm>
                  <a:custGeom>
                    <a:avLst/>
                    <a:gdLst>
                      <a:gd name="connsiteX0" fmla="*/ 52388 w 52388"/>
                      <a:gd name="connsiteY0" fmla="*/ 0 h 31968"/>
                      <a:gd name="connsiteX1" fmla="*/ 47625 w 52388"/>
                      <a:gd name="connsiteY1" fmla="*/ 14288 h 31968"/>
                      <a:gd name="connsiteX2" fmla="*/ 45244 w 52388"/>
                      <a:gd name="connsiteY2" fmla="*/ 23813 h 31968"/>
                      <a:gd name="connsiteX3" fmla="*/ 38100 w 52388"/>
                      <a:gd name="connsiteY3" fmla="*/ 28575 h 31968"/>
                      <a:gd name="connsiteX4" fmla="*/ 0 w 52388"/>
                      <a:gd name="connsiteY4" fmla="*/ 30957 h 31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388" h="31968">
                        <a:moveTo>
                          <a:pt x="52388" y="0"/>
                        </a:moveTo>
                        <a:cubicBezTo>
                          <a:pt x="50800" y="4763"/>
                          <a:pt x="48842" y="9418"/>
                          <a:pt x="47625" y="14288"/>
                        </a:cubicBezTo>
                        <a:cubicBezTo>
                          <a:pt x="46831" y="17463"/>
                          <a:pt x="47059" y="21090"/>
                          <a:pt x="45244" y="23813"/>
                        </a:cubicBezTo>
                        <a:cubicBezTo>
                          <a:pt x="43656" y="26194"/>
                          <a:pt x="40841" y="27753"/>
                          <a:pt x="38100" y="28575"/>
                        </a:cubicBezTo>
                        <a:cubicBezTo>
                          <a:pt x="26792" y="31968"/>
                          <a:pt x="11220" y="30957"/>
                          <a:pt x="0" y="30957"/>
                        </a:cubicBezTo>
                      </a:path>
                    </a:pathLst>
                  </a:custGeom>
                  <a:noFill/>
                  <a:ln w="127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sp>
                <p:nvSpPr>
                  <p:cNvPr id="52" name="צורה חופשית 51"/>
                  <p:cNvSpPr/>
                  <p:nvPr/>
                </p:nvSpPr>
                <p:spPr bwMode="auto">
                  <a:xfrm flipH="1">
                    <a:off x="6351752" y="3969769"/>
                    <a:ext cx="49093" cy="23678"/>
                  </a:xfrm>
                  <a:custGeom>
                    <a:avLst/>
                    <a:gdLst>
                      <a:gd name="connsiteX0" fmla="*/ 50007 w 50007"/>
                      <a:gd name="connsiteY0" fmla="*/ 0 h 19050"/>
                      <a:gd name="connsiteX1" fmla="*/ 42863 w 50007"/>
                      <a:gd name="connsiteY1" fmla="*/ 14287 h 19050"/>
                      <a:gd name="connsiteX2" fmla="*/ 35719 w 50007"/>
                      <a:gd name="connsiteY2" fmla="*/ 19050 h 19050"/>
                      <a:gd name="connsiteX3" fmla="*/ 0 w 50007"/>
                      <a:gd name="connsiteY3" fmla="*/ 16668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07" h="19050">
                        <a:moveTo>
                          <a:pt x="50007" y="0"/>
                        </a:moveTo>
                        <a:cubicBezTo>
                          <a:pt x="48070" y="5808"/>
                          <a:pt x="47477" y="9672"/>
                          <a:pt x="42863" y="14287"/>
                        </a:cubicBezTo>
                        <a:cubicBezTo>
                          <a:pt x="40839" y="16311"/>
                          <a:pt x="38100" y="17462"/>
                          <a:pt x="35719" y="19050"/>
                        </a:cubicBezTo>
                        <a:lnTo>
                          <a:pt x="0" y="16668"/>
                        </a:lnTo>
                      </a:path>
                    </a:pathLst>
                  </a:custGeom>
                  <a:noFill/>
                  <a:ln w="127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cxnSp>
                <p:nvCxnSpPr>
                  <p:cNvPr id="53" name="מחבר ישר 52"/>
                  <p:cNvCxnSpPr/>
                  <p:nvPr/>
                </p:nvCxnSpPr>
                <p:spPr bwMode="auto">
                  <a:xfrm rot="10800000" flipH="1">
                    <a:off x="5984733" y="3731015"/>
                    <a:ext cx="376370" cy="0"/>
                  </a:xfrm>
                  <a:prstGeom prst="line">
                    <a:avLst/>
                  </a:prstGeom>
                  <a:ln w="1905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אליפסה 53"/>
                  <p:cNvSpPr/>
                  <p:nvPr/>
                </p:nvSpPr>
                <p:spPr bwMode="auto">
                  <a:xfrm flipH="1">
                    <a:off x="5893562" y="3243644"/>
                    <a:ext cx="37403" cy="37490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he-IL"/>
                  </a:p>
                </p:txBody>
              </p:sp>
              <p:grpSp>
                <p:nvGrpSpPr>
                  <p:cNvPr id="6184" name="קבוצה 72"/>
                  <p:cNvGrpSpPr>
                    <a:grpSpLocks/>
                  </p:cNvGrpSpPr>
                  <p:nvPr/>
                </p:nvGrpSpPr>
                <p:grpSpPr bwMode="auto">
                  <a:xfrm>
                    <a:off x="5652172" y="3121152"/>
                    <a:ext cx="395998" cy="437692"/>
                    <a:chOff x="5681471" y="3121152"/>
                    <a:chExt cx="298706" cy="437692"/>
                  </a:xfrm>
                </p:grpSpPr>
                <p:sp>
                  <p:nvSpPr>
                    <p:cNvPr id="61" name="צורה חופשית 60"/>
                    <p:cNvSpPr/>
                    <p:nvPr/>
                  </p:nvSpPr>
                  <p:spPr>
                    <a:xfrm>
                      <a:off x="5692509" y="3139065"/>
                      <a:ext cx="253924" cy="380821"/>
                    </a:xfrm>
                    <a:custGeom>
                      <a:avLst/>
                      <a:gdLst>
                        <a:gd name="connsiteX0" fmla="*/ 256032 w 256032"/>
                        <a:gd name="connsiteY0" fmla="*/ 7315 h 380390"/>
                        <a:gd name="connsiteX1" fmla="*/ 234087 w 256032"/>
                        <a:gd name="connsiteY1" fmla="*/ 0 h 380390"/>
                        <a:gd name="connsiteX2" fmla="*/ 160935 w 256032"/>
                        <a:gd name="connsiteY2" fmla="*/ 14630 h 380390"/>
                        <a:gd name="connsiteX3" fmla="*/ 124359 w 256032"/>
                        <a:gd name="connsiteY3" fmla="*/ 43891 h 380390"/>
                        <a:gd name="connsiteX4" fmla="*/ 109728 w 256032"/>
                        <a:gd name="connsiteY4" fmla="*/ 58522 h 380390"/>
                        <a:gd name="connsiteX5" fmla="*/ 102413 w 256032"/>
                        <a:gd name="connsiteY5" fmla="*/ 87782 h 380390"/>
                        <a:gd name="connsiteX6" fmla="*/ 124359 w 256032"/>
                        <a:gd name="connsiteY6" fmla="*/ 277978 h 380390"/>
                        <a:gd name="connsiteX7" fmla="*/ 95098 w 256032"/>
                        <a:gd name="connsiteY7" fmla="*/ 343814 h 380390"/>
                        <a:gd name="connsiteX8" fmla="*/ 80468 w 256032"/>
                        <a:gd name="connsiteY8" fmla="*/ 358445 h 380390"/>
                        <a:gd name="connsiteX9" fmla="*/ 7316 w 256032"/>
                        <a:gd name="connsiteY9" fmla="*/ 373075 h 380390"/>
                        <a:gd name="connsiteX10" fmla="*/ 0 w 256032"/>
                        <a:gd name="connsiteY10" fmla="*/ 380390 h 38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032" h="380390">
                          <a:moveTo>
                            <a:pt x="256032" y="7315"/>
                          </a:moveTo>
                          <a:cubicBezTo>
                            <a:pt x="248717" y="4877"/>
                            <a:pt x="241798" y="0"/>
                            <a:pt x="234087" y="0"/>
                          </a:cubicBezTo>
                          <a:cubicBezTo>
                            <a:pt x="200463" y="0"/>
                            <a:pt x="187961" y="5621"/>
                            <a:pt x="160935" y="14630"/>
                          </a:cubicBezTo>
                          <a:cubicBezTo>
                            <a:pt x="125608" y="49957"/>
                            <a:pt x="170500" y="6978"/>
                            <a:pt x="124359" y="43891"/>
                          </a:cubicBezTo>
                          <a:cubicBezTo>
                            <a:pt x="118973" y="48200"/>
                            <a:pt x="114605" y="53645"/>
                            <a:pt x="109728" y="58522"/>
                          </a:cubicBezTo>
                          <a:cubicBezTo>
                            <a:pt x="107290" y="68275"/>
                            <a:pt x="102041" y="77735"/>
                            <a:pt x="102413" y="87782"/>
                          </a:cubicBezTo>
                          <a:cubicBezTo>
                            <a:pt x="107832" y="234072"/>
                            <a:pt x="100596" y="206686"/>
                            <a:pt x="124359" y="277978"/>
                          </a:cubicBezTo>
                          <a:cubicBezTo>
                            <a:pt x="112757" y="312781"/>
                            <a:pt x="114971" y="318973"/>
                            <a:pt x="95098" y="343814"/>
                          </a:cubicBezTo>
                          <a:cubicBezTo>
                            <a:pt x="90790" y="349200"/>
                            <a:pt x="86382" y="354897"/>
                            <a:pt x="80468" y="358445"/>
                          </a:cubicBezTo>
                          <a:cubicBezTo>
                            <a:pt x="63295" y="368749"/>
                            <a:pt x="18908" y="370177"/>
                            <a:pt x="7316" y="373075"/>
                          </a:cubicBezTo>
                          <a:cubicBezTo>
                            <a:pt x="3970" y="373911"/>
                            <a:pt x="2439" y="377952"/>
                            <a:pt x="0" y="380390"/>
                          </a:cubicBezTo>
                        </a:path>
                      </a:pathLst>
                    </a:custGeom>
                    <a:ln w="127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62" name="צורה חופשית 61"/>
                    <p:cNvSpPr/>
                    <p:nvPr/>
                  </p:nvSpPr>
                  <p:spPr>
                    <a:xfrm>
                      <a:off x="5704852" y="3158797"/>
                      <a:ext cx="255688" cy="380821"/>
                    </a:xfrm>
                    <a:custGeom>
                      <a:avLst/>
                      <a:gdLst>
                        <a:gd name="connsiteX0" fmla="*/ 256032 w 256032"/>
                        <a:gd name="connsiteY0" fmla="*/ 7315 h 380390"/>
                        <a:gd name="connsiteX1" fmla="*/ 234087 w 256032"/>
                        <a:gd name="connsiteY1" fmla="*/ 0 h 380390"/>
                        <a:gd name="connsiteX2" fmla="*/ 160935 w 256032"/>
                        <a:gd name="connsiteY2" fmla="*/ 14630 h 380390"/>
                        <a:gd name="connsiteX3" fmla="*/ 124359 w 256032"/>
                        <a:gd name="connsiteY3" fmla="*/ 43891 h 380390"/>
                        <a:gd name="connsiteX4" fmla="*/ 109728 w 256032"/>
                        <a:gd name="connsiteY4" fmla="*/ 58522 h 380390"/>
                        <a:gd name="connsiteX5" fmla="*/ 102413 w 256032"/>
                        <a:gd name="connsiteY5" fmla="*/ 87782 h 380390"/>
                        <a:gd name="connsiteX6" fmla="*/ 124359 w 256032"/>
                        <a:gd name="connsiteY6" fmla="*/ 277978 h 380390"/>
                        <a:gd name="connsiteX7" fmla="*/ 95098 w 256032"/>
                        <a:gd name="connsiteY7" fmla="*/ 343814 h 380390"/>
                        <a:gd name="connsiteX8" fmla="*/ 80468 w 256032"/>
                        <a:gd name="connsiteY8" fmla="*/ 358445 h 380390"/>
                        <a:gd name="connsiteX9" fmla="*/ 7316 w 256032"/>
                        <a:gd name="connsiteY9" fmla="*/ 373075 h 380390"/>
                        <a:gd name="connsiteX10" fmla="*/ 0 w 256032"/>
                        <a:gd name="connsiteY10" fmla="*/ 380390 h 38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032" h="380390">
                          <a:moveTo>
                            <a:pt x="256032" y="7315"/>
                          </a:moveTo>
                          <a:cubicBezTo>
                            <a:pt x="248717" y="4877"/>
                            <a:pt x="241798" y="0"/>
                            <a:pt x="234087" y="0"/>
                          </a:cubicBezTo>
                          <a:cubicBezTo>
                            <a:pt x="200463" y="0"/>
                            <a:pt x="187961" y="5621"/>
                            <a:pt x="160935" y="14630"/>
                          </a:cubicBezTo>
                          <a:cubicBezTo>
                            <a:pt x="125608" y="49957"/>
                            <a:pt x="170500" y="6978"/>
                            <a:pt x="124359" y="43891"/>
                          </a:cubicBezTo>
                          <a:cubicBezTo>
                            <a:pt x="118973" y="48200"/>
                            <a:pt x="114605" y="53645"/>
                            <a:pt x="109728" y="58522"/>
                          </a:cubicBezTo>
                          <a:cubicBezTo>
                            <a:pt x="107290" y="68275"/>
                            <a:pt x="102041" y="77735"/>
                            <a:pt x="102413" y="87782"/>
                          </a:cubicBezTo>
                          <a:cubicBezTo>
                            <a:pt x="107832" y="234072"/>
                            <a:pt x="100596" y="206686"/>
                            <a:pt x="124359" y="277978"/>
                          </a:cubicBezTo>
                          <a:cubicBezTo>
                            <a:pt x="112757" y="312781"/>
                            <a:pt x="114971" y="318973"/>
                            <a:pt x="95098" y="343814"/>
                          </a:cubicBezTo>
                          <a:cubicBezTo>
                            <a:pt x="90790" y="349200"/>
                            <a:pt x="86382" y="354897"/>
                            <a:pt x="80468" y="358445"/>
                          </a:cubicBezTo>
                          <a:cubicBezTo>
                            <a:pt x="63295" y="368749"/>
                            <a:pt x="18908" y="370177"/>
                            <a:pt x="7316" y="373075"/>
                          </a:cubicBezTo>
                          <a:cubicBezTo>
                            <a:pt x="3970" y="373911"/>
                            <a:pt x="2439" y="377952"/>
                            <a:pt x="0" y="380390"/>
                          </a:cubicBezTo>
                        </a:path>
                      </a:pathLst>
                    </a:custGeom>
                    <a:ln w="127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63" name="צורה חופשית 62"/>
                    <p:cNvSpPr/>
                    <p:nvPr/>
                  </p:nvSpPr>
                  <p:spPr>
                    <a:xfrm>
                      <a:off x="5681929" y="3121307"/>
                      <a:ext cx="255687" cy="380820"/>
                    </a:xfrm>
                    <a:custGeom>
                      <a:avLst/>
                      <a:gdLst>
                        <a:gd name="connsiteX0" fmla="*/ 256032 w 256032"/>
                        <a:gd name="connsiteY0" fmla="*/ 7315 h 380390"/>
                        <a:gd name="connsiteX1" fmla="*/ 234087 w 256032"/>
                        <a:gd name="connsiteY1" fmla="*/ 0 h 380390"/>
                        <a:gd name="connsiteX2" fmla="*/ 160935 w 256032"/>
                        <a:gd name="connsiteY2" fmla="*/ 14630 h 380390"/>
                        <a:gd name="connsiteX3" fmla="*/ 124359 w 256032"/>
                        <a:gd name="connsiteY3" fmla="*/ 43891 h 380390"/>
                        <a:gd name="connsiteX4" fmla="*/ 109728 w 256032"/>
                        <a:gd name="connsiteY4" fmla="*/ 58522 h 380390"/>
                        <a:gd name="connsiteX5" fmla="*/ 102413 w 256032"/>
                        <a:gd name="connsiteY5" fmla="*/ 87782 h 380390"/>
                        <a:gd name="connsiteX6" fmla="*/ 124359 w 256032"/>
                        <a:gd name="connsiteY6" fmla="*/ 277978 h 380390"/>
                        <a:gd name="connsiteX7" fmla="*/ 95098 w 256032"/>
                        <a:gd name="connsiteY7" fmla="*/ 343814 h 380390"/>
                        <a:gd name="connsiteX8" fmla="*/ 80468 w 256032"/>
                        <a:gd name="connsiteY8" fmla="*/ 358445 h 380390"/>
                        <a:gd name="connsiteX9" fmla="*/ 7316 w 256032"/>
                        <a:gd name="connsiteY9" fmla="*/ 373075 h 380390"/>
                        <a:gd name="connsiteX10" fmla="*/ 0 w 256032"/>
                        <a:gd name="connsiteY10" fmla="*/ 380390 h 38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032" h="380390">
                          <a:moveTo>
                            <a:pt x="256032" y="7315"/>
                          </a:moveTo>
                          <a:cubicBezTo>
                            <a:pt x="248717" y="4877"/>
                            <a:pt x="241798" y="0"/>
                            <a:pt x="234087" y="0"/>
                          </a:cubicBezTo>
                          <a:cubicBezTo>
                            <a:pt x="200463" y="0"/>
                            <a:pt x="187961" y="5621"/>
                            <a:pt x="160935" y="14630"/>
                          </a:cubicBezTo>
                          <a:cubicBezTo>
                            <a:pt x="125608" y="49957"/>
                            <a:pt x="170500" y="6978"/>
                            <a:pt x="124359" y="43891"/>
                          </a:cubicBezTo>
                          <a:cubicBezTo>
                            <a:pt x="118973" y="48200"/>
                            <a:pt x="114605" y="53645"/>
                            <a:pt x="109728" y="58522"/>
                          </a:cubicBezTo>
                          <a:cubicBezTo>
                            <a:pt x="107290" y="68275"/>
                            <a:pt x="102041" y="77735"/>
                            <a:pt x="102413" y="87782"/>
                          </a:cubicBezTo>
                          <a:cubicBezTo>
                            <a:pt x="107832" y="234072"/>
                            <a:pt x="100596" y="206686"/>
                            <a:pt x="124359" y="277978"/>
                          </a:cubicBezTo>
                          <a:cubicBezTo>
                            <a:pt x="112757" y="312781"/>
                            <a:pt x="114971" y="318973"/>
                            <a:pt x="95098" y="343814"/>
                          </a:cubicBezTo>
                          <a:cubicBezTo>
                            <a:pt x="90790" y="349200"/>
                            <a:pt x="86382" y="354897"/>
                            <a:pt x="80468" y="358445"/>
                          </a:cubicBezTo>
                          <a:cubicBezTo>
                            <a:pt x="63295" y="368749"/>
                            <a:pt x="18908" y="370177"/>
                            <a:pt x="7316" y="373075"/>
                          </a:cubicBezTo>
                          <a:cubicBezTo>
                            <a:pt x="3970" y="373911"/>
                            <a:pt x="2439" y="377952"/>
                            <a:pt x="0" y="380390"/>
                          </a:cubicBezTo>
                        </a:path>
                      </a:pathLst>
                    </a:custGeom>
                    <a:ln w="127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64" name="צורה חופשית 63"/>
                    <p:cNvSpPr/>
                    <p:nvPr/>
                  </p:nvSpPr>
                  <p:spPr>
                    <a:xfrm>
                      <a:off x="5724249" y="3178529"/>
                      <a:ext cx="255687" cy="380821"/>
                    </a:xfrm>
                    <a:custGeom>
                      <a:avLst/>
                      <a:gdLst>
                        <a:gd name="connsiteX0" fmla="*/ 256032 w 256032"/>
                        <a:gd name="connsiteY0" fmla="*/ 7315 h 380390"/>
                        <a:gd name="connsiteX1" fmla="*/ 234087 w 256032"/>
                        <a:gd name="connsiteY1" fmla="*/ 0 h 380390"/>
                        <a:gd name="connsiteX2" fmla="*/ 160935 w 256032"/>
                        <a:gd name="connsiteY2" fmla="*/ 14630 h 380390"/>
                        <a:gd name="connsiteX3" fmla="*/ 124359 w 256032"/>
                        <a:gd name="connsiteY3" fmla="*/ 43891 h 380390"/>
                        <a:gd name="connsiteX4" fmla="*/ 109728 w 256032"/>
                        <a:gd name="connsiteY4" fmla="*/ 58522 h 380390"/>
                        <a:gd name="connsiteX5" fmla="*/ 102413 w 256032"/>
                        <a:gd name="connsiteY5" fmla="*/ 87782 h 380390"/>
                        <a:gd name="connsiteX6" fmla="*/ 124359 w 256032"/>
                        <a:gd name="connsiteY6" fmla="*/ 277978 h 380390"/>
                        <a:gd name="connsiteX7" fmla="*/ 95098 w 256032"/>
                        <a:gd name="connsiteY7" fmla="*/ 343814 h 380390"/>
                        <a:gd name="connsiteX8" fmla="*/ 80468 w 256032"/>
                        <a:gd name="connsiteY8" fmla="*/ 358445 h 380390"/>
                        <a:gd name="connsiteX9" fmla="*/ 7316 w 256032"/>
                        <a:gd name="connsiteY9" fmla="*/ 373075 h 380390"/>
                        <a:gd name="connsiteX10" fmla="*/ 0 w 256032"/>
                        <a:gd name="connsiteY10" fmla="*/ 380390 h 38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032" h="380390">
                          <a:moveTo>
                            <a:pt x="256032" y="7315"/>
                          </a:moveTo>
                          <a:cubicBezTo>
                            <a:pt x="248717" y="4877"/>
                            <a:pt x="241798" y="0"/>
                            <a:pt x="234087" y="0"/>
                          </a:cubicBezTo>
                          <a:cubicBezTo>
                            <a:pt x="200463" y="0"/>
                            <a:pt x="187961" y="5621"/>
                            <a:pt x="160935" y="14630"/>
                          </a:cubicBezTo>
                          <a:cubicBezTo>
                            <a:pt x="125608" y="49957"/>
                            <a:pt x="170500" y="6978"/>
                            <a:pt x="124359" y="43891"/>
                          </a:cubicBezTo>
                          <a:cubicBezTo>
                            <a:pt x="118973" y="48200"/>
                            <a:pt x="114605" y="53645"/>
                            <a:pt x="109728" y="58522"/>
                          </a:cubicBezTo>
                          <a:cubicBezTo>
                            <a:pt x="107290" y="68275"/>
                            <a:pt x="102041" y="77735"/>
                            <a:pt x="102413" y="87782"/>
                          </a:cubicBezTo>
                          <a:cubicBezTo>
                            <a:pt x="107832" y="234072"/>
                            <a:pt x="100596" y="206686"/>
                            <a:pt x="124359" y="277978"/>
                          </a:cubicBezTo>
                          <a:cubicBezTo>
                            <a:pt x="112757" y="312781"/>
                            <a:pt x="114971" y="318973"/>
                            <a:pt x="95098" y="343814"/>
                          </a:cubicBezTo>
                          <a:cubicBezTo>
                            <a:pt x="90790" y="349200"/>
                            <a:pt x="86382" y="354897"/>
                            <a:pt x="80468" y="358445"/>
                          </a:cubicBezTo>
                          <a:cubicBezTo>
                            <a:pt x="63295" y="368749"/>
                            <a:pt x="18908" y="370177"/>
                            <a:pt x="7316" y="373075"/>
                          </a:cubicBezTo>
                          <a:cubicBezTo>
                            <a:pt x="3970" y="373911"/>
                            <a:pt x="2439" y="377952"/>
                            <a:pt x="0" y="380390"/>
                          </a:cubicBezTo>
                        </a:path>
                      </a:pathLst>
                    </a:custGeom>
                    <a:ln w="127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/>
                    </a:p>
                  </p:txBody>
                </p:sp>
              </p:grpSp>
              <p:grpSp>
                <p:nvGrpSpPr>
                  <p:cNvPr id="6185" name="קבוצה 73"/>
                  <p:cNvGrpSpPr>
                    <a:grpSpLocks/>
                  </p:cNvGrpSpPr>
                  <p:nvPr/>
                </p:nvGrpSpPr>
                <p:grpSpPr bwMode="auto">
                  <a:xfrm flipH="1">
                    <a:off x="5958267" y="3121152"/>
                    <a:ext cx="395998" cy="437692"/>
                    <a:chOff x="5681471" y="3121152"/>
                    <a:chExt cx="298706" cy="437692"/>
                  </a:xfrm>
                </p:grpSpPr>
                <p:sp>
                  <p:nvSpPr>
                    <p:cNvPr id="57" name="צורה חופשית 56"/>
                    <p:cNvSpPr/>
                    <p:nvPr/>
                  </p:nvSpPr>
                  <p:spPr>
                    <a:xfrm>
                      <a:off x="5692182" y="3139065"/>
                      <a:ext cx="253924" cy="380821"/>
                    </a:xfrm>
                    <a:custGeom>
                      <a:avLst/>
                      <a:gdLst>
                        <a:gd name="connsiteX0" fmla="*/ 256032 w 256032"/>
                        <a:gd name="connsiteY0" fmla="*/ 7315 h 380390"/>
                        <a:gd name="connsiteX1" fmla="*/ 234087 w 256032"/>
                        <a:gd name="connsiteY1" fmla="*/ 0 h 380390"/>
                        <a:gd name="connsiteX2" fmla="*/ 160935 w 256032"/>
                        <a:gd name="connsiteY2" fmla="*/ 14630 h 380390"/>
                        <a:gd name="connsiteX3" fmla="*/ 124359 w 256032"/>
                        <a:gd name="connsiteY3" fmla="*/ 43891 h 380390"/>
                        <a:gd name="connsiteX4" fmla="*/ 109728 w 256032"/>
                        <a:gd name="connsiteY4" fmla="*/ 58522 h 380390"/>
                        <a:gd name="connsiteX5" fmla="*/ 102413 w 256032"/>
                        <a:gd name="connsiteY5" fmla="*/ 87782 h 380390"/>
                        <a:gd name="connsiteX6" fmla="*/ 124359 w 256032"/>
                        <a:gd name="connsiteY6" fmla="*/ 277978 h 380390"/>
                        <a:gd name="connsiteX7" fmla="*/ 95098 w 256032"/>
                        <a:gd name="connsiteY7" fmla="*/ 343814 h 380390"/>
                        <a:gd name="connsiteX8" fmla="*/ 80468 w 256032"/>
                        <a:gd name="connsiteY8" fmla="*/ 358445 h 380390"/>
                        <a:gd name="connsiteX9" fmla="*/ 7316 w 256032"/>
                        <a:gd name="connsiteY9" fmla="*/ 373075 h 380390"/>
                        <a:gd name="connsiteX10" fmla="*/ 0 w 256032"/>
                        <a:gd name="connsiteY10" fmla="*/ 380390 h 38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032" h="380390">
                          <a:moveTo>
                            <a:pt x="256032" y="7315"/>
                          </a:moveTo>
                          <a:cubicBezTo>
                            <a:pt x="248717" y="4877"/>
                            <a:pt x="241798" y="0"/>
                            <a:pt x="234087" y="0"/>
                          </a:cubicBezTo>
                          <a:cubicBezTo>
                            <a:pt x="200463" y="0"/>
                            <a:pt x="187961" y="5621"/>
                            <a:pt x="160935" y="14630"/>
                          </a:cubicBezTo>
                          <a:cubicBezTo>
                            <a:pt x="125608" y="49957"/>
                            <a:pt x="170500" y="6978"/>
                            <a:pt x="124359" y="43891"/>
                          </a:cubicBezTo>
                          <a:cubicBezTo>
                            <a:pt x="118973" y="48200"/>
                            <a:pt x="114605" y="53645"/>
                            <a:pt x="109728" y="58522"/>
                          </a:cubicBezTo>
                          <a:cubicBezTo>
                            <a:pt x="107290" y="68275"/>
                            <a:pt x="102041" y="77735"/>
                            <a:pt x="102413" y="87782"/>
                          </a:cubicBezTo>
                          <a:cubicBezTo>
                            <a:pt x="107832" y="234072"/>
                            <a:pt x="100596" y="206686"/>
                            <a:pt x="124359" y="277978"/>
                          </a:cubicBezTo>
                          <a:cubicBezTo>
                            <a:pt x="112757" y="312781"/>
                            <a:pt x="114971" y="318973"/>
                            <a:pt x="95098" y="343814"/>
                          </a:cubicBezTo>
                          <a:cubicBezTo>
                            <a:pt x="90790" y="349200"/>
                            <a:pt x="86382" y="354897"/>
                            <a:pt x="80468" y="358445"/>
                          </a:cubicBezTo>
                          <a:cubicBezTo>
                            <a:pt x="63295" y="368749"/>
                            <a:pt x="18908" y="370177"/>
                            <a:pt x="7316" y="373075"/>
                          </a:cubicBezTo>
                          <a:cubicBezTo>
                            <a:pt x="3970" y="373911"/>
                            <a:pt x="2439" y="377952"/>
                            <a:pt x="0" y="380390"/>
                          </a:cubicBezTo>
                        </a:path>
                      </a:pathLst>
                    </a:custGeom>
                    <a:ln w="127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58" name="צורה חופשית 57"/>
                    <p:cNvSpPr/>
                    <p:nvPr/>
                  </p:nvSpPr>
                  <p:spPr>
                    <a:xfrm>
                      <a:off x="5704526" y="3158797"/>
                      <a:ext cx="255687" cy="380821"/>
                    </a:xfrm>
                    <a:custGeom>
                      <a:avLst/>
                      <a:gdLst>
                        <a:gd name="connsiteX0" fmla="*/ 256032 w 256032"/>
                        <a:gd name="connsiteY0" fmla="*/ 7315 h 380390"/>
                        <a:gd name="connsiteX1" fmla="*/ 234087 w 256032"/>
                        <a:gd name="connsiteY1" fmla="*/ 0 h 380390"/>
                        <a:gd name="connsiteX2" fmla="*/ 160935 w 256032"/>
                        <a:gd name="connsiteY2" fmla="*/ 14630 h 380390"/>
                        <a:gd name="connsiteX3" fmla="*/ 124359 w 256032"/>
                        <a:gd name="connsiteY3" fmla="*/ 43891 h 380390"/>
                        <a:gd name="connsiteX4" fmla="*/ 109728 w 256032"/>
                        <a:gd name="connsiteY4" fmla="*/ 58522 h 380390"/>
                        <a:gd name="connsiteX5" fmla="*/ 102413 w 256032"/>
                        <a:gd name="connsiteY5" fmla="*/ 87782 h 380390"/>
                        <a:gd name="connsiteX6" fmla="*/ 124359 w 256032"/>
                        <a:gd name="connsiteY6" fmla="*/ 277978 h 380390"/>
                        <a:gd name="connsiteX7" fmla="*/ 95098 w 256032"/>
                        <a:gd name="connsiteY7" fmla="*/ 343814 h 380390"/>
                        <a:gd name="connsiteX8" fmla="*/ 80468 w 256032"/>
                        <a:gd name="connsiteY8" fmla="*/ 358445 h 380390"/>
                        <a:gd name="connsiteX9" fmla="*/ 7316 w 256032"/>
                        <a:gd name="connsiteY9" fmla="*/ 373075 h 380390"/>
                        <a:gd name="connsiteX10" fmla="*/ 0 w 256032"/>
                        <a:gd name="connsiteY10" fmla="*/ 380390 h 38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032" h="380390">
                          <a:moveTo>
                            <a:pt x="256032" y="7315"/>
                          </a:moveTo>
                          <a:cubicBezTo>
                            <a:pt x="248717" y="4877"/>
                            <a:pt x="241798" y="0"/>
                            <a:pt x="234087" y="0"/>
                          </a:cubicBezTo>
                          <a:cubicBezTo>
                            <a:pt x="200463" y="0"/>
                            <a:pt x="187961" y="5621"/>
                            <a:pt x="160935" y="14630"/>
                          </a:cubicBezTo>
                          <a:cubicBezTo>
                            <a:pt x="125608" y="49957"/>
                            <a:pt x="170500" y="6978"/>
                            <a:pt x="124359" y="43891"/>
                          </a:cubicBezTo>
                          <a:cubicBezTo>
                            <a:pt x="118973" y="48200"/>
                            <a:pt x="114605" y="53645"/>
                            <a:pt x="109728" y="58522"/>
                          </a:cubicBezTo>
                          <a:cubicBezTo>
                            <a:pt x="107290" y="68275"/>
                            <a:pt x="102041" y="77735"/>
                            <a:pt x="102413" y="87782"/>
                          </a:cubicBezTo>
                          <a:cubicBezTo>
                            <a:pt x="107832" y="234072"/>
                            <a:pt x="100596" y="206686"/>
                            <a:pt x="124359" y="277978"/>
                          </a:cubicBezTo>
                          <a:cubicBezTo>
                            <a:pt x="112757" y="312781"/>
                            <a:pt x="114971" y="318973"/>
                            <a:pt x="95098" y="343814"/>
                          </a:cubicBezTo>
                          <a:cubicBezTo>
                            <a:pt x="90790" y="349200"/>
                            <a:pt x="86382" y="354897"/>
                            <a:pt x="80468" y="358445"/>
                          </a:cubicBezTo>
                          <a:cubicBezTo>
                            <a:pt x="63295" y="368749"/>
                            <a:pt x="18908" y="370177"/>
                            <a:pt x="7316" y="373075"/>
                          </a:cubicBezTo>
                          <a:cubicBezTo>
                            <a:pt x="3970" y="373911"/>
                            <a:pt x="2439" y="377952"/>
                            <a:pt x="0" y="380390"/>
                          </a:cubicBezTo>
                        </a:path>
                      </a:pathLst>
                    </a:custGeom>
                    <a:ln w="127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59" name="צורה חופשית 58"/>
                    <p:cNvSpPr/>
                    <p:nvPr/>
                  </p:nvSpPr>
                  <p:spPr>
                    <a:xfrm>
                      <a:off x="5681602" y="3121307"/>
                      <a:ext cx="255688" cy="380820"/>
                    </a:xfrm>
                    <a:custGeom>
                      <a:avLst/>
                      <a:gdLst>
                        <a:gd name="connsiteX0" fmla="*/ 256032 w 256032"/>
                        <a:gd name="connsiteY0" fmla="*/ 7315 h 380390"/>
                        <a:gd name="connsiteX1" fmla="*/ 234087 w 256032"/>
                        <a:gd name="connsiteY1" fmla="*/ 0 h 380390"/>
                        <a:gd name="connsiteX2" fmla="*/ 160935 w 256032"/>
                        <a:gd name="connsiteY2" fmla="*/ 14630 h 380390"/>
                        <a:gd name="connsiteX3" fmla="*/ 124359 w 256032"/>
                        <a:gd name="connsiteY3" fmla="*/ 43891 h 380390"/>
                        <a:gd name="connsiteX4" fmla="*/ 109728 w 256032"/>
                        <a:gd name="connsiteY4" fmla="*/ 58522 h 380390"/>
                        <a:gd name="connsiteX5" fmla="*/ 102413 w 256032"/>
                        <a:gd name="connsiteY5" fmla="*/ 87782 h 380390"/>
                        <a:gd name="connsiteX6" fmla="*/ 124359 w 256032"/>
                        <a:gd name="connsiteY6" fmla="*/ 277978 h 380390"/>
                        <a:gd name="connsiteX7" fmla="*/ 95098 w 256032"/>
                        <a:gd name="connsiteY7" fmla="*/ 343814 h 380390"/>
                        <a:gd name="connsiteX8" fmla="*/ 80468 w 256032"/>
                        <a:gd name="connsiteY8" fmla="*/ 358445 h 380390"/>
                        <a:gd name="connsiteX9" fmla="*/ 7316 w 256032"/>
                        <a:gd name="connsiteY9" fmla="*/ 373075 h 380390"/>
                        <a:gd name="connsiteX10" fmla="*/ 0 w 256032"/>
                        <a:gd name="connsiteY10" fmla="*/ 380390 h 38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032" h="380390">
                          <a:moveTo>
                            <a:pt x="256032" y="7315"/>
                          </a:moveTo>
                          <a:cubicBezTo>
                            <a:pt x="248717" y="4877"/>
                            <a:pt x="241798" y="0"/>
                            <a:pt x="234087" y="0"/>
                          </a:cubicBezTo>
                          <a:cubicBezTo>
                            <a:pt x="200463" y="0"/>
                            <a:pt x="187961" y="5621"/>
                            <a:pt x="160935" y="14630"/>
                          </a:cubicBezTo>
                          <a:cubicBezTo>
                            <a:pt x="125608" y="49957"/>
                            <a:pt x="170500" y="6978"/>
                            <a:pt x="124359" y="43891"/>
                          </a:cubicBezTo>
                          <a:cubicBezTo>
                            <a:pt x="118973" y="48200"/>
                            <a:pt x="114605" y="53645"/>
                            <a:pt x="109728" y="58522"/>
                          </a:cubicBezTo>
                          <a:cubicBezTo>
                            <a:pt x="107290" y="68275"/>
                            <a:pt x="102041" y="77735"/>
                            <a:pt x="102413" y="87782"/>
                          </a:cubicBezTo>
                          <a:cubicBezTo>
                            <a:pt x="107832" y="234072"/>
                            <a:pt x="100596" y="206686"/>
                            <a:pt x="124359" y="277978"/>
                          </a:cubicBezTo>
                          <a:cubicBezTo>
                            <a:pt x="112757" y="312781"/>
                            <a:pt x="114971" y="318973"/>
                            <a:pt x="95098" y="343814"/>
                          </a:cubicBezTo>
                          <a:cubicBezTo>
                            <a:pt x="90790" y="349200"/>
                            <a:pt x="86382" y="354897"/>
                            <a:pt x="80468" y="358445"/>
                          </a:cubicBezTo>
                          <a:cubicBezTo>
                            <a:pt x="63295" y="368749"/>
                            <a:pt x="18908" y="370177"/>
                            <a:pt x="7316" y="373075"/>
                          </a:cubicBezTo>
                          <a:cubicBezTo>
                            <a:pt x="3970" y="373911"/>
                            <a:pt x="2439" y="377952"/>
                            <a:pt x="0" y="380390"/>
                          </a:cubicBezTo>
                        </a:path>
                      </a:pathLst>
                    </a:custGeom>
                    <a:ln w="127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/>
                    </a:p>
                  </p:txBody>
                </p:sp>
                <p:sp>
                  <p:nvSpPr>
                    <p:cNvPr id="60" name="צורה חופשית 59"/>
                    <p:cNvSpPr/>
                    <p:nvPr/>
                  </p:nvSpPr>
                  <p:spPr>
                    <a:xfrm>
                      <a:off x="5723923" y="3178529"/>
                      <a:ext cx="255688" cy="380821"/>
                    </a:xfrm>
                    <a:custGeom>
                      <a:avLst/>
                      <a:gdLst>
                        <a:gd name="connsiteX0" fmla="*/ 256032 w 256032"/>
                        <a:gd name="connsiteY0" fmla="*/ 7315 h 380390"/>
                        <a:gd name="connsiteX1" fmla="*/ 234087 w 256032"/>
                        <a:gd name="connsiteY1" fmla="*/ 0 h 380390"/>
                        <a:gd name="connsiteX2" fmla="*/ 160935 w 256032"/>
                        <a:gd name="connsiteY2" fmla="*/ 14630 h 380390"/>
                        <a:gd name="connsiteX3" fmla="*/ 124359 w 256032"/>
                        <a:gd name="connsiteY3" fmla="*/ 43891 h 380390"/>
                        <a:gd name="connsiteX4" fmla="*/ 109728 w 256032"/>
                        <a:gd name="connsiteY4" fmla="*/ 58522 h 380390"/>
                        <a:gd name="connsiteX5" fmla="*/ 102413 w 256032"/>
                        <a:gd name="connsiteY5" fmla="*/ 87782 h 380390"/>
                        <a:gd name="connsiteX6" fmla="*/ 124359 w 256032"/>
                        <a:gd name="connsiteY6" fmla="*/ 277978 h 380390"/>
                        <a:gd name="connsiteX7" fmla="*/ 95098 w 256032"/>
                        <a:gd name="connsiteY7" fmla="*/ 343814 h 380390"/>
                        <a:gd name="connsiteX8" fmla="*/ 80468 w 256032"/>
                        <a:gd name="connsiteY8" fmla="*/ 358445 h 380390"/>
                        <a:gd name="connsiteX9" fmla="*/ 7316 w 256032"/>
                        <a:gd name="connsiteY9" fmla="*/ 373075 h 380390"/>
                        <a:gd name="connsiteX10" fmla="*/ 0 w 256032"/>
                        <a:gd name="connsiteY10" fmla="*/ 380390 h 380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032" h="380390">
                          <a:moveTo>
                            <a:pt x="256032" y="7315"/>
                          </a:moveTo>
                          <a:cubicBezTo>
                            <a:pt x="248717" y="4877"/>
                            <a:pt x="241798" y="0"/>
                            <a:pt x="234087" y="0"/>
                          </a:cubicBezTo>
                          <a:cubicBezTo>
                            <a:pt x="200463" y="0"/>
                            <a:pt x="187961" y="5621"/>
                            <a:pt x="160935" y="14630"/>
                          </a:cubicBezTo>
                          <a:cubicBezTo>
                            <a:pt x="125608" y="49957"/>
                            <a:pt x="170500" y="6978"/>
                            <a:pt x="124359" y="43891"/>
                          </a:cubicBezTo>
                          <a:cubicBezTo>
                            <a:pt x="118973" y="48200"/>
                            <a:pt x="114605" y="53645"/>
                            <a:pt x="109728" y="58522"/>
                          </a:cubicBezTo>
                          <a:cubicBezTo>
                            <a:pt x="107290" y="68275"/>
                            <a:pt x="102041" y="77735"/>
                            <a:pt x="102413" y="87782"/>
                          </a:cubicBezTo>
                          <a:cubicBezTo>
                            <a:pt x="107832" y="234072"/>
                            <a:pt x="100596" y="206686"/>
                            <a:pt x="124359" y="277978"/>
                          </a:cubicBezTo>
                          <a:cubicBezTo>
                            <a:pt x="112757" y="312781"/>
                            <a:pt x="114971" y="318973"/>
                            <a:pt x="95098" y="343814"/>
                          </a:cubicBezTo>
                          <a:cubicBezTo>
                            <a:pt x="90790" y="349200"/>
                            <a:pt x="86382" y="354897"/>
                            <a:pt x="80468" y="358445"/>
                          </a:cubicBezTo>
                          <a:cubicBezTo>
                            <a:pt x="63295" y="368749"/>
                            <a:pt x="18908" y="370177"/>
                            <a:pt x="7316" y="373075"/>
                          </a:cubicBezTo>
                          <a:cubicBezTo>
                            <a:pt x="3970" y="373911"/>
                            <a:pt x="2439" y="377952"/>
                            <a:pt x="0" y="380390"/>
                          </a:cubicBezTo>
                        </a:path>
                      </a:pathLst>
                    </a:custGeom>
                    <a:ln w="12700">
                      <a:solidFill>
                        <a:srgbClr val="66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>
                        <a:defRPr/>
                      </a:pPr>
                      <a:endParaRPr lang="he-IL"/>
                    </a:p>
                  </p:txBody>
                </p:sp>
              </p:grpSp>
            </p:grpSp>
            <p:grpSp>
              <p:nvGrpSpPr>
                <p:cNvPr id="6163" name="קבוצה 93"/>
                <p:cNvGrpSpPr>
                  <a:grpSpLocks/>
                </p:cNvGrpSpPr>
                <p:nvPr/>
              </p:nvGrpSpPr>
              <p:grpSpPr bwMode="auto">
                <a:xfrm>
                  <a:off x="5120640" y="2611519"/>
                  <a:ext cx="1520343" cy="1637383"/>
                  <a:chOff x="5120640" y="2611519"/>
                  <a:chExt cx="1520343" cy="1637383"/>
                </a:xfrm>
              </p:grpSpPr>
              <p:sp>
                <p:nvSpPr>
                  <p:cNvPr id="31" name="מלבן 30"/>
                  <p:cNvSpPr/>
                  <p:nvPr/>
                </p:nvSpPr>
                <p:spPr>
                  <a:xfrm>
                    <a:off x="5120434" y="3239669"/>
                    <a:ext cx="1514475" cy="100965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/>
                  </a:p>
                </p:txBody>
              </p:sp>
              <p:sp>
                <p:nvSpPr>
                  <p:cNvPr id="32" name="משולש שווה שוקיים 31"/>
                  <p:cNvSpPr/>
                  <p:nvPr/>
                </p:nvSpPr>
                <p:spPr>
                  <a:xfrm>
                    <a:off x="5120434" y="2611019"/>
                    <a:ext cx="1520825" cy="619125"/>
                  </a:xfrm>
                  <a:prstGeom prst="triangle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/>
                  </a:p>
                </p:txBody>
              </p:sp>
              <p:sp>
                <p:nvSpPr>
                  <p:cNvPr id="33" name="מלבן 32"/>
                  <p:cNvSpPr/>
                  <p:nvPr/>
                </p:nvSpPr>
                <p:spPr>
                  <a:xfrm>
                    <a:off x="6214221" y="3380957"/>
                    <a:ext cx="274638" cy="217487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/>
                  </a:p>
                </p:txBody>
              </p:sp>
              <p:sp>
                <p:nvSpPr>
                  <p:cNvPr id="34" name="מלבן 33"/>
                  <p:cNvSpPr/>
                  <p:nvPr/>
                </p:nvSpPr>
                <p:spPr>
                  <a:xfrm>
                    <a:off x="5336334" y="3380957"/>
                    <a:ext cx="274637" cy="217487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>
                      <a:defRPr/>
                    </a:pPr>
                    <a:endParaRPr lang="he-IL"/>
                  </a:p>
                </p:txBody>
              </p:sp>
            </p:grpSp>
          </p:grpSp>
          <p:grpSp>
            <p:nvGrpSpPr>
              <p:cNvPr id="6158" name="קבוצה 84"/>
              <p:cNvGrpSpPr>
                <a:grpSpLocks/>
              </p:cNvGrpSpPr>
              <p:nvPr/>
            </p:nvGrpSpPr>
            <p:grpSpPr bwMode="auto">
              <a:xfrm>
                <a:off x="2432108" y="4453903"/>
                <a:ext cx="337013" cy="219290"/>
                <a:chOff x="6130638" y="5742709"/>
                <a:chExt cx="284017" cy="263237"/>
              </a:xfrm>
            </p:grpSpPr>
            <p:cxnSp>
              <p:nvCxnSpPr>
                <p:cNvPr id="26" name="מחבר ישר 25"/>
                <p:cNvCxnSpPr/>
                <p:nvPr/>
              </p:nvCxnSpPr>
              <p:spPr>
                <a:xfrm rot="16200000">
                  <a:off x="6166639" y="5875899"/>
                  <a:ext cx="211527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אליפסה 26"/>
                <p:cNvSpPr/>
                <p:nvPr/>
              </p:nvSpPr>
              <p:spPr>
                <a:xfrm>
                  <a:off x="6184104" y="5958794"/>
                  <a:ext cx="176598" cy="4764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/>
                </a:p>
              </p:txBody>
            </p:sp>
            <p:sp>
              <p:nvSpPr>
                <p:cNvPr id="28" name="אליפסה 27"/>
                <p:cNvSpPr/>
                <p:nvPr/>
              </p:nvSpPr>
              <p:spPr>
                <a:xfrm>
                  <a:off x="6130589" y="5743456"/>
                  <a:ext cx="283627" cy="55264"/>
                </a:xfrm>
                <a:prstGeom prst="ellipse">
                  <a:avLst/>
                </a:prstGeom>
                <a:blipFill>
                  <a:blip r:embed="rId5" cstate="print"/>
                  <a:tile tx="0" ty="0" sx="100000" sy="100000" flip="none" algn="tl"/>
                </a:blipFill>
                <a:ln w="63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/>
                </a:p>
              </p:txBody>
            </p:sp>
          </p:grpSp>
        </p:grpSp>
      </p:grpSp>
      <p:sp>
        <p:nvSpPr>
          <p:cNvPr id="111" name="מלבן 110"/>
          <p:cNvSpPr/>
          <p:nvPr/>
        </p:nvSpPr>
        <p:spPr bwMode="auto">
          <a:xfrm>
            <a:off x="4000500" y="4622800"/>
            <a:ext cx="4241800" cy="18034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12" name="חץ למטה 111"/>
          <p:cNvSpPr/>
          <p:nvPr/>
        </p:nvSpPr>
        <p:spPr bwMode="auto">
          <a:xfrm>
            <a:off x="5861050" y="3073400"/>
            <a:ext cx="520700" cy="1295400"/>
          </a:xfrm>
          <a:prstGeom prst="down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0900" y="0"/>
            <a:ext cx="8259763" cy="7889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009900"/>
                </a:solidFill>
                <a:cs typeface="+mn-cs"/>
              </a:rPr>
              <a:t>האם האלימות במשחקים משפיעה על תוקפנות?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93750" y="6286500"/>
            <a:ext cx="2133600" cy="365125"/>
          </a:xfrm>
        </p:spPr>
        <p:txBody>
          <a:bodyPr/>
          <a:lstStyle/>
          <a:p>
            <a:pPr>
              <a:defRPr/>
            </a:pPr>
            <a:fld id="{20282CAC-AE4B-4ABA-B696-F199DA345F65}" type="slidenum">
              <a:rPr lang="he-IL"/>
              <a:pPr>
                <a:defRPr/>
              </a:pPr>
              <a:t>5</a:t>
            </a:fld>
            <a:endParaRPr lang="he-IL"/>
          </a:p>
        </p:txBody>
      </p:sp>
      <p:sp>
        <p:nvSpPr>
          <p:cNvPr id="7172" name="TextBox 17"/>
          <p:cNvSpPr txBox="1">
            <a:spLocks noChangeArrowheads="1"/>
          </p:cNvSpPr>
          <p:nvPr/>
        </p:nvSpPr>
        <p:spPr bwMode="auto">
          <a:xfrm>
            <a:off x="1143001" y="180498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108000"/>
          <a:lstStyle/>
          <a:p>
            <a:pPr marL="358775" lvl="1" indent="-358775">
              <a:spcBef>
                <a:spcPts val="1200"/>
              </a:spcBef>
              <a:buFontTx/>
              <a:buBlip>
                <a:blip r:embed="rId3"/>
              </a:buBlip>
            </a:pPr>
            <a:r>
              <a:rPr lang="he-IL" sz="2800">
                <a:solidFill>
                  <a:srgbClr val="002060"/>
                </a:solidFill>
              </a:rPr>
              <a:t>בספרות המחקרית מצויות שתי מגמות מנוגדות:</a:t>
            </a:r>
          </a:p>
          <a:p>
            <a:pPr marL="358775" lvl="1" indent="-358775">
              <a:spcBef>
                <a:spcPts val="1200"/>
              </a:spcBef>
            </a:pPr>
            <a:endParaRPr lang="he-IL" sz="2000">
              <a:solidFill>
                <a:srgbClr val="002060"/>
              </a:solidFill>
            </a:endParaRPr>
          </a:p>
        </p:txBody>
      </p:sp>
      <p:sp>
        <p:nvSpPr>
          <p:cNvPr id="7173" name="מלבן 14"/>
          <p:cNvSpPr>
            <a:spLocks noChangeArrowheads="1"/>
          </p:cNvSpPr>
          <p:nvPr/>
        </p:nvSpPr>
        <p:spPr bwMode="auto">
          <a:xfrm>
            <a:off x="863600" y="987425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Bef>
                <a:spcPts val="1200"/>
              </a:spcBef>
              <a:buFontTx/>
              <a:buBlip>
                <a:blip r:embed="rId3"/>
              </a:buBlip>
            </a:pPr>
            <a:r>
              <a:rPr lang="he-IL" sz="2800">
                <a:solidFill>
                  <a:srgbClr val="002060"/>
                </a:solidFill>
              </a:rPr>
              <a:t>האלימות הנפוצה במשחקים, מעוררת עניין וגם חרדות</a:t>
            </a:r>
          </a:p>
        </p:txBody>
      </p:sp>
      <p:grpSp>
        <p:nvGrpSpPr>
          <p:cNvPr id="7174" name="קבוצה 10"/>
          <p:cNvGrpSpPr>
            <a:grpSpLocks/>
          </p:cNvGrpSpPr>
          <p:nvPr/>
        </p:nvGrpSpPr>
        <p:grpSpPr bwMode="auto">
          <a:xfrm>
            <a:off x="3797300" y="2616200"/>
            <a:ext cx="2297113" cy="1195388"/>
            <a:chOff x="3944938" y="2314575"/>
            <a:chExt cx="2296795" cy="1195388"/>
          </a:xfrm>
        </p:grpSpPr>
        <p:sp>
          <p:nvSpPr>
            <p:cNvPr id="16" name="חץ מעוקל ימינה 15"/>
            <p:cNvSpPr/>
            <p:nvPr/>
          </p:nvSpPr>
          <p:spPr>
            <a:xfrm flipH="1">
              <a:off x="3944938" y="2314575"/>
              <a:ext cx="1096811" cy="1195388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2000">
                <a:solidFill>
                  <a:schemeClr val="tx1"/>
                </a:solidFill>
              </a:endParaRPr>
            </a:p>
          </p:txBody>
        </p:sp>
        <p:sp>
          <p:nvSpPr>
            <p:cNvPr id="18" name="חץ מעוקל ימינה 17"/>
            <p:cNvSpPr/>
            <p:nvPr/>
          </p:nvSpPr>
          <p:spPr>
            <a:xfrm>
              <a:off x="5144922" y="2314575"/>
              <a:ext cx="1096811" cy="1195388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2000">
                <a:solidFill>
                  <a:schemeClr val="tx1"/>
                </a:solidFill>
              </a:endParaRPr>
            </a:p>
          </p:txBody>
        </p:sp>
      </p:grpSp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6289675" y="2592388"/>
            <a:ext cx="2808288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400">
                <a:solidFill>
                  <a:srgbClr val="002060"/>
                </a:solidFill>
              </a:rPr>
              <a:t>משחקים דיגיטליים אלימים </a:t>
            </a:r>
            <a:r>
              <a:rPr lang="he-IL" sz="2400" b="1">
                <a:solidFill>
                  <a:srgbClr val="002060"/>
                </a:solidFill>
              </a:rPr>
              <a:t>גורמים להגברת התוקפנות</a:t>
            </a:r>
          </a:p>
        </p:txBody>
      </p:sp>
      <p:sp>
        <p:nvSpPr>
          <p:cNvPr id="7176" name="מלבן 15"/>
          <p:cNvSpPr>
            <a:spLocks noChangeArrowheads="1"/>
          </p:cNvSpPr>
          <p:nvPr/>
        </p:nvSpPr>
        <p:spPr bwMode="auto">
          <a:xfrm>
            <a:off x="862013" y="2592388"/>
            <a:ext cx="2808287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400">
                <a:solidFill>
                  <a:srgbClr val="002060"/>
                </a:solidFill>
              </a:rPr>
              <a:t>למשחקים דיגיטליים </a:t>
            </a:r>
            <a:r>
              <a:rPr lang="en-US" sz="2400">
                <a:solidFill>
                  <a:srgbClr val="002060"/>
                </a:solidFill>
              </a:rPr>
              <a:t/>
            </a:r>
            <a:br>
              <a:rPr lang="en-US" sz="2400">
                <a:solidFill>
                  <a:srgbClr val="002060"/>
                </a:solidFill>
              </a:rPr>
            </a:br>
            <a:r>
              <a:rPr lang="he-IL" sz="2400">
                <a:solidFill>
                  <a:srgbClr val="002060"/>
                </a:solidFill>
              </a:rPr>
              <a:t>אלימים </a:t>
            </a:r>
            <a:r>
              <a:rPr lang="he-IL" sz="2400" b="1">
                <a:solidFill>
                  <a:srgbClr val="002060"/>
                </a:solidFill>
              </a:rPr>
              <a:t>אין השפעה על תוקפנות</a:t>
            </a:r>
          </a:p>
        </p:txBody>
      </p:sp>
      <p:pic>
        <p:nvPicPr>
          <p:cNvPr id="7177" name="Picture 15" descr="violent games-quak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55963" y="3938588"/>
            <a:ext cx="3457575" cy="2595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914400" y="7938"/>
            <a:ext cx="8229600" cy="728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009900"/>
                </a:solidFill>
                <a:cs typeface="+mn-cs"/>
              </a:rPr>
              <a:t>אסטרטגיית</a:t>
            </a:r>
            <a:r>
              <a:rPr lang="he-IL" b="1" dirty="0" smtClean="0">
                <a:solidFill>
                  <a:srgbClr val="009900"/>
                </a:solidFill>
                <a:cs typeface="+mn-cs"/>
              </a:rPr>
              <a:t> </a:t>
            </a:r>
            <a:r>
              <a:rPr lang="he-IL" sz="3200" b="1" dirty="0" smtClean="0">
                <a:solidFill>
                  <a:srgbClr val="009900"/>
                </a:solidFill>
                <a:cs typeface="+mn-cs"/>
              </a:rPr>
              <a:t>המשחק </a:t>
            </a:r>
          </a:p>
        </p:txBody>
      </p:sp>
      <p:sp>
        <p:nvSpPr>
          <p:cNvPr id="10" name="מציין מיקום של מספר שקופית 3"/>
          <p:cNvSpPr txBox="1">
            <a:spLocks/>
          </p:cNvSpPr>
          <p:nvPr/>
        </p:nvSpPr>
        <p:spPr>
          <a:xfrm>
            <a:off x="838200" y="6297613"/>
            <a:ext cx="2133600" cy="423862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65235B1D-AEFF-43E5-9AB5-BC567D4A0BA8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6" name="דיאגרמה 5"/>
          <p:cNvGraphicFramePr/>
          <p:nvPr/>
        </p:nvGraphicFramePr>
        <p:xfrm>
          <a:off x="133351" y="877221"/>
          <a:ext cx="8908044" cy="354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99644" y="4832350"/>
            <a:ext cx="3708400" cy="1600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he-IL" sz="2400">
                <a:solidFill>
                  <a:srgbClr val="002060"/>
                </a:solidFill>
              </a:rPr>
              <a:t>נמצא כי תחרותיות עלולה לגרום לתסכול, המוביל לתוקפנות </a:t>
            </a:r>
            <a:r>
              <a:rPr lang="he-IL" sz="1600">
                <a:solidFill>
                  <a:srgbClr val="002060"/>
                </a:solidFill>
              </a:rPr>
              <a:t>(</a:t>
            </a:r>
            <a:r>
              <a:rPr lang="en-US" sz="1600">
                <a:solidFill>
                  <a:srgbClr val="002060"/>
                </a:solidFill>
              </a:rPr>
              <a:t>Anderson &amp; Dill, 2000; Berkowitz, 1989</a:t>
            </a:r>
            <a:r>
              <a:rPr lang="he-IL" sz="1600">
                <a:solidFill>
                  <a:srgbClr val="002060"/>
                </a:solidFill>
              </a:rPr>
              <a:t>)</a:t>
            </a:r>
            <a:endParaRPr lang="he-IL" sz="200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0775" y="4832350"/>
            <a:ext cx="3708400" cy="16020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>
              <a:defRPr/>
            </a:pPr>
            <a:r>
              <a:rPr lang="he-IL" sz="2400">
                <a:solidFill>
                  <a:srgbClr val="002060"/>
                </a:solidFill>
              </a:rPr>
              <a:t>נמצא כי שיתופיות עלולה להפחית את התוקפנות </a:t>
            </a:r>
            <a:r>
              <a:rPr lang="he-IL" sz="1600">
                <a:solidFill>
                  <a:srgbClr val="002060"/>
                </a:solidFill>
              </a:rPr>
              <a:t>(</a:t>
            </a:r>
            <a:r>
              <a:rPr lang="en-US" sz="1600">
                <a:solidFill>
                  <a:srgbClr val="002060"/>
                </a:solidFill>
              </a:rPr>
              <a:t>Bay-Hinitz, Peterson &amp; Qilitch, 1994; </a:t>
            </a:r>
            <a:r>
              <a:rPr lang="en-US" sz="1600" smtClean="0">
                <a:solidFill>
                  <a:srgbClr val="002060"/>
                </a:solidFill>
              </a:rPr>
              <a:t>Piper</a:t>
            </a:r>
            <a:r>
              <a:rPr lang="en-US" sz="1600">
                <a:solidFill>
                  <a:srgbClr val="002060"/>
                </a:solidFill>
              </a:rPr>
              <a:t>, O’Brien, Morris &amp; Winograd, 2006 </a:t>
            </a:r>
            <a:r>
              <a:rPr lang="he-IL" sz="160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smtClean="0">
                <a:solidFill>
                  <a:srgbClr val="00B050"/>
                </a:solidFill>
                <a:cs typeface="+mn-cs"/>
              </a:rPr>
              <a:t>מטרת המחקר</a:t>
            </a: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3277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700879CE-EA05-42D2-987B-025BACBDF7EF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963613"/>
            <a:ext cx="7621588" cy="153233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 rtlCol="1">
            <a:spAutoFit/>
          </a:bodyPr>
          <a:lstStyle/>
          <a:p>
            <a:pPr algn="ctr">
              <a:defRPr/>
            </a:pPr>
            <a:r>
              <a:rPr lang="he-IL" sz="2800">
                <a:solidFill>
                  <a:srgbClr val="002060"/>
                </a:solidFill>
              </a:rPr>
              <a:t>לבחון את השפעת השילוב של סוג המשחק ואסטרטגיית המשחק על רמת התוקפנות 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he-IL" sz="2800" smtClean="0">
                <a:solidFill>
                  <a:srgbClr val="002060"/>
                </a:solidFill>
              </a:rPr>
              <a:t>בטווח </a:t>
            </a:r>
            <a:r>
              <a:rPr lang="he-IL" sz="2800">
                <a:solidFill>
                  <a:srgbClr val="002060"/>
                </a:solidFill>
              </a:rPr>
              <a:t>הקצר, בקרב ילדים.</a:t>
            </a:r>
          </a:p>
        </p:txBody>
      </p:sp>
      <p:grpSp>
        <p:nvGrpSpPr>
          <p:cNvPr id="9221" name="קבוצה 16"/>
          <p:cNvGrpSpPr>
            <a:grpSpLocks/>
          </p:cNvGrpSpPr>
          <p:nvPr/>
        </p:nvGrpSpPr>
        <p:grpSpPr bwMode="auto">
          <a:xfrm>
            <a:off x="1006475" y="4005263"/>
            <a:ext cx="7967663" cy="1630362"/>
            <a:chOff x="1005832" y="4005895"/>
            <a:chExt cx="8046202" cy="1630510"/>
          </a:xfrm>
        </p:grpSpPr>
        <p:sp>
          <p:nvSpPr>
            <p:cNvPr id="12" name="מלבן מעוגל 11"/>
            <p:cNvSpPr/>
            <p:nvPr/>
          </p:nvSpPr>
          <p:spPr>
            <a:xfrm>
              <a:off x="1005832" y="4005895"/>
              <a:ext cx="1908000" cy="1620000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713558"/>
                <a:satOff val="-75256"/>
                <a:lumOff val="53545"/>
                <a:alphaOff val="0"/>
              </a:schemeClr>
            </a:effectRef>
            <a:fontRef idx="minor">
              <a:schemeClr val="lt1"/>
            </a:fontRef>
          </p:style>
          <p:txBody>
            <a:bodyPr lIns="201142" tIns="201142" rIns="201142" bIns="201142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400"/>
                <a:t>סוג משחק (אלים/ לא אלים)</a:t>
              </a:r>
            </a:p>
          </p:txBody>
        </p:sp>
        <p:sp>
          <p:nvSpPr>
            <p:cNvPr id="13" name="כפל 12"/>
            <p:cNvSpPr/>
            <p:nvPr/>
          </p:nvSpPr>
          <p:spPr>
            <a:xfrm>
              <a:off x="2837786" y="4202848"/>
              <a:ext cx="1505344" cy="1226094"/>
            </a:xfrm>
            <a:prstGeom prst="mathMultiply">
              <a:avLst>
                <a:gd name="adj1" fmla="val 11432"/>
              </a:avLst>
            </a:prstGeom>
            <a:solidFill>
              <a:schemeClr val="bg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713558"/>
                <a:satOff val="-75256"/>
                <a:lumOff val="53545"/>
                <a:alphaOff val="0"/>
              </a:schemeClr>
            </a:effectRef>
            <a:fontRef idx="minor">
              <a:schemeClr val="lt1"/>
            </a:fontRef>
          </p:style>
          <p:txBody>
            <a:bodyPr lIns="201142" tIns="201142" rIns="201142" bIns="201142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e-IL" sz="1700"/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4156826" y="4005895"/>
              <a:ext cx="1908000" cy="1620000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713558"/>
                <a:satOff val="-75256"/>
                <a:lumOff val="53545"/>
                <a:alphaOff val="0"/>
              </a:schemeClr>
            </a:effectRef>
            <a:fontRef idx="minor">
              <a:schemeClr val="lt1"/>
            </a:fontRef>
          </p:style>
          <p:txBody>
            <a:bodyPr lIns="201142" tIns="201142" rIns="201142" bIns="201142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400"/>
                <a:t>אסטרטגית משחק </a:t>
              </a:r>
              <a:r>
                <a:rPr lang="he-IL" sz="2000"/>
                <a:t>(</a:t>
              </a:r>
              <a:r>
                <a:rPr lang="he-IL" sz="2400"/>
                <a:t>שיתופית/ תחרותית)</a:t>
              </a:r>
            </a:p>
          </p:txBody>
        </p:sp>
        <p:sp>
          <p:nvSpPr>
            <p:cNvPr id="15" name="חץ ימינה 14"/>
            <p:cNvSpPr/>
            <p:nvPr/>
          </p:nvSpPr>
          <p:spPr>
            <a:xfrm>
              <a:off x="6290421" y="4571529"/>
              <a:ext cx="740979" cy="4572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713558"/>
                <a:satOff val="-75256"/>
                <a:lumOff val="53545"/>
                <a:alphaOff val="0"/>
              </a:schemeClr>
            </a:effectRef>
            <a:fontRef idx="minor">
              <a:schemeClr val="lt1"/>
            </a:fontRef>
          </p:style>
          <p:txBody>
            <a:bodyPr lIns="201142" tIns="201142" rIns="201142" bIns="201142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e-IL" sz="1700"/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7144034" y="4016405"/>
              <a:ext cx="1908000" cy="1620000"/>
            </a:xfrm>
            <a:prstGeom prst="roundRect">
              <a:avLst/>
            </a:prstGeom>
            <a:solidFill>
              <a:srgbClr val="996633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713558"/>
                <a:satOff val="-75256"/>
                <a:lumOff val="53545"/>
                <a:alphaOff val="0"/>
              </a:schemeClr>
            </a:effectRef>
            <a:fontRef idx="minor">
              <a:schemeClr val="lt1"/>
            </a:fontRef>
          </p:style>
          <p:txBody>
            <a:bodyPr lIns="201142" tIns="201142" rIns="201142" bIns="201142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400"/>
                <a:t>רמת תוקפנות הילדים</a:t>
              </a:r>
            </a:p>
          </p:txBody>
        </p:sp>
      </p:grpSp>
      <p:sp>
        <p:nvSpPr>
          <p:cNvPr id="10" name="סוגר מסולסל שמאלי 9"/>
          <p:cNvSpPr/>
          <p:nvPr/>
        </p:nvSpPr>
        <p:spPr bwMode="auto">
          <a:xfrm rot="5400000">
            <a:off x="3163094" y="1280319"/>
            <a:ext cx="828675" cy="526256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2408238" y="3063875"/>
            <a:ext cx="2382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 b="1">
                <a:solidFill>
                  <a:srgbClr val="008000"/>
                </a:solidFill>
              </a:rPr>
              <a:t>4 מצבי משחק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889000" y="0"/>
            <a:ext cx="822960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smtClean="0">
                <a:solidFill>
                  <a:srgbClr val="00B050"/>
                </a:solidFill>
                <a:cs typeface="+mn-cs"/>
              </a:rPr>
              <a:t>השערות המחקר</a:t>
            </a:r>
          </a:p>
        </p:txBody>
      </p:sp>
      <p:sp>
        <p:nvSpPr>
          <p:cNvPr id="9" name="מציין מיקום של מספר שקופית 3"/>
          <p:cNvSpPr txBox="1">
            <a:spLocks/>
          </p:cNvSpPr>
          <p:nvPr/>
        </p:nvSpPr>
        <p:spPr>
          <a:xfrm>
            <a:off x="838200" y="628967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527380A-4355-4CA5-8539-0D6DBC420122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3356262" y="762657"/>
            <a:ext cx="5534583" cy="42620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210937" tIns="0" rIns="210937" bIns="0" spcCol="1270" anchor="ctr"/>
          <a:lstStyle/>
          <a:p>
            <a:pPr defTabSz="933450">
              <a:lnSpc>
                <a:spcPct val="90000"/>
              </a:lnSpc>
              <a:spcAft>
                <a:spcPct val="35000"/>
              </a:spcAft>
              <a:defRPr/>
            </a:pPr>
            <a:endParaRPr lang="he-IL" sz="2100">
              <a:solidFill>
                <a:srgbClr val="000066"/>
              </a:solidFill>
            </a:endParaRPr>
          </a:p>
        </p:txBody>
      </p:sp>
      <p:sp>
        <p:nvSpPr>
          <p:cNvPr id="10247" name="מלבן 6"/>
          <p:cNvSpPr>
            <a:spLocks noChangeArrowheads="1"/>
          </p:cNvSpPr>
          <p:nvPr/>
        </p:nvSpPr>
        <p:spPr bwMode="auto">
          <a:xfrm>
            <a:off x="1011238" y="900113"/>
            <a:ext cx="8026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Bef>
                <a:spcPts val="600"/>
              </a:spcBef>
              <a:buFontTx/>
              <a:buBlip>
                <a:blip r:embed="rId3"/>
              </a:buBlip>
            </a:pPr>
            <a:r>
              <a:rPr lang="he-IL" sz="2800" b="1">
                <a:solidFill>
                  <a:srgbClr val="002060"/>
                </a:solidFill>
              </a:rPr>
              <a:t>העלייה ברמת התוקפנות לאחר המשחק</a:t>
            </a:r>
            <a:r>
              <a:rPr lang="he-IL" sz="2800">
                <a:solidFill>
                  <a:srgbClr val="002060"/>
                </a:solidFill>
              </a:rPr>
              <a:t>: </a:t>
            </a:r>
          </a:p>
          <a:p>
            <a:pPr marL="358775" indent="-358775">
              <a:spcBef>
                <a:spcPts val="600"/>
              </a:spcBef>
              <a:buFontTx/>
              <a:buBlip>
                <a:blip r:embed="rId3"/>
              </a:buBlip>
            </a:pPr>
            <a:r>
              <a:rPr lang="he-IL" sz="2800">
                <a:solidFill>
                  <a:srgbClr val="002060"/>
                </a:solidFill>
              </a:rPr>
              <a:t>באסטרטגיה תחרותית &gt; מאסטרטגיה שיתופית</a:t>
            </a:r>
          </a:p>
          <a:p>
            <a:pPr marL="358775" indent="-358775">
              <a:spcBef>
                <a:spcPts val="600"/>
              </a:spcBef>
              <a:buFontTx/>
              <a:buBlip>
                <a:blip r:embed="rId3"/>
              </a:buBlip>
            </a:pPr>
            <a:r>
              <a:rPr lang="he-IL" sz="2800">
                <a:solidFill>
                  <a:srgbClr val="002060"/>
                </a:solidFill>
              </a:rPr>
              <a:t>בנים &gt; בנות</a:t>
            </a:r>
          </a:p>
        </p:txBody>
      </p:sp>
      <p:sp>
        <p:nvSpPr>
          <p:cNvPr id="10248" name="מלבן 10"/>
          <p:cNvSpPr>
            <a:spLocks noChangeArrowheads="1"/>
          </p:cNvSpPr>
          <p:nvPr/>
        </p:nvSpPr>
        <p:spPr bwMode="auto">
          <a:xfrm>
            <a:off x="782638" y="2740025"/>
            <a:ext cx="825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Bef>
                <a:spcPts val="600"/>
              </a:spcBef>
              <a:buFontTx/>
              <a:buBlip>
                <a:blip r:embed="rId3"/>
              </a:buBlip>
            </a:pPr>
            <a:r>
              <a:rPr lang="he-IL" sz="2800" b="1">
                <a:solidFill>
                  <a:srgbClr val="002060"/>
                </a:solidFill>
              </a:rPr>
              <a:t>השפעת אסט' המשחק </a:t>
            </a:r>
            <a:r>
              <a:rPr lang="he-IL" sz="2800">
                <a:solidFill>
                  <a:srgbClr val="002060"/>
                </a:solidFill>
              </a:rPr>
              <a:t>(תחרותית/ שיתופית) על התוקפנות &gt;  השפעת </a:t>
            </a:r>
            <a:r>
              <a:rPr lang="he-IL" sz="2800" b="1">
                <a:solidFill>
                  <a:srgbClr val="002060"/>
                </a:solidFill>
              </a:rPr>
              <a:t>סוג המשחק </a:t>
            </a:r>
            <a:r>
              <a:rPr lang="he-IL" sz="2800">
                <a:solidFill>
                  <a:srgbClr val="002060"/>
                </a:solidFill>
              </a:rPr>
              <a:t>(אלים/ לא אלים)</a:t>
            </a:r>
          </a:p>
        </p:txBody>
      </p:sp>
      <p:sp>
        <p:nvSpPr>
          <p:cNvPr id="10249" name="מלבן 11"/>
          <p:cNvSpPr>
            <a:spLocks noChangeArrowheads="1"/>
          </p:cNvSpPr>
          <p:nvPr/>
        </p:nvSpPr>
        <p:spPr bwMode="auto">
          <a:xfrm>
            <a:off x="935038" y="4067175"/>
            <a:ext cx="810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lvl="2" indent="-358775">
              <a:spcBef>
                <a:spcPts val="600"/>
              </a:spcBef>
              <a:buFontTx/>
              <a:buBlip>
                <a:blip r:embed="rId3"/>
              </a:buBlip>
            </a:pPr>
            <a:r>
              <a:rPr lang="he-IL" sz="2800" b="1">
                <a:solidFill>
                  <a:srgbClr val="002060"/>
                </a:solidFill>
              </a:rPr>
              <a:t>העלייה ברמת התוקפנות לאחר משחק</a:t>
            </a:r>
            <a:r>
              <a:rPr lang="he-IL" sz="2800">
                <a:solidFill>
                  <a:srgbClr val="002060"/>
                </a:solidFill>
              </a:rPr>
              <a:t>:</a:t>
            </a:r>
            <a:r>
              <a:rPr lang="en-US" sz="2800">
                <a:solidFill>
                  <a:srgbClr val="002060"/>
                </a:solidFill>
              </a:rPr>
              <a:t/>
            </a:r>
            <a:br>
              <a:rPr lang="en-US" sz="2800">
                <a:solidFill>
                  <a:srgbClr val="002060"/>
                </a:solidFill>
              </a:rPr>
            </a:br>
            <a:r>
              <a:rPr lang="he-IL" sz="2800">
                <a:solidFill>
                  <a:srgbClr val="002060"/>
                </a:solidFill>
              </a:rPr>
              <a:t>אצל בעלי </a:t>
            </a:r>
            <a:r>
              <a:rPr lang="he-IL" sz="2800" smtClean="0">
                <a:solidFill>
                  <a:srgbClr val="002060"/>
                </a:solidFill>
              </a:rPr>
              <a:t>תוקפנות</a:t>
            </a:r>
            <a:r>
              <a:rPr lang="en-US" sz="2800" smtClean="0">
                <a:solidFill>
                  <a:srgbClr val="002060"/>
                </a:solidFill>
              </a:rPr>
              <a:t>  </a:t>
            </a:r>
            <a:r>
              <a:rPr lang="he-IL" sz="2800" smtClean="0">
                <a:solidFill>
                  <a:srgbClr val="002060"/>
                </a:solidFill>
              </a:rPr>
              <a:t>  	אצל בעלי תוקפנות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he-IL" sz="2800" smtClean="0">
                <a:solidFill>
                  <a:srgbClr val="002060"/>
                </a:solidFill>
              </a:rPr>
              <a:t>בסיסית </a:t>
            </a:r>
            <a:r>
              <a:rPr lang="he-IL" sz="2800">
                <a:solidFill>
                  <a:srgbClr val="002060"/>
                </a:solidFill>
              </a:rPr>
              <a:t>גבוהה </a:t>
            </a:r>
            <a:r>
              <a:rPr lang="he-IL" sz="2800" smtClean="0">
                <a:solidFill>
                  <a:srgbClr val="002060"/>
                </a:solidFill>
              </a:rPr>
              <a:t>		בסיסית </a:t>
            </a:r>
            <a:r>
              <a:rPr lang="he-IL" sz="2800">
                <a:solidFill>
                  <a:srgbClr val="002060"/>
                </a:solidFill>
              </a:rPr>
              <a:t>נמוכה</a:t>
            </a:r>
          </a:p>
        </p:txBody>
      </p:sp>
      <p:cxnSp>
        <p:nvCxnSpPr>
          <p:cNvPr id="18" name="מחבר ישר 17"/>
          <p:cNvCxnSpPr/>
          <p:nvPr/>
        </p:nvCxnSpPr>
        <p:spPr>
          <a:xfrm>
            <a:off x="1309688" y="2335213"/>
            <a:ext cx="76311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1296988" y="3908425"/>
            <a:ext cx="76311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4610100"/>
            <a:ext cx="5524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smtClean="0">
                <a:solidFill>
                  <a:srgbClr val="002060"/>
                </a:solidFill>
              </a:rPr>
              <a:t>&gt;</a:t>
            </a:r>
            <a:endParaRPr lang="he-IL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914400" y="-1588"/>
            <a:ext cx="8229600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00B050"/>
                </a:solidFill>
                <a:latin typeface="Gisha"/>
                <a:cs typeface="+mn-cs"/>
              </a:rPr>
              <a:t>אוכלוסיה וכּלֵ</a:t>
            </a:r>
            <a:r>
              <a:rPr lang="he-IL" sz="3200" b="1" dirty="0" err="1" smtClean="0">
                <a:solidFill>
                  <a:srgbClr val="00B050"/>
                </a:solidFill>
                <a:cs typeface="+mn-cs"/>
              </a:rPr>
              <a:t>י </a:t>
            </a:r>
            <a:r>
              <a:rPr lang="he-IL" sz="3200" b="1" dirty="0" smtClean="0">
                <a:solidFill>
                  <a:srgbClr val="00B050"/>
                </a:solidFill>
                <a:cs typeface="+mn-cs"/>
              </a:rPr>
              <a:t>המחקר</a:t>
            </a:r>
          </a:p>
        </p:txBody>
      </p:sp>
      <p:sp>
        <p:nvSpPr>
          <p:cNvPr id="22" name="מציין מיקום של מספר שקופית 3"/>
          <p:cNvSpPr txBox="1">
            <a:spLocks/>
          </p:cNvSpPr>
          <p:nvPr/>
        </p:nvSpPr>
        <p:spPr>
          <a:xfrm>
            <a:off x="847725" y="6334125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226AB3AA-370D-49DB-A64E-960357FF6B01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he-I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7" name="קבוצה 16"/>
          <p:cNvGrpSpPr/>
          <p:nvPr/>
        </p:nvGrpSpPr>
        <p:grpSpPr>
          <a:xfrm>
            <a:off x="1044238" y="3797300"/>
            <a:ext cx="7902000" cy="2662267"/>
            <a:chOff x="1044238" y="3797300"/>
            <a:chExt cx="7902000" cy="2662267"/>
          </a:xfrm>
        </p:grpSpPr>
        <p:pic>
          <p:nvPicPr>
            <p:cNvPr id="11277" name="תמונה 20" descr="real tenni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9365" y="5660531"/>
              <a:ext cx="1014412" cy="68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9769" t="20609" r="49660" b="35913"/>
            <a:stretch>
              <a:fillRect/>
            </a:stretch>
          </p:blipFill>
          <p:spPr bwMode="auto">
            <a:xfrm>
              <a:off x="1269365" y="4567594"/>
              <a:ext cx="1008062" cy="670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מלבן 23"/>
            <p:cNvSpPr/>
            <p:nvPr/>
          </p:nvSpPr>
          <p:spPr bwMode="auto">
            <a:xfrm>
              <a:off x="1044238" y="3797300"/>
              <a:ext cx="7902000" cy="266226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he-IL" sz="2800" b="1">
                  <a:solidFill>
                    <a:srgbClr val="002060"/>
                  </a:solidFill>
                </a:rPr>
                <a:t>משחקים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he-IL" sz="2400">
                  <a:solidFill>
                    <a:srgbClr val="002060"/>
                  </a:solidFill>
                </a:rPr>
                <a:t>בכל משחק היו שני מצבים: תחרותי ושיתופי.</a:t>
              </a:r>
            </a:p>
            <a:p>
              <a:pPr indent="-180000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he-IL" sz="2400" b="1">
                  <a:solidFill>
                    <a:srgbClr val="002060"/>
                  </a:solidFill>
                </a:rPr>
                <a:t>משחק </a:t>
              </a:r>
              <a:r>
                <a:rPr lang="he-IL" sz="2400" b="1" smtClean="0">
                  <a:solidFill>
                    <a:srgbClr val="002060"/>
                  </a:solidFill>
                </a:rPr>
                <a:t>אלים</a:t>
              </a:r>
              <a:r>
                <a:rPr lang="en-US" sz="2400" smtClean="0">
                  <a:solidFill>
                    <a:srgbClr val="002060"/>
                  </a:solidFill>
                </a:rPr>
                <a:t>Pocket </a:t>
              </a:r>
              <a:r>
                <a:rPr lang="en-US" sz="2400">
                  <a:solidFill>
                    <a:srgbClr val="002060"/>
                  </a:solidFill>
                </a:rPr>
                <a:t>Legends(3D </a:t>
              </a:r>
              <a:r>
                <a:rPr lang="en-US" sz="2400" smtClean="0">
                  <a:solidFill>
                    <a:srgbClr val="002060"/>
                  </a:solidFill>
                </a:rPr>
                <a:t>MMO) </a:t>
              </a:r>
              <a:r>
                <a:rPr lang="he-IL" sz="2400" smtClean="0">
                  <a:solidFill>
                    <a:srgbClr val="002060"/>
                  </a:solidFill>
                </a:rPr>
                <a:t>: משחק </a:t>
              </a:r>
              <a:r>
                <a:rPr lang="en-US" sz="2400" smtClean="0">
                  <a:solidFill>
                    <a:srgbClr val="002060"/>
                  </a:solidFill>
                </a:rPr>
                <a:t/>
              </a:r>
              <a:br>
                <a:rPr lang="en-US" sz="2400" smtClean="0">
                  <a:solidFill>
                    <a:srgbClr val="002060"/>
                  </a:solidFill>
                </a:rPr>
              </a:br>
              <a:r>
                <a:rPr lang="he-IL" sz="2400" smtClean="0">
                  <a:solidFill>
                    <a:srgbClr val="002060"/>
                  </a:solidFill>
                </a:rPr>
                <a:t>  תפקידים </a:t>
              </a:r>
              <a:r>
                <a:rPr lang="he-IL" sz="2400">
                  <a:solidFill>
                    <a:srgbClr val="002060"/>
                  </a:solidFill>
                </a:rPr>
                <a:t>מרובה משתתפים שמתקדמים בו ע"י הרג אויבים.</a:t>
              </a:r>
            </a:p>
            <a:p>
              <a:pPr marL="0" lvl="1" indent="-180000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he-IL" sz="2400" b="1">
                  <a:solidFill>
                    <a:srgbClr val="002060"/>
                  </a:solidFill>
                </a:rPr>
                <a:t>משחק לא אלים</a:t>
              </a:r>
              <a:r>
                <a:rPr lang="he-IL" sz="2400">
                  <a:solidFill>
                    <a:srgbClr val="002060"/>
                  </a:solidFill>
                </a:rPr>
                <a:t>: </a:t>
              </a:r>
              <a:r>
                <a:rPr lang="en-US" sz="2400">
                  <a:solidFill>
                    <a:srgbClr val="002060"/>
                  </a:solidFill>
                </a:rPr>
                <a:t>Real Tennis 2009 </a:t>
              </a:r>
              <a:r>
                <a:rPr lang="he-IL" sz="2400" smtClean="0">
                  <a:solidFill>
                    <a:srgbClr val="002060"/>
                  </a:solidFill>
                </a:rPr>
                <a:t>: משחק </a:t>
              </a:r>
              <a:r>
                <a:rPr lang="he-IL" sz="2400">
                  <a:solidFill>
                    <a:srgbClr val="002060"/>
                  </a:solidFill>
                </a:rPr>
                <a:t>טניס </a:t>
              </a:r>
              <a:r>
                <a:rPr lang="en-US" sz="2400" smtClean="0">
                  <a:solidFill>
                    <a:srgbClr val="002060"/>
                  </a:solidFill>
                </a:rPr>
                <a:t/>
              </a:r>
              <a:br>
                <a:rPr lang="en-US" sz="2400" smtClean="0">
                  <a:solidFill>
                    <a:srgbClr val="002060"/>
                  </a:solidFill>
                </a:rPr>
              </a:br>
              <a:r>
                <a:rPr lang="he-IL" sz="2400" smtClean="0">
                  <a:solidFill>
                    <a:srgbClr val="002060"/>
                  </a:solidFill>
                </a:rPr>
                <a:t>  מרובה-משתתפים</a:t>
              </a:r>
              <a:r>
                <a:rPr lang="he-IL" sz="2000">
                  <a:solidFill>
                    <a:srgbClr val="002060"/>
                  </a:solidFill>
                </a:rPr>
                <a:t>.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5346238" y="1720581"/>
            <a:ext cx="3600000" cy="1908000"/>
            <a:chOff x="5346238" y="1720581"/>
            <a:chExt cx="3600000" cy="1908000"/>
          </a:xfrm>
        </p:grpSpPr>
        <p:sp>
          <p:nvSpPr>
            <p:cNvPr id="25" name="מלבן 24"/>
            <p:cNvSpPr/>
            <p:nvPr/>
          </p:nvSpPr>
          <p:spPr bwMode="auto">
            <a:xfrm>
              <a:off x="5346238" y="1720581"/>
              <a:ext cx="3600000" cy="19080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tIns="0" rIns="36000" bIns="0">
              <a:spAutoFit/>
            </a:bodyPr>
            <a:lstStyle/>
            <a:p>
              <a:pPr marL="216000" indent="-216000">
                <a:spcBef>
                  <a:spcPts val="600"/>
                </a:spcBef>
                <a:defRPr/>
              </a:pPr>
              <a:r>
                <a:rPr lang="he-IL" sz="2800" b="1">
                  <a:solidFill>
                    <a:srgbClr val="002060"/>
                  </a:solidFill>
                </a:rPr>
                <a:t>פלטפורמת משחק</a:t>
              </a:r>
            </a:p>
            <a:p>
              <a:pPr marL="0" lvl="1" indent="-180975">
                <a:spcBef>
                  <a:spcPts val="600"/>
                </a:spcBef>
                <a:defRPr/>
              </a:pPr>
              <a:r>
                <a:rPr lang="en-US" sz="2400">
                  <a:solidFill>
                    <a:srgbClr val="002060"/>
                  </a:solidFill>
                </a:rPr>
                <a:t>Ipod Touch</a:t>
              </a:r>
              <a:r>
                <a:rPr lang="he-IL" sz="2400">
                  <a:solidFill>
                    <a:srgbClr val="002060"/>
                  </a:solidFill>
                </a:rPr>
                <a:t> דור 3</a:t>
              </a:r>
            </a:p>
            <a:p>
              <a:pPr marL="361950" lvl="1" indent="-180975">
                <a:spcBef>
                  <a:spcPts val="600"/>
                </a:spcBef>
                <a:defRPr/>
              </a:pPr>
              <a:endParaRPr lang="he-IL" sz="2000">
                <a:solidFill>
                  <a:srgbClr val="002060"/>
                </a:solidFill>
              </a:endParaRPr>
            </a:p>
            <a:p>
              <a:pPr marL="361950" lvl="1" indent="-180975">
                <a:spcBef>
                  <a:spcPts val="600"/>
                </a:spcBef>
                <a:defRPr/>
              </a:pPr>
              <a:endParaRPr lang="he-IL" sz="2000">
                <a:solidFill>
                  <a:srgbClr val="002060"/>
                </a:solidFill>
              </a:endParaRPr>
            </a:p>
          </p:txBody>
        </p:sp>
        <p:pic>
          <p:nvPicPr>
            <p:cNvPr id="112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58586" t="6830" r="8932" b="8310"/>
            <a:stretch>
              <a:fillRect/>
            </a:stretch>
          </p:blipFill>
          <p:spPr bwMode="auto">
            <a:xfrm>
              <a:off x="5471772" y="1881120"/>
              <a:ext cx="519510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מלבן 13"/>
          <p:cNvSpPr/>
          <p:nvPr/>
        </p:nvSpPr>
        <p:spPr>
          <a:xfrm>
            <a:off x="1042668" y="625237"/>
            <a:ext cx="7903570" cy="89255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rIns="36000">
            <a:spAutoFit/>
          </a:bodyPr>
          <a:lstStyle/>
          <a:p>
            <a:pPr indent="-216000">
              <a:spcBef>
                <a:spcPts val="0"/>
              </a:spcBef>
              <a:defRPr/>
            </a:pPr>
            <a:r>
              <a:rPr lang="he-IL" sz="2800" b="1">
                <a:solidFill>
                  <a:srgbClr val="002060"/>
                </a:solidFill>
              </a:rPr>
              <a:t>אוכלוסיית המחקר</a:t>
            </a:r>
            <a:r>
              <a:rPr lang="he-IL" sz="2800" b="1" smtClean="0">
                <a:solidFill>
                  <a:srgbClr val="002060"/>
                </a:solidFill>
              </a:rPr>
              <a:t>:</a:t>
            </a:r>
            <a:r>
              <a:rPr lang="en-US" sz="2800" b="1" smtClean="0">
                <a:solidFill>
                  <a:srgbClr val="002060"/>
                </a:solidFill>
              </a:rPr>
              <a:t/>
            </a:r>
            <a:br>
              <a:rPr lang="en-US" sz="2800" b="1" smtClean="0">
                <a:solidFill>
                  <a:srgbClr val="002060"/>
                </a:solidFill>
              </a:rPr>
            </a:br>
            <a:r>
              <a:rPr lang="he-IL" sz="2400" smtClean="0">
                <a:solidFill>
                  <a:srgbClr val="002060"/>
                </a:solidFill>
              </a:rPr>
              <a:t>56 </a:t>
            </a:r>
            <a:r>
              <a:rPr lang="he-IL" sz="2400">
                <a:solidFill>
                  <a:srgbClr val="002060"/>
                </a:solidFill>
              </a:rPr>
              <a:t>ילדים בגילאי 10-13 ממרכז </a:t>
            </a:r>
            <a:r>
              <a:rPr lang="he-IL" sz="2400" smtClean="0">
                <a:solidFill>
                  <a:srgbClr val="002060"/>
                </a:solidFill>
              </a:rPr>
              <a:t>הארץ ממעמד </a:t>
            </a:r>
            <a:r>
              <a:rPr lang="he-IL" sz="2400">
                <a:solidFill>
                  <a:srgbClr val="002060"/>
                </a:solidFill>
              </a:rPr>
              <a:t>כלכלי גבוה</a:t>
            </a:r>
          </a:p>
        </p:txBody>
      </p:sp>
      <p:sp>
        <p:nvSpPr>
          <p:cNvPr id="15" name="מלבן 10"/>
          <p:cNvSpPr>
            <a:spLocks noChangeArrowheads="1"/>
          </p:cNvSpPr>
          <p:nvPr/>
        </p:nvSpPr>
        <p:spPr bwMode="auto">
          <a:xfrm>
            <a:off x="1050879" y="1720581"/>
            <a:ext cx="4215263" cy="190821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marL="358775" indent="-358775">
              <a:spcBef>
                <a:spcPts val="600"/>
              </a:spcBef>
              <a:tabLst>
                <a:tab pos="355600" algn="l"/>
              </a:tabLst>
            </a:pPr>
            <a:r>
              <a:rPr lang="he-IL" sz="2800" b="1" smtClean="0">
                <a:solidFill>
                  <a:srgbClr val="002060"/>
                </a:solidFill>
              </a:rPr>
              <a:t>שאלונים</a:t>
            </a:r>
          </a:p>
          <a:p>
            <a:pPr marL="72000" indent="-358775">
              <a:spcBef>
                <a:spcPts val="0"/>
              </a:spcBef>
              <a:buFontTx/>
              <a:buBlip>
                <a:blip r:embed="rId6"/>
              </a:buBlip>
              <a:tabLst>
                <a:tab pos="355600" algn="l"/>
              </a:tabLst>
            </a:pPr>
            <a:r>
              <a:rPr lang="he-IL" sz="2400" smtClean="0">
                <a:solidFill>
                  <a:srgbClr val="002060"/>
                </a:solidFill>
              </a:rPr>
              <a:t>שאלון תוקפנות בסיסית</a:t>
            </a:r>
          </a:p>
          <a:p>
            <a:pPr marL="72000" indent="-358775">
              <a:spcBef>
                <a:spcPts val="0"/>
              </a:spcBef>
              <a:buFontTx/>
              <a:buBlip>
                <a:blip r:embed="rId6"/>
              </a:buBlip>
              <a:tabLst>
                <a:tab pos="355600" algn="l"/>
              </a:tabLst>
            </a:pPr>
            <a:r>
              <a:rPr lang="he-IL" sz="2400" smtClean="0">
                <a:solidFill>
                  <a:srgbClr val="002060"/>
                </a:solidFill>
              </a:rPr>
              <a:t>שאלון מדד לזיהוי מצב תוקפנות</a:t>
            </a:r>
          </a:p>
          <a:p>
            <a:pPr marL="72000" indent="-358775">
              <a:spcBef>
                <a:spcPts val="0"/>
              </a:spcBef>
              <a:buFontTx/>
              <a:buBlip>
                <a:blip r:embed="rId6"/>
              </a:buBlip>
              <a:tabLst>
                <a:tab pos="355600" algn="l"/>
              </a:tabLst>
            </a:pPr>
            <a:r>
              <a:rPr lang="he-IL" sz="2400" smtClean="0">
                <a:solidFill>
                  <a:srgbClr val="002060"/>
                </a:solidFill>
              </a:rPr>
              <a:t>שאלון הרגלי משחק</a:t>
            </a:r>
          </a:p>
          <a:p>
            <a:pPr marL="72000" indent="-358775">
              <a:spcBef>
                <a:spcPts val="0"/>
              </a:spcBef>
              <a:buFontTx/>
              <a:buBlip>
                <a:blip r:embed="rId6"/>
              </a:buBlip>
              <a:tabLst>
                <a:tab pos="355600" algn="l"/>
              </a:tabLst>
            </a:pPr>
            <a:r>
              <a:rPr lang="he-IL" sz="2400" smtClean="0">
                <a:solidFill>
                  <a:srgbClr val="002060"/>
                </a:solidFill>
              </a:rPr>
              <a:t>ראיון חצי מובנה</a:t>
            </a:r>
            <a:endParaRPr lang="he-IL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21518</TotalTime>
  <Words>625</Words>
  <Application>Microsoft Office PowerPoint</Application>
  <PresentationFormat>‫הצגה על המסך (4:3)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1" baseType="lpstr">
      <vt:lpstr>ערכת נושא Office</vt:lpstr>
      <vt:lpstr>Worksheet</vt:lpstr>
      <vt:lpstr>השפעת משחקים דיגיטליים אלימים ואסטרטגיות משחק על רמת התוקפנות אצל ילדים</vt:lpstr>
      <vt:lpstr>משחקים דיגיטליים – חלק בלתי נפרד מחיינו</vt:lpstr>
      <vt:lpstr>סוּגוֹת (ז'אנרים) של משחקים דיגיטליים</vt:lpstr>
      <vt:lpstr>משחקים מרוּבֵּי-משתתפים – אני כבר לא לבד</vt:lpstr>
      <vt:lpstr>האם האלימות במשחקים משפיעה על תוקפנות?</vt:lpstr>
      <vt:lpstr>אסטרטגיית המשחק </vt:lpstr>
      <vt:lpstr>מטרת המחקר</vt:lpstr>
      <vt:lpstr>השערות המחקר</vt:lpstr>
      <vt:lpstr>אוכלוסיה וכּלֵי המחקר</vt:lpstr>
      <vt:lpstr>הליך המחקר</vt:lpstr>
      <vt:lpstr>שקופית 11</vt:lpstr>
      <vt:lpstr>האם המשחק משפיע על תוקפנות הילדים?</vt:lpstr>
      <vt:lpstr>שקופית 13</vt:lpstr>
      <vt:lpstr>שקופית 14</vt:lpstr>
      <vt:lpstr>מודלים תיאורטיים לקשר שבין  משחקים דיגיטליים ותוקפנות</vt:lpstr>
      <vt:lpstr>תרומת ממצאי המחקר להבנת המודלים</vt:lpstr>
      <vt:lpstr>חשיבות המחקר לחינוך?</vt:lpstr>
      <vt:lpstr>כיוונים למחקר המשך</vt:lpstr>
      <vt:lpstr>שקופית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Reasoning Skills about Personal Finance by Playing the Webkinz.com Game</dc:title>
  <dc:creator>תמי</dc:creator>
  <cp:lastModifiedBy>תמי</cp:lastModifiedBy>
  <cp:revision>689</cp:revision>
  <dcterms:created xsi:type="dcterms:W3CDTF">2010-01-12T10:16:52Z</dcterms:created>
  <dcterms:modified xsi:type="dcterms:W3CDTF">2012-02-12T11:58:44Z</dcterms:modified>
</cp:coreProperties>
</file>